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3" r:id="rId2"/>
  </p:sldMasterIdLst>
  <p:notesMasterIdLst>
    <p:notesMasterId r:id="rId42"/>
  </p:notesMasterIdLst>
  <p:sldIdLst>
    <p:sldId id="297" r:id="rId3"/>
    <p:sldId id="257" r:id="rId4"/>
    <p:sldId id="292" r:id="rId5"/>
    <p:sldId id="264" r:id="rId6"/>
    <p:sldId id="301" r:id="rId7"/>
    <p:sldId id="302" r:id="rId8"/>
    <p:sldId id="262" r:id="rId9"/>
    <p:sldId id="293" r:id="rId10"/>
    <p:sldId id="304" r:id="rId11"/>
    <p:sldId id="263" r:id="rId12"/>
    <p:sldId id="265" r:id="rId13"/>
    <p:sldId id="294" r:id="rId14"/>
    <p:sldId id="303" r:id="rId15"/>
    <p:sldId id="306" r:id="rId16"/>
    <p:sldId id="307" r:id="rId17"/>
    <p:sldId id="308" r:id="rId18"/>
    <p:sldId id="269" r:id="rId19"/>
    <p:sldId id="270" r:id="rId20"/>
    <p:sldId id="271" r:id="rId21"/>
    <p:sldId id="296" r:id="rId22"/>
    <p:sldId id="298" r:id="rId23"/>
    <p:sldId id="299" r:id="rId24"/>
    <p:sldId id="273" r:id="rId25"/>
    <p:sldId id="274" r:id="rId26"/>
    <p:sldId id="276" r:id="rId27"/>
    <p:sldId id="290" r:id="rId28"/>
    <p:sldId id="295" r:id="rId29"/>
    <p:sldId id="279" r:id="rId30"/>
    <p:sldId id="280" r:id="rId31"/>
    <p:sldId id="282" r:id="rId32"/>
    <p:sldId id="285" r:id="rId33"/>
    <p:sldId id="281" r:id="rId34"/>
    <p:sldId id="300" r:id="rId35"/>
    <p:sldId id="272" r:id="rId36"/>
    <p:sldId id="283" r:id="rId37"/>
    <p:sldId id="261" r:id="rId38"/>
    <p:sldId id="277" r:id="rId39"/>
    <p:sldId id="278" r:id="rId40"/>
    <p:sldId id="309" r:id="rId41"/>
  </p:sldIdLst>
  <p:sldSz cx="12192000" cy="6858000"/>
  <p:notesSz cx="6858000" cy="9144000"/>
  <p:defaultTextStyle>
    <a:defPPr>
      <a:defRPr lang="zh-TW"/>
    </a:defPPr>
    <a:lvl1pPr marL="0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55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09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464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618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774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235" algn="l" defTabSz="914309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00FF"/>
    <a:srgbClr val="00B050"/>
    <a:srgbClr val="0000FF"/>
    <a:srgbClr val="FFC000"/>
    <a:srgbClr val="9DC3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3987" autoAdjust="0"/>
  </p:normalViewPr>
  <p:slideViewPr>
    <p:cSldViewPr snapToGrid="0">
      <p:cViewPr varScale="1">
        <p:scale>
          <a:sx n="50" d="100"/>
          <a:sy n="50" d="100"/>
        </p:scale>
        <p:origin x="-730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E352B8-689F-4F69-9D80-672E306864EC}" type="datetimeFigureOut">
              <a:rPr lang="zh-TW" altLang="en-US" smtClean="0"/>
              <a:pPr/>
              <a:t>2018/8/14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E04447-147D-45B1-9F5E-AFE29C7264F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205366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B449F-EC57-48D6-BAFD-8D28351CB0DF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318887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/>
          <p:cNvCxnSpPr/>
          <p:nvPr userDrawn="1"/>
        </p:nvCxnSpPr>
        <p:spPr>
          <a:xfrm flipV="1">
            <a:off x="0" y="798022"/>
            <a:ext cx="9676015" cy="6645"/>
          </a:xfrm>
          <a:prstGeom prst="line">
            <a:avLst/>
          </a:prstGeom>
          <a:ln w="28575">
            <a:solidFill>
              <a:schemeClr val="tx2">
                <a:alpha val="6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46952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71895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24678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4513BF95-8F14-4B02-A5A5-58A9E5E2C37B}" type="datetime1">
              <a:rPr lang="zh-TW" altLang="en-US" smtClean="0"/>
              <a:pPr/>
              <a:t>2018/8/14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448286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4623E-DD05-48BA-9362-388BA67D2FF2}" type="datetime1">
              <a:rPr lang="zh-TW" altLang="en-US"/>
              <a:pPr>
                <a:defRPr/>
              </a:pPr>
              <a:t>2018/8/14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91804-BC1E-4244-A83C-94AD4786F38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401784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29825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10836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81537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600201"/>
            <a:ext cx="10363200" cy="1780108"/>
          </a:xfrm>
        </p:spPr>
        <p:txBody>
          <a:bodyPr anchor="b">
            <a:normAutofit/>
          </a:bodyPr>
          <a:lstStyle>
            <a:lvl1pPr>
              <a:defRPr sz="59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3556003"/>
            <a:ext cx="8534400" cy="1473200"/>
          </a:xfrm>
          <a:prstGeom prst="rect">
            <a:avLst/>
          </a:prstGeom>
        </p:spPr>
        <p:txBody>
          <a:bodyPr lIns="91438" tIns="45719" rIns="91438" bIns="45719">
            <a:normAutofit/>
          </a:bodyPr>
          <a:lstStyle>
            <a:lvl1pPr marL="0" indent="0" algn="ctr">
              <a:buNone/>
              <a:defRPr sz="2700">
                <a:solidFill>
                  <a:srgbClr val="FFFFFF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10BA5-0BE9-4BCD-BB40-7333BAE68F2A}" type="datetimeFigureOut">
              <a:rPr lang="zh-TW" altLang="en-US" smtClean="0"/>
              <a:pPr/>
              <a:t>2018/8/14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188" y="6250164"/>
            <a:ext cx="5048921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21451" y="6250164"/>
            <a:ext cx="1549103" cy="365125"/>
          </a:xfrm>
          <a:prstGeom prst="rect">
            <a:avLst/>
          </a:prstGeom>
        </p:spPr>
        <p:txBody>
          <a:bodyPr lIns="91438" tIns="45719" rIns="91438" bIns="45719"/>
          <a:lstStyle/>
          <a:p>
            <a:fld id="{3A54B5E7-27C6-4B68-AC2C-CFEA1596449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961372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.gi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4"/>
          <p:cNvSpPr>
            <a:spLocks noChangeArrowheads="1"/>
          </p:cNvSpPr>
          <p:nvPr userDrawn="1"/>
        </p:nvSpPr>
        <p:spPr bwMode="auto">
          <a:xfrm>
            <a:off x="8210458" y="6451203"/>
            <a:ext cx="3460376" cy="32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66" tIns="46038" rIns="92066" bIns="46038">
            <a:spAutoFit/>
          </a:bodyPr>
          <a:lstStyle/>
          <a:p>
            <a:pPr algn="r" defTabSz="761925" eaLnBrk="0" fontAlgn="b" hangingPunct="0"/>
            <a:r>
              <a:rPr lang="en-US" altLang="zh-TW" sz="1500" b="0" i="0" dirty="0" smtClean="0">
                <a:solidFill>
                  <a:srgbClr val="0070C0"/>
                </a:solidFill>
                <a:latin typeface="Lucida Calligraphy" panose="03010101010101010101" pitchFamily="66" charset="0"/>
                <a:ea typeface="微軟正黑體" pitchFamily="34" charset="-120"/>
              </a:rPr>
              <a:t>Department of EE</a:t>
            </a:r>
            <a:endParaRPr lang="en-US" altLang="zh-TW" sz="1500" b="0" i="0" dirty="0">
              <a:solidFill>
                <a:srgbClr val="0070C0"/>
              </a:solidFill>
              <a:latin typeface="Lucida Calligraphy" panose="03010101010101010101" pitchFamily="66" charset="0"/>
              <a:ea typeface="微軟正黑體" pitchFamily="34" charset="-120"/>
            </a:endParaRPr>
          </a:p>
        </p:txBody>
      </p:sp>
      <p:pic>
        <p:nvPicPr>
          <p:cNvPr id="12" name="Picture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87463" y="6377483"/>
            <a:ext cx="593229" cy="455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320843" y="1"/>
            <a:ext cx="10515600" cy="1325563"/>
          </a:xfrm>
          <a:prstGeom prst="rect">
            <a:avLst/>
          </a:prstGeom>
        </p:spPr>
        <p:txBody>
          <a:bodyPr vert="horz" lIns="91432" tIns="45718" rIns="91432" bIns="45718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705852" y="6345162"/>
            <a:ext cx="10800000" cy="0"/>
          </a:xfrm>
          <a:prstGeom prst="line">
            <a:avLst/>
          </a:prstGeom>
          <a:noFill/>
          <a:ln w="53975"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19000">
                  <a:schemeClr val="accent1">
                    <a:lumMod val="95000"/>
                    <a:lumOff val="5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192000"/>
            <a:ext cx="666000" cy="666000"/>
          </a:xfrm>
          <a:prstGeom prst="rect">
            <a:avLst/>
          </a:prstGeom>
        </p:spPr>
      </p:pic>
      <p:sp>
        <p:nvSpPr>
          <p:cNvPr id="13" name="投影片編號版面配置區 5"/>
          <p:cNvSpPr txBox="1">
            <a:spLocks/>
          </p:cNvSpPr>
          <p:nvPr userDrawn="1"/>
        </p:nvSpPr>
        <p:spPr>
          <a:xfrm>
            <a:off x="4717029" y="6546435"/>
            <a:ext cx="2743200" cy="365125"/>
          </a:xfrm>
          <a:prstGeom prst="rect">
            <a:avLst/>
          </a:prstGeom>
        </p:spPr>
        <p:txBody>
          <a:bodyPr vert="horz" lIns="91432" tIns="45718" rIns="91432" bIns="45718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00DF3AA-6B9F-4256-B3CB-3DB91032E47A}" type="slidenum">
              <a:rPr lang="zh-TW" altLang="en-US" sz="19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‹#›</a:t>
            </a:fld>
            <a:endParaRPr lang="zh-TW" altLang="en-US" sz="1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 userDrawn="1"/>
        </p:nvSpPr>
        <p:spPr bwMode="auto">
          <a:xfrm>
            <a:off x="784689" y="6534192"/>
            <a:ext cx="4670339" cy="32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66" tIns="46038" rIns="92066" bIns="46038">
            <a:spAutoFit/>
          </a:bodyPr>
          <a:lstStyle/>
          <a:p>
            <a:pPr defTabSz="761925" eaLnBrk="0" fontAlgn="b" hangingPunct="0"/>
            <a:r>
              <a:rPr lang="en-US" altLang="zh-TW" sz="1500" b="0" i="0" dirty="0">
                <a:solidFill>
                  <a:srgbClr val="0070C0"/>
                </a:solidFill>
                <a:latin typeface="Lucida Calligraphy" panose="03010101010101010101" pitchFamily="66" charset="0"/>
                <a:ea typeface="微軟正黑體" pitchFamily="34" charset="-120"/>
              </a:rPr>
              <a:t>National </a:t>
            </a:r>
            <a:r>
              <a:rPr lang="en-US" altLang="zh-TW" sz="1500" b="0" i="0" dirty="0" err="1" smtClean="0">
                <a:solidFill>
                  <a:srgbClr val="0070C0"/>
                </a:solidFill>
                <a:latin typeface="Lucida Calligraphy" panose="03010101010101010101" pitchFamily="66" charset="0"/>
                <a:ea typeface="微軟正黑體" pitchFamily="34" charset="-120"/>
              </a:rPr>
              <a:t>Chiao</a:t>
            </a:r>
            <a:r>
              <a:rPr lang="en-US" altLang="zh-TW" sz="1500" b="0" i="0" dirty="0" smtClean="0">
                <a:solidFill>
                  <a:srgbClr val="0070C0"/>
                </a:solidFill>
                <a:latin typeface="Lucida Calligraphy" panose="03010101010101010101" pitchFamily="66" charset="0"/>
                <a:ea typeface="微軟正黑體" pitchFamily="34" charset="-120"/>
              </a:rPr>
              <a:t> Tung </a:t>
            </a:r>
            <a:r>
              <a:rPr lang="en-US" altLang="zh-TW" sz="1500" b="0" i="0" dirty="0">
                <a:solidFill>
                  <a:srgbClr val="0070C0"/>
                </a:solidFill>
                <a:latin typeface="Lucida Calligraphy" panose="03010101010101010101" pitchFamily="66" charset="0"/>
                <a:ea typeface="微軟正黑體" pitchFamily="34" charset="-120"/>
              </a:rPr>
              <a:t>University</a:t>
            </a:r>
          </a:p>
        </p:txBody>
      </p:sp>
      <p:pic>
        <p:nvPicPr>
          <p:cNvPr id="14" name="Picture 2" descr="VASSCAA-9 Logo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97296" y="0"/>
            <a:ext cx="1994704" cy="847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57422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8" r:id="rId4"/>
    <p:sldLayoutId id="2147483659" r:id="rId5"/>
  </p:sldLayoutIdLst>
  <p:timing>
    <p:tnLst>
      <p:par>
        <p:cTn id="1" dur="indefinite" restart="never" nodeType="tmRoot"/>
      </p:par>
    </p:tnLst>
  </p:timing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u="heavy" kern="1200" baseline="0">
          <a:solidFill>
            <a:schemeClr val="accent5">
              <a:lumMod val="75000"/>
            </a:schemeClr>
          </a:solidFill>
          <a:uFill>
            <a:solidFill>
              <a:schemeClr val="accent1">
                <a:lumMod val="60000"/>
                <a:lumOff val="40000"/>
              </a:schemeClr>
            </a:solidFill>
          </a:uFill>
          <a:latin typeface="+mj-lt"/>
          <a:ea typeface="+mj-ea"/>
          <a:cs typeface="+mj-cs"/>
        </a:defRPr>
      </a:lvl1pPr>
    </p:titleStyle>
    <p:bodyStyle>
      <a:lvl1pPr marL="228578" indent="-228578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5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8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5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4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8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4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5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4"/>
          <p:cNvSpPr>
            <a:spLocks noChangeArrowheads="1"/>
          </p:cNvSpPr>
          <p:nvPr userDrawn="1"/>
        </p:nvSpPr>
        <p:spPr bwMode="auto">
          <a:xfrm>
            <a:off x="7628583" y="6384703"/>
            <a:ext cx="3460376" cy="32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66" tIns="46038" rIns="92066" bIns="46038">
            <a:spAutoFit/>
          </a:bodyPr>
          <a:lstStyle/>
          <a:p>
            <a:pPr algn="r" defTabSz="761925" eaLnBrk="0" fontAlgn="b" hangingPunct="0"/>
            <a:r>
              <a:rPr lang="en-US" altLang="zh-TW" sz="1500" b="0" i="0" dirty="0" smtClean="0">
                <a:solidFill>
                  <a:srgbClr val="0070C0"/>
                </a:solidFill>
                <a:latin typeface="Lucida Calligraphy" panose="03010101010101010101" pitchFamily="66" charset="0"/>
                <a:ea typeface="微軟正黑體" pitchFamily="34" charset="-120"/>
              </a:rPr>
              <a:t>Department of EE</a:t>
            </a:r>
            <a:endParaRPr lang="en-US" altLang="zh-TW" sz="1500" b="0" i="0" dirty="0">
              <a:solidFill>
                <a:srgbClr val="0070C0"/>
              </a:solidFill>
              <a:latin typeface="Lucida Calligraphy" panose="03010101010101010101" pitchFamily="66" charset="0"/>
              <a:ea typeface="微軟正黑體" pitchFamily="34" charset="-120"/>
            </a:endParaRPr>
          </a:p>
        </p:txBody>
      </p:sp>
      <p:pic>
        <p:nvPicPr>
          <p:cNvPr id="12" name="Pictur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05588" y="6310983"/>
            <a:ext cx="593229" cy="455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320843" y="1"/>
            <a:ext cx="10515600" cy="1325563"/>
          </a:xfrm>
          <a:prstGeom prst="rect">
            <a:avLst/>
          </a:prstGeom>
        </p:spPr>
        <p:txBody>
          <a:bodyPr vert="horz" lIns="91432" tIns="45718" rIns="91432" bIns="45718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2" tIns="45718" rIns="91432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43417-AB6A-4E9C-9C10-EBAAE56CBFB0}" type="datetimeFigureOut">
              <a:rPr lang="zh-TW" altLang="en-US" smtClean="0"/>
              <a:pPr/>
              <a:t>2018/8/14</a:t>
            </a:fld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72852" y="329781"/>
            <a:ext cx="666000" cy="666000"/>
          </a:xfrm>
          <a:prstGeom prst="rect">
            <a:avLst/>
          </a:prstGeom>
        </p:spPr>
      </p:pic>
      <p:sp>
        <p:nvSpPr>
          <p:cNvPr id="13" name="投影片編號版面配置區 5"/>
          <p:cNvSpPr txBox="1">
            <a:spLocks/>
          </p:cNvSpPr>
          <p:nvPr userDrawn="1"/>
        </p:nvSpPr>
        <p:spPr>
          <a:xfrm>
            <a:off x="4717029" y="6392428"/>
            <a:ext cx="2743200" cy="365125"/>
          </a:xfrm>
          <a:prstGeom prst="rect">
            <a:avLst/>
          </a:prstGeom>
        </p:spPr>
        <p:txBody>
          <a:bodyPr vert="horz" lIns="91432" tIns="45718" rIns="91432" bIns="45718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00DF3AA-6B9F-4256-B3CB-3DB91032E47A}" type="slidenum">
              <a:rPr lang="zh-TW" altLang="en-US" sz="19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‹#›</a:t>
            </a:fld>
            <a:endParaRPr lang="zh-TW" altLang="en-US" sz="1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 userDrawn="1"/>
        </p:nvSpPr>
        <p:spPr bwMode="auto">
          <a:xfrm>
            <a:off x="7684253" y="508572"/>
            <a:ext cx="4670339" cy="32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66" tIns="46038" rIns="92066" bIns="46038">
            <a:spAutoFit/>
          </a:bodyPr>
          <a:lstStyle/>
          <a:p>
            <a:pPr defTabSz="761925" eaLnBrk="0" fontAlgn="b" hangingPunct="0"/>
            <a:r>
              <a:rPr lang="en-US" altLang="zh-TW" sz="1500" b="0" i="0" dirty="0">
                <a:solidFill>
                  <a:srgbClr val="0070C0"/>
                </a:solidFill>
                <a:latin typeface="Lucida Calligraphy" panose="03010101010101010101" pitchFamily="66" charset="0"/>
                <a:ea typeface="微軟正黑體" pitchFamily="34" charset="-120"/>
              </a:rPr>
              <a:t>National </a:t>
            </a:r>
            <a:r>
              <a:rPr lang="en-US" altLang="zh-TW" sz="1500" b="0" i="0" dirty="0" err="1" smtClean="0">
                <a:solidFill>
                  <a:srgbClr val="0070C0"/>
                </a:solidFill>
                <a:latin typeface="Lucida Calligraphy" panose="03010101010101010101" pitchFamily="66" charset="0"/>
                <a:ea typeface="微軟正黑體" pitchFamily="34" charset="-120"/>
              </a:rPr>
              <a:t>Chiao</a:t>
            </a:r>
            <a:r>
              <a:rPr lang="en-US" altLang="zh-TW" sz="1500" b="0" i="0" dirty="0" smtClean="0">
                <a:solidFill>
                  <a:srgbClr val="0070C0"/>
                </a:solidFill>
                <a:latin typeface="Lucida Calligraphy" panose="03010101010101010101" pitchFamily="66" charset="0"/>
                <a:ea typeface="微軟正黑體" pitchFamily="34" charset="-120"/>
              </a:rPr>
              <a:t> Tung </a:t>
            </a:r>
            <a:r>
              <a:rPr lang="en-US" altLang="zh-TW" sz="1500" b="0" i="0" dirty="0">
                <a:solidFill>
                  <a:srgbClr val="0070C0"/>
                </a:solidFill>
                <a:latin typeface="Lucida Calligraphy" panose="03010101010101010101" pitchFamily="66" charset="0"/>
                <a:ea typeface="微軟正黑體" pitchFamily="34" charset="-120"/>
              </a:rPr>
              <a:t>University</a:t>
            </a:r>
          </a:p>
        </p:txBody>
      </p:sp>
    </p:spTree>
    <p:extLst>
      <p:ext uri="{BB962C8B-B14F-4D97-AF65-F5344CB8AC3E}">
        <p14:creationId xmlns:p14="http://schemas.microsoft.com/office/powerpoint/2010/main" xmlns="" val="414553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iming>
    <p:tnLst>
      <p:par>
        <p:cTn id="1" dur="indefinite" restart="never" nodeType="tmRoot"/>
      </p:par>
    </p:tnLst>
  </p:timing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u="heavy" kern="1200" baseline="0">
          <a:solidFill>
            <a:schemeClr val="accent5">
              <a:lumMod val="75000"/>
            </a:schemeClr>
          </a:solidFill>
          <a:uFill>
            <a:solidFill>
              <a:schemeClr val="accent1">
                <a:lumMod val="60000"/>
                <a:lumOff val="40000"/>
              </a:schemeClr>
            </a:solidFill>
          </a:uFill>
          <a:latin typeface="+mj-lt"/>
          <a:ea typeface="+mj-ea"/>
          <a:cs typeface="+mj-cs"/>
        </a:defRPr>
      </a:lvl1pPr>
    </p:titleStyle>
    <p:bodyStyle>
      <a:lvl1pPr marL="228578" indent="-228578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5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8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5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4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8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4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5" algn="l" defTabSz="91430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41.gif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gi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__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9.png"/><Relationship Id="rId4" Type="http://schemas.openxmlformats.org/officeDocument/2006/relationships/image" Target="../media/image4.gif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6.png"/><Relationship Id="rId3" Type="http://schemas.openxmlformats.org/officeDocument/2006/relationships/image" Target="../media/image41.png"/><Relationship Id="rId12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1.gif"/><Relationship Id="rId4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9.png"/><Relationship Id="rId7" Type="http://schemas.microsoft.com/office/2007/relationships/hdphoto" Target="../media/hdphoto2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4.gif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image" Target="../media/image54.emf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image" Target="../media/image53.emf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emf"/><Relationship Id="rId15" Type="http://schemas.openxmlformats.org/officeDocument/2006/relationships/image" Target="../media/image65.png"/><Relationship Id="rId10" Type="http://schemas.openxmlformats.org/officeDocument/2006/relationships/image" Target="../media/image61.png"/><Relationship Id="rId4" Type="http://schemas.openxmlformats.org/officeDocument/2006/relationships/image" Target="../media/image55.emf"/><Relationship Id="rId9" Type="http://schemas.openxmlformats.org/officeDocument/2006/relationships/image" Target="../media/image60.png"/><Relationship Id="rId14" Type="http://schemas.openxmlformats.org/officeDocument/2006/relationships/image" Target="../media/image41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gif"/><Relationship Id="rId4" Type="http://schemas.openxmlformats.org/officeDocument/2006/relationships/oleObject" Target="../embeddings/oleObject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5.png"/><Relationship Id="rId11" Type="http://schemas.openxmlformats.org/officeDocument/2006/relationships/image" Target="../media/image4.gif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1.png"/><Relationship Id="rId7" Type="http://schemas.openxmlformats.org/officeDocument/2006/relationships/image" Target="../media/image8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4.gif"/><Relationship Id="rId4" Type="http://schemas.openxmlformats.org/officeDocument/2006/relationships/image" Target="../media/image8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4.gif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4.gif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100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png"/><Relationship Id="rId5" Type="http://schemas.openxmlformats.org/officeDocument/2006/relationships/image" Target="../media/image4.gif"/><Relationship Id="rId4" Type="http://schemas.openxmlformats.org/officeDocument/2006/relationships/image" Target="../media/image9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10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4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10" Type="http://schemas.openxmlformats.org/officeDocument/2006/relationships/image" Target="../media/image126.png"/><Relationship Id="rId4" Type="http://schemas.openxmlformats.org/officeDocument/2006/relationships/image" Target="../media/image121.png"/><Relationship Id="rId9" Type="http://schemas.openxmlformats.org/officeDocument/2006/relationships/image" Target="../media/image4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7" Type="http://schemas.openxmlformats.org/officeDocument/2006/relationships/image" Target="../media/image131.png"/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4.gi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-9833" y="1957017"/>
            <a:ext cx="12192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400" b="1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</a:t>
            </a:r>
            <a:r>
              <a:rPr lang="en-US" altLang="zh-TW" sz="3400" b="1" dirty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ZnGa</a:t>
            </a:r>
            <a:r>
              <a:rPr lang="en-US" altLang="zh-TW" sz="3400" b="1" baseline="-25000" dirty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3400" b="1" dirty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TW" sz="3400" b="1" baseline="-25000" dirty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endParaRPr lang="en-US" altLang="zh-TW" sz="3400" b="1" baseline="-25000" dirty="0" smtClean="0">
              <a:solidFill>
                <a:srgbClr val="0C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TW" sz="3400" b="1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</a:t>
            </a:r>
            <a:r>
              <a:rPr lang="zh-TW" altLang="en-US" sz="3400" b="1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3400" b="1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Ultraviolet Photodetectors</a:t>
            </a:r>
            <a:endParaRPr lang="zh-TW" altLang="en-US" sz="3400" b="1" dirty="0">
              <a:solidFill>
                <a:srgbClr val="0C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副標題 2"/>
          <p:cNvSpPr txBox="1">
            <a:spLocks/>
          </p:cNvSpPr>
          <p:nvPr/>
        </p:nvSpPr>
        <p:spPr>
          <a:xfrm>
            <a:off x="-9832" y="3106014"/>
            <a:ext cx="12201834" cy="3245625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zh-TW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altLang="zh-TW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Ray-Hua Horng</a:t>
            </a:r>
            <a:r>
              <a:rPr lang="en-US" altLang="zh-TW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TW" sz="2400" dirty="0">
                <a:latin typeface="Arial" panose="020B0604020202020204" pitchFamily="34" charset="0"/>
                <a:cs typeface="Arial" panose="020B0604020202020204" pitchFamily="34" charset="0"/>
              </a:rPr>
              <a:t>Si-Han Tsai </a:t>
            </a:r>
            <a:r>
              <a:rPr lang="en-US" altLang="zh-TW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and Chiung-Yi </a:t>
            </a:r>
            <a:r>
              <a:rPr lang="en-US" altLang="zh-TW" sz="2400" dirty="0">
                <a:latin typeface="Arial" panose="020B0604020202020204" pitchFamily="34" charset="0"/>
                <a:cs typeface="Arial" panose="020B0604020202020204" pitchFamily="34" charset="0"/>
              </a:rPr>
              <a:t>Huang </a:t>
            </a:r>
            <a:endParaRPr lang="zh-TW" altLang="zh-TW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altLang="zh-TW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Institute of Electronics </a:t>
            </a:r>
          </a:p>
          <a:p>
            <a:pPr marL="0" indent="0" algn="ctr">
              <a:buNone/>
            </a:pPr>
            <a:r>
              <a:rPr lang="en-US" altLang="zh-TW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National </a:t>
            </a:r>
            <a:r>
              <a:rPr lang="en-US" altLang="zh-TW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Chiao</a:t>
            </a:r>
            <a:r>
              <a:rPr lang="en-US" altLang="zh-TW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Tung University, Hsinchu 300, Taiwan</a:t>
            </a:r>
          </a:p>
          <a:p>
            <a:pPr marL="0" indent="0" algn="ctr">
              <a:buNone/>
            </a:pPr>
            <a:r>
              <a:rPr lang="en-US" altLang="zh-TW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President of Taiwan Vacuum Society</a:t>
            </a:r>
          </a:p>
          <a:p>
            <a:pPr marL="0" indent="0" algn="ctr">
              <a:buNone/>
            </a:pPr>
            <a:endParaRPr lang="en-US" altLang="zh-TW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zh-TW" altLang="zh-TW" sz="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altLang="zh-TW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  Date:</a:t>
            </a:r>
            <a:r>
              <a:rPr lang="zh-TW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 </a:t>
            </a:r>
            <a:r>
              <a:rPr lang="en-US" altLang="zh-TW" sz="2000" b="1" dirty="0" smtClean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2018/8/14</a:t>
            </a:r>
          </a:p>
        </p:txBody>
      </p:sp>
      <p:pic>
        <p:nvPicPr>
          <p:cNvPr id="7170" name="Picture 2" descr="VASSCAA-9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51" y="0"/>
            <a:ext cx="12186049" cy="1662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6673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" y="-4213"/>
            <a:ext cx="9925396" cy="830993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ctr"/>
            <a:r>
              <a:rPr lang="en-US" altLang="zh-TW" sz="4800" b="1" dirty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TW" altLang="en-US" sz="48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8"/>
          <p:cNvSpPr txBox="1">
            <a:spLocks noChangeArrowheads="1"/>
          </p:cNvSpPr>
          <p:nvPr/>
        </p:nvSpPr>
        <p:spPr>
          <a:xfrm>
            <a:off x="767641" y="855730"/>
            <a:ext cx="11130848" cy="551557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AAADB4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buSzPct val="85000"/>
              <a:buBlip>
                <a:blip r:embed="rId2"/>
              </a:buBlip>
              <a:defRPr/>
            </a:pPr>
            <a:r>
              <a:rPr lang="en-US" altLang="zh-TW" sz="24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6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Introduction</a:t>
            </a:r>
            <a:r>
              <a:rPr lang="en-US" altLang="zh-TW" sz="26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6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of ZnGa</a:t>
            </a:r>
            <a:r>
              <a:rPr lang="en-US" altLang="zh-TW" sz="2600" b="1" baseline="-250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2</a:t>
            </a:r>
            <a:r>
              <a:rPr lang="en-US" altLang="zh-TW" sz="26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</a:t>
            </a:r>
            <a:r>
              <a:rPr lang="en-US" altLang="zh-TW" sz="2600" b="1" baseline="-250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4</a:t>
            </a:r>
            <a:r>
              <a:rPr lang="en-US" altLang="zh-TW" sz="26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600" b="1" dirty="0">
                <a:latin typeface="Arial" panose="020B0604020202020204" pitchFamily="34" charset="0"/>
                <a:cs typeface="Arial" panose="020B0604020202020204" pitchFamily="34" charset="0"/>
              </a:rPr>
              <a:t>thin </a:t>
            </a:r>
            <a:r>
              <a:rPr lang="en-US" altLang="zh-TW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films </a:t>
            </a:r>
            <a:endParaRPr lang="en-US" altLang="zh-TW" sz="2600" b="1" dirty="0" smtClean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buSzPct val="85000"/>
              <a:buFont typeface="Arial" panose="020B0604020202020204" pitchFamily="34" charset="0"/>
              <a:buBlip>
                <a:blip r:embed="rId2"/>
              </a:buBlip>
              <a:defRPr/>
            </a:pPr>
            <a:r>
              <a:rPr lang="en-US" altLang="zh-TW" sz="24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6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Photodetector Devices Fabrication and Furnace Annealing</a:t>
            </a:r>
            <a:endParaRPr lang="en-US" altLang="zh-TW" sz="2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buSzPct val="85000"/>
              <a:buFont typeface="Arial" panose="020B0604020202020204" pitchFamily="34" charset="0"/>
              <a:buBlip>
                <a:blip r:embed="rId2"/>
              </a:buBlip>
              <a:defRPr/>
            </a:pPr>
            <a:r>
              <a:rPr lang="en-US" altLang="zh-TW" sz="24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6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Results </a:t>
            </a:r>
            <a:r>
              <a:rPr lang="en-US" altLang="zh-TW" sz="2600" b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and Discussion</a:t>
            </a:r>
          </a:p>
          <a:p>
            <a:pPr lvl="1">
              <a:lnSpc>
                <a:spcPct val="100000"/>
              </a:lnSpc>
              <a:buSzPct val="85000"/>
              <a:buBlip>
                <a:blip r:embed="rId3"/>
              </a:buBlip>
              <a:defRPr/>
            </a:pPr>
            <a:r>
              <a:rPr lang="de-DE" altLang="zh-TW" sz="2200" dirty="0">
                <a:latin typeface="Arial" panose="020B0604020202020204" pitchFamily="34" charset="0"/>
                <a:cs typeface="Arial" panose="020B0604020202020204" pitchFamily="34" charset="0"/>
              </a:rPr>
              <a:t>Phase stability of Ga</a:t>
            </a:r>
            <a:r>
              <a:rPr lang="de-DE" altLang="zh-TW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altLang="zh-TW" sz="22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de-DE" altLang="zh-TW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de-DE" altLang="zh-TW" sz="2200" dirty="0">
                <a:latin typeface="Arial" panose="020B0604020202020204" pitchFamily="34" charset="0"/>
                <a:cs typeface="Arial" panose="020B0604020202020204" pitchFamily="34" charset="0"/>
              </a:rPr>
              <a:t> and ZnGa</a:t>
            </a:r>
            <a:r>
              <a:rPr lang="de-DE" altLang="zh-TW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de-DE" altLang="zh-TW" sz="22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de-DE" altLang="zh-TW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de-DE" altLang="zh-TW" sz="2200" dirty="0">
                <a:latin typeface="Arial" panose="020B0604020202020204" pitchFamily="34" charset="0"/>
                <a:cs typeface="Arial" panose="020B0604020202020204" pitchFamily="34" charset="0"/>
              </a:rPr>
              <a:t>by first-principles </a:t>
            </a:r>
            <a:r>
              <a:rPr lang="de-DE" altLang="zh-TW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calculations</a:t>
            </a:r>
            <a:endParaRPr lang="en-US" altLang="zh-TW" sz="2200" dirty="0" smtClean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buSzPct val="85000"/>
              <a:buBlip>
                <a:blip r:embed="rId3"/>
              </a:buBlip>
              <a:defRPr/>
            </a:pPr>
            <a:r>
              <a:rPr lang="en-US" altLang="zh-TW" sz="2200" dirty="0" smtClean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Part I </a:t>
            </a:r>
            <a:r>
              <a:rPr lang="en-US" altLang="zh-TW" sz="2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zh-TW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TW" sz="2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</a:t>
            </a:r>
            <a:r>
              <a:rPr lang="en-US" altLang="zh-TW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MSM </a:t>
            </a:r>
            <a:r>
              <a:rPr lang="en-US" altLang="zh-TW" sz="2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PDs</a:t>
            </a:r>
            <a:endParaRPr lang="en-US" altLang="zh-TW" sz="2200" dirty="0" smtClean="0">
              <a:solidFill>
                <a:srgbClr val="FF0000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  Electrical </a:t>
            </a:r>
            <a:r>
              <a:rPr lang="en-US" altLang="zh-TW" sz="2200" dirty="0">
                <a:latin typeface="Arial" panose="020B0604020202020204" pitchFamily="34" charset="0"/>
                <a:cs typeface="Arial" panose="020B0604020202020204" pitchFamily="34" charset="0"/>
              </a:rPr>
              <a:t>Properties</a:t>
            </a: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>
                <a:latin typeface="Arial" panose="020B0604020202020204" pitchFamily="34" charset="0"/>
                <a:cs typeface="Arial" panose="020B0604020202020204" pitchFamily="34" charset="0"/>
              </a:rPr>
              <a:t>  (</a:t>
            </a:r>
            <a:r>
              <a:rPr lang="en-US" altLang="zh-TW" sz="22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TW" sz="22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Dark</a:t>
            </a:r>
            <a:r>
              <a:rPr lang="en-US" altLang="zh-TW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TW" sz="22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TW" sz="22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Light</a:t>
            </a:r>
            <a:r>
              <a:rPr lang="en-US" altLang="zh-TW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200" dirty="0">
                <a:latin typeface="Arial" panose="020B0604020202020204" pitchFamily="34" charset="0"/>
                <a:cs typeface="Arial" panose="020B0604020202020204" pitchFamily="34" charset="0"/>
              </a:rPr>
              <a:t>, Responsivity , Response time, Noise equivalent power)</a:t>
            </a:r>
            <a:endParaRPr lang="en-US" altLang="zh-TW" sz="2200" dirty="0" smtClean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zh-TW" altLang="en-US" sz="22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</a:t>
            </a:r>
            <a:r>
              <a:rPr lang="en-US" altLang="zh-TW" sz="22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Physical Characteristics</a:t>
            </a:r>
          </a:p>
          <a:p>
            <a:pPr marL="4572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(XRD, SEM, XPS, TEM and SIMS)</a:t>
            </a:r>
          </a:p>
          <a:p>
            <a:pPr lvl="1">
              <a:lnSpc>
                <a:spcPct val="100000"/>
              </a:lnSpc>
              <a:buSzPct val="85000"/>
              <a:buBlip>
                <a:blip r:embed="rId3"/>
              </a:buBlip>
              <a:defRPr/>
            </a:pPr>
            <a:r>
              <a:rPr lang="en-US" altLang="zh-TW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</a:t>
            </a:r>
            <a:r>
              <a:rPr lang="en-US" altLang="zh-TW" sz="2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</a:t>
            </a:r>
            <a:r>
              <a:rPr lang="en-US" altLang="zh-TW" sz="2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Schottky</a:t>
            </a:r>
            <a:r>
              <a:rPr lang="en-US" altLang="zh-TW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TW" sz="2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MSM PDs</a:t>
            </a:r>
            <a:endParaRPr lang="en-US" altLang="zh-TW" sz="2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Improvement in Electrical Properties</a:t>
            </a:r>
            <a:endParaRPr lang="en-US" altLang="zh-TW" sz="2200" dirty="0" smtClean="0">
              <a:solidFill>
                <a:srgbClr val="003366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buSzPct val="85000"/>
              <a:buFont typeface="Arial" panose="020B0604020202020204" pitchFamily="34" charset="0"/>
              <a:buBlip>
                <a:blip r:embed="rId2"/>
              </a:buBlip>
              <a:defRPr/>
            </a:pPr>
            <a:r>
              <a:rPr lang="en-US" altLang="zh-TW" sz="24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6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Conclusions</a:t>
            </a:r>
            <a:endParaRPr lang="en-US" altLang="zh-TW" sz="26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65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4051244" y="0"/>
            <a:ext cx="2308633" cy="830993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800" b="1" dirty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TW" altLang="en-US" sz="48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8"/>
          <p:cNvSpPr txBox="1">
            <a:spLocks noChangeArrowheads="1"/>
          </p:cNvSpPr>
          <p:nvPr/>
        </p:nvSpPr>
        <p:spPr>
          <a:xfrm>
            <a:off x="767641" y="963882"/>
            <a:ext cx="11130848" cy="45259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AAADB4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buSzPct val="85000"/>
              <a:buBlip>
                <a:blip r:embed="rId2"/>
              </a:buBlip>
              <a:defRPr/>
            </a:pPr>
            <a:r>
              <a:rPr lang="en-US" altLang="zh-TW" sz="24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6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Introduction</a:t>
            </a:r>
            <a:r>
              <a:rPr lang="en-US" altLang="zh-TW" sz="26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6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of ZnGa</a:t>
            </a:r>
            <a:r>
              <a:rPr lang="en-US" altLang="zh-TW" sz="2600" b="1" baseline="-250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2</a:t>
            </a:r>
            <a:r>
              <a:rPr lang="en-US" altLang="zh-TW" sz="26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</a:t>
            </a:r>
            <a:r>
              <a:rPr lang="en-US" altLang="zh-TW" sz="2600" b="1" baseline="-250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4</a:t>
            </a:r>
            <a:r>
              <a:rPr lang="en-US" altLang="zh-TW" sz="26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600" b="1" dirty="0">
                <a:latin typeface="Arial" panose="020B0604020202020204" pitchFamily="34" charset="0"/>
                <a:cs typeface="Arial" panose="020B0604020202020204" pitchFamily="34" charset="0"/>
              </a:rPr>
              <a:t>thin </a:t>
            </a:r>
            <a:r>
              <a:rPr lang="en-US" altLang="zh-TW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films </a:t>
            </a:r>
            <a:endParaRPr lang="en-US" altLang="zh-TW" sz="2600" b="1" dirty="0" smtClean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0" indent="0">
              <a:lnSpc>
                <a:spcPct val="130000"/>
              </a:lnSpc>
              <a:buSzPct val="85000"/>
              <a:buNone/>
              <a:defRPr/>
            </a:pPr>
            <a:r>
              <a:rPr lang="en-US" altLang="zh-TW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</a:t>
            </a: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Photodetector Devices Fabrication and Furnace Annealing</a:t>
            </a:r>
            <a:endParaRPr lang="en-US" altLang="zh-TW" sz="2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0" indent="0">
              <a:lnSpc>
                <a:spcPct val="130000"/>
              </a:lnSpc>
              <a:buSzPct val="85000"/>
              <a:buNone/>
              <a:defRPr/>
            </a:pPr>
            <a:r>
              <a:rPr lang="en-US" altLang="zh-TW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4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</a:t>
            </a: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Results </a:t>
            </a:r>
            <a:r>
              <a:rPr lang="en-US" altLang="zh-TW" sz="2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and Discussion</a:t>
            </a: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Part I </a:t>
            </a:r>
            <a:r>
              <a:rPr lang="en-US" altLang="zh-TW" sz="22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type MSM </a:t>
            </a:r>
            <a:endParaRPr lang="en-US" altLang="zh-TW" sz="2200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Electrical </a:t>
            </a: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Properties</a:t>
            </a: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</a:t>
            </a:r>
            <a:r>
              <a:rPr lang="en-US" altLang="zh-TW" sz="22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TW" sz="2200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</a:t>
            </a: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TW" sz="22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TW" sz="2200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</a:t>
            </a:r>
            <a:r>
              <a:rPr lang="en-US" altLang="zh-TW" sz="2200" baseline="-25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Responsivity , Response time, Noise equivalent power)</a:t>
            </a:r>
            <a:endParaRPr lang="en-US" altLang="zh-TW" sz="2200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zh-TW" altLang="en-US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</a:t>
            </a: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Physical Characteristics</a:t>
            </a:r>
          </a:p>
          <a:p>
            <a:pPr marL="4572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(XRD, SEM, XPS, TEM and SIMS)</a:t>
            </a: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Part II </a:t>
            </a:r>
            <a:r>
              <a:rPr lang="en-US" altLang="zh-TW" sz="2200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Schottky</a:t>
            </a: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MSM </a:t>
            </a: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Improvement in Electrical Properties</a:t>
            </a:r>
          </a:p>
          <a:p>
            <a:pPr marL="0" indent="0">
              <a:lnSpc>
                <a:spcPct val="130000"/>
              </a:lnSpc>
              <a:buSzPct val="85000"/>
              <a:buNone/>
              <a:defRPr/>
            </a:pPr>
            <a:r>
              <a:rPr lang="en-US" altLang="zh-TW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4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</a:t>
            </a: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Summary </a:t>
            </a:r>
            <a:r>
              <a:rPr lang="en-US" altLang="zh-TW" sz="2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and Conclusions</a:t>
            </a:r>
          </a:p>
        </p:txBody>
      </p:sp>
    </p:spTree>
    <p:extLst>
      <p:ext uri="{BB962C8B-B14F-4D97-AF65-F5344CB8AC3E}">
        <p14:creationId xmlns:p14="http://schemas.microsoft.com/office/powerpoint/2010/main" xmlns="" val="250284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197" y="3626757"/>
            <a:ext cx="4109877" cy="2904093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26401" y="64137"/>
            <a:ext cx="7412590" cy="769437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4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Characteristics of ZnGa</a:t>
            </a:r>
            <a:r>
              <a:rPr lang="en-US" altLang="zh-TW" sz="4400" b="1" baseline="-25000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44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TW" sz="4400" b="1" baseline="-25000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TW" altLang="en-US" sz="44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36105" y="1061697"/>
            <a:ext cx="3521684" cy="1666930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9307064" y="2722339"/>
            <a:ext cx="231345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0000FF"/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ZnGa</a:t>
            </a:r>
            <a:r>
              <a:rPr lang="en-US" altLang="zh-TW" b="1" baseline="-25000" dirty="0" smtClean="0">
                <a:solidFill>
                  <a:srgbClr val="0000FF"/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2</a:t>
            </a:r>
            <a:r>
              <a:rPr lang="en-US" altLang="zh-TW" b="1" dirty="0" smtClean="0">
                <a:solidFill>
                  <a:srgbClr val="0000FF"/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O</a:t>
            </a:r>
            <a:r>
              <a:rPr lang="en-US" altLang="zh-TW" b="1" baseline="-25000" dirty="0" smtClean="0">
                <a:solidFill>
                  <a:srgbClr val="0000FF"/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4</a:t>
            </a:r>
            <a:r>
              <a:rPr lang="en-US" altLang="zh-TW" b="1" dirty="0" smtClean="0">
                <a:solidFill>
                  <a:srgbClr val="0000FF"/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 DUV</a:t>
            </a:r>
            <a:r>
              <a:rPr lang="zh-TW" altLang="en-US" b="1" dirty="0" smtClean="0">
                <a:solidFill>
                  <a:srgbClr val="0000FF"/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 </a:t>
            </a:r>
            <a:r>
              <a:rPr lang="en-US" altLang="zh-TW" b="1" dirty="0" smtClean="0">
                <a:solidFill>
                  <a:srgbClr val="0000FF"/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LED</a:t>
            </a:r>
            <a:endParaRPr lang="zh-TW" altLang="en-US" b="1" dirty="0">
              <a:solidFill>
                <a:srgbClr val="0000FF"/>
              </a:solidFill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53777" y="6320631"/>
            <a:ext cx="3429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/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T. </a:t>
            </a:r>
            <a:r>
              <a:rPr lang="en-US" altLang="zh-TW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Omata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.,</a:t>
            </a: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 APL (1994)</a:t>
            </a:r>
            <a:endParaRPr lang="zh-TW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318500" y="6005845"/>
            <a:ext cx="396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400"/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C. Chen et al., Powder Technology (2015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TW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53196" y="3711496"/>
            <a:ext cx="4327706" cy="2538191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58846" y="3267709"/>
            <a:ext cx="3398943" cy="2802920"/>
          </a:xfrm>
          <a:prstGeom prst="rect">
            <a:avLst/>
          </a:prstGeom>
        </p:spPr>
      </p:pic>
      <p:sp>
        <p:nvSpPr>
          <p:cNvPr id="13" name="文字方塊 12"/>
          <p:cNvSpPr txBox="1"/>
          <p:nvPr/>
        </p:nvSpPr>
        <p:spPr>
          <a:xfrm>
            <a:off x="-28657" y="904518"/>
            <a:ext cx="9453742" cy="28366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ts val="3400"/>
              </a:lnSpc>
              <a:buBlip>
                <a:blip r:embed="rId6"/>
              </a:buBlip>
            </a:pPr>
            <a:r>
              <a:rPr lang="en-US" altLang="zh-TW" sz="2400" b="1" dirty="0" smtClean="0">
                <a:latin typeface="Arial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Wide </a:t>
            </a:r>
            <a:r>
              <a:rPr lang="en-US" altLang="zh-TW" sz="2400" b="1" dirty="0">
                <a:latin typeface="Arial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band-gap (~5.2 eV) and </a:t>
            </a:r>
            <a:r>
              <a:rPr lang="en-US" altLang="zh-TW" sz="2400" b="1" dirty="0" smtClean="0">
                <a:latin typeface="Arial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high </a:t>
            </a:r>
            <a:r>
              <a:rPr lang="en-US" altLang="zh-TW" sz="2400" b="1" dirty="0">
                <a:latin typeface="Arial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breakdown field (8 </a:t>
            </a:r>
            <a:r>
              <a:rPr lang="en-US" altLang="zh-TW" sz="2400" b="1" dirty="0" smtClean="0">
                <a:latin typeface="Arial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MV/cm)</a:t>
            </a:r>
          </a:p>
          <a:p>
            <a:pPr marL="342900" indent="-342900">
              <a:lnSpc>
                <a:spcPts val="3400"/>
              </a:lnSpc>
              <a:buBlip>
                <a:blip r:embed="rId6"/>
              </a:buBlip>
            </a:pPr>
            <a:r>
              <a:rPr lang="en-US" altLang="zh-TW" sz="2400" b="1" dirty="0" smtClean="0">
                <a:latin typeface="Arial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Outstanding </a:t>
            </a:r>
            <a:r>
              <a:rPr lang="en-US" altLang="zh-TW" sz="2400" b="1" dirty="0">
                <a:latin typeface="Arial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thermal and chemical stability </a:t>
            </a:r>
            <a:endParaRPr lang="en-US" altLang="zh-TW" sz="2400" b="1" dirty="0" smtClean="0">
              <a:latin typeface="Arial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  <a:p>
            <a:pPr marL="342900" indent="-342900">
              <a:lnSpc>
                <a:spcPts val="3400"/>
              </a:lnSpc>
              <a:buBlip>
                <a:blip r:embed="rId6"/>
              </a:buBlip>
            </a:pPr>
            <a:r>
              <a:rPr lang="en-US" altLang="zh-TW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Lattice </a:t>
            </a:r>
            <a:r>
              <a:rPr lang="en-US" altLang="zh-TW" sz="2400" b="1" dirty="0">
                <a:latin typeface="Arial" panose="020B0604020202020204" pitchFamily="34" charset="0"/>
                <a:cs typeface="Arial" panose="020B0604020202020204" pitchFamily="34" charset="0"/>
              </a:rPr>
              <a:t>constant is very close with that of sapphire </a:t>
            </a:r>
            <a:endParaRPr lang="en-US" altLang="zh-TW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400"/>
              </a:lnSpc>
            </a:pPr>
            <a:r>
              <a:rPr lang="en-US" altLang="zh-TW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(</a:t>
            </a:r>
            <a:r>
              <a:rPr lang="en-US" altLang="zh-TW" sz="2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TW" sz="2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ZnGa2O4</a:t>
            </a:r>
            <a:r>
              <a:rPr lang="en-US" altLang="zh-TW" sz="2400" b="1" dirty="0">
                <a:latin typeface="Arial" panose="020B0604020202020204" pitchFamily="34" charset="0"/>
                <a:cs typeface="Arial" panose="020B0604020202020204" pitchFamily="34" charset="0"/>
              </a:rPr>
              <a:t>: 0.4808 nm; </a:t>
            </a:r>
            <a:r>
              <a:rPr lang="en-US" altLang="zh-TW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TW" sz="2400" b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sapphire</a:t>
            </a:r>
            <a:r>
              <a:rPr lang="en-US" altLang="zh-TW" sz="2400" b="1" dirty="0">
                <a:latin typeface="Arial" panose="020B0604020202020204" pitchFamily="34" charset="0"/>
                <a:cs typeface="Arial" panose="020B0604020202020204" pitchFamily="34" charset="0"/>
              </a:rPr>
              <a:t>: 0.4758 nm)</a:t>
            </a:r>
          </a:p>
          <a:p>
            <a:pPr marL="342900" indent="-342900">
              <a:lnSpc>
                <a:spcPts val="3400"/>
              </a:lnSpc>
              <a:spcBef>
                <a:spcPts val="2400"/>
              </a:spcBef>
              <a:buBlip>
                <a:blip r:embed="rId6"/>
              </a:buBlip>
            </a:pPr>
            <a:r>
              <a:rPr lang="en-US" altLang="zh-TW" sz="2400" b="1" dirty="0" smtClean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Electronics</a:t>
            </a:r>
            <a:r>
              <a:rPr lang="en-US" altLang="zh-TW" sz="2400" b="1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, Gas sensors, LED and </a:t>
            </a:r>
            <a:r>
              <a:rPr lang="en-US" altLang="zh-TW" sz="2400" b="1" dirty="0">
                <a:solidFill>
                  <a:srgbClr val="FF0000"/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DUV photodetectors</a:t>
            </a:r>
          </a:p>
          <a:p>
            <a:pPr>
              <a:lnSpc>
                <a:spcPts val="2000"/>
              </a:lnSpc>
            </a:pPr>
            <a:endParaRPr lang="zh-TW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75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2"/>
          <p:cNvGrpSpPr>
            <a:grpSpLocks/>
          </p:cNvGrpSpPr>
          <p:nvPr/>
        </p:nvGrpSpPr>
        <p:grpSpPr bwMode="auto">
          <a:xfrm>
            <a:off x="4" y="-31173"/>
            <a:ext cx="9931074" cy="953322"/>
            <a:chOff x="0" y="576"/>
            <a:chExt cx="5760" cy="809"/>
          </a:xfrm>
        </p:grpSpPr>
        <p:sp>
          <p:nvSpPr>
            <p:cNvPr id="7" name="Rectangle 143"/>
            <p:cNvSpPr>
              <a:spLocks noChangeArrowheads="1"/>
            </p:cNvSpPr>
            <p:nvPr/>
          </p:nvSpPr>
          <p:spPr bwMode="auto">
            <a:xfrm>
              <a:off x="0" y="576"/>
              <a:ext cx="5760" cy="7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C00FF"/>
                </a:solidFill>
              </a:endParaRPr>
            </a:p>
          </p:txBody>
        </p:sp>
        <p:sp>
          <p:nvSpPr>
            <p:cNvPr id="9" name="Rectangle 144"/>
            <p:cNvSpPr>
              <a:spLocks noChangeArrowheads="1"/>
            </p:cNvSpPr>
            <p:nvPr/>
          </p:nvSpPr>
          <p:spPr bwMode="auto">
            <a:xfrm>
              <a:off x="0" y="583"/>
              <a:ext cx="5760" cy="80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r>
                <a:rPr lang="en-US" altLang="zh-TW" sz="4000" b="1" dirty="0" smtClean="0">
                  <a:solidFill>
                    <a:srgbClr val="0C00FF"/>
                  </a:solidFill>
                  <a:latin typeface="Arial" pitchFamily="34" charset="0"/>
                  <a:cs typeface="Arial" pitchFamily="34" charset="0"/>
                </a:rPr>
                <a:t>DUV Photodetector </a:t>
              </a:r>
              <a:r>
                <a:rPr lang="en-US" altLang="zh-TW" sz="4000" b="1" dirty="0">
                  <a:solidFill>
                    <a:srgbClr val="0C00FF"/>
                  </a:solidFill>
                  <a:latin typeface="Arial" pitchFamily="34" charset="0"/>
                  <a:cs typeface="Arial" pitchFamily="34" charset="0"/>
                </a:rPr>
                <a:t>A</a:t>
              </a:r>
              <a:r>
                <a:rPr lang="en-US" altLang="zh-TW" sz="4000" b="1" dirty="0" smtClean="0">
                  <a:solidFill>
                    <a:srgbClr val="0C00FF"/>
                  </a:solidFill>
                  <a:latin typeface="Arial" pitchFamily="34" charset="0"/>
                  <a:cs typeface="Arial" pitchFamily="34" charset="0"/>
                </a:rPr>
                <a:t>pplications</a:t>
              </a:r>
              <a:endParaRPr lang="zh-TW" altLang="en-US" sz="4000" b="1" dirty="0">
                <a:solidFill>
                  <a:srgbClr val="0C00FF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677910" y="858530"/>
            <a:ext cx="2369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TW" sz="2000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Missile detection</a:t>
            </a:r>
            <a:endParaRPr lang="zh-TW" altLang="en-US" sz="2000" dirty="0">
              <a:solidFill>
                <a:srgbClr val="0C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8320" y="1289892"/>
            <a:ext cx="6188824" cy="178347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878958" y="1750047"/>
            <a:ext cx="1348973" cy="957258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7793944" y="1718147"/>
            <a:ext cx="34740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000" b="1" dirty="0" smtClean="0">
                <a:latin typeface="Arial" pitchFamily="34" charset="0"/>
                <a:cs typeface="Arial" pitchFamily="34" charset="0"/>
              </a:rPr>
              <a:t>Engine (High temperature) </a:t>
            </a:r>
            <a:endParaRPr lang="en-US" altLang="zh-TW" sz="20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altLang="zh-TW" sz="20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altLang="zh-TW" sz="2000" b="1" dirty="0">
                <a:latin typeface="Arial" pitchFamily="34" charset="0"/>
                <a:cs typeface="Arial" pitchFamily="34" charset="0"/>
              </a:rPr>
              <a:t>Ultraviolet radiation</a:t>
            </a:r>
            <a:endParaRPr lang="zh-TW" altLang="en-US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6" name="表格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80586825"/>
              </p:ext>
            </p:extLst>
          </p:nvPr>
        </p:nvGraphicFramePr>
        <p:xfrm>
          <a:off x="95924" y="3802442"/>
          <a:ext cx="4241045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74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736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 smtClean="0"/>
                        <a:t>L</a:t>
                      </a:r>
                      <a:r>
                        <a:rPr lang="zh-TW" altLang="en-US" sz="1800" dirty="0" smtClean="0"/>
                        <a:t>ethal dose of UV-C to various bacteria and viruses</a:t>
                      </a:r>
                    </a:p>
                  </a:txBody>
                  <a:tcPr marL="121920" marR="121920"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Fecal coliform</a:t>
                      </a:r>
                      <a:endParaRPr lang="zh-TW" altLang="en-US" sz="1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6,600</a:t>
                      </a:r>
                      <a:endParaRPr lang="zh-TW" altLang="en-US" sz="180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Hepatitis A virus</a:t>
                      </a:r>
                      <a:endParaRPr lang="zh-TW" altLang="en-US" sz="1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8,000</a:t>
                      </a:r>
                      <a:endParaRPr lang="zh-TW" altLang="en-US" sz="180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Influenza virus</a:t>
                      </a:r>
                      <a:endParaRPr lang="zh-TW" altLang="en-US" sz="1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6,600</a:t>
                      </a:r>
                      <a:endParaRPr lang="zh-TW" altLang="en-US" sz="180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Legionella </a:t>
                      </a:r>
                      <a:r>
                        <a:rPr lang="en-US" altLang="zh-TW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pneumopila</a:t>
                      </a:r>
                      <a:endParaRPr lang="zh-TW" altLang="en-US" sz="1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12,300</a:t>
                      </a:r>
                      <a:endParaRPr lang="zh-TW" altLang="en-US" sz="180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Staphylococcus aureus</a:t>
                      </a:r>
                      <a:endParaRPr lang="zh-TW" altLang="en-US" sz="18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6,600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Streptococcus spores</a:t>
                      </a:r>
                      <a:endParaRPr lang="zh-TW" altLang="en-US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altLang="zh-TW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3,800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31" name="文字方塊 30"/>
          <p:cNvSpPr txBox="1"/>
          <p:nvPr/>
        </p:nvSpPr>
        <p:spPr>
          <a:xfrm>
            <a:off x="677910" y="3046766"/>
            <a:ext cx="3735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 marL="285750" indent="-285750">
              <a:buFont typeface="Wingdings" panose="05000000000000000000" pitchFamily="2" charset="2"/>
              <a:buChar char="ü"/>
              <a:defRPr sz="200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TW" dirty="0" smtClean="0"/>
              <a:t>Disinfectant</a:t>
            </a:r>
            <a:r>
              <a:rPr lang="zh-TW" altLang="en-US" dirty="0" smtClean="0"/>
              <a:t> </a:t>
            </a:r>
            <a:r>
              <a:rPr lang="en-US" altLang="zh-TW" dirty="0" smtClean="0"/>
              <a:t>(</a:t>
            </a:r>
            <a:r>
              <a:rPr lang="en-US" altLang="zh-TW" dirty="0"/>
              <a:t>UV-C </a:t>
            </a:r>
            <a:r>
              <a:rPr lang="en-US" altLang="zh-TW" dirty="0" smtClean="0"/>
              <a:t>253.7nm)</a:t>
            </a:r>
            <a:endParaRPr lang="zh-TW" altLang="en-US" dirty="0"/>
          </a:p>
        </p:txBody>
      </p:sp>
      <p:pic>
        <p:nvPicPr>
          <p:cNvPr id="32" name="圖片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98285" y="3802442"/>
            <a:ext cx="4133624" cy="2865120"/>
          </a:xfrm>
          <a:prstGeom prst="rect">
            <a:avLst/>
          </a:prstGeom>
        </p:spPr>
      </p:pic>
      <p:sp>
        <p:nvSpPr>
          <p:cNvPr id="33" name="文字方塊 32"/>
          <p:cNvSpPr txBox="1"/>
          <p:nvPr/>
        </p:nvSpPr>
        <p:spPr>
          <a:xfrm>
            <a:off x="1140461" y="3401156"/>
            <a:ext cx="1611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Medical field</a:t>
            </a:r>
            <a:endParaRPr lang="zh-TW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5248739" y="3401156"/>
            <a:ext cx="18245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Research 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  <a:endParaRPr lang="zh-TW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9423745" y="3401156"/>
            <a:ext cx="1611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Routine 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  <a:endParaRPr lang="zh-TW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圖片 3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93223" y="3762838"/>
            <a:ext cx="3510428" cy="1449978"/>
          </a:xfrm>
          <a:prstGeom prst="rect">
            <a:avLst/>
          </a:prstGeom>
        </p:spPr>
      </p:pic>
      <p:pic>
        <p:nvPicPr>
          <p:cNvPr id="37" name="圖片 3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93225" y="5306097"/>
            <a:ext cx="3510428" cy="1477377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8593223" y="3739944"/>
            <a:ext cx="13821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Aquarium</a:t>
            </a:r>
          </a:p>
        </p:txBody>
      </p:sp>
      <p:sp>
        <p:nvSpPr>
          <p:cNvPr id="39" name="矩形 38"/>
          <p:cNvSpPr/>
          <p:nvPr/>
        </p:nvSpPr>
        <p:spPr>
          <a:xfrm>
            <a:off x="8531910" y="5266202"/>
            <a:ext cx="8691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Lamp</a:t>
            </a:r>
            <a:endParaRPr lang="zh-TW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向下箭號 3"/>
          <p:cNvSpPr/>
          <p:nvPr/>
        </p:nvSpPr>
        <p:spPr>
          <a:xfrm>
            <a:off x="9340646" y="2064774"/>
            <a:ext cx="383955" cy="34412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850183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7"/>
    </mc:Choice>
    <mc:Fallback>
      <p:transition spd="slow" advTm="7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44"/>
          <p:cNvSpPr>
            <a:spLocks noChangeArrowheads="1"/>
          </p:cNvSpPr>
          <p:nvPr/>
        </p:nvSpPr>
        <p:spPr bwMode="auto">
          <a:xfrm>
            <a:off x="4" y="-22924"/>
            <a:ext cx="12192000" cy="94507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/>
            <a:endParaRPr lang="zh-TW" altLang="en-US" sz="40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8209" y="858530"/>
            <a:ext cx="45881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lame detector (disaster prevention)</a:t>
            </a:r>
            <a:endParaRPr lang="zh-TW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510" y="1258640"/>
            <a:ext cx="5089713" cy="2022438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2070165" y="3255948"/>
            <a:ext cx="151028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Temperature 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15" name="直線單箭頭接點 14"/>
          <p:cNvCxnSpPr/>
          <p:nvPr/>
        </p:nvCxnSpPr>
        <p:spPr>
          <a:xfrm>
            <a:off x="469510" y="3593048"/>
            <a:ext cx="5089713" cy="0"/>
          </a:xfrm>
          <a:prstGeom prst="straightConnector1">
            <a:avLst/>
          </a:prstGeom>
          <a:ln w="38100">
            <a:solidFill>
              <a:srgbClr val="3333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498198" y="3603801"/>
            <a:ext cx="58926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Low</a:t>
            </a:r>
            <a:endParaRPr lang="zh-TW" altLang="en-US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4801237" y="3603801"/>
            <a:ext cx="64472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High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2071694" y="3671920"/>
            <a:ext cx="1418017" cy="3847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Wavelength </a:t>
            </a:r>
            <a:endParaRPr lang="zh-TW" altLang="en-US" dirty="0"/>
          </a:p>
        </p:txBody>
      </p:sp>
      <p:cxnSp>
        <p:nvCxnSpPr>
          <p:cNvPr id="19" name="直線單箭頭接點 18"/>
          <p:cNvCxnSpPr/>
          <p:nvPr/>
        </p:nvCxnSpPr>
        <p:spPr>
          <a:xfrm>
            <a:off x="471040" y="4009020"/>
            <a:ext cx="5089713" cy="0"/>
          </a:xfrm>
          <a:prstGeom prst="straightConnector1">
            <a:avLst/>
          </a:prstGeom>
          <a:ln w="38100">
            <a:solidFill>
              <a:srgbClr val="3333FF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499727" y="4019773"/>
            <a:ext cx="636713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High</a:t>
            </a:r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4802768" y="4019773"/>
            <a:ext cx="59939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0C00FF"/>
                </a:solidFill>
              </a:rPr>
              <a:t>Low</a:t>
            </a:r>
            <a:endParaRPr lang="zh-TW" altLang="en-US" b="1" dirty="0">
              <a:solidFill>
                <a:srgbClr val="0C00FF"/>
              </a:solidFill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5966911" y="873919"/>
            <a:ext cx="47772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Space to 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pace DUV 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communications</a:t>
            </a:r>
            <a:endParaRPr lang="zh-TW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圖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16781" y="1246770"/>
            <a:ext cx="5544912" cy="2541697"/>
          </a:xfrm>
          <a:prstGeom prst="rect">
            <a:avLst/>
          </a:prstGeom>
        </p:spPr>
      </p:pic>
      <p:sp>
        <p:nvSpPr>
          <p:cNvPr id="27" name="文字方塊 26"/>
          <p:cNvSpPr txBox="1"/>
          <p:nvPr/>
        </p:nvSpPr>
        <p:spPr>
          <a:xfrm>
            <a:off x="6556706" y="3770524"/>
            <a:ext cx="50704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Good background (No UV-C interference in Earth)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High confidentiality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Good environmental adaptability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High reliability</a:t>
            </a:r>
            <a:endParaRPr lang="zh-TW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-6" y="4765629"/>
            <a:ext cx="8943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Future 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: Lithography light 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sensor - </a:t>
            </a:r>
            <a:r>
              <a:rPr lang="en-US" altLang="zh-TW" sz="20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US" altLang="zh-TW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-F </a:t>
            </a:r>
            <a:r>
              <a:rPr lang="en-US" altLang="zh-TW" sz="2000" u="sng" dirty="0">
                <a:latin typeface="Arial" panose="020B0604020202020204" pitchFamily="34" charset="0"/>
                <a:cs typeface="Arial" panose="020B0604020202020204" pitchFamily="34" charset="0"/>
              </a:rPr>
              <a:t>(193nm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) F</a:t>
            </a:r>
            <a:r>
              <a:rPr lang="en-US" altLang="zh-TW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 (157nm) CO</a:t>
            </a:r>
            <a:r>
              <a:rPr lang="en-US" altLang="zh-TW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 (13.5 nm)</a:t>
            </a:r>
            <a:endParaRPr lang="zh-TW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圖片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3289" y="5165738"/>
            <a:ext cx="4030760" cy="1692262"/>
          </a:xfrm>
          <a:prstGeom prst="rect">
            <a:avLst/>
          </a:prstGeom>
        </p:spPr>
      </p:pic>
      <p:pic>
        <p:nvPicPr>
          <p:cNvPr id="30" name="圖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60530" y="5165738"/>
            <a:ext cx="4009036" cy="167592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462693" y="-398"/>
            <a:ext cx="801854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4000" b="1" dirty="0">
                <a:solidFill>
                  <a:srgbClr val="0C00FF"/>
                </a:solidFill>
                <a:latin typeface="Arial" pitchFamily="34" charset="0"/>
                <a:cs typeface="Arial" pitchFamily="34" charset="0"/>
              </a:rPr>
              <a:t>DUV P</a:t>
            </a:r>
            <a:r>
              <a:rPr lang="en-US" altLang="zh-TW" sz="4000" b="1" dirty="0" smtClean="0">
                <a:solidFill>
                  <a:srgbClr val="0C00FF"/>
                </a:solidFill>
                <a:latin typeface="Arial" pitchFamily="34" charset="0"/>
                <a:cs typeface="Arial" pitchFamily="34" charset="0"/>
              </a:rPr>
              <a:t>hotodetector </a:t>
            </a:r>
            <a:r>
              <a:rPr lang="en-US" altLang="zh-TW" sz="4000" b="1" dirty="0">
                <a:solidFill>
                  <a:srgbClr val="0C00FF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en-US" altLang="zh-TW" sz="4000" b="1" dirty="0" smtClean="0">
                <a:solidFill>
                  <a:srgbClr val="0C00FF"/>
                </a:solidFill>
                <a:latin typeface="Arial" pitchFamily="34" charset="0"/>
                <a:cs typeface="Arial" pitchFamily="34" charset="0"/>
              </a:rPr>
              <a:t>pplications</a:t>
            </a:r>
            <a:endParaRPr lang="zh-TW" altLang="en-US" sz="4000" b="1" dirty="0">
              <a:solidFill>
                <a:srgbClr val="0C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8487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7"/>
    </mc:Choice>
    <mc:Fallback>
      <p:transition spd="slow" advTm="7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015" y="3419835"/>
            <a:ext cx="2846160" cy="2412000"/>
          </a:xfrm>
          <a:prstGeom prst="rect">
            <a:avLst/>
          </a:prstGeom>
        </p:spPr>
      </p:pic>
      <p:pic>
        <p:nvPicPr>
          <p:cNvPr id="5" name="圖片 4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60474" y="3419835"/>
            <a:ext cx="2880000" cy="2412000"/>
          </a:xfrm>
          <a:prstGeom prst="rect">
            <a:avLst/>
          </a:prstGeom>
        </p:spPr>
      </p:pic>
      <p:pic>
        <p:nvPicPr>
          <p:cNvPr id="6" name="圖片 5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92750" y="3419835"/>
            <a:ext cx="2880000" cy="2412000"/>
          </a:xfrm>
          <a:prstGeom prst="rect">
            <a:avLst/>
          </a:prstGeom>
        </p:spPr>
      </p:pic>
      <p:pic>
        <p:nvPicPr>
          <p:cNvPr id="7" name="圖片 6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34248" y="3419835"/>
            <a:ext cx="2880000" cy="241200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757537" y="3356335"/>
            <a:ext cx="15119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Nanotubes</a:t>
            </a:r>
            <a:endParaRPr lang="zh-TW" alt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193404" y="3356335"/>
            <a:ext cx="1495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TW" dirty="0" err="1"/>
              <a:t>Nanowired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6940894" y="3356335"/>
            <a:ext cx="13837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TW" dirty="0" err="1"/>
              <a:t>Nanorods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10048915" y="3356335"/>
            <a:ext cx="1250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TW" dirty="0">
                <a:solidFill>
                  <a:srgbClr val="FF0000"/>
                </a:solidFill>
              </a:rPr>
              <a:t>Thin film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36450" y="5831835"/>
            <a:ext cx="3048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J. Hu et al.,</a:t>
            </a:r>
          </a:p>
          <a:p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Advanced Materials (2003)</a:t>
            </a:r>
            <a:endParaRPr lang="zh-TW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05700" y="5818609"/>
            <a:ext cx="29165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L. Chen et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zh-TW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ChemPhysChem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(2014)</a:t>
            </a:r>
            <a:endParaRPr lang="zh-TW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020865" y="5831835"/>
            <a:ext cx="34865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Y. B. </a:t>
            </a:r>
            <a:r>
              <a:rPr lang="en-US" altLang="zh-TW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Seung</a:t>
            </a: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.,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zh-TW" sz="1200" i="1" dirty="0">
                <a:latin typeface="Arial" panose="020B0604020202020204" pitchFamily="34" charset="0"/>
                <a:cs typeface="Arial" panose="020B0604020202020204" pitchFamily="34" charset="0"/>
              </a:rPr>
              <a:t>Journal of the American Chemical Society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zh-TW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(2005)</a:t>
            </a:r>
            <a:endParaRPr lang="zh-TW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229472" y="5772442"/>
            <a:ext cx="31563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R.H. </a:t>
            </a:r>
            <a:r>
              <a:rPr lang="en-US" altLang="zh-TW" sz="1200" dirty="0" err="1">
                <a:latin typeface="Arial" panose="020B0604020202020204" pitchFamily="34" charset="0"/>
                <a:cs typeface="Arial" panose="020B0604020202020204" pitchFamily="34" charset="0"/>
              </a:rPr>
              <a:t>Horng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 et al., </a:t>
            </a:r>
          </a:p>
          <a:p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Crystal </a:t>
            </a:r>
            <a:r>
              <a:rPr lang="en-US" altLang="zh-TW" sz="1200" dirty="0" err="1">
                <a:latin typeface="Arial" panose="020B0604020202020204" pitchFamily="34" charset="0"/>
                <a:cs typeface="Arial" panose="020B0604020202020204" pitchFamily="34" charset="0"/>
              </a:rPr>
              <a:t>Growth&amp;Design</a:t>
            </a:r>
            <a:r>
              <a:rPr lang="en-US" altLang="zh-TW" sz="1200" dirty="0">
                <a:latin typeface="Arial" panose="020B0604020202020204" pitchFamily="34" charset="0"/>
                <a:cs typeface="Arial" panose="020B0604020202020204" pitchFamily="34" charset="0"/>
              </a:rPr>
              <a:t> (2017)</a:t>
            </a:r>
            <a:endParaRPr lang="zh-TW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603008" y="731144"/>
            <a:ext cx="1158899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Blip>
                <a:blip r:embed="rId6"/>
              </a:buBlip>
            </a:pPr>
            <a:r>
              <a:rPr lang="en-US" altLang="zh-TW" sz="2200" b="1" dirty="0">
                <a:latin typeface="Arial" panose="020B0604020202020204" pitchFamily="34" charset="0"/>
                <a:cs typeface="Arial" panose="020B0604020202020204" pitchFamily="34" charset="0"/>
              </a:rPr>
              <a:t>1-D </a:t>
            </a:r>
            <a:r>
              <a:rPr lang="en-US" altLang="zh-TW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nanostructure </a:t>
            </a:r>
            <a:r>
              <a:rPr lang="en-US" altLang="zh-TW" sz="2200" b="1" dirty="0">
                <a:latin typeface="Arial" panose="020B0604020202020204" pitchFamily="34" charset="0"/>
                <a:cs typeface="Arial" panose="020B0604020202020204" pitchFamily="34" charset="0"/>
              </a:rPr>
              <a:t>can obtain high performance in optoelectronic </a:t>
            </a:r>
            <a:r>
              <a:rPr lang="en-US" altLang="zh-TW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devices.</a:t>
            </a:r>
          </a:p>
          <a:p>
            <a:pPr marL="342900" indent="-342900">
              <a:lnSpc>
                <a:spcPct val="150000"/>
              </a:lnSpc>
              <a:buBlip>
                <a:blip r:embed="rId6"/>
              </a:buBlip>
            </a:pPr>
            <a:r>
              <a:rPr lang="en-US" altLang="zh-TW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Thin film ZnGa</a:t>
            </a:r>
            <a:r>
              <a:rPr lang="en-US" altLang="zh-TW" sz="22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TW" sz="22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TW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was always fabricated by sol</a:t>
            </a:r>
            <a:r>
              <a:rPr lang="en-US" altLang="zh-TW" sz="2200" b="1" dirty="0">
                <a:latin typeface="Arial" panose="020B0604020202020204" pitchFamily="34" charset="0"/>
                <a:cs typeface="Arial" panose="020B0604020202020204" pitchFamily="34" charset="0"/>
              </a:rPr>
              <a:t>−gel </a:t>
            </a:r>
            <a:r>
              <a:rPr lang="en-US" altLang="zh-TW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method, </a:t>
            </a:r>
            <a:r>
              <a:rPr lang="en-US" altLang="zh-TW" sz="2200" b="1" dirty="0">
                <a:latin typeface="Arial" panose="020B0604020202020204" pitchFamily="34" charset="0"/>
                <a:cs typeface="Arial" panose="020B0604020202020204" pitchFamily="34" charset="0"/>
              </a:rPr>
              <a:t>chemical vapor </a:t>
            </a:r>
            <a:r>
              <a:rPr lang="en-US" altLang="zh-TW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deposition, sputtering and </a:t>
            </a:r>
            <a:r>
              <a:rPr lang="en-US" altLang="zh-TW" sz="2200" b="1" dirty="0">
                <a:latin typeface="Arial" panose="020B0604020202020204" pitchFamily="34" charset="0"/>
                <a:cs typeface="Arial" panose="020B0604020202020204" pitchFamily="34" charset="0"/>
              </a:rPr>
              <a:t>pulsed laser </a:t>
            </a:r>
            <a:r>
              <a:rPr lang="en-US" altLang="zh-TW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deposition.</a:t>
            </a:r>
          </a:p>
          <a:p>
            <a:pPr marL="342900" indent="-342900">
              <a:lnSpc>
                <a:spcPct val="150000"/>
              </a:lnSpc>
              <a:buBlip>
                <a:blip r:embed="rId6"/>
              </a:buBlip>
            </a:pPr>
            <a:r>
              <a:rPr lang="en-US" altLang="zh-TW" sz="2200" b="1" dirty="0">
                <a:latin typeface="Arial" panose="020B0604020202020204" pitchFamily="34" charset="0"/>
                <a:cs typeface="Arial" panose="020B0604020202020204" pitchFamily="34" charset="0"/>
              </a:rPr>
              <a:t>MOCVD possesses </a:t>
            </a:r>
            <a:r>
              <a:rPr lang="en-US" altLang="zh-TW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many </a:t>
            </a:r>
            <a:r>
              <a:rPr lang="en-US" altLang="zh-TW" sz="2200" b="1" dirty="0">
                <a:latin typeface="Arial" panose="020B0604020202020204" pitchFamily="34" charset="0"/>
                <a:cs typeface="Arial" panose="020B0604020202020204" pitchFamily="34" charset="0"/>
              </a:rPr>
              <a:t>advantages such as high </a:t>
            </a:r>
            <a:r>
              <a:rPr lang="en-US" altLang="zh-TW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growth </a:t>
            </a:r>
            <a:r>
              <a:rPr lang="en-US" altLang="zh-TW" sz="2200" b="1" dirty="0">
                <a:latin typeface="Arial" panose="020B0604020202020204" pitchFamily="34" charset="0"/>
                <a:cs typeface="Arial" panose="020B0604020202020204" pitchFamily="34" charset="0"/>
              </a:rPr>
              <a:t>rate, </a:t>
            </a:r>
            <a:r>
              <a:rPr lang="en-US" altLang="zh-TW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high crystallinity, conformal growth on </a:t>
            </a:r>
            <a:r>
              <a:rPr lang="en-US" altLang="zh-TW" sz="2200" b="1" dirty="0">
                <a:latin typeface="Arial" panose="020B0604020202020204" pitchFamily="34" charset="0"/>
                <a:cs typeface="Arial" panose="020B0604020202020204" pitchFamily="34" charset="0"/>
              </a:rPr>
              <a:t>complex </a:t>
            </a:r>
            <a:r>
              <a:rPr lang="en-US" altLang="zh-TW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structure and </a:t>
            </a:r>
            <a:r>
              <a:rPr lang="en-US" altLang="zh-TW" sz="2200" b="1" dirty="0">
                <a:latin typeface="Arial" panose="020B0604020202020204" pitchFamily="34" charset="0"/>
                <a:cs typeface="Arial" panose="020B0604020202020204" pitchFamily="34" charset="0"/>
              </a:rPr>
              <a:t>large area </a:t>
            </a:r>
            <a:r>
              <a:rPr lang="en-US" altLang="zh-TW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with uniformity.</a:t>
            </a:r>
            <a:endParaRPr lang="zh-TW" alt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61151" y="64137"/>
            <a:ext cx="9510921" cy="707882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Thin Film Growth Methods of ZnGa</a:t>
            </a:r>
            <a:r>
              <a:rPr lang="en-US" altLang="zh-TW" sz="4000" b="1" baseline="-25000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TW" sz="4000" b="1" baseline="-25000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TW" altLang="en-US" sz="40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68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4533383" y="0"/>
            <a:ext cx="2308633" cy="830993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800" b="1" dirty="0"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TW" altLang="en-US" sz="4800" b="1" dirty="0"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8"/>
          <p:cNvSpPr txBox="1">
            <a:spLocks noChangeArrowheads="1"/>
          </p:cNvSpPr>
          <p:nvPr/>
        </p:nvSpPr>
        <p:spPr>
          <a:xfrm>
            <a:off x="767641" y="963882"/>
            <a:ext cx="11130848" cy="45259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AAADB4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SzPct val="85000"/>
              <a:buNone/>
              <a:defRPr/>
            </a:pPr>
            <a:r>
              <a:rPr lang="en-US" altLang="zh-TW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4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</a:t>
            </a: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Introduction</a:t>
            </a:r>
            <a:r>
              <a:rPr lang="en-US" altLang="zh-TW" sz="26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of ZnGa</a:t>
            </a:r>
            <a:r>
              <a:rPr lang="en-US" altLang="zh-TW" sz="2600" b="1" baseline="-25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2</a:t>
            </a: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</a:t>
            </a:r>
            <a:r>
              <a:rPr lang="en-US" altLang="zh-TW" sz="2600" b="1" baseline="-25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4</a:t>
            </a: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 film </a:t>
            </a:r>
            <a:endParaRPr lang="en-US" altLang="zh-TW" sz="2600" b="1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buSzPct val="85000"/>
              <a:buFont typeface="Arial" panose="020B0604020202020204" pitchFamily="34" charset="0"/>
              <a:buBlip>
                <a:blip r:embed="rId2"/>
              </a:buBlip>
              <a:defRPr/>
            </a:pPr>
            <a:r>
              <a:rPr lang="en-US" altLang="zh-TW" sz="24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6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Photodetector Devices Fabrication and Furnace Annealing</a:t>
            </a:r>
            <a:endParaRPr lang="en-US" altLang="zh-TW" sz="2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0" indent="0">
              <a:lnSpc>
                <a:spcPct val="130000"/>
              </a:lnSpc>
              <a:buSzPct val="85000"/>
              <a:buNone/>
              <a:defRPr/>
            </a:pPr>
            <a:r>
              <a:rPr lang="en-US" altLang="zh-TW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4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</a:t>
            </a: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Results </a:t>
            </a:r>
            <a:r>
              <a:rPr lang="en-US" altLang="zh-TW" sz="2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and Discussion</a:t>
            </a: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Part I </a:t>
            </a:r>
            <a:r>
              <a:rPr lang="en-US" altLang="zh-TW" sz="22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type MSM </a:t>
            </a:r>
            <a:endParaRPr lang="en-US" altLang="zh-TW" sz="2200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Electrical </a:t>
            </a: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Properties</a:t>
            </a: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</a:t>
            </a:r>
            <a:r>
              <a:rPr lang="en-US" altLang="zh-TW" sz="22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TW" sz="2200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</a:t>
            </a: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TW" sz="22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TW" sz="2200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</a:t>
            </a:r>
            <a:r>
              <a:rPr lang="en-US" altLang="zh-TW" sz="2200" baseline="-25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Responsivity , Response time, Noise equivalent power)</a:t>
            </a:r>
            <a:endParaRPr lang="en-US" altLang="zh-TW" sz="2200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zh-TW" altLang="en-US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</a:t>
            </a: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Physical Characteristics</a:t>
            </a:r>
          </a:p>
          <a:p>
            <a:pPr marL="4572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(XRD, SEM, XPS, TEM and SIMS)</a:t>
            </a: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Part II </a:t>
            </a:r>
            <a:r>
              <a:rPr lang="en-US" altLang="zh-TW" sz="2200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Schottky</a:t>
            </a: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MSM </a:t>
            </a: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Improvement in Electrical Properties</a:t>
            </a:r>
          </a:p>
          <a:p>
            <a:pPr marL="0" indent="0">
              <a:lnSpc>
                <a:spcPct val="130000"/>
              </a:lnSpc>
              <a:buSzPct val="85000"/>
              <a:buNone/>
              <a:defRPr/>
            </a:pPr>
            <a:r>
              <a:rPr lang="en-US" altLang="zh-TW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4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</a:t>
            </a: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Summary </a:t>
            </a:r>
            <a:r>
              <a:rPr lang="en-US" altLang="zh-TW" sz="2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and Conclusions</a:t>
            </a:r>
          </a:p>
        </p:txBody>
      </p:sp>
    </p:spTree>
    <p:extLst>
      <p:ext uri="{BB962C8B-B14F-4D97-AF65-F5344CB8AC3E}">
        <p14:creationId xmlns:p14="http://schemas.microsoft.com/office/powerpoint/2010/main" xmlns="" val="32748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783" y="992302"/>
            <a:ext cx="5069735" cy="439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5967144" y="1055632"/>
            <a:ext cx="4002765" cy="4688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en-US" altLang="zh-TW" sz="2200" b="1" dirty="0">
                <a:cs typeface="Arial" panose="020B0604020202020204" pitchFamily="34" charset="0"/>
              </a:rPr>
              <a:t>DEZn flow rate : </a:t>
            </a:r>
            <a:r>
              <a:rPr lang="en-US" altLang="zh-TW" sz="2200" b="1" dirty="0">
                <a:solidFill>
                  <a:srgbClr val="FF0000"/>
                </a:solidFill>
                <a:cs typeface="Arial" panose="020B0604020202020204" pitchFamily="34" charset="0"/>
              </a:rPr>
              <a:t>10~60 </a:t>
            </a:r>
            <a:r>
              <a:rPr lang="en-US" altLang="zh-TW" sz="2200" b="1" dirty="0" err="1">
                <a:solidFill>
                  <a:srgbClr val="FF0000"/>
                </a:solidFill>
                <a:cs typeface="Arial" panose="020B0604020202020204" pitchFamily="34" charset="0"/>
              </a:rPr>
              <a:t>sccm</a:t>
            </a:r>
            <a:endParaRPr lang="en-US" altLang="zh-TW" sz="22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endParaRPr lang="en-US" altLang="zh-TW" sz="2200" b="1" dirty="0">
              <a:cs typeface="Arial" panose="020B060402020202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en-US" altLang="zh-TW" sz="2200" b="1" dirty="0" err="1">
                <a:cs typeface="Arial" panose="020B0604020202020204" pitchFamily="34" charset="0"/>
              </a:rPr>
              <a:t>TEGa</a:t>
            </a:r>
            <a:r>
              <a:rPr lang="en-US" altLang="zh-TW" sz="2200" b="1" dirty="0">
                <a:cs typeface="Arial" panose="020B0604020202020204" pitchFamily="34" charset="0"/>
              </a:rPr>
              <a:t> flow rate : 50 </a:t>
            </a:r>
            <a:r>
              <a:rPr lang="en-US" altLang="zh-TW" sz="2200" b="1" dirty="0" err="1">
                <a:cs typeface="Arial" panose="020B0604020202020204" pitchFamily="34" charset="0"/>
              </a:rPr>
              <a:t>sccm</a:t>
            </a:r>
            <a:endParaRPr lang="en-US" altLang="zh-TW" sz="2200" b="1" dirty="0">
              <a:cs typeface="Arial" panose="020B0604020202020204" pitchFamily="34" charset="0"/>
            </a:endParaRPr>
          </a:p>
          <a:p>
            <a:endParaRPr lang="en-US" altLang="zh-TW" sz="2200" b="1" baseline="-25000" dirty="0">
              <a:cs typeface="Arial" panose="020B060402020202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en-US" altLang="zh-TW" sz="2200" b="1" dirty="0">
                <a:cs typeface="Arial" panose="020B0604020202020204" pitchFamily="34" charset="0"/>
              </a:rPr>
              <a:t>O</a:t>
            </a:r>
            <a:r>
              <a:rPr lang="en-US" altLang="zh-TW" sz="2200" b="1" baseline="-25000" dirty="0">
                <a:cs typeface="Arial" panose="020B0604020202020204" pitchFamily="34" charset="0"/>
              </a:rPr>
              <a:t>2</a:t>
            </a:r>
            <a:r>
              <a:rPr lang="en-US" altLang="zh-TW" sz="2200" b="1" dirty="0">
                <a:cs typeface="Arial" panose="020B0604020202020204" pitchFamily="34" charset="0"/>
              </a:rPr>
              <a:t> flow rate : 200 </a:t>
            </a:r>
            <a:r>
              <a:rPr lang="en-US" altLang="zh-TW" sz="2200" b="1" dirty="0" err="1">
                <a:cs typeface="Arial" panose="020B0604020202020204" pitchFamily="34" charset="0"/>
              </a:rPr>
              <a:t>sccm</a:t>
            </a:r>
            <a:endParaRPr lang="en-US" altLang="zh-TW" sz="2200" b="1" dirty="0">
              <a:cs typeface="Arial" panose="020B0604020202020204" pitchFamily="34" charset="0"/>
            </a:endParaRPr>
          </a:p>
          <a:p>
            <a:endParaRPr lang="en-US" altLang="zh-TW" sz="2200" b="1" dirty="0">
              <a:cs typeface="Arial" panose="020B060402020202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en-US" altLang="zh-TW" sz="2200" b="1" dirty="0">
                <a:cs typeface="Arial" panose="020B0604020202020204" pitchFamily="34" charset="0"/>
              </a:rPr>
              <a:t>Pressure : 15 </a:t>
            </a:r>
            <a:r>
              <a:rPr lang="en-US" altLang="zh-TW" sz="2200" b="1" dirty="0" err="1">
                <a:cs typeface="Arial" panose="020B0604020202020204" pitchFamily="34" charset="0"/>
              </a:rPr>
              <a:t>torr</a:t>
            </a:r>
            <a:endParaRPr lang="en-US" altLang="zh-TW" sz="2200" b="1" dirty="0">
              <a:cs typeface="Arial" panose="020B0604020202020204" pitchFamily="34" charset="0"/>
            </a:endParaRPr>
          </a:p>
          <a:p>
            <a:endParaRPr lang="en-US" altLang="zh-TW" sz="2200" b="1" dirty="0">
              <a:cs typeface="Arial" panose="020B060402020202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en-US" altLang="zh-TW" sz="2200" b="1" dirty="0">
                <a:cs typeface="Arial" panose="020B0604020202020204" pitchFamily="34" charset="0"/>
              </a:rPr>
              <a:t>Growth time : 90 min</a:t>
            </a:r>
          </a:p>
          <a:p>
            <a:endParaRPr lang="en-US" altLang="zh-TW" sz="2200" b="1" dirty="0">
              <a:cs typeface="Arial" panose="020B060402020202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en-US" altLang="zh-TW" sz="2200" b="1" dirty="0">
                <a:cs typeface="Arial" panose="020B0604020202020204" pitchFamily="34" charset="0"/>
              </a:rPr>
              <a:t>Growth </a:t>
            </a:r>
            <a:r>
              <a:rPr lang="en-US" altLang="zh-TW" sz="2200" b="1" dirty="0" smtClean="0">
                <a:cs typeface="Arial" panose="020B0604020202020204" pitchFamily="34" charset="0"/>
              </a:rPr>
              <a:t>temperature </a:t>
            </a:r>
            <a:r>
              <a:rPr lang="en-US" altLang="zh-TW" sz="2200" b="1" dirty="0">
                <a:cs typeface="Arial" panose="020B0604020202020204" pitchFamily="34" charset="0"/>
              </a:rPr>
              <a:t>: </a:t>
            </a:r>
            <a:r>
              <a:rPr lang="de-DE" altLang="zh-TW" sz="2200" b="1" dirty="0">
                <a:cs typeface="Arial" pitchFamily="34" charset="0"/>
              </a:rPr>
              <a:t>670 °C</a:t>
            </a:r>
            <a:endParaRPr lang="en-US" altLang="zh-TW" sz="2200" b="1" dirty="0">
              <a:ea typeface="Cambria Math"/>
              <a:cs typeface="Arial" panose="020B0604020202020204" pitchFamily="34" charset="0"/>
            </a:endParaRPr>
          </a:p>
          <a:p>
            <a:endParaRPr lang="en-US" altLang="zh-TW" sz="2200" b="1" dirty="0">
              <a:cs typeface="Arial" panose="020B0604020202020204" pitchFamily="34" charset="0"/>
            </a:endParaRPr>
          </a:p>
          <a:p>
            <a:pPr marL="285750" indent="-285750">
              <a:buBlip>
                <a:blip r:embed="rId3"/>
              </a:buBlip>
            </a:pPr>
            <a:r>
              <a:rPr lang="en-US" altLang="zh-TW" sz="2200" b="1" dirty="0">
                <a:cs typeface="Arial" panose="020B0604020202020204" pitchFamily="34" charset="0"/>
              </a:rPr>
              <a:t>Substrate : sapphire</a:t>
            </a:r>
          </a:p>
          <a:p>
            <a:endParaRPr lang="en-US" altLang="zh-TW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242"/>
          <p:cNvSpPr txBox="1">
            <a:spLocks noChangeArrowheads="1"/>
          </p:cNvSpPr>
          <p:nvPr/>
        </p:nvSpPr>
        <p:spPr bwMode="auto">
          <a:xfrm>
            <a:off x="685614" y="5507969"/>
            <a:ext cx="8064896" cy="85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1917" tIns="60958" rIns="121917" bIns="60958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TW" dirty="0" err="1">
                <a:solidFill>
                  <a:srgbClr val="0000FF"/>
                </a:solidFill>
              </a:rPr>
              <a:t>Ga</a:t>
            </a:r>
            <a:r>
              <a:rPr kumimoji="1" lang="en-US" altLang="zh-TW" dirty="0">
                <a:solidFill>
                  <a:srgbClr val="0000FF"/>
                </a:solidFill>
              </a:rPr>
              <a:t>: </a:t>
            </a:r>
            <a:r>
              <a:rPr kumimoji="1" lang="en-US" altLang="zh-TW" dirty="0" err="1">
                <a:solidFill>
                  <a:srgbClr val="CC0000"/>
                </a:solidFill>
              </a:rPr>
              <a:t>TEGa</a:t>
            </a:r>
            <a:r>
              <a:rPr kumimoji="1" lang="en-US" altLang="zh-TW" dirty="0">
                <a:solidFill>
                  <a:srgbClr val="CC0000"/>
                </a:solidFill>
                <a:latin typeface="Century Schoolbook"/>
              </a:rPr>
              <a:t> </a:t>
            </a:r>
            <a:r>
              <a:rPr kumimoji="1" lang="en-US" altLang="zh-TW" dirty="0">
                <a:solidFill>
                  <a:srgbClr val="C00000"/>
                </a:solidFill>
                <a:latin typeface="Century Schoolbook"/>
              </a:rPr>
              <a:t>(</a:t>
            </a:r>
            <a:r>
              <a:rPr kumimoji="1" lang="en-US" altLang="zh-TW" dirty="0">
                <a:solidFill>
                  <a:srgbClr val="C00000"/>
                </a:solidFill>
              </a:rPr>
              <a:t>temperature: 25 </a:t>
            </a:r>
            <a:r>
              <a:rPr lang="de-DE" altLang="zh-TW" dirty="0">
                <a:solidFill>
                  <a:srgbClr val="C00000"/>
                </a:solidFill>
                <a:cs typeface="Arial" pitchFamily="34" charset="0"/>
              </a:rPr>
              <a:t>°C</a:t>
            </a:r>
            <a:r>
              <a:rPr kumimoji="1" lang="en-US" altLang="zh-TW" dirty="0">
                <a:solidFill>
                  <a:srgbClr val="C00000"/>
                </a:solidFill>
              </a:rPr>
              <a:t>) </a:t>
            </a:r>
            <a:r>
              <a:rPr kumimoji="1" lang="en-US" altLang="zh-TW" dirty="0">
                <a:solidFill>
                  <a:srgbClr val="CC0000"/>
                </a:solidFill>
              </a:rPr>
              <a:t>        </a:t>
            </a:r>
            <a:r>
              <a:rPr kumimoji="1" lang="en-US" altLang="zh-TW" dirty="0">
                <a:solidFill>
                  <a:srgbClr val="0000FF"/>
                </a:solidFill>
              </a:rPr>
              <a:t>Carrier gas:</a:t>
            </a:r>
            <a:r>
              <a:rPr kumimoji="1" lang="en-US" altLang="zh-TW" dirty="0">
                <a:solidFill>
                  <a:prstClr val="black"/>
                </a:solidFill>
              </a:rPr>
              <a:t> </a:t>
            </a:r>
            <a:r>
              <a:rPr kumimoji="1" lang="en-US" altLang="zh-TW" dirty="0" err="1">
                <a:solidFill>
                  <a:srgbClr val="CC0000"/>
                </a:solidFill>
              </a:rPr>
              <a:t>Ar</a:t>
            </a:r>
            <a:endParaRPr kumimoji="1" lang="en-US" altLang="zh-TW" dirty="0">
              <a:solidFill>
                <a:srgbClr val="CC0000"/>
              </a:solidFill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TW" dirty="0">
                <a:solidFill>
                  <a:srgbClr val="0000FF"/>
                </a:solidFill>
              </a:rPr>
              <a:t>Zn:</a:t>
            </a:r>
            <a:r>
              <a:rPr kumimoji="1" lang="en-US" altLang="zh-TW" dirty="0">
                <a:solidFill>
                  <a:prstClr val="black"/>
                </a:solidFill>
              </a:rPr>
              <a:t> </a:t>
            </a:r>
            <a:r>
              <a:rPr kumimoji="1" lang="en-US" altLang="zh-TW" dirty="0" err="1">
                <a:solidFill>
                  <a:srgbClr val="CC0000"/>
                </a:solidFill>
              </a:rPr>
              <a:t>DEZn</a:t>
            </a:r>
            <a:r>
              <a:rPr kumimoji="1" lang="en-US" altLang="zh-TW" dirty="0">
                <a:solidFill>
                  <a:srgbClr val="CC0000"/>
                </a:solidFill>
              </a:rPr>
              <a:t> </a:t>
            </a:r>
            <a:r>
              <a:rPr kumimoji="1" lang="en-US" altLang="zh-TW" dirty="0">
                <a:solidFill>
                  <a:srgbClr val="C00000"/>
                </a:solidFill>
              </a:rPr>
              <a:t>(temperature: 17 </a:t>
            </a:r>
            <a:r>
              <a:rPr lang="de-DE" altLang="zh-TW" dirty="0">
                <a:solidFill>
                  <a:srgbClr val="C00000"/>
                </a:solidFill>
                <a:cs typeface="Arial" pitchFamily="34" charset="0"/>
              </a:rPr>
              <a:t>°C</a:t>
            </a:r>
            <a:r>
              <a:rPr kumimoji="1" lang="en-US" altLang="zh-TW" dirty="0">
                <a:solidFill>
                  <a:srgbClr val="C00000"/>
                </a:solidFill>
              </a:rPr>
              <a:t>)</a:t>
            </a:r>
            <a:r>
              <a:rPr kumimoji="1" lang="en-US" altLang="zh-TW" dirty="0">
                <a:solidFill>
                  <a:srgbClr val="CC0000"/>
                </a:solidFill>
              </a:rPr>
              <a:t>        </a:t>
            </a:r>
            <a:r>
              <a:rPr kumimoji="1" lang="en-US" altLang="zh-TW" dirty="0">
                <a:solidFill>
                  <a:srgbClr val="0000FF"/>
                </a:solidFill>
              </a:rPr>
              <a:t>O:</a:t>
            </a:r>
            <a:r>
              <a:rPr kumimoji="1" lang="en-US" altLang="zh-TW" dirty="0">
                <a:solidFill>
                  <a:prstClr val="black"/>
                </a:solidFill>
              </a:rPr>
              <a:t> </a:t>
            </a:r>
            <a:r>
              <a:rPr kumimoji="1" lang="en-US" altLang="zh-TW" dirty="0">
                <a:solidFill>
                  <a:srgbClr val="CC0000"/>
                </a:solidFill>
              </a:rPr>
              <a:t>O</a:t>
            </a:r>
            <a:r>
              <a:rPr kumimoji="1" lang="en-US" altLang="zh-TW" baseline="-25000" dirty="0">
                <a:solidFill>
                  <a:srgbClr val="CC0000"/>
                </a:solidFill>
              </a:rPr>
              <a:t>2</a:t>
            </a:r>
            <a:r>
              <a:rPr kumimoji="1" lang="en-US" altLang="zh-TW" dirty="0">
                <a:solidFill>
                  <a:srgbClr val="CC0000"/>
                </a:solidFill>
              </a:rPr>
              <a:t>(99.9995%)</a:t>
            </a:r>
          </a:p>
        </p:txBody>
      </p:sp>
      <p:sp>
        <p:nvSpPr>
          <p:cNvPr id="11" name="矩形 10"/>
          <p:cNvSpPr/>
          <p:nvPr/>
        </p:nvSpPr>
        <p:spPr>
          <a:xfrm>
            <a:off x="1034058" y="66657"/>
            <a:ext cx="86853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zh-TW" sz="4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ZnGaO</a:t>
            </a:r>
            <a:r>
              <a:rPr lang="de-DE" altLang="zh-TW" sz="40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zh-TW" sz="4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epilayers </a:t>
            </a:r>
            <a:r>
              <a:rPr lang="en-US" altLang="zh-TW" sz="4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grown by MOCVD</a:t>
            </a:r>
          </a:p>
        </p:txBody>
      </p:sp>
    </p:spTree>
    <p:extLst>
      <p:ext uri="{BB962C8B-B14F-4D97-AF65-F5344CB8AC3E}">
        <p14:creationId xmlns:p14="http://schemas.microsoft.com/office/powerpoint/2010/main" xmlns="" val="302918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2022940" y="33251"/>
            <a:ext cx="5939430" cy="707882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Fabrication of DUV PDs</a:t>
            </a:r>
            <a:endParaRPr lang="zh-TW" altLang="en-US" sz="16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圖片 5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287" y="2676939"/>
            <a:ext cx="2776885" cy="3493599"/>
          </a:xfrm>
          <a:prstGeom prst="rect">
            <a:avLst/>
          </a:prstGeom>
        </p:spPr>
      </p:pic>
      <p:pic>
        <p:nvPicPr>
          <p:cNvPr id="58" name="圖片 5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39808" y="2544417"/>
            <a:ext cx="3819609" cy="3638999"/>
          </a:xfrm>
          <a:prstGeom prst="rect">
            <a:avLst/>
          </a:prstGeom>
        </p:spPr>
      </p:pic>
      <p:pic>
        <p:nvPicPr>
          <p:cNvPr id="120" name="圖片 1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98053" y="2252870"/>
            <a:ext cx="5193947" cy="39176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1" name="文字方塊 120"/>
              <p:cNvSpPr txBox="1"/>
              <p:nvPr/>
            </p:nvSpPr>
            <p:spPr>
              <a:xfrm>
                <a:off x="284482" y="805499"/>
                <a:ext cx="7860550" cy="22724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TW"/>
                </a:defPPr>
                <a:lvl1pPr marL="342900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  <a:defRPr sz="2000" b="1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pPr>
                  <a:lnSpc>
                    <a:spcPts val="3400"/>
                  </a:lnSpc>
                  <a:buBlip>
                    <a:blip r:embed="rId5"/>
                  </a:buBlip>
                </a:pPr>
                <a:r>
                  <a:rPr lang="en-US" altLang="zh-TW" dirty="0" smtClean="0">
                    <a:solidFill>
                      <a:srgbClr val="0C00FF"/>
                    </a:solidFill>
                  </a:rPr>
                  <a:t>Ohmic</a:t>
                </a:r>
                <a:r>
                  <a:rPr lang="en-US" altLang="zh-TW" dirty="0">
                    <a:solidFill>
                      <a:srgbClr val="0C00FF"/>
                    </a:solidFill>
                  </a:rPr>
                  <a:t>-</a:t>
                </a:r>
                <a:r>
                  <a:rPr lang="en-US" altLang="zh-TW" dirty="0" smtClean="0">
                    <a:solidFill>
                      <a:srgbClr val="0C00FF"/>
                    </a:solidFill>
                  </a:rPr>
                  <a:t>type MSM </a:t>
                </a:r>
                <a:r>
                  <a:rPr lang="en-US" altLang="zh-TW" dirty="0" smtClean="0">
                    <a:solidFill>
                      <a:srgbClr val="FF0000"/>
                    </a:solidFill>
                  </a:rPr>
                  <a:t>PDs</a:t>
                </a:r>
                <a:r>
                  <a:rPr lang="en-US" altLang="zh-TW" dirty="0" smtClean="0">
                    <a:solidFill>
                      <a:srgbClr val="0C00FF"/>
                    </a:solidFill>
                  </a:rPr>
                  <a:t> (Ti / Al / Ti / Au)</a:t>
                </a:r>
              </a:p>
              <a:p>
                <a:pPr>
                  <a:lnSpc>
                    <a:spcPts val="3400"/>
                  </a:lnSpc>
                  <a:buBlip>
                    <a:blip r:embed="rId5"/>
                  </a:buBlip>
                </a:pPr>
                <a:r>
                  <a:rPr lang="en-US" altLang="zh-TW" dirty="0" smtClean="0"/>
                  <a:t>Lift-off </a:t>
                </a:r>
                <a:r>
                  <a:rPr lang="en-US" altLang="zh-TW" dirty="0"/>
                  <a:t>process </a:t>
                </a:r>
                <a:r>
                  <a:rPr lang="en-US" altLang="zh-TW" dirty="0" smtClean="0"/>
                  <a:t>for </a:t>
                </a:r>
                <a:r>
                  <a:rPr lang="en-US" altLang="zh-TW" dirty="0"/>
                  <a:t>the interdigitated electrodes</a:t>
                </a:r>
              </a:p>
              <a:p>
                <a:pPr marL="0" indent="0">
                  <a:lnSpc>
                    <a:spcPts val="3400"/>
                  </a:lnSpc>
                  <a:buNone/>
                </a:pPr>
                <a:r>
                  <a:rPr lang="en-US" altLang="zh-TW" dirty="0" smtClean="0"/>
                  <a:t>    (</a:t>
                </a:r>
                <a:r>
                  <a:rPr lang="en-US" altLang="zh-TW" dirty="0"/>
                  <a:t>1 mm </a:t>
                </a:r>
                <a14:m>
                  <m:oMath xmlns:m="http://schemas.openxmlformats.org/officeDocument/2006/math">
                    <m:r>
                      <a:rPr lang="en-US" altLang="zh-TW">
                        <a:latin typeface="Cambria Math"/>
                      </a:rPr>
                      <m:t>×</m:t>
                    </m:r>
                  </m:oMath>
                </a14:m>
                <a:r>
                  <a:rPr lang="en-US" altLang="zh-TW" dirty="0"/>
                  <a:t> 1.1 mm with 20</a:t>
                </a:r>
                <a14:m>
                  <m:oMath xmlns:m="http://schemas.openxmlformats.org/officeDocument/2006/math">
                    <m:r>
                      <a:rPr lang="en-US" altLang="zh-TW" b="1" i="0" smtClean="0">
                        <a:latin typeface="Cambria Math"/>
                      </a:rPr>
                      <m:t> </m:t>
                    </m:r>
                    <m:r>
                      <a:rPr lang="zh-TW" altLang="en-US" b="1" i="0">
                        <a:latin typeface="Cambria Math"/>
                      </a:rPr>
                      <m:t>𝛍</m:t>
                    </m:r>
                    <m:r>
                      <a:rPr lang="en-US" altLang="zh-TW" b="1" i="0">
                        <a:latin typeface="Cambria Math"/>
                      </a:rPr>
                      <m:t>𝐦</m:t>
                    </m:r>
                  </m:oMath>
                </a14:m>
                <a:r>
                  <a:rPr lang="en-US" altLang="zh-TW" dirty="0"/>
                  <a:t> electrode and 75</a:t>
                </a:r>
                <a:r>
                  <a:rPr lang="en-US" altLang="zh-TW" dirty="0" smtClean="0"/>
                  <a:t> </a:t>
                </a:r>
                <a14:m>
                  <m:oMath xmlns:m="http://schemas.openxmlformats.org/officeDocument/2006/math">
                    <m:r>
                      <a:rPr lang="zh-TW" altLang="en-US" b="1" i="0">
                        <a:latin typeface="Cambria Math"/>
                      </a:rPr>
                      <m:t>𝛍</m:t>
                    </m:r>
                    <m:r>
                      <a:rPr lang="en-US" altLang="zh-TW" b="1" i="0">
                        <a:latin typeface="Cambria Math"/>
                      </a:rPr>
                      <m:t>𝐦</m:t>
                    </m:r>
                  </m:oMath>
                </a14:m>
                <a:r>
                  <a:rPr lang="en-US" altLang="zh-TW" dirty="0"/>
                  <a:t> spacing</a:t>
                </a:r>
                <a:r>
                  <a:rPr lang="en-US" altLang="zh-TW" dirty="0" smtClean="0"/>
                  <a:t>)</a:t>
                </a:r>
                <a:endParaRPr lang="en-US" altLang="zh-TW" dirty="0"/>
              </a:p>
              <a:p>
                <a:pPr>
                  <a:lnSpc>
                    <a:spcPts val="3400"/>
                  </a:lnSpc>
                  <a:buBlip>
                    <a:blip r:embed="rId5"/>
                  </a:buBlip>
                </a:pPr>
                <a:r>
                  <a:rPr lang="en-US" altLang="zh-TW" dirty="0"/>
                  <a:t>Deuterium lamp</a:t>
                </a:r>
                <a:r>
                  <a:rPr lang="zh-TW" altLang="en-US" dirty="0"/>
                  <a:t> </a:t>
                </a:r>
                <a:r>
                  <a:rPr lang="en-US" altLang="zh-TW" dirty="0" smtClean="0"/>
                  <a:t>is suitable for DUV measurement </a:t>
                </a:r>
              </a:p>
              <a:p>
                <a:pPr>
                  <a:lnSpc>
                    <a:spcPts val="3400"/>
                  </a:lnSpc>
                  <a:buBlip>
                    <a:blip r:embed="rId5"/>
                  </a:buBlip>
                </a:pPr>
                <a:endParaRPr lang="zh-TW" altLang="en-US" dirty="0"/>
              </a:p>
            </p:txBody>
          </p:sp>
        </mc:Choice>
        <mc:Fallback>
          <p:sp>
            <p:nvSpPr>
              <p:cNvPr id="121" name="文字方塊 1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482" y="805499"/>
                <a:ext cx="7860550" cy="2272417"/>
              </a:xfrm>
              <a:prstGeom prst="rect">
                <a:avLst/>
              </a:prstGeom>
              <a:blipFill rotWithShape="1">
                <a:blip r:embed="rId6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168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879" y="964456"/>
            <a:ext cx="4095344" cy="3736269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0" y="33251"/>
            <a:ext cx="10601732" cy="707882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Growth Parameters &amp; Annealed Treatment </a:t>
            </a:r>
            <a:endParaRPr lang="zh-TW" altLang="en-US" sz="16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35617" y="1021394"/>
            <a:ext cx="3857267" cy="3876606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3688135" y="871856"/>
            <a:ext cx="6710010" cy="5436587"/>
            <a:chOff x="505575" y="925040"/>
            <a:chExt cx="7495822" cy="6170708"/>
          </a:xfrm>
        </p:grpSpPr>
        <p:graphicFrame>
          <p:nvGraphicFramePr>
            <p:cNvPr id="3" name="物件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592289868"/>
                </p:ext>
              </p:extLst>
            </p:nvPr>
          </p:nvGraphicFramePr>
          <p:xfrm>
            <a:off x="505575" y="925040"/>
            <a:ext cx="7495822" cy="6170708"/>
          </p:xfrm>
          <a:graphic>
            <a:graphicData uri="http://schemas.openxmlformats.org/presentationml/2006/ole">
              <p:oleObj spid="_x0000_s2327" name="Graph" r:id="rId5" imgW="4276800" imgH="3023280" progId="Origin50.Graph">
                <p:embed/>
              </p:oleObj>
            </a:graphicData>
          </a:graphic>
        </p:graphicFrame>
        <p:sp>
          <p:nvSpPr>
            <p:cNvPr id="6" name="文字方塊 5"/>
            <p:cNvSpPr txBox="1"/>
            <p:nvPr/>
          </p:nvSpPr>
          <p:spPr>
            <a:xfrm>
              <a:off x="3276231" y="3722380"/>
              <a:ext cx="19545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～</a:t>
              </a:r>
              <a:r>
                <a:rPr lang="en-US" altLang="zh-TW" sz="2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0.7 </a:t>
              </a:r>
              <a:r>
                <a:rPr lang="en-US" altLang="zh-TW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 at 5V</a:t>
              </a:r>
              <a:endParaRPr lang="zh-TW" alt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8394367" y="4819673"/>
            <a:ext cx="4007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  <a:r>
              <a:rPr lang="zh-TW" alt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Y.</a:t>
            </a:r>
            <a:r>
              <a:rPr lang="zh-TW" alt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Huang</a:t>
            </a:r>
            <a:r>
              <a:rPr lang="zh-TW" alt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et al., Applied Physics Letters (2013)</a:t>
            </a:r>
            <a:endParaRPr lang="zh-TW" alt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610" y="5659566"/>
            <a:ext cx="47450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R.H. </a:t>
            </a:r>
            <a:r>
              <a:rPr lang="en-US" altLang="zh-TW" sz="1400" dirty="0" err="1">
                <a:latin typeface="Arial" panose="020B0604020202020204" pitchFamily="34" charset="0"/>
                <a:cs typeface="Arial" panose="020B0604020202020204" pitchFamily="34" charset="0"/>
              </a:rPr>
              <a:t>Horng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 et al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.,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Crystal </a:t>
            </a:r>
            <a:r>
              <a:rPr lang="en-US" altLang="zh-TW" sz="1400" dirty="0" err="1">
                <a:latin typeface="Arial" panose="020B0604020202020204" pitchFamily="34" charset="0"/>
                <a:cs typeface="Arial" panose="020B0604020202020204" pitchFamily="34" charset="0"/>
              </a:rPr>
              <a:t>Growth&amp;Design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 (2017)</a:t>
            </a:r>
            <a:endParaRPr lang="zh-TW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2610" y="5922444"/>
            <a:ext cx="609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Y. </a:t>
            </a:r>
            <a:r>
              <a:rPr lang="en-US" altLang="zh-TW" sz="1400" dirty="0" err="1">
                <a:latin typeface="Arial" panose="020B0604020202020204" pitchFamily="34" charset="0"/>
                <a:cs typeface="Arial" panose="020B0604020202020204" pitchFamily="34" charset="0"/>
              </a:rPr>
              <a:t>Guo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 et al., Computational Materials Science (2014)</a:t>
            </a:r>
            <a:endParaRPr lang="zh-TW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49205" y="4659825"/>
            <a:ext cx="3811595" cy="1015663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0000">
                <a:srgbClr val="92D050"/>
              </a:gs>
              <a:gs pos="100000">
                <a:srgbClr val="00B050"/>
              </a:gs>
            </a:gsLst>
            <a:lin ang="16200000" scaled="1"/>
            <a:tileRect/>
          </a:gradFill>
          <a:effectLst>
            <a:outerShdw blurRad="57150" dist="19050" dir="5400000" algn="ctr" rotWithShape="0">
              <a:srgbClr val="000000">
                <a:alpha val="63000"/>
              </a:srgbClr>
            </a:outerShdw>
            <a:softEdge rad="5080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TW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TW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ormation </a:t>
            </a:r>
            <a:r>
              <a:rPr lang="en-US" altLang="zh-TW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of oxygen </a:t>
            </a:r>
            <a:r>
              <a:rPr lang="en-US" altLang="zh-TW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vacancy </a:t>
            </a:r>
            <a:r>
              <a:rPr lang="en-US" altLang="zh-TW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altLang="zh-TW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under the Zn doping growth conditions</a:t>
            </a:r>
            <a:endParaRPr lang="zh-TW" alt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5792549" y="928794"/>
            <a:ext cx="1672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work</a:t>
            </a:r>
            <a:endParaRPr lang="zh-TW" alt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3925541" y="4973562"/>
            <a:ext cx="8347157" cy="12208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ts val="3400"/>
              </a:lnSpc>
              <a:buBlip>
                <a:blip r:embed="rId6"/>
              </a:buBlip>
            </a:pP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High </a:t>
            </a:r>
            <a:r>
              <a:rPr lang="en-US" altLang="zh-TW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 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current resulted </a:t>
            </a:r>
            <a:r>
              <a:rPr lang="en-US" altLang="zh-TW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worse photoelectric characteristics</a:t>
            </a:r>
          </a:p>
          <a:p>
            <a:pPr marL="342900" indent="-342900">
              <a:lnSpc>
                <a:spcPts val="3400"/>
              </a:lnSpc>
              <a:buBlip>
                <a:blip r:embed="rId6"/>
              </a:buBlip>
            </a:pP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Thermal annealing treatment can reduce defects</a:t>
            </a:r>
          </a:p>
          <a:p>
            <a:pPr>
              <a:lnSpc>
                <a:spcPts val="2000"/>
              </a:lnSpc>
            </a:pP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(1h in N</a:t>
            </a:r>
            <a:r>
              <a:rPr lang="en-US" altLang="zh-TW" sz="2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;As-grown, 700_ZGO, 800_ZGO, 900_ZGO) </a:t>
            </a:r>
            <a:endParaRPr lang="zh-TW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77611" y="1242791"/>
            <a:ext cx="3659976" cy="52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400"/>
              </a:lnSpc>
            </a:pPr>
            <a:r>
              <a:rPr lang="en-US" altLang="zh-TW" sz="1600" dirty="0" err="1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zh-TW" sz="1600" dirty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-type MSM </a:t>
            </a:r>
            <a:r>
              <a:rPr lang="en-US" altLang="zh-TW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PDs</a:t>
            </a:r>
            <a:r>
              <a:rPr lang="en-US" altLang="zh-TW" sz="1600" dirty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zh-TW" sz="1600" dirty="0" err="1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en-US" altLang="zh-TW" sz="1600" dirty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Al / </a:t>
            </a:r>
            <a:r>
              <a:rPr lang="en-US" altLang="zh-TW" sz="1600" dirty="0" err="1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en-US" altLang="zh-TW" sz="1600" dirty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Au)</a:t>
            </a:r>
          </a:p>
        </p:txBody>
      </p:sp>
    </p:spTree>
    <p:extLst>
      <p:ext uri="{BB962C8B-B14F-4D97-AF65-F5344CB8AC3E}">
        <p14:creationId xmlns:p14="http://schemas.microsoft.com/office/powerpoint/2010/main" xmlns="" val="220754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4599883" y="-4215"/>
            <a:ext cx="2308633" cy="830993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800" b="1" dirty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TW" altLang="en-US" sz="48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8"/>
          <p:cNvSpPr txBox="1">
            <a:spLocks noChangeArrowheads="1"/>
          </p:cNvSpPr>
          <p:nvPr/>
        </p:nvSpPr>
        <p:spPr>
          <a:xfrm>
            <a:off x="767641" y="816402"/>
            <a:ext cx="11130848" cy="45259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AAADB4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SzPct val="85000"/>
              <a:buNone/>
              <a:defRPr/>
            </a:pPr>
            <a:r>
              <a:rPr lang="en-US" altLang="zh-TW" sz="24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4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</a:t>
            </a: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Introduction</a:t>
            </a:r>
            <a:r>
              <a:rPr lang="en-US" altLang="zh-TW" sz="26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of ZnGa</a:t>
            </a:r>
            <a:r>
              <a:rPr lang="en-US" altLang="zh-TW" sz="2600" b="1" baseline="-25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2</a:t>
            </a: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</a:t>
            </a:r>
            <a:r>
              <a:rPr lang="en-US" altLang="zh-TW" sz="2600" b="1" baseline="-25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4</a:t>
            </a: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 film </a:t>
            </a:r>
            <a:endParaRPr lang="en-US" altLang="zh-TW" sz="2600" b="1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0" indent="0">
              <a:lnSpc>
                <a:spcPct val="130000"/>
              </a:lnSpc>
              <a:buSzPct val="85000"/>
              <a:buNone/>
              <a:defRPr/>
            </a:pPr>
            <a:r>
              <a:rPr lang="en-US" altLang="zh-TW" sz="2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</a:t>
            </a: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Photodetector Devices Fabrication and Furnace Annealing</a:t>
            </a:r>
            <a:endParaRPr lang="en-US" altLang="zh-TW" sz="2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buSzPct val="85000"/>
              <a:buFont typeface="Arial" panose="020B0604020202020204" pitchFamily="34" charset="0"/>
              <a:buBlip>
                <a:blip r:embed="rId2"/>
              </a:buBlip>
              <a:defRPr/>
            </a:pPr>
            <a:r>
              <a:rPr lang="en-US" altLang="zh-TW" sz="24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6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Results </a:t>
            </a:r>
            <a:r>
              <a:rPr lang="en-US" altLang="zh-TW" sz="2600" b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and Discussion</a:t>
            </a:r>
          </a:p>
          <a:p>
            <a:pPr lvl="1">
              <a:lnSpc>
                <a:spcPct val="100000"/>
              </a:lnSpc>
              <a:buSzPct val="85000"/>
              <a:buBlip>
                <a:blip r:embed="rId3"/>
              </a:buBlip>
              <a:defRPr/>
            </a:pPr>
            <a:r>
              <a:rPr lang="de-DE" altLang="zh-TW" sz="2400" dirty="0"/>
              <a:t>Phase stability of Ga</a:t>
            </a:r>
            <a:r>
              <a:rPr lang="de-DE" altLang="zh-TW" sz="2400" baseline="-25000" dirty="0"/>
              <a:t>2</a:t>
            </a:r>
            <a:r>
              <a:rPr lang="de-DE" altLang="zh-TW" sz="2400" dirty="0"/>
              <a:t>O</a:t>
            </a:r>
            <a:r>
              <a:rPr lang="de-DE" altLang="zh-TW" sz="2400" baseline="-25000" dirty="0"/>
              <a:t>3</a:t>
            </a:r>
            <a:r>
              <a:rPr lang="de-DE" altLang="zh-TW" sz="2400" dirty="0"/>
              <a:t> and ZnGa</a:t>
            </a:r>
            <a:r>
              <a:rPr lang="de-DE" altLang="zh-TW" sz="2400" baseline="-25000" dirty="0"/>
              <a:t>2</a:t>
            </a:r>
            <a:r>
              <a:rPr lang="de-DE" altLang="zh-TW" sz="2400" dirty="0"/>
              <a:t>O</a:t>
            </a:r>
            <a:r>
              <a:rPr lang="de-DE" altLang="zh-TW" sz="2400" baseline="-25000" dirty="0"/>
              <a:t>4 </a:t>
            </a:r>
            <a:r>
              <a:rPr lang="de-DE" altLang="zh-TW" sz="2400" dirty="0"/>
              <a:t>by first-principles </a:t>
            </a:r>
            <a:r>
              <a:rPr lang="de-DE" altLang="zh-TW" sz="2400" dirty="0" smtClean="0"/>
              <a:t>calculations</a:t>
            </a:r>
            <a:endParaRPr lang="en-US" altLang="zh-TW" sz="2200" dirty="0" smtClean="0">
              <a:solidFill>
                <a:srgbClr val="FF0000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Part I </a:t>
            </a:r>
            <a:r>
              <a:rPr lang="en-US" altLang="zh-TW" sz="2200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-type MSM PDs </a:t>
            </a:r>
            <a:endParaRPr lang="en-US" altLang="zh-TW" sz="2200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Electrical </a:t>
            </a: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Properties</a:t>
            </a: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</a:t>
            </a:r>
            <a:r>
              <a:rPr lang="en-US" altLang="zh-TW" sz="22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TW" sz="2200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</a:t>
            </a: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TW" sz="22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TW" sz="2200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</a:t>
            </a:r>
            <a:r>
              <a:rPr lang="en-US" altLang="zh-TW" sz="2200" baseline="-25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Responsivity , Response time, Noise equivalent power)</a:t>
            </a:r>
            <a:endParaRPr lang="en-US" altLang="zh-TW" sz="2200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zh-TW" altLang="en-US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</a:t>
            </a: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Physical Characteristics</a:t>
            </a:r>
          </a:p>
          <a:p>
            <a:pPr marL="4572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(XRD, SEM, XPS, TEM and SIMS)</a:t>
            </a: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Part II </a:t>
            </a:r>
            <a:r>
              <a:rPr lang="en-US" altLang="zh-TW" sz="2200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Schottky</a:t>
            </a: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MSM </a:t>
            </a: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Improvement in Electrical Properties</a:t>
            </a:r>
          </a:p>
          <a:p>
            <a:pPr marL="0" indent="0">
              <a:lnSpc>
                <a:spcPct val="130000"/>
              </a:lnSpc>
              <a:buSzPct val="85000"/>
              <a:buNone/>
              <a:defRPr/>
            </a:pP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Conclusions</a:t>
            </a:r>
            <a:endParaRPr lang="en-US" altLang="zh-TW" sz="26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104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9555" y="1052736"/>
            <a:ext cx="2094750" cy="27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3812" y="1065936"/>
            <a:ext cx="2077068" cy="27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626626" y="115327"/>
            <a:ext cx="905542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000" b="1" dirty="0">
                <a:solidFill>
                  <a:srgbClr val="0000FF"/>
                </a:solidFill>
              </a:rPr>
              <a:t>Simulation by First-Principles Calculations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511277" y="4044253"/>
            <a:ext cx="10589341" cy="277767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380990" indent="-380990" algn="just">
              <a:lnSpc>
                <a:spcPct val="150000"/>
              </a:lnSpc>
              <a:buBlip>
                <a:blip r:embed="rId4"/>
              </a:buBlip>
            </a:pPr>
            <a:r>
              <a:rPr lang="en-US" altLang="zh-TW" sz="2400" dirty="0"/>
              <a:t>We adopted the generalized gradient approximation PW91 (GGA-PW91) methodology as implemented in the Vienna </a:t>
            </a:r>
            <a:r>
              <a:rPr lang="en-US" altLang="zh-TW" sz="2400" i="1" dirty="0" err="1"/>
              <a:t>ab</a:t>
            </a:r>
            <a:r>
              <a:rPr lang="en-US" altLang="zh-TW" sz="2400" i="1" dirty="0"/>
              <a:t> initio</a:t>
            </a:r>
            <a:r>
              <a:rPr lang="en-US" altLang="zh-TW" sz="2400" dirty="0"/>
              <a:t> simulation package (VASP).</a:t>
            </a:r>
            <a:endParaRPr lang="en-US" altLang="zh-TW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0990" indent="-380990" algn="just">
              <a:lnSpc>
                <a:spcPct val="150000"/>
              </a:lnSpc>
              <a:buBlip>
                <a:blip r:embed="rId4"/>
              </a:buBlip>
            </a:pPr>
            <a:r>
              <a:rPr lang="de-DE" altLang="zh-TW" sz="2400" dirty="0"/>
              <a:t>Ga</a:t>
            </a:r>
            <a:r>
              <a:rPr lang="de-DE" altLang="zh-TW" sz="2400" baseline="-25000" dirty="0"/>
              <a:t>8</a:t>
            </a:r>
            <a:r>
              <a:rPr lang="de-DE" altLang="zh-TW" sz="2400" dirty="0"/>
              <a:t>O</a:t>
            </a:r>
            <a:r>
              <a:rPr lang="de-DE" altLang="zh-TW" sz="2400" baseline="-25000" dirty="0"/>
              <a:t>12</a:t>
            </a:r>
            <a:r>
              <a:rPr lang="de-DE" altLang="zh-TW" sz="2400" dirty="0"/>
              <a:t> (Ga</a:t>
            </a:r>
            <a:r>
              <a:rPr lang="de-DE" altLang="zh-TW" sz="2400" baseline="-25000" dirty="0"/>
              <a:t>2</a:t>
            </a:r>
            <a:r>
              <a:rPr lang="de-DE" altLang="zh-TW" sz="2400" dirty="0"/>
              <a:t>O</a:t>
            </a:r>
            <a:r>
              <a:rPr lang="de-DE" altLang="zh-TW" sz="2400" baseline="-25000" dirty="0"/>
              <a:t>3</a:t>
            </a:r>
            <a:r>
              <a:rPr lang="de-DE" altLang="zh-TW" sz="2400" dirty="0"/>
              <a:t>, space group: </a:t>
            </a:r>
            <a:r>
              <a:rPr lang="de-DE" altLang="zh-TW" sz="2400" i="1" dirty="0"/>
              <a:t>C</a:t>
            </a:r>
            <a:r>
              <a:rPr lang="de-DE" altLang="zh-TW" sz="2400" dirty="0"/>
              <a:t>2/</a:t>
            </a:r>
            <a:r>
              <a:rPr lang="de-DE" altLang="zh-TW" sz="2400" i="1" dirty="0"/>
              <a:t>m</a:t>
            </a:r>
            <a:r>
              <a:rPr lang="de-DE" altLang="zh-TW" sz="2400" dirty="0"/>
              <a:t>, monoclinic) and Zn</a:t>
            </a:r>
            <a:r>
              <a:rPr lang="de-DE" altLang="zh-TW" sz="2400" baseline="-25000" dirty="0"/>
              <a:t>8</a:t>
            </a:r>
            <a:r>
              <a:rPr lang="de-DE" altLang="zh-TW" sz="2400" dirty="0"/>
              <a:t>Ga</a:t>
            </a:r>
            <a:r>
              <a:rPr lang="de-DE" altLang="zh-TW" sz="2400" baseline="-25000" dirty="0"/>
              <a:t>16</a:t>
            </a:r>
            <a:r>
              <a:rPr lang="de-DE" altLang="zh-TW" sz="2400" dirty="0"/>
              <a:t>O</a:t>
            </a:r>
            <a:r>
              <a:rPr lang="de-DE" altLang="zh-TW" sz="2400" baseline="-25000" dirty="0"/>
              <a:t>32 </a:t>
            </a:r>
            <a:r>
              <a:rPr lang="de-DE" altLang="zh-TW" sz="2400" dirty="0"/>
              <a:t>(ZnGa</a:t>
            </a:r>
            <a:r>
              <a:rPr lang="de-DE" altLang="zh-TW" sz="2400" baseline="-25000" dirty="0"/>
              <a:t>2</a:t>
            </a:r>
            <a:r>
              <a:rPr lang="de-DE" altLang="zh-TW" sz="2400" dirty="0"/>
              <a:t>O</a:t>
            </a:r>
            <a:r>
              <a:rPr lang="de-DE" altLang="zh-TW" sz="2400" baseline="-25000" dirty="0"/>
              <a:t>4</a:t>
            </a:r>
            <a:r>
              <a:rPr lang="de-DE" altLang="zh-TW" sz="2400" dirty="0"/>
              <a:t>, space group: </a:t>
            </a:r>
            <a:r>
              <a:rPr lang="de-DE" altLang="zh-TW" sz="2400" i="1" dirty="0"/>
              <a:t>Fd</a:t>
            </a:r>
            <a:r>
              <a:rPr lang="de-DE" altLang="zh-TW" sz="2400" dirty="0"/>
              <a:t>-3</a:t>
            </a:r>
            <a:r>
              <a:rPr lang="de-DE" altLang="zh-TW" sz="2400" i="1" dirty="0"/>
              <a:t>m</a:t>
            </a:r>
            <a:r>
              <a:rPr lang="de-DE" altLang="zh-TW" sz="2400" dirty="0"/>
              <a:t>, cubic) were optimized by </a:t>
            </a:r>
            <a:r>
              <a:rPr lang="de-DE" altLang="zh-TW" sz="2400" i="1" dirty="0"/>
              <a:t>ab initio</a:t>
            </a:r>
            <a:r>
              <a:rPr lang="de-DE" altLang="zh-TW" sz="2400" dirty="0"/>
              <a:t> GGA-PW91 calculations.</a:t>
            </a:r>
            <a:endParaRPr lang="en-US" altLang="zh-TW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6626512" y="1524855"/>
            <a:ext cx="3789969" cy="152349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/>
            <a:r>
              <a:rPr lang="de-DE" altLang="zh-TW" sz="2400" dirty="0">
                <a:solidFill>
                  <a:srgbClr val="FF0000"/>
                </a:solidFill>
              </a:rPr>
              <a:t>To study the phase stability of Ga</a:t>
            </a:r>
            <a:r>
              <a:rPr lang="de-DE" altLang="zh-TW" sz="2400" baseline="-25000" dirty="0">
                <a:solidFill>
                  <a:srgbClr val="FF0000"/>
                </a:solidFill>
              </a:rPr>
              <a:t>2</a:t>
            </a:r>
            <a:r>
              <a:rPr lang="de-DE" altLang="zh-TW" sz="2400" dirty="0">
                <a:solidFill>
                  <a:srgbClr val="FF0000"/>
                </a:solidFill>
              </a:rPr>
              <a:t>O</a:t>
            </a:r>
            <a:r>
              <a:rPr lang="de-DE" altLang="zh-TW" sz="2400" baseline="-25000" dirty="0">
                <a:solidFill>
                  <a:srgbClr val="FF0000"/>
                </a:solidFill>
              </a:rPr>
              <a:t>3</a:t>
            </a:r>
            <a:r>
              <a:rPr lang="de-DE" altLang="zh-TW" sz="2400" dirty="0">
                <a:solidFill>
                  <a:srgbClr val="FF0000"/>
                </a:solidFill>
              </a:rPr>
              <a:t> and ZnGa</a:t>
            </a:r>
            <a:r>
              <a:rPr lang="de-DE" altLang="zh-TW" sz="2400" baseline="-25000" dirty="0">
                <a:solidFill>
                  <a:srgbClr val="FF0000"/>
                </a:solidFill>
              </a:rPr>
              <a:t>2</a:t>
            </a:r>
            <a:r>
              <a:rPr lang="de-DE" altLang="zh-TW" sz="2400" dirty="0">
                <a:solidFill>
                  <a:srgbClr val="FF0000"/>
                </a:solidFill>
              </a:rPr>
              <a:t>O</a:t>
            </a:r>
            <a:r>
              <a:rPr lang="de-DE" altLang="zh-TW" sz="2400" baseline="-25000" dirty="0">
                <a:solidFill>
                  <a:srgbClr val="FF0000"/>
                </a:solidFill>
              </a:rPr>
              <a:t>4 </a:t>
            </a:r>
            <a:r>
              <a:rPr lang="de-DE" altLang="zh-TW" sz="2400" dirty="0">
                <a:solidFill>
                  <a:srgbClr val="FF0000"/>
                </a:solidFill>
              </a:rPr>
              <a:t>by first-principles calculations.</a:t>
            </a:r>
            <a:endParaRPr lang="en-US" altLang="zh-TW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043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-1" y="213643"/>
            <a:ext cx="11562735" cy="789709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rgbClr val="09586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Elastic constants and coefficients for Ga</a:t>
            </a:r>
            <a:r>
              <a:rPr lang="en-US" altLang="zh-TW" sz="28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altLang="zh-TW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TW" sz="28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altLang="zh-TW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Zn</a:t>
            </a:r>
            <a:r>
              <a:rPr lang="en-US" altLang="zh-TW" sz="28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altLang="zh-TW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altLang="zh-TW" sz="28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en-US" altLang="zh-TW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TW" sz="28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 </a:t>
            </a:r>
            <a:br>
              <a:rPr lang="en-US" altLang="zh-TW" sz="28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zh-TW" altLang="en-US" sz="28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物件 6"/>
          <p:cNvGraphicFramePr>
            <a:graphicFrameLocks noChangeAspect="1"/>
          </p:cNvGraphicFramePr>
          <p:nvPr>
            <p:extLst/>
          </p:nvPr>
        </p:nvGraphicFramePr>
        <p:xfrm>
          <a:off x="1233487" y="1052513"/>
          <a:ext cx="9712326" cy="2716212"/>
        </p:xfrm>
        <a:graphic>
          <a:graphicData uri="http://schemas.openxmlformats.org/presentationml/2006/ole">
            <p:oleObj spid="_x0000_s9231" name="文件" r:id="rId3" imgW="5902509" imgH="1651348" progId="Word.Document.12">
              <p:embed/>
            </p:oleObj>
          </a:graphicData>
        </a:graphic>
      </p:graphicFrame>
      <p:sp>
        <p:nvSpPr>
          <p:cNvPr id="9" name="文字方塊 8"/>
          <p:cNvSpPr txBox="1"/>
          <p:nvPr/>
        </p:nvSpPr>
        <p:spPr>
          <a:xfrm>
            <a:off x="383458" y="2872030"/>
            <a:ext cx="11602065" cy="400109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380990" indent="-380990" algn="just">
              <a:lnSpc>
                <a:spcPct val="150000"/>
              </a:lnSpc>
              <a:buBlip>
                <a:blip r:embed="rId4"/>
              </a:buBlip>
            </a:pPr>
            <a:r>
              <a:rPr lang="de-DE" altLang="zh-TW" sz="2400" b="1" dirty="0">
                <a:solidFill>
                  <a:srgbClr val="FF0000"/>
                </a:solidFill>
              </a:rPr>
              <a:t>Bulk modulus </a:t>
            </a:r>
            <a:r>
              <a:rPr lang="de-DE" altLang="zh-TW" sz="2400" b="1" i="1" dirty="0">
                <a:solidFill>
                  <a:srgbClr val="FF0000"/>
                </a:solidFill>
              </a:rPr>
              <a:t>B</a:t>
            </a:r>
            <a:r>
              <a:rPr lang="de-DE" altLang="zh-TW" sz="2400" dirty="0"/>
              <a:t>, from which </a:t>
            </a:r>
            <a:r>
              <a:rPr lang="de-DE" altLang="zh-TW" sz="2400" i="1" dirty="0"/>
              <a:t>B</a:t>
            </a:r>
            <a:r>
              <a:rPr lang="de-DE" altLang="zh-TW" sz="2400" dirty="0"/>
              <a:t> = (</a:t>
            </a:r>
            <a:r>
              <a:rPr lang="de-DE" altLang="zh-TW" sz="2400" i="1" dirty="0"/>
              <a:t>C</a:t>
            </a:r>
            <a:r>
              <a:rPr lang="de-DE" altLang="zh-TW" sz="2400" baseline="-25000" dirty="0"/>
              <a:t>11</a:t>
            </a:r>
            <a:r>
              <a:rPr lang="de-DE" altLang="zh-TW" sz="2400" dirty="0"/>
              <a:t>+2</a:t>
            </a:r>
            <a:r>
              <a:rPr lang="de-DE" altLang="zh-TW" sz="2400" i="1" dirty="0"/>
              <a:t>C</a:t>
            </a:r>
            <a:r>
              <a:rPr lang="de-DE" altLang="zh-TW" sz="2400" baseline="-25000" dirty="0"/>
              <a:t>12</a:t>
            </a:r>
            <a:r>
              <a:rPr lang="de-DE" altLang="zh-TW" sz="2400" dirty="0"/>
              <a:t>)/3, shows that </a:t>
            </a:r>
            <a:r>
              <a:rPr lang="de-DE" altLang="zh-TW" sz="2400" b="1" dirty="0">
                <a:solidFill>
                  <a:srgbClr val="FF0000"/>
                </a:solidFill>
              </a:rPr>
              <a:t>Zn</a:t>
            </a:r>
            <a:r>
              <a:rPr lang="de-DE" altLang="zh-TW" sz="2400" b="1" baseline="-25000" dirty="0">
                <a:solidFill>
                  <a:srgbClr val="FF0000"/>
                </a:solidFill>
              </a:rPr>
              <a:t>8</a:t>
            </a:r>
            <a:r>
              <a:rPr lang="de-DE" altLang="zh-TW" sz="2400" b="1" dirty="0">
                <a:solidFill>
                  <a:srgbClr val="FF0000"/>
                </a:solidFill>
              </a:rPr>
              <a:t>Ga</a:t>
            </a:r>
            <a:r>
              <a:rPr lang="de-DE" altLang="zh-TW" sz="2400" b="1" baseline="-25000" dirty="0">
                <a:solidFill>
                  <a:srgbClr val="FF0000"/>
                </a:solidFill>
              </a:rPr>
              <a:t>16</a:t>
            </a:r>
            <a:r>
              <a:rPr lang="de-DE" altLang="zh-TW" sz="2400" b="1" dirty="0">
                <a:solidFill>
                  <a:srgbClr val="FF0000"/>
                </a:solidFill>
              </a:rPr>
              <a:t>O</a:t>
            </a:r>
            <a:r>
              <a:rPr lang="de-DE" altLang="zh-TW" sz="2400" b="1" baseline="-25000" dirty="0">
                <a:solidFill>
                  <a:srgbClr val="FF0000"/>
                </a:solidFill>
              </a:rPr>
              <a:t>32</a:t>
            </a:r>
            <a:r>
              <a:rPr lang="de-DE" altLang="zh-TW" sz="2400" b="1" dirty="0">
                <a:solidFill>
                  <a:srgbClr val="FF0000"/>
                </a:solidFill>
              </a:rPr>
              <a:t> has higher resistance</a:t>
            </a:r>
            <a:r>
              <a:rPr lang="de-DE" altLang="zh-TW" sz="2400" dirty="0"/>
              <a:t> </a:t>
            </a:r>
            <a:r>
              <a:rPr lang="de-DE" altLang="zh-TW" sz="2400" b="1" dirty="0">
                <a:solidFill>
                  <a:srgbClr val="FF0000"/>
                </a:solidFill>
              </a:rPr>
              <a:t>under hydrostatic pressure compared with Ga</a:t>
            </a:r>
            <a:r>
              <a:rPr lang="de-DE" altLang="zh-TW" sz="2400" b="1" baseline="-25000" dirty="0">
                <a:solidFill>
                  <a:srgbClr val="FF0000"/>
                </a:solidFill>
              </a:rPr>
              <a:t>8</a:t>
            </a:r>
            <a:r>
              <a:rPr lang="de-DE" altLang="zh-TW" sz="2400" b="1" dirty="0">
                <a:solidFill>
                  <a:srgbClr val="FF0000"/>
                </a:solidFill>
              </a:rPr>
              <a:t>O</a:t>
            </a:r>
            <a:r>
              <a:rPr lang="de-DE" altLang="zh-TW" sz="2400" b="1" baseline="-25000" dirty="0">
                <a:solidFill>
                  <a:srgbClr val="FF0000"/>
                </a:solidFill>
              </a:rPr>
              <a:t>12</a:t>
            </a:r>
            <a:r>
              <a:rPr lang="de-DE" altLang="zh-TW" sz="2400" dirty="0"/>
              <a:t>. </a:t>
            </a:r>
          </a:p>
          <a:p>
            <a:pPr marL="380990" indent="-380990" algn="just">
              <a:lnSpc>
                <a:spcPct val="150000"/>
              </a:lnSpc>
              <a:buBlip>
                <a:blip r:embed="rId4"/>
              </a:buBlip>
            </a:pPr>
            <a:r>
              <a:rPr lang="de-DE" altLang="zh-TW" sz="2400" b="1" dirty="0">
                <a:solidFill>
                  <a:srgbClr val="0000FF"/>
                </a:solidFill>
              </a:rPr>
              <a:t>Ga</a:t>
            </a:r>
            <a:r>
              <a:rPr lang="de-DE" altLang="zh-TW" sz="2400" b="1" baseline="-25000" dirty="0">
                <a:solidFill>
                  <a:srgbClr val="0000FF"/>
                </a:solidFill>
              </a:rPr>
              <a:t>8</a:t>
            </a:r>
            <a:r>
              <a:rPr lang="de-DE" altLang="zh-TW" sz="2400" b="1" dirty="0">
                <a:solidFill>
                  <a:srgbClr val="0000FF"/>
                </a:solidFill>
              </a:rPr>
              <a:t>O</a:t>
            </a:r>
            <a:r>
              <a:rPr lang="de-DE" altLang="zh-TW" sz="2400" b="1" baseline="-25000" dirty="0">
                <a:solidFill>
                  <a:srgbClr val="0000FF"/>
                </a:solidFill>
              </a:rPr>
              <a:t>12</a:t>
            </a:r>
            <a:r>
              <a:rPr lang="de-DE" altLang="zh-TW" sz="2400" b="1" dirty="0">
                <a:solidFill>
                  <a:srgbClr val="0000FF"/>
                </a:solidFill>
              </a:rPr>
              <a:t> (</a:t>
            </a:r>
            <a:r>
              <a:rPr lang="de-DE" altLang="zh-TW" sz="2400" b="1" i="1" dirty="0">
                <a:solidFill>
                  <a:srgbClr val="0000FF"/>
                </a:solidFill>
              </a:rPr>
              <a:t>E</a:t>
            </a:r>
            <a:r>
              <a:rPr lang="de-DE" altLang="zh-TW" sz="2400" b="1" dirty="0">
                <a:solidFill>
                  <a:srgbClr val="0000FF"/>
                </a:solidFill>
              </a:rPr>
              <a:t> = 122.12 GPa) </a:t>
            </a:r>
            <a:r>
              <a:rPr lang="de-DE" altLang="zh-TW" sz="2400" b="1" dirty="0">
                <a:solidFill>
                  <a:srgbClr val="FF0000"/>
                </a:solidFill>
              </a:rPr>
              <a:t>is more elastically soft than Zn</a:t>
            </a:r>
            <a:r>
              <a:rPr lang="de-DE" altLang="zh-TW" sz="2400" b="1" baseline="-25000" dirty="0">
                <a:solidFill>
                  <a:srgbClr val="FF0000"/>
                </a:solidFill>
              </a:rPr>
              <a:t>8</a:t>
            </a:r>
            <a:r>
              <a:rPr lang="de-DE" altLang="zh-TW" sz="2400" b="1" dirty="0">
                <a:solidFill>
                  <a:srgbClr val="FF0000"/>
                </a:solidFill>
              </a:rPr>
              <a:t>Ga</a:t>
            </a:r>
            <a:r>
              <a:rPr lang="de-DE" altLang="zh-TW" sz="2400" b="1" baseline="-25000" dirty="0">
                <a:solidFill>
                  <a:srgbClr val="FF0000"/>
                </a:solidFill>
              </a:rPr>
              <a:t>16</a:t>
            </a:r>
            <a:r>
              <a:rPr lang="de-DE" altLang="zh-TW" sz="2400" b="1" dirty="0">
                <a:solidFill>
                  <a:srgbClr val="FF0000"/>
                </a:solidFill>
              </a:rPr>
              <a:t>O</a:t>
            </a:r>
            <a:r>
              <a:rPr lang="de-DE" altLang="zh-TW" sz="2400" b="1" baseline="-25000" dirty="0">
                <a:solidFill>
                  <a:srgbClr val="FF0000"/>
                </a:solidFill>
              </a:rPr>
              <a:t>32</a:t>
            </a:r>
            <a:r>
              <a:rPr lang="de-DE" altLang="zh-TW" sz="2400" b="1" dirty="0">
                <a:solidFill>
                  <a:srgbClr val="FF0000"/>
                </a:solidFill>
              </a:rPr>
              <a:t> </a:t>
            </a:r>
            <a:r>
              <a:rPr lang="de-DE" altLang="zh-TW" sz="2400" b="1" dirty="0">
                <a:solidFill>
                  <a:srgbClr val="0000FF"/>
                </a:solidFill>
              </a:rPr>
              <a:t>(</a:t>
            </a:r>
            <a:r>
              <a:rPr lang="de-DE" altLang="zh-TW" sz="2400" b="1" i="1" dirty="0">
                <a:solidFill>
                  <a:srgbClr val="0000FF"/>
                </a:solidFill>
              </a:rPr>
              <a:t>E</a:t>
            </a:r>
            <a:r>
              <a:rPr lang="de-DE" altLang="zh-TW" sz="2400" b="1" dirty="0">
                <a:solidFill>
                  <a:srgbClr val="0000FF"/>
                </a:solidFill>
              </a:rPr>
              <a:t> = 165.56 GPa). The elastic coefficient 2</a:t>
            </a:r>
            <a:r>
              <a:rPr lang="de-DE" altLang="zh-TW" sz="2400" b="1" i="1" dirty="0">
                <a:solidFill>
                  <a:srgbClr val="0000FF"/>
                </a:solidFill>
              </a:rPr>
              <a:t>C</a:t>
            </a:r>
            <a:r>
              <a:rPr lang="de-DE" altLang="zh-TW" sz="2400" b="1" baseline="-25000" dirty="0">
                <a:solidFill>
                  <a:srgbClr val="0000FF"/>
                </a:solidFill>
              </a:rPr>
              <a:t>12</a:t>
            </a:r>
            <a:r>
              <a:rPr lang="de-DE" altLang="zh-TW" sz="2400" b="1" dirty="0">
                <a:solidFill>
                  <a:srgbClr val="0000FF"/>
                </a:solidFill>
              </a:rPr>
              <a:t>/</a:t>
            </a:r>
            <a:r>
              <a:rPr lang="de-DE" altLang="zh-TW" sz="2400" b="1" i="1" dirty="0">
                <a:solidFill>
                  <a:srgbClr val="0000FF"/>
                </a:solidFill>
              </a:rPr>
              <a:t>C</a:t>
            </a:r>
            <a:r>
              <a:rPr lang="de-DE" altLang="zh-TW" sz="2400" b="1" baseline="-25000" dirty="0">
                <a:solidFill>
                  <a:srgbClr val="0000FF"/>
                </a:solidFill>
              </a:rPr>
              <a:t>11</a:t>
            </a:r>
            <a:r>
              <a:rPr lang="de-DE" altLang="zh-TW" sz="2400" b="1" dirty="0">
                <a:solidFill>
                  <a:srgbClr val="0000FF"/>
                </a:solidFill>
              </a:rPr>
              <a:t> is the ratio of out-of-plane to in-plane strain. </a:t>
            </a:r>
          </a:p>
          <a:p>
            <a:pPr marL="380990" indent="-380990" algn="just">
              <a:lnSpc>
                <a:spcPct val="150000"/>
              </a:lnSpc>
              <a:buBlip>
                <a:blip r:embed="rId4"/>
              </a:buBlip>
            </a:pPr>
            <a:r>
              <a:rPr lang="de-DE" altLang="zh-TW" sz="2400" dirty="0"/>
              <a:t>Interestingly, 2</a:t>
            </a:r>
            <a:r>
              <a:rPr lang="de-DE" altLang="zh-TW" sz="2400" i="1" dirty="0"/>
              <a:t>C</a:t>
            </a:r>
            <a:r>
              <a:rPr lang="de-DE" altLang="zh-TW" sz="2400" baseline="-25000" dirty="0"/>
              <a:t>12</a:t>
            </a:r>
            <a:r>
              <a:rPr lang="de-DE" altLang="zh-TW" sz="2400" dirty="0"/>
              <a:t>/</a:t>
            </a:r>
            <a:r>
              <a:rPr lang="de-DE" altLang="zh-TW" sz="2400" i="1" dirty="0"/>
              <a:t>C</a:t>
            </a:r>
            <a:r>
              <a:rPr lang="de-DE" altLang="zh-TW" sz="2400" baseline="-25000" dirty="0"/>
              <a:t>11</a:t>
            </a:r>
            <a:r>
              <a:rPr lang="de-DE" altLang="zh-TW" sz="2400" dirty="0"/>
              <a:t> of both Ga</a:t>
            </a:r>
            <a:r>
              <a:rPr lang="de-DE" altLang="zh-TW" sz="2400" baseline="-25000" dirty="0"/>
              <a:t>8</a:t>
            </a:r>
            <a:r>
              <a:rPr lang="de-DE" altLang="zh-TW" sz="2400" dirty="0"/>
              <a:t>O</a:t>
            </a:r>
            <a:r>
              <a:rPr lang="de-DE" altLang="zh-TW" sz="2400" baseline="-25000" dirty="0"/>
              <a:t>12</a:t>
            </a:r>
            <a:r>
              <a:rPr lang="de-DE" altLang="zh-TW" sz="2400" dirty="0"/>
              <a:t> and Zn</a:t>
            </a:r>
            <a:r>
              <a:rPr lang="de-DE" altLang="zh-TW" sz="2400" baseline="-25000" dirty="0"/>
              <a:t>8</a:t>
            </a:r>
            <a:r>
              <a:rPr lang="de-DE" altLang="zh-TW" sz="2400" dirty="0"/>
              <a:t>Ga</a:t>
            </a:r>
            <a:r>
              <a:rPr lang="de-DE" altLang="zh-TW" sz="2400" baseline="-25000" dirty="0"/>
              <a:t>16</a:t>
            </a:r>
            <a:r>
              <a:rPr lang="de-DE" altLang="zh-TW" sz="2400" dirty="0"/>
              <a:t>O</a:t>
            </a:r>
            <a:r>
              <a:rPr lang="de-DE" altLang="zh-TW" sz="2400" baseline="-25000" dirty="0"/>
              <a:t>32</a:t>
            </a:r>
            <a:r>
              <a:rPr lang="de-DE" altLang="zh-TW" sz="2400" dirty="0"/>
              <a:t> have nearly the same value of 1.15. </a:t>
            </a:r>
            <a:r>
              <a:rPr lang="de-DE" altLang="zh-TW" sz="2400" b="1" dirty="0">
                <a:solidFill>
                  <a:srgbClr val="FF0000"/>
                </a:solidFill>
              </a:rPr>
              <a:t>The results suggest that Ga</a:t>
            </a:r>
            <a:r>
              <a:rPr lang="de-DE" altLang="zh-TW" sz="2400" b="1" baseline="-25000" dirty="0">
                <a:solidFill>
                  <a:srgbClr val="FF0000"/>
                </a:solidFill>
              </a:rPr>
              <a:t>8</a:t>
            </a:r>
            <a:r>
              <a:rPr lang="de-DE" altLang="zh-TW" sz="2400" b="1" dirty="0">
                <a:solidFill>
                  <a:srgbClr val="FF0000"/>
                </a:solidFill>
              </a:rPr>
              <a:t>O</a:t>
            </a:r>
            <a:r>
              <a:rPr lang="de-DE" altLang="zh-TW" sz="2400" b="1" baseline="-25000" dirty="0">
                <a:solidFill>
                  <a:srgbClr val="FF0000"/>
                </a:solidFill>
              </a:rPr>
              <a:t>12</a:t>
            </a:r>
            <a:r>
              <a:rPr lang="de-DE" altLang="zh-TW" sz="2400" b="1" dirty="0">
                <a:solidFill>
                  <a:srgbClr val="FF0000"/>
                </a:solidFill>
              </a:rPr>
              <a:t> could relax strain in a lattice-mismatched epilayer. </a:t>
            </a:r>
            <a:endParaRPr lang="en-US" altLang="zh-TW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77366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2104103" y="188640"/>
            <a:ext cx="7664305" cy="944724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rgbClr val="09586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zh-TW" sz="4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Bulk </a:t>
            </a:r>
            <a:r>
              <a:rPr lang="fr-FR" altLang="zh-TW" sz="4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Energies Per Unit Cell</a:t>
            </a:r>
            <a:r>
              <a:rPr lang="en-US" altLang="zh-TW" sz="4000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zh-TW" sz="4000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zh-TW" altLang="en-US" sz="4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06477" y="4614410"/>
            <a:ext cx="11779045" cy="196976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380990" indent="-380990" algn="just">
              <a:buBlip>
                <a:blip r:embed="rId2"/>
              </a:buBlip>
            </a:pPr>
            <a:r>
              <a:rPr lang="de-DE" altLang="zh-TW" sz="2400" dirty="0">
                <a:solidFill>
                  <a:prstClr val="black"/>
                </a:solidFill>
              </a:rPr>
              <a:t>Tensile strain energies in Zn-doped Ga</a:t>
            </a:r>
            <a:r>
              <a:rPr lang="de-DE" altLang="zh-TW" sz="2400" baseline="-25000" dirty="0">
                <a:solidFill>
                  <a:prstClr val="black"/>
                </a:solidFill>
              </a:rPr>
              <a:t>8</a:t>
            </a:r>
            <a:r>
              <a:rPr lang="de-DE" altLang="zh-TW" sz="2400" dirty="0">
                <a:solidFill>
                  <a:prstClr val="black"/>
                </a:solidFill>
              </a:rPr>
              <a:t>O</a:t>
            </a:r>
            <a:r>
              <a:rPr lang="de-DE" altLang="zh-TW" sz="2400" baseline="-25000" dirty="0">
                <a:solidFill>
                  <a:prstClr val="black"/>
                </a:solidFill>
              </a:rPr>
              <a:t>12</a:t>
            </a:r>
            <a:r>
              <a:rPr lang="de-DE" altLang="zh-TW" sz="2400" dirty="0">
                <a:solidFill>
                  <a:prstClr val="black"/>
                </a:solidFill>
              </a:rPr>
              <a:t> are generated under </a:t>
            </a:r>
            <a:r>
              <a:rPr lang="de-DE" altLang="zh-TW" sz="2400" b="1" dirty="0">
                <a:solidFill>
                  <a:srgbClr val="FF0000"/>
                </a:solidFill>
              </a:rPr>
              <a:t>the tensile biaxial strain </a:t>
            </a:r>
            <a:r>
              <a:rPr lang="de-DE" altLang="zh-TW" sz="2400" dirty="0">
                <a:solidFill>
                  <a:prstClr val="black"/>
                </a:solidFill>
              </a:rPr>
              <a:t>due to the Zn incorporation into the crystal structure. </a:t>
            </a:r>
          </a:p>
          <a:p>
            <a:pPr marL="380990" indent="-380990" algn="just">
              <a:buBlip>
                <a:blip r:embed="rId2"/>
              </a:buBlip>
            </a:pPr>
            <a:r>
              <a:rPr lang="de-DE" altLang="zh-TW" sz="2400" dirty="0">
                <a:solidFill>
                  <a:prstClr val="black"/>
                </a:solidFill>
              </a:rPr>
              <a:t>As increasing the Zn concentration and sufficient expansion, Zn-doped Ga</a:t>
            </a:r>
            <a:r>
              <a:rPr lang="de-DE" altLang="zh-TW" sz="2400" baseline="-25000" dirty="0">
                <a:solidFill>
                  <a:prstClr val="black"/>
                </a:solidFill>
              </a:rPr>
              <a:t>8</a:t>
            </a:r>
            <a:r>
              <a:rPr lang="de-DE" altLang="zh-TW" sz="2400" dirty="0">
                <a:solidFill>
                  <a:prstClr val="black"/>
                </a:solidFill>
              </a:rPr>
              <a:t>O</a:t>
            </a:r>
            <a:r>
              <a:rPr lang="de-DE" altLang="zh-TW" sz="2400" baseline="-25000" dirty="0">
                <a:solidFill>
                  <a:prstClr val="black"/>
                </a:solidFill>
              </a:rPr>
              <a:t>12</a:t>
            </a:r>
            <a:r>
              <a:rPr lang="de-DE" altLang="zh-TW" sz="2400" dirty="0">
                <a:solidFill>
                  <a:prstClr val="black"/>
                </a:solidFill>
              </a:rPr>
              <a:t> is no longer a stable phase </a:t>
            </a:r>
            <a:r>
              <a:rPr lang="de-DE" altLang="zh-TW" sz="2400" b="1" dirty="0">
                <a:solidFill>
                  <a:srgbClr val="FF0000"/>
                </a:solidFill>
              </a:rPr>
              <a:t>but Zn</a:t>
            </a:r>
            <a:r>
              <a:rPr lang="de-DE" altLang="zh-TW" sz="2400" b="1" baseline="-25000" dirty="0">
                <a:solidFill>
                  <a:srgbClr val="FF0000"/>
                </a:solidFill>
              </a:rPr>
              <a:t>8</a:t>
            </a:r>
            <a:r>
              <a:rPr lang="de-DE" altLang="zh-TW" sz="2400" b="1" dirty="0">
                <a:solidFill>
                  <a:srgbClr val="FF0000"/>
                </a:solidFill>
              </a:rPr>
              <a:t>Ga</a:t>
            </a:r>
            <a:r>
              <a:rPr lang="de-DE" altLang="zh-TW" sz="2400" b="1" baseline="-25000" dirty="0">
                <a:solidFill>
                  <a:srgbClr val="FF0000"/>
                </a:solidFill>
              </a:rPr>
              <a:t>16</a:t>
            </a:r>
            <a:r>
              <a:rPr lang="de-DE" altLang="zh-TW" sz="2400" b="1" dirty="0">
                <a:solidFill>
                  <a:srgbClr val="FF0000"/>
                </a:solidFill>
              </a:rPr>
              <a:t>O</a:t>
            </a:r>
            <a:r>
              <a:rPr lang="de-DE" altLang="zh-TW" sz="2400" b="1" baseline="-25000" dirty="0">
                <a:solidFill>
                  <a:srgbClr val="FF0000"/>
                </a:solidFill>
              </a:rPr>
              <a:t>32</a:t>
            </a:r>
            <a:r>
              <a:rPr lang="de-DE" altLang="zh-TW" sz="2400" b="1" dirty="0">
                <a:solidFill>
                  <a:srgbClr val="FF0000"/>
                </a:solidFill>
              </a:rPr>
              <a:t> is a stable minimum corresponding to </a:t>
            </a:r>
            <a:r>
              <a:rPr lang="de-DE" altLang="zh-TW" sz="2400" b="1" i="1" dirty="0">
                <a:solidFill>
                  <a:srgbClr val="FF0000"/>
                </a:solidFill>
              </a:rPr>
              <a:t>d</a:t>
            </a:r>
            <a:r>
              <a:rPr lang="de-DE" altLang="zh-TW" sz="2400" b="1" baseline="-25000" dirty="0">
                <a:solidFill>
                  <a:srgbClr val="FF0000"/>
                </a:solidFill>
              </a:rPr>
              <a:t>eq</a:t>
            </a:r>
            <a:r>
              <a:rPr lang="de-DE" altLang="zh-TW" sz="2400" b="1" dirty="0">
                <a:solidFill>
                  <a:srgbClr val="FF0000"/>
                </a:solidFill>
              </a:rPr>
              <a:t> = 4.78 Å. </a:t>
            </a:r>
            <a:endParaRPr lang="en-US" altLang="zh-TW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zh-TW" altLang="en-US" sz="2400" dirty="0">
              <a:solidFill>
                <a:prstClr val="black"/>
              </a:solidFill>
            </a:endParaRPr>
          </a:p>
        </p:txBody>
      </p:sp>
      <p:sp>
        <p:nvSpPr>
          <p:cNvPr id="5" name="投影片編號版面配置區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0541138A-4AC3-4802-BBC0-F4FD9A255168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矩形 2"/>
          <p:cNvSpPr/>
          <p:nvPr/>
        </p:nvSpPr>
        <p:spPr>
          <a:xfrm>
            <a:off x="6348028" y="1628801"/>
            <a:ext cx="577514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de-DE" altLang="zh-TW" sz="2200" b="1" dirty="0">
                <a:solidFill>
                  <a:srgbClr val="FF0000"/>
                </a:solidFill>
              </a:rPr>
              <a:t>Calculated equilibrium interplanar  spacings (</a:t>
            </a:r>
            <a:r>
              <a:rPr lang="de-DE" altLang="zh-TW" sz="2200" b="1" i="1" dirty="0">
                <a:solidFill>
                  <a:srgbClr val="FF0000"/>
                </a:solidFill>
              </a:rPr>
              <a:t>d</a:t>
            </a:r>
            <a:r>
              <a:rPr lang="de-DE" altLang="zh-TW" sz="2200" b="1" baseline="-25000" dirty="0">
                <a:solidFill>
                  <a:srgbClr val="FF0000"/>
                </a:solidFill>
              </a:rPr>
              <a:t>eq</a:t>
            </a:r>
            <a:r>
              <a:rPr lang="de-DE" altLang="zh-TW" sz="2200" b="1" dirty="0">
                <a:solidFill>
                  <a:srgbClr val="FF0000"/>
                </a:solidFill>
              </a:rPr>
              <a:t>) </a:t>
            </a:r>
          </a:p>
          <a:p>
            <a:pPr algn="just">
              <a:lnSpc>
                <a:spcPct val="150000"/>
              </a:lnSpc>
            </a:pPr>
            <a:r>
              <a:rPr lang="de-DE" altLang="zh-TW" sz="2400" b="1" dirty="0">
                <a:solidFill>
                  <a:srgbClr val="FF0000"/>
                </a:solidFill>
              </a:rPr>
              <a:t>Ga</a:t>
            </a:r>
            <a:r>
              <a:rPr lang="de-DE" altLang="zh-TW" sz="2400" b="1" baseline="-25000" dirty="0">
                <a:solidFill>
                  <a:srgbClr val="FF0000"/>
                </a:solidFill>
              </a:rPr>
              <a:t>8</a:t>
            </a:r>
            <a:r>
              <a:rPr lang="de-DE" altLang="zh-TW" sz="2400" b="1" dirty="0">
                <a:solidFill>
                  <a:srgbClr val="FF0000"/>
                </a:solidFill>
              </a:rPr>
              <a:t>O</a:t>
            </a:r>
            <a:r>
              <a:rPr lang="de-DE" altLang="zh-TW" sz="2400" b="1" baseline="-25000" dirty="0">
                <a:solidFill>
                  <a:srgbClr val="FF0000"/>
                </a:solidFill>
              </a:rPr>
              <a:t>12</a:t>
            </a:r>
            <a:r>
              <a:rPr lang="de-DE" altLang="zh-TW" sz="2400" b="1" dirty="0">
                <a:solidFill>
                  <a:srgbClr val="FF0000"/>
                </a:solidFill>
              </a:rPr>
              <a:t>(-201) : 4.68 Å</a:t>
            </a:r>
          </a:p>
          <a:p>
            <a:pPr algn="just">
              <a:lnSpc>
                <a:spcPct val="150000"/>
              </a:lnSpc>
            </a:pPr>
            <a:r>
              <a:rPr lang="de-DE" altLang="zh-TW" sz="2400" b="1" dirty="0">
                <a:solidFill>
                  <a:srgbClr val="FF0000"/>
                </a:solidFill>
              </a:rPr>
              <a:t>Zn</a:t>
            </a:r>
            <a:r>
              <a:rPr lang="de-DE" altLang="zh-TW" sz="2400" b="1" baseline="-25000" dirty="0">
                <a:solidFill>
                  <a:srgbClr val="FF0000"/>
                </a:solidFill>
              </a:rPr>
              <a:t>8</a:t>
            </a:r>
            <a:r>
              <a:rPr lang="de-DE" altLang="zh-TW" sz="2400" b="1" dirty="0">
                <a:solidFill>
                  <a:srgbClr val="FF0000"/>
                </a:solidFill>
              </a:rPr>
              <a:t>Ga</a:t>
            </a:r>
            <a:r>
              <a:rPr lang="de-DE" altLang="zh-TW" sz="2400" b="1" baseline="-25000" dirty="0">
                <a:solidFill>
                  <a:srgbClr val="FF0000"/>
                </a:solidFill>
              </a:rPr>
              <a:t>16</a:t>
            </a:r>
            <a:r>
              <a:rPr lang="de-DE" altLang="zh-TW" sz="2400" b="1" dirty="0">
                <a:solidFill>
                  <a:srgbClr val="FF0000"/>
                </a:solidFill>
              </a:rPr>
              <a:t>O</a:t>
            </a:r>
            <a:r>
              <a:rPr lang="de-DE" altLang="zh-TW" sz="2400" b="1" baseline="-25000" dirty="0">
                <a:solidFill>
                  <a:srgbClr val="FF0000"/>
                </a:solidFill>
              </a:rPr>
              <a:t>32</a:t>
            </a:r>
            <a:r>
              <a:rPr lang="de-DE" altLang="zh-TW" sz="2400" b="1" dirty="0">
                <a:solidFill>
                  <a:srgbClr val="FF0000"/>
                </a:solidFill>
              </a:rPr>
              <a:t>(111): 4.78 Å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894738" y="872717"/>
            <a:ext cx="5357906" cy="3856697"/>
            <a:chOff x="1406016" y="872717"/>
            <a:chExt cx="5357906" cy="3856697"/>
          </a:xfrm>
        </p:grpSpPr>
        <p:pic>
          <p:nvPicPr>
            <p:cNvPr id="522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6016" y="872717"/>
              <a:ext cx="5357906" cy="38566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橢圓 5"/>
            <p:cNvSpPr/>
            <p:nvPr/>
          </p:nvSpPr>
          <p:spPr>
            <a:xfrm>
              <a:off x="3755740" y="3651817"/>
              <a:ext cx="324036" cy="32403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橢圓 7"/>
            <p:cNvSpPr/>
            <p:nvPr/>
          </p:nvSpPr>
          <p:spPr>
            <a:xfrm>
              <a:off x="4478857" y="1880828"/>
              <a:ext cx="324036" cy="32403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06503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5288" y="964533"/>
            <a:ext cx="3268390" cy="3784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 txBox="1">
            <a:spLocks/>
          </p:cNvSpPr>
          <p:nvPr/>
        </p:nvSpPr>
        <p:spPr>
          <a:xfrm>
            <a:off x="0" y="172441"/>
            <a:ext cx="10668000" cy="944724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rgbClr val="09586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Epitaxial softening function for Zn</a:t>
            </a:r>
            <a:r>
              <a:rPr lang="en-US" altLang="zh-TW" sz="40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altLang="zh-TW" sz="4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altLang="zh-TW" sz="40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en-US" altLang="zh-TW" sz="4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TW" sz="4000" b="1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r>
              <a:rPr lang="en-US" altLang="zh-TW" sz="4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4000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zh-TW" sz="4000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zh-TW" altLang="en-US" sz="4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文字方塊 3"/>
              <p:cNvSpPr txBox="1"/>
              <p:nvPr/>
            </p:nvSpPr>
            <p:spPr>
              <a:xfrm>
                <a:off x="167149" y="5144259"/>
                <a:ext cx="11877368" cy="1009503"/>
              </a:xfrm>
              <a:prstGeom prst="rect">
                <a:avLst/>
              </a:prstGeom>
              <a:noFill/>
            </p:spPr>
            <p:txBody>
              <a:bodyPr wrap="square" lIns="121917" tIns="60958" rIns="121917" bIns="60958" rtlCol="0">
                <a:spAutoFit/>
              </a:bodyPr>
              <a:lstStyle/>
              <a:p>
                <a:pPr marL="380990" indent="-380990" algn="just">
                  <a:lnSpc>
                    <a:spcPct val="120000"/>
                  </a:lnSpc>
                  <a:buBlip>
                    <a:blip r:embed="rId3"/>
                  </a:buBlip>
                </a:pPr>
                <a:r>
                  <a:rPr lang="en-US" altLang="zh-TW" sz="2400" b="1" dirty="0">
                    <a:solidFill>
                      <a:srgbClr val="FF0000"/>
                    </a:solidFill>
                  </a:rPr>
                  <a:t>Clearly, </a:t>
                </a:r>
                <a:r>
                  <a:rPr lang="en-US" altLang="zh-TW" sz="2400" b="1" dirty="0" smtClean="0">
                    <a:solidFill>
                      <a:srgbClr val="FF0000"/>
                    </a:solidFill>
                  </a:rPr>
                  <a:t>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𝒒</m:t>
                        </m:r>
                      </m:e>
                      <m:sub>
                        <m:r>
                          <a:rPr lang="en-US" altLang="zh-TW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𝒉𝒂𝒓𝒎</m:t>
                        </m:r>
                      </m:sub>
                    </m:sSub>
                  </m:oMath>
                </a14:m>
                <a:r>
                  <a:rPr lang="en-US" altLang="zh-TW" sz="2400" b="1" dirty="0">
                    <a:solidFill>
                      <a:srgbClr val="FF0000"/>
                    </a:solidFill>
                  </a:rPr>
                  <a:t>(&lt;111&gt;) is the highest </a:t>
                </a:r>
                <a:r>
                  <a:rPr lang="en-US" altLang="zh-TW" sz="2400" b="1" dirty="0" smtClean="0">
                    <a:solidFill>
                      <a:srgbClr val="0C00FF"/>
                    </a:solidFill>
                  </a:rPr>
                  <a:t>and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1" i="1">
                            <a:solidFill>
                              <a:srgbClr val="0C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400" b="1" i="1">
                            <a:solidFill>
                              <a:srgbClr val="0C00FF"/>
                            </a:solidFill>
                            <a:latin typeface="Cambria Math"/>
                          </a:rPr>
                          <m:t>𝒒</m:t>
                        </m:r>
                      </m:e>
                      <m:sub>
                        <m:r>
                          <a:rPr lang="en-US" altLang="zh-TW" sz="2400" b="1" i="1">
                            <a:solidFill>
                              <a:srgbClr val="0C00FF"/>
                            </a:solidFill>
                            <a:latin typeface="Cambria Math"/>
                          </a:rPr>
                          <m:t>𝒉𝒂𝒓𝒎</m:t>
                        </m:r>
                      </m:sub>
                    </m:sSub>
                  </m:oMath>
                </a14:m>
                <a:r>
                  <a:rPr lang="en-US" altLang="zh-TW" sz="2400" b="1" dirty="0">
                    <a:solidFill>
                      <a:srgbClr val="0C00FF"/>
                    </a:solidFill>
                  </a:rPr>
                  <a:t>(&lt;100&gt;) is much softer than &lt;111&gt; or &lt;110&gt;, </a:t>
                </a:r>
                <a:r>
                  <a:rPr lang="en-US" altLang="zh-TW" sz="2400" b="1" dirty="0">
                    <a:solidFill>
                      <a:srgbClr val="FF0000"/>
                    </a:solidFill>
                  </a:rPr>
                  <a:t>where </a:t>
                </a:r>
                <a:r>
                  <a:rPr lang="en-US" altLang="zh-TW" sz="2400" b="1" i="1" dirty="0" err="1">
                    <a:solidFill>
                      <a:srgbClr val="FF0000"/>
                    </a:solidFill>
                  </a:rPr>
                  <a:t>d</a:t>
                </a:r>
                <a:r>
                  <a:rPr lang="en-US" altLang="zh-TW" sz="2400" b="1" i="1" baseline="-25000" dirty="0" err="1">
                    <a:solidFill>
                      <a:srgbClr val="FF0000"/>
                    </a:solidFill>
                  </a:rPr>
                  <a:t>eq</a:t>
                </a:r>
                <a:r>
                  <a:rPr lang="en-US" altLang="zh-TW" sz="2400" b="1" i="1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TW" sz="2400" b="1" dirty="0">
                    <a:solidFill>
                      <a:srgbClr val="FF0000"/>
                    </a:solidFill>
                  </a:rPr>
                  <a:t>(4.78 Å) is the equilibrium </a:t>
                </a:r>
                <a:r>
                  <a:rPr lang="en-US" altLang="zh-TW" sz="2400" b="1" dirty="0" err="1">
                    <a:solidFill>
                      <a:srgbClr val="FF0000"/>
                    </a:solidFill>
                  </a:rPr>
                  <a:t>interplanar</a:t>
                </a:r>
                <a:r>
                  <a:rPr lang="en-US" altLang="zh-TW" sz="2400" b="1" dirty="0">
                    <a:solidFill>
                      <a:srgbClr val="FF0000"/>
                    </a:solidFill>
                  </a:rPr>
                  <a:t> spacing of Zn</a:t>
                </a:r>
                <a:r>
                  <a:rPr lang="en-US" altLang="zh-TW" sz="2400" b="1" baseline="-25000" dirty="0">
                    <a:solidFill>
                      <a:srgbClr val="FF0000"/>
                    </a:solidFill>
                  </a:rPr>
                  <a:t>8</a:t>
                </a:r>
                <a:r>
                  <a:rPr lang="en-US" altLang="zh-TW" sz="2400" b="1" dirty="0">
                    <a:solidFill>
                      <a:srgbClr val="FF0000"/>
                    </a:solidFill>
                  </a:rPr>
                  <a:t>Ga</a:t>
                </a:r>
                <a:r>
                  <a:rPr lang="en-US" altLang="zh-TW" sz="2400" b="1" baseline="-25000" dirty="0">
                    <a:solidFill>
                      <a:srgbClr val="FF0000"/>
                    </a:solidFill>
                  </a:rPr>
                  <a:t>16</a:t>
                </a:r>
                <a:r>
                  <a:rPr lang="en-US" altLang="zh-TW" sz="2400" b="1" dirty="0">
                    <a:solidFill>
                      <a:srgbClr val="FF0000"/>
                    </a:solidFill>
                  </a:rPr>
                  <a:t>O</a:t>
                </a:r>
                <a:r>
                  <a:rPr lang="en-US" altLang="zh-TW" sz="2400" b="1" baseline="-25000" dirty="0">
                    <a:solidFill>
                      <a:srgbClr val="FF0000"/>
                    </a:solidFill>
                  </a:rPr>
                  <a:t>32</a:t>
                </a:r>
                <a:r>
                  <a:rPr lang="en-US" altLang="zh-TW" sz="2400" b="1" dirty="0">
                    <a:solidFill>
                      <a:srgbClr val="FF0000"/>
                    </a:solidFill>
                  </a:rPr>
                  <a:t>(111). </a:t>
                </a:r>
                <a:endParaRPr lang="de-DE" altLang="zh-TW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49" y="5144259"/>
                <a:ext cx="11877368" cy="1009503"/>
              </a:xfrm>
              <a:prstGeom prst="rect">
                <a:avLst/>
              </a:prstGeom>
              <a:blipFill>
                <a:blip r:embed="rId4" cstate="print"/>
                <a:stretch>
                  <a:fillRect r="-513" b="-848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投影片編號版面配置區 3"/>
          <p:cNvSpPr>
            <a:spLocks noGrp="1"/>
          </p:cNvSpPr>
          <p:nvPr>
            <p:ph type="sldNum" sz="quarter" idx="4294967295"/>
          </p:nvPr>
        </p:nvSpPr>
        <p:spPr>
          <a:xfrm>
            <a:off x="10058400" y="6356350"/>
            <a:ext cx="2133600" cy="365125"/>
          </a:xfrm>
        </p:spPr>
        <p:txBody>
          <a:bodyPr/>
          <a:lstStyle/>
          <a:p>
            <a:fld id="{0541138A-4AC3-4802-BBC0-F4FD9A255168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文字方塊 6"/>
              <p:cNvSpPr txBox="1"/>
              <p:nvPr/>
            </p:nvSpPr>
            <p:spPr>
              <a:xfrm>
                <a:off x="4907868" y="836712"/>
                <a:ext cx="5868652" cy="4076112"/>
              </a:xfrm>
              <a:prstGeom prst="rect">
                <a:avLst/>
              </a:prstGeom>
              <a:noFill/>
            </p:spPr>
            <p:txBody>
              <a:bodyPr wrap="square" lIns="121917" tIns="60958" rIns="121917" bIns="60958" rtlCol="0">
                <a:spAutoFit/>
              </a:bodyPr>
              <a:lstStyle/>
              <a:p>
                <a:pPr algn="just">
                  <a:buClr>
                    <a:srgbClr val="0000FF"/>
                  </a:buClr>
                </a:pPr>
                <a:r>
                  <a:rPr lang="de-DE" altLang="zh-TW" sz="2400" dirty="0">
                    <a:ea typeface="MS Mincho"/>
                  </a:rPr>
                  <a:t>Using harmonic elasticity theory</a:t>
                </a:r>
              </a:p>
              <a:p>
                <a:pPr marL="380990" indent="-380990" algn="just">
                  <a:buClr>
                    <a:srgbClr val="0000FF"/>
                  </a:buClr>
                  <a:buFont typeface="Wingdings" pitchFamily="2" charset="2"/>
                  <a:buChar char="u"/>
                </a:pPr>
                <a:r>
                  <a:rPr lang="de-DE" altLang="zh-TW" sz="2400" b="1" dirty="0">
                    <a:solidFill>
                      <a:srgbClr val="FF0000"/>
                    </a:solidFill>
                    <a:ea typeface="MS Mincho"/>
                  </a:rPr>
                  <a:t>Epitaxial stabilization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altLang="zh-TW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/>
                          </a:rPr>
                        </m:ctrlPr>
                      </m:sSubPr>
                      <m:e>
                        <m:r>
                          <a:rPr lang="en-US" altLang="zh-TW" sz="2400" b="1" i="1">
                            <a:solidFill>
                              <a:srgbClr val="FF0000"/>
                            </a:solidFill>
                            <a:latin typeface="Cambria Math"/>
                            <a:ea typeface="MS Mincho"/>
                          </a:rPr>
                          <m:t>𝒒</m:t>
                        </m:r>
                      </m:e>
                      <m:sub>
                        <m:r>
                          <a:rPr lang="en-US" altLang="zh-TW" sz="2400" b="1" i="1">
                            <a:solidFill>
                              <a:srgbClr val="FF0000"/>
                            </a:solidFill>
                            <a:latin typeface="Cambria Math"/>
                            <a:ea typeface="MS Mincho"/>
                          </a:rPr>
                          <m:t>𝒉𝒂𝒓𝒎</m:t>
                        </m:r>
                      </m:sub>
                    </m:sSub>
                    <m:d>
                      <m:dPr>
                        <m:ctrlPr>
                          <a:rPr lang="de-DE" altLang="zh-TW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de-DE" altLang="zh-TW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S Mincho"/>
                              </a:rPr>
                            </m:ctrlPr>
                          </m:accPr>
                          <m:e>
                            <m:r>
                              <a:rPr lang="en-US" altLang="zh-TW" sz="2400" b="1" i="1">
                                <a:solidFill>
                                  <a:srgbClr val="FF0000"/>
                                </a:solidFill>
                                <a:latin typeface="Cambria Math"/>
                                <a:ea typeface="MS Mincho"/>
                              </a:rPr>
                              <m:t>𝑮</m:t>
                            </m:r>
                          </m:e>
                        </m:acc>
                      </m:e>
                    </m:d>
                  </m:oMath>
                </a14:m>
                <a:r>
                  <a:rPr lang="de-DE" altLang="zh-TW" sz="2400" dirty="0">
                    <a:ea typeface="MS Mincho"/>
                  </a:rPr>
                  <a:t>: </a:t>
                </a:r>
              </a:p>
              <a:p>
                <a:pPr algn="just">
                  <a:buClr>
                    <a:srgbClr val="0000FF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altLang="zh-TW" sz="2400" i="1">
                              <a:latin typeface="Cambria Math"/>
                            </a:rPr>
                            <m:t>h𝑎𝑟𝑚</m:t>
                          </m:r>
                        </m:sub>
                      </m:sSub>
                      <m:d>
                        <m:d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400" i="1">
                                  <a:latin typeface="Cambria Math"/>
                                </a:rPr>
                                <m:t>𝐺</m:t>
                              </m:r>
                            </m:e>
                          </m:acc>
                        </m:e>
                      </m:d>
                      <m:r>
                        <a:rPr lang="en-US" altLang="zh-TW" sz="2400" i="1">
                          <a:latin typeface="Cambria Math"/>
                        </a:rPr>
                        <m:t>=1−</m:t>
                      </m:r>
                      <m:f>
                        <m:f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400" i="1">
                              <a:latin typeface="Cambria Math"/>
                            </a:rPr>
                            <m:t>𝐵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i="1"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zh-TW" sz="2400" i="1">
                                  <a:latin typeface="Cambria Math"/>
                                </a:rPr>
                                <m:t>11</m:t>
                              </m:r>
                            </m:sub>
                          </m:sSub>
                          <m:r>
                            <a:rPr lang="en-US" altLang="zh-TW" sz="2400" i="1">
                              <a:latin typeface="Cambria Math"/>
                            </a:rPr>
                            <m:t>+2</m:t>
                          </m:r>
                          <m:r>
                            <a:rPr lang="en-US" altLang="zh-TW" sz="24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altLang="zh-TW" sz="24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400" i="1">
                                  <a:latin typeface="Cambria Math"/>
                                  <a:ea typeface="Cambria Math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altLang="zh-TW" sz="2400" i="1">
                                  <a:latin typeface="Cambria Math"/>
                                  <a:ea typeface="Cambria Math"/>
                                </a:rPr>
                                <m:t>h𝑎𝑟𝑚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zh-TW" sz="2400" dirty="0"/>
              </a:p>
              <a:p>
                <a:pPr algn="just">
                  <a:buClr>
                    <a:srgbClr val="0000FF"/>
                  </a:buClr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TW" alt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400" i="1">
                            <a:latin typeface="Cambria Math"/>
                          </a:rPr>
                          <m:t>𝐺</m:t>
                        </m:r>
                      </m:e>
                    </m:acc>
                  </m:oMath>
                </a14:m>
                <a:r>
                  <a:rPr lang="en-US" altLang="zh-TW" sz="2400" dirty="0"/>
                  <a:t>: growth direction</a:t>
                </a:r>
              </a:p>
              <a:p>
                <a:pPr algn="just">
                  <a:buClr>
                    <a:srgbClr val="0000FF"/>
                  </a:buClr>
                </a:pPr>
                <a14:m>
                  <m:oMath xmlns:m="http://schemas.openxmlformats.org/officeDocument/2006/math">
                    <m:r>
                      <a:rPr lang="en-US" altLang="zh-TW" sz="2400" i="1">
                        <a:latin typeface="Cambria Math"/>
                        <a:ea typeface="Cambria Math"/>
                      </a:rPr>
                      <m:t>∆=</m:t>
                    </m:r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TW" sz="2400" i="1">
                            <a:latin typeface="Cambria Math"/>
                            <a:ea typeface="Cambria Math"/>
                          </a:rPr>
                          <m:t>𝐶</m:t>
                        </m:r>
                      </m:e>
                      <m:sub>
                        <m:r>
                          <a:rPr lang="en-US" altLang="zh-TW" sz="2400" i="1">
                            <a:latin typeface="Cambria Math"/>
                            <a:ea typeface="Cambria Math"/>
                          </a:rPr>
                          <m:t>44</m:t>
                        </m:r>
                      </m:sub>
                    </m:sSub>
                    <m:r>
                      <a:rPr lang="en-US" altLang="zh-TW" sz="2400" i="1">
                        <a:latin typeface="Cambria Math"/>
                        <a:ea typeface="Cambria Math"/>
                      </a:rPr>
                      <m:t>−0.5</m:t>
                    </m:r>
                    <m:d>
                      <m:dPr>
                        <m:ctrlPr>
                          <a:rPr lang="en-US" altLang="zh-TW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altLang="zh-TW" sz="2400" i="1">
                                <a:latin typeface="Cambria Math"/>
                                <a:ea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zh-TW" sz="2400" i="1">
                                <a:latin typeface="Cambria Math"/>
                                <a:ea typeface="Cambria Math"/>
                              </a:rPr>
                              <m:t>11</m:t>
                            </m:r>
                          </m:sub>
                        </m:sSub>
                        <m:r>
                          <a:rPr lang="en-US" altLang="zh-TW" sz="2400" i="1">
                            <a:latin typeface="Cambria Math"/>
                            <a:ea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TW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altLang="zh-TW" sz="2400" i="1">
                                <a:latin typeface="Cambria Math"/>
                                <a:ea typeface="Cambria Math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zh-TW" sz="2400" i="1">
                                <a:latin typeface="Cambria Math"/>
                                <a:ea typeface="Cambria Math"/>
                              </a:rPr>
                              <m:t>12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sz="2400" dirty="0"/>
                  <a:t> ; B: bulk modulus</a:t>
                </a:r>
              </a:p>
              <a:p>
                <a:pPr algn="just">
                  <a:buClr>
                    <a:srgbClr val="0000FF"/>
                  </a:buClr>
                </a:pPr>
                <a:endParaRPr lang="en-US" altLang="zh-TW" sz="1200" dirty="0"/>
              </a:p>
              <a:p>
                <a:pPr marL="342900" indent="-342900" algn="just">
                  <a:buClr>
                    <a:srgbClr val="0000FF"/>
                  </a:buClr>
                  <a:buFont typeface="Wingdings" pitchFamily="2" charset="2"/>
                  <a:buChar char="u"/>
                </a:pPr>
                <a:r>
                  <a:rPr lang="en-US" altLang="zh-TW" sz="2400" dirty="0"/>
                  <a:t>For cubic lattice, geometry factor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TW" altLang="en-US" sz="2400" i="1">
                            <a:latin typeface="Cambria Math"/>
                          </a:rPr>
                          <m:t>𝛾</m:t>
                        </m:r>
                      </m:e>
                      <m:sub>
                        <m:r>
                          <a:rPr lang="en-US" altLang="zh-TW" sz="2400" i="1">
                            <a:latin typeface="Cambria Math"/>
                          </a:rPr>
                          <m:t>h𝑎𝑟𝑚</m:t>
                        </m:r>
                      </m:sub>
                    </m:sSub>
                  </m:oMath>
                </a14:m>
                <a:r>
                  <a:rPr lang="zh-TW" altLang="en-US" sz="2400" dirty="0"/>
                  <a:t> </a:t>
                </a:r>
                <a:r>
                  <a:rPr lang="en-US" altLang="zh-TW" sz="2400" dirty="0"/>
                  <a:t>is:</a:t>
                </a:r>
              </a:p>
              <a:p>
                <a:pPr algn="just">
                  <a:buClr>
                    <a:srgbClr val="0000FF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TW" altLang="en-US" sz="2400" i="1">
                              <a:latin typeface="Cambria Math"/>
                            </a:rPr>
                            <m:t>𝛾</m:t>
                          </m:r>
                        </m:e>
                        <m:sub>
                          <m:r>
                            <a:rPr lang="en-US" altLang="zh-TW" sz="2400" i="1">
                              <a:latin typeface="Cambria Math"/>
                            </a:rPr>
                            <m:t>h𝑎𝑟𝑚</m:t>
                          </m:r>
                        </m:sub>
                      </m:sSub>
                      <m:r>
                        <a:rPr lang="en-US" altLang="zh-TW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i="1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altLang="zh-TW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i="1">
                              <a:latin typeface="Cambria Math"/>
                            </a:rPr>
                            <m:t>2</m:t>
                          </m:r>
                          <m:r>
                            <a:rPr lang="zh-TW" altLang="en-US" sz="2400" i="1">
                              <a:latin typeface="Cambria Math"/>
                            </a:rPr>
                            <m:t>𝜃</m:t>
                          </m:r>
                        </m:e>
                      </m:d>
                      <m:r>
                        <a:rPr lang="en-US" altLang="zh-TW" sz="24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i="1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altLang="zh-TW" sz="2400" i="1">
                              <a:latin typeface="Cambria Math"/>
                            </a:rPr>
                            <m:t>4</m:t>
                          </m:r>
                        </m:sup>
                      </m:sSup>
                      <m:d>
                        <m:d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TW" altLang="en-US" sz="2400" i="1">
                              <a:latin typeface="Cambria Math"/>
                            </a:rPr>
                            <m:t>𝜃</m:t>
                          </m:r>
                        </m:e>
                      </m:d>
                      <m:sSup>
                        <m:sSup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i="1">
                              <a:latin typeface="Cambria Math"/>
                            </a:rPr>
                            <m:t>𝑠𝑖𝑛</m:t>
                          </m:r>
                        </m:e>
                        <m:sup>
                          <m:r>
                            <a:rPr lang="en-US" altLang="zh-TW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i="1">
                              <a:latin typeface="Cambria Math"/>
                            </a:rPr>
                            <m:t>2</m:t>
                          </m:r>
                          <m:r>
                            <a:rPr lang="zh-TW" altLang="en-US" sz="2400" i="1">
                              <a:latin typeface="Cambria Math"/>
                            </a:rPr>
                            <m:t>𝜑</m:t>
                          </m:r>
                        </m:e>
                      </m:d>
                    </m:oMath>
                  </m:oMathPara>
                </a14:m>
                <a:endParaRPr lang="en-US" altLang="zh-TW" sz="2400" dirty="0"/>
              </a:p>
              <a:p>
                <a:pPr algn="just">
                  <a:buClr>
                    <a:srgbClr val="0000FF"/>
                  </a:buClr>
                </a:pPr>
                <a14:m>
                  <m:oMath xmlns:m="http://schemas.openxmlformats.org/officeDocument/2006/math">
                    <m:r>
                      <a:rPr lang="zh-TW" altLang="en-US" sz="2400" i="1">
                        <a:latin typeface="Cambria Math"/>
                      </a:rPr>
                      <m:t>𝜃</m:t>
                    </m:r>
                  </m:oMath>
                </a14:m>
                <a:r>
                  <a:rPr lang="zh-TW" altLang="en-US" sz="2400" dirty="0"/>
                  <a:t> </a:t>
                </a:r>
                <a:r>
                  <a:rPr lang="en-US" altLang="zh-TW" sz="2400" dirty="0"/>
                  <a:t>and </a:t>
                </a:r>
                <a14:m>
                  <m:oMath xmlns:m="http://schemas.openxmlformats.org/officeDocument/2006/math">
                    <m:r>
                      <a:rPr lang="zh-TW" altLang="en-US" sz="2400" i="1">
                        <a:latin typeface="Cambria Math"/>
                      </a:rPr>
                      <m:t>𝜑</m:t>
                    </m:r>
                  </m:oMath>
                </a14:m>
                <a:r>
                  <a:rPr lang="en-US" altLang="zh-TW" sz="2400" dirty="0"/>
                  <a:t>: polar and azimuth angle in the spherical polar coordinate, respectively</a:t>
                </a:r>
                <a:endParaRPr lang="zh-TW" altLang="en-US" sz="2400" dirty="0"/>
              </a:p>
            </p:txBody>
          </p:sp>
        </mc:Choice>
        <mc:Fallback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7868" y="836712"/>
                <a:ext cx="5868652" cy="4076112"/>
              </a:xfrm>
              <a:prstGeom prst="rect">
                <a:avLst/>
              </a:prstGeom>
              <a:blipFill>
                <a:blip r:embed="rId5" cstate="print"/>
                <a:stretch>
                  <a:fillRect l="-1038" t="-747" r="-1142" b="-209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6661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物件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25630841"/>
              </p:ext>
            </p:extLst>
          </p:nvPr>
        </p:nvGraphicFramePr>
        <p:xfrm>
          <a:off x="70091" y="1009819"/>
          <a:ext cx="8518329" cy="6526572"/>
        </p:xfrm>
        <a:graphic>
          <a:graphicData uri="http://schemas.openxmlformats.org/presentationml/2006/ole">
            <p:oleObj spid="_x0000_s5375" name="Graph" r:id="rId3" imgW="5486400" imgH="4275720" progId="Origin50.Graph">
              <p:embed/>
            </p:oleObj>
          </a:graphicData>
        </a:graphic>
      </p:graphicFrame>
      <p:sp>
        <p:nvSpPr>
          <p:cNvPr id="4" name="文字方塊 3"/>
          <p:cNvSpPr txBox="1"/>
          <p:nvPr/>
        </p:nvSpPr>
        <p:spPr>
          <a:xfrm>
            <a:off x="6517557" y="3161868"/>
            <a:ext cx="572008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Blip>
                <a:blip r:embed="rId4"/>
              </a:buBlip>
            </a:pP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000" b="1" dirty="0">
                <a:latin typeface="Arial" panose="020B0604020202020204" pitchFamily="34" charset="0"/>
                <a:cs typeface="Arial" panose="020B0604020202020204" pitchFamily="34" charset="0"/>
              </a:rPr>
              <a:t>(111), (222) and 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TW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333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altLang="zh-TW" sz="2000" b="1" dirty="0">
                <a:latin typeface="Arial" panose="020B0604020202020204" pitchFamily="34" charset="0"/>
                <a:cs typeface="Arial" panose="020B0604020202020204" pitchFamily="34" charset="0"/>
              </a:rPr>
              <a:t>diffraction planes of the 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spinel </a:t>
            </a:r>
            <a:r>
              <a:rPr lang="en-US" altLang="zh-TW" sz="2000" b="1" dirty="0">
                <a:latin typeface="Arial" panose="020B0604020202020204" pitchFamily="34" charset="0"/>
                <a:cs typeface="Arial" panose="020B0604020202020204" pitchFamily="34" charset="0"/>
              </a:rPr>
              <a:t>crystal 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</a:p>
          <a:p>
            <a:pPr marL="342900" indent="-342900">
              <a:lnSpc>
                <a:spcPct val="150000"/>
              </a:lnSpc>
              <a:buBlip>
                <a:blip r:embed="rId4"/>
              </a:buBlip>
            </a:pP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XRD </a:t>
            </a:r>
            <a:r>
              <a:rPr lang="en-US" altLang="zh-TW" sz="2000" b="1" dirty="0">
                <a:latin typeface="Arial" panose="020B0604020202020204" pitchFamily="34" charset="0"/>
                <a:cs typeface="Arial" panose="020B0604020202020204" pitchFamily="34" charset="0"/>
              </a:rPr>
              <a:t>peaks have a </a:t>
            </a:r>
            <a:r>
              <a:rPr lang="en-US" altLang="zh-TW" sz="2000" b="1" dirty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 phenomenon </a:t>
            </a:r>
            <a:r>
              <a:rPr lang="en-US" altLang="zh-TW" sz="2000" b="1" dirty="0">
                <a:latin typeface="Arial" panose="020B0604020202020204" pitchFamily="34" charset="0"/>
                <a:cs typeface="Arial" panose="020B0604020202020204" pitchFamily="34" charset="0"/>
              </a:rPr>
              <a:t>after 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annealing  </a:t>
            </a:r>
          </a:p>
          <a:p>
            <a:pPr marL="342900" indent="-342900">
              <a:lnSpc>
                <a:spcPct val="150000"/>
              </a:lnSpc>
              <a:buBlip>
                <a:blip r:embed="rId4"/>
              </a:buBlip>
            </a:pPr>
            <a:r>
              <a:rPr lang="en-US" altLang="zh-TW" sz="2000" b="1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XRD peaks appear after annealing</a:t>
            </a:r>
            <a:endParaRPr lang="zh-TW" altLang="en-US" sz="2000" b="1" dirty="0">
              <a:solidFill>
                <a:srgbClr val="0C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Blip>
                <a:blip r:embed="rId4"/>
              </a:buBlip>
            </a:pPr>
            <a:endParaRPr lang="zh-TW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Blip>
                <a:blip r:embed="rId4"/>
              </a:buBlip>
            </a:pPr>
            <a:endParaRPr lang="zh-TW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493259" y="1514000"/>
            <a:ext cx="700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(111)</a:t>
            </a:r>
            <a:endParaRPr lang="zh-TW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493259" y="2527114"/>
            <a:ext cx="700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(111)</a:t>
            </a:r>
            <a:endParaRPr lang="zh-TW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493259" y="3675488"/>
            <a:ext cx="700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(111)</a:t>
            </a:r>
            <a:endParaRPr lang="zh-TW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493258" y="4823862"/>
            <a:ext cx="700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(111)</a:t>
            </a:r>
            <a:endParaRPr lang="zh-TW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835402" y="1514000"/>
            <a:ext cx="7007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(222)</a:t>
            </a:r>
            <a:endParaRPr lang="zh-TW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835401" y="2595028"/>
            <a:ext cx="7007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(222)</a:t>
            </a:r>
            <a:endParaRPr lang="zh-TW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835401" y="3701811"/>
            <a:ext cx="7007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(222)</a:t>
            </a:r>
            <a:endParaRPr lang="zh-TW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835401" y="4844728"/>
            <a:ext cx="7007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(222)</a:t>
            </a:r>
            <a:endParaRPr lang="zh-TW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橢圓 16"/>
          <p:cNvSpPr/>
          <p:nvPr/>
        </p:nvSpPr>
        <p:spPr>
          <a:xfrm>
            <a:off x="5690886" y="3030614"/>
            <a:ext cx="405114" cy="394186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橢圓 20"/>
          <p:cNvSpPr/>
          <p:nvPr/>
        </p:nvSpPr>
        <p:spPr>
          <a:xfrm>
            <a:off x="3464359" y="2893496"/>
            <a:ext cx="405114" cy="394186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橢圓 21"/>
          <p:cNvSpPr/>
          <p:nvPr/>
        </p:nvSpPr>
        <p:spPr>
          <a:xfrm>
            <a:off x="3464358" y="3973195"/>
            <a:ext cx="405114" cy="394186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橢圓 22"/>
          <p:cNvSpPr/>
          <p:nvPr/>
        </p:nvSpPr>
        <p:spPr>
          <a:xfrm>
            <a:off x="3464358" y="5124696"/>
            <a:ext cx="405114" cy="394186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橢圓 23"/>
          <p:cNvSpPr/>
          <p:nvPr/>
        </p:nvSpPr>
        <p:spPr>
          <a:xfrm>
            <a:off x="5731398" y="4064757"/>
            <a:ext cx="405114" cy="394186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橢圓 24"/>
          <p:cNvSpPr/>
          <p:nvPr/>
        </p:nvSpPr>
        <p:spPr>
          <a:xfrm>
            <a:off x="5731397" y="5225135"/>
            <a:ext cx="405114" cy="394186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6" name="直線單箭頭接點 25"/>
          <p:cNvCxnSpPr/>
          <p:nvPr/>
        </p:nvCxnSpPr>
        <p:spPr>
          <a:xfrm flipH="1">
            <a:off x="4031190" y="1392446"/>
            <a:ext cx="218554" cy="17130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/>
          <p:cNvSpPr txBox="1"/>
          <p:nvPr/>
        </p:nvSpPr>
        <p:spPr>
          <a:xfrm>
            <a:off x="4177545" y="1118568"/>
            <a:ext cx="1384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Arial" panose="020B0604020202020204" pitchFamily="34" charset="0"/>
                <a:cs typeface="Arial" panose="020B0604020202020204" pitchFamily="34" charset="0"/>
              </a:rPr>
              <a:t>sapphire</a:t>
            </a:r>
            <a:endParaRPr lang="zh-TW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圖片 27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6477" y="1246509"/>
            <a:ext cx="4946415" cy="1544737"/>
          </a:xfrm>
          <a:prstGeom prst="rect">
            <a:avLst/>
          </a:prstGeom>
        </p:spPr>
      </p:pic>
      <p:sp>
        <p:nvSpPr>
          <p:cNvPr id="29" name="文字方塊 28"/>
          <p:cNvSpPr txBox="1"/>
          <p:nvPr/>
        </p:nvSpPr>
        <p:spPr>
          <a:xfrm>
            <a:off x="6728767" y="2791246"/>
            <a:ext cx="930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18.72</a:t>
            </a:r>
            <a:r>
              <a:rPr lang="en-US" altLang="zh-TW" sz="2000" b="1" baseline="30000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zh-TW" altLang="en-US" sz="2000" b="1" baseline="30000" dirty="0">
              <a:solidFill>
                <a:srgbClr val="0C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8787210" y="2791245"/>
            <a:ext cx="89639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37.34</a:t>
            </a:r>
            <a:r>
              <a:rPr lang="en-US" altLang="zh-TW" b="1" baseline="30000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zh-TW" altLang="en-US" b="1" baseline="30000" dirty="0">
              <a:solidFill>
                <a:srgbClr val="0C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10893831" y="2791246"/>
            <a:ext cx="89639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57.60</a:t>
            </a:r>
            <a:r>
              <a:rPr lang="en-US" altLang="zh-TW" b="1" baseline="30000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zh-TW" altLang="en-US" b="1" baseline="30000" dirty="0">
              <a:solidFill>
                <a:srgbClr val="0C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8700050" y="1252390"/>
            <a:ext cx="3199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800" b="1" dirty="0">
                <a:latin typeface="Arial" panose="020B0604020202020204" pitchFamily="34" charset="0"/>
                <a:cs typeface="Arial" panose="020B0604020202020204" pitchFamily="34" charset="0"/>
              </a:rPr>
              <a:t>ZnGa</a:t>
            </a:r>
            <a:r>
              <a:rPr lang="en-US" altLang="zh-TW" sz="12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18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TW" sz="1200" b="1" dirty="0">
                <a:latin typeface="Arial" panose="020B0604020202020204" pitchFamily="34" charset="0"/>
                <a:cs typeface="Arial" panose="020B0604020202020204" pitchFamily="34" charset="0"/>
              </a:rPr>
              <a:t>4     </a:t>
            </a:r>
            <a:endParaRPr lang="en-US" altLang="zh-TW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TW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JCPSD </a:t>
            </a:r>
            <a:r>
              <a:rPr lang="en-US" altLang="zh-TW" sz="1800" b="1" dirty="0">
                <a:latin typeface="Arial" panose="020B0604020202020204" pitchFamily="34" charset="0"/>
                <a:cs typeface="Arial" panose="020B0604020202020204" pitchFamily="34" charset="0"/>
              </a:rPr>
              <a:t>card 38-1240</a:t>
            </a:r>
            <a:endParaRPr lang="zh-TW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5376349" y="1241275"/>
            <a:ext cx="72363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(511)</a:t>
            </a:r>
          </a:p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(333)</a:t>
            </a:r>
            <a:endParaRPr lang="zh-TW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5372365" y="2317945"/>
            <a:ext cx="73160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(511)</a:t>
            </a:r>
          </a:p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(333)</a:t>
            </a:r>
            <a:endParaRPr lang="zh-TW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5372365" y="3400489"/>
            <a:ext cx="72363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(511)</a:t>
            </a:r>
          </a:p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(333)</a:t>
            </a:r>
            <a:endParaRPr lang="zh-TW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5364902" y="4549700"/>
            <a:ext cx="75835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(511)</a:t>
            </a:r>
          </a:p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(333)</a:t>
            </a:r>
            <a:endParaRPr lang="zh-TW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-55225" y="64137"/>
            <a:ext cx="11892551" cy="553994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r>
              <a:rPr lang="en-US" altLang="zh-TW" sz="3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Effect of Thermal Annealing on </a:t>
            </a:r>
            <a:r>
              <a:rPr lang="en-US" altLang="zh-TW" sz="3000" b="1" dirty="0" err="1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Crystallinity</a:t>
            </a:r>
            <a:r>
              <a:rPr lang="en-US" altLang="zh-TW" sz="3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of ZnGa</a:t>
            </a:r>
            <a:r>
              <a:rPr lang="en-US" altLang="zh-TW" sz="3000" b="1" baseline="-25000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3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TW" sz="3000" b="1" baseline="-25000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TW" altLang="en-US" sz="30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816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9127943" y="1005303"/>
            <a:ext cx="27542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 err="1" smtClean="0">
                <a:solidFill>
                  <a:srgbClr val="0C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Scherrer</a:t>
            </a:r>
            <a:r>
              <a:rPr lang="en-US" altLang="zh-TW" sz="2400" b="1" dirty="0" smtClean="0">
                <a:solidFill>
                  <a:srgbClr val="0C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 equation</a:t>
            </a:r>
            <a:endParaRPr lang="zh-TW" altLang="en-US" sz="2000" b="1" dirty="0">
              <a:solidFill>
                <a:srgbClr val="0C00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矩形 8"/>
              <p:cNvSpPr/>
              <p:nvPr/>
            </p:nvSpPr>
            <p:spPr>
              <a:xfrm>
                <a:off x="9553137" y="1577119"/>
                <a:ext cx="1903827" cy="8572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400" b="1" i="1">
                          <a:latin typeface="Cambria Math" panose="02040503050406030204" pitchFamily="18" charset="0"/>
                        </a:rPr>
                        <m:t>𝐃</m:t>
                      </m:r>
                      <m:r>
                        <a:rPr lang="zh-TW" altLang="en-US" sz="2400" b="1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zh-TW" altLang="en-US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2400" b="1" i="1">
                              <a:latin typeface="Cambria Math" panose="02040503050406030204" pitchFamily="18" charset="0"/>
                            </a:rPr>
                            <m:t>𝑲</m:t>
                          </m:r>
                          <m:r>
                            <a:rPr lang="zh-TW" altLang="en-US" sz="2400" b="1" i="1">
                              <a:latin typeface="Cambria Math" panose="02040503050406030204" pitchFamily="18" charset="0"/>
                            </a:rPr>
                            <m:t>𝝀</m:t>
                          </m:r>
                        </m:num>
                        <m:den>
                          <m:r>
                            <a:rPr lang="zh-TW" altLang="en-US" sz="2400" b="1" i="1">
                              <a:latin typeface="Cambria Math" panose="02040503050406030204" pitchFamily="18" charset="0"/>
                            </a:rPr>
                            <m:t>𝜷</m:t>
                          </m:r>
                          <m:func>
                            <m:funcPr>
                              <m:ctrlPr>
                                <a:rPr lang="zh-TW" altLang="en-US" sz="2400" b="1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zh-TW" altLang="en-US" sz="2400" b="1" i="0">
                                  <a:latin typeface="Cambria Math" panose="02040503050406030204" pitchFamily="18" charset="0"/>
                                </a:rPr>
                                <m:t>𝐜𝐨𝐬</m:t>
                              </m:r>
                            </m:fName>
                            <m:e>
                              <m:r>
                                <a:rPr lang="zh-TW" altLang="en-US" sz="24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zh-TW" altLang="en-US" sz="2400" b="1" dirty="0"/>
              </a:p>
            </p:txBody>
          </p:sp>
        </mc:Choice>
        <mc:Fallback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3137" y="1577119"/>
                <a:ext cx="1903827" cy="857222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字方塊 11"/>
          <p:cNvSpPr txBox="1"/>
          <p:nvPr/>
        </p:nvSpPr>
        <p:spPr>
          <a:xfrm>
            <a:off x="9642413" y="2414440"/>
            <a:ext cx="1651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(222) FWHM</a:t>
            </a:r>
            <a:endParaRPr lang="zh-TW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矩形 14"/>
              <p:cNvSpPr/>
              <p:nvPr/>
            </p:nvSpPr>
            <p:spPr>
              <a:xfrm>
                <a:off x="9120684" y="3481237"/>
                <a:ext cx="30812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700</a:t>
                </a:r>
                <a:r>
                  <a:rPr lang="en-US" altLang="zh-TW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 </m:t>
                    </m:r>
                  </m:oMath>
                </a14:m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0.38</a:t>
                </a:r>
                <a:r>
                  <a:rPr lang="en-US" altLang="zh-TW" sz="2000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 26.3nm</a:t>
                </a:r>
                <a:endParaRPr lang="zh-TW" alt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0684" y="3481237"/>
                <a:ext cx="3081293" cy="400110"/>
              </a:xfrm>
              <a:prstGeom prst="rect">
                <a:avLst/>
              </a:prstGeom>
              <a:blipFill>
                <a:blip r:embed="rId3" cstate="print"/>
                <a:stretch>
                  <a:fillRect l="-1976" t="-6061" r="-1779" b="-2727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矩形 15"/>
              <p:cNvSpPr/>
              <p:nvPr/>
            </p:nvSpPr>
            <p:spPr>
              <a:xfrm>
                <a:off x="9112254" y="3904497"/>
                <a:ext cx="308129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800</a:t>
                </a:r>
                <a:r>
                  <a:rPr lang="en-US" altLang="zh-TW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 </m:t>
                    </m:r>
                  </m:oMath>
                </a14:m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0.36</a:t>
                </a:r>
                <a:r>
                  <a:rPr lang="en-US" altLang="zh-TW" sz="2000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 27.8nm</a:t>
                </a:r>
                <a:endParaRPr lang="zh-TW" alt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2254" y="3904497"/>
                <a:ext cx="3081292" cy="400110"/>
              </a:xfrm>
              <a:prstGeom prst="rect">
                <a:avLst/>
              </a:prstGeom>
              <a:blipFill>
                <a:blip r:embed="rId4" cstate="print"/>
                <a:stretch>
                  <a:fillRect l="-2178" t="-7692" r="-1782" b="-2923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矩形 16"/>
              <p:cNvSpPr/>
              <p:nvPr/>
            </p:nvSpPr>
            <p:spPr>
              <a:xfrm>
                <a:off x="9112254" y="4327757"/>
                <a:ext cx="308129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900  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 </m:t>
                    </m:r>
                  </m:oMath>
                </a14:m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0.28</a:t>
                </a:r>
                <a:r>
                  <a:rPr lang="en-US" altLang="zh-TW" sz="2000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 35.8nm</a:t>
                </a:r>
                <a:endParaRPr lang="zh-TW" alt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2254" y="4327757"/>
                <a:ext cx="3081292" cy="400110"/>
              </a:xfrm>
              <a:prstGeom prst="rect">
                <a:avLst/>
              </a:prstGeom>
              <a:blipFill>
                <a:blip r:embed="rId5" cstate="print"/>
                <a:stretch>
                  <a:fillRect l="-2178" t="-7576" r="-1782" b="-2727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直線單箭頭接點 18"/>
          <p:cNvCxnSpPr/>
          <p:nvPr/>
        </p:nvCxnSpPr>
        <p:spPr>
          <a:xfrm flipH="1">
            <a:off x="10466087" y="2812742"/>
            <a:ext cx="3990" cy="288000"/>
          </a:xfrm>
          <a:prstGeom prst="straightConnector1">
            <a:avLst/>
          </a:prstGeom>
          <a:ln w="57150">
            <a:solidFill>
              <a:srgbClr val="0C00FF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11203515" y="2998551"/>
            <a:ext cx="939553" cy="17631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1" name="文字方塊 20"/>
              <p:cNvSpPr txBox="1"/>
              <p:nvPr/>
            </p:nvSpPr>
            <p:spPr>
              <a:xfrm>
                <a:off x="-22580" y="4880503"/>
                <a:ext cx="11925059" cy="13619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lnSpc>
                    <a:spcPts val="3300"/>
                  </a:lnSpc>
                  <a:buBlip>
                    <a:blip r:embed="rId10"/>
                  </a:buBlip>
                </a:pPr>
                <a:r>
                  <a:rPr lang="en-US" altLang="zh-TW" sz="1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XRD peaks corresponding to (222) and </a:t>
                </a:r>
                <a:r>
                  <a:rPr lang="en-US" altLang="zh-TW" sz="18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(333) </a:t>
                </a:r>
                <a:r>
                  <a:rPr lang="en-US" altLang="zh-TW" sz="1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plane gradually shift to standard XRD peaks after annealing</a:t>
                </a:r>
              </a:p>
              <a:p>
                <a:pPr marL="285750" indent="-285750">
                  <a:lnSpc>
                    <a:spcPts val="3300"/>
                  </a:lnSpc>
                  <a:buBlip>
                    <a:blip r:embed="rId10"/>
                  </a:buBlip>
                </a:pPr>
                <a:r>
                  <a:rPr lang="en-US" altLang="zh-TW" sz="1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Recrystallization and creating the </a:t>
                </a:r>
                <a14:m>
                  <m:oMath xmlns:m="http://schemas.openxmlformats.org/officeDocument/2006/math">
                    <m:r>
                      <a:rPr lang="zh-TW" altLang="en-US" sz="18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𝜷</m:t>
                    </m:r>
                  </m:oMath>
                </a14:m>
                <a:r>
                  <a:rPr lang="en-US" altLang="zh-TW" sz="1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-Ga</a:t>
                </a:r>
                <a:r>
                  <a:rPr lang="en-US" altLang="zh-TW" sz="18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altLang="zh-TW" sz="1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  <a:r>
                  <a:rPr lang="en-US" altLang="zh-TW" sz="1800" b="1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US" altLang="zh-TW" sz="1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crystal structure after annealing</a:t>
                </a:r>
              </a:p>
              <a:p>
                <a:pPr marL="285750" indent="-285750">
                  <a:lnSpc>
                    <a:spcPts val="3300"/>
                  </a:lnSpc>
                  <a:buBlip>
                    <a:blip r:embed="rId10"/>
                  </a:buBlip>
                </a:pPr>
                <a:r>
                  <a:rPr lang="en-US" altLang="zh-TW" sz="18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Higher annealing temperature, larger the grain size of ZnGa</a:t>
                </a:r>
                <a:r>
                  <a:rPr lang="en-US" altLang="zh-TW" sz="12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altLang="zh-TW" sz="18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  <a:r>
                  <a:rPr lang="en-US" altLang="zh-TW" sz="12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r>
                  <a:rPr lang="en-US" altLang="zh-TW" sz="18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zh-TW" altLang="en-US" sz="1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1" name="文字方塊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2580" y="4880503"/>
                <a:ext cx="11925059" cy="1361911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 b="-269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圖片 2"/>
          <p:cNvPicPr>
            <a:picLocks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25161" y="976741"/>
            <a:ext cx="4500000" cy="3998029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425315" y="976742"/>
            <a:ext cx="4500000" cy="399802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矩形 13"/>
              <p:cNvSpPr/>
              <p:nvPr/>
            </p:nvSpPr>
            <p:spPr>
              <a:xfrm>
                <a:off x="8732758" y="3061928"/>
                <a:ext cx="346921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As-grown </a:t>
                </a:r>
                <a14:m>
                  <m:oMath xmlns:m="http://schemas.openxmlformats.org/officeDocument/2006/math">
                    <m:r>
                      <a:rPr lang="en-US" altLang="zh-TW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0.44</a:t>
                </a:r>
                <a:r>
                  <a:rPr lang="en-US" altLang="zh-TW" sz="2000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 </m:t>
                    </m:r>
                  </m:oMath>
                </a14:m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14.2nm</a:t>
                </a:r>
                <a:endParaRPr lang="zh-TW" altLang="en-US" sz="2000" dirty="0"/>
              </a:p>
            </p:txBody>
          </p:sp>
        </mc:Choice>
        <mc:Fallback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2758" y="3061928"/>
                <a:ext cx="3469219" cy="400110"/>
              </a:xfrm>
              <a:prstGeom prst="rect">
                <a:avLst/>
              </a:prstGeom>
              <a:blipFill>
                <a:blip r:embed="rId14" cstate="print"/>
                <a:stretch>
                  <a:fillRect l="-1582" t="-9091" r="-1406" b="-2424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字方塊 17"/>
          <p:cNvSpPr txBox="1"/>
          <p:nvPr/>
        </p:nvSpPr>
        <p:spPr>
          <a:xfrm>
            <a:off x="-55225" y="64137"/>
            <a:ext cx="11892551" cy="553994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r>
              <a:rPr lang="en-US" altLang="zh-TW" sz="3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Effect of Thermal Annealing on Crystallinity of ZnGa</a:t>
            </a:r>
            <a:r>
              <a:rPr lang="en-US" altLang="zh-TW" sz="3000" b="1" baseline="-25000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3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TW" sz="3000" b="1" baseline="-25000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TW" altLang="en-US" sz="30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559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000" y="1636804"/>
            <a:ext cx="2952000" cy="3420000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3133103" y="1636804"/>
            <a:ext cx="2952000" cy="3420000"/>
            <a:chOff x="6148627" y="-102"/>
            <a:chExt cx="4326088" cy="3457486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148627" y="-102"/>
              <a:ext cx="4319992" cy="3455994"/>
            </a:xfrm>
            <a:prstGeom prst="rect">
              <a:avLst/>
            </a:prstGeom>
          </p:spPr>
        </p:pic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154723" y="3249253"/>
              <a:ext cx="4319992" cy="208131"/>
            </a:xfrm>
            <a:prstGeom prst="rect">
              <a:avLst/>
            </a:prstGeom>
          </p:spPr>
        </p:pic>
      </p:grpSp>
      <p:grpSp>
        <p:nvGrpSpPr>
          <p:cNvPr id="6" name="群組 5"/>
          <p:cNvGrpSpPr/>
          <p:nvPr/>
        </p:nvGrpSpPr>
        <p:grpSpPr>
          <a:xfrm>
            <a:off x="6120000" y="1636804"/>
            <a:ext cx="2952000" cy="3420000"/>
            <a:chOff x="1147777" y="3455892"/>
            <a:chExt cx="4321516" cy="3455994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brightnessContrast bright="-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47777" y="3455892"/>
              <a:ext cx="4319992" cy="3455994"/>
            </a:xfrm>
            <a:prstGeom prst="rect">
              <a:avLst/>
            </a:prstGeom>
          </p:spPr>
        </p:pic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49301" y="6703653"/>
              <a:ext cx="4319992" cy="208131"/>
            </a:xfrm>
            <a:prstGeom prst="rect">
              <a:avLst/>
            </a:prstGeom>
          </p:spPr>
        </p:pic>
      </p:grpSp>
      <p:grpSp>
        <p:nvGrpSpPr>
          <p:cNvPr id="9" name="群組 8"/>
          <p:cNvGrpSpPr/>
          <p:nvPr/>
        </p:nvGrpSpPr>
        <p:grpSpPr>
          <a:xfrm>
            <a:off x="9108000" y="1635328"/>
            <a:ext cx="2952000" cy="3420000"/>
            <a:chOff x="6148627" y="3455892"/>
            <a:chExt cx="4327612" cy="3455994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 xmlns="">
                    <a14:imgLayer r:embed="rId9">
                      <a14:imgEffect>
                        <a14:brightnessContrast brigh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148627" y="3455892"/>
              <a:ext cx="4319992" cy="3455994"/>
            </a:xfrm>
            <a:prstGeom prst="rect">
              <a:avLst/>
            </a:prstGeom>
          </p:spPr>
        </p:pic>
        <p:pic>
          <p:nvPicPr>
            <p:cNvPr id="11" name="圖片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156247" y="6703652"/>
              <a:ext cx="4319992" cy="208131"/>
            </a:xfrm>
            <a:prstGeom prst="rect">
              <a:avLst/>
            </a:prstGeom>
          </p:spPr>
        </p:pic>
      </p:grpSp>
      <p:sp>
        <p:nvSpPr>
          <p:cNvPr id="13" name="文字方塊 12"/>
          <p:cNvSpPr txBox="1"/>
          <p:nvPr/>
        </p:nvSpPr>
        <p:spPr>
          <a:xfrm>
            <a:off x="623573" y="1235218"/>
            <a:ext cx="1992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As-grown ZGO</a:t>
            </a:r>
            <a:endParaRPr lang="zh-TW" alt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3951485" y="1235218"/>
            <a:ext cx="13099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700_ZGO</a:t>
            </a:r>
            <a:endParaRPr lang="zh-TW" alt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6936428" y="1235218"/>
            <a:ext cx="13099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800_ZGO</a:t>
            </a:r>
            <a:endParaRPr lang="zh-TW" alt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9921371" y="1235218"/>
            <a:ext cx="13099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900_ZGO</a:t>
            </a:r>
            <a:endParaRPr lang="zh-TW" alt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591912" y="4984660"/>
            <a:ext cx="98619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Blip>
                <a:blip r:embed="rId10"/>
              </a:buBlip>
            </a:pPr>
            <a:r>
              <a:rPr lang="en-US" altLang="zh-TW" sz="24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zh-TW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rain size become bigger and more uniform after thermal annealing.</a:t>
            </a:r>
          </a:p>
          <a:p>
            <a:pPr marL="342900" indent="-342900">
              <a:lnSpc>
                <a:spcPct val="150000"/>
              </a:lnSpc>
              <a:buBlip>
                <a:blip r:embed="rId10"/>
              </a:buBlip>
            </a:pPr>
            <a:r>
              <a:rPr lang="en-US" altLang="zh-TW" sz="2400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results are consistent with the XRD results.</a:t>
            </a:r>
            <a:endParaRPr lang="zh-TW" altLang="en-US" sz="2400" dirty="0">
              <a:solidFill>
                <a:srgbClr val="0C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-55225" y="64137"/>
            <a:ext cx="11892551" cy="646327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Surface Morphologies of ZnGa</a:t>
            </a:r>
            <a:r>
              <a:rPr lang="en-US" altLang="zh-TW" sz="3600" b="1" baseline="-25000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36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TW" sz="3600" b="1" baseline="-25000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TW" altLang="en-US" sz="36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390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362" y="1295285"/>
            <a:ext cx="4136394" cy="4136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" name="直線接點 18"/>
          <p:cNvCxnSpPr/>
          <p:nvPr/>
        </p:nvCxnSpPr>
        <p:spPr>
          <a:xfrm>
            <a:off x="719362" y="2983407"/>
            <a:ext cx="4032448" cy="0"/>
          </a:xfrm>
          <a:prstGeom prst="line">
            <a:avLst/>
          </a:prstGeom>
          <a:ln w="28575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719362" y="3077854"/>
            <a:ext cx="1045479" cy="326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TW" b="1" dirty="0" smtClean="0">
                <a:solidFill>
                  <a:schemeClr val="bg1"/>
                </a:solidFill>
              </a:rPr>
              <a:t>ZnGa</a:t>
            </a:r>
            <a:r>
              <a:rPr lang="en-US" altLang="zh-TW" b="1" baseline="-25000" dirty="0" smtClean="0">
                <a:solidFill>
                  <a:schemeClr val="bg1"/>
                </a:solidFill>
              </a:rPr>
              <a:t>2</a:t>
            </a:r>
            <a:r>
              <a:rPr lang="en-US" altLang="zh-TW" b="1" dirty="0" smtClean="0">
                <a:solidFill>
                  <a:schemeClr val="bg1"/>
                </a:solidFill>
              </a:rPr>
              <a:t>O</a:t>
            </a:r>
            <a:r>
              <a:rPr lang="en-US" altLang="zh-TW" b="1" baseline="-25000" dirty="0" smtClean="0">
                <a:solidFill>
                  <a:schemeClr val="bg1"/>
                </a:solidFill>
              </a:rPr>
              <a:t>4</a:t>
            </a:r>
            <a:r>
              <a:rPr lang="en-US" altLang="zh-TW" b="1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1" name="矩形 20"/>
          <p:cNvSpPr/>
          <p:nvPr/>
        </p:nvSpPr>
        <p:spPr>
          <a:xfrm>
            <a:off x="1653690" y="3404225"/>
            <a:ext cx="1944216" cy="188343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1184" y="1973847"/>
            <a:ext cx="2534383" cy="2534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0346" y="1122995"/>
            <a:ext cx="1996800" cy="199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09334" y="3297199"/>
            <a:ext cx="1977812" cy="19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直線單箭頭接點 24"/>
          <p:cNvCxnSpPr/>
          <p:nvPr/>
        </p:nvCxnSpPr>
        <p:spPr>
          <a:xfrm flipV="1">
            <a:off x="3651052" y="3285068"/>
            <a:ext cx="379081" cy="139478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6890346" y="1110343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solidFill>
                  <a:schemeClr val="bg1"/>
                </a:solidFill>
              </a:rPr>
              <a:t>ZnGa</a:t>
            </a:r>
            <a:r>
              <a:rPr lang="en-US" altLang="zh-TW" b="1" baseline="-25000" dirty="0" smtClean="0">
                <a:solidFill>
                  <a:schemeClr val="bg1"/>
                </a:solidFill>
              </a:rPr>
              <a:t>2</a:t>
            </a:r>
            <a:r>
              <a:rPr lang="en-US" altLang="zh-TW" b="1" dirty="0" smtClean="0">
                <a:solidFill>
                  <a:schemeClr val="bg1"/>
                </a:solidFill>
              </a:rPr>
              <a:t>O</a:t>
            </a:r>
            <a:r>
              <a:rPr lang="en-US" altLang="zh-TW" b="1" baseline="-25000" dirty="0" smtClean="0">
                <a:solidFill>
                  <a:schemeClr val="bg1"/>
                </a:solidFill>
              </a:rPr>
              <a:t>4</a:t>
            </a:r>
            <a:endParaRPr lang="zh-TW" altLang="en-US" b="1" baseline="-25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7" name="文字方塊 26"/>
              <p:cNvSpPr txBox="1"/>
              <p:nvPr/>
            </p:nvSpPr>
            <p:spPr>
              <a:xfrm>
                <a:off x="6890346" y="3284547"/>
                <a:ext cx="9861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TW" altLang="en-US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𝜷</m:t>
                    </m:r>
                  </m:oMath>
                </a14:m>
                <a:r>
                  <a:rPr lang="en-US" altLang="zh-TW" b="1" dirty="0" smtClean="0">
                    <a:solidFill>
                      <a:schemeClr val="bg1"/>
                    </a:solidFill>
                  </a:rPr>
                  <a:t>-Ga</a:t>
                </a:r>
                <a:r>
                  <a:rPr lang="en-US" altLang="zh-TW" b="1" baseline="-25000" dirty="0" smtClean="0">
                    <a:solidFill>
                      <a:schemeClr val="bg1"/>
                    </a:solidFill>
                  </a:rPr>
                  <a:t>2</a:t>
                </a:r>
                <a:r>
                  <a:rPr lang="en-US" altLang="zh-TW" b="1" dirty="0" smtClean="0">
                    <a:solidFill>
                      <a:schemeClr val="bg1"/>
                    </a:solidFill>
                  </a:rPr>
                  <a:t>O</a:t>
                </a:r>
                <a:r>
                  <a:rPr lang="en-US" altLang="zh-TW" b="1" baseline="-25000" dirty="0" smtClean="0">
                    <a:solidFill>
                      <a:schemeClr val="bg1"/>
                    </a:solidFill>
                  </a:rPr>
                  <a:t>3</a:t>
                </a:r>
                <a:endParaRPr lang="zh-TW" altLang="en-US" b="1" baseline="-250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7" name="文字方塊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0346" y="3284547"/>
                <a:ext cx="986167" cy="369332"/>
              </a:xfrm>
              <a:prstGeom prst="rect">
                <a:avLst/>
              </a:prstGeom>
              <a:blipFill>
                <a:blip r:embed="rId6" cstate="print"/>
                <a:stretch>
                  <a:fillRect l="-1852" t="-8333" r="-3704" b="-3333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直線單箭頭接點 28"/>
          <p:cNvCxnSpPr/>
          <p:nvPr/>
        </p:nvCxnSpPr>
        <p:spPr>
          <a:xfrm flipV="1">
            <a:off x="6353921" y="2467987"/>
            <a:ext cx="773727" cy="295199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單箭頭接點 33"/>
          <p:cNvCxnSpPr/>
          <p:nvPr/>
        </p:nvCxnSpPr>
        <p:spPr>
          <a:xfrm>
            <a:off x="6353921" y="3503853"/>
            <a:ext cx="747061" cy="424033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圖片 4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164918" y="1122996"/>
            <a:ext cx="2669106" cy="1996800"/>
          </a:xfrm>
          <a:prstGeom prst="rect">
            <a:avLst/>
          </a:prstGeom>
        </p:spPr>
      </p:pic>
      <p:sp>
        <p:nvSpPr>
          <p:cNvPr id="48" name="文字方塊 47"/>
          <p:cNvSpPr txBox="1"/>
          <p:nvPr/>
        </p:nvSpPr>
        <p:spPr>
          <a:xfrm>
            <a:off x="10225739" y="2373651"/>
            <a:ext cx="567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schemeClr val="bg1"/>
                </a:solidFill>
              </a:rPr>
              <a:t>(000)</a:t>
            </a:r>
            <a:endParaRPr lang="zh-TW" altLang="en-US" sz="1400" dirty="0">
              <a:solidFill>
                <a:schemeClr val="bg1"/>
              </a:solidFill>
            </a:endParaRPr>
          </a:p>
        </p:txBody>
      </p:sp>
      <p:sp>
        <p:nvSpPr>
          <p:cNvPr id="49" name="文字方塊 48"/>
          <p:cNvSpPr txBox="1"/>
          <p:nvPr/>
        </p:nvSpPr>
        <p:spPr>
          <a:xfrm>
            <a:off x="10215579" y="1918385"/>
            <a:ext cx="567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schemeClr val="bg1"/>
                </a:solidFill>
              </a:rPr>
              <a:t>(111)</a:t>
            </a:r>
            <a:endParaRPr lang="zh-TW" altLang="en-US" sz="1400" dirty="0">
              <a:solidFill>
                <a:schemeClr val="bg1"/>
              </a:solidFill>
            </a:endParaRPr>
          </a:p>
        </p:txBody>
      </p:sp>
      <p:sp>
        <p:nvSpPr>
          <p:cNvPr id="50" name="文字方塊 49"/>
          <p:cNvSpPr txBox="1"/>
          <p:nvPr/>
        </p:nvSpPr>
        <p:spPr>
          <a:xfrm>
            <a:off x="10225739" y="1463119"/>
            <a:ext cx="567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schemeClr val="bg1"/>
                </a:solidFill>
              </a:rPr>
              <a:t>(222)</a:t>
            </a:r>
            <a:endParaRPr lang="zh-TW" altLang="en-US" sz="1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1" name="文字方塊 50"/>
              <p:cNvSpPr txBox="1"/>
              <p:nvPr/>
            </p:nvSpPr>
            <p:spPr>
              <a:xfrm>
                <a:off x="10936979" y="2373651"/>
                <a:ext cx="575799" cy="3082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1400" dirty="0" smtClean="0">
                    <a:solidFill>
                      <a:schemeClr val="bg1"/>
                    </a:solidFill>
                  </a:rPr>
                  <a:t>(20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1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acc>
                  </m:oMath>
                </a14:m>
                <a:r>
                  <a:rPr lang="en-US" altLang="zh-TW" sz="1400" dirty="0" smtClean="0">
                    <a:solidFill>
                      <a:schemeClr val="bg1"/>
                    </a:solidFill>
                  </a:rPr>
                  <a:t>)</a:t>
                </a:r>
                <a:endParaRPr lang="zh-TW" altLang="en-US" sz="14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1" name="文字方塊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6979" y="2373651"/>
                <a:ext cx="575799" cy="308226"/>
              </a:xfrm>
              <a:prstGeom prst="rect">
                <a:avLst/>
              </a:prstGeom>
              <a:blipFill>
                <a:blip r:embed="rId8" cstate="print"/>
                <a:stretch>
                  <a:fillRect l="-3158" r="-16842" b="-2156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2" name="文字方塊 51"/>
              <p:cNvSpPr txBox="1"/>
              <p:nvPr/>
            </p:nvSpPr>
            <p:spPr>
              <a:xfrm>
                <a:off x="10936979" y="1917936"/>
                <a:ext cx="575799" cy="3082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1400" dirty="0" smtClean="0">
                    <a:solidFill>
                      <a:schemeClr val="bg1"/>
                    </a:solidFill>
                  </a:rPr>
                  <a:t>(31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1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acc>
                  </m:oMath>
                </a14:m>
                <a:r>
                  <a:rPr lang="en-US" altLang="zh-TW" sz="1400" dirty="0" smtClean="0">
                    <a:solidFill>
                      <a:schemeClr val="bg1"/>
                    </a:solidFill>
                  </a:rPr>
                  <a:t>)</a:t>
                </a:r>
                <a:endParaRPr lang="zh-TW" altLang="en-US" sz="14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2" name="文字方塊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6979" y="1917936"/>
                <a:ext cx="575799" cy="308226"/>
              </a:xfrm>
              <a:prstGeom prst="rect">
                <a:avLst/>
              </a:prstGeom>
              <a:blipFill>
                <a:blip r:embed="rId9" cstate="print"/>
                <a:stretch>
                  <a:fillRect l="-3158" t="-2000" r="-16842" b="-220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文字方塊 52"/>
          <p:cNvSpPr txBox="1"/>
          <p:nvPr/>
        </p:nvSpPr>
        <p:spPr>
          <a:xfrm>
            <a:off x="10936979" y="1462670"/>
            <a:ext cx="567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schemeClr val="bg1"/>
                </a:solidFill>
              </a:rPr>
              <a:t>(420)</a:t>
            </a:r>
            <a:endParaRPr lang="zh-TW" altLang="en-US" sz="1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4" name="文字方塊 53"/>
              <p:cNvSpPr txBox="1"/>
              <p:nvPr/>
            </p:nvSpPr>
            <p:spPr>
              <a:xfrm>
                <a:off x="9510161" y="2373202"/>
                <a:ext cx="591829" cy="3082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1400" dirty="0" smtClean="0">
                    <a:solidFill>
                      <a:schemeClr val="bg1"/>
                    </a:solidFill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1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202</m:t>
                        </m:r>
                      </m:e>
                    </m:acc>
                  </m:oMath>
                </a14:m>
                <a:r>
                  <a:rPr lang="en-US" altLang="zh-TW" sz="1400" dirty="0" smtClean="0">
                    <a:solidFill>
                      <a:schemeClr val="bg1"/>
                    </a:solidFill>
                  </a:rPr>
                  <a:t>)</a:t>
                </a:r>
                <a:endParaRPr lang="zh-TW" altLang="en-US" sz="14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4" name="文字方塊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0161" y="2373202"/>
                <a:ext cx="591829" cy="308226"/>
              </a:xfrm>
              <a:prstGeom prst="rect">
                <a:avLst/>
              </a:prstGeom>
              <a:blipFill>
                <a:blip r:embed="rId10" cstate="print"/>
                <a:stretch>
                  <a:fillRect l="-3093" r="-2062" b="-21569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55" name="文字方塊 54"/>
              <p:cNvSpPr txBox="1"/>
              <p:nvPr/>
            </p:nvSpPr>
            <p:spPr>
              <a:xfrm>
                <a:off x="9526191" y="1917936"/>
                <a:ext cx="591829" cy="3082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1400" dirty="0" smtClean="0">
                    <a:solidFill>
                      <a:schemeClr val="bg1"/>
                    </a:solidFill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1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1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acc>
                    <m:r>
                      <a:rPr lang="en-US" altLang="zh-TW" sz="14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13</m:t>
                    </m:r>
                  </m:oMath>
                </a14:m>
                <a:r>
                  <a:rPr lang="en-US" altLang="zh-TW" sz="1400" dirty="0" smtClean="0">
                    <a:solidFill>
                      <a:schemeClr val="bg1"/>
                    </a:solidFill>
                  </a:rPr>
                  <a:t>)</a:t>
                </a:r>
                <a:endParaRPr lang="zh-TW" altLang="en-US" sz="14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5" name="文字方塊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6191" y="1917936"/>
                <a:ext cx="591829" cy="308226"/>
              </a:xfrm>
              <a:prstGeom prst="rect">
                <a:avLst/>
              </a:prstGeom>
              <a:blipFill>
                <a:blip r:embed="rId11" cstate="print"/>
                <a:stretch>
                  <a:fillRect l="-3093" t="-2000" r="-2062" b="-2200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文字方塊 55"/>
          <p:cNvSpPr txBox="1"/>
          <p:nvPr/>
        </p:nvSpPr>
        <p:spPr>
          <a:xfrm>
            <a:off x="9535340" y="1464831"/>
            <a:ext cx="567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smtClean="0">
                <a:solidFill>
                  <a:schemeClr val="bg1"/>
                </a:solidFill>
              </a:rPr>
              <a:t>(024)</a:t>
            </a:r>
            <a:endParaRPr lang="zh-TW" altLang="en-US" sz="1400" dirty="0">
              <a:solidFill>
                <a:schemeClr val="bg1"/>
              </a:solidFill>
            </a:endParaRPr>
          </a:p>
        </p:txBody>
      </p:sp>
      <p:sp>
        <p:nvSpPr>
          <p:cNvPr id="57" name="文字方塊 56"/>
          <p:cNvSpPr txBox="1"/>
          <p:nvPr/>
        </p:nvSpPr>
        <p:spPr>
          <a:xfrm>
            <a:off x="681186" y="873437"/>
            <a:ext cx="1351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/>
              <a:t>800_ZGO</a:t>
            </a:r>
            <a:endParaRPr lang="zh-TW" altLang="en-US" sz="2400" b="1" dirty="0"/>
          </a:p>
        </p:txBody>
      </p:sp>
      <p:pic>
        <p:nvPicPr>
          <p:cNvPr id="61" name="圖片 60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168090" y="3306605"/>
            <a:ext cx="2665933" cy="1968406"/>
          </a:xfrm>
          <a:prstGeom prst="rect">
            <a:avLst/>
          </a:prstGeom>
        </p:spPr>
      </p:pic>
      <p:cxnSp>
        <p:nvCxnSpPr>
          <p:cNvPr id="63" name="直線接點 62"/>
          <p:cNvCxnSpPr/>
          <p:nvPr/>
        </p:nvCxnSpPr>
        <p:spPr>
          <a:xfrm flipV="1">
            <a:off x="10499471" y="4483541"/>
            <a:ext cx="891018" cy="203516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接點 64"/>
          <p:cNvCxnSpPr/>
          <p:nvPr/>
        </p:nvCxnSpPr>
        <p:spPr>
          <a:xfrm>
            <a:off x="10509631" y="3753032"/>
            <a:ext cx="880858" cy="277678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接點 66"/>
          <p:cNvCxnSpPr/>
          <p:nvPr/>
        </p:nvCxnSpPr>
        <p:spPr>
          <a:xfrm flipH="1">
            <a:off x="9656079" y="3994389"/>
            <a:ext cx="10974" cy="453051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接點 69"/>
          <p:cNvCxnSpPr/>
          <p:nvPr/>
        </p:nvCxnSpPr>
        <p:spPr>
          <a:xfrm>
            <a:off x="9656079" y="4439073"/>
            <a:ext cx="853552" cy="249725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接點 74"/>
          <p:cNvCxnSpPr/>
          <p:nvPr/>
        </p:nvCxnSpPr>
        <p:spPr>
          <a:xfrm flipV="1">
            <a:off x="9656079" y="3753568"/>
            <a:ext cx="853552" cy="247983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接點 76"/>
          <p:cNvCxnSpPr/>
          <p:nvPr/>
        </p:nvCxnSpPr>
        <p:spPr>
          <a:xfrm flipV="1">
            <a:off x="11390489" y="4038123"/>
            <a:ext cx="0" cy="445418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接點 80"/>
          <p:cNvCxnSpPr/>
          <p:nvPr/>
        </p:nvCxnSpPr>
        <p:spPr>
          <a:xfrm flipV="1">
            <a:off x="9644579" y="4039923"/>
            <a:ext cx="1745910" cy="398304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接點 83"/>
          <p:cNvCxnSpPr/>
          <p:nvPr/>
        </p:nvCxnSpPr>
        <p:spPr>
          <a:xfrm>
            <a:off x="9656079" y="3996875"/>
            <a:ext cx="1734410" cy="484925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6" name="文字方塊 85"/>
              <p:cNvSpPr txBox="1"/>
              <p:nvPr/>
            </p:nvSpPr>
            <p:spPr>
              <a:xfrm>
                <a:off x="9736120" y="3243543"/>
                <a:ext cx="763351" cy="3853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zh-TW" alt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acc>
                    <m:r>
                      <a:rPr lang="en-US" altLang="zh-TW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01</m:t>
                    </m:r>
                  </m:oMath>
                </a14:m>
                <a:r>
                  <a:rPr lang="en-US" altLang="zh-TW" dirty="0" smtClean="0">
                    <a:solidFill>
                      <a:srgbClr val="FF0000"/>
                    </a:solidFill>
                  </a:rPr>
                  <a:t>)</a:t>
                </a:r>
                <a:endParaRPr lang="zh-TW" alt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6" name="文字方塊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6120" y="3243543"/>
                <a:ext cx="763351" cy="385362"/>
              </a:xfrm>
              <a:prstGeom prst="rect">
                <a:avLst/>
              </a:prstGeom>
              <a:blipFill>
                <a:blip r:embed="rId13" cstate="print"/>
                <a:stretch>
                  <a:fillRect l="-3200" t="-6349" r="-7200" b="-2857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直線單箭頭接點 87"/>
          <p:cNvCxnSpPr/>
          <p:nvPr/>
        </p:nvCxnSpPr>
        <p:spPr>
          <a:xfrm>
            <a:off x="10124174" y="3590678"/>
            <a:ext cx="250315" cy="113913"/>
          </a:xfrm>
          <a:prstGeom prst="straightConnector1">
            <a:avLst/>
          </a:prstGeom>
          <a:ln w="57150">
            <a:solidFill>
              <a:srgbClr val="FF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1" name="文字方塊 90"/>
              <p:cNvSpPr txBox="1"/>
              <p:nvPr/>
            </p:nvSpPr>
            <p:spPr>
              <a:xfrm>
                <a:off x="643424" y="5699503"/>
                <a:ext cx="108445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>
                  <a:buBlip>
                    <a:blip r:embed="rId14"/>
                  </a:buBlip>
                </a:pPr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The ZnGa</a:t>
                </a:r>
                <a:r>
                  <a:rPr lang="en-US" altLang="zh-TW" sz="2000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  <a:r>
                  <a:rPr lang="en-US" altLang="zh-TW" sz="2000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zh-TW" altLang="en-US" sz="200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-Ga</a:t>
                </a:r>
                <a:r>
                  <a:rPr lang="en-US" altLang="zh-TW" sz="2000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  <a:r>
                  <a:rPr lang="en-US" altLang="zh-TW" sz="2000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structures can be observed in the </a:t>
                </a:r>
                <a:r>
                  <a:rPr lang="en-US" altLang="zh-TW" sz="2000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top</a:t>
                </a:r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of thin film by using TEM </a:t>
                </a:r>
                <a:endParaRPr lang="zh-TW" alt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91" name="文字方塊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24" y="5699503"/>
                <a:ext cx="10844572" cy="400110"/>
              </a:xfrm>
              <a:prstGeom prst="rect">
                <a:avLst/>
              </a:prstGeom>
              <a:blipFill>
                <a:blip r:embed="rId15" cstate="print"/>
                <a:stretch>
                  <a:fillRect t="-7576" b="-2727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矩形 91"/>
          <p:cNvSpPr/>
          <p:nvPr/>
        </p:nvSpPr>
        <p:spPr>
          <a:xfrm>
            <a:off x="8112385" y="5279212"/>
            <a:ext cx="41657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S. </a:t>
            </a:r>
            <a:r>
              <a:rPr lang="en-US" altLang="zh-TW" sz="1400" dirty="0" err="1">
                <a:latin typeface="Arial" panose="020B0604020202020204" pitchFamily="34" charset="0"/>
                <a:cs typeface="Arial" panose="020B0604020202020204" pitchFamily="34" charset="0"/>
              </a:rPr>
              <a:t>Nakagomi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 et al., </a:t>
            </a:r>
            <a:r>
              <a:rPr lang="en-US" altLang="zh-TW" sz="1400" dirty="0" err="1">
                <a:latin typeface="Arial" panose="020B0604020202020204" pitchFamily="34" charset="0"/>
                <a:cs typeface="Arial" panose="020B0604020202020204" pitchFamily="34" charset="0"/>
              </a:rPr>
              <a:t>physica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 status solidi (a) (2013)</a:t>
            </a:r>
            <a:endParaRPr lang="zh-TW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文字方塊 96"/>
          <p:cNvSpPr txBox="1"/>
          <p:nvPr/>
        </p:nvSpPr>
        <p:spPr>
          <a:xfrm rot="5400000">
            <a:off x="3481216" y="4642635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[111]</a:t>
            </a:r>
            <a:endParaRPr lang="zh-TW" altLang="en-US" sz="1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94" name="直線單箭頭接點 93"/>
          <p:cNvCxnSpPr/>
          <p:nvPr/>
        </p:nvCxnSpPr>
        <p:spPr>
          <a:xfrm flipH="1" flipV="1">
            <a:off x="3960130" y="4581221"/>
            <a:ext cx="1768" cy="474350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單箭頭接點 94"/>
          <p:cNvCxnSpPr/>
          <p:nvPr/>
        </p:nvCxnSpPr>
        <p:spPr>
          <a:xfrm>
            <a:off x="3952148" y="5036301"/>
            <a:ext cx="487680" cy="10160"/>
          </a:xfrm>
          <a:prstGeom prst="straightConnector1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1" name="文字方塊 100"/>
              <p:cNvSpPr txBox="1"/>
              <p:nvPr/>
            </p:nvSpPr>
            <p:spPr>
              <a:xfrm>
                <a:off x="3857594" y="5047546"/>
                <a:ext cx="688009" cy="369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1800" dirty="0" smtClean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[10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TW" sz="1800" i="1" smtClean="0"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1800" b="0" i="1" smtClean="0">
                            <a:solidFill>
                              <a:schemeClr val="accent6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acc>
                  </m:oMath>
                </a14:m>
                <a:r>
                  <a:rPr lang="en-US" altLang="zh-TW" sz="1800" dirty="0" smtClean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]</a:t>
                </a:r>
                <a:endParaRPr lang="zh-TW" altLang="en-US" sz="1800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1" name="文字方塊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7594" y="5047546"/>
                <a:ext cx="688009" cy="369909"/>
              </a:xfrm>
              <a:prstGeom prst="rect">
                <a:avLst/>
              </a:prstGeom>
              <a:blipFill>
                <a:blip r:embed="rId16" cstate="print"/>
                <a:stretch>
                  <a:fillRect l="-7965" t="-6557" r="-23009" b="-2623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文字方塊 42"/>
          <p:cNvSpPr txBox="1"/>
          <p:nvPr/>
        </p:nvSpPr>
        <p:spPr>
          <a:xfrm>
            <a:off x="-55225" y="64137"/>
            <a:ext cx="11892551" cy="553994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r>
              <a:rPr lang="en-US" altLang="zh-TW" sz="3000" b="1" dirty="0" err="1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Crystallinity</a:t>
            </a:r>
            <a:r>
              <a:rPr lang="en-US" altLang="zh-TW" sz="3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of Annealed ZnGa</a:t>
            </a:r>
            <a:r>
              <a:rPr lang="en-US" altLang="zh-TW" sz="3000" b="1" baseline="-25000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3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TW" sz="3000" b="1" baseline="-25000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TW" sz="3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by TEM Measurement</a:t>
            </a:r>
            <a:endParaRPr lang="zh-TW" altLang="en-US" sz="30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755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16343841"/>
              </p:ext>
            </p:extLst>
          </p:nvPr>
        </p:nvGraphicFramePr>
        <p:xfrm>
          <a:off x="-440265" y="470679"/>
          <a:ext cx="9102580" cy="6624000"/>
        </p:xfrm>
        <a:graphic>
          <a:graphicData uri="http://schemas.openxmlformats.org/presentationml/2006/ole">
            <p:oleObj spid="_x0000_s8238" name="Graph" r:id="rId3" imgW="4275720" imgH="3023280" progId="Origin50.Graph">
              <p:embed/>
            </p:oleObj>
          </a:graphicData>
        </a:graphic>
      </p:graphicFrame>
      <p:sp>
        <p:nvSpPr>
          <p:cNvPr id="2" name="文字方塊 1"/>
          <p:cNvSpPr txBox="1"/>
          <p:nvPr/>
        </p:nvSpPr>
        <p:spPr>
          <a:xfrm>
            <a:off x="61151" y="47512"/>
            <a:ext cx="9774967" cy="677104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38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PD performance w/</a:t>
            </a:r>
            <a:r>
              <a:rPr lang="en-US" altLang="zh-TW" sz="3800" b="1" dirty="0" err="1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wo</a:t>
            </a:r>
            <a:r>
              <a:rPr lang="en-US" altLang="zh-TW" sz="38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Thermal Annealing</a:t>
            </a:r>
            <a:endParaRPr lang="zh-TW" altLang="en-US" sz="38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33746391"/>
              </p:ext>
            </p:extLst>
          </p:nvPr>
        </p:nvGraphicFramePr>
        <p:xfrm>
          <a:off x="5423564" y="470679"/>
          <a:ext cx="9108000" cy="6573587"/>
        </p:xfrm>
        <a:graphic>
          <a:graphicData uri="http://schemas.openxmlformats.org/presentationml/2006/ole">
            <p:oleObj spid="_x0000_s8239" name="Graph" r:id="rId4" imgW="4275720" imgH="3023280" progId="Origin50.Graph">
              <p:embed/>
            </p:oleObj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622794" y="5453164"/>
            <a:ext cx="1135278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ts val="3000"/>
              </a:lnSpc>
              <a:buBlip>
                <a:blip r:embed="rId5"/>
              </a:buBlip>
            </a:pPr>
            <a:r>
              <a:rPr lang="en-US" altLang="zh-TW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TW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</a:t>
            </a:r>
            <a:r>
              <a:rPr lang="en-US" altLang="zh-TW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zh-TW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TW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</a:t>
            </a:r>
            <a:r>
              <a:rPr lang="en-US" altLang="zh-TW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will </a:t>
            </a:r>
            <a:r>
              <a:rPr lang="en-US" altLang="zh-TW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decreased as </a:t>
            </a:r>
            <a:r>
              <a:rPr lang="en-US" altLang="zh-TW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annealing </a:t>
            </a:r>
            <a:r>
              <a:rPr lang="en-US" altLang="zh-TW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 </a:t>
            </a:r>
            <a:r>
              <a:rPr lang="en-US" altLang="zh-TW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increasing.</a:t>
            </a:r>
          </a:p>
          <a:p>
            <a:pPr marL="342900" indent="-342900">
              <a:lnSpc>
                <a:spcPts val="3000"/>
              </a:lnSpc>
              <a:buBlip>
                <a:blip r:embed="rId5"/>
              </a:buBlip>
            </a:pPr>
            <a:r>
              <a:rPr lang="en-US" altLang="zh-TW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TW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dark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zh-TW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TW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photo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decrease about 9 and 5 orders as comparing  with those of as-grown  ZGO.</a:t>
            </a:r>
          </a:p>
        </p:txBody>
      </p:sp>
    </p:spTree>
    <p:extLst>
      <p:ext uri="{BB962C8B-B14F-4D97-AF65-F5344CB8AC3E}">
        <p14:creationId xmlns:p14="http://schemas.microsoft.com/office/powerpoint/2010/main" xmlns="" val="237422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06238" y="1584475"/>
            <a:ext cx="4086225" cy="3458805"/>
          </a:xfrm>
          <a:prstGeom prst="rect">
            <a:avLst/>
          </a:prstGeom>
        </p:spPr>
      </p:pic>
      <p:pic>
        <p:nvPicPr>
          <p:cNvPr id="18" name="圖片 17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94" y="1004633"/>
            <a:ext cx="7729200" cy="4338000"/>
          </a:xfrm>
          <a:prstGeom prst="rect">
            <a:avLst/>
          </a:prstGeom>
        </p:spPr>
      </p:pic>
      <p:sp>
        <p:nvSpPr>
          <p:cNvPr id="16" name="文字方塊 15"/>
          <p:cNvSpPr txBox="1"/>
          <p:nvPr/>
        </p:nvSpPr>
        <p:spPr>
          <a:xfrm>
            <a:off x="90279" y="5199055"/>
            <a:ext cx="122714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Blip>
                <a:blip r:embed="rId4"/>
              </a:buBlip>
            </a:pP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800_ZGO sample showed the best on/off ratio and low </a:t>
            </a:r>
            <a:r>
              <a:rPr lang="en-US" altLang="zh-TW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TW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dark</a:t>
            </a:r>
            <a:r>
              <a:rPr lang="en-US" altLang="zh-TW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Blip>
                <a:blip r:embed="rId4"/>
              </a:buBlip>
            </a:pP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Although annealed thin film has lower </a:t>
            </a:r>
            <a:r>
              <a:rPr lang="en-US" altLang="zh-TW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TW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photo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the </a:t>
            </a:r>
            <a:r>
              <a:rPr lang="en-US" altLang="zh-TW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TW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dark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US" altLang="zh-TW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 that it results in higher on/off ratio.</a:t>
            </a:r>
            <a:endParaRPr lang="zh-TW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1151" y="47512"/>
            <a:ext cx="7544037" cy="677104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38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PD performance (On/Off Ratio)</a:t>
            </a:r>
            <a:endParaRPr lang="zh-TW" altLang="en-US" sz="38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09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40251" y="-9513"/>
            <a:ext cx="10240288" cy="707882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XPS Spectra of Oxygen Element Bonding</a:t>
            </a:r>
            <a:endParaRPr lang="zh-TW" altLang="en-US" sz="16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97393"/>
            <a:ext cx="4775200" cy="4265084"/>
          </a:xfrm>
          <a:prstGeom prst="rect">
            <a:avLst/>
          </a:prstGeom>
        </p:spPr>
      </p:pic>
      <p:pic>
        <p:nvPicPr>
          <p:cNvPr id="8" name="圖片 7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966" y="914400"/>
            <a:ext cx="3044140" cy="2558005"/>
          </a:xfrm>
          <a:prstGeom prst="rect">
            <a:avLst/>
          </a:prstGeom>
        </p:spPr>
      </p:pic>
      <p:pic>
        <p:nvPicPr>
          <p:cNvPr id="10" name="圖片 9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53965" y="3505838"/>
            <a:ext cx="3106388" cy="2443549"/>
          </a:xfrm>
          <a:prstGeom prst="rect">
            <a:avLst/>
          </a:prstGeom>
        </p:spPr>
      </p:pic>
      <p:pic>
        <p:nvPicPr>
          <p:cNvPr id="11" name="圖片 10"/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55758" y="891250"/>
            <a:ext cx="3180029" cy="253364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文字方塊 12"/>
              <p:cNvSpPr txBox="1"/>
              <p:nvPr/>
            </p:nvSpPr>
            <p:spPr>
              <a:xfrm>
                <a:off x="6657077" y="2063043"/>
                <a:ext cx="1160722" cy="447943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16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𝐎</m:t>
                        </m:r>
                        <m:r>
                          <a:rPr lang="en-US" altLang="zh-TW" sz="16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𝐈𝐈</m:t>
                        </m:r>
                      </m:num>
                      <m:den>
                        <m:r>
                          <a:rPr lang="en-US" altLang="zh-TW" sz="16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𝐎𝐈</m:t>
                        </m:r>
                      </m:den>
                    </m:f>
                  </m:oMath>
                </a14:m>
                <a:r>
                  <a:rPr lang="zh-TW" altLang="en-US" sz="16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altLang="zh-TW" sz="11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altLang="zh-TW" sz="1600" b="1" dirty="0" smtClean="0">
                    <a:solidFill>
                      <a:srgbClr val="FF0000"/>
                    </a:solidFill>
                  </a:rPr>
                  <a:t>= 0.103</a:t>
                </a:r>
                <a:endParaRPr lang="zh-TW" altLang="en-US" sz="16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7077" y="2063043"/>
                <a:ext cx="1160722" cy="447943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b="-2597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文字方塊 14"/>
              <p:cNvSpPr txBox="1"/>
              <p:nvPr/>
            </p:nvSpPr>
            <p:spPr>
              <a:xfrm>
                <a:off x="10097802" y="2034609"/>
                <a:ext cx="1116000" cy="447943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16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𝐎</m:t>
                        </m:r>
                        <m:r>
                          <a:rPr lang="en-US" altLang="zh-TW" sz="16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𝐈𝐈</m:t>
                        </m:r>
                      </m:num>
                      <m:den>
                        <m:r>
                          <a:rPr lang="en-US" altLang="zh-TW" sz="16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𝐎𝐈</m:t>
                        </m:r>
                      </m:den>
                    </m:f>
                  </m:oMath>
                </a14:m>
                <a:r>
                  <a:rPr lang="zh-TW" altLang="en-US" sz="16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altLang="zh-TW" sz="11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altLang="zh-TW" sz="1600" b="1" dirty="0" smtClean="0">
                    <a:solidFill>
                      <a:srgbClr val="FF0000"/>
                    </a:solidFill>
                  </a:rPr>
                  <a:t>= 0.098</a:t>
                </a:r>
                <a:endParaRPr lang="zh-TW" altLang="en-US" sz="16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7802" y="2034609"/>
                <a:ext cx="1116000" cy="447943"/>
              </a:xfrm>
              <a:prstGeom prst="rect">
                <a:avLst/>
              </a:prstGeom>
              <a:blipFill rotWithShape="1">
                <a:blip r:embed="rId8" cstate="print"/>
                <a:stretch>
                  <a:fillRect b="-3947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文字方塊 15"/>
              <p:cNvSpPr txBox="1"/>
              <p:nvPr/>
            </p:nvSpPr>
            <p:spPr>
              <a:xfrm>
                <a:off x="6725032" y="4630687"/>
                <a:ext cx="1071111" cy="447943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16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𝐎</m:t>
                        </m:r>
                        <m:r>
                          <a:rPr lang="en-US" altLang="zh-TW" sz="16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𝐈𝐈</m:t>
                        </m:r>
                      </m:num>
                      <m:den>
                        <m:r>
                          <a:rPr lang="en-US" altLang="zh-TW" sz="16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𝐎𝐈</m:t>
                        </m:r>
                      </m:den>
                    </m:f>
                  </m:oMath>
                </a14:m>
                <a:r>
                  <a:rPr lang="zh-TW" altLang="en-US" sz="16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altLang="zh-TW" sz="1600" b="1" dirty="0" smtClean="0">
                    <a:solidFill>
                      <a:srgbClr val="FF0000"/>
                    </a:solidFill>
                  </a:rPr>
                  <a:t>= 0.065</a:t>
                </a:r>
                <a:endParaRPr lang="zh-TW" altLang="en-US" sz="16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5032" y="4630687"/>
                <a:ext cx="1071111" cy="447943"/>
              </a:xfrm>
              <a:prstGeom prst="rect">
                <a:avLst/>
              </a:prstGeom>
              <a:blipFill rotWithShape="1">
                <a:blip r:embed="rId9" cstate="print"/>
                <a:stretch>
                  <a:fillRect r="-1117" b="-3947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文字方塊 16"/>
              <p:cNvSpPr txBox="1"/>
              <p:nvPr/>
            </p:nvSpPr>
            <p:spPr>
              <a:xfrm>
                <a:off x="3152308" y="3335922"/>
                <a:ext cx="1174018" cy="492443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1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𝐎</m:t>
                        </m:r>
                        <m:r>
                          <a:rPr lang="en-US" altLang="zh-TW" sz="18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𝐈</m:t>
                        </m:r>
                        <m:r>
                          <a:rPr lang="en-US" altLang="zh-TW" sz="1800" b="1">
                            <a:solidFill>
                              <a:srgbClr val="FF0000"/>
                            </a:solidFill>
                            <a:latin typeface="Cambria Math"/>
                          </a:rPr>
                          <m:t>𝐈</m:t>
                        </m:r>
                      </m:num>
                      <m:den>
                        <m:r>
                          <a:rPr lang="en-US" altLang="zh-TW" sz="18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𝐎𝐈</m:t>
                        </m:r>
                      </m:den>
                    </m:f>
                  </m:oMath>
                </a14:m>
                <a:r>
                  <a:rPr lang="zh-TW" altLang="en-US" sz="18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altLang="zh-TW" sz="1800" b="1" dirty="0" smtClean="0">
                    <a:solidFill>
                      <a:srgbClr val="FF0000"/>
                    </a:solidFill>
                  </a:rPr>
                  <a:t>= 0.163</a:t>
                </a:r>
                <a:endParaRPr lang="zh-TW" altLang="en-US" sz="1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2308" y="3335922"/>
                <a:ext cx="1174018" cy="492443"/>
              </a:xfrm>
              <a:prstGeom prst="rect">
                <a:avLst/>
              </a:prstGeom>
              <a:blipFill rotWithShape="0">
                <a:blip r:embed="rId10" cstate="print"/>
                <a:stretch>
                  <a:fillRect r="-2020" b="-348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字方塊 17"/>
          <p:cNvSpPr txBox="1"/>
          <p:nvPr/>
        </p:nvSpPr>
        <p:spPr>
          <a:xfrm>
            <a:off x="1388600" y="5910022"/>
            <a:ext cx="9526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11"/>
              </a:buBlip>
            </a:pPr>
            <a:r>
              <a:rPr lang="en-US" altLang="zh-TW" sz="2000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annealing temperature increases, the ratio of oxygen vacancy decreases.</a:t>
            </a:r>
            <a:endParaRPr lang="zh-TW" altLang="en-US" sz="2000" dirty="0">
              <a:solidFill>
                <a:srgbClr val="0C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9372475" y="4791623"/>
            <a:ext cx="593432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  <a:endParaRPr lang="zh-TW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10259567" y="4130485"/>
            <a:ext cx="593432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  <a:endParaRPr lang="zh-TW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11102692" y="4876088"/>
            <a:ext cx="593432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smtClean="0">
                <a:latin typeface="Arial" panose="020B0604020202020204" pitchFamily="34" charset="0"/>
                <a:cs typeface="Arial" panose="020B0604020202020204" pitchFamily="34" charset="0"/>
              </a:rPr>
              <a:t>900</a:t>
            </a:r>
            <a:endParaRPr lang="zh-TW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8897955" y="3906933"/>
            <a:ext cx="11304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As-grown</a:t>
            </a:r>
            <a:endParaRPr lang="zh-TW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物件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44516514"/>
              </p:ext>
            </p:extLst>
          </p:nvPr>
        </p:nvGraphicFramePr>
        <p:xfrm>
          <a:off x="7882354" y="3182803"/>
          <a:ext cx="5372762" cy="4015677"/>
        </p:xfrm>
        <a:graphic>
          <a:graphicData uri="http://schemas.openxmlformats.org/presentationml/2006/ole">
            <p:oleObj spid="_x0000_s6374" name="Graph" r:id="rId12" imgW="4276800" imgH="3024720" progId="Origin50.Graph">
              <p:embed/>
            </p:oleObj>
          </a:graphicData>
        </a:graphic>
      </p:graphicFrame>
      <p:sp>
        <p:nvSpPr>
          <p:cNvPr id="19" name="文字方塊 18"/>
          <p:cNvSpPr txBox="1"/>
          <p:nvPr/>
        </p:nvSpPr>
        <p:spPr>
          <a:xfrm>
            <a:off x="339333" y="5186679"/>
            <a:ext cx="4945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T. </a:t>
            </a:r>
            <a:r>
              <a:rPr lang="en-US" altLang="zh-TW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Kamiya</a:t>
            </a:r>
            <a:r>
              <a:rPr lang="zh-TW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et al., </a:t>
            </a:r>
            <a:r>
              <a:rPr lang="en-US" altLang="zh-TW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Physica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Status Solidi c (2008)</a:t>
            </a:r>
          </a:p>
          <a:p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S. Y. Lee et al., IEEE Transactions on 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lectron </a:t>
            </a:r>
            <a:r>
              <a:rPr lang="en-US" altLang="zh-TW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TW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evice</a:t>
            </a:r>
            <a:endParaRPr lang="zh-TW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0455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24720" y="803297"/>
            <a:ext cx="3522125" cy="2873628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39" y="1160825"/>
            <a:ext cx="5578462" cy="460206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131625" y="46300"/>
            <a:ext cx="7225039" cy="707882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000" b="1" dirty="0" err="1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Responsivity</a:t>
            </a:r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of PDs (</a:t>
            </a:r>
            <a:r>
              <a:rPr lang="en-US" altLang="zh-TW" sz="4000" b="1" dirty="0" err="1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TW" altLang="en-US" sz="16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矩形 3"/>
              <p:cNvSpPr/>
              <p:nvPr/>
            </p:nvSpPr>
            <p:spPr>
              <a:xfrm>
                <a:off x="7567858" y="0"/>
                <a:ext cx="2144369" cy="9319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𝐑</m:t>
                      </m:r>
                      <m:r>
                        <a:rPr lang="zh-TW" altLang="en-US" sz="2400" b="1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TW" altLang="en-US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zh-TW" alt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TW" altLang="en-US" sz="24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TW" altLang="en-US" sz="2400" b="1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𝐈</m:t>
                                  </m:r>
                                </m:e>
                                <m:sub>
                                  <m:r>
                                    <a:rPr lang="zh-TW" altLang="en-US" sz="2400" b="1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𝐩𝐡</m:t>
                                  </m:r>
                                </m:sub>
                              </m:sSub>
                              <m:r>
                                <a:rPr lang="zh-TW" altLang="en-US" sz="2400" b="1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(</m:t>
                              </m:r>
                              <m:r>
                                <a:rPr lang="zh-TW" altLang="en-US" sz="2400" b="1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𝐀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zh-TW" alt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TW" altLang="en-US" sz="2400" b="1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zh-TW" altLang="en-US" sz="2400" b="1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𝐏</m:t>
                              </m:r>
                            </m:e>
                            <m:sub>
                              <m:r>
                                <a:rPr lang="zh-TW" altLang="en-US" sz="2400" b="1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𝐢𝐧𝐜</m:t>
                              </m:r>
                            </m:sub>
                          </m:sSub>
                          <m:r>
                            <a:rPr lang="zh-TW" altLang="en-US" sz="2400" b="1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zh-TW" altLang="en-US" sz="2400" b="1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𝐖</m:t>
                          </m:r>
                          <m:r>
                            <a:rPr lang="zh-TW" altLang="en-US" sz="2400" b="1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 </m:t>
                          </m:r>
                        </m:den>
                      </m:f>
                    </m:oMath>
                  </m:oMathPara>
                </a14:m>
                <a:endParaRPr lang="zh-TW" altLang="en-US" sz="2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7858" y="0"/>
                <a:ext cx="2144369" cy="93192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/>
          <p:cNvSpPr/>
          <p:nvPr/>
        </p:nvSpPr>
        <p:spPr>
          <a:xfrm>
            <a:off x="202167" y="5676010"/>
            <a:ext cx="122389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5"/>
              </a:buBlip>
            </a:pPr>
            <a:r>
              <a:rPr lang="en-US" altLang="zh-TW" sz="2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zh-TW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lue emission is </a:t>
            </a:r>
            <a:r>
              <a:rPr lang="en-US" altLang="zh-TW" sz="2400" dirty="0">
                <a:latin typeface="Arial" panose="020B0604020202020204" pitchFamily="34" charset="0"/>
                <a:cs typeface="Arial" panose="020B0604020202020204" pitchFamily="34" charset="0"/>
              </a:rPr>
              <a:t>attributed to DAP </a:t>
            </a:r>
            <a:r>
              <a:rPr lang="en-US" altLang="zh-TW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(Donor-Acceptor </a:t>
            </a:r>
            <a:r>
              <a:rPr lang="en-US" altLang="zh-TW" sz="2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TW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air) recombination resulted from electrons in </a:t>
            </a:r>
            <a:r>
              <a:rPr lang="en-US" altLang="zh-TW" sz="2400" dirty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oxygen vacancies and holes on the </a:t>
            </a:r>
            <a:r>
              <a:rPr lang="en-US" altLang="zh-TW" sz="2400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TW" sz="2400" dirty="0" err="1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</a:t>
            </a:r>
            <a:r>
              <a:rPr lang="en-US" altLang="zh-TW" sz="2400" baseline="-25000" dirty="0" err="1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altLang="zh-TW" sz="2400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zh-TW" sz="2400" dirty="0" smtClean="0">
                <a:solidFill>
                  <a:srgbClr val="0C00FF"/>
                </a:solidFill>
                <a:latin typeface="+mj-lt"/>
                <a:ea typeface="+mj-ea"/>
                <a:cs typeface="Arial" panose="020B0604020202020204" pitchFamily="34" charset="0"/>
              </a:rPr>
              <a:t>’</a:t>
            </a:r>
            <a:r>
              <a:rPr lang="en-US" altLang="zh-TW" sz="2400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900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dirty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defect.</a:t>
            </a:r>
            <a:endParaRPr lang="zh-TW" altLang="en-US" sz="2000" dirty="0">
              <a:solidFill>
                <a:srgbClr val="0C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10" name="表格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2507738"/>
                  </p:ext>
                </p:extLst>
              </p:nvPr>
            </p:nvGraphicFramePr>
            <p:xfrm>
              <a:off x="6018731" y="4134878"/>
              <a:ext cx="5350932" cy="15240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145660">
                      <a:extLst>
                        <a:ext uri="{9D8B030D-6E8A-4147-A177-3AD203B41FA5}">
                          <a16:colId xmlns:a16="http://schemas.microsoft.com/office/drawing/2014/main" val="369627154"/>
                        </a:ext>
                      </a:extLst>
                    </a:gridCol>
                    <a:gridCol w="1611787">
                      <a:extLst>
                        <a:ext uri="{9D8B030D-6E8A-4147-A177-3AD203B41FA5}">
                          <a16:colId xmlns:a16="http://schemas.microsoft.com/office/drawing/2014/main" val="1725504342"/>
                        </a:ext>
                      </a:extLst>
                    </a:gridCol>
                    <a:gridCol w="1593485">
                      <a:extLst>
                        <a:ext uri="{9D8B030D-6E8A-4147-A177-3AD203B41FA5}">
                          <a16:colId xmlns:a16="http://schemas.microsoft.com/office/drawing/2014/main" val="2226694023"/>
                        </a:ext>
                      </a:extLst>
                    </a:gridCol>
                  </a:tblGrid>
                  <a:tr h="371283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 smtClean="0"/>
                            <a:t>800_ZGO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 smtClean="0"/>
                            <a:t>900_ZGO</a:t>
                          </a:r>
                          <a:endParaRPr lang="zh-TW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47290861"/>
                      </a:ext>
                    </a:extLst>
                  </a:tr>
                  <a:tr h="25455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</a:t>
                          </a:r>
                          <a:r>
                            <a:rPr lang="en-US" altLang="zh-TW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@230nm (A/W)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86.3</a:t>
                          </a:r>
                          <a:endParaRPr lang="zh-TW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0.0071</a:t>
                          </a:r>
                          <a:endParaRPr lang="zh-TW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84566660"/>
                      </a:ext>
                    </a:extLst>
                  </a:tr>
                  <a:tr h="25455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DUV</a:t>
                          </a:r>
                          <a:r>
                            <a:rPr lang="en-US" altLang="zh-TW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to UVB,UVA</a:t>
                          </a:r>
                          <a:endParaRPr lang="zh-TW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2.74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TW" smtClean="0">
                                  <a:latin typeface="Cambria Math"/>
                                </a:rPr>
                                <m:t>×</m:t>
                              </m:r>
                            </m:oMath>
                          </a14:m>
                          <a:r>
                            <a:rPr lang="en-US" altLang="zh-TW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</a:t>
                          </a:r>
                          <a:r>
                            <a:rPr lang="en-US" altLang="zh-TW" baseline="300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  <a:endParaRPr lang="zh-TW" altLang="en-US" baseline="300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309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TW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4.82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TW" smtClean="0">
                                  <a:latin typeface="Cambria Math"/>
                                </a:rPr>
                                <m:t>×</m:t>
                              </m:r>
                            </m:oMath>
                          </a14:m>
                          <a:r>
                            <a:rPr lang="en-US" altLang="zh-TW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10</a:t>
                          </a:r>
                          <a:r>
                            <a:rPr lang="en-US" altLang="zh-TW" baseline="300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zh-TW" altLang="en-US" baseline="300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41125790"/>
                      </a:ext>
                    </a:extLst>
                  </a:tr>
                  <a:tr h="25455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DUV to visible</a:t>
                          </a:r>
                          <a:endParaRPr lang="zh-TW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40.37</a:t>
                          </a:r>
                          <a:endParaRPr lang="zh-TW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21.2</a:t>
                          </a:r>
                          <a:endParaRPr lang="zh-TW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2386562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0" name="表格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2772507738"/>
                  </p:ext>
                </p:extLst>
              </p:nvPr>
            </p:nvGraphicFramePr>
            <p:xfrm>
              <a:off x="6018731" y="4134878"/>
              <a:ext cx="5350932" cy="15240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2145660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369627154"/>
                        </a:ext>
                      </a:extLst>
                    </a:gridCol>
                    <a:gridCol w="1611787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1725504342"/>
                        </a:ext>
                      </a:extLst>
                    </a:gridCol>
                    <a:gridCol w="1593485">
                      <a:extLst>
                        <a:ext uri="{9D8B030D-6E8A-4147-A177-3AD203B41FA5}">
                          <a16:colId xmlns:a14="http://schemas.microsoft.com/office/drawing/2010/main" xmlns="" xmlns:a16="http://schemas.microsoft.com/office/drawing/2014/main" val="2226694023"/>
                        </a:ext>
                      </a:extLst>
                    </a:gridCol>
                  </a:tblGrid>
                  <a:tr h="38100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 smtClean="0"/>
                            <a:t>800_ZGO</a:t>
                          </a:r>
                          <a:endParaRPr lang="zh-TW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 smtClean="0"/>
                            <a:t>900_ZGO</a:t>
                          </a:r>
                          <a:endParaRPr lang="zh-TW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3347290861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</a:t>
                          </a:r>
                          <a:r>
                            <a:rPr lang="en-US" altLang="zh-TW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@230nm (A/W)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86.3</a:t>
                          </a:r>
                          <a:endParaRPr lang="zh-TW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0.0071</a:t>
                          </a:r>
                          <a:endParaRPr lang="zh-TW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684566660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DUV</a:t>
                          </a:r>
                          <a:r>
                            <a:rPr lang="en-US" altLang="zh-TW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to UVB,UVA</a:t>
                          </a:r>
                          <a:endParaRPr lang="zh-TW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32830" t="-206349" r="-98868" b="-1253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36398" t="-206349" r="-383" b="-1253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2741125790"/>
                      </a:ext>
                    </a:extLst>
                  </a:tr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DUV to visible</a:t>
                          </a:r>
                          <a:endParaRPr lang="zh-TW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40.37</a:t>
                          </a:r>
                          <a:endParaRPr lang="zh-TW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21.2</a:t>
                          </a:r>
                          <a:endParaRPr lang="zh-TW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4="http://schemas.microsoft.com/office/drawing/2010/main" xmlns="" xmlns:a16="http://schemas.microsoft.com/office/drawing/2014/main" val="342386562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文字方塊 10"/>
              <p:cNvSpPr txBox="1"/>
              <p:nvPr/>
            </p:nvSpPr>
            <p:spPr>
              <a:xfrm>
                <a:off x="9111785" y="1908695"/>
                <a:ext cx="120295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18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2.7 eV </a:t>
                </a:r>
                <a:endParaRPr lang="en-US" altLang="zh-TW" sz="1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1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↓</m:t>
                      </m:r>
                    </m:oMath>
                  </m:oMathPara>
                </a14:m>
                <a:endParaRPr lang="en-US" altLang="zh-TW" sz="1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altLang="zh-TW" sz="18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460</a:t>
                </a:r>
                <a:r>
                  <a:rPr lang="zh-TW" altLang="en-US" sz="18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TW" sz="1800" b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nm</a:t>
                </a:r>
                <a:endParaRPr lang="zh-TW" altLang="en-US" sz="1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1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785" y="1908695"/>
                <a:ext cx="1202951" cy="923330"/>
              </a:xfrm>
              <a:prstGeom prst="rect">
                <a:avLst/>
              </a:prstGeom>
              <a:blipFill>
                <a:blip r:embed="rId7" cstate="print"/>
                <a:stretch>
                  <a:fillRect t="-3289" b="-9211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矩形 11"/>
          <p:cNvSpPr/>
          <p:nvPr/>
        </p:nvSpPr>
        <p:spPr>
          <a:xfrm>
            <a:off x="9069938" y="3567235"/>
            <a:ext cx="28973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TW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Alema</a:t>
            </a: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 et al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.,</a:t>
            </a:r>
          </a:p>
          <a:p>
            <a:r>
              <a:rPr lang="en-US" altLang="zh-TW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Physica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status solidi a (2017)</a:t>
            </a:r>
            <a:endParaRPr lang="zh-TW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588001" y="1128069"/>
            <a:ext cx="3194458" cy="256598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961218" y="3567235"/>
            <a:ext cx="29291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R.H. </a:t>
            </a:r>
            <a:r>
              <a:rPr lang="en-US" altLang="zh-TW" sz="1600" dirty="0" err="1">
                <a:latin typeface="Arial" panose="020B0604020202020204" pitchFamily="34" charset="0"/>
                <a:cs typeface="Arial" panose="020B0604020202020204" pitchFamily="34" charset="0"/>
              </a:rPr>
              <a:t>Horng</a:t>
            </a: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 et al., </a:t>
            </a:r>
          </a:p>
          <a:p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Crystal </a:t>
            </a:r>
            <a:r>
              <a:rPr lang="en-US" altLang="zh-TW" sz="1600" dirty="0" err="1">
                <a:latin typeface="Arial" panose="020B0604020202020204" pitchFamily="34" charset="0"/>
                <a:cs typeface="Arial" panose="020B0604020202020204" pitchFamily="34" charset="0"/>
              </a:rPr>
              <a:t>Growth&amp;Design</a:t>
            </a: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 (2017)</a:t>
            </a:r>
            <a:endParaRPr lang="zh-TW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678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44623" y="1290409"/>
            <a:ext cx="4210906" cy="3324225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4029" y="1290409"/>
            <a:ext cx="4165750" cy="328612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626401" y="47512"/>
            <a:ext cx="7882591" cy="954103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Response Time of PDs (</a:t>
            </a:r>
            <a:r>
              <a:rPr lang="en-US" altLang="zh-TW" sz="4000" b="1" dirty="0" err="1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TW" altLang="en-US" sz="8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TW" altLang="en-US" sz="16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文字方塊 4"/>
              <p:cNvSpPr txBox="1"/>
              <p:nvPr/>
            </p:nvSpPr>
            <p:spPr>
              <a:xfrm>
                <a:off x="0" y="835332"/>
                <a:ext cx="8677697" cy="4898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3100"/>
                  </a:lnSpc>
                </a:pPr>
                <a:r>
                  <a:rPr lang="en-US" altLang="zh-TW" sz="2000" dirty="0" err="1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altLang="zh-TW" sz="2000" baseline="-25000" dirty="0" err="1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rise</a:t>
                </a:r>
                <a:r>
                  <a:rPr lang="en-US" altLang="zh-TW" sz="2000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zh-TW" altLang="en-US" sz="2000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： </a:t>
                </a:r>
                <a:r>
                  <a:rPr lang="en-US" altLang="zh-TW" sz="2000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Maximum </a:t>
                </a:r>
                <a:r>
                  <a:rPr lang="en-US" altLang="zh-TW" sz="2000" dirty="0" err="1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Iphoto</a:t>
                </a:r>
                <a:r>
                  <a:rPr lang="en-US" altLang="zh-TW" sz="2000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TW" sz="2000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10% </a:t>
                </a:r>
                <a14:m>
                  <m:oMath xmlns:m="http://schemas.openxmlformats.org/officeDocument/2006/math">
                    <m:r>
                      <a:rPr lang="en-US" altLang="zh-TW" sz="20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TW" altLang="en-US" sz="2000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TW" sz="2000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90%    </a:t>
                </a:r>
                <a:r>
                  <a:rPr lang="en-US" altLang="zh-TW" sz="2000" dirty="0" err="1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altLang="zh-TW" sz="2000" baseline="-25000" dirty="0" err="1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fall</a:t>
                </a:r>
                <a:r>
                  <a:rPr lang="en-US" altLang="zh-TW" sz="2000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zh-TW" altLang="en-US" sz="2000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： </a:t>
                </a:r>
                <a:r>
                  <a:rPr lang="en-US" altLang="zh-TW" sz="2000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Maximum </a:t>
                </a:r>
                <a:r>
                  <a:rPr lang="en-US" altLang="zh-TW" sz="2000" dirty="0" err="1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Iphoto</a:t>
                </a:r>
                <a:r>
                  <a:rPr lang="zh-TW" altLang="en-US" sz="2000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TW" sz="2000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90%</a:t>
                </a:r>
                <a:r>
                  <a:rPr lang="zh-TW" altLang="en-US" sz="2000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TW" altLang="en-US" sz="20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zh-TW" altLang="en-US" sz="2000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TW" sz="2000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10%</a:t>
                </a:r>
                <a:endParaRPr lang="zh-TW" altLang="en-US" sz="2000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5332"/>
                <a:ext cx="8677697" cy="489878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702" r="-492" b="-13750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圖片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74347" y="928794"/>
            <a:ext cx="3533271" cy="2594249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574346" y="3523043"/>
            <a:ext cx="3533271" cy="2697700"/>
          </a:xfrm>
          <a:prstGeom prst="rect">
            <a:avLst/>
          </a:prstGeom>
        </p:spPr>
      </p:pic>
      <p:graphicFrame>
        <p:nvGraphicFramePr>
          <p:cNvPr id="19" name="表格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83067868"/>
              </p:ext>
            </p:extLst>
          </p:nvPr>
        </p:nvGraphicFramePr>
        <p:xfrm>
          <a:off x="2078911" y="4684084"/>
          <a:ext cx="4839992" cy="11887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52694">
                  <a:extLst>
                    <a:ext uri="{9D8B030D-6E8A-4147-A177-3AD203B41FA5}">
                      <a16:colId xmlns:a16="http://schemas.microsoft.com/office/drawing/2014/main" xmlns="" val="1584160917"/>
                    </a:ext>
                  </a:extLst>
                </a:gridCol>
                <a:gridCol w="1323031">
                  <a:extLst>
                    <a:ext uri="{9D8B030D-6E8A-4147-A177-3AD203B41FA5}">
                      <a16:colId xmlns:a16="http://schemas.microsoft.com/office/drawing/2014/main" xmlns="" val="306489255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xmlns="" val="885403166"/>
                    </a:ext>
                  </a:extLst>
                </a:gridCol>
                <a:gridCol w="643467">
                  <a:extLst>
                    <a:ext uri="{9D8B030D-6E8A-4147-A177-3AD203B41FA5}">
                      <a16:colId xmlns:a16="http://schemas.microsoft.com/office/drawing/2014/main" xmlns="" val="725441146"/>
                    </a:ext>
                  </a:extLst>
                </a:gridCol>
                <a:gridCol w="643467">
                  <a:extLst>
                    <a:ext uri="{9D8B030D-6E8A-4147-A177-3AD203B41FA5}">
                      <a16:colId xmlns:a16="http://schemas.microsoft.com/office/drawing/2014/main" xmlns="" val="576987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tx1"/>
                          </a:solidFill>
                        </a:rPr>
                        <a:t>As-grown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tx1"/>
                          </a:solidFill>
                        </a:rPr>
                        <a:t>700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tx1"/>
                          </a:solidFill>
                        </a:rPr>
                        <a:t>800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tx1"/>
                          </a:solidFill>
                        </a:rPr>
                        <a:t>900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932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tx1"/>
                          </a:solidFill>
                        </a:rPr>
                        <a:t>Rise time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tx1"/>
                          </a:solidFill>
                        </a:rPr>
                        <a:t>4s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tx1"/>
                          </a:solidFill>
                        </a:rPr>
                        <a:t>1.8s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tx1"/>
                          </a:solidFill>
                        </a:rPr>
                        <a:t>1.2s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56000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tx1"/>
                          </a:solidFill>
                        </a:rPr>
                        <a:t>Fall</a:t>
                      </a:r>
                      <a:r>
                        <a:rPr lang="en-US" altLang="zh-TW" sz="2000" b="1" baseline="0" dirty="0" smtClean="0">
                          <a:solidFill>
                            <a:schemeClr val="tx1"/>
                          </a:solidFill>
                        </a:rPr>
                        <a:t> time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tx1"/>
                          </a:solidFill>
                        </a:rPr>
                        <a:t>0.8s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tx1"/>
                          </a:solidFill>
                        </a:rPr>
                        <a:t>1s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chemeClr val="tx1"/>
                          </a:solidFill>
                        </a:rPr>
                        <a:t>2.4s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53139935"/>
                  </a:ext>
                </a:extLst>
              </a:tr>
            </a:tbl>
          </a:graphicData>
        </a:graphic>
      </p:graphicFrame>
      <p:sp>
        <p:nvSpPr>
          <p:cNvPr id="20" name="文字方塊 19"/>
          <p:cNvSpPr txBox="1"/>
          <p:nvPr/>
        </p:nvSpPr>
        <p:spPr>
          <a:xfrm>
            <a:off x="631721" y="5946528"/>
            <a:ext cx="93156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Blip>
                <a:blip r:embed="rId7"/>
              </a:buBlip>
            </a:pPr>
            <a:r>
              <a:rPr lang="en-US" altLang="zh-TW" sz="2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TW" sz="2000" baseline="-25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rise</a:t>
            </a:r>
            <a:r>
              <a:rPr lang="en-US" altLang="zh-TW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gradually decreased after annealing. In contrast, </a:t>
            </a:r>
            <a:r>
              <a:rPr lang="en-US" altLang="zh-TW" sz="2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TW" sz="2000" baseline="-25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</a:t>
            </a:r>
            <a:r>
              <a:rPr lang="en-US" altLang="zh-TW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gradually increased</a:t>
            </a:r>
            <a:r>
              <a:rPr lang="en-US" altLang="zh-TW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TW" altLang="en-US" sz="2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034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626401" y="64137"/>
            <a:ext cx="8763921" cy="954103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Dynamic Response </a:t>
            </a:r>
            <a:r>
              <a:rPr lang="en-US" altLang="zh-TW" sz="4000" b="1" dirty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of PDs (</a:t>
            </a:r>
            <a:r>
              <a:rPr lang="en-US" altLang="zh-TW" sz="4000" b="1" dirty="0" err="1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zh-TW" sz="4000" b="1" dirty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TW" altLang="en-US" sz="40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TW" altLang="en-US" sz="16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664" y="998814"/>
            <a:ext cx="3527910" cy="264907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8574" y="992551"/>
            <a:ext cx="3519570" cy="265533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977" y="3647885"/>
            <a:ext cx="3437597" cy="260174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8574" y="3647885"/>
            <a:ext cx="3519570" cy="262885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93160" y="992551"/>
            <a:ext cx="4952084" cy="249555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040703" y="1947938"/>
            <a:ext cx="30045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C. H. Lee</a:t>
            </a:r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 et al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.,</a:t>
            </a:r>
            <a:endParaRPr lang="en-US" altLang="zh-TW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TW" sz="1600" dirty="0">
                <a:latin typeface="Arial" panose="020B0604020202020204" pitchFamily="34" charset="0"/>
                <a:cs typeface="Arial" panose="020B0604020202020204" pitchFamily="34" charset="0"/>
              </a:rPr>
              <a:t>PHYSICAL REVIEW (1993</a:t>
            </a:r>
            <a:r>
              <a:rPr lang="en-US" altLang="zh-TW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TW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444911" y="3488449"/>
            <a:ext cx="50988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Blip>
                <a:blip r:embed="rId7"/>
              </a:buBlip>
            </a:pP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Annealed thin films show well </a:t>
            </a:r>
            <a:r>
              <a:rPr lang="en-US" altLang="zh-TW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TW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tability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zh-TW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reproducibility.</a:t>
            </a:r>
          </a:p>
          <a:p>
            <a:pPr marL="342900" indent="-342900">
              <a:lnSpc>
                <a:spcPct val="150000"/>
              </a:lnSpc>
              <a:buBlip>
                <a:blip r:embed="rId7"/>
              </a:buBlip>
            </a:pPr>
            <a:r>
              <a:rPr lang="en-US" altLang="zh-TW" sz="2000" b="1" dirty="0">
                <a:latin typeface="Arial" panose="020B0604020202020204" pitchFamily="34" charset="0"/>
                <a:cs typeface="Arial" panose="020B0604020202020204" pitchFamily="34" charset="0"/>
              </a:rPr>
              <a:t>Annealing treatment alleviates </a:t>
            </a:r>
            <a:r>
              <a:rPr lang="en-US" altLang="zh-TW" sz="2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persistent photoconductivity(PPC</a:t>
            </a:r>
            <a:r>
              <a:rPr lang="en-US" altLang="zh-TW" sz="20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Blip>
                <a:blip r:embed="rId7"/>
              </a:buBlip>
            </a:pP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Annealed thin films have obvious on/off state in short time.</a:t>
            </a:r>
            <a:endParaRPr lang="zh-TW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800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2858323" y="0"/>
            <a:ext cx="2308633" cy="830993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800" b="1" u="sng" dirty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TW" altLang="en-US" sz="4800" b="1" u="sng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8"/>
          <p:cNvSpPr txBox="1">
            <a:spLocks noChangeArrowheads="1"/>
          </p:cNvSpPr>
          <p:nvPr/>
        </p:nvSpPr>
        <p:spPr>
          <a:xfrm>
            <a:off x="767641" y="963882"/>
            <a:ext cx="11130848" cy="45259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25400" cap="flat" cmpd="sng" algn="ctr">
                <a:solidFill>
                  <a:srgbClr val="AAADB4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SzPct val="85000"/>
              <a:buNone/>
              <a:defRPr/>
            </a:pPr>
            <a:r>
              <a:rPr lang="en-US" altLang="zh-TW" sz="24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</a:t>
            </a: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Introduction</a:t>
            </a:r>
            <a:r>
              <a:rPr lang="en-US" altLang="zh-TW" sz="26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of ZnGa</a:t>
            </a:r>
            <a:r>
              <a:rPr lang="en-US" altLang="zh-TW" sz="2600" b="1" baseline="-25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2</a:t>
            </a: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</a:t>
            </a:r>
            <a:r>
              <a:rPr lang="en-US" altLang="zh-TW" sz="2600" b="1" baseline="-250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4</a:t>
            </a: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 film </a:t>
            </a:r>
            <a:endParaRPr lang="en-US" altLang="zh-TW" sz="2600" b="1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0" indent="0">
              <a:lnSpc>
                <a:spcPct val="130000"/>
              </a:lnSpc>
              <a:buSzPct val="85000"/>
              <a:buNone/>
              <a:defRPr/>
            </a:pPr>
            <a:r>
              <a:rPr lang="en-US" altLang="zh-TW" sz="24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</a:t>
            </a:r>
            <a:r>
              <a:rPr lang="en-US" altLang="zh-TW" sz="26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Photodetector Devices Fabrication and Furnace Annealing</a:t>
            </a:r>
            <a:endParaRPr lang="en-US" altLang="zh-TW" sz="2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  <a:buSzPct val="85000"/>
              <a:buFont typeface="Arial" panose="020B0604020202020204" pitchFamily="34" charset="0"/>
              <a:buBlip>
                <a:blip r:embed="rId2"/>
              </a:buBlip>
              <a:defRPr/>
            </a:pPr>
            <a:r>
              <a:rPr lang="en-US" altLang="zh-TW" sz="24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6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Results </a:t>
            </a:r>
            <a:r>
              <a:rPr lang="en-US" altLang="zh-TW" sz="2600" b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and Discussion</a:t>
            </a: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Part I </a:t>
            </a:r>
            <a:r>
              <a:rPr lang="en-US" altLang="zh-TW" sz="22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type MSM </a:t>
            </a:r>
            <a:endParaRPr lang="en-US" altLang="zh-TW" sz="2200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Electrical </a:t>
            </a: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Properties</a:t>
            </a: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(</a:t>
            </a:r>
            <a:r>
              <a:rPr lang="en-US" altLang="zh-TW" sz="22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TW" sz="2200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</a:t>
            </a: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TW" sz="22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TW" sz="2200" baseline="-25000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</a:t>
            </a:r>
            <a:r>
              <a:rPr lang="en-US" altLang="zh-TW" sz="2200" baseline="-25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2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Responsivity , Response time, Noise equivalent power)</a:t>
            </a:r>
            <a:endParaRPr lang="en-US" altLang="zh-TW" sz="2200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zh-TW" altLang="en-US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</a:t>
            </a: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Physical Characteristics</a:t>
            </a:r>
          </a:p>
          <a:p>
            <a:pPr marL="4572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(XRD, SEM, XPS, TEM and SIMS)</a:t>
            </a:r>
          </a:p>
          <a:p>
            <a:pPr lvl="1">
              <a:lnSpc>
                <a:spcPct val="100000"/>
              </a:lnSpc>
              <a:buSzPct val="85000"/>
              <a:buBlip>
                <a:blip r:embed="rId3"/>
              </a:buBlip>
              <a:defRPr/>
            </a:pPr>
            <a:r>
              <a:rPr lang="en-US" altLang="zh-TW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</a:t>
            </a:r>
            <a:r>
              <a:rPr lang="en-US" altLang="zh-TW" sz="2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</a:t>
            </a:r>
            <a:r>
              <a:rPr lang="en-US" altLang="zh-TW" sz="2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Schottky</a:t>
            </a:r>
            <a:r>
              <a:rPr lang="en-US" altLang="zh-TW" sz="2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-type MSM PDs </a:t>
            </a:r>
            <a:endParaRPr lang="en-US" altLang="zh-TW" sz="2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0">
              <a:lnSpc>
                <a:spcPct val="100000"/>
              </a:lnSpc>
              <a:buSzPct val="85000"/>
              <a:buNone/>
              <a:defRPr/>
            </a:pPr>
            <a:r>
              <a:rPr lang="en-US" altLang="zh-TW" sz="22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Improvement in Electrical Properties</a:t>
            </a:r>
            <a:endParaRPr lang="en-US" altLang="zh-TW" sz="2200" dirty="0" smtClean="0">
              <a:solidFill>
                <a:srgbClr val="003366"/>
              </a:solidFill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0" indent="0">
              <a:lnSpc>
                <a:spcPct val="130000"/>
              </a:lnSpc>
              <a:buSzPct val="85000"/>
              <a:buNone/>
              <a:defRPr/>
            </a:pPr>
            <a:r>
              <a:rPr lang="en-US" altLang="zh-TW" sz="24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</a:t>
            </a:r>
            <a:r>
              <a:rPr lang="en-US" altLang="zh-TW" sz="26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Summary and Conclusions</a:t>
            </a:r>
          </a:p>
        </p:txBody>
      </p:sp>
    </p:spTree>
    <p:extLst>
      <p:ext uri="{BB962C8B-B14F-4D97-AF65-F5344CB8AC3E}">
        <p14:creationId xmlns:p14="http://schemas.microsoft.com/office/powerpoint/2010/main" xmlns="" val="277821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464356" y="0"/>
            <a:ext cx="4887860" cy="707882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000" b="1" dirty="0" err="1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Schottky</a:t>
            </a:r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type MSM</a:t>
            </a:r>
            <a:endParaRPr lang="zh-TW" altLang="en-US" sz="16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21" y="1021394"/>
            <a:ext cx="4663736" cy="429567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矩形 3"/>
              <p:cNvSpPr/>
              <p:nvPr/>
            </p:nvSpPr>
            <p:spPr>
              <a:xfrm>
                <a:off x="1322304" y="5671876"/>
                <a:ext cx="212916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TW" sz="2400" b="0" i="0" smtClean="0"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</a:rPr>
                            <m:t>𝑏𝑖</m:t>
                          </m:r>
                        </m:sub>
                      </m:sSub>
                      <m:r>
                        <a:rPr lang="zh-TW" altLang="en-US" sz="2400" i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zh-TW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TW" altLang="en-US" sz="2400" i="0">
                              <a:latin typeface="Cambria Math" panose="02040503050406030204" pitchFamily="18" charset="0"/>
                            </a:rPr>
                            <m:t>ϕ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TW" altLang="en-US" sz="2400" i="0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zh-TW" altLang="en-US" sz="2400" i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zh-TW" alt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zh-TW" altLang="en-US" sz="2400" i="0">
                              <a:latin typeface="Cambria Math" panose="02040503050406030204" pitchFamily="18" charset="0"/>
                            </a:rPr>
                            <m:t>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zh-TW" altLang="en-US" sz="2400" i="0"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</m:oMath>
                  </m:oMathPara>
                </a14:m>
                <a:endParaRPr lang="zh-TW" altLang="en-US" sz="2400" dirty="0"/>
              </a:p>
            </p:txBody>
          </p:sp>
        </mc:Choice>
        <mc:Fallback>
          <p:sp>
            <p:nvSpPr>
              <p:cNvPr id="4" name="矩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2304" y="5671876"/>
                <a:ext cx="2129168" cy="461665"/>
              </a:xfrm>
              <a:prstGeom prst="rect">
                <a:avLst/>
              </a:prstGeom>
              <a:blipFill>
                <a:blip r:embed="rId3" cstate="print"/>
                <a:stretch>
                  <a:fillRect l="-573" b="-17105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5237" y="1122995"/>
            <a:ext cx="3744674" cy="3144205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4618303" y="4801361"/>
            <a:ext cx="76677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5"/>
              </a:buBlip>
            </a:pPr>
            <a:r>
              <a:rPr lang="en-US" altLang="zh-TW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Schottky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barrier can provide low dark current and response time. </a:t>
            </a:r>
          </a:p>
          <a:p>
            <a:pPr marL="342900" indent="-342900">
              <a:buBlip>
                <a:blip r:embed="rId5"/>
              </a:buBlip>
            </a:pPr>
            <a:r>
              <a:rPr lang="en-US" altLang="zh-TW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Schottky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contact can improve </a:t>
            </a:r>
            <a:r>
              <a:rPr lang="en-US" altLang="zh-TW" sz="2000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TW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otoconductive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gain </a:t>
            </a:r>
          </a:p>
          <a:p>
            <a:pPr marL="342900" indent="-342900">
              <a:buBlip>
                <a:blip r:embed="rId5"/>
              </a:buBlip>
            </a:pPr>
            <a:r>
              <a:rPr lang="en-US" altLang="zh-TW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TW" sz="2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chottky</a:t>
            </a:r>
            <a:r>
              <a:rPr lang="en-US" altLang="zh-TW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type MSM PDs were fabricated  using </a:t>
            </a:r>
            <a:r>
              <a:rPr lang="en-US" altLang="zh-TW" sz="2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altLang="zh-TW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electrodes.</a:t>
            </a:r>
            <a:endParaRPr lang="zh-TW" alt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文字方塊 7"/>
              <p:cNvSpPr txBox="1"/>
              <p:nvPr/>
            </p:nvSpPr>
            <p:spPr>
              <a:xfrm>
                <a:off x="302087" y="5218739"/>
                <a:ext cx="4281813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zh-TW" altLang="en-US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zh-TW" altLang="en-US" sz="240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</m:oMath>
                </a14:m>
                <a:r>
                  <a:rPr lang="zh-TW" altLang="en-U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TW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zh-TW" altLang="en-US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zh-TW" altLang="en-US" sz="2400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</m:oMath>
                </a14:m>
                <a:r>
                  <a:rPr lang="zh-TW" altLang="en-U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→</a:t>
                </a:r>
                <a:r>
                  <a:rPr lang="zh-TW" alt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TW" sz="2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lang="en-US" altLang="zh-TW" sz="20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chottky</a:t>
                </a:r>
                <a:r>
                  <a:rPr lang="zh-TW" altLang="en-U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TW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contac</a:t>
                </a:r>
                <a:r>
                  <a:rPr lang="en-US" altLang="zh-TW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endParaRPr lang="zh-TW" alt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" name="文字方塊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87" y="5218739"/>
                <a:ext cx="4281813" cy="453137"/>
              </a:xfrm>
              <a:prstGeom prst="rect">
                <a:avLst/>
              </a:prstGeom>
              <a:blipFill>
                <a:blip r:embed="rId6" cstate="print"/>
                <a:stretch>
                  <a:fillRect l="-1567" r="-570" b="-2297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圖片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311858" y="1122995"/>
            <a:ext cx="3823698" cy="314420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347848" y="1545689"/>
            <a:ext cx="3736620" cy="293510"/>
          </a:xfrm>
          <a:prstGeom prst="rect">
            <a:avLst/>
          </a:prstGeom>
          <a:noFill/>
          <a:ln w="57150">
            <a:solidFill>
              <a:srgbClr val="0C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00181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2926" y="14262"/>
            <a:ext cx="11283842" cy="954103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000" b="1" dirty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n/off Ratio &amp; </a:t>
            </a:r>
            <a:r>
              <a:rPr lang="en-US" altLang="zh-TW" sz="4000" b="1" dirty="0" err="1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Responsivity</a:t>
            </a:r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of PDs (</a:t>
            </a:r>
            <a:r>
              <a:rPr lang="en-US" altLang="zh-TW" sz="4000" b="1" dirty="0" err="1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Schottky</a:t>
            </a:r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TW" altLang="en-US" sz="16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TW" altLang="en-US" sz="16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829425"/>
            <a:ext cx="4105953" cy="381600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44224" y="850427"/>
            <a:ext cx="4115596" cy="38160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82168" y="829425"/>
            <a:ext cx="4115596" cy="3816000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649551" y="4750077"/>
            <a:ext cx="115655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Blip>
                <a:blip r:embed="rId5"/>
              </a:buBlip>
            </a:pPr>
            <a:r>
              <a:rPr lang="en-US" altLang="zh-TW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zh-TW" alt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orders On/off </a:t>
            </a:r>
            <a:r>
              <a:rPr lang="en-US" altLang="zh-TW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 of 800_ZGO can be obtained.</a:t>
            </a:r>
          </a:p>
          <a:p>
            <a:pPr marL="342900" indent="-342900">
              <a:lnSpc>
                <a:spcPct val="120000"/>
              </a:lnSpc>
              <a:buBlip>
                <a:blip r:embed="rId5"/>
              </a:buBlip>
            </a:pP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s-grown ZGO PDs don’t have well selectivity in DUV region.</a:t>
            </a:r>
          </a:p>
          <a:p>
            <a:pPr marL="342900" indent="-342900">
              <a:lnSpc>
                <a:spcPct val="120000"/>
              </a:lnSpc>
              <a:buBlip>
                <a:blip r:embed="rId5"/>
              </a:buBlip>
            </a:pPr>
            <a:r>
              <a:rPr lang="en-US" altLang="zh-TW" sz="2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Schottky</a:t>
            </a:r>
            <a:r>
              <a:rPr lang="en-US" altLang="zh-TW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zh-TW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800_ZGO</a:t>
            </a:r>
            <a:r>
              <a:rPr lang="zh-TW" alt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PDs show better selectivity in DUV region than </a:t>
            </a:r>
            <a:r>
              <a:rPr lang="en-US" altLang="zh-TW" sz="2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zh-TW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type. Moreover, the DUV-visible ratio increases as bias increases.`</a:t>
            </a:r>
            <a:endParaRPr lang="zh-TW" alt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771614" y="3199492"/>
            <a:ext cx="206498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b="1" dirty="0" err="1" smtClean="0">
                <a:solidFill>
                  <a:srgbClr val="0C00FF"/>
                </a:solidFill>
              </a:rPr>
              <a:t>I</a:t>
            </a:r>
            <a:r>
              <a:rPr lang="en-US" altLang="zh-TW" b="1" baseline="-25000" dirty="0" err="1" smtClean="0">
                <a:solidFill>
                  <a:srgbClr val="0C00FF"/>
                </a:solidFill>
              </a:rPr>
              <a:t>photo</a:t>
            </a:r>
            <a:r>
              <a:rPr lang="en-US" altLang="zh-TW" b="1" dirty="0" smtClean="0">
                <a:solidFill>
                  <a:srgbClr val="0C00FF"/>
                </a:solidFill>
              </a:rPr>
              <a:t> under 230nm</a:t>
            </a:r>
            <a:endParaRPr lang="zh-TW" altLang="en-US" b="1" dirty="0">
              <a:solidFill>
                <a:srgbClr val="0C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139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70801" y="30887"/>
            <a:ext cx="10041515" cy="1938988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Photoconductive Gain of </a:t>
            </a:r>
            <a:r>
              <a:rPr lang="en-US" altLang="zh-TW" sz="4000" b="1" dirty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PDs (</a:t>
            </a:r>
            <a:r>
              <a:rPr lang="en-US" altLang="zh-TW" sz="4000" b="1" dirty="0" err="1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Schottky</a:t>
            </a:r>
            <a:r>
              <a:rPr lang="en-US" altLang="zh-TW" sz="4000" b="1" dirty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TW" altLang="en-US" sz="40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TW" altLang="en-US" sz="40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TW" altLang="en-US" sz="40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0" name="圖片 18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85" y="1262027"/>
            <a:ext cx="9515475" cy="2888870"/>
          </a:xfrm>
          <a:prstGeom prst="rect">
            <a:avLst/>
          </a:prstGeom>
        </p:spPr>
      </p:pic>
      <p:pic>
        <p:nvPicPr>
          <p:cNvPr id="191" name="圖片 19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524460" y="1208474"/>
            <a:ext cx="2595778" cy="2605537"/>
          </a:xfrm>
          <a:prstGeom prst="rect">
            <a:avLst/>
          </a:prstGeom>
        </p:spPr>
      </p:pic>
      <p:sp>
        <p:nvSpPr>
          <p:cNvPr id="192" name="文字方塊 191"/>
          <p:cNvSpPr txBox="1"/>
          <p:nvPr/>
        </p:nvSpPr>
        <p:spPr>
          <a:xfrm>
            <a:off x="153368" y="5043646"/>
            <a:ext cx="12146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Blip>
                <a:blip r:embed="rId4"/>
              </a:buBlip>
            </a:pP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epletion width shrink under DUV irradiation and let the 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Fowler–</a:t>
            </a:r>
            <a:r>
              <a:rPr lang="en-US" altLang="zh-TW" sz="2000" dirty="0" err="1">
                <a:latin typeface="Arial" panose="020B0604020202020204" pitchFamily="34" charset="0"/>
                <a:cs typeface="Arial" panose="020B0604020202020204" pitchFamily="34" charset="0"/>
              </a:rPr>
              <a:t>Nordheim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 field tunneling 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emission(I</a:t>
            </a:r>
            <a:r>
              <a:rPr lang="en-US" altLang="zh-TW" sz="2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FE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occur 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easily.</a:t>
            </a:r>
          </a:p>
          <a:p>
            <a:pPr marL="342900" indent="-342900">
              <a:lnSpc>
                <a:spcPct val="120000"/>
              </a:lnSpc>
              <a:buBlip>
                <a:blip r:embed="rId4"/>
              </a:buBlip>
            </a:pPr>
            <a:r>
              <a:rPr lang="en-US" altLang="zh-TW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Photogenerated</a:t>
            </a:r>
            <a:r>
              <a:rPr lang="en-US" altLang="zh-TW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holes make ZGO thin film get high photoconductive gain by improving F-N </a:t>
            </a:r>
            <a:r>
              <a:rPr lang="en-US" altLang="zh-TW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tunneling.</a:t>
            </a:r>
            <a:endParaRPr lang="zh-TW" alt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文字方塊 192"/>
          <p:cNvSpPr txBox="1"/>
          <p:nvPr/>
        </p:nvSpPr>
        <p:spPr>
          <a:xfrm>
            <a:off x="45081" y="971039"/>
            <a:ext cx="37160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200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 to back MSM structure</a:t>
            </a:r>
            <a:endParaRPr lang="zh-TW" altLang="en-US" sz="2200" dirty="0">
              <a:solidFill>
                <a:srgbClr val="0C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8" name="群組 197"/>
          <p:cNvGrpSpPr/>
          <p:nvPr/>
        </p:nvGrpSpPr>
        <p:grpSpPr>
          <a:xfrm>
            <a:off x="3057143" y="4211249"/>
            <a:ext cx="3062954" cy="813360"/>
            <a:chOff x="9326968" y="3605588"/>
            <a:chExt cx="3062954" cy="813360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88" name="矩形 187"/>
                <p:cNvSpPr/>
                <p:nvPr/>
              </p:nvSpPr>
              <p:spPr>
                <a:xfrm>
                  <a:off x="9326968" y="3605588"/>
                  <a:ext cx="3062954" cy="77726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zh-TW" alt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TW" altLang="en-US" sz="2000" b="1" i="0" smtClean="0">
                                <a:latin typeface="Cambria Math" panose="02040503050406030204" pitchFamily="18" charset="0"/>
                              </a:rPr>
                              <m:t>𝐈</m:t>
                            </m:r>
                          </m:e>
                          <m:sub>
                            <m:r>
                              <a:rPr lang="zh-TW" altLang="en-US" sz="2000" b="1" i="0">
                                <a:latin typeface="Cambria Math" panose="02040503050406030204" pitchFamily="18" charset="0"/>
                              </a:rPr>
                              <m:t>𝐓𝐅𝐄</m:t>
                            </m:r>
                          </m:sub>
                        </m:sSub>
                        <m:r>
                          <a:rPr lang="zh-TW" altLang="en-US" sz="2000" b="1" i="0">
                            <a:latin typeface="Cambria Math" panose="02040503050406030204" pitchFamily="18" charset="0"/>
                          </a:rPr>
                          <m:t> ∝</m:t>
                        </m:r>
                        <m:r>
                          <a:rPr lang="zh-TW" altLang="en-US" sz="2000" b="1" i="0">
                            <a:latin typeface="Cambria Math" panose="02040503050406030204" pitchFamily="18" charset="0"/>
                          </a:rPr>
                          <m:t>𝐞𝐱𝐩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zh-TW" altLang="en-US" sz="2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zh-TW" altLang="en-US" sz="2000" b="1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TW" altLang="en-US" sz="2000" b="1" i="0">
                                    <a:latin typeface="Cambria Math" panose="02040503050406030204" pitchFamily="18" charset="0"/>
                                  </a:rPr>
                                  <m:t>𝐪</m:t>
                                </m:r>
                                <m:d>
                                  <m:dPr>
                                    <m:ctrlPr>
                                      <a:rPr lang="zh-TW" altLang="en-US" sz="20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TW" altLang="en-US" sz="2000" b="1" i="0">
                                        <a:latin typeface="Cambria Math" panose="02040503050406030204" pitchFamily="18" charset="0"/>
                                      </a:rPr>
                                      <m:t>𝐕</m:t>
                                    </m:r>
                                    <m:r>
                                      <a:rPr lang="zh-TW" altLang="en-US" sz="2000" b="1" i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zh-TW" altLang="en-US" sz="20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TW" altLang="en-US" sz="2000" b="1" i="0">
                                            <a:latin typeface="Cambria Math" panose="02040503050406030204" pitchFamily="18" charset="0"/>
                                          </a:rPr>
                                          <m:t>𝐕</m:t>
                                        </m:r>
                                      </m:e>
                                      <m:sub>
                                        <m:r>
                                          <a:rPr lang="zh-TW" altLang="en-US" sz="2000" b="1" i="0">
                                            <a:latin typeface="Cambria Math" panose="02040503050406030204" pitchFamily="18" charset="0"/>
                                          </a:rPr>
                                          <m:t>𝐭𝐡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r>
                                  <a:rPr lang="zh-TW" altLang="en-US" sz="2000" b="1" i="0">
                                    <a:latin typeface="Cambria Math" panose="02040503050406030204" pitchFamily="18" charset="0"/>
                                  </a:rPr>
                                  <m:t>𝐧</m:t>
                                </m:r>
                                <m:sSub>
                                  <m:sSubPr>
                                    <m:ctrlPr>
                                      <a:rPr lang="zh-TW" altLang="en-US" sz="20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TW" altLang="en-US" sz="2000" b="1" i="0">
                                        <a:latin typeface="Cambria Math" panose="02040503050406030204" pitchFamily="18" charset="0"/>
                                      </a:rPr>
                                      <m:t>𝐤</m:t>
                                    </m:r>
                                  </m:e>
                                  <m:sub>
                                    <m:r>
                                      <a:rPr lang="zh-TW" altLang="en-US" sz="2000" b="1" i="0">
                                        <a:latin typeface="Cambria Math" panose="02040503050406030204" pitchFamily="18" charset="0"/>
                                      </a:rPr>
                                      <m:t>𝐁</m:t>
                                    </m:r>
                                  </m:sub>
                                </m:sSub>
                                <m:r>
                                  <a:rPr lang="zh-TW" altLang="en-US" sz="2000" b="1" i="0">
                                    <a:latin typeface="Cambria Math" panose="02040503050406030204" pitchFamily="18" charset="0"/>
                                  </a:rPr>
                                  <m:t>𝐓</m:t>
                                </m:r>
                              </m:den>
                            </m:f>
                          </m:e>
                        </m:d>
                        <m:r>
                          <a:rPr lang="zh-TW" altLang="en-US" sz="2000" b="1" i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zh-TW" altLang="en-US" sz="2000" b="1" dirty="0"/>
                </a:p>
              </p:txBody>
            </p:sp>
          </mc:Choice>
          <mc:Fallback>
            <p:sp>
              <p:nvSpPr>
                <p:cNvPr id="188" name="矩形 18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26968" y="3605588"/>
                  <a:ext cx="3062954" cy="777264"/>
                </a:xfrm>
                <a:prstGeom prst="rect">
                  <a:avLst/>
                </a:prstGeom>
                <a:blipFill>
                  <a:blip r:embed="rId5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6" name="矩形 195"/>
            <p:cNvSpPr/>
            <p:nvPr/>
          </p:nvSpPr>
          <p:spPr>
            <a:xfrm>
              <a:off x="9460422" y="3605588"/>
              <a:ext cx="2745849" cy="813360"/>
            </a:xfrm>
            <a:prstGeom prst="rect">
              <a:avLst/>
            </a:prstGeom>
            <a:noFill/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99" name="群組 198"/>
          <p:cNvGrpSpPr/>
          <p:nvPr/>
        </p:nvGrpSpPr>
        <p:grpSpPr>
          <a:xfrm>
            <a:off x="6278124" y="4275228"/>
            <a:ext cx="2726581" cy="636585"/>
            <a:chOff x="9495154" y="4418948"/>
            <a:chExt cx="2726581" cy="636585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89" name="矩形 188"/>
                <p:cNvSpPr/>
                <p:nvPr/>
              </p:nvSpPr>
              <p:spPr>
                <a:xfrm>
                  <a:off x="9495155" y="4418948"/>
                  <a:ext cx="2726580" cy="63658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"/>
                            <m:ctrlPr>
                              <a:rPr lang="zh-TW" altLang="en-US" sz="2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TW" altLang="en-US" sz="20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TW" altLang="en-US" sz="2000" b="1" i="0">
                                    <a:latin typeface="Cambria Math" panose="02040503050406030204" pitchFamily="18" charset="0"/>
                                  </a:rPr>
                                  <m:t>𝐈</m:t>
                                </m:r>
                              </m:e>
                              <m:sub>
                                <m:r>
                                  <a:rPr lang="zh-TW" altLang="en-US" sz="2000" b="1" i="0">
                                    <a:latin typeface="Cambria Math" panose="02040503050406030204" pitchFamily="18" charset="0"/>
                                  </a:rPr>
                                  <m:t>𝐅𝐄</m:t>
                                </m:r>
                              </m:sub>
                            </m:sSub>
                            <m:r>
                              <a:rPr lang="zh-TW" altLang="en-US" sz="2000" b="1" i="0">
                                <a:latin typeface="Cambria Math" panose="02040503050406030204" pitchFamily="18" charset="0"/>
                              </a:rPr>
                              <m:t> ∝ </m:t>
                            </m:r>
                            <m:sSup>
                              <m:sSupPr>
                                <m:ctrlPr>
                                  <a:rPr lang="zh-TW" altLang="en-US" sz="20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zh-TW" altLang="en-US" sz="2000" b="1" i="0">
                                    <a:latin typeface="Cambria Math" panose="02040503050406030204" pitchFamily="18" charset="0"/>
                                  </a:rPr>
                                  <m:t>𝐕</m:t>
                                </m:r>
                              </m:e>
                              <m:sup>
                                <m:r>
                                  <a:rPr lang="zh-TW" altLang="en-US" sz="2000" b="1" i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zh-TW" altLang="en-US" sz="2000" b="1" i="0">
                                <a:latin typeface="Cambria Math" panose="02040503050406030204" pitchFamily="18" charset="0"/>
                              </a:rPr>
                              <m:t>𝐞𝐱</m:t>
                            </m:r>
                            <m:func>
                              <m:funcPr>
                                <m:ctrlPr>
                                  <a:rPr lang="zh-TW" altLang="en-US" sz="2000" b="1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lang="zh-TW" altLang="en-US" sz="2000" b="1" i="0">
                                    <a:latin typeface="Cambria Math" panose="02040503050406030204" pitchFamily="18" charset="0"/>
                                  </a:rPr>
                                  <m:t>𝐩</m:t>
                                </m:r>
                              </m:fName>
                              <m:e>
                                <m:r>
                                  <a:rPr lang="zh-TW" altLang="en-US" sz="2000" b="1" i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</m:e>
                            </m:func>
                            <m:f>
                              <m:fPr>
                                <m:ctrlPr>
                                  <a:rPr lang="zh-TW" altLang="en-US" sz="2000" b="1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zh-TW" altLang="en-US" sz="2000" b="1" i="0">
                                    <a:latin typeface="Cambria Math" panose="02040503050406030204" pitchFamily="18" charset="0"/>
                                  </a:rPr>
                                  <m:t>𝐚</m:t>
                                </m:r>
                              </m:num>
                              <m:den>
                                <m:r>
                                  <a:rPr lang="zh-TW" altLang="en-US" sz="2000" b="1" i="0">
                                    <a:latin typeface="Cambria Math" panose="02040503050406030204" pitchFamily="18" charset="0"/>
                                  </a:rPr>
                                  <m:t>𝐕</m:t>
                                </m:r>
                              </m:den>
                            </m:f>
                            <m:r>
                              <a:rPr lang="zh-TW" altLang="en-US" sz="2000" b="1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zh-TW" altLang="en-US" sz="2000" b="1" i="0">
                                <a:latin typeface="Cambria Math" panose="02040503050406030204" pitchFamily="18" charset="0"/>
                              </a:rPr>
                              <m:t>𝐛</m:t>
                            </m:r>
                          </m:e>
                        </m:d>
                      </m:oMath>
                    </m:oMathPara>
                  </a14:m>
                  <a:endParaRPr lang="zh-TW" altLang="en-US" sz="2000" b="1" dirty="0"/>
                </a:p>
              </p:txBody>
            </p:sp>
          </mc:Choice>
          <mc:Fallback>
            <p:sp>
              <p:nvSpPr>
                <p:cNvPr id="189" name="矩形 18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95155" y="4418948"/>
                  <a:ext cx="2726580" cy="636585"/>
                </a:xfrm>
                <a:prstGeom prst="rect">
                  <a:avLst/>
                </a:prstGeom>
                <a:blipFill>
                  <a:blip r:embed="rId6" cstate="print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7" name="矩形 196"/>
            <p:cNvSpPr/>
            <p:nvPr/>
          </p:nvSpPr>
          <p:spPr>
            <a:xfrm>
              <a:off x="9495154" y="4454398"/>
              <a:ext cx="2661179" cy="600489"/>
            </a:xfrm>
            <a:prstGeom prst="rect">
              <a:avLst/>
            </a:prstGeom>
            <a:noFill/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" name="文字方塊 2"/>
          <p:cNvSpPr txBox="1"/>
          <p:nvPr/>
        </p:nvSpPr>
        <p:spPr>
          <a:xfrm>
            <a:off x="153368" y="1296413"/>
            <a:ext cx="449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zh-TW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3035016" y="1292723"/>
            <a:ext cx="449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zh-TW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6055157" y="1287445"/>
            <a:ext cx="449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zh-TW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262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-44947" y="0"/>
            <a:ext cx="11120657" cy="1938988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Response Time (800_ZGO)</a:t>
            </a:r>
            <a:r>
              <a:rPr lang="en-US" altLang="zh-TW" sz="4000" b="1" dirty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of PDs (</a:t>
            </a:r>
            <a:r>
              <a:rPr lang="en-US" altLang="zh-TW" sz="4000" b="1" dirty="0" err="1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Schottky</a:t>
            </a:r>
            <a:r>
              <a:rPr lang="en-US" altLang="zh-TW" sz="4000" b="1" dirty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TW" altLang="en-US" sz="40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TW" altLang="en-US" sz="40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TW" altLang="en-US" sz="40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0" y="1071088"/>
            <a:ext cx="12192000" cy="3155947"/>
            <a:chOff x="0" y="1031333"/>
            <a:chExt cx="13277850" cy="2514600"/>
          </a:xfrm>
        </p:grpSpPr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31333"/>
              <a:ext cx="6648450" cy="2514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96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8450" y="1100079"/>
              <a:ext cx="6629400" cy="2419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文字方塊 3"/>
          <p:cNvSpPr txBox="1"/>
          <p:nvPr/>
        </p:nvSpPr>
        <p:spPr>
          <a:xfrm>
            <a:off x="2046542" y="1395024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1V</a:t>
            </a:r>
            <a:r>
              <a:rPr lang="zh-TW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</a:t>
            </a:r>
            <a:endParaRPr lang="zh-TW" altLang="en-US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083637" y="1395024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altLang="zh-TW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zh-TW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</a:t>
            </a:r>
            <a:endParaRPr lang="zh-TW" altLang="en-US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8027553" y="1395024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10V</a:t>
            </a:r>
            <a:r>
              <a:rPr lang="zh-TW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</a:t>
            </a:r>
            <a:endParaRPr lang="zh-TW" altLang="en-US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1111696" y="1381772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20V</a:t>
            </a:r>
            <a:r>
              <a:rPr lang="zh-TW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</a:t>
            </a:r>
            <a:endParaRPr lang="zh-TW" altLang="en-US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5369389" y="4383458"/>
            <a:ext cx="6822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342900" indent="-342900">
              <a:lnSpc>
                <a:spcPct val="150000"/>
              </a:lnSpc>
              <a:buFont typeface="Wingdings" panose="05000000000000000000" pitchFamily="2" charset="2"/>
              <a:buChar char="ü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20000"/>
              </a:lnSpc>
              <a:buBlip>
                <a:blip r:embed="rId4"/>
              </a:buBlip>
            </a:pPr>
            <a:r>
              <a:rPr lang="en-US" altLang="zh-TW" dirty="0">
                <a:solidFill>
                  <a:srgbClr val="FF0000"/>
                </a:solidFill>
              </a:rPr>
              <a:t>Compared with </a:t>
            </a:r>
            <a:r>
              <a:rPr lang="en-US" altLang="zh-TW" dirty="0" err="1" smtClean="0">
                <a:solidFill>
                  <a:srgbClr val="FF0000"/>
                </a:solidFill>
              </a:rPr>
              <a:t>ohmic</a:t>
            </a:r>
            <a:r>
              <a:rPr lang="en-US" altLang="zh-TW" dirty="0">
                <a:solidFill>
                  <a:srgbClr val="FF0000"/>
                </a:solidFill>
              </a:rPr>
              <a:t>-</a:t>
            </a:r>
            <a:r>
              <a:rPr lang="en-US" altLang="zh-TW" dirty="0" smtClean="0">
                <a:solidFill>
                  <a:srgbClr val="FF0000"/>
                </a:solidFill>
              </a:rPr>
              <a:t>type MSM PDs, </a:t>
            </a:r>
            <a:r>
              <a:rPr lang="en-US" altLang="zh-TW" dirty="0" err="1">
                <a:solidFill>
                  <a:srgbClr val="FF0000"/>
                </a:solidFill>
              </a:rPr>
              <a:t>I</a:t>
            </a:r>
            <a:r>
              <a:rPr lang="en-US" altLang="zh-TW" baseline="-25000" dirty="0" err="1">
                <a:solidFill>
                  <a:srgbClr val="FF0000"/>
                </a:solidFill>
              </a:rPr>
              <a:t>rise</a:t>
            </a:r>
            <a:r>
              <a:rPr lang="en-US" altLang="zh-TW" dirty="0">
                <a:solidFill>
                  <a:srgbClr val="FF0000"/>
                </a:solidFill>
              </a:rPr>
              <a:t> and </a:t>
            </a:r>
            <a:r>
              <a:rPr lang="en-US" altLang="zh-TW" dirty="0" err="1">
                <a:solidFill>
                  <a:srgbClr val="FF0000"/>
                </a:solidFill>
              </a:rPr>
              <a:t>I</a:t>
            </a:r>
            <a:r>
              <a:rPr lang="en-US" altLang="zh-TW" baseline="-25000" dirty="0" err="1">
                <a:solidFill>
                  <a:srgbClr val="FF0000"/>
                </a:solidFill>
              </a:rPr>
              <a:t>fall</a:t>
            </a:r>
            <a:r>
              <a:rPr lang="en-US" altLang="zh-TW" dirty="0">
                <a:solidFill>
                  <a:srgbClr val="FF0000"/>
                </a:solidFill>
              </a:rPr>
              <a:t> are  </a:t>
            </a:r>
            <a:r>
              <a:rPr lang="en-US" altLang="zh-TW" dirty="0" smtClean="0">
                <a:solidFill>
                  <a:srgbClr val="FF0000"/>
                </a:solidFill>
              </a:rPr>
              <a:t>shorter.</a:t>
            </a:r>
          </a:p>
          <a:p>
            <a:pPr>
              <a:lnSpc>
                <a:spcPct val="120000"/>
              </a:lnSpc>
              <a:buBlip>
                <a:blip r:embed="rId4"/>
              </a:buBlip>
            </a:pPr>
            <a:r>
              <a:rPr lang="en-US" altLang="zh-TW" dirty="0" smtClean="0"/>
              <a:t>The higher photoconductive gain indicates that electrons-holes take more time to generate/recombine </a:t>
            </a:r>
            <a:endParaRPr lang="zh-TW" altLang="en-US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72234544"/>
              </p:ext>
            </p:extLst>
          </p:nvPr>
        </p:nvGraphicFramePr>
        <p:xfrm>
          <a:off x="282473" y="4397548"/>
          <a:ext cx="508691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0383">
                  <a:extLst>
                    <a:ext uri="{9D8B030D-6E8A-4147-A177-3AD203B41FA5}">
                      <a16:colId xmlns:a16="http://schemas.microsoft.com/office/drawing/2014/main" xmlns="" val="19110689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2682895582"/>
                    </a:ext>
                  </a:extLst>
                </a:gridCol>
                <a:gridCol w="699911">
                  <a:extLst>
                    <a:ext uri="{9D8B030D-6E8A-4147-A177-3AD203B41FA5}">
                      <a16:colId xmlns:a16="http://schemas.microsoft.com/office/drawing/2014/main" xmlns="" val="1318714076"/>
                    </a:ext>
                  </a:extLst>
                </a:gridCol>
                <a:gridCol w="790222">
                  <a:extLst>
                    <a:ext uri="{9D8B030D-6E8A-4147-A177-3AD203B41FA5}">
                      <a16:colId xmlns:a16="http://schemas.microsoft.com/office/drawing/2014/main" xmlns="" val="2190451393"/>
                    </a:ext>
                  </a:extLst>
                </a:gridCol>
                <a:gridCol w="699911">
                  <a:extLst>
                    <a:ext uri="{9D8B030D-6E8A-4147-A177-3AD203B41FA5}">
                      <a16:colId xmlns:a16="http://schemas.microsoft.com/office/drawing/2014/main" xmlns="" val="2108132627"/>
                    </a:ext>
                  </a:extLst>
                </a:gridCol>
                <a:gridCol w="1433689">
                  <a:extLst>
                    <a:ext uri="{9D8B030D-6E8A-4147-A177-3AD203B41FA5}">
                      <a16:colId xmlns:a16="http://schemas.microsoft.com/office/drawing/2014/main" xmlns="" val="3598950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TW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tx1"/>
                          </a:solidFill>
                        </a:rPr>
                        <a:t>1V</a:t>
                      </a:r>
                      <a:endParaRPr lang="zh-TW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tx1"/>
                          </a:solidFill>
                        </a:rPr>
                        <a:t>5V</a:t>
                      </a:r>
                      <a:endParaRPr lang="zh-TW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tx1"/>
                          </a:solidFill>
                        </a:rPr>
                        <a:t>10V</a:t>
                      </a:r>
                      <a:endParaRPr lang="zh-TW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tx1"/>
                          </a:solidFill>
                        </a:rPr>
                        <a:t>20V </a:t>
                      </a:r>
                      <a:endParaRPr lang="zh-TW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err="1" smtClean="0">
                          <a:solidFill>
                            <a:schemeClr val="tx1"/>
                          </a:solidFill>
                        </a:rPr>
                        <a:t>Ohmic</a:t>
                      </a:r>
                      <a:r>
                        <a:rPr lang="en-US" altLang="zh-TW" sz="2400" b="1" baseline="0" dirty="0" smtClean="0">
                          <a:solidFill>
                            <a:schemeClr val="tx1"/>
                          </a:solidFill>
                        </a:rPr>
                        <a:t>(5V)</a:t>
                      </a:r>
                      <a:endParaRPr lang="zh-TW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4936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err="1" smtClean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US" altLang="zh-TW" sz="2400" b="1" baseline="-25000" dirty="0" err="1" smtClean="0">
                          <a:solidFill>
                            <a:schemeClr val="tx1"/>
                          </a:solidFill>
                        </a:rPr>
                        <a:t>rise</a:t>
                      </a:r>
                      <a:endParaRPr lang="zh-TW" altLang="en-US" sz="24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tx1"/>
                          </a:solidFill>
                        </a:rPr>
                        <a:t>0.1s</a:t>
                      </a:r>
                      <a:endParaRPr lang="zh-TW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tx1"/>
                          </a:solidFill>
                        </a:rPr>
                        <a:t>0.2s</a:t>
                      </a:r>
                      <a:endParaRPr lang="zh-TW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tx1"/>
                          </a:solidFill>
                        </a:rPr>
                        <a:t>0.3s</a:t>
                      </a:r>
                      <a:endParaRPr lang="zh-TW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tx1"/>
                          </a:solidFill>
                        </a:rPr>
                        <a:t>0.5s</a:t>
                      </a:r>
                      <a:endParaRPr lang="zh-TW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tx1"/>
                          </a:solidFill>
                        </a:rPr>
                        <a:t>1.8s</a:t>
                      </a:r>
                      <a:endParaRPr lang="zh-TW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7165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err="1" smtClean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US" altLang="zh-TW" sz="2400" b="1" baseline="-25000" dirty="0" err="1" smtClean="0">
                          <a:solidFill>
                            <a:schemeClr val="tx1"/>
                          </a:solidFill>
                        </a:rPr>
                        <a:t>fall</a:t>
                      </a:r>
                      <a:endParaRPr lang="zh-TW" altLang="en-US" sz="2400" b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tx1"/>
                          </a:solidFill>
                        </a:rPr>
                        <a:t>0.1s</a:t>
                      </a:r>
                      <a:endParaRPr lang="zh-TW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tx1"/>
                          </a:solidFill>
                        </a:rPr>
                        <a:t>0.4s</a:t>
                      </a:r>
                      <a:endParaRPr lang="zh-TW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tx1"/>
                          </a:solidFill>
                        </a:rPr>
                        <a:t>0.5s</a:t>
                      </a:r>
                      <a:endParaRPr lang="zh-TW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tx1"/>
                          </a:solidFill>
                        </a:rPr>
                        <a:t>0.7s</a:t>
                      </a:r>
                      <a:endParaRPr lang="zh-TW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tx1"/>
                          </a:solidFill>
                        </a:rPr>
                        <a:t>1s</a:t>
                      </a:r>
                      <a:endParaRPr lang="zh-TW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250909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3395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626401" y="112537"/>
            <a:ext cx="6017467" cy="707882"/>
          </a:xfrm>
          <a:prstGeom prst="rect">
            <a:avLst/>
          </a:prstGeom>
          <a:noFill/>
        </p:spPr>
        <p:txBody>
          <a:bodyPr wrap="square" lIns="91432" tIns="45718" rIns="91432" bIns="45718" rtlCol="0">
            <a:spAutoFit/>
          </a:bodyPr>
          <a:lstStyle/>
          <a:p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zh-TW" altLang="en-US" sz="16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675849" y="897816"/>
            <a:ext cx="1073427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>
              <a:lnSpc>
                <a:spcPts val="3400"/>
              </a:lnSpc>
              <a:buSzPct val="100000"/>
              <a:buBlip>
                <a:blip r:embed="rId2"/>
              </a:buBlip>
            </a:pPr>
            <a:r>
              <a:rPr lang="en-US" altLang="zh-TW" sz="2100" b="1" dirty="0">
                <a:latin typeface="Arial" pitchFamily="34" charset="0"/>
                <a:cs typeface="Arial" pitchFamily="34" charset="0"/>
              </a:rPr>
              <a:t>We have successfully </a:t>
            </a:r>
            <a:r>
              <a:rPr lang="en-US" altLang="zh-TW" sz="2100" b="1" dirty="0" smtClean="0">
                <a:latin typeface="Arial" pitchFamily="34" charset="0"/>
                <a:cs typeface="Arial" pitchFamily="34" charset="0"/>
              </a:rPr>
              <a:t>grown </a:t>
            </a:r>
            <a:r>
              <a:rPr lang="en-US" altLang="zh-TW" sz="2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single crystal ZnGa</a:t>
            </a:r>
            <a:r>
              <a:rPr lang="en-US" altLang="zh-TW" sz="2100" b="1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altLang="zh-TW" sz="2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altLang="zh-TW" sz="2100" b="1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US" altLang="zh-TW" sz="2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TW" sz="2100" b="1" dirty="0">
                <a:latin typeface="Arial" pitchFamily="34" charset="0"/>
                <a:cs typeface="Arial" pitchFamily="34" charset="0"/>
              </a:rPr>
              <a:t>thin film on sapphire substrate by MOCVD.</a:t>
            </a:r>
          </a:p>
          <a:p>
            <a:pPr marL="358775" indent="-358775">
              <a:lnSpc>
                <a:spcPts val="3400"/>
              </a:lnSpc>
              <a:buSzPct val="100000"/>
              <a:buBlip>
                <a:blip r:embed="rId2"/>
              </a:buBlip>
            </a:pPr>
            <a:r>
              <a:rPr lang="en-US" altLang="zh-TW" sz="2100" b="1" dirty="0">
                <a:latin typeface="Arial" pitchFamily="34" charset="0"/>
                <a:cs typeface="Arial" pitchFamily="34" charset="0"/>
              </a:rPr>
              <a:t>There existed </a:t>
            </a:r>
            <a:r>
              <a:rPr lang="en-US" altLang="zh-TW" sz="2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defects </a:t>
            </a:r>
            <a:r>
              <a:rPr lang="en-US" altLang="zh-TW" sz="2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 the as grown ZnGa</a:t>
            </a:r>
            <a:r>
              <a:rPr lang="en-US" altLang="zh-TW" sz="2100" b="1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altLang="zh-TW" sz="2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</a:t>
            </a:r>
            <a:r>
              <a:rPr lang="en-US" altLang="zh-TW" sz="2100" b="1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  </a:t>
            </a:r>
            <a:r>
              <a:rPr lang="en-US" altLang="zh-TW" sz="2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thin </a:t>
            </a:r>
            <a:r>
              <a:rPr lang="en-US" altLang="zh-TW" sz="2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film, </a:t>
            </a:r>
            <a:r>
              <a:rPr lang="en-US" altLang="zh-TW" sz="2100" b="1" dirty="0" smtClean="0">
                <a:latin typeface="Arial" pitchFamily="34" charset="0"/>
                <a:cs typeface="Arial" pitchFamily="34" charset="0"/>
              </a:rPr>
              <a:t>which </a:t>
            </a:r>
            <a:r>
              <a:rPr lang="en-US" altLang="zh-TW" sz="2100" b="1" dirty="0">
                <a:latin typeface="Arial" pitchFamily="34" charset="0"/>
                <a:cs typeface="Arial" pitchFamily="34" charset="0"/>
              </a:rPr>
              <a:t>results in </a:t>
            </a:r>
            <a:r>
              <a:rPr lang="en-US" altLang="zh-TW" sz="2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high leakage </a:t>
            </a:r>
            <a:r>
              <a:rPr lang="en-US" altLang="zh-TW" sz="2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current</a:t>
            </a:r>
            <a:r>
              <a:rPr lang="en-US" altLang="zh-TW" sz="2100" b="1" dirty="0" smtClean="0">
                <a:latin typeface="Arial" pitchFamily="34" charset="0"/>
                <a:cs typeface="Arial" pitchFamily="34" charset="0"/>
              </a:rPr>
              <a:t>.</a:t>
            </a:r>
            <a:endParaRPr lang="en-US" altLang="zh-TW" sz="2100" b="1" dirty="0">
              <a:latin typeface="Arial" pitchFamily="34" charset="0"/>
              <a:cs typeface="Arial" pitchFamily="34" charset="0"/>
            </a:endParaRPr>
          </a:p>
          <a:p>
            <a:pPr marL="358775" indent="-358775">
              <a:lnSpc>
                <a:spcPts val="3400"/>
              </a:lnSpc>
              <a:buSzPct val="100000"/>
              <a:buBlip>
                <a:blip r:embed="rId2"/>
              </a:buBlip>
            </a:pPr>
            <a:r>
              <a:rPr lang="en-US" altLang="zh-TW" sz="2100" b="1" dirty="0">
                <a:latin typeface="Arial" pitchFamily="34" charset="0"/>
                <a:cs typeface="Arial" pitchFamily="34" charset="0"/>
              </a:rPr>
              <a:t>After </a:t>
            </a:r>
            <a:r>
              <a:rPr lang="en-US" altLang="zh-TW" sz="2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furnace annealing treatment</a:t>
            </a:r>
            <a:r>
              <a:rPr lang="en-US" altLang="zh-TW" sz="2100" b="1" dirty="0">
                <a:latin typeface="Arial" pitchFamily="34" charset="0"/>
                <a:cs typeface="Arial" pitchFamily="34" charset="0"/>
              </a:rPr>
              <a:t>, ZnGa</a:t>
            </a:r>
            <a:r>
              <a:rPr lang="en-US" altLang="zh-TW" sz="2100" b="1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altLang="zh-TW" sz="2100" b="1" dirty="0">
                <a:latin typeface="Arial" pitchFamily="34" charset="0"/>
                <a:cs typeface="Arial" pitchFamily="34" charset="0"/>
              </a:rPr>
              <a:t>O</a:t>
            </a:r>
            <a:r>
              <a:rPr lang="en-US" altLang="zh-TW" sz="2100" b="1" baseline="-25000" dirty="0">
                <a:latin typeface="Arial" pitchFamily="34" charset="0"/>
                <a:cs typeface="Arial" pitchFamily="34" charset="0"/>
              </a:rPr>
              <a:t>4</a:t>
            </a:r>
            <a:r>
              <a:rPr lang="en-US" altLang="zh-TW" sz="2100" b="1" dirty="0">
                <a:latin typeface="Arial" pitchFamily="34" charset="0"/>
                <a:cs typeface="Arial" pitchFamily="34" charset="0"/>
              </a:rPr>
              <a:t> thin film presented well photoelectric characteristics and made it be suitable for DUV photodetector applications</a:t>
            </a:r>
            <a:r>
              <a:rPr lang="en-US" altLang="zh-TW" sz="21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358775" indent="-358775">
              <a:lnSpc>
                <a:spcPts val="3400"/>
              </a:lnSpc>
              <a:buSzPct val="100000"/>
              <a:buBlip>
                <a:blip r:embed="rId2"/>
              </a:buBlip>
            </a:pPr>
            <a:r>
              <a:rPr lang="en-US" altLang="zh-TW" sz="2100" b="1" dirty="0" err="1" smtClean="0">
                <a:latin typeface="Arial" pitchFamily="34" charset="0"/>
                <a:cs typeface="Arial" pitchFamily="34" charset="0"/>
              </a:rPr>
              <a:t>Schottky</a:t>
            </a:r>
            <a:r>
              <a:rPr lang="en-US" altLang="zh-TW" sz="2100" b="1" dirty="0">
                <a:latin typeface="Arial" pitchFamily="34" charset="0"/>
                <a:cs typeface="Arial" pitchFamily="34" charset="0"/>
              </a:rPr>
              <a:t>-</a:t>
            </a:r>
            <a:r>
              <a:rPr lang="en-US" altLang="zh-TW" sz="2100" b="1" dirty="0" smtClean="0">
                <a:latin typeface="Arial" pitchFamily="34" charset="0"/>
                <a:cs typeface="Arial" pitchFamily="34" charset="0"/>
              </a:rPr>
              <a:t>type MSM</a:t>
            </a:r>
            <a:r>
              <a:rPr lang="en-US" altLang="zh-TW" sz="2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PDs showed</a:t>
            </a:r>
            <a:r>
              <a:rPr lang="en-US" altLang="zh-TW" sz="2100" b="1" dirty="0" smtClean="0">
                <a:latin typeface="Arial" pitchFamily="34" charset="0"/>
                <a:cs typeface="Arial" pitchFamily="34" charset="0"/>
              </a:rPr>
              <a:t> better DUV-visible rejection ratio and response time </a:t>
            </a:r>
          </a:p>
          <a:p>
            <a:pPr marL="358775" indent="-358775">
              <a:lnSpc>
                <a:spcPts val="3400"/>
              </a:lnSpc>
              <a:buSzPct val="100000"/>
              <a:buBlip>
                <a:blip r:embed="rId2"/>
              </a:buBlip>
            </a:pPr>
            <a:r>
              <a:rPr lang="en-US" altLang="zh-TW" sz="2100" b="1" dirty="0" smtClean="0">
                <a:latin typeface="Arial" pitchFamily="34" charset="0"/>
                <a:cs typeface="Arial" pitchFamily="34" charset="0"/>
              </a:rPr>
              <a:t>We use a </a:t>
            </a:r>
            <a:r>
              <a:rPr lang="en-US" altLang="zh-TW" sz="2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simple process (MSM structure)</a:t>
            </a:r>
            <a:r>
              <a:rPr lang="en-US" altLang="zh-TW" sz="2100" b="1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altLang="zh-TW" sz="2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stable treatment (Furnace annealing)</a:t>
            </a:r>
            <a:r>
              <a:rPr lang="en-US" altLang="zh-TW" sz="2100" b="1" dirty="0" smtClean="0">
                <a:latin typeface="Arial" pitchFamily="34" charset="0"/>
                <a:cs typeface="Arial" pitchFamily="34" charset="0"/>
              </a:rPr>
              <a:t> to fabricate excellent DUV photodetectors based on ZnGa</a:t>
            </a:r>
            <a:r>
              <a:rPr lang="en-US" altLang="zh-TW" sz="2100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altLang="zh-TW" sz="2100" b="1" dirty="0" smtClean="0">
                <a:latin typeface="Arial" pitchFamily="34" charset="0"/>
                <a:cs typeface="Arial" pitchFamily="34" charset="0"/>
              </a:rPr>
              <a:t>O</a:t>
            </a:r>
            <a:r>
              <a:rPr lang="en-US" altLang="zh-TW" sz="2100" b="1" baseline="-25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n-US" altLang="zh-TW" sz="2100" b="1" dirty="0" smtClean="0">
                <a:latin typeface="Arial" pitchFamily="34" charset="0"/>
                <a:cs typeface="Arial" pitchFamily="34" charset="0"/>
              </a:rPr>
              <a:t> epitaxial thin film.</a:t>
            </a:r>
            <a:endParaRPr lang="en-US" altLang="zh-TW" sz="21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849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/>
          <p:nvPr/>
        </p:nvSpPr>
        <p:spPr>
          <a:xfrm>
            <a:off x="2168340" y="1959866"/>
            <a:ext cx="10081120" cy="1754326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tabLst>
                <a:tab pos="1887538" algn="l"/>
              </a:tabLst>
            </a:pPr>
            <a:r>
              <a:rPr lang="en-US" altLang="zh-TW" sz="5400" b="1" dirty="0">
                <a:ln w="11430">
                  <a:solidFill>
                    <a:schemeClr val="tx2"/>
                  </a:solidFill>
                </a:ln>
                <a:solidFill>
                  <a:srgbClr val="FF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+mj-lt"/>
                <a:ea typeface="標楷體" pitchFamily="65" charset="-120"/>
                <a:cs typeface="+mj-cs"/>
              </a:rPr>
              <a:t>Thank you for </a:t>
            </a:r>
            <a:br>
              <a:rPr lang="en-US" altLang="zh-TW" sz="5400" b="1" dirty="0">
                <a:ln w="11430">
                  <a:solidFill>
                    <a:schemeClr val="tx2"/>
                  </a:solidFill>
                </a:ln>
                <a:solidFill>
                  <a:srgbClr val="FF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+mj-lt"/>
                <a:ea typeface="標楷體" pitchFamily="65" charset="-120"/>
                <a:cs typeface="+mj-cs"/>
              </a:rPr>
            </a:br>
            <a:r>
              <a:rPr lang="en-US" altLang="zh-TW" sz="5400" b="1" dirty="0">
                <a:ln w="11430">
                  <a:solidFill>
                    <a:schemeClr val="tx2"/>
                  </a:solidFill>
                </a:ln>
                <a:solidFill>
                  <a:srgbClr val="FF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+mj-lt"/>
                <a:ea typeface="標楷體" pitchFamily="65" charset="-120"/>
                <a:cs typeface="+mj-cs"/>
              </a:rPr>
              <a:t>               your attention </a:t>
            </a:r>
          </a:p>
        </p:txBody>
      </p:sp>
      <p:sp>
        <p:nvSpPr>
          <p:cNvPr id="7" name="文字方塊 9"/>
          <p:cNvSpPr txBox="1"/>
          <p:nvPr/>
        </p:nvSpPr>
        <p:spPr>
          <a:xfrm>
            <a:off x="2531230" y="4232821"/>
            <a:ext cx="65407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latin typeface="Arial" panose="020B0604020202020204" pitchFamily="34" charset="0"/>
                <a:cs typeface="Arial" panose="020B0604020202020204" pitchFamily="34" charset="0"/>
              </a:rPr>
              <a:t>Speaker: Prof. </a:t>
            </a:r>
            <a:r>
              <a:rPr lang="en-US" altLang="zh-TW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Ray-Hua Horng</a:t>
            </a:r>
            <a:endParaRPr lang="en-US" altLang="zh-TW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TW" sz="2000" b="1" dirty="0">
                <a:latin typeface="Arial" panose="020B0604020202020204" pitchFamily="34" charset="0"/>
                <a:cs typeface="Arial" panose="020B0604020202020204" pitchFamily="34" charset="0"/>
              </a:rPr>
              <a:t>E-mail: </a:t>
            </a:r>
            <a:r>
              <a:rPr lang="en-US" altLang="zh-TW" sz="2000" b="1" dirty="0" smtClean="0"/>
              <a:t>rhh@nctu.edu.tw</a:t>
            </a:r>
            <a:endParaRPr lang="en-US" altLang="zh-TW" sz="2000" b="1" dirty="0"/>
          </a:p>
          <a:p>
            <a:pPr algn="ctr"/>
            <a:endParaRPr lang="en-US" altLang="zh-TW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4" descr="2018 æ¥é + å¤§å­¸å°è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8" name="AutoShape 6" descr="2018 æ¥é + å¤§å­¸å°è"/>
          <p:cNvSpPr>
            <a:spLocks noChangeAspect="1" noChangeArrowheads="1"/>
          </p:cNvSpPr>
          <p:nvPr/>
        </p:nvSpPr>
        <p:spPr bwMode="auto">
          <a:xfrm>
            <a:off x="410633" y="79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57312" y="-6720"/>
            <a:ext cx="7134688" cy="854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VASSCAA-9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672" y="1"/>
            <a:ext cx="5147938" cy="864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1860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903" y="1021393"/>
            <a:ext cx="5729352" cy="435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756356" y="5260868"/>
            <a:ext cx="109840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binding energy for Zn and Ga have a slight shift from metallic Zn and Ga binding energy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000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shift indicate that Zn and Ga have oxidation reaction in MOCVD deposition </a:t>
            </a:r>
            <a:endParaRPr lang="zh-TW" altLang="en-US" sz="2000" dirty="0">
              <a:solidFill>
                <a:srgbClr val="0C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626401" y="64137"/>
            <a:ext cx="5626845" cy="707882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000" b="1" u="heavy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XPS spectra of </a:t>
            </a:r>
            <a:r>
              <a:rPr lang="en-US" altLang="zh-TW" sz="4000" b="1" u="heavy" dirty="0" err="1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Zn&amp;Ga</a:t>
            </a:r>
            <a:endParaRPr lang="zh-TW" altLang="en-US" sz="1600" b="1" u="heavy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2330" y="1021392"/>
            <a:ext cx="5775480" cy="43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1154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626401" y="47512"/>
            <a:ext cx="6730031" cy="707882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000" b="1" u="heavy" dirty="0" smtClean="0"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Response Time (as-grown)</a:t>
            </a:r>
            <a:endParaRPr lang="zh-TW" altLang="en-US" sz="1600" b="1" u="heavy" dirty="0"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024" y="1021394"/>
            <a:ext cx="6630779" cy="5063317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2173112" y="1077839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1V</a:t>
            </a:r>
            <a:r>
              <a:rPr lang="zh-TW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</a:t>
            </a:r>
            <a:endParaRPr lang="zh-TW" altLang="en-US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502641" y="1021394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altLang="zh-TW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zh-TW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</a:t>
            </a:r>
            <a:endParaRPr lang="zh-TW" altLang="en-US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2173112" y="3606515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15V</a:t>
            </a:r>
            <a:r>
              <a:rPr lang="zh-TW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</a:t>
            </a:r>
            <a:endParaRPr lang="zh-TW" altLang="en-US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559086" y="3606515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20V</a:t>
            </a:r>
            <a:r>
              <a:rPr lang="zh-TW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</a:t>
            </a:r>
            <a:endParaRPr lang="zh-TW" altLang="en-US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6407" y="1021394"/>
            <a:ext cx="4435091" cy="3227221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6657328" y="4043581"/>
            <a:ext cx="55120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zh-TW" sz="2000" dirty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Photoelectron retention</a:t>
            </a:r>
            <a:r>
              <a:rPr lang="en-US" altLang="zh-TW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zh-TW" sz="2000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persistent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000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photoconductivity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are obvious when the forward bias is smaller than </a:t>
            </a:r>
            <a:r>
              <a:rPr lang="en-US" altLang="zh-TW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schottky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contact forward turn-on voltage</a:t>
            </a:r>
            <a:endParaRPr lang="zh-TW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527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文字方塊 1"/>
              <p:cNvSpPr txBox="1"/>
              <p:nvPr/>
            </p:nvSpPr>
            <p:spPr>
              <a:xfrm>
                <a:off x="626401" y="313512"/>
                <a:ext cx="6609486" cy="707882"/>
              </a:xfrm>
              <a:prstGeom prst="rect">
                <a:avLst/>
              </a:prstGeom>
              <a:noFill/>
            </p:spPr>
            <p:txBody>
              <a:bodyPr wrap="none" lIns="91432" tIns="45718" rIns="91432" bIns="45718" rtlCol="0">
                <a:spAutoFit/>
              </a:bodyPr>
              <a:lstStyle/>
              <a:p>
                <a:r>
                  <a:rPr lang="en-US" altLang="zh-TW" sz="4000" b="1" u="heavy" dirty="0" smtClean="0">
                    <a:uFill>
                      <a:solidFill>
                        <a:srgbClr val="002060"/>
                      </a:solidFill>
                    </a:uFill>
                    <a:latin typeface="Arial" panose="020B0604020202020204" pitchFamily="34" charset="0"/>
                    <a:cs typeface="Arial" panose="020B0604020202020204" pitchFamily="34" charset="0"/>
                  </a:rPr>
                  <a:t>Characteristics of </a:t>
                </a:r>
                <a14:m>
                  <m:oMath xmlns:m="http://schemas.openxmlformats.org/officeDocument/2006/math">
                    <m:r>
                      <a:rPr lang="zh-TW" altLang="en-US" sz="4000" b="1" i="1" u="heavy" smtClean="0">
                        <a:uFill>
                          <a:solidFill>
                            <a:srgbClr val="002060"/>
                          </a:solidFill>
                        </a:uFill>
                        <a:latin typeface="Cambria Math"/>
                        <a:cs typeface="Arial" panose="020B0604020202020204" pitchFamily="34" charset="0"/>
                      </a:rPr>
                      <m:t>𝜷</m:t>
                    </m:r>
                  </m:oMath>
                </a14:m>
                <a:r>
                  <a:rPr lang="en-US" altLang="zh-TW" sz="4000" b="1" u="heavy" dirty="0" smtClean="0">
                    <a:uFill>
                      <a:solidFill>
                        <a:srgbClr val="002060"/>
                      </a:solidFill>
                    </a:uFill>
                    <a:latin typeface="Arial" panose="020B0604020202020204" pitchFamily="34" charset="0"/>
                    <a:cs typeface="Arial" panose="020B0604020202020204" pitchFamily="34" charset="0"/>
                  </a:rPr>
                  <a:t>-Ga</a:t>
                </a:r>
                <a:r>
                  <a:rPr lang="en-US" altLang="zh-TW" sz="2400" b="1" u="heavy" dirty="0" smtClean="0">
                    <a:uFill>
                      <a:solidFill>
                        <a:srgbClr val="002060"/>
                      </a:solidFill>
                    </a:u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altLang="zh-TW" sz="4000" b="1" u="heavy" dirty="0" smtClean="0">
                    <a:uFill>
                      <a:solidFill>
                        <a:srgbClr val="002060"/>
                      </a:solidFill>
                    </a:uFill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  <a:r>
                  <a:rPr lang="en-US" altLang="zh-TW" sz="2400" b="1" u="heavy" dirty="0">
                    <a:uFill>
                      <a:solidFill>
                        <a:srgbClr val="002060"/>
                      </a:solidFill>
                    </a:u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zh-TW" altLang="en-US" sz="1600" b="1" u="heavy" dirty="0">
                  <a:uFill>
                    <a:solidFill>
                      <a:srgbClr val="002060"/>
                    </a:solidFill>
                  </a:u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01" y="313512"/>
                <a:ext cx="6609486" cy="70788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3321" t="-15385" r="-554" b="-35043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圖片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0730" y="3258355"/>
            <a:ext cx="5170170" cy="2761445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2763517" y="3152447"/>
            <a:ext cx="1473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TW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zh-TW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-Ga2O3</a:t>
            </a:r>
          </a:p>
          <a:p>
            <a:r>
              <a:rPr lang="en-US" altLang="zh-TW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(monoclinic)</a:t>
            </a:r>
            <a:endParaRPr lang="zh-TW" altLang="en-US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80"/>
          <p:cNvSpPr>
            <a:spLocks noChangeArrowheads="1"/>
          </p:cNvSpPr>
          <p:nvPr/>
        </p:nvSpPr>
        <p:spPr bwMode="auto">
          <a:xfrm>
            <a:off x="505180" y="898509"/>
            <a:ext cx="8675687" cy="2236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36588" lvl="1" indent="-457200" eaLnBrk="1" hangingPunct="1">
              <a:lnSpc>
                <a:spcPts val="4000"/>
              </a:lnSpc>
              <a:spcBef>
                <a:spcPct val="10000"/>
              </a:spcBef>
              <a:buClr>
                <a:srgbClr val="0000FF"/>
              </a:buClr>
              <a:buFont typeface="+mj-lt"/>
              <a:buAutoNum type="arabicPeriod"/>
            </a:pPr>
            <a:r>
              <a:rPr lang="en-US" altLang="zh-TW" sz="2000" b="1" dirty="0" smtClean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 </a:t>
            </a:r>
            <a:r>
              <a:rPr lang="en-US" altLang="zh-TW" sz="2000" b="1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Gallium-centered tetrahedral and octahedral crystal structure </a:t>
            </a:r>
          </a:p>
          <a:p>
            <a:pPr marL="636588" lvl="1" indent="-457200" eaLnBrk="1" hangingPunct="1">
              <a:lnSpc>
                <a:spcPts val="4000"/>
              </a:lnSpc>
              <a:spcBef>
                <a:spcPct val="10000"/>
              </a:spcBef>
              <a:buClr>
                <a:srgbClr val="0000FF"/>
              </a:buClr>
              <a:buFont typeface="+mj-lt"/>
              <a:buAutoNum type="arabicPeriod"/>
            </a:pPr>
            <a:r>
              <a:rPr lang="en-US" altLang="zh-TW" sz="2000" b="1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 Direct and Wide band-gap (~4.9 </a:t>
            </a:r>
            <a:r>
              <a:rPr lang="en-US" altLang="zh-TW" sz="2000" b="1" dirty="0" err="1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eV</a:t>
            </a:r>
            <a:r>
              <a:rPr lang="en-US" altLang="zh-TW" sz="2000" b="1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)</a:t>
            </a:r>
            <a:r>
              <a:rPr lang="en-US" altLang="zh-TW" sz="20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 </a:t>
            </a:r>
            <a:r>
              <a:rPr lang="en-US" altLang="zh-TW" sz="2000" b="1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semiconductor material</a:t>
            </a:r>
          </a:p>
          <a:p>
            <a:pPr marL="636588" lvl="1" indent="-457200" eaLnBrk="1" hangingPunct="1">
              <a:lnSpc>
                <a:spcPts val="4000"/>
              </a:lnSpc>
              <a:spcBef>
                <a:spcPct val="10000"/>
              </a:spcBef>
              <a:buClr>
                <a:srgbClr val="0000FF"/>
              </a:buClr>
              <a:buFont typeface="+mj-lt"/>
              <a:buAutoNum type="arabicPeriod"/>
            </a:pPr>
            <a:r>
              <a:rPr lang="en-US" altLang="zh-TW" sz="2000" b="1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 High breakdown field (8 MV/cm)</a:t>
            </a:r>
          </a:p>
          <a:p>
            <a:pPr marL="636588" lvl="1" indent="-457200" eaLnBrk="1" hangingPunct="1">
              <a:lnSpc>
                <a:spcPts val="4000"/>
              </a:lnSpc>
              <a:spcBef>
                <a:spcPct val="10000"/>
              </a:spcBef>
              <a:buClr>
                <a:srgbClr val="0000FF"/>
              </a:buClr>
              <a:buFont typeface="+mj-lt"/>
              <a:buAutoNum type="arabicPeriod"/>
            </a:pPr>
            <a:r>
              <a:rPr lang="en-US" altLang="zh-TW" sz="2000" b="1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 Outstanding thermal </a:t>
            </a:r>
            <a:r>
              <a:rPr lang="en-US" altLang="zh-TW" sz="2000" b="1" dirty="0" smtClean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and chemical stability</a:t>
            </a:r>
            <a:endParaRPr lang="en-US" altLang="zh-TW" sz="2000" b="1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8" name="表格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58202509"/>
                  </p:ext>
                </p:extLst>
              </p:nvPr>
            </p:nvGraphicFramePr>
            <p:xfrm>
              <a:off x="5827869" y="4612508"/>
              <a:ext cx="6152582" cy="148336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26723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123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4697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8561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73409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17431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Si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GaAs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4H-SiC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err="1" smtClean="0">
                              <a:solidFill>
                                <a:schemeClr val="tx1"/>
                              </a:solidFill>
                            </a:rPr>
                            <a:t>GaN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zh-TW" altLang="en-US" sz="160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𝜷</m:t>
                              </m:r>
                            </m:oMath>
                          </a14:m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-Ga2O3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Bandgap (eV)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1.1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1.4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3.3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3.4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4.8-4.9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Electron</a:t>
                          </a:r>
                          <a:r>
                            <a:rPr lang="en-US" altLang="zh-TW" sz="1600" baseline="0" dirty="0" smtClean="0">
                              <a:solidFill>
                                <a:schemeClr val="tx1"/>
                              </a:solidFill>
                            </a:rPr>
                            <a:t> mobility (cm/Vs)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1400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8000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1000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1200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300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Breakdown</a:t>
                          </a:r>
                          <a:r>
                            <a:rPr lang="en-US" altLang="zh-TW" sz="1600" baseline="0" dirty="0" smtClean="0">
                              <a:solidFill>
                                <a:schemeClr val="tx1"/>
                              </a:solidFill>
                            </a:rPr>
                            <a:t> field (MV/cm)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0.3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0.4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2.5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3.3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表格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558202509"/>
                  </p:ext>
                </p:extLst>
              </p:nvPr>
            </p:nvGraphicFramePr>
            <p:xfrm>
              <a:off x="5827869" y="4612508"/>
              <a:ext cx="6152582" cy="148336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267238"/>
                    <a:gridCol w="601231"/>
                    <a:gridCol w="746975"/>
                    <a:gridCol w="785611"/>
                    <a:gridCol w="734096"/>
                    <a:gridCol w="1017431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Si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GaAs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4H-SiC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err="1" smtClean="0">
                              <a:solidFill>
                                <a:schemeClr val="tx1"/>
                              </a:solidFill>
                            </a:rPr>
                            <a:t>GaN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TW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505988" t="-1639" r="-2395" b="-316393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Bandgap (eV)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1.1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1.4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3.3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3.4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4.8-4.9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Electron</a:t>
                          </a:r>
                          <a:r>
                            <a:rPr lang="en-US" altLang="zh-TW" sz="1600" baseline="0" dirty="0" smtClean="0">
                              <a:solidFill>
                                <a:schemeClr val="tx1"/>
                              </a:solidFill>
                            </a:rPr>
                            <a:t> mobility (cm/Vs)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1400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8000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1000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1200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300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Breakdown</a:t>
                          </a:r>
                          <a:r>
                            <a:rPr lang="en-US" altLang="zh-TW" sz="1600" baseline="0" dirty="0" smtClean="0">
                              <a:solidFill>
                                <a:schemeClr val="tx1"/>
                              </a:solidFill>
                            </a:rPr>
                            <a:t> field (MV/cm)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0.3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0.4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2.5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3.3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TW" sz="1600" dirty="0" smtClean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  <a:endParaRPr lang="zh-TW" altLang="en-US" sz="160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9" name="矩形 8"/>
          <p:cNvSpPr/>
          <p:nvPr/>
        </p:nvSpPr>
        <p:spPr>
          <a:xfrm>
            <a:off x="10869121" y="4544230"/>
            <a:ext cx="1170848" cy="161603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70170" y="1965249"/>
            <a:ext cx="5201120" cy="252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68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302301" y="-2363"/>
            <a:ext cx="9845949" cy="954103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Noise </a:t>
            </a:r>
            <a:r>
              <a:rPr lang="en-US" altLang="zh-TW" sz="4000" b="1" dirty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quivalent Power </a:t>
            </a:r>
            <a:r>
              <a:rPr lang="en-US" altLang="zh-TW" sz="4000" b="1" dirty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of PDs (</a:t>
            </a:r>
            <a:r>
              <a:rPr lang="en-US" altLang="zh-TW" sz="4000" b="1" dirty="0" err="1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zh-TW" sz="4000" b="1" dirty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TW" altLang="en-US" sz="40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TW" altLang="en-US" sz="16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5576843" y="1039312"/>
            <a:ext cx="3243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err="1" smtClean="0">
                <a:solidFill>
                  <a:srgbClr val="0C00FF"/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Hooge</a:t>
            </a:r>
            <a:r>
              <a:rPr lang="en-US" altLang="zh-TW" sz="2400" b="1" dirty="0" smtClean="0">
                <a:solidFill>
                  <a:srgbClr val="0C00FF"/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-type equation</a:t>
            </a:r>
            <a:endParaRPr lang="zh-TW" altLang="en-US" sz="2400" b="1" dirty="0">
              <a:solidFill>
                <a:srgbClr val="0C00FF"/>
              </a:solidFill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矩形 4"/>
              <p:cNvSpPr/>
              <p:nvPr/>
            </p:nvSpPr>
            <p:spPr>
              <a:xfrm>
                <a:off x="6138407" y="1459619"/>
                <a:ext cx="2037866" cy="6226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TW" alt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TW" altLang="en-US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zh-TW" altLang="en-US" sz="20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𝐧</m:t>
                          </m:r>
                        </m:sub>
                      </m:sSub>
                      <m:d>
                        <m:dPr>
                          <m:ctrlPr>
                            <a:rPr lang="zh-TW" altLang="en-US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TW" altLang="en-US" sz="2000" b="1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𝐟</m:t>
                          </m:r>
                        </m:e>
                      </m:d>
                      <m:r>
                        <a:rPr lang="zh-TW" altLang="en-US" sz="2000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type m:val="skw"/>
                          <m:ctrlPr>
                            <a:rPr lang="zh-TW" altLang="en-US" sz="20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zh-TW" altLang="en-US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TW" altLang="en-US" sz="20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𝐒</m:t>
                              </m:r>
                            </m:e>
                            <m:sub>
                              <m:r>
                                <a:rPr lang="zh-TW" altLang="en-US" sz="20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𝐨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zh-TW" altLang="en-US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zh-TW" altLang="en-US" sz="20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𝐈</m:t>
                              </m:r>
                            </m:e>
                            <m:sub>
                              <m:r>
                                <a:rPr lang="zh-TW" altLang="en-US" sz="20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𝐝</m:t>
                              </m:r>
                            </m:sub>
                            <m:sup>
                              <m:r>
                                <a:rPr lang="zh-TW" altLang="en-US" sz="20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lang="zh-TW" altLang="en-US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TW" altLang="en-US" sz="20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𝐟</m:t>
                              </m:r>
                            </m:e>
                            <m:sup>
                              <m:r>
                                <a:rPr lang="zh-TW" altLang="en-US" sz="20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𝛄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8407" y="1459619"/>
                <a:ext cx="2037866" cy="622671"/>
              </a:xfrm>
              <a:prstGeom prst="rect">
                <a:avLst/>
              </a:prstGeom>
              <a:blipFill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矩形 5"/>
              <p:cNvSpPr/>
              <p:nvPr/>
            </p:nvSpPr>
            <p:spPr>
              <a:xfrm>
                <a:off x="5321354" y="2097844"/>
                <a:ext cx="6977967" cy="720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zh-TW" altLang="en-US" sz="1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zh-TW" altLang="en-US" sz="1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TW" altLang="en-US" sz="1800" b="1" i="1">
                                  <a:latin typeface="Cambria Math" panose="02040503050406030204" pitchFamily="18" charset="0"/>
                                </a:rPr>
                                <m:t>𝐢</m:t>
                              </m:r>
                              <m:r>
                                <a:rPr lang="zh-TW" altLang="en-US" sz="1800" b="1" i="0">
                                  <a:latin typeface="Cambria Math" panose="02040503050406030204" pitchFamily="18" charset="0"/>
                                </a:rPr>
                                <m:t>𝐧</m:t>
                              </m:r>
                            </m:e>
                          </m:d>
                        </m:e>
                        <m:sup>
                          <m:r>
                            <a:rPr lang="zh-TW" altLang="en-US" sz="1800" b="1" i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zh-TW" altLang="en-US" sz="1800" b="1" i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limLoc m:val="subSup"/>
                          <m:ctrlPr>
                            <a:rPr lang="zh-TW" altLang="en-US" sz="1800" b="1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zh-TW" altLang="en-US" sz="1800" b="1" i="0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lang="zh-TW" altLang="en-US" sz="1800" b="1" i="0">
                              <a:latin typeface="Cambria Math" panose="02040503050406030204" pitchFamily="18" charset="0"/>
                            </a:rPr>
                            <m:t>𝐁</m:t>
                          </m:r>
                        </m:sup>
                        <m:e>
                          <m:sSub>
                            <m:sSubPr>
                              <m:ctrlPr>
                                <a:rPr lang="zh-TW" altLang="en-US" sz="1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TW" altLang="en-US" sz="1800" b="1" i="0">
                                  <a:latin typeface="Cambria Math" panose="02040503050406030204" pitchFamily="18" charset="0"/>
                                </a:rPr>
                                <m:t>𝐒</m:t>
                              </m:r>
                            </m:e>
                            <m:sub>
                              <m:r>
                                <a:rPr lang="zh-TW" altLang="en-US" sz="1800" b="1" i="0">
                                  <a:latin typeface="Cambria Math" panose="02040503050406030204" pitchFamily="18" charset="0"/>
                                </a:rPr>
                                <m:t>𝐧</m:t>
                              </m:r>
                            </m:sub>
                          </m:sSub>
                          <m:d>
                            <m:dPr>
                              <m:ctrlPr>
                                <a:rPr lang="zh-TW" altLang="en-US" sz="18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TW" altLang="en-US" sz="1800" b="1" i="0">
                                  <a:latin typeface="Cambria Math" panose="02040503050406030204" pitchFamily="18" charset="0"/>
                                </a:rPr>
                                <m:t>𝐟</m:t>
                              </m:r>
                            </m:e>
                          </m:d>
                          <m:r>
                            <a:rPr lang="zh-TW" altLang="en-US" sz="1800" b="1" i="0">
                              <a:latin typeface="Cambria Math" panose="02040503050406030204" pitchFamily="18" charset="0"/>
                            </a:rPr>
                            <m:t>𝐝𝐟</m:t>
                          </m:r>
                          <m:r>
                            <a:rPr lang="zh-TW" altLang="en-US" sz="1800" b="1" i="0">
                              <a:latin typeface="Cambria Math" panose="02040503050406030204" pitchFamily="18" charset="0"/>
                            </a:rPr>
                            <m:t>= </m:t>
                          </m:r>
                          <m:nary>
                            <m:naryPr>
                              <m:limLoc m:val="subSup"/>
                              <m:ctrlPr>
                                <a:rPr lang="zh-TW" altLang="en-US" sz="1800" b="1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TW" altLang="en-US" sz="1800" b="1" i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  <m:sup>
                              <m:r>
                                <a:rPr lang="zh-TW" altLang="en-US" sz="1800" b="1" i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zh-TW" altLang="en-US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TW" altLang="en-US" sz="1800" b="1" i="0">
                                      <a:latin typeface="Cambria Math" panose="02040503050406030204" pitchFamily="18" charset="0"/>
                                    </a:rPr>
                                    <m:t>𝐒</m:t>
                                  </m:r>
                                </m:e>
                                <m:sub>
                                  <m:r>
                                    <a:rPr lang="zh-TW" altLang="en-US" sz="1800" b="1" i="0">
                                      <a:latin typeface="Cambria Math" panose="02040503050406030204" pitchFamily="18" charset="0"/>
                                    </a:rPr>
                                    <m:t>𝐧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zh-TW" altLang="en-US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TW" altLang="en-US" sz="1800" b="1" i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d>
                              <m:r>
                                <a:rPr lang="zh-TW" altLang="en-US" sz="1800" b="1" i="0">
                                  <a:latin typeface="Cambria Math" panose="02040503050406030204" pitchFamily="18" charset="0"/>
                                </a:rPr>
                                <m:t>𝐝𝐟</m:t>
                              </m:r>
                              <m:r>
                                <a:rPr lang="zh-TW" altLang="en-US" sz="1800" b="1" i="0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nary>
                                <m:naryPr>
                                  <m:limLoc m:val="subSup"/>
                                  <m:ctrlPr>
                                    <a:rPr lang="zh-TW" altLang="en-US" sz="1800" b="1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zh-TW" altLang="en-US" sz="1800" b="1" i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zh-TW" altLang="en-US" sz="1800" b="1" i="0">
                                      <a:latin typeface="Cambria Math" panose="02040503050406030204" pitchFamily="18" charset="0"/>
                                    </a:rPr>
                                    <m:t>𝐁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zh-TW" altLang="en-US" sz="1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TW" altLang="en-US" sz="1800" b="1" i="0">
                                          <a:latin typeface="Cambria Math" panose="02040503050406030204" pitchFamily="18" charset="0"/>
                                        </a:rPr>
                                        <m:t>𝐒</m:t>
                                      </m:r>
                                    </m:e>
                                    <m:sub>
                                      <m:r>
                                        <a:rPr lang="zh-TW" altLang="en-US" sz="1800" b="1" i="0">
                                          <a:latin typeface="Cambria Math" panose="02040503050406030204" pitchFamily="18" charset="0"/>
                                        </a:rPr>
                                        <m:t>𝐧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zh-TW" altLang="en-US" sz="1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TW" altLang="en-US" sz="1800" b="1" i="0">
                                          <a:latin typeface="Cambria Math" panose="02040503050406030204" pitchFamily="18" charset="0"/>
                                        </a:rPr>
                                        <m:t>𝐟</m:t>
                                      </m:r>
                                    </m:e>
                                  </m:d>
                                  <m:r>
                                    <a:rPr lang="zh-TW" altLang="en-US" sz="1800" b="1" i="0">
                                      <a:latin typeface="Cambria Math" panose="02040503050406030204" pitchFamily="18" charset="0"/>
                                    </a:rPr>
                                    <m:t>𝐝𝐟</m:t>
                                  </m:r>
                                  <m:r>
                                    <a:rPr lang="zh-TW" altLang="en-US" sz="1800" b="1" i="0">
                                      <a:latin typeface="Cambria Math" panose="02040503050406030204" pitchFamily="18" charset="0"/>
                                    </a:rPr>
                                    <m:t>= </m:t>
                                  </m:r>
                                  <m:sSub>
                                    <m:sSubPr>
                                      <m:ctrlPr>
                                        <a:rPr lang="zh-TW" altLang="en-US" sz="1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TW" altLang="en-US" sz="1800" b="1" i="0">
                                          <a:latin typeface="Cambria Math" panose="02040503050406030204" pitchFamily="18" charset="0"/>
                                        </a:rPr>
                                        <m:t>𝐒</m:t>
                                      </m:r>
                                    </m:e>
                                    <m:sub>
                                      <m:r>
                                        <a:rPr lang="zh-TW" altLang="en-US" sz="1800" b="1" i="0">
                                          <a:latin typeface="Cambria Math" panose="02040503050406030204" pitchFamily="18" charset="0"/>
                                        </a:rPr>
                                        <m:t>𝐨</m:t>
                                      </m:r>
                                    </m:sub>
                                  </m:sSub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zh-TW" altLang="en-US" sz="18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unc>
                                        <m:funcPr>
                                          <m:ctrlPr>
                                            <a:rPr lang="zh-TW" altLang="en-US" sz="18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a:rPr lang="zh-TW" altLang="en-US" sz="1800" b="1" i="0">
                                              <a:latin typeface="Cambria Math" panose="02040503050406030204" pitchFamily="18" charset="0"/>
                                            </a:rPr>
                                            <m:t>𝐥𝐧</m:t>
                                          </m:r>
                                        </m:fName>
                                        <m:e>
                                          <m:d>
                                            <m:dPr>
                                              <m:ctrlPr>
                                                <a:rPr lang="zh-TW" altLang="en-US" sz="1800" b="1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zh-TW" altLang="en-US" sz="1800" b="1" i="0">
                                                  <a:latin typeface="Cambria Math" panose="02040503050406030204" pitchFamily="18" charset="0"/>
                                                </a:rPr>
                                                <m:t>𝐁</m:t>
                                              </m:r>
                                            </m:e>
                                          </m:d>
                                        </m:e>
                                      </m:func>
                                      <m:r>
                                        <a:rPr lang="zh-TW" altLang="en-US" sz="1800" b="1" i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zh-TW" altLang="en-US" sz="1800" b="1" i="0"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zh-TW" altLang="en-US" sz="1800" b="1" dirty="0"/>
              </a:p>
            </p:txBody>
          </p:sp>
        </mc:Choice>
        <mc:Fallback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1354" y="2097844"/>
                <a:ext cx="6977967" cy="720903"/>
              </a:xfrm>
              <a:prstGeom prst="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矩形 6"/>
              <p:cNvSpPr/>
              <p:nvPr/>
            </p:nvSpPr>
            <p:spPr>
              <a:xfrm>
                <a:off x="6327705" y="2898173"/>
                <a:ext cx="1811522" cy="6526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000" b="1" i="1" smtClean="0">
                          <a:latin typeface="Cambria Math" panose="02040503050406030204" pitchFamily="18" charset="0"/>
                        </a:rPr>
                        <m:t>𝐍</m:t>
                      </m:r>
                      <m:r>
                        <a:rPr lang="zh-TW" altLang="en-US" sz="2000" b="1" i="0">
                          <a:latin typeface="Cambria Math" panose="02040503050406030204" pitchFamily="18" charset="0"/>
                        </a:rPr>
                        <m:t>𝐄𝐏</m:t>
                      </m:r>
                      <m:r>
                        <a:rPr lang="zh-TW" altLang="en-US" sz="2000" b="1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type m:val="skw"/>
                          <m:ctrlPr>
                            <a:rPr lang="zh-TW" alt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zh-TW" altLang="en-US" sz="20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Sup>
                                <m:sSubSupPr>
                                  <m:ctrlPr>
                                    <a:rPr lang="zh-TW" altLang="en-US" sz="20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TW" sz="2000" b="1" i="1" smtClean="0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e>
                                <m:sub>
                                  <m:r>
                                    <a:rPr lang="zh-TW" altLang="en-US" sz="2000" b="1" i="0">
                                      <a:latin typeface="Cambria Math" panose="02040503050406030204" pitchFamily="18" charset="0"/>
                                    </a:rPr>
                                    <m:t>𝐧</m:t>
                                  </m:r>
                                </m:sub>
                                <m:sup>
                                  <m:r>
                                    <a:rPr lang="zh-TW" altLang="en-US" sz="2000" b="1" i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</m:e>
                          </m:rad>
                        </m:num>
                        <m:den>
                          <m:r>
                            <a:rPr lang="zh-TW" altLang="en-US" sz="2000" b="1" i="0">
                              <a:latin typeface="Cambria Math" panose="02040503050406030204" pitchFamily="18" charset="0"/>
                            </a:rPr>
                            <m:t>𝐑</m:t>
                          </m:r>
                        </m:den>
                      </m:f>
                    </m:oMath>
                  </m:oMathPara>
                </a14:m>
                <a:endParaRPr lang="zh-TW" altLang="en-US" sz="2000" b="1" dirty="0"/>
              </a:p>
            </p:txBody>
          </p:sp>
        </mc:Choice>
        <mc:Fallback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7705" y="2898173"/>
                <a:ext cx="1811522" cy="652679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8" name="矩形 7"/>
              <p:cNvSpPr/>
              <p:nvPr/>
            </p:nvSpPr>
            <p:spPr>
              <a:xfrm>
                <a:off x="9028922" y="2811316"/>
                <a:ext cx="1609223" cy="7382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zh-TW" altLang="en-US" sz="20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TW" altLang="en-US" sz="2000" b="1" i="1"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  <m:sup>
                          <m:r>
                            <a:rPr lang="zh-TW" altLang="en-US" sz="2000" b="1" i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zh-TW" altLang="en-US" sz="2000" b="1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zh-TW" alt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zh-TW" altLang="en-US" sz="20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zh-TW" altLang="en-US" sz="2000" b="1" i="0">
                                  <a:latin typeface="Cambria Math" panose="02040503050406030204" pitchFamily="18" charset="0"/>
                                </a:rPr>
                                <m:t>𝐀</m:t>
                              </m:r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zh-TW" altLang="en-US" sz="2000" b="1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zh-TW" altLang="en-US" sz="2000" b="1" i="0">
                                  <a:latin typeface="Cambria Math" panose="02040503050406030204" pitchFamily="18" charset="0"/>
                                </a:rPr>
                                <m:t>𝐁</m:t>
                              </m:r>
                            </m:e>
                          </m:rad>
                        </m:num>
                        <m:den>
                          <m:r>
                            <a:rPr lang="zh-TW" altLang="en-US" sz="2000" b="1" i="0">
                              <a:latin typeface="Cambria Math" panose="02040503050406030204" pitchFamily="18" charset="0"/>
                            </a:rPr>
                            <m:t>𝐍𝐄𝐏</m:t>
                          </m:r>
                        </m:den>
                      </m:f>
                    </m:oMath>
                  </m:oMathPara>
                </a14:m>
                <a:endParaRPr lang="zh-TW" altLang="en-US" sz="2000" b="1" dirty="0"/>
              </a:p>
            </p:txBody>
          </p:sp>
        </mc:Choice>
        <mc:Fallback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8922" y="2811316"/>
                <a:ext cx="1609223" cy="738279"/>
              </a:xfrm>
              <a:prstGeom prst="rect">
                <a:avLst/>
              </a:prstGeom>
              <a:blipFill rotWithShape="0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群組 18"/>
          <p:cNvGrpSpPr/>
          <p:nvPr/>
        </p:nvGrpSpPr>
        <p:grpSpPr>
          <a:xfrm>
            <a:off x="5749980" y="3489821"/>
            <a:ext cx="6120714" cy="1444110"/>
            <a:chOff x="5556134" y="3409009"/>
            <a:chExt cx="6120714" cy="1444110"/>
          </a:xfrm>
        </p:grpSpPr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0" name="文字方塊 9"/>
                <p:cNvSpPr txBox="1"/>
                <p:nvPr/>
              </p:nvSpPr>
              <p:spPr>
                <a:xfrm>
                  <a:off x="5601982" y="3909676"/>
                  <a:ext cx="5973110" cy="6052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zh-TW" sz="2000" dirty="0" smtClean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As-grown</a:t>
                  </a:r>
                  <a:r>
                    <a:rPr lang="zh-TW" altLang="en-US" sz="2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 → </a:t>
                  </a:r>
                  <a:r>
                    <a:rPr lang="en-US" altLang="zh-TW" sz="2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1.70</a:t>
                  </a:r>
                  <a14:m>
                    <m:oMath xmlns:m="http://schemas.openxmlformats.org/officeDocument/2006/math"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altLang="zh-TW" sz="2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10</a:t>
                  </a:r>
                  <a:r>
                    <a:rPr lang="en-US" altLang="zh-TW" sz="2000" baseline="30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-7</a:t>
                  </a:r>
                  <a:r>
                    <a:rPr lang="zh-TW" altLang="en-US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→ </a:t>
                  </a:r>
                  <a:r>
                    <a:rPr lang="en-US" altLang="zh-TW" sz="2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9.33</a:t>
                  </a:r>
                  <a14:m>
                    <m:oMath xmlns:m="http://schemas.openxmlformats.org/officeDocument/2006/math"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altLang="zh-TW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10</a:t>
                  </a:r>
                  <a:r>
                    <a:rPr lang="en-US" altLang="zh-TW" sz="2000" baseline="30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  <a:r>
                    <a:rPr lang="en-US" altLang="zh-TW" sz="2000" baseline="30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9</a:t>
                  </a:r>
                  <a:r>
                    <a:rPr lang="zh-TW" altLang="en-US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zh-TW" altLang="en-US" sz="2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 → </a:t>
                  </a:r>
                  <a:r>
                    <a:rPr lang="en-US" altLang="zh-TW" sz="2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2.44</a:t>
                  </a:r>
                  <a:r>
                    <a:rPr lang="en-US" altLang="zh-TW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7</a:t>
                  </a:r>
                  <a14:m>
                    <m:oMath xmlns:m="http://schemas.openxmlformats.org/officeDocument/2006/math"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altLang="zh-TW" sz="2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10</a:t>
                  </a:r>
                  <a:r>
                    <a:rPr lang="en-US" altLang="zh-TW" sz="2000" baseline="30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8</a:t>
                  </a:r>
                  <a:endParaRPr lang="en-US" altLang="zh-TW" sz="20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algn="ctr"/>
                  <a:endParaRPr lang="en-US" altLang="zh-TW" sz="20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10" name="文字方塊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1982" y="3909676"/>
                  <a:ext cx="5973110" cy="605294"/>
                </a:xfrm>
                <a:prstGeom prst="rect">
                  <a:avLst/>
                </a:prstGeom>
                <a:blipFill rotWithShape="0">
                  <a:blip r:embed="rId6" cstate="print"/>
                  <a:stretch>
                    <a:fillRect l="-714" t="-5051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xmlns="" Requires="a14">
            <p:sp>
              <p:nvSpPr>
                <p:cNvPr id="12" name="文字方塊 11"/>
                <p:cNvSpPr txBox="1"/>
                <p:nvPr/>
              </p:nvSpPr>
              <p:spPr>
                <a:xfrm>
                  <a:off x="5556134" y="4365600"/>
                  <a:ext cx="612071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zh-TW"/>
                  </a:defPPr>
                  <a:lvl1pPr algn="ctr">
                    <a:defRPr sz="2000"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</a:lstStyle>
                <a:p>
                  <a:r>
                    <a:rPr lang="en-US" altLang="zh-TW" dirty="0" smtClean="0">
                      <a:solidFill>
                        <a:srgbClr val="FF0000"/>
                      </a:solidFill>
                    </a:rPr>
                    <a:t>800_ZGO</a:t>
                  </a:r>
                  <a:r>
                    <a:rPr lang="zh-TW" altLang="en-US" dirty="0" smtClean="0"/>
                    <a:t> </a:t>
                  </a:r>
                  <a:r>
                    <a:rPr lang="zh-TW" altLang="en-US" dirty="0"/>
                    <a:t>→ </a:t>
                  </a:r>
                  <a:r>
                    <a:rPr lang="en-US" altLang="zh-TW" dirty="0"/>
                    <a:t>1.34</a:t>
                  </a:r>
                  <a14:m>
                    <m:oMath xmlns:m="http://schemas.openxmlformats.org/officeDocument/2006/math">
                      <m:r>
                        <a:rPr lang="en-US" altLang="zh-TW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altLang="zh-TW" dirty="0"/>
                    <a:t>10</a:t>
                  </a:r>
                  <a:r>
                    <a:rPr lang="en-US" altLang="zh-TW" baseline="30000" dirty="0"/>
                    <a:t>-7</a:t>
                  </a:r>
                  <a:r>
                    <a:rPr lang="zh-TW" altLang="en-US" dirty="0"/>
                    <a:t> → </a:t>
                  </a:r>
                  <a:r>
                    <a:rPr lang="en-US" altLang="zh-TW" dirty="0"/>
                    <a:t>9.99</a:t>
                  </a:r>
                  <a14:m>
                    <m:oMath xmlns:m="http://schemas.openxmlformats.org/officeDocument/2006/math">
                      <m:r>
                        <a:rPr lang="en-US" altLang="zh-TW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altLang="zh-TW" dirty="0"/>
                    <a:t>10</a:t>
                  </a:r>
                  <a:r>
                    <a:rPr lang="en-US" altLang="zh-TW" baseline="30000" dirty="0"/>
                    <a:t>-12</a:t>
                  </a:r>
                  <a:r>
                    <a:rPr lang="zh-TW" altLang="en-US" dirty="0"/>
                    <a:t> → </a:t>
                  </a:r>
                  <a:r>
                    <a:rPr lang="en-US" altLang="zh-TW" dirty="0"/>
                    <a:t>2.287</a:t>
                  </a:r>
                  <a14:m>
                    <m:oMath xmlns:m="http://schemas.openxmlformats.org/officeDocument/2006/math">
                      <m:r>
                        <a:rPr lang="en-US" altLang="zh-TW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altLang="zh-TW" dirty="0"/>
                    <a:t>10</a:t>
                  </a:r>
                  <a:r>
                    <a:rPr lang="en-US" altLang="zh-TW" baseline="30000" dirty="0"/>
                    <a:t>11</a:t>
                  </a:r>
                </a:p>
              </p:txBody>
            </p:sp>
          </mc:Choice>
          <mc:Fallback>
            <p:sp>
              <p:nvSpPr>
                <p:cNvPr id="12" name="文字方塊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56134" y="4365600"/>
                  <a:ext cx="6120714" cy="400110"/>
                </a:xfrm>
                <a:prstGeom prst="rect">
                  <a:avLst/>
                </a:prstGeom>
                <a:blipFill rotWithShape="0">
                  <a:blip r:embed="rId7" cstate="print"/>
                  <a:stretch>
                    <a:fillRect l="-598" t="-6061" b="-27273"/>
                  </a:stretch>
                </a:blipFill>
              </p:spPr>
              <p:txBody>
                <a:bodyPr/>
                <a:lstStyle/>
                <a:p>
                  <a:r>
                    <a:rPr lang="zh-TW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圓角矩形 12"/>
            <p:cNvSpPr/>
            <p:nvPr/>
          </p:nvSpPr>
          <p:spPr>
            <a:xfrm>
              <a:off x="7184515" y="3809119"/>
              <a:ext cx="1152000" cy="1044000"/>
            </a:xfrm>
            <a:prstGeom prst="roundRect">
              <a:avLst/>
            </a:prstGeom>
            <a:noFill/>
            <a:ln w="28575">
              <a:solidFill>
                <a:srgbClr val="FFC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圓角矩形 13"/>
            <p:cNvSpPr/>
            <p:nvPr/>
          </p:nvSpPr>
          <p:spPr>
            <a:xfrm>
              <a:off x="8656597" y="3809119"/>
              <a:ext cx="1272161" cy="1044000"/>
            </a:xfrm>
            <a:prstGeom prst="roundRect">
              <a:avLst/>
            </a:prstGeom>
            <a:noFill/>
            <a:ln w="28575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圓角矩形 14"/>
            <p:cNvSpPr/>
            <p:nvPr/>
          </p:nvSpPr>
          <p:spPr>
            <a:xfrm>
              <a:off x="10226803" y="3809119"/>
              <a:ext cx="1358000" cy="1044000"/>
            </a:xfrm>
            <a:prstGeom prst="roundRect">
              <a:avLst/>
            </a:prstGeom>
            <a:noFill/>
            <a:ln w="28575">
              <a:solidFill>
                <a:srgbClr val="0C00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文字方塊 15"/>
            <p:cNvSpPr txBox="1"/>
            <p:nvPr/>
          </p:nvSpPr>
          <p:spPr>
            <a:xfrm>
              <a:off x="7530940" y="3409009"/>
              <a:ext cx="4603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0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US" altLang="zh-TW" sz="2000" b="1" baseline="-25000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zh-TW" altLang="en-US" sz="2000" b="1" baseline="-25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字方塊 16"/>
            <p:cNvSpPr txBox="1"/>
            <p:nvPr/>
          </p:nvSpPr>
          <p:spPr>
            <a:xfrm>
              <a:off x="8935848" y="3411520"/>
              <a:ext cx="7136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000" b="1" dirty="0" smtClean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NEP</a:t>
              </a:r>
              <a:endParaRPr lang="zh-TW" altLang="en-US" sz="2000" b="1" baseline="-25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字方塊 17"/>
            <p:cNvSpPr txBox="1"/>
            <p:nvPr/>
          </p:nvSpPr>
          <p:spPr>
            <a:xfrm>
              <a:off x="10670803" y="3415029"/>
              <a:ext cx="470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TW" sz="2000" b="1" dirty="0" smtClean="0">
                  <a:solidFill>
                    <a:srgbClr val="0C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D*</a:t>
              </a:r>
              <a:endParaRPr lang="zh-TW" altLang="en-US" sz="2000" b="1" baseline="-25000" dirty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" name="圖片 1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236" y="1058340"/>
            <a:ext cx="5520394" cy="4078436"/>
          </a:xfrm>
          <a:prstGeom prst="rect">
            <a:avLst/>
          </a:prstGeom>
        </p:spPr>
      </p:pic>
      <p:sp>
        <p:nvSpPr>
          <p:cNvPr id="21" name="文字方塊 20"/>
          <p:cNvSpPr txBox="1"/>
          <p:nvPr/>
        </p:nvSpPr>
        <p:spPr>
          <a:xfrm>
            <a:off x="384009" y="5264203"/>
            <a:ext cx="118643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Blip>
                <a:blip r:embed="rId9"/>
              </a:buBlip>
            </a:pP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800_ZGO presented lower NEP and 3 orders smaller than As-grown ZGO did.</a:t>
            </a:r>
          </a:p>
          <a:p>
            <a:pPr marL="342900" indent="-342900">
              <a:lnSpc>
                <a:spcPct val="150000"/>
              </a:lnSpc>
              <a:buBlip>
                <a:blip r:embed="rId9"/>
              </a:buBlip>
            </a:pPr>
            <a:r>
              <a:rPr lang="en-US" altLang="zh-TW" sz="2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NEP 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zh-TW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altLang="zh-TW" sz="2000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igher D* </a:t>
            </a: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indicates that annealing treatment improve the DUV detector performance.</a:t>
            </a:r>
            <a:endParaRPr lang="zh-TW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8810337" y="1025116"/>
            <a:ext cx="30203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Flick noise</a:t>
            </a:r>
          </a:p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(acoustic phonons)</a:t>
            </a:r>
          </a:p>
          <a:p>
            <a:pPr algn="ctr"/>
            <a:r>
              <a:rPr lang="en-US" altLang="zh-TW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(ionized impurities)</a:t>
            </a:r>
            <a:endParaRPr lang="zh-TW" altLang="en-US" sz="2400" b="1" dirty="0">
              <a:solidFill>
                <a:srgbClr val="FF0000"/>
              </a:solidFill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93034" y="3055235"/>
            <a:ext cx="5373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b="1" dirty="0" smtClean="0">
                <a:latin typeface="Cambria Math" panose="02040503050406030204" pitchFamily="18" charset="0"/>
              </a:rPr>
              <a:t>(W)</a:t>
            </a:r>
            <a:endParaRPr lang="zh-TW" altLang="en-US" sz="1600" b="1" dirty="0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矩形 8"/>
              <p:cNvSpPr/>
              <p:nvPr/>
            </p:nvSpPr>
            <p:spPr>
              <a:xfrm>
                <a:off x="10491952" y="3003288"/>
                <a:ext cx="1338764" cy="3617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zh-TW" altLang="en-US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sz="1600" b="1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TW" altLang="en-US" sz="1600" b="1" i="0">
                            <a:latin typeface="Cambria Math" panose="02040503050406030204" pitchFamily="18" charset="0"/>
                          </a:rPr>
                          <m:t>𝐜𝐦</m:t>
                        </m:r>
                        <m:rad>
                          <m:radPr>
                            <m:degHide m:val="on"/>
                            <m:ctrlPr>
                              <a:rPr lang="zh-TW" altLang="en-US" sz="1600" b="1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zh-TW" altLang="en-US" sz="1600" b="1" i="0">
                                <a:latin typeface="Cambria Math" panose="02040503050406030204" pitchFamily="18" charset="0"/>
                              </a:rPr>
                              <m:t>𝐇𝐳</m:t>
                            </m:r>
                          </m:e>
                        </m:rad>
                      </m:num>
                      <m:den>
                        <m:r>
                          <a:rPr lang="zh-TW" altLang="en-US" sz="1600" b="1" i="0">
                            <a:latin typeface="Cambria Math" panose="02040503050406030204" pitchFamily="18" charset="0"/>
                          </a:rPr>
                          <m:t>𝐖</m:t>
                        </m:r>
                      </m:den>
                    </m:f>
                  </m:oMath>
                </a14:m>
                <a:r>
                  <a:rPr lang="en-US" altLang="zh-TW" sz="1600" b="1" dirty="0" smtClean="0">
                    <a:latin typeface="Cambria Math" panose="02040503050406030204" pitchFamily="18" charset="0"/>
                  </a:rPr>
                  <a:t>)</a:t>
                </a:r>
                <a:endParaRPr lang="zh-TW" altLang="en-US" sz="1600" b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1952" y="3003288"/>
                <a:ext cx="1338764" cy="361766"/>
              </a:xfrm>
              <a:prstGeom prst="rect">
                <a:avLst/>
              </a:prstGeom>
              <a:blipFill rotWithShape="0">
                <a:blip r:embed="rId10" cstate="print"/>
                <a:stretch>
                  <a:fillRect t="-88136" r="-18636" b="-15762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753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0684" y="1259001"/>
            <a:ext cx="4123293" cy="392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626401" y="30887"/>
            <a:ext cx="5266362" cy="707882"/>
          </a:xfrm>
          <a:prstGeom prst="rect">
            <a:avLst/>
          </a:prstGeom>
          <a:noFill/>
        </p:spPr>
        <p:txBody>
          <a:bodyPr wrap="none" lIns="91432" tIns="45718" rIns="91432" bIns="45718" rtlCol="0">
            <a:spAutoFit/>
          </a:bodyPr>
          <a:lstStyle/>
          <a:p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SIMS</a:t>
            </a:r>
            <a:r>
              <a:rPr lang="zh-TW" altLang="en-US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4000" b="1" dirty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TW" sz="4000" b="1" dirty="0" smtClean="0">
                <a:solidFill>
                  <a:srgbClr val="0C00FF"/>
                </a:solidFill>
                <a:uFill>
                  <a:solidFill>
                    <a:srgbClr val="00206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epth Analysis</a:t>
            </a:r>
            <a:endParaRPr lang="zh-TW" altLang="en-US" sz="1600" b="1" dirty="0">
              <a:solidFill>
                <a:srgbClr val="0C00FF"/>
              </a:solidFill>
              <a:uFill>
                <a:solidFill>
                  <a:srgbClr val="002060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7528041" y="3583660"/>
            <a:ext cx="3600000" cy="0"/>
          </a:xfrm>
          <a:prstGeom prst="line">
            <a:avLst/>
          </a:prstGeom>
          <a:ln w="28575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7469447" y="1295360"/>
            <a:ext cx="1045479" cy="326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TW" b="1" dirty="0" smtClean="0">
                <a:solidFill>
                  <a:schemeClr val="bg1"/>
                </a:solidFill>
              </a:rPr>
              <a:t>ZnGa</a:t>
            </a:r>
            <a:r>
              <a:rPr lang="en-US" altLang="zh-TW" b="1" baseline="-25000" dirty="0" smtClean="0">
                <a:solidFill>
                  <a:schemeClr val="bg1"/>
                </a:solidFill>
              </a:rPr>
              <a:t>2</a:t>
            </a:r>
            <a:r>
              <a:rPr lang="en-US" altLang="zh-TW" b="1" dirty="0" smtClean="0">
                <a:solidFill>
                  <a:schemeClr val="bg1"/>
                </a:solidFill>
              </a:rPr>
              <a:t>O</a:t>
            </a:r>
            <a:r>
              <a:rPr lang="en-US" altLang="zh-TW" b="1" baseline="-25000" dirty="0" smtClean="0">
                <a:solidFill>
                  <a:schemeClr val="bg1"/>
                </a:solidFill>
              </a:rPr>
              <a:t>4</a:t>
            </a:r>
            <a:r>
              <a:rPr lang="en-US" altLang="zh-TW" b="1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7469447" y="3607684"/>
            <a:ext cx="1135696" cy="3298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TW" b="1" dirty="0" smtClean="0">
                <a:solidFill>
                  <a:schemeClr val="bg1"/>
                </a:solidFill>
              </a:rPr>
              <a:t>Sapphire </a:t>
            </a:r>
          </a:p>
        </p:txBody>
      </p:sp>
      <p:sp>
        <p:nvSpPr>
          <p:cNvPr id="15" name="矩形 14"/>
          <p:cNvSpPr/>
          <p:nvPr/>
        </p:nvSpPr>
        <p:spPr>
          <a:xfrm>
            <a:off x="7761794" y="1578028"/>
            <a:ext cx="1916710" cy="188582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65594" y="1414844"/>
            <a:ext cx="2553954" cy="2468953"/>
          </a:xfrm>
          <a:prstGeom prst="rect">
            <a:avLst/>
          </a:prstGeom>
        </p:spPr>
      </p:pic>
      <p:cxnSp>
        <p:nvCxnSpPr>
          <p:cNvPr id="18" name="直線單箭頭接點 17"/>
          <p:cNvCxnSpPr/>
          <p:nvPr/>
        </p:nvCxnSpPr>
        <p:spPr>
          <a:xfrm>
            <a:off x="9714600" y="2361963"/>
            <a:ext cx="360000" cy="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3247550" y="5055154"/>
            <a:ext cx="90366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800"/>
              </a:lnSpc>
              <a:buBlip>
                <a:blip r:embed="rId4"/>
              </a:buBlip>
            </a:pPr>
            <a:r>
              <a:rPr lang="en-US" altLang="zh-TW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Zn and Ga have diffusion phenomenon, especially at interface between thin film and sapphire after annealing </a:t>
            </a:r>
          </a:p>
          <a:p>
            <a:pPr marL="342900" indent="-342900">
              <a:lnSpc>
                <a:spcPts val="2800"/>
              </a:lnSpc>
              <a:buBlip>
                <a:blip r:embed="rId4"/>
              </a:buBlip>
            </a:pPr>
            <a:r>
              <a:rPr lang="en-US" altLang="zh-TW" sz="2000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</a:t>
            </a:r>
            <a:r>
              <a:rPr lang="en-US" altLang="zh-TW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showed</a:t>
            </a:r>
            <a:r>
              <a:rPr lang="en-US" altLang="zh-TW" sz="2000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obvious </a:t>
            </a:r>
            <a:r>
              <a:rPr lang="en-US" altLang="zh-TW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diffusing</a:t>
            </a:r>
            <a:r>
              <a:rPr lang="en-US" altLang="zh-TW" sz="2000" dirty="0" smtClean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into thin film from the substrate.</a:t>
            </a:r>
            <a:endParaRPr lang="zh-TW" altLang="en-US" sz="2000" dirty="0">
              <a:solidFill>
                <a:srgbClr val="0C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8226" y="1021394"/>
            <a:ext cx="3117850" cy="247816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938" y="3528286"/>
            <a:ext cx="3195818" cy="253302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59582" y="1021394"/>
            <a:ext cx="4110955" cy="3885775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8044162" y="839640"/>
            <a:ext cx="1351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/>
              <a:t>800_ZGO</a:t>
            </a:r>
            <a:endParaRPr lang="zh-TW" altLang="en-US" sz="2400" b="1" dirty="0"/>
          </a:p>
        </p:txBody>
      </p:sp>
      <p:sp>
        <p:nvSpPr>
          <p:cNvPr id="4" name="文字方塊 3"/>
          <p:cNvSpPr txBox="1"/>
          <p:nvPr/>
        </p:nvSpPr>
        <p:spPr>
          <a:xfrm>
            <a:off x="311450" y="1026893"/>
            <a:ext cx="11474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200" b="1" dirty="0" smtClean="0"/>
              <a:t>Zn atom</a:t>
            </a:r>
            <a:endParaRPr lang="zh-TW" altLang="en-US" sz="2200" b="1" dirty="0"/>
          </a:p>
        </p:txBody>
      </p:sp>
      <p:sp>
        <p:nvSpPr>
          <p:cNvPr id="17" name="文字方塊 16"/>
          <p:cNvSpPr txBox="1"/>
          <p:nvPr/>
        </p:nvSpPr>
        <p:spPr>
          <a:xfrm>
            <a:off x="311450" y="3548697"/>
            <a:ext cx="10886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 b="1" dirty="0" smtClean="0"/>
              <a:t>Ga atom</a:t>
            </a:r>
            <a:endParaRPr lang="zh-TW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377244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日期版面配置區 3"/>
          <p:cNvSpPr>
            <a:spLocks noGrp="1"/>
          </p:cNvSpPr>
          <p:nvPr>
            <p:ph type="dt" sz="quarter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TW" altLang="en-US" sz="1400" dirty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8742365"/>
              </p:ext>
            </p:extLst>
          </p:nvPr>
        </p:nvGraphicFramePr>
        <p:xfrm>
          <a:off x="757082" y="855561"/>
          <a:ext cx="9694608" cy="54006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881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817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666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7956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860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8494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8494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18179"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bg1"/>
                          </a:solidFill>
                        </a:rPr>
                        <a:t>Response</a:t>
                      </a:r>
                      <a:r>
                        <a:rPr lang="en-US" altLang="zh-TW" sz="1600" baseline="0" dirty="0" smtClean="0">
                          <a:solidFill>
                            <a:schemeClr val="bg1"/>
                          </a:solidFill>
                        </a:rPr>
                        <a:t> wavelength</a:t>
                      </a:r>
                      <a:endParaRPr lang="zh-TW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bg1"/>
                          </a:solidFill>
                        </a:rPr>
                        <a:t>Responsivity</a:t>
                      </a:r>
                      <a:endParaRPr lang="zh-TW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bg1"/>
                          </a:solidFill>
                        </a:rPr>
                        <a:t>Bias (V)</a:t>
                      </a:r>
                      <a:endParaRPr lang="zh-TW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bg1"/>
                          </a:solidFill>
                        </a:rPr>
                        <a:t>Current</a:t>
                      </a:r>
                      <a:endParaRPr lang="zh-TW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>
                          <a:solidFill>
                            <a:schemeClr val="bg1"/>
                          </a:solidFill>
                        </a:rPr>
                        <a:t>Dark current</a:t>
                      </a:r>
                      <a:endParaRPr lang="zh-TW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err="1" smtClean="0">
                          <a:solidFill>
                            <a:schemeClr val="bg1"/>
                          </a:solidFill>
                        </a:rPr>
                        <a:t>Referrence</a:t>
                      </a:r>
                      <a:endParaRPr lang="zh-TW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marT="45718" marB="45718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90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zh-TW" sz="1600" dirty="0" smtClean="0"/>
                        <a:t>β-</a:t>
                      </a:r>
                      <a:r>
                        <a:rPr lang="en-US" altLang="zh-TW" sz="1600" dirty="0" smtClean="0"/>
                        <a:t>Ga</a:t>
                      </a:r>
                      <a:r>
                        <a:rPr lang="en-US" altLang="zh-TW" sz="1600" baseline="-25000" dirty="0" smtClean="0"/>
                        <a:t>2</a:t>
                      </a:r>
                      <a:r>
                        <a:rPr lang="en-US" altLang="zh-TW" sz="1600" dirty="0" smtClean="0"/>
                        <a:t>O</a:t>
                      </a:r>
                      <a:r>
                        <a:rPr lang="en-US" altLang="zh-TW" sz="1600" baseline="-25000" dirty="0" smtClean="0"/>
                        <a:t>3</a:t>
                      </a:r>
                      <a:r>
                        <a:rPr lang="en-US" altLang="zh-TW" sz="1600" dirty="0" smtClean="0"/>
                        <a:t> on Ga</a:t>
                      </a:r>
                      <a:r>
                        <a:rPr lang="en-US" altLang="zh-TW" sz="1600" baseline="-25000" dirty="0" smtClean="0"/>
                        <a:t>2</a:t>
                      </a:r>
                      <a:r>
                        <a:rPr lang="en-US" altLang="zh-TW" sz="1600" dirty="0" smtClean="0"/>
                        <a:t>O</a:t>
                      </a:r>
                      <a:r>
                        <a:rPr lang="en-US" altLang="zh-TW" sz="1600" baseline="-25000" dirty="0" smtClean="0"/>
                        <a:t>3</a:t>
                      </a:r>
                      <a:r>
                        <a:rPr lang="en-US" altLang="zh-TW" sz="1600" dirty="0" smtClean="0"/>
                        <a:t> bulk </a:t>
                      </a:r>
                      <a:endParaRPr lang="zh-TW" altLang="en-US" sz="1600" dirty="0" smtClean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~252nm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0.05 A/W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40V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IEEE 2016 [1]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9097">
                <a:tc>
                  <a:txBody>
                    <a:bodyPr/>
                    <a:lstStyle/>
                    <a:p>
                      <a:pPr algn="ctr"/>
                      <a:r>
                        <a:rPr lang="el-GR" altLang="zh-TW" sz="1600" dirty="0" smtClean="0"/>
                        <a:t>β-</a:t>
                      </a:r>
                      <a:r>
                        <a:rPr lang="en-US" altLang="zh-TW" sz="1600" dirty="0" smtClean="0"/>
                        <a:t>Ga</a:t>
                      </a:r>
                      <a:r>
                        <a:rPr lang="en-US" altLang="zh-TW" sz="1600" baseline="-25000" dirty="0" smtClean="0"/>
                        <a:t>2</a:t>
                      </a:r>
                      <a:r>
                        <a:rPr lang="en-US" altLang="zh-TW" sz="1600" dirty="0" smtClean="0"/>
                        <a:t>O</a:t>
                      </a:r>
                      <a:r>
                        <a:rPr lang="en-US" altLang="zh-TW" sz="1600" baseline="-25000" dirty="0" smtClean="0"/>
                        <a:t>3</a:t>
                      </a:r>
                      <a:r>
                        <a:rPr lang="en-US" altLang="zh-TW" sz="1600" dirty="0" smtClean="0"/>
                        <a:t>/</a:t>
                      </a:r>
                      <a:r>
                        <a:rPr lang="en-US" altLang="zh-TW" sz="1600" dirty="0" err="1" smtClean="0"/>
                        <a:t>SiC</a:t>
                      </a:r>
                      <a:r>
                        <a:rPr lang="en-US" altLang="zh-TW" sz="1600" dirty="0" smtClean="0"/>
                        <a:t> heterojunction 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210~260nm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0.06~0.07 A/W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Reverse 2V 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AIP 2013</a:t>
                      </a:r>
                      <a:r>
                        <a:rPr lang="en-US" altLang="zh-TW" sz="1600" baseline="0" dirty="0" smtClean="0"/>
                        <a:t> </a:t>
                      </a:r>
                      <a:r>
                        <a:rPr lang="en-US" altLang="zh-TW" sz="1600" dirty="0" smtClean="0"/>
                        <a:t>[2]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808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err="1" smtClean="0"/>
                        <a:t>GaN</a:t>
                      </a:r>
                      <a:r>
                        <a:rPr lang="en-US" altLang="zh-TW" sz="1600" dirty="0" smtClean="0"/>
                        <a:t> /sapphire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~325nm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0.34 A/W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5V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b="1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AIP 2017</a:t>
                      </a:r>
                      <a:r>
                        <a:rPr lang="en-US" altLang="zh-TW" sz="1600" baseline="0" dirty="0" smtClean="0"/>
                        <a:t> </a:t>
                      </a:r>
                      <a:r>
                        <a:rPr lang="en-US" altLang="zh-TW" sz="1600" dirty="0" smtClean="0"/>
                        <a:t>[3]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200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err="1" smtClean="0"/>
                        <a:t>InGaO</a:t>
                      </a:r>
                      <a:r>
                        <a:rPr lang="en-US" altLang="zh-TW" sz="1600" dirty="0" smtClean="0"/>
                        <a:t> film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300nm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0.31 A/W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5V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2uA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2.5pA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Sensor 017[4]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err="1" smtClean="0"/>
                        <a:t>AlN</a:t>
                      </a:r>
                      <a:r>
                        <a:rPr lang="en-US" altLang="zh-TW" sz="1600" dirty="0" smtClean="0"/>
                        <a:t> film 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~207 nm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0.4 A/W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100V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50fA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AIP 2006</a:t>
                      </a:r>
                      <a:r>
                        <a:rPr lang="en-US" altLang="zh-TW" sz="1600" baseline="0" dirty="0" smtClean="0"/>
                        <a:t> </a:t>
                      </a:r>
                      <a:r>
                        <a:rPr lang="en-US" altLang="zh-TW" sz="1600" dirty="0" smtClean="0"/>
                        <a:t>[5]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118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err="1" smtClean="0"/>
                        <a:t>ZnO</a:t>
                      </a:r>
                      <a:r>
                        <a:rPr lang="en-US" altLang="zh-TW" sz="1600" dirty="0" smtClean="0"/>
                        <a:t> </a:t>
                      </a:r>
                      <a:r>
                        <a:rPr lang="en-US" altLang="zh-TW" sz="1600" dirty="0" err="1" smtClean="0"/>
                        <a:t>nanorods</a:t>
                      </a:r>
                      <a:r>
                        <a:rPr lang="en-US" altLang="zh-TW" sz="1600" dirty="0" smtClean="0"/>
                        <a:t> 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390nm 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0.5</a:t>
                      </a:r>
                      <a:r>
                        <a:rPr lang="zh-TW" altLang="en-US" sz="1600" dirty="0" smtClean="0"/>
                        <a:t> </a:t>
                      </a:r>
                      <a:r>
                        <a:rPr lang="en-US" altLang="zh-TW" sz="1600" dirty="0" smtClean="0"/>
                        <a:t>A/W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5V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4uA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2uA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JAP 2017</a:t>
                      </a:r>
                      <a:r>
                        <a:rPr lang="en-US" altLang="zh-TW" sz="1600" baseline="0" dirty="0" smtClean="0"/>
                        <a:t> </a:t>
                      </a:r>
                      <a:r>
                        <a:rPr lang="en-US" altLang="zh-TW" sz="1600" dirty="0" smtClean="0"/>
                        <a:t>[6]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3155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Mg</a:t>
                      </a:r>
                      <a:r>
                        <a:rPr lang="en-US" altLang="zh-TW" sz="1600" baseline="-25000" dirty="0" smtClean="0"/>
                        <a:t>0.16</a:t>
                      </a:r>
                      <a:r>
                        <a:rPr lang="en-US" altLang="zh-TW" sz="1600" dirty="0" smtClean="0"/>
                        <a:t>Z</a:t>
                      </a:r>
                      <a:r>
                        <a:rPr lang="en-US" altLang="zh-TW" sz="1600" baseline="-25000" dirty="0" smtClean="0"/>
                        <a:t>n0.84</a:t>
                      </a:r>
                      <a:r>
                        <a:rPr lang="en-US" altLang="zh-TW" sz="1600" dirty="0" smtClean="0"/>
                        <a:t>O ( Al</a:t>
                      </a:r>
                      <a:r>
                        <a:rPr lang="en-US" altLang="zh-TW" sz="1600" baseline="-25000" dirty="0" smtClean="0"/>
                        <a:t>2</a:t>
                      </a:r>
                      <a:r>
                        <a:rPr lang="en-US" altLang="zh-TW" sz="1600" dirty="0" smtClean="0"/>
                        <a:t>O</a:t>
                      </a:r>
                      <a:r>
                        <a:rPr lang="en-US" altLang="zh-TW" sz="1600" baseline="-25000" dirty="0" smtClean="0"/>
                        <a:t>3</a:t>
                      </a:r>
                      <a:r>
                        <a:rPr lang="en-US" altLang="zh-TW" sz="1600" dirty="0" smtClean="0"/>
                        <a:t> insert layer)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340nm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25 A/W 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5V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0.6uA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0.34nA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 smtClean="0"/>
                        <a:t>JVST B</a:t>
                      </a:r>
                      <a:r>
                        <a:rPr lang="en-US" altLang="zh-TW" sz="1600" baseline="0" dirty="0" smtClean="0"/>
                        <a:t> 2016[7]</a:t>
                      </a:r>
                      <a:endParaRPr lang="zh-TW" altLang="en-US" sz="1600" dirty="0"/>
                    </a:p>
                  </a:txBody>
                  <a:tcPr marT="45718" marB="45718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64528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ZnGa2O4</a:t>
                      </a:r>
                    </a:p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en-US" altLang="zh-TW" sz="1600" b="1" dirty="0" err="1" smtClean="0">
                          <a:solidFill>
                            <a:srgbClr val="FF0000"/>
                          </a:solidFill>
                        </a:rPr>
                        <a:t>Ohmic</a:t>
                      </a:r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zh-TW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233 nm</a:t>
                      </a:r>
                      <a:endParaRPr lang="zh-TW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86.3 A/W</a:t>
                      </a:r>
                      <a:endParaRPr lang="zh-TW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5V</a:t>
                      </a:r>
                      <a:endParaRPr lang="zh-TW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20 </a:t>
                      </a:r>
                      <a:r>
                        <a:rPr lang="en-US" altLang="zh-TW" sz="1600" b="1" dirty="0" err="1" smtClean="0">
                          <a:solidFill>
                            <a:srgbClr val="FF0000"/>
                          </a:solidFill>
                        </a:rPr>
                        <a:t>uA</a:t>
                      </a:r>
                      <a:endParaRPr lang="zh-TW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0.3 </a:t>
                      </a:r>
                      <a:r>
                        <a:rPr lang="en-US" altLang="zh-TW" sz="1600" b="1" dirty="0" err="1" smtClean="0">
                          <a:solidFill>
                            <a:srgbClr val="FF0000"/>
                          </a:solidFill>
                        </a:rPr>
                        <a:t>pA</a:t>
                      </a:r>
                      <a:endParaRPr lang="zh-TW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NCTU</a:t>
                      </a:r>
                    </a:p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2017</a:t>
                      </a:r>
                      <a:endParaRPr lang="zh-TW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18" marB="45718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64528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ZnGa2O4</a:t>
                      </a:r>
                    </a:p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en-US" altLang="zh-TW" sz="1600" b="1" dirty="0" err="1" smtClean="0">
                          <a:solidFill>
                            <a:srgbClr val="FF0000"/>
                          </a:solidFill>
                        </a:rPr>
                        <a:t>Schottky</a:t>
                      </a:r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zh-TW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233 nm</a:t>
                      </a:r>
                      <a:endParaRPr lang="zh-TW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0.03 A/W</a:t>
                      </a:r>
                      <a:endParaRPr lang="zh-TW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5V</a:t>
                      </a:r>
                      <a:endParaRPr lang="zh-TW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0.5 </a:t>
                      </a:r>
                      <a:r>
                        <a:rPr lang="en-US" altLang="zh-TW" sz="1600" b="1" dirty="0" err="1" smtClean="0">
                          <a:solidFill>
                            <a:srgbClr val="FF0000"/>
                          </a:solidFill>
                        </a:rPr>
                        <a:t>uA</a:t>
                      </a:r>
                      <a:endParaRPr lang="zh-TW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0.1 </a:t>
                      </a:r>
                      <a:r>
                        <a:rPr lang="en-US" altLang="zh-TW" sz="1600" b="1" dirty="0" err="1" smtClean="0">
                          <a:solidFill>
                            <a:srgbClr val="FF0000"/>
                          </a:solidFill>
                        </a:rPr>
                        <a:t>pA</a:t>
                      </a:r>
                      <a:endParaRPr lang="zh-TW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NCTU</a:t>
                      </a:r>
                    </a:p>
                    <a:p>
                      <a:pPr algn="ctr"/>
                      <a:r>
                        <a:rPr lang="en-US" altLang="zh-TW" sz="1600" b="1" dirty="0" smtClean="0">
                          <a:solidFill>
                            <a:srgbClr val="FF0000"/>
                          </a:solidFill>
                        </a:rPr>
                        <a:t>2018</a:t>
                      </a:r>
                      <a:endParaRPr lang="zh-TW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18" marB="45718" anchor="ctr"/>
                </a:tc>
                <a:extLst>
                  <a:ext uri="{0D108BD9-81ED-4DB2-BD59-A6C34878D82A}">
                    <a16:rowId xmlns:a16="http://schemas.microsoft.com/office/drawing/2014/main" xmlns="" val="3311249222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126144" y="82622"/>
            <a:ext cx="101825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200" b="1" dirty="0">
                <a:solidFill>
                  <a:srgbClr val="0C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Comparison of UV PD fabricated different materials</a:t>
            </a:r>
            <a:endParaRPr lang="zh-TW" altLang="en-US" sz="3200" b="1" dirty="0">
              <a:solidFill>
                <a:srgbClr val="0C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240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6139</TotalTime>
  <Words>2208</Words>
  <Application>Microsoft Office PowerPoint</Application>
  <PresentationFormat>自訂</PresentationFormat>
  <Paragraphs>485</Paragraphs>
  <Slides>39</Slides>
  <Notes>1</Notes>
  <HiddenSlides>0</HiddenSlides>
  <MMClips>0</MMClips>
  <ScaleCrop>false</ScaleCrop>
  <HeadingPairs>
    <vt:vector size="6" baseType="variant">
      <vt:variant>
        <vt:lpstr>佈景主題</vt:lpstr>
      </vt:variant>
      <vt:variant>
        <vt:i4>2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39</vt:i4>
      </vt:variant>
    </vt:vector>
  </HeadingPairs>
  <TitlesOfParts>
    <vt:vector size="43" baseType="lpstr">
      <vt:lpstr>Office 佈景主題</vt:lpstr>
      <vt:lpstr>1_Office 佈景主題</vt:lpstr>
      <vt:lpstr>Graph</vt:lpstr>
      <vt:lpstr>文件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投影片 25</vt:lpstr>
      <vt:lpstr>投影片 26</vt:lpstr>
      <vt:lpstr>投影片 27</vt:lpstr>
      <vt:lpstr>投影片 28</vt:lpstr>
      <vt:lpstr>投影片 29</vt:lpstr>
      <vt:lpstr>投影片 30</vt:lpstr>
      <vt:lpstr>投影片 31</vt:lpstr>
      <vt:lpstr>投影片 32</vt:lpstr>
      <vt:lpstr>投影片 33</vt:lpstr>
      <vt:lpstr>投影片 34</vt:lpstr>
      <vt:lpstr>投影片 35</vt:lpstr>
      <vt:lpstr>投影片 36</vt:lpstr>
      <vt:lpstr>投影片 37</vt:lpstr>
      <vt:lpstr>投影片 38</vt:lpstr>
      <vt:lpstr>投影片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Windows 使用者</dc:creator>
  <cp:lastModifiedBy>TOSHIBA</cp:lastModifiedBy>
  <cp:revision>350</cp:revision>
  <dcterms:created xsi:type="dcterms:W3CDTF">2018-06-26T08:05:55Z</dcterms:created>
  <dcterms:modified xsi:type="dcterms:W3CDTF">2018-08-13T23:12:50Z</dcterms:modified>
</cp:coreProperties>
</file>