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62" r:id="rId2"/>
  </p:sldMasterIdLst>
  <p:notesMasterIdLst>
    <p:notesMasterId r:id="rId37"/>
  </p:notesMasterIdLst>
  <p:sldIdLst>
    <p:sldId id="270" r:id="rId3"/>
    <p:sldId id="416" r:id="rId4"/>
    <p:sldId id="458" r:id="rId5"/>
    <p:sldId id="275" r:id="rId6"/>
    <p:sldId id="286" r:id="rId7"/>
    <p:sldId id="288" r:id="rId8"/>
    <p:sldId id="497" r:id="rId9"/>
    <p:sldId id="459" r:id="rId10"/>
    <p:sldId id="460" r:id="rId11"/>
    <p:sldId id="461" r:id="rId12"/>
    <p:sldId id="462" r:id="rId13"/>
    <p:sldId id="463" r:id="rId14"/>
    <p:sldId id="468" r:id="rId15"/>
    <p:sldId id="469" r:id="rId16"/>
    <p:sldId id="470" r:id="rId17"/>
    <p:sldId id="474" r:id="rId18"/>
    <p:sldId id="475" r:id="rId19"/>
    <p:sldId id="476" r:id="rId20"/>
    <p:sldId id="479" r:id="rId21"/>
    <p:sldId id="498" r:id="rId22"/>
    <p:sldId id="454" r:id="rId23"/>
    <p:sldId id="455" r:id="rId24"/>
    <p:sldId id="456" r:id="rId25"/>
    <p:sldId id="457" r:id="rId26"/>
    <p:sldId id="500" r:id="rId27"/>
    <p:sldId id="499" r:id="rId28"/>
    <p:sldId id="343" r:id="rId29"/>
    <p:sldId id="352" r:id="rId30"/>
    <p:sldId id="356" r:id="rId31"/>
    <p:sldId id="358" r:id="rId32"/>
    <p:sldId id="502" r:id="rId33"/>
    <p:sldId id="394" r:id="rId34"/>
    <p:sldId id="487" r:id="rId35"/>
    <p:sldId id="488" r:id="rId36"/>
  </p:sldIdLst>
  <p:sldSz cx="12192000" cy="6858000"/>
  <p:notesSz cx="6858000" cy="9144000"/>
  <p:embeddedFontLst>
    <p:embeddedFont>
      <p:font typeface="Fira Sans ExtraLight" panose="020B0403050000020004" pitchFamily="34" charset="0"/>
      <p:regular r:id="rId38"/>
      <p:italic r:id="rId39"/>
    </p:embeddedFont>
    <p:embeddedFont>
      <p:font typeface="Arial Black" panose="020B0A04020102020204" pitchFamily="34" charset="0"/>
      <p:bold r:id="rId40"/>
    </p:embeddedFont>
    <p:embeddedFont>
      <p:font typeface="Poppins" panose="00000500000000000000" pitchFamily="2" charset="0"/>
      <p:regular r:id="rId41"/>
      <p:bold r:id="rId42"/>
      <p:italic r:id="rId43"/>
      <p:boldItalic r:id="rId44"/>
    </p:embeddedFont>
    <p:embeddedFont>
      <p:font typeface="PMingLiU" panose="02020500000000000000" pitchFamily="18" charset="-120"/>
      <p:regular r:id="rId45"/>
    </p:embeddedFont>
    <p:embeddedFont>
      <p:font typeface="Calibri" panose="020F0502020204030204" pitchFamily="34" charset="0"/>
      <p:regular r:id="rId46"/>
      <p:bold r:id="rId47"/>
      <p:italic r:id="rId48"/>
      <p:boldItalic r:id="rId49"/>
    </p:embeddedFont>
    <p:embeddedFont>
      <p:font typeface="Poppins Light" panose="00000400000000000000" pitchFamily="2" charset="0"/>
      <p:regular r:id="rId50"/>
      <p:italic r:id="rId51"/>
    </p:embeddedFont>
    <p:embeddedFont>
      <p:font typeface="ＭＳ Ｐゴシック" panose="020B0600070205080204" pitchFamily="34" charset="-128"/>
      <p:regular r:id="rId52"/>
    </p:embeddedFont>
    <p:embeddedFont>
      <p:font typeface="Fira Sans" panose="020B0503050000020004" pitchFamily="34" charset="0"/>
      <p:regular r:id="rId53"/>
      <p:bold r:id="rId54"/>
      <p:italic r:id="rId55"/>
      <p:boldItalic r:id="rId56"/>
    </p:embeddedFont>
    <p:embeddedFont>
      <p:font typeface="Fira Sans Light" panose="020B0403050000020004" pitchFamily="34" charset="0"/>
      <p:regular r:id="rId57"/>
      <p:italic r:id="rId58"/>
    </p:embeddedFont>
    <p:embeddedFont>
      <p:font typeface="Fira Sans ExtraBold" panose="020B0903050000020004" pitchFamily="34" charset="0"/>
      <p:bold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1E505BD1-51C4-471B-89AB-3FB720CE7346}">
          <p14:sldIdLst>
            <p14:sldId id="270"/>
            <p14:sldId id="416"/>
          </p14:sldIdLst>
        </p14:section>
        <p14:section name="Contents" id="{5DF57674-9D0A-4502-80E7-877385B7C610}">
          <p14:sldIdLst>
            <p14:sldId id="458"/>
          </p14:sldIdLst>
        </p14:section>
        <p14:section name="ANSTO" id="{969996E3-9378-4D73-A5B0-3098B92146CB}">
          <p14:sldIdLst>
            <p14:sldId id="275"/>
            <p14:sldId id="286"/>
            <p14:sldId id="288"/>
          </p14:sldIdLst>
        </p14:section>
        <p14:section name="OPAL" id="{11A58A8C-1C43-4E9E-ADA0-E31189CAB83D}">
          <p14:sldIdLst>
            <p14:sldId id="497"/>
            <p14:sldId id="459"/>
            <p14:sldId id="460"/>
            <p14:sldId id="461"/>
            <p14:sldId id="462"/>
            <p14:sldId id="463"/>
          </p14:sldIdLst>
        </p14:section>
        <p14:section name="ACNS" id="{E2FA874E-1B16-4B94-9ADD-26AE16637CAE}">
          <p14:sldIdLst>
            <p14:sldId id="468"/>
            <p14:sldId id="469"/>
            <p14:sldId id="470"/>
            <p14:sldId id="474"/>
            <p14:sldId id="475"/>
            <p14:sldId id="476"/>
            <p14:sldId id="479"/>
          </p14:sldIdLst>
        </p14:section>
        <p14:section name="Neutrons" id="{A6CE989E-19A4-4A0A-86D5-FD72F646C8E0}">
          <p14:sldIdLst>
            <p14:sldId id="498"/>
            <p14:sldId id="454"/>
            <p14:sldId id="455"/>
            <p14:sldId id="456"/>
            <p14:sldId id="457"/>
          </p14:sldIdLst>
        </p14:section>
        <p14:section name="Diffractometers" id="{AB0F800B-2714-45C8-A3F7-6B5DE74780A4}">
          <p14:sldIdLst>
            <p14:sldId id="500"/>
            <p14:sldId id="499"/>
            <p14:sldId id="343"/>
          </p14:sldIdLst>
        </p14:section>
        <p14:section name="SANS" id="{0EE36894-BBF9-469D-A2B8-1D84C162ADB0}">
          <p14:sldIdLst>
            <p14:sldId id="352"/>
          </p14:sldIdLst>
        </p14:section>
        <p14:section name="Reflectometry" id="{93FAD080-0DDE-43B5-8FE5-1B35E511DCE9}">
          <p14:sldIdLst>
            <p14:sldId id="356"/>
            <p14:sldId id="358"/>
            <p14:sldId id="502"/>
          </p14:sldIdLst>
        </p14:section>
        <p14:section name="DINGO" id="{6D230A9C-69F2-416B-9180-6D239389A08D}">
          <p14:sldIdLst/>
        </p14:section>
        <p14:section name="TAS &amp; Be-Filter" id="{DA556C84-AA1C-4D98-B809-E05182A6F186}">
          <p14:sldIdLst/>
        </p14:section>
        <p14:section name="EMU &amp; PELICAN" id="{136B10F9-E97B-484B-815B-8FD12B7CFB27}">
          <p14:sldIdLst/>
        </p14:section>
        <p14:section name="Recent Achievements" id="{79DDED15-DF31-495A-B2BA-C83660BDA740}">
          <p14:sldIdLst/>
        </p14:section>
        <p14:section name="Expansion" id="{CDFF36D5-8E47-4641-9BA9-DFE4DFD6D5A0}">
          <p14:sldIdLst/>
        </p14:section>
        <p14:section name="Research at ACNS" id="{EE1A1DAE-6186-48D2-AF9A-53D99911994C}">
          <p14:sldIdLst/>
        </p14:section>
        <p14:section name="Governance" id="{F6BCF7E4-9B99-4A9C-8A28-29F5CA778630}">
          <p14:sldIdLst/>
        </p14:section>
        <p14:section name="Access" id="{E494176E-3214-4926-B79E-4BA9DDE48EC4}">
          <p14:sldIdLst>
            <p14:sldId id="394"/>
          </p14:sldIdLst>
        </p14:section>
        <p14:section name="Conferences, Workshops &amp; Schools" id="{CE8F17C7-7B28-48A2-9FF1-4D6F12BA35E6}">
          <p14:sldIdLst/>
        </p14:section>
        <p14:section name="AINSE" id="{CA4A948C-2D88-46F6-AF3C-5AAAFB500CD5}">
          <p14:sldIdLst/>
        </p14:section>
        <p14:section name="Innovation Precinct" id="{2CB3D6A8-9B81-4160-A9D8-79B5BD4C2783}">
          <p14:sldIdLst/>
        </p14:section>
        <p14:section name="Concluding Remarks" id="{57418C7E-10C5-4B20-B01D-2080847F4FBD}">
          <p14:sldIdLst>
            <p14:sldId id="487"/>
          </p14:sldIdLst>
        </p14:section>
        <p14:section name="Thank you" id="{0F65F941-D769-47DE-A549-2484BD25982C}">
          <p14:sldIdLst>
            <p14:sldId id="488"/>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7B8B2"/>
    <a:srgbClr val="006C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94656"/>
  </p:normalViewPr>
  <p:slideViewPr>
    <p:cSldViewPr snapToGrid="0" snapToObjects="1">
      <p:cViewPr>
        <p:scale>
          <a:sx n="100" d="100"/>
          <a:sy n="100" d="100"/>
        </p:scale>
        <p:origin x="-534" y="-324"/>
      </p:cViewPr>
      <p:guideLst>
        <p:guide orient="horz" pos="2160"/>
        <p:guide pos="3840"/>
      </p:guideLst>
    </p:cSldViewPr>
  </p:slideViewPr>
  <p:notesTextViewPr>
    <p:cViewPr>
      <p:scale>
        <a:sx n="1" d="1"/>
        <a:sy n="1" d="1"/>
      </p:scale>
      <p:origin x="0" y="0"/>
    </p:cViewPr>
  </p:notesTextViewPr>
  <p:sorterViewPr>
    <p:cViewPr>
      <p:scale>
        <a:sx n="60" d="100"/>
        <a:sy n="60" d="100"/>
      </p:scale>
      <p:origin x="0" y="57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s>
</file>

<file path=ppt/charts/_rels/chart1.xml.rels><?xml version="1.0" encoding="UTF-8" standalone="yes"?>
<Relationships xmlns="http://schemas.openxmlformats.org/package/2006/relationships"><Relationship Id="rId1" Type="http://schemas.openxmlformats.org/officeDocument/2006/relationships/oleObject" Target="file:///\\fianna\sections\Bragg\Bragg%20Quality%20Docs\Publications\OPAL_Papers_instrumen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ys\Documents\ACNS%20Round%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9.5690817279479506E-2"/>
          <c:y val="0.10271860186659705"/>
          <c:w val="0.86155685605168353"/>
          <c:h val="0.69004336194328897"/>
        </c:manualLayout>
      </c:layout>
      <c:barChart>
        <c:barDir val="col"/>
        <c:grouping val="clustered"/>
        <c:varyColors val="0"/>
        <c:ser>
          <c:idx val="1"/>
          <c:order val="0"/>
          <c:tx>
            <c:strRef>
              <c:f>'Raw Summary Data'!$B$34</c:f>
              <c:strCache>
                <c:ptCount val="1"/>
                <c:pt idx="0">
                  <c:v>No. Publications</c:v>
                </c:pt>
              </c:strCache>
            </c:strRef>
          </c:tx>
          <c:invertIfNegative val="0"/>
          <c:cat>
            <c:numRef>
              <c:f>'Raw Summary Data'!$A$35:$A$46</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'Raw Summary Data'!$B$35:$B$46</c:f>
              <c:numCache>
                <c:formatCode>General</c:formatCode>
                <c:ptCount val="12"/>
                <c:pt idx="0">
                  <c:v>1</c:v>
                </c:pt>
                <c:pt idx="1">
                  <c:v>0</c:v>
                </c:pt>
                <c:pt idx="2">
                  <c:v>20</c:v>
                </c:pt>
                <c:pt idx="3">
                  <c:v>51</c:v>
                </c:pt>
                <c:pt idx="4">
                  <c:v>71</c:v>
                </c:pt>
                <c:pt idx="5">
                  <c:v>97</c:v>
                </c:pt>
                <c:pt idx="6">
                  <c:v>121</c:v>
                </c:pt>
                <c:pt idx="7">
                  <c:v>133</c:v>
                </c:pt>
                <c:pt idx="8">
                  <c:v>105</c:v>
                </c:pt>
                <c:pt idx="9">
                  <c:v>142</c:v>
                </c:pt>
                <c:pt idx="10">
                  <c:v>183</c:v>
                </c:pt>
                <c:pt idx="11">
                  <c:v>86</c:v>
                </c:pt>
              </c:numCache>
            </c:numRef>
          </c:val>
        </c:ser>
        <c:dLbls>
          <c:showLegendKey val="0"/>
          <c:showVal val="0"/>
          <c:showCatName val="0"/>
          <c:showSerName val="0"/>
          <c:showPercent val="0"/>
          <c:showBubbleSize val="0"/>
        </c:dLbls>
        <c:gapWidth val="150"/>
        <c:axId val="90527616"/>
        <c:axId val="150453248"/>
      </c:barChart>
      <c:catAx>
        <c:axId val="90527616"/>
        <c:scaling>
          <c:orientation val="minMax"/>
        </c:scaling>
        <c:delete val="0"/>
        <c:axPos val="b"/>
        <c:numFmt formatCode="General" sourceLinked="1"/>
        <c:majorTickMark val="out"/>
        <c:minorTickMark val="none"/>
        <c:tickLblPos val="nextTo"/>
        <c:txPr>
          <a:bodyPr rot="-2700000" vert="horz"/>
          <a:lstStyle/>
          <a:p>
            <a:pPr>
              <a:defRPr sz="1100" b="1"/>
            </a:pPr>
            <a:endParaRPr lang="en-US"/>
          </a:p>
        </c:txPr>
        <c:crossAx val="150453248"/>
        <c:crosses val="autoZero"/>
        <c:auto val="1"/>
        <c:lblAlgn val="ctr"/>
        <c:lblOffset val="100"/>
        <c:tickLblSkip val="1"/>
        <c:tickMarkSkip val="1"/>
        <c:noMultiLvlLbl val="0"/>
      </c:catAx>
      <c:valAx>
        <c:axId val="150453248"/>
        <c:scaling>
          <c:orientation val="minMax"/>
          <c:max val="190"/>
          <c:min val="0"/>
        </c:scaling>
        <c:delete val="0"/>
        <c:axPos val="l"/>
        <c:majorGridlines/>
        <c:numFmt formatCode="General" sourceLinked="1"/>
        <c:majorTickMark val="out"/>
        <c:minorTickMark val="none"/>
        <c:tickLblPos val="nextTo"/>
        <c:txPr>
          <a:bodyPr rot="0" vert="horz"/>
          <a:lstStyle/>
          <a:p>
            <a:pPr>
              <a:defRPr sz="1100" b="1"/>
            </a:pPr>
            <a:endParaRPr lang="en-US"/>
          </a:p>
        </c:txPr>
        <c:crossAx val="90527616"/>
        <c:crosses val="autoZero"/>
        <c:crossBetween val="between"/>
      </c:valAx>
      <c:spPr>
        <a:ln>
          <a:solidFill>
            <a:sysClr val="windowText" lastClr="000000"/>
          </a:solidFill>
        </a:ln>
      </c:spPr>
    </c:plotArea>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31334687404357"/>
          <c:y val="0.21208632976196867"/>
          <c:w val="0.57048774380234268"/>
          <c:h val="0.6966471484011082"/>
        </c:manualLayout>
      </c:layout>
      <c:pieChart>
        <c:varyColors val="1"/>
        <c:ser>
          <c:idx val="0"/>
          <c:order val="0"/>
          <c:tx>
            <c:strRef>
              <c:f>'2018-2'!$Y$4</c:f>
              <c:strCache>
                <c:ptCount val="1"/>
                <c:pt idx="0">
                  <c:v>No. Proposals</c:v>
                </c:pt>
              </c:strCache>
            </c:strRef>
          </c:tx>
          <c:dLbls>
            <c:dLbl>
              <c:idx val="0"/>
              <c:layout>
                <c:manualLayout>
                  <c:x val="8.8643610361425665E-2"/>
                  <c:y val="-1.502659553383487E-3"/>
                </c:manualLayout>
              </c:layout>
              <c:showLegendKey val="0"/>
              <c:showVal val="1"/>
              <c:showCatName val="1"/>
              <c:showSerName val="0"/>
              <c:showPercent val="0"/>
              <c:showBubbleSize val="0"/>
            </c:dLbl>
            <c:dLbl>
              <c:idx val="1"/>
              <c:layout>
                <c:manualLayout>
                  <c:x val="3.1470558229691255E-2"/>
                  <c:y val="-2.7454681812858862E-2"/>
                </c:manualLayout>
              </c:layout>
              <c:showLegendKey val="0"/>
              <c:showVal val="1"/>
              <c:showCatName val="1"/>
              <c:showSerName val="0"/>
              <c:showPercent val="0"/>
              <c:showBubbleSize val="0"/>
            </c:dLbl>
            <c:dLbl>
              <c:idx val="2"/>
              <c:layout>
                <c:manualLayout>
                  <c:x val="2.3219442975988425E-2"/>
                  <c:y val="-6.0456564780731525E-2"/>
                </c:manualLayout>
              </c:layout>
              <c:showLegendKey val="0"/>
              <c:showVal val="1"/>
              <c:showCatName val="1"/>
              <c:showSerName val="0"/>
              <c:showPercent val="0"/>
              <c:showBubbleSize val="0"/>
            </c:dLbl>
            <c:dLbl>
              <c:idx val="3"/>
              <c:layout>
                <c:manualLayout>
                  <c:x val="1.1439767025588233E-2"/>
                  <c:y val="-0.12400565456633866"/>
                </c:manualLayout>
              </c:layout>
              <c:showLegendKey val="0"/>
              <c:showVal val="1"/>
              <c:showCatName val="1"/>
              <c:showSerName val="0"/>
              <c:showPercent val="0"/>
              <c:showBubbleSize val="0"/>
            </c:dLbl>
            <c:dLbl>
              <c:idx val="4"/>
              <c:layout>
                <c:manualLayout>
                  <c:x val="6.164465416177E-2"/>
                  <c:y val="-0.13114253663365333"/>
                </c:manualLayout>
              </c:layout>
              <c:showLegendKey val="0"/>
              <c:showVal val="1"/>
              <c:showCatName val="1"/>
              <c:showSerName val="0"/>
              <c:showPercent val="0"/>
              <c:showBubbleSize val="0"/>
            </c:dLbl>
            <c:dLbl>
              <c:idx val="5"/>
              <c:layout>
                <c:manualLayout>
                  <c:x val="0.1103907669790003"/>
                  <c:y val="-0.116215151741335"/>
                </c:manualLayout>
              </c:layout>
              <c:showLegendKey val="0"/>
              <c:showVal val="1"/>
              <c:showCatName val="1"/>
              <c:showSerName val="0"/>
              <c:showPercent val="0"/>
              <c:showBubbleSize val="0"/>
            </c:dLbl>
            <c:dLbl>
              <c:idx val="6"/>
              <c:layout>
                <c:manualLayout>
                  <c:x val="8.7987675171668098E-2"/>
                  <c:y val="-5.9376012267137797E-2"/>
                </c:manualLayout>
              </c:layout>
              <c:showLegendKey val="0"/>
              <c:showVal val="1"/>
              <c:showCatName val="1"/>
              <c:showSerName val="0"/>
              <c:showPercent val="0"/>
              <c:showBubbleSize val="0"/>
            </c:dLbl>
            <c:dLbl>
              <c:idx val="7"/>
              <c:layout>
                <c:manualLayout>
                  <c:x val="8.0175852020519633E-2"/>
                  <c:y val="-2.4809286153743587E-2"/>
                </c:manualLayout>
              </c:layout>
              <c:showLegendKey val="0"/>
              <c:showVal val="1"/>
              <c:showCatName val="1"/>
              <c:showSerName val="0"/>
              <c:showPercent val="0"/>
              <c:showBubbleSize val="0"/>
            </c:dLbl>
            <c:dLbl>
              <c:idx val="8"/>
              <c:layout>
                <c:manualLayout>
                  <c:x val="6.7425230020313753E-2"/>
                  <c:y val="-2.2939286798695892E-3"/>
                </c:manualLayout>
              </c:layout>
              <c:showLegendKey val="0"/>
              <c:showVal val="1"/>
              <c:showCatName val="1"/>
              <c:showSerName val="0"/>
              <c:showPercent val="0"/>
              <c:showBubbleSize val="0"/>
            </c:dLbl>
            <c:dLbl>
              <c:idx val="9"/>
              <c:layout>
                <c:manualLayout>
                  <c:x val="5.1191211522587945E-2"/>
                  <c:y val="2.9786137161513702E-2"/>
                </c:manualLayout>
              </c:layout>
              <c:showLegendKey val="0"/>
              <c:showVal val="1"/>
              <c:showCatName val="1"/>
              <c:showSerName val="0"/>
              <c:showPercent val="0"/>
              <c:showBubbleSize val="0"/>
            </c:dLbl>
            <c:dLbl>
              <c:idx val="10"/>
              <c:layout>
                <c:manualLayout>
                  <c:x val="8.7148382070615732E-2"/>
                  <c:y val="7.3196553713510276E-2"/>
                </c:manualLayout>
              </c:layout>
              <c:showLegendKey val="0"/>
              <c:showVal val="1"/>
              <c:showCatName val="1"/>
              <c:showSerName val="0"/>
              <c:showPercent val="0"/>
              <c:showBubbleSize val="0"/>
            </c:dLbl>
            <c:dLbl>
              <c:idx val="11"/>
              <c:layout>
                <c:manualLayout>
                  <c:x val="-2.2642744078384767E-3"/>
                  <c:y val="7.9023324808851353E-2"/>
                </c:manualLayout>
              </c:layout>
              <c:showLegendKey val="0"/>
              <c:showVal val="1"/>
              <c:showCatName val="1"/>
              <c:showSerName val="0"/>
              <c:showPercent val="0"/>
              <c:showBubbleSize val="0"/>
            </c:dLbl>
            <c:dLbl>
              <c:idx val="12"/>
              <c:layout>
                <c:manualLayout>
                  <c:x val="-0.13274467974506401"/>
                  <c:y val="6.4469867320991317E-2"/>
                </c:manualLayout>
              </c:layout>
              <c:showLegendKey val="0"/>
              <c:showVal val="1"/>
              <c:showCatName val="1"/>
              <c:showSerName val="0"/>
              <c:showPercent val="0"/>
              <c:showBubbleSize val="0"/>
            </c:dLbl>
            <c:dLbl>
              <c:idx val="13"/>
              <c:layout>
                <c:manualLayout>
                  <c:x val="-9.2341549206051518E-2"/>
                  <c:y val="2.4544239742540837E-2"/>
                </c:manualLayout>
              </c:layout>
              <c:showLegendKey val="0"/>
              <c:showVal val="1"/>
              <c:showCatName val="1"/>
              <c:showSerName val="0"/>
              <c:showPercent val="0"/>
              <c:showBubbleSize val="0"/>
            </c:dLbl>
            <c:dLbl>
              <c:idx val="14"/>
              <c:layout>
                <c:manualLayout>
                  <c:x val="-9.8904657892242061E-3"/>
                  <c:y val="4.6398883435378319E-2"/>
                </c:manualLayout>
              </c:layout>
              <c:showLegendKey val="0"/>
              <c:showVal val="1"/>
              <c:showCatName val="1"/>
              <c:showSerName val="0"/>
              <c:showPercent val="0"/>
              <c:showBubbleSize val="0"/>
            </c:dLbl>
            <c:dLbl>
              <c:idx val="15"/>
              <c:layout>
                <c:manualLayout>
                  <c:x val="-4.2407622394657472E-2"/>
                  <c:y val="0.12202751265084819"/>
                </c:manualLayout>
              </c:layout>
              <c:showLegendKey val="0"/>
              <c:showVal val="1"/>
              <c:showCatName val="1"/>
              <c:showSerName val="0"/>
              <c:showPercent val="0"/>
              <c:showBubbleSize val="0"/>
            </c:dLbl>
            <c:dLbl>
              <c:idx val="16"/>
              <c:layout>
                <c:manualLayout>
                  <c:x val="-4.927872531834581E-2"/>
                  <c:y val="0.14617135528611575"/>
                </c:manualLayout>
              </c:layout>
              <c:showLegendKey val="0"/>
              <c:showVal val="1"/>
              <c:showCatName val="1"/>
              <c:showSerName val="0"/>
              <c:showPercent val="0"/>
              <c:showBubbleSize val="0"/>
            </c:dLbl>
            <c:dLbl>
              <c:idx val="17"/>
              <c:layout>
                <c:manualLayout>
                  <c:x val="-2.8301136774812993E-2"/>
                  <c:y val="0.12684617597632372"/>
                </c:manualLayout>
              </c:layout>
              <c:showLegendKey val="0"/>
              <c:showVal val="1"/>
              <c:showCatName val="1"/>
              <c:showSerName val="0"/>
              <c:showPercent val="0"/>
              <c:showBubbleSize val="0"/>
            </c:dLbl>
            <c:dLbl>
              <c:idx val="18"/>
              <c:layout>
                <c:manualLayout>
                  <c:x val="-3.5387996995075263E-2"/>
                  <c:y val="0.11245257188314228"/>
                </c:manualLayout>
              </c:layout>
              <c:showLegendKey val="0"/>
              <c:showVal val="1"/>
              <c:showCatName val="1"/>
              <c:showSerName val="0"/>
              <c:showPercent val="0"/>
              <c:showBubbleSize val="0"/>
            </c:dLbl>
            <c:dLbl>
              <c:idx val="19"/>
              <c:layout>
                <c:manualLayout>
                  <c:x val="-6.8447826530517605E-2"/>
                  <c:y val="9.3980324084298433E-2"/>
                </c:manualLayout>
              </c:layout>
              <c:showLegendKey val="0"/>
              <c:showVal val="1"/>
              <c:showCatName val="1"/>
              <c:showSerName val="0"/>
              <c:showPercent val="0"/>
              <c:showBubbleSize val="0"/>
            </c:dLbl>
            <c:dLbl>
              <c:idx val="20"/>
              <c:layout>
                <c:manualLayout>
                  <c:x val="-7.5616088528389816E-2"/>
                  <c:y val="5.3992291008277855E-2"/>
                </c:manualLayout>
              </c:layout>
              <c:showLegendKey val="0"/>
              <c:showVal val="1"/>
              <c:showCatName val="1"/>
              <c:showSerName val="0"/>
              <c:showPercent val="0"/>
              <c:showBubbleSize val="0"/>
            </c:dLbl>
            <c:dLbl>
              <c:idx val="21"/>
              <c:layout>
                <c:manualLayout>
                  <c:x val="-6.6536824239726219E-2"/>
                  <c:y val="2.5240331527378462E-2"/>
                </c:manualLayout>
              </c:layout>
              <c:showLegendKey val="0"/>
              <c:showVal val="1"/>
              <c:showCatName val="1"/>
              <c:showSerName val="0"/>
              <c:showPercent val="0"/>
              <c:showBubbleSize val="0"/>
            </c:dLbl>
            <c:dLbl>
              <c:idx val="22"/>
              <c:layout>
                <c:manualLayout>
                  <c:x val="-9.9896218803038311E-2"/>
                  <c:y val="-1.2296937668621664E-2"/>
                </c:manualLayout>
              </c:layout>
              <c:showLegendKey val="0"/>
              <c:showVal val="1"/>
              <c:showCatName val="1"/>
              <c:showSerName val="0"/>
              <c:showPercent val="0"/>
              <c:showBubbleSize val="0"/>
            </c:dLbl>
            <c:dLbl>
              <c:idx val="23"/>
              <c:layout>
                <c:manualLayout>
                  <c:x val="-0.11529784925294233"/>
                  <c:y val="-8.412832268628595E-2"/>
                </c:manualLayout>
              </c:layout>
              <c:showLegendKey val="0"/>
              <c:showVal val="1"/>
              <c:showCatName val="1"/>
              <c:showSerName val="0"/>
              <c:showPercent val="0"/>
              <c:showBubbleSize val="0"/>
            </c:dLbl>
            <c:dLbl>
              <c:idx val="24"/>
              <c:layout>
                <c:manualLayout>
                  <c:x val="-0.10597544123239012"/>
                  <c:y val="-0.10872038595291923"/>
                </c:manualLayout>
              </c:layout>
              <c:showLegendKey val="0"/>
              <c:showVal val="1"/>
              <c:showCatName val="1"/>
              <c:showSerName val="0"/>
              <c:showPercent val="0"/>
              <c:showBubbleSize val="0"/>
            </c:dLbl>
            <c:dLbl>
              <c:idx val="25"/>
              <c:layout>
                <c:manualLayout>
                  <c:x val="-0.1419411442827597"/>
                  <c:y val="-0.13782042787970297"/>
                </c:manualLayout>
              </c:layout>
              <c:showLegendKey val="0"/>
              <c:showVal val="1"/>
              <c:showCatName val="1"/>
              <c:showSerName val="0"/>
              <c:showPercent val="0"/>
              <c:showBubbleSize val="0"/>
            </c:dLbl>
            <c:dLbl>
              <c:idx val="26"/>
              <c:layout>
                <c:manualLayout>
                  <c:x val="-9.5218013492894271E-2"/>
                  <c:y val="-0.14532967570493649"/>
                </c:manualLayout>
              </c:layout>
              <c:showLegendKey val="0"/>
              <c:showVal val="1"/>
              <c:showCatName val="1"/>
              <c:showSerName val="0"/>
              <c:showPercent val="0"/>
              <c:showBubbleSize val="0"/>
            </c:dLbl>
            <c:dLbl>
              <c:idx val="27"/>
              <c:layout>
                <c:manualLayout>
                  <c:x val="-0.10896138961114414"/>
                  <c:y val="-0.1681854448033149"/>
                </c:manualLayout>
              </c:layout>
              <c:showLegendKey val="0"/>
              <c:showVal val="1"/>
              <c:showCatName val="1"/>
              <c:showSerName val="0"/>
              <c:showPercent val="0"/>
              <c:showBubbleSize val="0"/>
            </c:dLbl>
            <c:dLbl>
              <c:idx val="28"/>
              <c:layout>
                <c:manualLayout>
                  <c:x val="-5.3873856013959713E-2"/>
                  <c:y val="-0.18000111598488927"/>
                </c:manualLayout>
              </c:layout>
              <c:showLegendKey val="0"/>
              <c:showVal val="1"/>
              <c:showCatName val="1"/>
              <c:showSerName val="0"/>
              <c:showPercent val="0"/>
              <c:showBubbleSize val="0"/>
            </c:dLbl>
            <c:dLbl>
              <c:idx val="29"/>
              <c:layout>
                <c:manualLayout>
                  <c:x val="4.349886200208132E-2"/>
                  <c:y val="-0.13816001629048072"/>
                </c:manualLayout>
              </c:layout>
              <c:showLegendKey val="0"/>
              <c:showVal val="1"/>
              <c:showCatName val="1"/>
              <c:showSerName val="0"/>
              <c:showPercent val="0"/>
              <c:showBubbleSize val="0"/>
            </c:dLbl>
            <c:dLbl>
              <c:idx val="30"/>
              <c:layout>
                <c:manualLayout>
                  <c:x val="0.13814571061930939"/>
                  <c:y val="-0.12637097656649132"/>
                </c:manualLayout>
              </c:layout>
              <c:showLegendKey val="0"/>
              <c:showVal val="1"/>
              <c:showCatName val="1"/>
              <c:showSerName val="0"/>
              <c:showPercent val="0"/>
              <c:showBubbleSize val="0"/>
            </c:dLbl>
            <c:dLbl>
              <c:idx val="31"/>
              <c:layout>
                <c:manualLayout>
                  <c:x val="0.24632991849019834"/>
                  <c:y val="-0.12189906568875471"/>
                </c:manualLayout>
              </c:layout>
              <c:showLegendKey val="0"/>
              <c:showVal val="1"/>
              <c:showCatName val="1"/>
              <c:showSerName val="0"/>
              <c:showPercent val="0"/>
              <c:showBubbleSize val="0"/>
            </c:dLbl>
            <c:dLbl>
              <c:idx val="32"/>
              <c:layout>
                <c:manualLayout>
                  <c:x val="0.25274982188523393"/>
                  <c:y val="-7.6542794759508884E-2"/>
                </c:manualLayout>
              </c:layout>
              <c:showLegendKey val="0"/>
              <c:showVal val="1"/>
              <c:showCatName val="1"/>
              <c:showSerName val="0"/>
              <c:showPercent val="0"/>
              <c:showBubbleSize val="0"/>
            </c:dLbl>
            <c:showLegendKey val="0"/>
            <c:showVal val="1"/>
            <c:showCatName val="1"/>
            <c:showSerName val="0"/>
            <c:showPercent val="0"/>
            <c:showBubbleSize val="0"/>
            <c:showLeaderLines val="1"/>
          </c:dLbls>
          <c:cat>
            <c:strRef>
              <c:f>'2018-2'!$X$5:$X$37</c:f>
              <c:strCache>
                <c:ptCount val="33"/>
                <c:pt idx="0">
                  <c:v>China</c:v>
                </c:pt>
                <c:pt idx="1">
                  <c:v>Taiwan</c:v>
                </c:pt>
                <c:pt idx="2">
                  <c:v>Japan</c:v>
                </c:pt>
                <c:pt idx="3">
                  <c:v>New Zealand</c:v>
                </c:pt>
                <c:pt idx="4">
                  <c:v>United States</c:v>
                </c:pt>
                <c:pt idx="5">
                  <c:v>India</c:v>
                </c:pt>
                <c:pt idx="6">
                  <c:v>Germany</c:v>
                </c:pt>
                <c:pt idx="7">
                  <c:v>Hong Kong</c:v>
                </c:pt>
                <c:pt idx="8">
                  <c:v>Korea, Republic of</c:v>
                </c:pt>
                <c:pt idx="9">
                  <c:v>Sweden</c:v>
                </c:pt>
                <c:pt idx="10">
                  <c:v>United Kingdom</c:v>
                </c:pt>
                <c:pt idx="11">
                  <c:v>Other Europe</c:v>
                </c:pt>
                <c:pt idx="12">
                  <c:v>Other International</c:v>
                </c:pt>
                <c:pt idx="13">
                  <c:v>ANSTO - ACNS</c:v>
                </c:pt>
                <c:pt idx="14">
                  <c:v>Uni New South Wales</c:v>
                </c:pt>
                <c:pt idx="15">
                  <c:v>Monash Uni</c:v>
                </c:pt>
                <c:pt idx="16">
                  <c:v>Uni Sydney</c:v>
                </c:pt>
                <c:pt idx="17">
                  <c:v>Australian Nat. Uni</c:v>
                </c:pt>
                <c:pt idx="18">
                  <c:v>Uni Queensland</c:v>
                </c:pt>
                <c:pt idx="19">
                  <c:v>Flinders Uni</c:v>
                </c:pt>
                <c:pt idx="20">
                  <c:v>Uni Wollongong</c:v>
                </c:pt>
                <c:pt idx="21">
                  <c:v>Uni Newcastle, AU</c:v>
                </c:pt>
                <c:pt idx="22">
                  <c:v>Uni Technology Sydney</c:v>
                </c:pt>
                <c:pt idx="23">
                  <c:v>Uni Melbourne</c:v>
                </c:pt>
                <c:pt idx="24">
                  <c:v>CSIRO</c:v>
                </c:pt>
                <c:pt idx="25">
                  <c:v>ANSTO - Others</c:v>
                </c:pt>
                <c:pt idx="26">
                  <c:v>WEHI</c:v>
                </c:pt>
                <c:pt idx="27">
                  <c:v>Museums Victoria</c:v>
                </c:pt>
                <c:pt idx="28">
                  <c:v>Other Vic Uni's</c:v>
                </c:pt>
                <c:pt idx="29">
                  <c:v>Other WA Uni's</c:v>
                </c:pt>
                <c:pt idx="30">
                  <c:v>Other NSW Uni's</c:v>
                </c:pt>
                <c:pt idx="31">
                  <c:v>Other QLD Uni's</c:v>
                </c:pt>
                <c:pt idx="32">
                  <c:v>Other Aust Uni's</c:v>
                </c:pt>
              </c:strCache>
            </c:strRef>
          </c:cat>
          <c:val>
            <c:numRef>
              <c:f>'2018-2'!$Y$5:$Y$37</c:f>
              <c:numCache>
                <c:formatCode>General</c:formatCode>
                <c:ptCount val="33"/>
                <c:pt idx="0">
                  <c:v>23</c:v>
                </c:pt>
                <c:pt idx="1">
                  <c:v>19</c:v>
                </c:pt>
                <c:pt idx="2">
                  <c:v>17</c:v>
                </c:pt>
                <c:pt idx="3">
                  <c:v>16</c:v>
                </c:pt>
                <c:pt idx="4">
                  <c:v>7</c:v>
                </c:pt>
                <c:pt idx="5">
                  <c:v>5</c:v>
                </c:pt>
                <c:pt idx="6">
                  <c:v>4</c:v>
                </c:pt>
                <c:pt idx="7">
                  <c:v>4</c:v>
                </c:pt>
                <c:pt idx="8">
                  <c:v>4</c:v>
                </c:pt>
                <c:pt idx="9">
                  <c:v>4</c:v>
                </c:pt>
                <c:pt idx="10">
                  <c:v>3</c:v>
                </c:pt>
                <c:pt idx="11">
                  <c:v>8</c:v>
                </c:pt>
                <c:pt idx="12">
                  <c:v>8</c:v>
                </c:pt>
                <c:pt idx="13">
                  <c:v>27</c:v>
                </c:pt>
                <c:pt idx="14">
                  <c:v>26</c:v>
                </c:pt>
                <c:pt idx="15">
                  <c:v>10</c:v>
                </c:pt>
                <c:pt idx="16">
                  <c:v>9</c:v>
                </c:pt>
                <c:pt idx="17">
                  <c:v>7</c:v>
                </c:pt>
                <c:pt idx="18">
                  <c:v>7</c:v>
                </c:pt>
                <c:pt idx="19">
                  <c:v>6</c:v>
                </c:pt>
                <c:pt idx="20">
                  <c:v>6</c:v>
                </c:pt>
                <c:pt idx="21">
                  <c:v>5</c:v>
                </c:pt>
                <c:pt idx="22">
                  <c:v>5</c:v>
                </c:pt>
                <c:pt idx="23">
                  <c:v>4</c:v>
                </c:pt>
                <c:pt idx="24">
                  <c:v>3</c:v>
                </c:pt>
                <c:pt idx="25">
                  <c:v>3</c:v>
                </c:pt>
                <c:pt idx="26">
                  <c:v>2</c:v>
                </c:pt>
                <c:pt idx="27">
                  <c:v>1</c:v>
                </c:pt>
                <c:pt idx="28">
                  <c:v>8</c:v>
                </c:pt>
                <c:pt idx="29">
                  <c:v>7</c:v>
                </c:pt>
                <c:pt idx="30">
                  <c:v>4</c:v>
                </c:pt>
                <c:pt idx="31">
                  <c:v>4</c:v>
                </c:pt>
                <c:pt idx="32">
                  <c:v>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100" b="1"/>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7E662D-AEF6-410C-96B3-2B62ED4801C1}" type="datetimeFigureOut">
              <a:rPr lang="en-AU" smtClean="0"/>
              <a:t>16/08/2018</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14CC73-6CF5-45D2-8F70-91286C9D0662}" type="slidenum">
              <a:rPr lang="en-AU" smtClean="0"/>
              <a:t>‹#›</a:t>
            </a:fld>
            <a:endParaRPr lang="en-AU"/>
          </a:p>
        </p:txBody>
      </p:sp>
    </p:spTree>
    <p:extLst>
      <p:ext uri="{BB962C8B-B14F-4D97-AF65-F5344CB8AC3E}">
        <p14:creationId xmlns:p14="http://schemas.microsoft.com/office/powerpoint/2010/main" val="4064931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ansto.gov.au/research/bragg_institute/facilities/instruments/echidna"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www.ansto.gov.au/research/bragg_institute/facilities/instruments/wombat" TargetMode="External"/><Relationship Id="rId4" Type="http://schemas.openxmlformats.org/officeDocument/2006/relationships/hyperlink" Target="http://www.ansto.gov.au/research/bragg_institute/facilities/instruments/kowari"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1</a:t>
            </a:fld>
            <a:endParaRPr lang="en-AU" dirty="0"/>
          </a:p>
        </p:txBody>
      </p:sp>
    </p:spTree>
    <p:extLst>
      <p:ext uri="{BB962C8B-B14F-4D97-AF65-F5344CB8AC3E}">
        <p14:creationId xmlns:p14="http://schemas.microsoft.com/office/powerpoint/2010/main" val="148917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10 years of neutron beams and user service. Commenced neutron beam operations July 2008. </a:t>
            </a:r>
          </a:p>
          <a:p>
            <a:pPr marL="0" marR="0" lvl="0" indent="0" algn="l" defTabSz="389449"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We will commence the 100</a:t>
            </a:r>
            <a:r>
              <a:rPr kumimoji="0" lang="en-AU" sz="1200" b="1" i="0" u="none" strike="noStrike" kern="1200" cap="none" spc="0" normalizeH="0" baseline="30000" noProof="0" dirty="0" smtClean="0">
                <a:ln>
                  <a:noFill/>
                </a:ln>
                <a:solidFill>
                  <a:prstClr val="black"/>
                </a:solidFill>
                <a:effectLst/>
                <a:uLnTx/>
                <a:uFillTx/>
                <a:latin typeface="+mn-lt"/>
                <a:ea typeface="+mn-ea"/>
                <a:cs typeface="+mn-cs"/>
              </a:rPr>
              <a:t>th</a:t>
            </a:r>
            <a:r>
              <a:rPr kumimoji="0" lang="en-AU" sz="1200" b="1" i="0" u="none" strike="noStrike" kern="1200" cap="none" spc="0" normalizeH="0" baseline="0" noProof="0" dirty="0" smtClean="0">
                <a:ln>
                  <a:noFill/>
                </a:ln>
                <a:solidFill>
                  <a:prstClr val="black"/>
                </a:solidFill>
                <a:effectLst/>
                <a:uLnTx/>
                <a:uFillTx/>
                <a:latin typeface="+mn-lt"/>
                <a:ea typeface="+mn-ea"/>
                <a:cs typeface="+mn-cs"/>
              </a:rPr>
              <a:t> reactor operating cycle on Friday</a:t>
            </a:r>
          </a:p>
          <a:p>
            <a:pPr marL="0" marR="0" lvl="0" indent="0" algn="l" defTabSz="389449"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In June we passed the 100 paper milestone </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2</a:t>
            </a:fld>
            <a:endParaRPr lang="en-AU" dirty="0"/>
          </a:p>
        </p:txBody>
      </p:sp>
    </p:spTree>
    <p:extLst>
      <p:ext uri="{BB962C8B-B14F-4D97-AF65-F5344CB8AC3E}">
        <p14:creationId xmlns:p14="http://schemas.microsoft.com/office/powerpoint/2010/main" val="3013949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ANSTO  is one of the country’s largest public research </a:t>
            </a:r>
            <a:r>
              <a:rPr lang="en-US" dirty="0" err="1" smtClean="0">
                <a:latin typeface="Calibri" charset="0"/>
              </a:rPr>
              <a:t>organisations</a:t>
            </a:r>
            <a:r>
              <a:rPr lang="en-US" dirty="0" smtClean="0">
                <a:latin typeface="Calibri" charset="0"/>
              </a:rPr>
              <a:t> and custodian of much of the country’s national research infrastructure.</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Three campuses:</a:t>
            </a:r>
          </a:p>
          <a:p>
            <a:pPr marL="171450" indent="-171450" eaLnBrk="1" hangingPunct="1">
              <a:spcBef>
                <a:spcPct val="0"/>
              </a:spcBef>
              <a:buFont typeface="Arial" panose="020B0604020202020204" pitchFamily="34" charset="0"/>
              <a:buChar char="•"/>
            </a:pPr>
            <a:r>
              <a:rPr lang="en-US" dirty="0" smtClean="0">
                <a:latin typeface="Calibri" charset="0"/>
              </a:rPr>
              <a:t>Lucas Heights (Sydney) – OPAL Multipurpose Reactor, ACNS, CAS, …</a:t>
            </a:r>
          </a:p>
          <a:p>
            <a:pPr marL="171450" indent="-171450" eaLnBrk="1" hangingPunct="1">
              <a:spcBef>
                <a:spcPct val="0"/>
              </a:spcBef>
              <a:buFont typeface="Arial" panose="020B0604020202020204" pitchFamily="34" charset="0"/>
              <a:buChar char="•"/>
            </a:pPr>
            <a:r>
              <a:rPr lang="en-US" dirty="0" err="1" smtClean="0">
                <a:latin typeface="Calibri" charset="0"/>
              </a:rPr>
              <a:t>Camperdown</a:t>
            </a:r>
            <a:r>
              <a:rPr lang="en-US" dirty="0" smtClean="0">
                <a:latin typeface="Calibri" charset="0"/>
              </a:rPr>
              <a:t> (Sydney) – National Imaging Facility Research Cyclotron</a:t>
            </a:r>
          </a:p>
          <a:p>
            <a:pPr marL="171450" indent="-171450" eaLnBrk="1" hangingPunct="1">
              <a:spcBef>
                <a:spcPct val="0"/>
              </a:spcBef>
              <a:buFont typeface="Arial" panose="020B0604020202020204" pitchFamily="34" charset="0"/>
              <a:buChar char="•"/>
            </a:pPr>
            <a:r>
              <a:rPr lang="en-US" dirty="0" smtClean="0">
                <a:latin typeface="Calibri" charset="0"/>
              </a:rPr>
              <a:t>Clayton</a:t>
            </a:r>
            <a:r>
              <a:rPr lang="en-US" baseline="0" dirty="0" smtClean="0">
                <a:latin typeface="Calibri" charset="0"/>
              </a:rPr>
              <a:t> – Australian Synchrotron.</a:t>
            </a:r>
            <a:endParaRPr lang="en-US" dirty="0" smtClean="0">
              <a:latin typeface="Calibri" charset="0"/>
            </a:endParaRP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4</a:t>
            </a:fld>
            <a:endParaRPr lang="en-AU"/>
          </a:p>
        </p:txBody>
      </p:sp>
    </p:spTree>
    <p:extLst>
      <p:ext uri="{BB962C8B-B14F-4D97-AF65-F5344CB8AC3E}">
        <p14:creationId xmlns:p14="http://schemas.microsoft.com/office/powerpoint/2010/main" val="823191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rPr>
              <a:t>ACNS: </a:t>
            </a:r>
          </a:p>
          <a:p>
            <a:pPr marL="285750" marR="0" indent="-285750" algn="l" defTabSz="457200" rtl="0" eaLnBrk="1" fontAlgn="auto" latinLnBrk="0" hangingPunct="1">
              <a:lnSpc>
                <a:spcPct val="150000"/>
              </a:lnSpc>
              <a:spcBef>
                <a:spcPts val="0"/>
              </a:spcBef>
              <a:spcAft>
                <a:spcPts val="300"/>
              </a:spcAft>
              <a:buClrTx/>
              <a:buSzTx/>
              <a:buFont typeface="Arial" panose="020B0604020202020204" pitchFamily="34" charset="0"/>
              <a:buChar char="•"/>
              <a:tabLst/>
              <a:defRPr/>
            </a:pPr>
            <a:r>
              <a:rPr lang="en-AU" sz="1200" dirty="0" smtClean="0">
                <a:latin typeface="Arial" panose="020B0604020202020204" pitchFamily="34" charset="0"/>
                <a:cs typeface="Arial" panose="020B0604020202020204" pitchFamily="34" charset="0"/>
              </a:rPr>
              <a:t>Neutron &amp; X-ray scattering</a:t>
            </a:r>
            <a:r>
              <a:rPr lang="en-AU" sz="1200" baseline="0" dirty="0" smtClean="0">
                <a:latin typeface="Arial" panose="020B0604020202020204" pitchFamily="34" charset="0"/>
                <a:cs typeface="Arial" panose="020B0604020202020204" pitchFamily="34" charset="0"/>
              </a:rPr>
              <a:t> </a:t>
            </a:r>
            <a:r>
              <a:rPr lang="en-AU" sz="1200" dirty="0" smtClean="0">
                <a:latin typeface="Arial" panose="020B0604020202020204" pitchFamily="34" charset="0"/>
                <a:cs typeface="Arial" panose="020B0604020202020204" pitchFamily="34" charset="0"/>
              </a:rPr>
              <a:t>and specialised sample environment.</a:t>
            </a:r>
          </a:p>
          <a:p>
            <a:pPr marL="285750" marR="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200" dirty="0" smtClean="0">
                <a:latin typeface="Arial" panose="020B0604020202020204" pitchFamily="34" charset="0"/>
                <a:cs typeface="Arial" panose="020B0604020202020204" pitchFamily="34" charset="0"/>
              </a:rPr>
              <a:t>Structure-function investigations for Industry,</a:t>
            </a:r>
            <a:r>
              <a:rPr lang="en-AU" sz="1200" baseline="0" dirty="0" smtClean="0">
                <a:latin typeface="Arial" panose="020B0604020202020204" pitchFamily="34" charset="0"/>
                <a:cs typeface="Arial" panose="020B0604020202020204" pitchFamily="34" charset="0"/>
              </a:rPr>
              <a:t> </a:t>
            </a:r>
            <a:r>
              <a:rPr lang="en-AU" sz="1200" dirty="0" smtClean="0">
                <a:latin typeface="Arial" panose="020B0604020202020204" pitchFamily="34" charset="0"/>
                <a:cs typeface="Arial" panose="020B0604020202020204" pitchFamily="34" charset="0"/>
              </a:rPr>
              <a:t>Health, Environment, Biotechnology, Nanotechnology, Energy, Advanced Materials, Engineering, Food and Heritage / Archaeology sectors. </a:t>
            </a:r>
          </a:p>
          <a:p>
            <a:endParaRPr lang="en-US" dirty="0" smtClean="0">
              <a:latin typeface="Calibri" charset="0"/>
            </a:endParaRPr>
          </a:p>
          <a:p>
            <a:endParaRPr lang="en-US" dirty="0" smtClean="0">
              <a:latin typeface="Calibri" charset="0"/>
            </a:endParaRPr>
          </a:p>
          <a:p>
            <a:r>
              <a:rPr lang="en-US" dirty="0" smtClean="0">
                <a:latin typeface="Calibri" charset="0"/>
              </a:rPr>
              <a:t>CAS</a:t>
            </a:r>
          </a:p>
          <a:p>
            <a:pPr marL="285750" indent="-285750" eaLnBrk="1" hangingPunct="1">
              <a:lnSpc>
                <a:spcPct val="150000"/>
              </a:lnSpc>
              <a:buFont typeface="Arial" panose="020B0604020202020204" pitchFamily="34" charset="0"/>
              <a:buChar char="•"/>
              <a:defRPr/>
            </a:pPr>
            <a:r>
              <a:rPr lang="en-AU" sz="1200" dirty="0" smtClean="0">
                <a:latin typeface="Arial" panose="020B0604020202020204" pitchFamily="34" charset="0"/>
                <a:cs typeface="Arial" panose="020B0604020202020204" pitchFamily="34" charset="0"/>
              </a:rPr>
              <a:t>High sensitivity trace element analysis and 2D mapping (environmental quality ~ soil/air/biota)</a:t>
            </a:r>
          </a:p>
          <a:p>
            <a:pPr marL="285750" indent="-285750" eaLnBrk="1" hangingPunct="1">
              <a:lnSpc>
                <a:spcPct val="150000"/>
              </a:lnSpc>
              <a:buFont typeface="Arial" panose="020B0604020202020204" pitchFamily="34" charset="0"/>
              <a:buChar char="•"/>
              <a:defRPr/>
            </a:pPr>
            <a:r>
              <a:rPr lang="en-AU" sz="1200" dirty="0" smtClean="0">
                <a:latin typeface="Arial" panose="020B0604020202020204" pitchFamily="34" charset="0"/>
                <a:cs typeface="Arial" panose="020B0604020202020204" pitchFamily="34" charset="0"/>
              </a:rPr>
              <a:t>Heavy ion irradiations and ion beam interactions with matter (material damage &amp; modification)</a:t>
            </a:r>
          </a:p>
          <a:p>
            <a:pPr marL="285750" indent="-285750" eaLnBrk="1" hangingPunct="1">
              <a:lnSpc>
                <a:spcPct val="150000"/>
              </a:lnSpc>
              <a:buFont typeface="Arial" panose="020B0604020202020204" pitchFamily="34" charset="0"/>
              <a:buChar char="•"/>
              <a:defRPr/>
            </a:pPr>
            <a:r>
              <a:rPr lang="en-AU" sz="1200" dirty="0" smtClean="0">
                <a:latin typeface="Arial" panose="020B0604020202020204" pitchFamily="34" charset="0"/>
                <a:cs typeface="Arial" panose="020B0604020202020204" pitchFamily="34" charset="0"/>
              </a:rPr>
              <a:t>Surface characterisation with monolayer resolution (materials characterisation) </a:t>
            </a:r>
          </a:p>
          <a:p>
            <a:pPr marL="285750" indent="-285750" eaLnBrk="1" hangingPunct="1">
              <a:lnSpc>
                <a:spcPct val="150000"/>
              </a:lnSpc>
              <a:buFont typeface="Arial" panose="020B0604020202020204" pitchFamily="34" charset="0"/>
              <a:buChar char="•"/>
              <a:defRPr/>
            </a:pPr>
            <a:r>
              <a:rPr lang="en-AU" sz="1200" dirty="0" smtClean="0">
                <a:latin typeface="Arial" panose="020B0604020202020204" pitchFamily="34" charset="0"/>
                <a:cs typeface="Arial" panose="020B0604020202020204" pitchFamily="34" charset="0"/>
              </a:rPr>
              <a:t>Ultrasensitive isotope dating (for climate change, geomorphology, forensics, safeguards)</a:t>
            </a:r>
          </a:p>
          <a:p>
            <a:pPr marL="285750" indent="-285750" eaLnBrk="1" hangingPunct="1">
              <a:lnSpc>
                <a:spcPct val="150000"/>
              </a:lnSpc>
              <a:buFont typeface="Arial" panose="020B0604020202020204" pitchFamily="34" charset="0"/>
              <a:buChar char="•"/>
              <a:defRPr/>
            </a:pPr>
            <a:endParaRPr lang="en-AU" sz="1200" dirty="0" smtClean="0">
              <a:latin typeface="Arial" panose="020B0604020202020204" pitchFamily="34" charset="0"/>
              <a:cs typeface="Arial" panose="020B0604020202020204" pitchFamily="34" charset="0"/>
            </a:endParaRPr>
          </a:p>
          <a:p>
            <a:pPr marL="0" indent="0" eaLnBrk="1" hangingPunct="1">
              <a:lnSpc>
                <a:spcPct val="150000"/>
              </a:lnSpc>
              <a:buFont typeface="Arial" panose="020B0604020202020204" pitchFamily="34" charset="0"/>
              <a:buNone/>
              <a:defRPr/>
            </a:pPr>
            <a:endParaRPr lang="en-AU" sz="1200" dirty="0" smtClean="0">
              <a:latin typeface="Arial" panose="020B0604020202020204" pitchFamily="34" charset="0"/>
              <a:cs typeface="Arial" panose="020B0604020202020204" pitchFamily="34" charset="0"/>
            </a:endParaRPr>
          </a:p>
          <a:p>
            <a:pPr marL="0" indent="0" eaLnBrk="1" hangingPunct="1">
              <a:lnSpc>
                <a:spcPct val="150000"/>
              </a:lnSpc>
              <a:buFont typeface="Arial" panose="020B0604020202020204" pitchFamily="34" charset="0"/>
              <a:buNone/>
              <a:defRPr/>
            </a:pPr>
            <a:r>
              <a:rPr lang="en-US" sz="1200" dirty="0" smtClean="0">
                <a:latin typeface="Calibri" charset="0"/>
                <a:cs typeface="+mn-cs"/>
              </a:rPr>
              <a:t>NMDC</a:t>
            </a:r>
          </a:p>
          <a:p>
            <a:pPr marL="285750" indent="-285750" eaLnBrk="1" hangingPunct="1">
              <a:lnSpc>
                <a:spcPct val="150000"/>
              </a:lnSpc>
              <a:buFont typeface="Arial" panose="020B0604020202020204" pitchFamily="34" charset="0"/>
              <a:buChar char="•"/>
              <a:defRPr/>
            </a:pPr>
            <a:r>
              <a:rPr lang="en-AU" altLang="en-US" sz="1200" b="0" dirty="0" smtClean="0">
                <a:latin typeface="Arial" panose="020B0604020202020204" pitchFamily="34" charset="0"/>
                <a:cs typeface="Arial" panose="020B0604020202020204" pitchFamily="34" charset="0"/>
              </a:rPr>
              <a:t>Materials synthesis, characterisation, modelling, and testing for ANSTO and industrial clients. Includes product development (e.g.,</a:t>
            </a:r>
            <a:r>
              <a:rPr lang="en-AU" altLang="en-US" sz="1200" b="0" dirty="0" err="1" smtClean="0">
                <a:latin typeface="Arial" panose="020B0604020202020204" pitchFamily="34" charset="0"/>
                <a:cs typeface="Arial" panose="020B0604020202020204" pitchFamily="34" charset="0"/>
              </a:rPr>
              <a:t>HIPing</a:t>
            </a:r>
            <a:r>
              <a:rPr lang="en-AU" altLang="en-US" sz="1200" b="0" dirty="0" smtClean="0">
                <a:latin typeface="Arial" panose="020B0604020202020204" pitchFamily="34" charset="0"/>
                <a:cs typeface="Arial" panose="020B0604020202020204" pitchFamily="34" charset="0"/>
              </a:rPr>
              <a:t>, PI</a:t>
            </a:r>
            <a:r>
              <a:rPr lang="en-AU" altLang="en-US" sz="1200" b="0" baseline="30000" dirty="0" smtClean="0">
                <a:latin typeface="Arial" panose="020B0604020202020204" pitchFamily="34" charset="0"/>
                <a:cs typeface="Arial" panose="020B0604020202020204" pitchFamily="34" charset="0"/>
              </a:rPr>
              <a:t>3</a:t>
            </a:r>
            <a:r>
              <a:rPr lang="en-AU" altLang="en-US" sz="1200" b="0" dirty="0" smtClean="0">
                <a:latin typeface="Arial" panose="020B0604020202020204" pitchFamily="34" charset="0"/>
                <a:cs typeface="Arial" panose="020B0604020202020204" pitchFamily="34" charset="0"/>
              </a:rPr>
              <a:t> surface modification)</a:t>
            </a:r>
          </a:p>
          <a:p>
            <a:pPr marL="285750" indent="-285750" eaLnBrk="1" hangingPunct="1">
              <a:lnSpc>
                <a:spcPct val="150000"/>
              </a:lnSpc>
              <a:buFont typeface="Arial" panose="020B0604020202020204" pitchFamily="34" charset="0"/>
              <a:buChar char="•"/>
              <a:defRPr/>
            </a:pPr>
            <a:r>
              <a:rPr lang="en-AU" altLang="en-US" sz="1200" b="0" dirty="0" smtClean="0">
                <a:latin typeface="Arial" panose="020B0604020202020204" pitchFamily="34" charset="0"/>
                <a:cs typeface="Arial" panose="020B0604020202020204" pitchFamily="34" charset="0"/>
              </a:rPr>
              <a:t> Range of outputs: consulting, internal and commercial reports, patents, publications.</a:t>
            </a:r>
          </a:p>
          <a:p>
            <a:pPr marL="0" indent="0" eaLnBrk="1" hangingPunct="1">
              <a:lnSpc>
                <a:spcPct val="150000"/>
              </a:lnSpc>
              <a:buFont typeface="Arial" panose="020B0604020202020204" pitchFamily="34" charset="0"/>
              <a:buNone/>
              <a:defRPr/>
            </a:pPr>
            <a:endParaRPr lang="en-AU" sz="1200" dirty="0" smtClean="0">
              <a:latin typeface="Arial" panose="020B0604020202020204" pitchFamily="34" charset="0"/>
              <a:cs typeface="Arial" panose="020B0604020202020204" pitchFamily="34" charset="0"/>
            </a:endParaRPr>
          </a:p>
          <a:p>
            <a:pPr marL="0" indent="0" eaLnBrk="1" hangingPunct="1">
              <a:lnSpc>
                <a:spcPct val="150000"/>
              </a:lnSpc>
              <a:buFont typeface="Arial" panose="020B0604020202020204" pitchFamily="34" charset="0"/>
              <a:buNone/>
              <a:defRPr/>
            </a:pPr>
            <a:endParaRPr lang="en-AU" sz="1200" dirty="0" smtClean="0">
              <a:latin typeface="Arial" panose="020B0604020202020204" pitchFamily="34" charset="0"/>
              <a:cs typeface="Arial" panose="020B0604020202020204" pitchFamily="34" charset="0"/>
            </a:endParaRPr>
          </a:p>
          <a:p>
            <a:pPr marL="0" indent="0" eaLnBrk="1" hangingPunct="1">
              <a:lnSpc>
                <a:spcPct val="150000"/>
              </a:lnSpc>
              <a:buFont typeface="Arial" panose="020B0604020202020204" pitchFamily="34" charset="0"/>
              <a:buNone/>
              <a:defRPr/>
            </a:pPr>
            <a:r>
              <a:rPr lang="en-AU" sz="1200" dirty="0" smtClean="0">
                <a:latin typeface="Arial" panose="020B0604020202020204" pitchFamily="34" charset="0"/>
                <a:cs typeface="Arial" panose="020B0604020202020204" pitchFamily="34" charset="0"/>
              </a:rPr>
              <a:t>ITNS</a:t>
            </a:r>
          </a:p>
          <a:p>
            <a:pPr marL="0" marR="0" lvl="0" indent="0" algn="l" defTabSz="457200" rtl="0" eaLnBrk="1" fontAlgn="base" latinLnBrk="0" hangingPunct="1">
              <a:lnSpc>
                <a:spcPct val="150000"/>
              </a:lnSpc>
              <a:spcBef>
                <a:spcPct val="0"/>
              </a:spcBef>
              <a:spcAft>
                <a:spcPct val="0"/>
              </a:spcAft>
              <a:buClrTx/>
              <a:buSzTx/>
              <a:buFont typeface="Arial" charset="0"/>
              <a:buNone/>
              <a:tabLst/>
            </a:pPr>
            <a:r>
              <a:rPr kumimoji="0" lang="en-AU" sz="1200" b="0" i="0" u="none" strike="noStrike" cap="none" normalizeH="0" baseline="0" dirty="0" smtClean="0">
                <a:ln>
                  <a:noFill/>
                </a:ln>
                <a:solidFill>
                  <a:srgbClr val="000000"/>
                </a:solidFill>
                <a:effectLst/>
                <a:latin typeface="Arial" charset="0"/>
                <a:ea typeface="ＭＳ Ｐゴシック" charset="0"/>
                <a:cs typeface="Arial" charset="0"/>
              </a:rPr>
              <a:t>High sensitivity measurements of radioisotopes and stable isotopes in water, soil and air for:</a:t>
            </a:r>
          </a:p>
          <a:p>
            <a:pPr marL="0" marR="0" lvl="0" indent="0" algn="l" defTabSz="457200" rtl="0" eaLnBrk="1" fontAlgn="base" latinLnBrk="0" hangingPunct="1">
              <a:lnSpc>
                <a:spcPct val="150000"/>
              </a:lnSpc>
              <a:spcBef>
                <a:spcPct val="0"/>
              </a:spcBef>
              <a:spcAft>
                <a:spcPct val="0"/>
              </a:spcAft>
              <a:buClrTx/>
              <a:buSzTx/>
              <a:buFont typeface="Arial" charset="0"/>
              <a:buChar char="•"/>
              <a:tabLst/>
            </a:pPr>
            <a:r>
              <a:rPr kumimoji="0" lang="en-AU" sz="1200" b="0" i="0" u="none" strike="noStrike" cap="none" normalizeH="0" baseline="0" dirty="0" smtClean="0">
                <a:ln>
                  <a:noFill/>
                </a:ln>
                <a:solidFill>
                  <a:srgbClr val="000000"/>
                </a:solidFill>
                <a:effectLst/>
                <a:latin typeface="Arial" charset="0"/>
                <a:ea typeface="ＭＳ Ｐゴシック" charset="0"/>
                <a:cs typeface="Arial" charset="0"/>
              </a:rPr>
              <a:t>Sediment dating, tracing and analysis &amp; soil erosion measurement</a:t>
            </a:r>
          </a:p>
          <a:p>
            <a:pPr marL="0" marR="0" lvl="0" indent="0" algn="l" defTabSz="457200" rtl="0" eaLnBrk="1" fontAlgn="base" latinLnBrk="0" hangingPunct="1">
              <a:lnSpc>
                <a:spcPct val="150000"/>
              </a:lnSpc>
              <a:spcBef>
                <a:spcPct val="0"/>
              </a:spcBef>
              <a:spcAft>
                <a:spcPct val="0"/>
              </a:spcAft>
              <a:buClrTx/>
              <a:buSzTx/>
              <a:buFont typeface="Arial" charset="0"/>
              <a:buChar char="•"/>
              <a:tabLst/>
            </a:pPr>
            <a:r>
              <a:rPr kumimoji="0" lang="en-AU" sz="1200" b="0" i="0" u="none" strike="noStrike" cap="none" normalizeH="0" baseline="0" dirty="0" smtClean="0">
                <a:ln>
                  <a:noFill/>
                </a:ln>
                <a:solidFill>
                  <a:srgbClr val="000000"/>
                </a:solidFill>
                <a:effectLst/>
                <a:latin typeface="Arial" charset="0"/>
                <a:ea typeface="ＭＳ Ｐゴシック" charset="0"/>
                <a:cs typeface="Arial" charset="0"/>
              </a:rPr>
              <a:t>Groundwater dating and tracing</a:t>
            </a:r>
          </a:p>
          <a:p>
            <a:pPr marL="0" marR="0" lvl="0" indent="0" algn="l" defTabSz="457200" rtl="0" eaLnBrk="1" fontAlgn="base" latinLnBrk="0" hangingPunct="1">
              <a:lnSpc>
                <a:spcPct val="150000"/>
              </a:lnSpc>
              <a:spcBef>
                <a:spcPct val="0"/>
              </a:spcBef>
              <a:spcAft>
                <a:spcPct val="0"/>
              </a:spcAft>
              <a:buClrTx/>
              <a:buSzTx/>
              <a:buFont typeface="Arial" charset="0"/>
              <a:buChar char="•"/>
              <a:tabLst/>
            </a:pPr>
            <a:r>
              <a:rPr kumimoji="0" lang="en-AU" sz="1200" b="0" i="0" u="none" strike="noStrike" cap="none" normalizeH="0" baseline="0" dirty="0" smtClean="0">
                <a:ln>
                  <a:noFill/>
                </a:ln>
                <a:solidFill>
                  <a:srgbClr val="000000"/>
                </a:solidFill>
                <a:effectLst/>
                <a:latin typeface="Arial" charset="0"/>
                <a:ea typeface="ＭＳ Ｐゴシック" charset="0"/>
                <a:cs typeface="Arial" charset="0"/>
              </a:rPr>
              <a:t>Atmospheric transport modelling</a:t>
            </a:r>
          </a:p>
          <a:p>
            <a:pPr marL="0" marR="0" lvl="0" indent="0" algn="l" defTabSz="457200" rtl="0" eaLnBrk="1" fontAlgn="base" latinLnBrk="0" hangingPunct="1">
              <a:lnSpc>
                <a:spcPct val="150000"/>
              </a:lnSpc>
              <a:spcBef>
                <a:spcPct val="0"/>
              </a:spcBef>
              <a:spcAft>
                <a:spcPct val="0"/>
              </a:spcAft>
              <a:buClrTx/>
              <a:buSzTx/>
              <a:buFont typeface="Arial" charset="0"/>
              <a:buChar char="•"/>
              <a:tabLst/>
            </a:pPr>
            <a:r>
              <a:rPr kumimoji="0" lang="en-AU" sz="1200" b="0" i="0" u="none" strike="noStrike" cap="none" normalizeH="0" baseline="0" dirty="0" smtClean="0">
                <a:ln>
                  <a:noFill/>
                </a:ln>
                <a:solidFill>
                  <a:srgbClr val="000000"/>
                </a:solidFill>
                <a:effectLst/>
                <a:latin typeface="Arial" charset="0"/>
                <a:ea typeface="ＭＳ Ｐゴシック" charset="0"/>
                <a:cs typeface="Arial" charset="0"/>
              </a:rPr>
              <a:t>Ecosystem analysis using stable isotopes.</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6</a:t>
            </a:fld>
            <a:endParaRPr lang="en-AU"/>
          </a:p>
        </p:txBody>
      </p:sp>
    </p:spTree>
    <p:extLst>
      <p:ext uri="{BB962C8B-B14F-4D97-AF65-F5344CB8AC3E}">
        <p14:creationId xmlns:p14="http://schemas.microsoft.com/office/powerpoint/2010/main" val="3031418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2400" dirty="0" smtClean="0"/>
              <a:t>Australia has operated research reactors since 1958:</a:t>
            </a:r>
          </a:p>
          <a:p>
            <a:pPr lvl="1">
              <a:spcBef>
                <a:spcPts val="1209"/>
              </a:spcBef>
            </a:pPr>
            <a:endParaRPr lang="en-US" altLang="en-US" sz="2000" dirty="0" smtClean="0"/>
          </a:p>
          <a:p>
            <a:pPr lvl="1">
              <a:spcBef>
                <a:spcPts val="1209"/>
              </a:spcBef>
            </a:pPr>
            <a:r>
              <a:rPr lang="en-US" altLang="en-US" sz="2000" dirty="0" smtClean="0"/>
              <a:t>HIFAR 10MW DIDO  Reactor (1958 - 2007)</a:t>
            </a:r>
          </a:p>
          <a:p>
            <a:pPr lvl="2"/>
            <a:r>
              <a:rPr lang="en-US" altLang="en-US" sz="2000" dirty="0" err="1" smtClean="0"/>
              <a:t>UAlx</a:t>
            </a:r>
            <a:r>
              <a:rPr lang="en-US" altLang="en-US" sz="2000" dirty="0" smtClean="0"/>
              <a:t>, HEU (primarily 80%) </a:t>
            </a:r>
          </a:p>
          <a:p>
            <a:pPr lvl="2"/>
            <a:r>
              <a:rPr lang="en-US" altLang="en-US" sz="2000" dirty="0" smtClean="0"/>
              <a:t>Different geometrical designs</a:t>
            </a:r>
          </a:p>
          <a:p>
            <a:pPr lvl="2">
              <a:spcAft>
                <a:spcPts val="1209"/>
              </a:spcAft>
            </a:pPr>
            <a:r>
              <a:rPr lang="en-US" altLang="en-US" sz="2000" dirty="0" smtClean="0"/>
              <a:t>Conversion to LEU fuel from August 2006</a:t>
            </a:r>
          </a:p>
          <a:p>
            <a:pPr lvl="1"/>
            <a:r>
              <a:rPr lang="en-US" altLang="en-US" sz="2000" dirty="0" smtClean="0"/>
              <a:t>MOATA 100KW Argonaut Reactor (1961 – 1995)</a:t>
            </a:r>
          </a:p>
          <a:p>
            <a:pPr lvl="2"/>
            <a:r>
              <a:rPr lang="en-US" altLang="en-US" sz="2000" dirty="0" smtClean="0"/>
              <a:t>HEU </a:t>
            </a:r>
            <a:r>
              <a:rPr lang="en-US" altLang="en-US" sz="2000" dirty="0" err="1" smtClean="0"/>
              <a:t>UAlx</a:t>
            </a:r>
            <a:endParaRPr lang="en-US" altLang="en-US" sz="2000" dirty="0" smtClean="0"/>
          </a:p>
          <a:p>
            <a:pPr lvl="2"/>
            <a:r>
              <a:rPr lang="en-US" altLang="en-US" sz="2000" dirty="0" smtClean="0"/>
              <a:t>Fully decommissioned in 2010</a:t>
            </a:r>
          </a:p>
          <a:p>
            <a:pPr lvl="2"/>
            <a:endParaRPr lang="en-US" altLang="en-US" sz="2000" dirty="0" smtClean="0"/>
          </a:p>
          <a:p>
            <a:pPr lvl="1"/>
            <a:r>
              <a:rPr lang="en-US" altLang="en-US" sz="2000" dirty="0" smtClean="0"/>
              <a:t>OPAL 20MW (2006 - present)</a:t>
            </a:r>
          </a:p>
          <a:p>
            <a:pPr lvl="2"/>
            <a:r>
              <a:rPr lang="en-US" altLang="en-US" sz="2000" dirty="0" smtClean="0"/>
              <a:t>LEU uranium silicide fuel </a:t>
            </a:r>
          </a:p>
          <a:p>
            <a:pPr eaLnBrk="1" hangingPunct="1">
              <a:spcBef>
                <a:spcPct val="0"/>
              </a:spcBef>
            </a:pPr>
            <a:endParaRPr lang="en-US" altLang="en-US" dirty="0" smtClean="0"/>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7</a:t>
            </a:fld>
            <a:endParaRPr lang="en-AU"/>
          </a:p>
        </p:txBody>
      </p:sp>
    </p:spTree>
    <p:extLst>
      <p:ext uri="{BB962C8B-B14F-4D97-AF65-F5344CB8AC3E}">
        <p14:creationId xmlns:p14="http://schemas.microsoft.com/office/powerpoint/2010/main" val="8266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144" indent="-179144">
              <a:lnSpc>
                <a:spcPct val="90000"/>
              </a:lnSpc>
              <a:spcBef>
                <a:spcPct val="0"/>
              </a:spcBef>
            </a:pPr>
            <a:r>
              <a:rPr lang="en-AU" altLang="en-US" sz="1200" dirty="0" smtClean="0">
                <a:latin typeface="Arial" charset="0"/>
                <a:ea typeface="ＭＳ Ｐゴシック" pitchFamily="34" charset="-128"/>
                <a:cs typeface="Arial" charset="0"/>
              </a:rPr>
              <a:t>NAA – high sensitivity for trace</a:t>
            </a:r>
            <a:r>
              <a:rPr lang="en-AU" altLang="en-US" sz="1200" baseline="0" dirty="0" smtClean="0">
                <a:latin typeface="Arial" charset="0"/>
                <a:ea typeface="ＭＳ Ｐゴシック" pitchFamily="34" charset="-128"/>
                <a:cs typeface="Arial" charset="0"/>
              </a:rPr>
              <a:t> elements – sensitivity of 2 teaspoons of sugar in Sydney harbour.</a:t>
            </a:r>
          </a:p>
          <a:p>
            <a:pPr marL="179144" indent="-179144">
              <a:lnSpc>
                <a:spcPct val="90000"/>
              </a:lnSpc>
              <a:spcBef>
                <a:spcPct val="0"/>
              </a:spcBef>
            </a:pPr>
            <a:r>
              <a:rPr lang="en-AU" altLang="en-US" sz="1200" baseline="0" dirty="0" smtClean="0">
                <a:latin typeface="Arial" charset="0"/>
                <a:ea typeface="ＭＳ Ｐゴシック" pitchFamily="34" charset="-128"/>
                <a:cs typeface="Arial" charset="0"/>
              </a:rPr>
              <a:t>10,000 patient doses every week. </a:t>
            </a:r>
          </a:p>
          <a:p>
            <a:pPr marL="179144" indent="-179144">
              <a:lnSpc>
                <a:spcPct val="90000"/>
              </a:lnSpc>
              <a:spcBef>
                <a:spcPct val="0"/>
              </a:spcBef>
            </a:pPr>
            <a:r>
              <a:rPr lang="en-AU" sz="1200" dirty="0" smtClean="0"/>
              <a:t>Changing silicon atoms into phosphorous with neutron absorption. </a:t>
            </a:r>
            <a:r>
              <a:rPr lang="en-AU" altLang="en-US" sz="1200" baseline="0" dirty="0" smtClean="0">
                <a:latin typeface="Arial" charset="0"/>
                <a:ea typeface="ＭＳ Ｐゴシック" pitchFamily="34" charset="-128"/>
                <a:cs typeface="Arial" charset="0"/>
              </a:rPr>
              <a:t>40% worlds transmutation silicon. – 45 tonnes of silicon each year. </a:t>
            </a:r>
            <a:endParaRPr lang="en-AU" altLang="en-US" sz="1200" dirty="0" smtClean="0">
              <a:latin typeface="Arial" charset="0"/>
              <a:ea typeface="ＭＳ Ｐゴシック" pitchFamily="34" charset="-128"/>
              <a:cs typeface="Arial" charset="0"/>
            </a:endParaRPr>
          </a:p>
          <a:p>
            <a:pPr marL="179144" indent="-179144">
              <a:lnSpc>
                <a:spcPct val="90000"/>
              </a:lnSpc>
              <a:spcBef>
                <a:spcPct val="0"/>
              </a:spcBef>
            </a:pPr>
            <a:r>
              <a:rPr lang="en-AU" altLang="en-US" sz="1200" dirty="0" smtClean="0">
                <a:latin typeface="Arial" charset="0"/>
                <a:ea typeface="ＭＳ Ｐゴシック" pitchFamily="34" charset="-128"/>
                <a:cs typeface="Arial" charset="0"/>
              </a:rPr>
              <a:t>http://www.ansto.gov.au/cs/groups/corporate/documents/document/mdaw/mde5/~edisp/acs046215.pdf</a:t>
            </a:r>
          </a:p>
          <a:p>
            <a:pPr marL="179144" indent="-179144">
              <a:lnSpc>
                <a:spcPct val="90000"/>
              </a:lnSpc>
              <a:spcBef>
                <a:spcPct val="0"/>
              </a:spcBef>
            </a:pPr>
            <a:r>
              <a:rPr lang="en-AU" altLang="en-US" sz="1200" dirty="0" smtClean="0">
                <a:latin typeface="Arial" charset="0"/>
                <a:ea typeface="ＭＳ Ｐゴシック" pitchFamily="34" charset="-128"/>
                <a:cs typeface="Arial" charset="0"/>
              </a:rPr>
              <a:t>99 Mo</a:t>
            </a:r>
          </a:p>
          <a:p>
            <a:pPr marL="179144" indent="-179144">
              <a:lnSpc>
                <a:spcPct val="90000"/>
              </a:lnSpc>
              <a:spcBef>
                <a:spcPct val="0"/>
              </a:spcBef>
            </a:pPr>
            <a:r>
              <a:rPr lang="en-AU" altLang="en-US" sz="1200" dirty="0" smtClean="0">
                <a:latin typeface="Arial" charset="0"/>
                <a:ea typeface="ＭＳ Ｐゴシック" pitchFamily="34" charset="-128"/>
                <a:cs typeface="Arial" charset="0"/>
              </a:rPr>
              <a:t>131 I</a:t>
            </a:r>
          </a:p>
          <a:p>
            <a:pPr marL="179144" indent="-179144">
              <a:lnSpc>
                <a:spcPct val="90000"/>
              </a:lnSpc>
              <a:spcBef>
                <a:spcPct val="0"/>
              </a:spcBef>
            </a:pPr>
            <a:r>
              <a:rPr lang="en-AU" altLang="en-US" sz="1200" dirty="0" smtClean="0">
                <a:latin typeface="Arial" charset="0"/>
                <a:ea typeface="ＭＳ Ｐゴシック" pitchFamily="34" charset="-128"/>
                <a:cs typeface="Arial" charset="0"/>
              </a:rPr>
              <a:t>153 Sm</a:t>
            </a:r>
          </a:p>
          <a:p>
            <a:pPr marL="179144" indent="-179144">
              <a:lnSpc>
                <a:spcPct val="90000"/>
              </a:lnSpc>
              <a:spcBef>
                <a:spcPct val="0"/>
              </a:spcBef>
            </a:pPr>
            <a:r>
              <a:rPr lang="en-AU" altLang="en-US" sz="1200" dirty="0" smtClean="0">
                <a:latin typeface="Arial" charset="0"/>
                <a:ea typeface="ＭＳ Ｐゴシック" pitchFamily="34" charset="-128"/>
                <a:cs typeface="Arial" charset="0"/>
              </a:rPr>
              <a:t>67 Ga</a:t>
            </a:r>
          </a:p>
          <a:p>
            <a:pPr marL="179144" indent="-179144">
              <a:lnSpc>
                <a:spcPct val="90000"/>
              </a:lnSpc>
              <a:spcBef>
                <a:spcPct val="0"/>
              </a:spcBef>
            </a:pPr>
            <a:r>
              <a:rPr lang="en-AU" altLang="en-US" sz="1200" dirty="0" smtClean="0">
                <a:latin typeface="Arial" charset="0"/>
                <a:ea typeface="ＭＳ Ｐゴシック" pitchFamily="34" charset="-128"/>
                <a:cs typeface="Arial" charset="0"/>
              </a:rPr>
              <a:t>123 I</a:t>
            </a:r>
          </a:p>
          <a:p>
            <a:pPr marL="179144" indent="-179144">
              <a:lnSpc>
                <a:spcPct val="90000"/>
              </a:lnSpc>
              <a:spcBef>
                <a:spcPct val="0"/>
              </a:spcBef>
            </a:pPr>
            <a:r>
              <a:rPr lang="en-AU" altLang="en-US" sz="1200" dirty="0" smtClean="0">
                <a:latin typeface="Arial" charset="0"/>
                <a:ea typeface="ＭＳ Ｐゴシック" pitchFamily="34" charset="-128"/>
                <a:cs typeface="Arial" charset="0"/>
              </a:rPr>
              <a:t>51 Cr</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8</a:t>
            </a:fld>
            <a:endParaRPr lang="en-AU"/>
          </a:p>
        </p:txBody>
      </p:sp>
    </p:spTree>
    <p:extLst>
      <p:ext uri="{BB962C8B-B14F-4D97-AF65-F5344CB8AC3E}">
        <p14:creationId xmlns:p14="http://schemas.microsoft.com/office/powerpoint/2010/main" val="3961415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2017 – 300</a:t>
            </a: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2018 – 300 </a:t>
            </a: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2019 – 270</a:t>
            </a: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2020 – 300</a:t>
            </a:r>
          </a:p>
          <a:p>
            <a:pPr marL="0" marR="0" lvl="0" indent="0" algn="l" defTabSz="389449"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389449"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err="1" smtClean="0">
                <a:ln>
                  <a:noFill/>
                </a:ln>
                <a:solidFill>
                  <a:prstClr val="black"/>
                </a:solidFill>
                <a:effectLst/>
                <a:uLnTx/>
                <a:uFillTx/>
                <a:latin typeface="+mn-lt"/>
                <a:ea typeface="+mn-ea"/>
                <a:cs typeface="+mn-cs"/>
              </a:rPr>
              <a:t>Lubi</a:t>
            </a:r>
            <a:r>
              <a:rPr kumimoji="0" lang="en-AU" sz="1200" b="1" i="0" u="none" strike="noStrike" kern="1200" cap="none" spc="0" normalizeH="0" baseline="0" noProof="0" dirty="0" smtClean="0">
                <a:ln>
                  <a:noFill/>
                </a:ln>
                <a:solidFill>
                  <a:prstClr val="black"/>
                </a:solidFill>
                <a:effectLst/>
                <a:uLnTx/>
                <a:uFillTx/>
                <a:latin typeface="+mn-lt"/>
                <a:ea typeface="+mn-ea"/>
                <a:cs typeface="+mn-cs"/>
              </a:rPr>
              <a:t> to speak</a:t>
            </a:r>
          </a:p>
          <a:p>
            <a:pPr marL="0" marR="0" lvl="0" indent="0" algn="l" defTabSz="389449"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389449"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smtClean="0">
                <a:ln>
                  <a:noFill/>
                </a:ln>
                <a:solidFill>
                  <a:prstClr val="black"/>
                </a:solidFill>
                <a:effectLst/>
                <a:uLnTx/>
                <a:uFillTx/>
                <a:latin typeface="+mn-lt"/>
                <a:ea typeface="+mn-ea"/>
                <a:cs typeface="+mn-cs"/>
              </a:rPr>
              <a:t>Speaking points:</a:t>
            </a:r>
          </a:p>
          <a:p>
            <a:pPr marL="0" marR="0" lvl="0" indent="0" algn="l" defTabSz="389449"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389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smtClean="0">
                <a:ln>
                  <a:noFill/>
                </a:ln>
                <a:solidFill>
                  <a:prstClr val="black"/>
                </a:solidFill>
                <a:effectLst/>
                <a:uLnTx/>
                <a:uFillTx/>
                <a:latin typeface="+mn-lt"/>
                <a:ea typeface="+mn-ea"/>
                <a:cs typeface="+mn-cs"/>
              </a:rPr>
              <a:t>The increased reliability in the operation of the OPAL reactor is illustrated. </a:t>
            </a:r>
          </a:p>
          <a:p>
            <a:pPr marL="0" marR="0" lvl="0" indent="0" algn="l" defTabSz="389449"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389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smtClean="0">
                <a:ln>
                  <a:noFill/>
                </a:ln>
                <a:solidFill>
                  <a:prstClr val="black"/>
                </a:solidFill>
                <a:effectLst/>
                <a:uLnTx/>
                <a:uFillTx/>
                <a:latin typeface="+mn-lt"/>
                <a:ea typeface="+mn-ea"/>
                <a:cs typeface="+mn-cs"/>
              </a:rPr>
              <a:t>The target of 300 + days has been reached in CY 2015 and is on target to be reached again in CY 2016. </a:t>
            </a:r>
          </a:p>
          <a:p>
            <a:pPr marL="0" marR="0" lvl="0" indent="0" algn="l" defTabSz="389449"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389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smtClean="0">
                <a:ln>
                  <a:noFill/>
                </a:ln>
                <a:solidFill>
                  <a:prstClr val="black"/>
                </a:solidFill>
                <a:effectLst/>
                <a:uLnTx/>
                <a:uFillTx/>
                <a:latin typeface="+mn-lt"/>
                <a:ea typeface="+mn-ea"/>
                <a:cs typeface="+mn-cs"/>
              </a:rPr>
              <a:t>The 300 days of operation is complemented by high reliability (98%).</a:t>
            </a:r>
          </a:p>
          <a:p>
            <a:pPr marL="0" marR="0" lvl="0" indent="0" algn="l" defTabSz="389449"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389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smtClean="0">
                <a:ln>
                  <a:noFill/>
                </a:ln>
                <a:solidFill>
                  <a:prstClr val="black"/>
                </a:solidFill>
                <a:effectLst/>
                <a:uLnTx/>
                <a:uFillTx/>
                <a:latin typeface="+mn-lt"/>
                <a:ea typeface="+mn-ea"/>
                <a:cs typeface="+mn-cs"/>
              </a:rPr>
              <a:t>Major increases in reliability are due to a combination of gained expertise and effective maintenance strategies, including reliability engineering and management of single point failures and electrical system resilience upgrades. Minimising susceptibility to disruptions in external electricity supply is a current focus.</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9</a:t>
            </a:fld>
            <a:endParaRPr lang="en-AU"/>
          </a:p>
        </p:txBody>
      </p:sp>
    </p:spTree>
    <p:extLst>
      <p:ext uri="{BB962C8B-B14F-4D97-AF65-F5344CB8AC3E}">
        <p14:creationId xmlns:p14="http://schemas.microsoft.com/office/powerpoint/2010/main" val="1193755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2</a:t>
            </a:r>
            <a:r>
              <a:rPr lang="en-AU" baseline="30000" dirty="0" smtClean="0"/>
              <a:t>nd</a:t>
            </a:r>
            <a:r>
              <a:rPr lang="en-AU" dirty="0" smtClean="0"/>
              <a:t> NGH</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10</a:t>
            </a:fld>
            <a:endParaRPr lang="en-AU"/>
          </a:p>
        </p:txBody>
      </p:sp>
    </p:spTree>
    <p:extLst>
      <p:ext uri="{BB962C8B-B14F-4D97-AF65-F5344CB8AC3E}">
        <p14:creationId xmlns:p14="http://schemas.microsoft.com/office/powerpoint/2010/main" val="1104613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Here a list of all the operating instruments, and those under construction, grouped by the scattering technique.  The first set of instruments were essentially copies of successful designs elsewhere, but usually updated in some way.</a:t>
            </a:r>
          </a:p>
          <a:p>
            <a:pPr>
              <a:buFont typeface="Arial"/>
              <a:buChar char="•"/>
              <a:defRPr/>
            </a:pPr>
            <a:r>
              <a:rPr lang="en-US" dirty="0" smtClean="0"/>
              <a:t> ECHIDNA which is used for high-resolution powder diffraction</a:t>
            </a:r>
          </a:p>
          <a:p>
            <a:pPr>
              <a:buFont typeface="Arial"/>
              <a:buChar char="•"/>
              <a:defRPr/>
            </a:pPr>
            <a:r>
              <a:rPr lang="en-US" dirty="0" smtClean="0"/>
              <a:t> KOWARI which is generally used for determination of strain tensors in quite bulky engineering objects, such as sections of gas pipes, from point-by-point measurement of lattice parameters, but can also be used be used for other forms of powder and single-crystal diffraction</a:t>
            </a:r>
          </a:p>
          <a:p>
            <a:pPr>
              <a:buFont typeface="Arial"/>
              <a:buChar char="•"/>
              <a:defRPr/>
            </a:pPr>
            <a:r>
              <a:rPr lang="en-US" dirty="0" smtClean="0"/>
              <a:t> WOMBAT which is frequently used to measure powder patterns rapidly as a function of external influence, e.g. temperature, pressure, often in quite complicated sample environments, e.g. real batteries.  WOMBAT is also suited to analysis of texture in engineering materials and rocks, and to various single-crystal studies, particularly diffuse scattering</a:t>
            </a:r>
          </a:p>
          <a:p>
            <a:pPr>
              <a:defRPr/>
            </a:pPr>
            <a:r>
              <a:rPr lang="en-US" dirty="0" smtClean="0"/>
              <a:t>The wide-angle detectors or detector arrays are notable features of ECHIDNA and WOMBAT.  In fact detectors are generally the key element of most neutron instruments, with considerable effort put into </a:t>
            </a:r>
            <a:r>
              <a:rPr lang="en-US" dirty="0" err="1" smtClean="0"/>
              <a:t>optimising</a:t>
            </a:r>
            <a:r>
              <a:rPr lang="en-US" dirty="0" smtClean="0"/>
              <a:t> the form of the detector for the particular application.</a:t>
            </a:r>
          </a:p>
          <a:p>
            <a:pPr>
              <a:defRPr/>
            </a:pPr>
            <a:endParaRPr lang="en-US" dirty="0" smtClean="0"/>
          </a:p>
          <a:p>
            <a:pPr>
              <a:defRPr/>
            </a:pPr>
            <a:r>
              <a:rPr lang="en-US" dirty="0" smtClean="0">
                <a:hlinkClick r:id="rId3"/>
              </a:rPr>
              <a:t>http://www.ansto.gov.au/research/bragg_institute/facilities/instruments/echidna</a:t>
            </a:r>
            <a:endParaRPr lang="en-US" dirty="0" smtClean="0"/>
          </a:p>
          <a:p>
            <a:pPr>
              <a:defRPr/>
            </a:pPr>
            <a:r>
              <a:rPr lang="en-US" dirty="0" smtClean="0">
                <a:hlinkClick r:id="rId4"/>
              </a:rPr>
              <a:t>http://www.ansto.gov.au/research/bragg_institute/facilities/instruments/kowari</a:t>
            </a:r>
            <a:endParaRPr lang="en-US" dirty="0" smtClean="0"/>
          </a:p>
          <a:p>
            <a:pPr>
              <a:defRPr/>
            </a:pPr>
            <a:r>
              <a:rPr lang="en-US" dirty="0" smtClean="0">
                <a:hlinkClick r:id="rId5"/>
              </a:rPr>
              <a:t>http://www.ansto.gov.au/research/bragg_institute/facilities/instruments/wombat</a:t>
            </a:r>
            <a:endParaRPr lang="en-US" dirty="0" smtClean="0"/>
          </a:p>
          <a:p>
            <a:pPr>
              <a:defRPr/>
            </a:pPr>
            <a:endParaRPr lang="en-US"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15</a:t>
            </a:fld>
            <a:endParaRPr lang="en-AU"/>
          </a:p>
        </p:txBody>
      </p:sp>
    </p:spTree>
    <p:extLst>
      <p:ext uri="{BB962C8B-B14F-4D97-AF65-F5344CB8AC3E}">
        <p14:creationId xmlns:p14="http://schemas.microsoft.com/office/powerpoint/2010/main" val="4066382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All areas of science:</a:t>
            </a:r>
          </a:p>
          <a:p>
            <a:r>
              <a:rPr lang="en-GB" sz="1200" kern="1200" dirty="0" smtClean="0">
                <a:solidFill>
                  <a:schemeClr val="tx1"/>
                </a:solidFill>
                <a:effectLst/>
                <a:latin typeface="+mn-lt"/>
                <a:ea typeface="+mn-ea"/>
                <a:cs typeface="+mn-cs"/>
              </a:rPr>
              <a:t>Physics</a:t>
            </a:r>
          </a:p>
          <a:p>
            <a:r>
              <a:rPr lang="en-GB" sz="1200" kern="1200" dirty="0" smtClean="0">
                <a:solidFill>
                  <a:schemeClr val="tx1"/>
                </a:solidFill>
                <a:effectLst/>
                <a:latin typeface="+mn-lt"/>
                <a:ea typeface="+mn-ea"/>
                <a:cs typeface="+mn-cs"/>
              </a:rPr>
              <a:t>Chemistry</a:t>
            </a:r>
          </a:p>
          <a:p>
            <a:r>
              <a:rPr lang="en-GB" sz="1200" kern="1200" dirty="0" smtClean="0">
                <a:solidFill>
                  <a:schemeClr val="tx1"/>
                </a:solidFill>
                <a:effectLst/>
                <a:latin typeface="+mn-lt"/>
                <a:ea typeface="+mn-ea"/>
                <a:cs typeface="+mn-cs"/>
              </a:rPr>
              <a:t>Material Science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Excellence in science enables us to translate into industry</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18</a:t>
            </a:fld>
            <a:endParaRPr lang="en-AU"/>
          </a:p>
        </p:txBody>
      </p:sp>
    </p:spTree>
    <p:extLst>
      <p:ext uri="{BB962C8B-B14F-4D97-AF65-F5344CB8AC3E}">
        <p14:creationId xmlns:p14="http://schemas.microsoft.com/office/powerpoint/2010/main" val="2970019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Companies let us use their logo</a:t>
            </a:r>
          </a:p>
          <a:p>
            <a:r>
              <a:rPr lang="en-GB" sz="1200" kern="1200" dirty="0" smtClean="0">
                <a:solidFill>
                  <a:schemeClr val="tx1"/>
                </a:solidFill>
                <a:effectLst/>
                <a:latin typeface="+mn-lt"/>
                <a:ea typeface="+mn-ea"/>
                <a:cs typeface="+mn-cs"/>
              </a:rPr>
              <a:t>Engineering</a:t>
            </a:r>
          </a:p>
          <a:p>
            <a:r>
              <a:rPr lang="en-GB" sz="1200" kern="1200" dirty="0" smtClean="0">
                <a:solidFill>
                  <a:schemeClr val="tx1"/>
                </a:solidFill>
                <a:effectLst/>
                <a:latin typeface="+mn-lt"/>
                <a:ea typeface="+mn-ea"/>
                <a:cs typeface="+mn-cs"/>
              </a:rPr>
              <a:t>Aerospace</a:t>
            </a:r>
          </a:p>
          <a:p>
            <a:r>
              <a:rPr lang="en-GB" sz="1200" kern="1200" dirty="0" smtClean="0">
                <a:solidFill>
                  <a:schemeClr val="tx1"/>
                </a:solidFill>
                <a:effectLst/>
                <a:latin typeface="+mn-lt"/>
                <a:ea typeface="+mn-ea"/>
                <a:cs typeface="+mn-cs"/>
              </a:rPr>
              <a:t>Defence - armoured vehicles</a:t>
            </a:r>
          </a:p>
          <a:p>
            <a:r>
              <a:rPr lang="en-GB" sz="1200" kern="1200" dirty="0" smtClean="0">
                <a:solidFill>
                  <a:schemeClr val="tx1"/>
                </a:solidFill>
                <a:effectLst/>
                <a:latin typeface="+mn-lt"/>
                <a:ea typeface="+mn-ea"/>
                <a:cs typeface="+mn-cs"/>
              </a:rPr>
              <a:t>Food multinational</a:t>
            </a:r>
          </a:p>
          <a:p>
            <a:r>
              <a:rPr lang="en-GB" sz="1200" kern="1200" dirty="0" smtClean="0">
                <a:solidFill>
                  <a:schemeClr val="tx1"/>
                </a:solidFill>
                <a:effectLst/>
                <a:latin typeface="+mn-lt"/>
                <a:ea typeface="+mn-ea"/>
                <a:cs typeface="+mn-cs"/>
              </a:rPr>
              <a:t>Big mining companies in Australia</a:t>
            </a:r>
          </a:p>
          <a:p>
            <a:r>
              <a:rPr lang="en-GB" sz="1200" kern="1200" dirty="0" smtClean="0">
                <a:solidFill>
                  <a:schemeClr val="tx1"/>
                </a:solidFill>
                <a:effectLst/>
                <a:latin typeface="+mn-lt"/>
                <a:ea typeface="+mn-ea"/>
                <a:cs typeface="+mn-cs"/>
              </a:rPr>
              <a:t>Government - Sydney harbour bridge</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19</a:t>
            </a:fld>
            <a:endParaRPr lang="en-AU"/>
          </a:p>
        </p:txBody>
      </p:sp>
    </p:spTree>
    <p:extLst>
      <p:ext uri="{BB962C8B-B14F-4D97-AF65-F5344CB8AC3E}">
        <p14:creationId xmlns:p14="http://schemas.microsoft.com/office/powerpoint/2010/main" val="2068597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AU" altLang="en-US" dirty="0" smtClean="0"/>
              <a:t>Key message: </a:t>
            </a:r>
          </a:p>
          <a:p>
            <a:pPr eaLnBrk="1" hangingPunct="1"/>
            <a:endParaRPr lang="en-AU" altLang="en-US" dirty="0" smtClean="0"/>
          </a:p>
          <a:p>
            <a:pPr eaLnBrk="1" hangingPunct="1"/>
            <a:r>
              <a:rPr lang="en-AU" altLang="en-US" dirty="0" smtClean="0"/>
              <a:t>The ultimate goal is to provide information that will lead to new technologies </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25</a:t>
            </a:fld>
            <a:endParaRPr lang="en-AU"/>
          </a:p>
        </p:txBody>
      </p:sp>
    </p:spTree>
    <p:extLst>
      <p:ext uri="{BB962C8B-B14F-4D97-AF65-F5344CB8AC3E}">
        <p14:creationId xmlns:p14="http://schemas.microsoft.com/office/powerpoint/2010/main" val="4294758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ltLang="en-US" dirty="0" smtClean="0"/>
              <a:t>A promising class of storage materials are the porous coordination framework materials, known better these days as MOFs, These materials lend themselves well to chemical modification, a method by which functional groups can be introduced and the hydrogen interaction with the material can be tuned.  These are one of the leading options for the storage of hydrogen, but also importantly, for other gases of importance in the energy area, such as CO2, and gases that hydrogen needs to be separated from after its production.</a:t>
            </a:r>
          </a:p>
          <a:p>
            <a:r>
              <a:rPr lang="en-AU" altLang="en-US" dirty="0" smtClean="0"/>
              <a:t>Many of these materials are available commercially, and  both the US DOE and Australian funding agencies have invested significantly to pursue the development of these materials for CO2 and hydrogen storage and separation. </a:t>
            </a:r>
          </a:p>
          <a:p>
            <a:endParaRPr lang="en-AU" altLang="en-US" dirty="0" smtClean="0"/>
          </a:p>
          <a:p>
            <a:r>
              <a:rPr lang="en-AU" altLang="en-US" dirty="0" smtClean="0"/>
              <a:t>Tuneable property &amp; target application</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27</a:t>
            </a:fld>
            <a:endParaRPr lang="en-AU"/>
          </a:p>
        </p:txBody>
      </p:sp>
    </p:spTree>
    <p:extLst>
      <p:ext uri="{BB962C8B-B14F-4D97-AF65-F5344CB8AC3E}">
        <p14:creationId xmlns:p14="http://schemas.microsoft.com/office/powerpoint/2010/main" val="3088331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ltLang="en-US" dirty="0" smtClean="0">
                <a:ea typeface="ＭＳ Ｐゴシック" pitchFamily="34" charset="-128"/>
              </a:rPr>
              <a:t>Triglyceride digestion:</a:t>
            </a:r>
          </a:p>
          <a:p>
            <a:r>
              <a:rPr lang="en-AU" altLang="en-US" dirty="0" smtClean="0">
                <a:ea typeface="ＭＳ Ｐゴシック" pitchFamily="34" charset="-128"/>
              </a:rPr>
              <a:t> </a:t>
            </a:r>
          </a:p>
          <a:p>
            <a:r>
              <a:rPr lang="en-AU" altLang="en-US" dirty="0" smtClean="0">
                <a:ea typeface="ＭＳ Ｐゴシック" pitchFamily="34" charset="-128"/>
              </a:rPr>
              <a:t>Triglycerides represent about 60% of the caloric intake of the typical western diet. We use SAS to understand the influence of pH on the shape of the carrier vehicles for the final products of digestion, namely fatty acids and </a:t>
            </a:r>
            <a:r>
              <a:rPr lang="en-AU" altLang="en-US" dirty="0" err="1" smtClean="0">
                <a:ea typeface="ＭＳ Ｐゴシック" pitchFamily="34" charset="-128"/>
              </a:rPr>
              <a:t>monoglycerides</a:t>
            </a:r>
            <a:r>
              <a:rPr lang="en-AU" altLang="en-US" dirty="0" smtClean="0">
                <a:ea typeface="ＭＳ Ｐゴシック" pitchFamily="34" charset="-128"/>
              </a:rPr>
              <a:t>. We used SANS, selective </a:t>
            </a:r>
            <a:r>
              <a:rPr lang="en-AU" altLang="en-US" dirty="0" err="1" smtClean="0">
                <a:ea typeface="ＭＳ Ｐゴシック" pitchFamily="34" charset="-128"/>
              </a:rPr>
              <a:t>deuteration</a:t>
            </a:r>
            <a:r>
              <a:rPr lang="en-AU" altLang="en-US" dirty="0" smtClean="0">
                <a:ea typeface="ＭＳ Ｐゴシック" pitchFamily="34" charset="-128"/>
              </a:rPr>
              <a:t> of the fatty acid (NDF) and synchrotron SAXS together to observe changes from elongated to spherical morphology with increasing pH mimicking conditions in the stomach and intestine.</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28</a:t>
            </a:fld>
            <a:endParaRPr lang="en-AU"/>
          </a:p>
        </p:txBody>
      </p:sp>
    </p:spTree>
    <p:extLst>
      <p:ext uri="{BB962C8B-B14F-4D97-AF65-F5344CB8AC3E}">
        <p14:creationId xmlns:p14="http://schemas.microsoft.com/office/powerpoint/2010/main" val="129380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OLED  vs LCD - Their thinness, greater brightness, and better colour reproduction make them</a:t>
            </a:r>
            <a:r>
              <a:rPr lang="en-AU" sz="1200" kern="1200" baseline="0" dirty="0" smtClean="0">
                <a:solidFill>
                  <a:schemeClr val="tx1"/>
                </a:solidFill>
                <a:effectLst/>
                <a:latin typeface="+mn-lt"/>
                <a:ea typeface="+mn-ea"/>
                <a:cs typeface="+mn-cs"/>
              </a:rPr>
              <a:t> significantly better. </a:t>
            </a:r>
          </a:p>
          <a:p>
            <a:endParaRPr lang="en-AU" sz="1200" kern="1200" baseline="0" dirty="0" smtClean="0">
              <a:solidFill>
                <a:schemeClr val="tx1"/>
              </a:solidFill>
              <a:effectLst/>
              <a:latin typeface="+mn-lt"/>
              <a:ea typeface="+mn-ea"/>
              <a:cs typeface="+mn-cs"/>
            </a:endParaRPr>
          </a:p>
          <a:p>
            <a:r>
              <a:rPr lang="en-AU" sz="1200" kern="1200" baseline="0" dirty="0" smtClean="0">
                <a:solidFill>
                  <a:schemeClr val="tx1"/>
                </a:solidFill>
                <a:effectLst/>
                <a:latin typeface="+mn-lt"/>
                <a:ea typeface="+mn-ea"/>
                <a:cs typeface="+mn-cs"/>
              </a:rPr>
              <a:t>Light produced when potential voltage placed across the layered structure. </a:t>
            </a:r>
          </a:p>
          <a:p>
            <a:r>
              <a:rPr lang="en-AU" sz="1200" kern="1200" baseline="0" dirty="0" smtClean="0">
                <a:solidFill>
                  <a:schemeClr val="tx1"/>
                </a:solidFill>
                <a:effectLst/>
                <a:latin typeface="+mn-lt"/>
                <a:ea typeface="+mn-ea"/>
                <a:cs typeface="+mn-cs"/>
              </a:rPr>
              <a:t>Electrons move from cathode through the electron transport layer – holes move from the anode. Holes and electrons combine in the </a:t>
            </a:r>
            <a:r>
              <a:rPr lang="en-AU" sz="1200" kern="1200" baseline="0" dirty="0" err="1" smtClean="0">
                <a:solidFill>
                  <a:schemeClr val="tx1"/>
                </a:solidFill>
                <a:effectLst/>
                <a:latin typeface="+mn-lt"/>
                <a:ea typeface="+mn-ea"/>
                <a:cs typeface="+mn-cs"/>
              </a:rPr>
              <a:t>emmissive</a:t>
            </a:r>
            <a:r>
              <a:rPr lang="en-AU" sz="1200" kern="1200" baseline="0" dirty="0" smtClean="0">
                <a:solidFill>
                  <a:schemeClr val="tx1"/>
                </a:solidFill>
                <a:effectLst/>
                <a:latin typeface="+mn-lt"/>
                <a:ea typeface="+mn-ea"/>
                <a:cs typeface="+mn-cs"/>
              </a:rPr>
              <a:t> layer producing light.</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29</a:t>
            </a:fld>
            <a:endParaRPr lang="en-AU"/>
          </a:p>
        </p:txBody>
      </p:sp>
    </p:spTree>
    <p:extLst>
      <p:ext uri="{BB962C8B-B14F-4D97-AF65-F5344CB8AC3E}">
        <p14:creationId xmlns:p14="http://schemas.microsoft.com/office/powerpoint/2010/main" val="1326175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Performance</a:t>
            </a:r>
            <a:r>
              <a:rPr lang="en-AU" baseline="0" dirty="0" smtClean="0"/>
              <a:t> is much better than LCD technology – however longevity is a challenge due to diffusion between the various layers. Heating from joule heating.</a:t>
            </a:r>
          </a:p>
          <a:p>
            <a:endParaRPr lang="en-AU" baseline="0" dirty="0" smtClean="0"/>
          </a:p>
          <a:p>
            <a:r>
              <a:rPr lang="en-AU" baseline="0" dirty="0" smtClean="0"/>
              <a:t>Mass density within the sample. 90C perfect OLED stack</a:t>
            </a:r>
          </a:p>
          <a:p>
            <a:r>
              <a:rPr lang="en-AU" baseline="0" dirty="0" smtClean="0"/>
              <a:t> </a:t>
            </a:r>
            <a:endParaRPr lang="en-AU" dirty="0" smtClean="0"/>
          </a:p>
          <a:p>
            <a:r>
              <a:rPr lang="en-AU" dirty="0" smtClean="0"/>
              <a:t>Joule heating</a:t>
            </a:r>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30</a:t>
            </a:fld>
            <a:endParaRPr lang="en-AU"/>
          </a:p>
        </p:txBody>
      </p:sp>
    </p:spTree>
    <p:extLst>
      <p:ext uri="{BB962C8B-B14F-4D97-AF65-F5344CB8AC3E}">
        <p14:creationId xmlns:p14="http://schemas.microsoft.com/office/powerpoint/2010/main" val="1062022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652" indent="-285652">
              <a:buFont typeface="Arial"/>
              <a:buChar char="•"/>
            </a:pPr>
            <a:r>
              <a:rPr lang="en-US" dirty="0" smtClean="0"/>
              <a:t>To ensure longevity and efficiency of OLED systems must avoid temperature driven diffusion</a:t>
            </a:r>
          </a:p>
          <a:p>
            <a:pPr marL="742490" lvl="1" indent="-285652">
              <a:buFont typeface="Arial"/>
              <a:buChar char="•"/>
            </a:pPr>
            <a:r>
              <a:rPr lang="en-US" dirty="0" smtClean="0"/>
              <a:t>High </a:t>
            </a:r>
            <a:r>
              <a:rPr lang="en-US" dirty="0" err="1" smtClean="0"/>
              <a:t>T</a:t>
            </a:r>
            <a:r>
              <a:rPr lang="en-US" baseline="-25000" dirty="0" err="1" smtClean="0"/>
              <a:t>g</a:t>
            </a:r>
            <a:r>
              <a:rPr lang="en-US" dirty="0" smtClean="0"/>
              <a:t> compounds</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31</a:t>
            </a:fld>
            <a:endParaRPr lang="en-AU"/>
          </a:p>
        </p:txBody>
      </p:sp>
    </p:spTree>
    <p:extLst>
      <p:ext uri="{BB962C8B-B14F-4D97-AF65-F5344CB8AC3E}">
        <p14:creationId xmlns:p14="http://schemas.microsoft.com/office/powerpoint/2010/main" val="1053970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14CC73-6CF5-45D2-8F70-91286C9D0662}" type="slidenum">
              <a:rPr lang="en-AU" smtClean="0"/>
              <a:t>34</a:t>
            </a:fld>
            <a:endParaRPr lang="en-AU"/>
          </a:p>
        </p:txBody>
      </p:sp>
    </p:spTree>
    <p:extLst>
      <p:ext uri="{BB962C8B-B14F-4D97-AF65-F5344CB8AC3E}">
        <p14:creationId xmlns:p14="http://schemas.microsoft.com/office/powerpoint/2010/main" val="1536486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1C658CBF-8FF4-4747-A9F8-2B1DD8350D60}"/>
              </a:ext>
            </a:extLst>
          </p:cNvPr>
          <p:cNvPicPr>
            <a:picLocks noChangeAspect="1"/>
          </p:cNvPicPr>
          <p:nvPr userDrawn="1"/>
        </p:nvPicPr>
        <p:blipFill rotWithShape="1">
          <a:blip r:embed="rId3"/>
          <a:srcRect r="10836" b="13245"/>
          <a:stretch/>
        </p:blipFill>
        <p:spPr>
          <a:xfrm>
            <a:off x="5881459" y="1782142"/>
            <a:ext cx="6310541" cy="5075859"/>
          </a:xfrm>
          <a:prstGeom prst="rect">
            <a:avLst/>
          </a:prstGeom>
        </p:spPr>
      </p:pic>
      <p:pic>
        <p:nvPicPr>
          <p:cNvPr id="9" name="Picture 8">
            <a:extLst>
              <a:ext uri="{FF2B5EF4-FFF2-40B4-BE49-F238E27FC236}">
                <a16:creationId xmlns="" xmlns:a16="http://schemas.microsoft.com/office/drawing/2014/main" id="{4F67F4DC-9F6D-5D4D-B67D-CEE804F8AF97}"/>
              </a:ext>
            </a:extLst>
          </p:cNvPr>
          <p:cNvPicPr>
            <a:picLocks noChangeAspect="1"/>
          </p:cNvPicPr>
          <p:nvPr userDrawn="1"/>
        </p:nvPicPr>
        <p:blipFill rotWithShape="1">
          <a:blip r:embed="rId4"/>
          <a:srcRect t="6053" b="19896"/>
          <a:stretch/>
        </p:blipFill>
        <p:spPr>
          <a:xfrm>
            <a:off x="0" y="0"/>
            <a:ext cx="12192000" cy="6858000"/>
          </a:xfrm>
          <a:prstGeom prst="rect">
            <a:avLst/>
          </a:prstGeom>
        </p:spPr>
      </p:pic>
      <p:sp>
        <p:nvSpPr>
          <p:cNvPr id="10" name="Rectangle 9">
            <a:extLst>
              <a:ext uri="{FF2B5EF4-FFF2-40B4-BE49-F238E27FC236}">
                <a16:creationId xmlns="" xmlns:a16="http://schemas.microsoft.com/office/drawing/2014/main" id="{FBBFFDE4-0E95-5649-8670-E0107FC5FC73}"/>
              </a:ext>
            </a:extLst>
          </p:cNvPr>
          <p:cNvSpPr/>
          <p:nvPr userDrawn="1"/>
        </p:nvSpPr>
        <p:spPr>
          <a:xfrm>
            <a:off x="766916" y="4579016"/>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 xmlns:a16="http://schemas.microsoft.com/office/drawing/2014/main" id="{551561C7-A2F8-684F-B859-03705CA05A7C}"/>
              </a:ext>
            </a:extLst>
          </p:cNvPr>
          <p:cNvPicPr>
            <a:picLocks noChangeAspect="1"/>
          </p:cNvPicPr>
          <p:nvPr userDrawn="1"/>
        </p:nvPicPr>
        <p:blipFill>
          <a:blip r:embed="rId5"/>
          <a:stretch>
            <a:fillRect/>
          </a:stretch>
        </p:blipFill>
        <p:spPr>
          <a:xfrm>
            <a:off x="766916" y="531922"/>
            <a:ext cx="3969676" cy="812068"/>
          </a:xfrm>
          <a:prstGeom prst="rect">
            <a:avLst/>
          </a:prstGeom>
        </p:spPr>
      </p:pic>
      <p:pic>
        <p:nvPicPr>
          <p:cNvPr id="12" name="Picture 11">
            <a:extLst>
              <a:ext uri="{FF2B5EF4-FFF2-40B4-BE49-F238E27FC236}">
                <a16:creationId xmlns="" xmlns:a16="http://schemas.microsoft.com/office/drawing/2014/main" id="{CF66A9A6-43AA-1349-8AD0-23FABF906A65}"/>
              </a:ext>
            </a:extLst>
          </p:cNvPr>
          <p:cNvPicPr>
            <a:picLocks noChangeAspect="1"/>
          </p:cNvPicPr>
          <p:nvPr userDrawn="1"/>
        </p:nvPicPr>
        <p:blipFill>
          <a:blip r:embed="rId6"/>
          <a:stretch>
            <a:fillRect/>
          </a:stretch>
        </p:blipFill>
        <p:spPr>
          <a:xfrm>
            <a:off x="8311367" y="6271149"/>
            <a:ext cx="3454429" cy="238142"/>
          </a:xfrm>
          <a:prstGeom prst="rect">
            <a:avLst/>
          </a:prstGeom>
        </p:spPr>
      </p:pic>
      <p:sp>
        <p:nvSpPr>
          <p:cNvPr id="2" name="Title 1">
            <a:extLst>
              <a:ext uri="{FF2B5EF4-FFF2-40B4-BE49-F238E27FC236}">
                <a16:creationId xmlns="" xmlns:a16="http://schemas.microsoft.com/office/drawing/2014/main" id="{9E96923A-B50F-2A44-9C76-3C9FFD0F8EFB}"/>
              </a:ext>
            </a:extLst>
          </p:cNvPr>
          <p:cNvSpPr>
            <a:spLocks noGrp="1"/>
          </p:cNvSpPr>
          <p:nvPr>
            <p:ph type="ctrTitle"/>
          </p:nvPr>
        </p:nvSpPr>
        <p:spPr>
          <a:xfrm>
            <a:off x="767070" y="1343988"/>
            <a:ext cx="9144000" cy="2165973"/>
          </a:xfrm>
        </p:spPr>
        <p:txBody>
          <a:bodyPr lIns="0" anchor="b"/>
          <a:lstStyle>
            <a:lvl1pPr algn="l">
              <a:defRPr sz="6000"/>
            </a:lvl1pPr>
          </a:lstStyle>
          <a:p>
            <a:r>
              <a:rPr lang="en-US" smtClean="0"/>
              <a:t>Click to edit Master title style</a:t>
            </a:r>
            <a:endParaRPr lang="en-US" dirty="0"/>
          </a:p>
        </p:txBody>
      </p:sp>
      <p:sp>
        <p:nvSpPr>
          <p:cNvPr id="3" name="Subtitle 2">
            <a:extLst>
              <a:ext uri="{FF2B5EF4-FFF2-40B4-BE49-F238E27FC236}">
                <a16:creationId xmlns="" xmlns:a16="http://schemas.microsoft.com/office/drawing/2014/main" id="{6AB50290-CA83-1F4F-905C-EBE9354CA951}"/>
              </a:ext>
            </a:extLst>
          </p:cNvPr>
          <p:cNvSpPr>
            <a:spLocks noGrp="1"/>
          </p:cNvSpPr>
          <p:nvPr>
            <p:ph type="subTitle" idx="1"/>
          </p:nvPr>
        </p:nvSpPr>
        <p:spPr>
          <a:xfrm>
            <a:off x="767070" y="3602038"/>
            <a:ext cx="7544451" cy="912812"/>
          </a:xfrm>
        </p:spPr>
        <p:txBody>
          <a:bodyPr lIns="0"/>
          <a:lstStyle>
            <a:lvl1pPr marL="0" indent="0" algn="l">
              <a:buNone/>
              <a:defRPr sz="24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a:extLst>
              <a:ext uri="{FF2B5EF4-FFF2-40B4-BE49-F238E27FC236}">
                <a16:creationId xmlns="" xmlns:a16="http://schemas.microsoft.com/office/drawing/2014/main" id="{74E13CC7-FA84-5249-B18B-5A3E8CCE94F4}"/>
              </a:ext>
            </a:extLst>
          </p:cNvPr>
          <p:cNvSpPr>
            <a:spLocks noGrp="1"/>
          </p:cNvSpPr>
          <p:nvPr>
            <p:ph type="dt" sz="half" idx="10"/>
          </p:nvPr>
        </p:nvSpPr>
        <p:spPr>
          <a:xfrm>
            <a:off x="767070" y="6356350"/>
            <a:ext cx="2743200" cy="365125"/>
          </a:xfrm>
        </p:spPr>
        <p:txBody>
          <a:bodyPr lIns="0"/>
          <a:lstStyle/>
          <a:p>
            <a:fld id="{0352A42B-78AF-8D4D-94A5-85285646B5D9}" type="datetimeFigureOut">
              <a:rPr lang="en-US" smtClean="0"/>
              <a:t>8/16/2018</a:t>
            </a:fld>
            <a:endParaRPr lang="en-US"/>
          </a:p>
        </p:txBody>
      </p:sp>
      <p:sp>
        <p:nvSpPr>
          <p:cNvPr id="21" name="Text Placeholder 20">
            <a:extLst>
              <a:ext uri="{FF2B5EF4-FFF2-40B4-BE49-F238E27FC236}">
                <a16:creationId xmlns="" xmlns:a16="http://schemas.microsoft.com/office/drawing/2014/main" id="{89993145-E805-8048-89C8-948B8319753A}"/>
              </a:ext>
            </a:extLst>
          </p:cNvPr>
          <p:cNvSpPr>
            <a:spLocks noGrp="1"/>
          </p:cNvSpPr>
          <p:nvPr>
            <p:ph type="body" sz="quarter" idx="11"/>
          </p:nvPr>
        </p:nvSpPr>
        <p:spPr>
          <a:xfrm>
            <a:off x="766916" y="4714875"/>
            <a:ext cx="5819775" cy="542925"/>
          </a:xfrm>
        </p:spPr>
        <p:txBody>
          <a:bodyPr lIns="0" anchor="b"/>
          <a:lstStyle>
            <a:lvl1pPr marL="0" indent="0">
              <a:buNone/>
              <a:defRPr b="1" i="0">
                <a:solidFill>
                  <a:schemeClr val="bg2">
                    <a:lumMod val="50000"/>
                  </a:schemeClr>
                </a:solidFill>
                <a:latin typeface="Fira Sans" panose="020B0503050000020004" pitchFamily="34" charset="0"/>
              </a:defRPr>
            </a:lvl1pPr>
          </a:lstStyle>
          <a:p>
            <a:pPr lvl="0"/>
            <a:r>
              <a:rPr lang="en-US" smtClean="0"/>
              <a:t>Click to edit Master text styles</a:t>
            </a:r>
          </a:p>
        </p:txBody>
      </p:sp>
      <p:sp>
        <p:nvSpPr>
          <p:cNvPr id="23" name="Text Placeholder 22">
            <a:extLst>
              <a:ext uri="{FF2B5EF4-FFF2-40B4-BE49-F238E27FC236}">
                <a16:creationId xmlns="" xmlns:a16="http://schemas.microsoft.com/office/drawing/2014/main" id="{E0351F6B-787D-2E4D-AFF5-594834FF4360}"/>
              </a:ext>
            </a:extLst>
          </p:cNvPr>
          <p:cNvSpPr>
            <a:spLocks noGrp="1"/>
          </p:cNvSpPr>
          <p:nvPr>
            <p:ph type="body" sz="quarter" idx="12"/>
          </p:nvPr>
        </p:nvSpPr>
        <p:spPr>
          <a:xfrm>
            <a:off x="766763" y="5280024"/>
            <a:ext cx="4233862" cy="792163"/>
          </a:xfrm>
        </p:spPr>
        <p:txBody>
          <a:bodyPr lIns="0" tIns="0">
            <a:normAutofit/>
          </a:bodyPr>
          <a:lstStyle>
            <a:lvl1pPr marL="0" indent="0">
              <a:buNone/>
              <a:defRPr sz="2000">
                <a:solidFill>
                  <a:schemeClr val="tx1">
                    <a:lumMod val="40000"/>
                    <a:lumOff val="60000"/>
                  </a:schemeClr>
                </a:solidFill>
              </a:defRPr>
            </a:lvl1pPr>
          </a:lstStyle>
          <a:p>
            <a:pPr lvl="0"/>
            <a:r>
              <a:rPr lang="en-US" smtClean="0"/>
              <a:t>Click to edit Master text styles</a:t>
            </a:r>
          </a:p>
        </p:txBody>
      </p:sp>
    </p:spTree>
    <p:extLst>
      <p:ext uri="{BB962C8B-B14F-4D97-AF65-F5344CB8AC3E}">
        <p14:creationId xmlns:p14="http://schemas.microsoft.com/office/powerpoint/2010/main" val="39547985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728115-10D7-A946-ABC0-93249A930D0A}"/>
              </a:ext>
            </a:extLst>
          </p:cNvPr>
          <p:cNvSpPr>
            <a:spLocks noGrp="1"/>
          </p:cNvSpPr>
          <p:nvPr>
            <p:ph type="title"/>
          </p:nvPr>
        </p:nvSpPr>
        <p:spPr>
          <a:xfrm>
            <a:off x="359568" y="219154"/>
            <a:ext cx="11470481" cy="826473"/>
          </a:xfrm>
        </p:spPr>
        <p:txBody>
          <a:bodyPr anchor="b"/>
          <a:lstStyle>
            <a:lvl1pPr marL="0" marR="0" indent="0" algn="l" defTabSz="914400" rtl="0" eaLnBrk="1" fontAlgn="auto" latinLnBrk="0" hangingPunct="1">
              <a:lnSpc>
                <a:spcPct val="0"/>
              </a:lnSpc>
              <a:spcBef>
                <a:spcPts val="0"/>
              </a:spcBef>
              <a:spcAft>
                <a:spcPts val="0"/>
              </a:spcAft>
              <a:buClrTx/>
              <a:buSzTx/>
              <a:buFontTx/>
              <a:buNone/>
              <a:tabLs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Click to edit Master title style</a:t>
            </a:r>
            <a:endParaRPr lang="en-US" dirty="0"/>
          </a:p>
        </p:txBody>
      </p:sp>
      <p:sp>
        <p:nvSpPr>
          <p:cNvPr id="3" name="Content Placeholder 2">
            <a:extLst>
              <a:ext uri="{FF2B5EF4-FFF2-40B4-BE49-F238E27FC236}">
                <a16:creationId xmlns="" xmlns:a16="http://schemas.microsoft.com/office/drawing/2014/main" id="{395DA54B-3C40-AF4B-A1A0-CF590617C23A}"/>
              </a:ext>
            </a:extLst>
          </p:cNvPr>
          <p:cNvSpPr>
            <a:spLocks noGrp="1"/>
          </p:cNvSpPr>
          <p:nvPr>
            <p:ph idx="1"/>
          </p:nvPr>
        </p:nvSpPr>
        <p:spPr>
          <a:xfrm>
            <a:off x="359569" y="1367821"/>
            <a:ext cx="10515600" cy="4809142"/>
          </a:xfrm>
        </p:spPr>
        <p:txBody>
          <a:bodyPr/>
          <a:lstStyle>
            <a:lvl1pPr marL="228600" indent="-228600">
              <a:buClr>
                <a:schemeClr val="accent2"/>
              </a:buClr>
              <a:buSzPct val="90000"/>
              <a:buFont typeface="Wingdings" pitchFamily="2" charset="2"/>
              <a:buChar char="§"/>
              <a:defRPr>
                <a:solidFill>
                  <a:schemeClr val="tx1"/>
                </a:solidFill>
              </a:defRPr>
            </a:lvl1pPr>
            <a:lvl2pPr marL="627063" indent="-169863">
              <a:buClr>
                <a:schemeClr val="bg2">
                  <a:lumMod val="50000"/>
                </a:schemeClr>
              </a:buClr>
              <a:buSzPct val="80000"/>
              <a:buFont typeface="Wingdings" pitchFamily="2" charset="2"/>
              <a:buChar char="§"/>
              <a:tabLst/>
              <a:defRPr>
                <a:solidFill>
                  <a:schemeClr val="tx1"/>
                </a:solidFill>
              </a:defRPr>
            </a:lvl2pPr>
            <a:lvl3pPr marL="1069975" indent="-155575">
              <a:buClr>
                <a:schemeClr val="tx1">
                  <a:lumMod val="40000"/>
                  <a:lumOff val="60000"/>
                </a:schemeClr>
              </a:buClr>
              <a:buSzPct val="80000"/>
              <a:buFont typeface="Wingdings" pitchFamily="2" charset="2"/>
              <a:buChar char="§"/>
              <a:tabLst/>
              <a:defRPr>
                <a:solidFill>
                  <a:schemeClr val="tx1"/>
                </a:solidFill>
              </a:defRPr>
            </a:lvl3pPr>
            <a:lvl4pPr marL="1511300" indent="-139700">
              <a:buClr>
                <a:schemeClr val="tx1">
                  <a:lumMod val="40000"/>
                  <a:lumOff val="60000"/>
                </a:schemeClr>
              </a:buClr>
              <a:buSzPct val="80000"/>
              <a:buFont typeface="Wingdings" pitchFamily="2" charset="2"/>
              <a:buChar char="§"/>
              <a:tabLst/>
              <a:defRPr>
                <a:solidFill>
                  <a:schemeClr val="tx1"/>
                </a:solidFill>
              </a:defRPr>
            </a:lvl4pPr>
            <a:lvl5pPr marL="1960563" indent="-131763">
              <a:buClr>
                <a:schemeClr val="tx1">
                  <a:lumMod val="40000"/>
                  <a:lumOff val="60000"/>
                </a:schemeClr>
              </a:buClr>
              <a:buSzPct val="80000"/>
              <a:buFont typeface="Wingdings" pitchFamily="2" charset="2"/>
              <a:buChar char="§"/>
              <a:tabLst/>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a:extLst>
              <a:ext uri="{FF2B5EF4-FFF2-40B4-BE49-F238E27FC236}">
                <a16:creationId xmlns="" xmlns:a16="http://schemas.microsoft.com/office/drawing/2014/main" id="{395DA9AD-B2E6-2D4F-9903-ACA6302DC5C6}"/>
              </a:ext>
            </a:extLst>
          </p:cNvPr>
          <p:cNvSpPr>
            <a:spLocks noGrp="1"/>
          </p:cNvSpPr>
          <p:nvPr>
            <p:ph type="dt" sz="half" idx="10"/>
          </p:nvPr>
        </p:nvSpPr>
        <p:spPr>
          <a:xfrm>
            <a:off x="359569" y="6356350"/>
            <a:ext cx="1097756" cy="365125"/>
          </a:xfrm>
        </p:spPr>
        <p:txBody>
          <a:bodyPr/>
          <a:lstStyle/>
          <a:p>
            <a:fld id="{0352A42B-78AF-8D4D-94A5-85285646B5D9}" type="datetimeFigureOut">
              <a:rPr lang="en-US" smtClean="0"/>
              <a:t>8/16/2018</a:t>
            </a:fld>
            <a:endParaRPr lang="en-US"/>
          </a:p>
        </p:txBody>
      </p:sp>
      <p:sp>
        <p:nvSpPr>
          <p:cNvPr id="5" name="Footer Placeholder 4">
            <a:extLst>
              <a:ext uri="{FF2B5EF4-FFF2-40B4-BE49-F238E27FC236}">
                <a16:creationId xmlns="" xmlns:a16="http://schemas.microsoft.com/office/drawing/2014/main" id="{8C385708-634F-E04F-B359-ED49F9991689}"/>
              </a:ext>
            </a:extLst>
          </p:cNvPr>
          <p:cNvSpPr>
            <a:spLocks noGrp="1"/>
          </p:cNvSpPr>
          <p:nvPr>
            <p:ph type="ftr" sz="quarter" idx="11"/>
          </p:nvPr>
        </p:nvSpPr>
        <p:spPr>
          <a:xfrm>
            <a:off x="1688305" y="6356350"/>
            <a:ext cx="6630734" cy="365125"/>
          </a:xfrm>
        </p:spPr>
        <p:txBody>
          <a:bodyPr/>
          <a:lstStyle>
            <a:lvl1pPr algn="l">
              <a:defRPr/>
            </a:lvl1pPr>
          </a:lstStyle>
          <a:p>
            <a:endParaRPr lang="en-US" dirty="0"/>
          </a:p>
        </p:txBody>
      </p:sp>
      <p:sp>
        <p:nvSpPr>
          <p:cNvPr id="6" name="Slide Number Placeholder 5">
            <a:extLst>
              <a:ext uri="{FF2B5EF4-FFF2-40B4-BE49-F238E27FC236}">
                <a16:creationId xmlns="" xmlns:a16="http://schemas.microsoft.com/office/drawing/2014/main" id="{CDEF18D9-2E44-8B4D-9E01-FFDF8B40AC1D}"/>
              </a:ext>
            </a:extLst>
          </p:cNvPr>
          <p:cNvSpPr>
            <a:spLocks noGrp="1"/>
          </p:cNvSpPr>
          <p:nvPr>
            <p:ph type="sldNum" sz="quarter" idx="12"/>
          </p:nvPr>
        </p:nvSpPr>
        <p:spPr>
          <a:xfrm>
            <a:off x="8465343" y="6356350"/>
            <a:ext cx="1145381" cy="365125"/>
          </a:xfrm>
        </p:spPr>
        <p:txBody>
          <a:bodyPr/>
          <a:lstStyle/>
          <a:p>
            <a:fld id="{1171C3FB-93AB-564D-95A5-C39E8DAE9B78}" type="slidenum">
              <a:rPr lang="en-US" smtClean="0"/>
              <a:t>‹#›</a:t>
            </a:fld>
            <a:endParaRPr lang="en-US"/>
          </a:p>
        </p:txBody>
      </p:sp>
      <p:pic>
        <p:nvPicPr>
          <p:cNvPr id="7" name="Picture 6">
            <a:extLst>
              <a:ext uri="{FF2B5EF4-FFF2-40B4-BE49-F238E27FC236}">
                <a16:creationId xmlns="" xmlns:a16="http://schemas.microsoft.com/office/drawing/2014/main" id="{14878D25-3F1C-7E42-AAEF-2D256F7A1091}"/>
              </a:ext>
            </a:extLst>
          </p:cNvPr>
          <p:cNvPicPr>
            <a:picLocks noChangeAspect="1"/>
          </p:cNvPicPr>
          <p:nvPr userDrawn="1"/>
        </p:nvPicPr>
        <p:blipFill>
          <a:blip r:embed="rId2"/>
          <a:stretch>
            <a:fillRect/>
          </a:stretch>
        </p:blipFill>
        <p:spPr>
          <a:xfrm>
            <a:off x="9601200" y="5591048"/>
            <a:ext cx="2590800" cy="1266952"/>
          </a:xfrm>
          <a:prstGeom prst="rect">
            <a:avLst/>
          </a:prstGeom>
        </p:spPr>
      </p:pic>
      <p:pic>
        <p:nvPicPr>
          <p:cNvPr id="8" name="Picture 7">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3"/>
          <a:srcRect l="35794"/>
          <a:stretch/>
        </p:blipFill>
        <p:spPr>
          <a:xfrm>
            <a:off x="10693400" y="6320878"/>
            <a:ext cx="1352296" cy="430853"/>
          </a:xfrm>
          <a:prstGeom prst="rect">
            <a:avLst/>
          </a:prstGeom>
        </p:spPr>
      </p:pic>
      <p:sp>
        <p:nvSpPr>
          <p:cNvPr id="9" name="Rectangle 8">
            <a:extLst>
              <a:ext uri="{FF2B5EF4-FFF2-40B4-BE49-F238E27FC236}">
                <a16:creationId xmlns="" xmlns:a16="http://schemas.microsoft.com/office/drawing/2014/main" id="{51B83ED6-62A2-CD4D-AA98-221CF8A492FF}"/>
              </a:ext>
            </a:extLst>
          </p:cNvPr>
          <p:cNvSpPr/>
          <p:nvPr userDrawn="1"/>
        </p:nvSpPr>
        <p:spPr>
          <a:xfrm>
            <a:off x="459735" y="1106270"/>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6048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50728115-10D7-A946-ABC0-93249A930D0A}"/>
              </a:ext>
            </a:extLst>
          </p:cNvPr>
          <p:cNvSpPr>
            <a:spLocks noGrp="1"/>
          </p:cNvSpPr>
          <p:nvPr>
            <p:ph type="title"/>
          </p:nvPr>
        </p:nvSpPr>
        <p:spPr>
          <a:xfrm>
            <a:off x="359568" y="219154"/>
            <a:ext cx="11470481" cy="826473"/>
          </a:xfrm>
        </p:spPr>
        <p:txBody>
          <a:bodyPr anchor="b"/>
          <a:lstStyle>
            <a:lvl1pPr marL="0" marR="0" indent="0" algn="l" defTabSz="914400" rtl="0" eaLnBrk="1" fontAlgn="auto" latinLnBrk="0" hangingPunct="1">
              <a:lnSpc>
                <a:spcPct val="0"/>
              </a:lnSpc>
              <a:spcBef>
                <a:spcPts val="0"/>
              </a:spcBef>
              <a:spcAft>
                <a:spcPts val="0"/>
              </a:spcAft>
              <a:buClrTx/>
              <a:buSzTx/>
              <a:buFontTx/>
              <a:buNone/>
              <a:tabLs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smtClean="0"/>
              <a:t>Click to edit Master title style</a:t>
            </a:r>
            <a:endParaRPr lang="en-US" dirty="0"/>
          </a:p>
        </p:txBody>
      </p:sp>
      <p:sp>
        <p:nvSpPr>
          <p:cNvPr id="8" name="Date Placeholder 3">
            <a:extLst>
              <a:ext uri="{FF2B5EF4-FFF2-40B4-BE49-F238E27FC236}">
                <a16:creationId xmlns="" xmlns:a16="http://schemas.microsoft.com/office/drawing/2014/main" id="{395DA9AD-B2E6-2D4F-9903-ACA6302DC5C6}"/>
              </a:ext>
            </a:extLst>
          </p:cNvPr>
          <p:cNvSpPr>
            <a:spLocks noGrp="1"/>
          </p:cNvSpPr>
          <p:nvPr>
            <p:ph type="dt" sz="half" idx="10"/>
          </p:nvPr>
        </p:nvSpPr>
        <p:spPr>
          <a:xfrm>
            <a:off x="359569" y="6356350"/>
            <a:ext cx="1097756" cy="365125"/>
          </a:xfrm>
        </p:spPr>
        <p:txBody>
          <a:bodyPr/>
          <a:lstStyle/>
          <a:p>
            <a:fld id="{0352A42B-78AF-8D4D-94A5-85285646B5D9}" type="datetimeFigureOut">
              <a:rPr lang="en-US" smtClean="0"/>
              <a:t>8/16/2018</a:t>
            </a:fld>
            <a:endParaRPr lang="en-US"/>
          </a:p>
        </p:txBody>
      </p:sp>
      <p:sp>
        <p:nvSpPr>
          <p:cNvPr id="9" name="Footer Placeholder 4">
            <a:extLst>
              <a:ext uri="{FF2B5EF4-FFF2-40B4-BE49-F238E27FC236}">
                <a16:creationId xmlns="" xmlns:a16="http://schemas.microsoft.com/office/drawing/2014/main" id="{8C385708-634F-E04F-B359-ED49F9991689}"/>
              </a:ext>
            </a:extLst>
          </p:cNvPr>
          <p:cNvSpPr>
            <a:spLocks noGrp="1"/>
          </p:cNvSpPr>
          <p:nvPr>
            <p:ph type="ftr" sz="quarter" idx="11"/>
          </p:nvPr>
        </p:nvSpPr>
        <p:spPr>
          <a:xfrm>
            <a:off x="1688305" y="6356350"/>
            <a:ext cx="6630734" cy="365125"/>
          </a:xfrm>
        </p:spPr>
        <p:txBody>
          <a:bodyPr/>
          <a:lstStyle>
            <a:lvl1pPr algn="l">
              <a:defRPr/>
            </a:lvl1pPr>
          </a:lstStyle>
          <a:p>
            <a:endParaRPr lang="en-US" dirty="0"/>
          </a:p>
        </p:txBody>
      </p:sp>
      <p:sp>
        <p:nvSpPr>
          <p:cNvPr id="10" name="Slide Number Placeholder 5">
            <a:extLst>
              <a:ext uri="{FF2B5EF4-FFF2-40B4-BE49-F238E27FC236}">
                <a16:creationId xmlns="" xmlns:a16="http://schemas.microsoft.com/office/drawing/2014/main" id="{CDEF18D9-2E44-8B4D-9E01-FFDF8B40AC1D}"/>
              </a:ext>
            </a:extLst>
          </p:cNvPr>
          <p:cNvSpPr>
            <a:spLocks noGrp="1"/>
          </p:cNvSpPr>
          <p:nvPr>
            <p:ph type="sldNum" sz="quarter" idx="12"/>
          </p:nvPr>
        </p:nvSpPr>
        <p:spPr>
          <a:xfrm>
            <a:off x="8465343" y="6356350"/>
            <a:ext cx="1145381" cy="365125"/>
          </a:xfrm>
        </p:spPr>
        <p:txBody>
          <a:bodyPr/>
          <a:lstStyle/>
          <a:p>
            <a:fld id="{1171C3FB-93AB-564D-95A5-C39E8DAE9B78}" type="slidenum">
              <a:rPr lang="en-US" smtClean="0"/>
              <a:t>‹#›</a:t>
            </a:fld>
            <a:endParaRPr lang="en-US"/>
          </a:p>
        </p:txBody>
      </p:sp>
      <p:grpSp>
        <p:nvGrpSpPr>
          <p:cNvPr id="2" name="Group 1"/>
          <p:cNvGrpSpPr/>
          <p:nvPr userDrawn="1"/>
        </p:nvGrpSpPr>
        <p:grpSpPr>
          <a:xfrm>
            <a:off x="9601200" y="5591048"/>
            <a:ext cx="2590800" cy="1266952"/>
            <a:chOff x="9601200" y="5591048"/>
            <a:chExt cx="2590800" cy="1266952"/>
          </a:xfrm>
        </p:grpSpPr>
        <p:pic>
          <p:nvPicPr>
            <p:cNvPr id="11" name="Picture 10">
              <a:extLst>
                <a:ext uri="{FF2B5EF4-FFF2-40B4-BE49-F238E27FC236}">
                  <a16:creationId xmlns="" xmlns:a16="http://schemas.microsoft.com/office/drawing/2014/main" id="{14878D25-3F1C-7E42-AAEF-2D256F7A1091}"/>
                </a:ext>
              </a:extLst>
            </p:cNvPr>
            <p:cNvPicPr>
              <a:picLocks noChangeAspect="1"/>
            </p:cNvPicPr>
            <p:nvPr userDrawn="1"/>
          </p:nvPicPr>
          <p:blipFill>
            <a:blip r:embed="rId2"/>
            <a:stretch>
              <a:fillRect/>
            </a:stretch>
          </p:blipFill>
          <p:spPr>
            <a:xfrm>
              <a:off x="9601200" y="5591048"/>
              <a:ext cx="2590800" cy="1266952"/>
            </a:xfrm>
            <a:prstGeom prst="rect">
              <a:avLst/>
            </a:prstGeom>
          </p:spPr>
        </p:pic>
        <p:pic>
          <p:nvPicPr>
            <p:cNvPr id="12" name="Picture 11">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3"/>
            <a:srcRect l="35794"/>
            <a:stretch/>
          </p:blipFill>
          <p:spPr>
            <a:xfrm>
              <a:off x="10693400" y="6320878"/>
              <a:ext cx="1352296" cy="430853"/>
            </a:xfrm>
            <a:prstGeom prst="rect">
              <a:avLst/>
            </a:prstGeom>
          </p:spPr>
        </p:pic>
      </p:grpSp>
      <p:sp>
        <p:nvSpPr>
          <p:cNvPr id="13" name="Rectangle 12">
            <a:extLst>
              <a:ext uri="{FF2B5EF4-FFF2-40B4-BE49-F238E27FC236}">
                <a16:creationId xmlns="" xmlns:a16="http://schemas.microsoft.com/office/drawing/2014/main" id="{51B83ED6-62A2-CD4D-AA98-221CF8A492FF}"/>
              </a:ext>
            </a:extLst>
          </p:cNvPr>
          <p:cNvSpPr/>
          <p:nvPr userDrawn="1"/>
        </p:nvSpPr>
        <p:spPr>
          <a:xfrm>
            <a:off x="459735" y="1106270"/>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96816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F2A6A6E9-277D-754B-BE9D-2F47B0DA16E8}"/>
              </a:ext>
            </a:extLst>
          </p:cNvPr>
          <p:cNvPicPr>
            <a:picLocks noChangeAspect="1"/>
          </p:cNvPicPr>
          <p:nvPr userDrawn="1"/>
        </p:nvPicPr>
        <p:blipFill rotWithShape="1">
          <a:blip r:embed="rId3"/>
          <a:srcRect t="6021" r="10836" b="13245"/>
          <a:stretch/>
        </p:blipFill>
        <p:spPr>
          <a:xfrm>
            <a:off x="3029919" y="0"/>
            <a:ext cx="9162081" cy="6858002"/>
          </a:xfrm>
          <a:prstGeom prst="rect">
            <a:avLst/>
          </a:prstGeom>
        </p:spPr>
      </p:pic>
      <p:pic>
        <p:nvPicPr>
          <p:cNvPr id="8" name="Picture 7">
            <a:extLst>
              <a:ext uri="{FF2B5EF4-FFF2-40B4-BE49-F238E27FC236}">
                <a16:creationId xmlns="" xmlns:a16="http://schemas.microsoft.com/office/drawing/2014/main" id="{03C442C4-CDAA-5D4B-98EA-A50EBAF115D5}"/>
              </a:ext>
            </a:extLst>
          </p:cNvPr>
          <p:cNvPicPr>
            <a:picLocks noChangeAspect="1"/>
          </p:cNvPicPr>
          <p:nvPr userDrawn="1"/>
        </p:nvPicPr>
        <p:blipFill>
          <a:blip r:embed="rId4"/>
          <a:stretch>
            <a:fillRect/>
          </a:stretch>
        </p:blipFill>
        <p:spPr>
          <a:xfrm>
            <a:off x="9601200" y="5591048"/>
            <a:ext cx="2590800" cy="1266952"/>
          </a:xfrm>
          <a:prstGeom prst="rect">
            <a:avLst/>
          </a:prstGeom>
        </p:spPr>
      </p:pic>
      <p:pic>
        <p:nvPicPr>
          <p:cNvPr id="9" name="Picture 8">
            <a:extLst>
              <a:ext uri="{FF2B5EF4-FFF2-40B4-BE49-F238E27FC236}">
                <a16:creationId xmlns="" xmlns:a16="http://schemas.microsoft.com/office/drawing/2014/main" id="{F52FA24E-AC59-4647-9BEF-F25C060E7F7C}"/>
              </a:ext>
            </a:extLst>
          </p:cNvPr>
          <p:cNvPicPr>
            <a:picLocks noChangeAspect="1"/>
          </p:cNvPicPr>
          <p:nvPr userDrawn="1"/>
        </p:nvPicPr>
        <p:blipFill rotWithShape="1">
          <a:blip r:embed="rId5"/>
          <a:srcRect l="35794"/>
          <a:stretch/>
        </p:blipFill>
        <p:spPr>
          <a:xfrm>
            <a:off x="10693400" y="6320878"/>
            <a:ext cx="1352296" cy="430853"/>
          </a:xfrm>
          <a:prstGeom prst="rect">
            <a:avLst/>
          </a:prstGeom>
        </p:spPr>
      </p:pic>
      <p:sp>
        <p:nvSpPr>
          <p:cNvPr id="2" name="Title 1">
            <a:extLst>
              <a:ext uri="{FF2B5EF4-FFF2-40B4-BE49-F238E27FC236}">
                <a16:creationId xmlns="" xmlns:a16="http://schemas.microsoft.com/office/drawing/2014/main" id="{D87C4289-805A-AA47-A853-BE2F19084539}"/>
              </a:ext>
            </a:extLst>
          </p:cNvPr>
          <p:cNvSpPr>
            <a:spLocks noGrp="1"/>
          </p:cNvSpPr>
          <p:nvPr>
            <p:ph type="title"/>
          </p:nvPr>
        </p:nvSpPr>
        <p:spPr>
          <a:xfrm>
            <a:off x="1233487" y="947084"/>
            <a:ext cx="9725026"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a:extLst>
              <a:ext uri="{FF2B5EF4-FFF2-40B4-BE49-F238E27FC236}">
                <a16:creationId xmlns="" xmlns:a16="http://schemas.microsoft.com/office/drawing/2014/main" id="{DCB03389-0927-934A-91E4-ADD7A44B22FF}"/>
              </a:ext>
            </a:extLst>
          </p:cNvPr>
          <p:cNvSpPr>
            <a:spLocks noGrp="1"/>
          </p:cNvSpPr>
          <p:nvPr>
            <p:ph type="body" idx="1"/>
          </p:nvPr>
        </p:nvSpPr>
        <p:spPr>
          <a:xfrm>
            <a:off x="1233487" y="3826809"/>
            <a:ext cx="9725026" cy="1500187"/>
          </a:xfrm>
        </p:spPr>
        <p:txBody>
          <a:bodyPr>
            <a:normAutofit/>
          </a:bodyPr>
          <a:lstStyle>
            <a:lvl1pPr marL="0" indent="0" algn="ctr">
              <a:buNone/>
              <a:defRPr sz="3200">
                <a:solidFill>
                  <a:schemeClr val="accent3">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a:extLst>
              <a:ext uri="{FF2B5EF4-FFF2-40B4-BE49-F238E27FC236}">
                <a16:creationId xmlns="" xmlns:a16="http://schemas.microsoft.com/office/drawing/2014/main" id="{50A605D9-9966-DD4B-B2C5-7A2AF7B9BD18}"/>
              </a:ext>
            </a:extLst>
          </p:cNvPr>
          <p:cNvSpPr>
            <a:spLocks noGrp="1"/>
          </p:cNvSpPr>
          <p:nvPr>
            <p:ph type="dt" sz="half" idx="10"/>
          </p:nvPr>
        </p:nvSpPr>
        <p:spPr>
          <a:xfrm>
            <a:off x="359568" y="6356350"/>
            <a:ext cx="1097757" cy="365125"/>
          </a:xfrm>
        </p:spPr>
        <p:txBody>
          <a:bodyPr/>
          <a:lstStyle>
            <a:lvl1pPr>
              <a:defRPr>
                <a:solidFill>
                  <a:schemeClr val="accent3">
                    <a:lumMod val="40000"/>
                    <a:lumOff val="60000"/>
                  </a:schemeClr>
                </a:solidFill>
              </a:defRPr>
            </a:lvl1pPr>
          </a:lstStyle>
          <a:p>
            <a:fld id="{0352A42B-78AF-8D4D-94A5-85285646B5D9}" type="datetimeFigureOut">
              <a:rPr lang="en-US" smtClean="0"/>
              <a:pPr/>
              <a:t>8/16/2018</a:t>
            </a:fld>
            <a:endParaRPr lang="en-US"/>
          </a:p>
        </p:txBody>
      </p:sp>
      <p:sp>
        <p:nvSpPr>
          <p:cNvPr id="5" name="Footer Placeholder 4">
            <a:extLst>
              <a:ext uri="{FF2B5EF4-FFF2-40B4-BE49-F238E27FC236}">
                <a16:creationId xmlns="" xmlns:a16="http://schemas.microsoft.com/office/drawing/2014/main" id="{E4A9F58F-B1AF-5A44-B764-00BF45D466FC}"/>
              </a:ext>
            </a:extLst>
          </p:cNvPr>
          <p:cNvSpPr>
            <a:spLocks noGrp="1"/>
          </p:cNvSpPr>
          <p:nvPr>
            <p:ph type="ftr" sz="quarter" idx="11"/>
          </p:nvPr>
        </p:nvSpPr>
        <p:spPr>
          <a:xfrm>
            <a:off x="1688305" y="6356350"/>
            <a:ext cx="6630734" cy="365125"/>
          </a:xfrm>
        </p:spPr>
        <p:txBody>
          <a:bodyPr/>
          <a:lstStyle>
            <a:lvl1pPr>
              <a:defRPr>
                <a:solidFill>
                  <a:schemeClr val="accent3">
                    <a:lumMod val="40000"/>
                    <a:lumOff val="60000"/>
                  </a:schemeClr>
                </a:solidFill>
              </a:defRPr>
            </a:lvl1pPr>
          </a:lstStyle>
          <a:p>
            <a:endParaRPr lang="en-US" dirty="0"/>
          </a:p>
        </p:txBody>
      </p:sp>
      <p:sp>
        <p:nvSpPr>
          <p:cNvPr id="6" name="Slide Number Placeholder 5">
            <a:extLst>
              <a:ext uri="{FF2B5EF4-FFF2-40B4-BE49-F238E27FC236}">
                <a16:creationId xmlns="" xmlns:a16="http://schemas.microsoft.com/office/drawing/2014/main" id="{6A0CF3D9-6B80-1040-A391-8053C5C8984C}"/>
              </a:ext>
            </a:extLst>
          </p:cNvPr>
          <p:cNvSpPr>
            <a:spLocks noGrp="1"/>
          </p:cNvSpPr>
          <p:nvPr>
            <p:ph type="sldNum" sz="quarter" idx="12"/>
          </p:nvPr>
        </p:nvSpPr>
        <p:spPr>
          <a:xfrm>
            <a:off x="8465342" y="6356350"/>
            <a:ext cx="1145381" cy="365125"/>
          </a:xfrm>
        </p:spPr>
        <p:txBody>
          <a:bodyPr/>
          <a:lstStyle>
            <a:lvl1pPr>
              <a:defRPr>
                <a:solidFill>
                  <a:schemeClr val="accent3">
                    <a:lumMod val="40000"/>
                    <a:lumOff val="60000"/>
                  </a:schemeClr>
                </a:solidFill>
              </a:defRPr>
            </a:lvl1pPr>
          </a:lstStyle>
          <a:p>
            <a:fld id="{1171C3FB-93AB-564D-95A5-C39E8DAE9B78}" type="slidenum">
              <a:rPr lang="en-US" smtClean="0"/>
              <a:pPr/>
              <a:t>‹#›</a:t>
            </a:fld>
            <a:endParaRPr lang="en-US"/>
          </a:p>
        </p:txBody>
      </p:sp>
    </p:spTree>
    <p:extLst>
      <p:ext uri="{BB962C8B-B14F-4D97-AF65-F5344CB8AC3E}">
        <p14:creationId xmlns:p14="http://schemas.microsoft.com/office/powerpoint/2010/main" val="38186650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F2A6A6E9-277D-754B-BE9D-2F47B0DA16E8}"/>
              </a:ext>
            </a:extLst>
          </p:cNvPr>
          <p:cNvPicPr>
            <a:picLocks noChangeAspect="1"/>
          </p:cNvPicPr>
          <p:nvPr userDrawn="1"/>
        </p:nvPicPr>
        <p:blipFill rotWithShape="1">
          <a:blip r:embed="rId3"/>
          <a:srcRect t="6021" r="10836" b="13245"/>
          <a:stretch/>
        </p:blipFill>
        <p:spPr>
          <a:xfrm>
            <a:off x="3029919" y="0"/>
            <a:ext cx="9162081" cy="6858002"/>
          </a:xfrm>
          <a:prstGeom prst="rect">
            <a:avLst/>
          </a:prstGeom>
        </p:spPr>
      </p:pic>
      <p:pic>
        <p:nvPicPr>
          <p:cNvPr id="8" name="Picture 7">
            <a:extLst>
              <a:ext uri="{FF2B5EF4-FFF2-40B4-BE49-F238E27FC236}">
                <a16:creationId xmlns="" xmlns:a16="http://schemas.microsoft.com/office/drawing/2014/main" id="{03C442C4-CDAA-5D4B-98EA-A50EBAF115D5}"/>
              </a:ext>
            </a:extLst>
          </p:cNvPr>
          <p:cNvPicPr>
            <a:picLocks noChangeAspect="1"/>
          </p:cNvPicPr>
          <p:nvPr userDrawn="1"/>
        </p:nvPicPr>
        <p:blipFill>
          <a:blip r:embed="rId4"/>
          <a:stretch>
            <a:fillRect/>
          </a:stretch>
        </p:blipFill>
        <p:spPr>
          <a:xfrm>
            <a:off x="9601200" y="5591048"/>
            <a:ext cx="2590800" cy="1266952"/>
          </a:xfrm>
          <a:prstGeom prst="rect">
            <a:avLst/>
          </a:prstGeom>
        </p:spPr>
      </p:pic>
      <p:pic>
        <p:nvPicPr>
          <p:cNvPr id="9" name="Picture 8">
            <a:extLst>
              <a:ext uri="{FF2B5EF4-FFF2-40B4-BE49-F238E27FC236}">
                <a16:creationId xmlns="" xmlns:a16="http://schemas.microsoft.com/office/drawing/2014/main" id="{F52FA24E-AC59-4647-9BEF-F25C060E7F7C}"/>
              </a:ext>
            </a:extLst>
          </p:cNvPr>
          <p:cNvPicPr>
            <a:picLocks noChangeAspect="1"/>
          </p:cNvPicPr>
          <p:nvPr userDrawn="1"/>
        </p:nvPicPr>
        <p:blipFill rotWithShape="1">
          <a:blip r:embed="rId5"/>
          <a:srcRect l="35794"/>
          <a:stretch/>
        </p:blipFill>
        <p:spPr>
          <a:xfrm>
            <a:off x="10693400" y="6320878"/>
            <a:ext cx="1352296" cy="430853"/>
          </a:xfrm>
          <a:prstGeom prst="rect">
            <a:avLst/>
          </a:prstGeom>
        </p:spPr>
      </p:pic>
      <p:sp>
        <p:nvSpPr>
          <p:cNvPr id="2" name="Title 1">
            <a:extLst>
              <a:ext uri="{FF2B5EF4-FFF2-40B4-BE49-F238E27FC236}">
                <a16:creationId xmlns="" xmlns:a16="http://schemas.microsoft.com/office/drawing/2014/main" id="{D87C4289-805A-AA47-A853-BE2F19084539}"/>
              </a:ext>
            </a:extLst>
          </p:cNvPr>
          <p:cNvSpPr>
            <a:spLocks noGrp="1"/>
          </p:cNvSpPr>
          <p:nvPr>
            <p:ph type="title"/>
          </p:nvPr>
        </p:nvSpPr>
        <p:spPr>
          <a:xfrm>
            <a:off x="878681" y="800100"/>
            <a:ext cx="10434638" cy="3744865"/>
          </a:xfrm>
        </p:spPr>
        <p:txBody>
          <a:bodyPr anchor="b">
            <a:normAutofit/>
          </a:bodyPr>
          <a:lstStyle>
            <a:lvl1pPr marL="177800" indent="-177800" algn="l">
              <a:tabLst/>
              <a:defRPr sz="5400" b="0" i="0" spc="-300">
                <a:solidFill>
                  <a:schemeClr val="bg1"/>
                </a:solidFill>
                <a:latin typeface="Fira Sans ExtraLight" panose="020B0403050000020004" pitchFamily="34" charset="0"/>
                <a:cs typeface="Poppins Light" pitchFamily="2" charset="77"/>
              </a:defRPr>
            </a:lvl1pPr>
          </a:lstStyle>
          <a:p>
            <a:r>
              <a:rPr lang="en-US" smtClean="0"/>
              <a:t>Click to edit Master title style</a:t>
            </a:r>
            <a:endParaRPr lang="en-US" dirty="0"/>
          </a:p>
        </p:txBody>
      </p:sp>
      <p:sp>
        <p:nvSpPr>
          <p:cNvPr id="3" name="Text Placeholder 2">
            <a:extLst>
              <a:ext uri="{FF2B5EF4-FFF2-40B4-BE49-F238E27FC236}">
                <a16:creationId xmlns="" xmlns:a16="http://schemas.microsoft.com/office/drawing/2014/main" id="{DCB03389-0927-934A-91E4-ADD7A44B22FF}"/>
              </a:ext>
            </a:extLst>
          </p:cNvPr>
          <p:cNvSpPr>
            <a:spLocks noGrp="1"/>
          </p:cNvSpPr>
          <p:nvPr>
            <p:ph type="body" idx="1"/>
          </p:nvPr>
        </p:nvSpPr>
        <p:spPr>
          <a:xfrm>
            <a:off x="1035843" y="5034249"/>
            <a:ext cx="10277475" cy="797345"/>
          </a:xfrm>
        </p:spPr>
        <p:txBody>
          <a:bodyPr>
            <a:normAutofit/>
          </a:bodyPr>
          <a:lstStyle>
            <a:lvl1pPr marL="0" indent="0" algn="l">
              <a:buNone/>
              <a:defRPr sz="3200" b="1" i="0">
                <a:solidFill>
                  <a:schemeClr val="accent3">
                    <a:lumMod val="40000"/>
                    <a:lumOff val="60000"/>
                  </a:schemeClr>
                </a:solidFill>
                <a:latin typeface="Fira Sans" panose="020B05030500000200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1010008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789282CE-23A7-9C45-A239-5C7364034395}"/>
              </a:ext>
            </a:extLst>
          </p:cNvPr>
          <p:cNvPicPr>
            <a:picLocks noChangeAspect="1"/>
          </p:cNvPicPr>
          <p:nvPr userDrawn="1"/>
        </p:nvPicPr>
        <p:blipFill rotWithShape="1">
          <a:blip r:embed="rId2"/>
          <a:srcRect t="6004" b="20014"/>
          <a:stretch/>
        </p:blipFill>
        <p:spPr>
          <a:xfrm>
            <a:off x="0" y="0"/>
            <a:ext cx="12203528" cy="6858000"/>
          </a:xfrm>
          <a:prstGeom prst="rect">
            <a:avLst/>
          </a:prstGeom>
        </p:spPr>
      </p:pic>
      <p:sp>
        <p:nvSpPr>
          <p:cNvPr id="2" name="Title 1">
            <a:extLst>
              <a:ext uri="{FF2B5EF4-FFF2-40B4-BE49-F238E27FC236}">
                <a16:creationId xmlns="" xmlns:a16="http://schemas.microsoft.com/office/drawing/2014/main" id="{9E96923A-B50F-2A44-9C76-3C9FFD0F8EFB}"/>
              </a:ext>
            </a:extLst>
          </p:cNvPr>
          <p:cNvSpPr>
            <a:spLocks noGrp="1"/>
          </p:cNvSpPr>
          <p:nvPr>
            <p:ph type="ctrTitle"/>
          </p:nvPr>
        </p:nvSpPr>
        <p:spPr>
          <a:xfrm>
            <a:off x="767070" y="1343988"/>
            <a:ext cx="9144000" cy="2165973"/>
          </a:xfrm>
        </p:spPr>
        <p:txBody>
          <a:bodyPr lIns="0" anchor="b"/>
          <a:lstStyle>
            <a:lvl1pPr algn="l">
              <a:defRPr sz="6000">
                <a:solidFill>
                  <a:schemeClr val="bg1"/>
                </a:solidFill>
              </a:defRPr>
            </a:lvl1pPr>
          </a:lstStyle>
          <a:p>
            <a:r>
              <a:rPr lang="en-US" smtClean="0"/>
              <a:t>Click to edit Master title style</a:t>
            </a:r>
            <a:endParaRPr lang="en-US" dirty="0"/>
          </a:p>
        </p:txBody>
      </p:sp>
      <p:pic>
        <p:nvPicPr>
          <p:cNvPr id="14" name="Picture 13">
            <a:extLst>
              <a:ext uri="{FF2B5EF4-FFF2-40B4-BE49-F238E27FC236}">
                <a16:creationId xmlns="" xmlns:a16="http://schemas.microsoft.com/office/drawing/2014/main" id="{0827FABC-47BC-5E42-BDF5-9E184B44EEE8}"/>
              </a:ext>
            </a:extLst>
          </p:cNvPr>
          <p:cNvPicPr>
            <a:picLocks noChangeAspect="1"/>
          </p:cNvPicPr>
          <p:nvPr userDrawn="1"/>
        </p:nvPicPr>
        <p:blipFill>
          <a:blip r:embed="rId3"/>
          <a:stretch>
            <a:fillRect/>
          </a:stretch>
        </p:blipFill>
        <p:spPr>
          <a:xfrm>
            <a:off x="6784851" y="5579163"/>
            <a:ext cx="5015148" cy="1025938"/>
          </a:xfrm>
          <a:prstGeom prst="rect">
            <a:avLst/>
          </a:prstGeom>
        </p:spPr>
      </p:pic>
    </p:spTree>
    <p:extLst>
      <p:ext uri="{BB962C8B-B14F-4D97-AF65-F5344CB8AC3E}">
        <p14:creationId xmlns:p14="http://schemas.microsoft.com/office/powerpoint/2010/main" val="144447686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9E00CF-6D9D-40CB-A6FE-1BB90AA5305F}" type="datetimeFigureOut">
              <a:rPr lang="en-AU" smtClean="0"/>
              <a:t>16/08/2018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290028947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DC9E00CF-6D9D-40CB-A6FE-1BB90AA5305F}" type="datetimeFigureOut">
              <a:rPr lang="en-AU" smtClean="0"/>
              <a:t>16/08/2018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180646304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DC9E00CF-6D9D-40CB-A6FE-1BB90AA5305F}" type="datetimeFigureOut">
              <a:rPr lang="en-AU" smtClean="0"/>
              <a:t>16/08/2018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427968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E00CF-6D9D-40CB-A6FE-1BB90AA5305F}" type="datetimeFigureOut">
              <a:rPr lang="en-AU" smtClean="0"/>
              <a:t>16/08/2018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3993969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E00CF-6D9D-40CB-A6FE-1BB90AA5305F}" type="datetimeFigureOut">
              <a:rPr lang="en-AU" smtClean="0"/>
              <a:t>16/08/2018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73285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9E00CF-6D9D-40CB-A6FE-1BB90AA5305F}" type="datetimeFigureOut">
              <a:rPr lang="en-AU" smtClean="0"/>
              <a:t>16/08/2018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2925369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C9E00CF-6D9D-40CB-A6FE-1BB90AA5305F}" type="datetimeFigureOut">
              <a:rPr lang="en-AU" smtClean="0"/>
              <a:t>16/08/2018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2500839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C9E00CF-6D9D-40CB-A6FE-1BB90AA5305F}" type="datetimeFigureOut">
              <a:rPr lang="en-AU" smtClean="0"/>
              <a:t>16/08/2018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7D8CE-8D05-4A33-B1CF-751E470D64A7}" type="slidenum">
              <a:rPr lang="en-AU" smtClean="0"/>
              <a:t>‹#›</a:t>
            </a:fld>
            <a:endParaRPr lang="en-AU"/>
          </a:p>
        </p:txBody>
      </p:sp>
    </p:spTree>
    <p:extLst>
      <p:ext uri="{BB962C8B-B14F-4D97-AF65-F5344CB8AC3E}">
        <p14:creationId xmlns:p14="http://schemas.microsoft.com/office/powerpoint/2010/main" val="11506970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EFBC827-767A-EB45-A727-C2A2F6C37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 xmlns:a16="http://schemas.microsoft.com/office/drawing/2014/main" id="{2E1BD145-B6AE-9B45-8E40-2E6CCAD25E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6794C053-46DF-1E43-AC20-586C2EC185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a:solidFill>
                  <a:schemeClr val="tx1">
                    <a:tint val="75000"/>
                  </a:schemeClr>
                </a:solidFill>
                <a:latin typeface="Fira Sans ExtraBold" panose="020B0503050000020004" pitchFamily="34" charset="0"/>
              </a:defRPr>
            </a:lvl1pPr>
          </a:lstStyle>
          <a:p>
            <a:fld id="{0352A42B-78AF-8D4D-94A5-85285646B5D9}" type="datetimeFigureOut">
              <a:rPr lang="en-US" smtClean="0"/>
              <a:pPr/>
              <a:t>8/16/2018</a:t>
            </a:fld>
            <a:endParaRPr lang="en-US"/>
          </a:p>
        </p:txBody>
      </p:sp>
      <p:sp>
        <p:nvSpPr>
          <p:cNvPr id="5" name="Footer Placeholder 4">
            <a:extLst>
              <a:ext uri="{FF2B5EF4-FFF2-40B4-BE49-F238E27FC236}">
                <a16:creationId xmlns="" xmlns:a16="http://schemas.microsoft.com/office/drawing/2014/main" id="{229A2AC0-3DFE-5C44-8C78-00B4C49F13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Fira Sans ExtraBold" panose="020B0503050000020004" pitchFamily="34" charset="0"/>
              </a:defRPr>
            </a:lvl1pPr>
          </a:lstStyle>
          <a:p>
            <a:endParaRPr lang="en-US"/>
          </a:p>
        </p:txBody>
      </p:sp>
      <p:sp>
        <p:nvSpPr>
          <p:cNvPr id="6" name="Slide Number Placeholder 5">
            <a:extLst>
              <a:ext uri="{FF2B5EF4-FFF2-40B4-BE49-F238E27FC236}">
                <a16:creationId xmlns="" xmlns:a16="http://schemas.microsoft.com/office/drawing/2014/main" id="{04897401-1F1E-8E4B-80CA-51785820B5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Fira Sans ExtraBold" panose="020B0503050000020004" pitchFamily="34" charset="0"/>
              </a:defRPr>
            </a:lvl1pPr>
          </a:lstStyle>
          <a:p>
            <a:fld id="{1171C3FB-93AB-564D-95A5-C39E8DAE9B78}" type="slidenum">
              <a:rPr lang="en-US" smtClean="0"/>
              <a:pPr/>
              <a:t>‹#›</a:t>
            </a:fld>
            <a:endParaRPr lang="en-US"/>
          </a:p>
        </p:txBody>
      </p:sp>
    </p:spTree>
    <p:extLst>
      <p:ext uri="{BB962C8B-B14F-4D97-AF65-F5344CB8AC3E}">
        <p14:creationId xmlns:p14="http://schemas.microsoft.com/office/powerpoint/2010/main" val="838231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8" r:id="rId3"/>
    <p:sldLayoutId id="2147483651" r:id="rId4"/>
    <p:sldLayoutId id="2147483660" r:id="rId5"/>
    <p:sldLayoutId id="2147483661" r:id="rId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i="0" kern="1200" spc="-15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50">
          <a:solidFill>
            <a:schemeClr val="tx1"/>
          </a:solidFill>
          <a:latin typeface="Fira Sans Light" panose="020B04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50">
          <a:solidFill>
            <a:schemeClr val="tx1"/>
          </a:solidFill>
          <a:latin typeface="Fira Sans Light" panose="020B0403050000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50">
          <a:solidFill>
            <a:schemeClr val="tx1"/>
          </a:solidFill>
          <a:latin typeface="Fira Sans Light" panose="020B04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50">
          <a:solidFill>
            <a:schemeClr val="tx1"/>
          </a:solidFill>
          <a:latin typeface="Fira Sans Light" panose="020B04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50">
          <a:solidFill>
            <a:schemeClr val="tx1"/>
          </a:solidFill>
          <a:latin typeface="Fira Sans Light" panose="020B04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E00CF-6D9D-40CB-A6FE-1BB90AA5305F}" type="datetimeFigureOut">
              <a:rPr lang="en-AU" smtClean="0"/>
              <a:t>16/08/2018</a:t>
            </a:fld>
            <a:endParaRPr lang="en-AU"/>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7D8CE-8D05-4A33-B1CF-751E470D64A7}" type="slidenum">
              <a:rPr lang="en-AU" smtClean="0"/>
              <a:t>‹#›</a:t>
            </a:fld>
            <a:endParaRPr lang="en-AU"/>
          </a:p>
        </p:txBody>
      </p:sp>
    </p:spTree>
    <p:extLst>
      <p:ext uri="{BB962C8B-B14F-4D97-AF65-F5344CB8AC3E}">
        <p14:creationId xmlns:p14="http://schemas.microsoft.com/office/powerpoint/2010/main" val="269339332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9" r:id="rId4"/>
    <p:sldLayoutId id="2147483670" r:id="rId5"/>
    <p:sldLayoutId id="2147483671" r:id="rId6"/>
    <p:sldLayoutId id="2147483672" r:id="rId7"/>
    <p:sldLayoutId id="2147483673" r:id="rId8"/>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emf"/><Relationship Id="rId3" Type="http://schemas.openxmlformats.org/officeDocument/2006/relationships/image" Target="../media/image16.emf"/><Relationship Id="rId7" Type="http://schemas.openxmlformats.org/officeDocument/2006/relationships/image" Target="../media/image20.emf"/><Relationship Id="rId12" Type="http://schemas.openxmlformats.org/officeDocument/2006/relationships/image" Target="../media/image25.jpg"/><Relationship Id="rId2" Type="http://schemas.openxmlformats.org/officeDocument/2006/relationships/image" Target="../media/image15.jpg"/><Relationship Id="rId1" Type="http://schemas.openxmlformats.org/officeDocument/2006/relationships/slideLayout" Target="../slideLayouts/slideLayout3.xml"/><Relationship Id="rId6" Type="http://schemas.openxmlformats.org/officeDocument/2006/relationships/image" Target="../media/image19.jpg"/><Relationship Id="rId11" Type="http://schemas.openxmlformats.org/officeDocument/2006/relationships/image" Target="../media/image24.emf"/><Relationship Id="rId5" Type="http://schemas.openxmlformats.org/officeDocument/2006/relationships/image" Target="../media/image18.emf"/><Relationship Id="rId15" Type="http://schemas.openxmlformats.org/officeDocument/2006/relationships/image" Target="../media/image7.pn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emf"/><Relationship Id="rId1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emf"/><Relationship Id="rId7" Type="http://schemas.openxmlformats.org/officeDocument/2006/relationships/image" Target="../media/image30.png"/><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6.png"/><Relationship Id="rId5" Type="http://schemas.openxmlformats.org/officeDocument/2006/relationships/image" Target="../media/image29.png"/><Relationship Id="rId10" Type="http://schemas.openxmlformats.org/officeDocument/2006/relationships/image" Target="../media/image33.jpg"/><Relationship Id="rId4" Type="http://schemas.openxmlformats.org/officeDocument/2006/relationships/image" Target="../media/image28.png"/><Relationship Id="rId9" Type="http://schemas.openxmlformats.org/officeDocument/2006/relationships/image" Target="../media/image32.jpe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22.emf"/><Relationship Id="rId12" Type="http://schemas.openxmlformats.org/officeDocument/2006/relationships/image" Target="../media/image40.png"/><Relationship Id="rId17" Type="http://schemas.openxmlformats.org/officeDocument/2006/relationships/image" Target="../media/image7.png"/><Relationship Id="rId2" Type="http://schemas.openxmlformats.org/officeDocument/2006/relationships/notesSlide" Target="../notesSlides/notesSlide6.xml"/><Relationship Id="rId16"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21.jpg"/><Relationship Id="rId11" Type="http://schemas.openxmlformats.org/officeDocument/2006/relationships/image" Target="../media/image39.jpeg"/><Relationship Id="rId5" Type="http://schemas.openxmlformats.org/officeDocument/2006/relationships/image" Target="../media/image37.jpeg"/><Relationship Id="rId15" Type="http://schemas.openxmlformats.org/officeDocument/2006/relationships/image" Target="../media/image43.png"/><Relationship Id="rId10" Type="http://schemas.openxmlformats.org/officeDocument/2006/relationships/image" Target="../media/image16.emf"/><Relationship Id="rId4" Type="http://schemas.openxmlformats.org/officeDocument/2006/relationships/hyperlink" Target="../../ANSTO%20Media%20resources/videos/opal.mp4" TargetMode="External"/><Relationship Id="rId9" Type="http://schemas.openxmlformats.org/officeDocument/2006/relationships/image" Target="../media/image15.jpg"/><Relationship Id="rId14" Type="http://schemas.openxmlformats.org/officeDocument/2006/relationships/image" Target="../media/image42.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3.png"/><Relationship Id="rId7" Type="http://schemas.openxmlformats.org/officeDocument/2006/relationships/image" Target="../media/image6.png"/><Relationship Id="rId2" Type="http://schemas.openxmlformats.org/officeDocument/2006/relationships/image" Target="../media/image52.jpg"/><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png"/><Relationship Id="rId18" Type="http://schemas.openxmlformats.org/officeDocument/2006/relationships/image" Target="../media/image73.png"/><Relationship Id="rId3" Type="http://schemas.openxmlformats.org/officeDocument/2006/relationships/image" Target="../media/image58.png"/><Relationship Id="rId21" Type="http://schemas.openxmlformats.org/officeDocument/2006/relationships/image" Target="../media/image76.pn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image" Target="../media/image72.gif"/><Relationship Id="rId2" Type="http://schemas.openxmlformats.org/officeDocument/2006/relationships/notesSlide" Target="../notesSlides/notesSlide11.xml"/><Relationship Id="rId16" Type="http://schemas.openxmlformats.org/officeDocument/2006/relationships/image" Target="../media/image71.jpeg"/><Relationship Id="rId20" Type="http://schemas.openxmlformats.org/officeDocument/2006/relationships/image" Target="../media/image75.jpeg"/><Relationship Id="rId1" Type="http://schemas.openxmlformats.org/officeDocument/2006/relationships/slideLayout" Target="../slideLayouts/slideLayout3.xml"/><Relationship Id="rId6" Type="http://schemas.openxmlformats.org/officeDocument/2006/relationships/image" Target="../media/image61.png"/><Relationship Id="rId11" Type="http://schemas.openxmlformats.org/officeDocument/2006/relationships/image" Target="../media/image66.jpeg"/><Relationship Id="rId24" Type="http://schemas.openxmlformats.org/officeDocument/2006/relationships/image" Target="../media/image79.png"/><Relationship Id="rId5" Type="http://schemas.openxmlformats.org/officeDocument/2006/relationships/image" Target="../media/image60.png"/><Relationship Id="rId15" Type="http://schemas.openxmlformats.org/officeDocument/2006/relationships/image" Target="../media/image70.png"/><Relationship Id="rId23" Type="http://schemas.openxmlformats.org/officeDocument/2006/relationships/image" Target="../media/image78.png"/><Relationship Id="rId10" Type="http://schemas.openxmlformats.org/officeDocument/2006/relationships/image" Target="../media/image65.png"/><Relationship Id="rId19" Type="http://schemas.openxmlformats.org/officeDocument/2006/relationships/image" Target="../media/image74.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 Id="rId22" Type="http://schemas.openxmlformats.org/officeDocument/2006/relationships/image" Target="../media/image77.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jpeg"/><Relationship Id="rId4" Type="http://schemas.openxmlformats.org/officeDocument/2006/relationships/image" Target="../media/image82.jpeg"/><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0.jpe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file:///C:\Users\epg\Desktop\New%20Users%20Meeting\breathe.mpg" TargetMode="External"/><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image" Target="../media/image91.png"/></Relationships>
</file>

<file path=ppt/slides/_rels/slide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6.jpeg"/></Relationships>
</file>

<file path=ppt/slides/_rels/slide25.xml.rels><?xml version="1.0" encoding="UTF-8" standalone="yes"?>
<Relationships xmlns="http://schemas.openxmlformats.org/package/2006/relationships"><Relationship Id="rId3" Type="http://schemas.openxmlformats.org/officeDocument/2006/relationships/image" Target="../media/image97.emf"/><Relationship Id="rId7" Type="http://schemas.openxmlformats.org/officeDocument/2006/relationships/image" Target="../media/image101.emf"/><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8.emf"/></Relationships>
</file>

<file path=ppt/slides/_rels/slide26.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png"/><Relationship Id="rId2" Type="http://schemas.openxmlformats.org/officeDocument/2006/relationships/image" Target="../media/image102.jpeg"/><Relationship Id="rId1" Type="http://schemas.openxmlformats.org/officeDocument/2006/relationships/slideLayout" Target="../slideLayouts/slideLayout3.xml"/><Relationship Id="rId6" Type="http://schemas.openxmlformats.org/officeDocument/2006/relationships/image" Target="../media/image106.png"/><Relationship Id="rId11" Type="http://schemas.openxmlformats.org/officeDocument/2006/relationships/image" Target="../media/image111.gif"/><Relationship Id="rId5" Type="http://schemas.openxmlformats.org/officeDocument/2006/relationships/image" Target="../media/image105.png"/><Relationship Id="rId10" Type="http://schemas.openxmlformats.org/officeDocument/2006/relationships/image" Target="../media/image110.jpeg"/><Relationship Id="rId4" Type="http://schemas.openxmlformats.org/officeDocument/2006/relationships/image" Target="../media/image104.tiff"/><Relationship Id="rId9" Type="http://schemas.openxmlformats.org/officeDocument/2006/relationships/image" Target="../media/image109.png"/></Relationships>
</file>

<file path=ppt/slides/_rels/slide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15.jpeg"/><Relationship Id="rId4" Type="http://schemas.openxmlformats.org/officeDocument/2006/relationships/image" Target="../media/image114.jpeg"/></Relationships>
</file>

<file path=ppt/slides/_rels/slide2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18.png"/><Relationship Id="rId4" Type="http://schemas.openxmlformats.org/officeDocument/2006/relationships/image" Target="../media/image117.png"/></Relationships>
</file>

<file path=ppt/slides/_rels/slide2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30.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26.emf"/><Relationship Id="rId5" Type="http://schemas.openxmlformats.org/officeDocument/2006/relationships/image" Target="../media/image125.emf"/><Relationship Id="rId4" Type="http://schemas.openxmlformats.org/officeDocument/2006/relationships/image" Target="../media/image124.emf"/></Relationships>
</file>

<file path=ppt/slides/_rels/slide31.xml.rels><?xml version="1.0" encoding="UTF-8" standalone="yes"?>
<Relationships xmlns="http://schemas.openxmlformats.org/package/2006/relationships"><Relationship Id="rId3" Type="http://schemas.openxmlformats.org/officeDocument/2006/relationships/image" Target="../media/image127.tif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30.tiff"/><Relationship Id="rId5" Type="http://schemas.openxmlformats.org/officeDocument/2006/relationships/image" Target="../media/image129.tiff"/><Relationship Id="rId4" Type="http://schemas.openxmlformats.org/officeDocument/2006/relationships/image" Target="../media/image128.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31C823-4572-E149-BB37-2DB4531C4442}"/>
              </a:ext>
            </a:extLst>
          </p:cNvPr>
          <p:cNvSpPr>
            <a:spLocks noGrp="1"/>
          </p:cNvSpPr>
          <p:nvPr>
            <p:ph type="ctrTitle"/>
          </p:nvPr>
        </p:nvSpPr>
        <p:spPr/>
        <p:txBody>
          <a:bodyPr>
            <a:normAutofit/>
          </a:bodyPr>
          <a:lstStyle/>
          <a:p>
            <a:r>
              <a:rPr lang="en-AU" sz="4800" dirty="0"/>
              <a:t>Overview of the Neutron Scattering Capabilities at the OPAL Research Reactor</a:t>
            </a:r>
          </a:p>
        </p:txBody>
      </p:sp>
      <p:sp>
        <p:nvSpPr>
          <p:cNvPr id="3" name="Subtitle 2">
            <a:extLst>
              <a:ext uri="{FF2B5EF4-FFF2-40B4-BE49-F238E27FC236}">
                <a16:creationId xmlns="" xmlns:a16="http://schemas.microsoft.com/office/drawing/2014/main" id="{E1397EDE-F4D0-B34C-B228-C595FA1F9188}"/>
              </a:ext>
            </a:extLst>
          </p:cNvPr>
          <p:cNvSpPr>
            <a:spLocks noGrp="1"/>
          </p:cNvSpPr>
          <p:nvPr>
            <p:ph type="subTitle" idx="1"/>
          </p:nvPr>
        </p:nvSpPr>
        <p:spPr/>
        <p:txBody>
          <a:bodyPr/>
          <a:lstStyle/>
          <a:p>
            <a:r>
              <a:rPr lang="en-US" dirty="0"/>
              <a:t>Jamie </a:t>
            </a:r>
            <a:r>
              <a:rPr lang="en-US" dirty="0" smtClean="0"/>
              <a:t>Schulz</a:t>
            </a:r>
            <a:endParaRPr lang="en-US" dirty="0"/>
          </a:p>
        </p:txBody>
      </p:sp>
      <p:sp>
        <p:nvSpPr>
          <p:cNvPr id="4" name="Text Placeholder 3">
            <a:extLst>
              <a:ext uri="{FF2B5EF4-FFF2-40B4-BE49-F238E27FC236}">
                <a16:creationId xmlns="" xmlns:a16="http://schemas.microsoft.com/office/drawing/2014/main" id="{F1BFA7BF-7073-C84A-B934-349902396FE7}"/>
              </a:ext>
            </a:extLst>
          </p:cNvPr>
          <p:cNvSpPr>
            <a:spLocks noGrp="1"/>
          </p:cNvSpPr>
          <p:nvPr>
            <p:ph type="body" sz="quarter" idx="11"/>
          </p:nvPr>
        </p:nvSpPr>
        <p:spPr/>
        <p:txBody>
          <a:bodyPr>
            <a:normAutofit fontScale="92500"/>
          </a:bodyPr>
          <a:lstStyle/>
          <a:p>
            <a:r>
              <a:rPr lang="en-US" dirty="0"/>
              <a:t>Australian Centre for Neutron </a:t>
            </a:r>
            <a:r>
              <a:rPr lang="en-US" dirty="0" smtClean="0"/>
              <a:t>Scattering</a:t>
            </a:r>
            <a:endParaRPr lang="en-US" dirty="0"/>
          </a:p>
        </p:txBody>
      </p:sp>
      <p:sp>
        <p:nvSpPr>
          <p:cNvPr id="5" name="Text Placeholder 4">
            <a:extLst>
              <a:ext uri="{FF2B5EF4-FFF2-40B4-BE49-F238E27FC236}">
                <a16:creationId xmlns="" xmlns:a16="http://schemas.microsoft.com/office/drawing/2014/main" id="{F6A90B47-BF11-D249-B3A0-E75BA3A53E2D}"/>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4160342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http://www.ansto.gov.au/cs/groups/corporate/documents/stillimage/mdaw/mday/~edisp/acstest_039300.jpg"/>
          <p:cNvPicPr>
            <a:picLocks noChangeAspect="1" noChangeArrowheads="1"/>
          </p:cNvPicPr>
          <p:nvPr/>
        </p:nvPicPr>
        <p:blipFill rotWithShape="1">
          <a:blip r:embed="rId3">
            <a:extLst>
              <a:ext uri="{28A0092B-C50C-407E-A947-70E740481C1C}">
                <a14:useLocalDpi xmlns:a14="http://schemas.microsoft.com/office/drawing/2010/main" val="0"/>
              </a:ext>
            </a:extLst>
          </a:blip>
          <a:srcRect t="35814"/>
          <a:stretch/>
        </p:blipFill>
        <p:spPr bwMode="auto">
          <a:xfrm>
            <a:off x="0" y="0"/>
            <a:ext cx="12192000" cy="694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 y="0"/>
            <a:ext cx="12258675" cy="6940998"/>
          </a:xfrm>
          <a:prstGeom prst="rect">
            <a:avLst/>
          </a:prstGeom>
          <a:gradFill flip="none" rotWithShape="1">
            <a:gsLst>
              <a:gs pos="0">
                <a:srgbClr val="005A9B">
                  <a:alpha val="75000"/>
                </a:srgbClr>
              </a:gs>
              <a:gs pos="100000">
                <a:srgbClr val="005A9B">
                  <a:alpha val="97000"/>
                </a:srgb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107287" tIns="53643" rIns="107287" bIns="53643" rtlCol="0" anchor="ctr"/>
          <a:lstStyle/>
          <a:p>
            <a:pPr algn="ctr" defTabSz="456341"/>
            <a:endParaRPr lang="en-US" dirty="0">
              <a:solidFill>
                <a:prstClr val="white"/>
              </a:solidFill>
            </a:endParaRPr>
          </a:p>
        </p:txBody>
      </p:sp>
      <p:sp>
        <p:nvSpPr>
          <p:cNvPr id="10" name="Title 2"/>
          <p:cNvSpPr txBox="1">
            <a:spLocks/>
          </p:cNvSpPr>
          <p:nvPr/>
        </p:nvSpPr>
        <p:spPr bwMode="auto">
          <a:xfrm>
            <a:off x="1307307" y="2636842"/>
            <a:ext cx="957738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457200" rtl="0" eaLnBrk="0" fontAlgn="base" hangingPunct="0">
              <a:spcBef>
                <a:spcPct val="0"/>
              </a:spcBef>
              <a:spcAft>
                <a:spcPct val="0"/>
              </a:spcAft>
              <a:defRPr sz="4400" b="1" kern="1200" spc="-150">
                <a:solidFill>
                  <a:srgbClr val="FFFFFF"/>
                </a:solidFill>
                <a:latin typeface="Arial"/>
                <a:ea typeface="ＭＳ Ｐゴシック" charset="-128"/>
                <a:cs typeface="Arial"/>
              </a:defRPr>
            </a:lvl1pPr>
            <a:lvl2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a:defRPr/>
            </a:pPr>
            <a:r>
              <a:rPr lang="en-AU" sz="4800" dirty="0" smtClean="0">
                <a:solidFill>
                  <a:srgbClr val="1F497D">
                    <a:lumMod val="20000"/>
                    <a:lumOff val="80000"/>
                  </a:srgbClr>
                </a:solidFill>
                <a:latin typeface="Poppins" panose="00000500000000000000" pitchFamily="2" charset="0"/>
                <a:cs typeface="Poppins" panose="00000500000000000000" pitchFamily="2" charset="0"/>
              </a:rPr>
              <a:t>10</a:t>
            </a:r>
            <a:r>
              <a:rPr lang="en-AU" sz="4800" dirty="0" smtClean="0">
                <a:latin typeface="Poppins" panose="00000500000000000000" pitchFamily="2" charset="0"/>
                <a:cs typeface="Poppins" panose="00000500000000000000" pitchFamily="2" charset="0"/>
              </a:rPr>
              <a:t> Years of Neutron Beams </a:t>
            </a:r>
            <a:br>
              <a:rPr lang="en-AU" sz="4800" dirty="0" smtClean="0">
                <a:latin typeface="Poppins" panose="00000500000000000000" pitchFamily="2" charset="0"/>
                <a:cs typeface="Poppins" panose="00000500000000000000" pitchFamily="2" charset="0"/>
              </a:rPr>
            </a:br>
            <a:r>
              <a:rPr lang="en-AU" sz="4800" dirty="0" smtClean="0">
                <a:latin typeface="Poppins" panose="00000500000000000000" pitchFamily="2" charset="0"/>
                <a:cs typeface="Poppins" panose="00000500000000000000" pitchFamily="2" charset="0"/>
              </a:rPr>
              <a:t/>
            </a:r>
            <a:br>
              <a:rPr lang="en-AU" sz="4800" dirty="0" smtClean="0">
                <a:latin typeface="Poppins" panose="00000500000000000000" pitchFamily="2" charset="0"/>
                <a:cs typeface="Poppins" panose="00000500000000000000" pitchFamily="2" charset="0"/>
              </a:rPr>
            </a:br>
            <a:r>
              <a:rPr lang="en-AU" sz="4800" dirty="0" smtClean="0">
                <a:solidFill>
                  <a:srgbClr val="1F497D">
                    <a:lumMod val="20000"/>
                    <a:lumOff val="80000"/>
                  </a:srgbClr>
                </a:solidFill>
                <a:latin typeface="Poppins" panose="00000500000000000000" pitchFamily="2" charset="0"/>
                <a:cs typeface="Poppins" panose="00000500000000000000" pitchFamily="2" charset="0"/>
              </a:rPr>
              <a:t>100</a:t>
            </a:r>
            <a:r>
              <a:rPr lang="en-AU" sz="4800" dirty="0" smtClean="0">
                <a:latin typeface="Poppins" panose="00000500000000000000" pitchFamily="2" charset="0"/>
                <a:cs typeface="Poppins" panose="00000500000000000000" pitchFamily="2" charset="0"/>
              </a:rPr>
              <a:t> Operating Cycles of OPAL</a:t>
            </a:r>
            <a:br>
              <a:rPr lang="en-AU" sz="4800" dirty="0" smtClean="0">
                <a:latin typeface="Poppins" panose="00000500000000000000" pitchFamily="2" charset="0"/>
                <a:cs typeface="Poppins" panose="00000500000000000000" pitchFamily="2" charset="0"/>
              </a:rPr>
            </a:br>
            <a:r>
              <a:rPr lang="en-AU" sz="4800" dirty="0" smtClean="0">
                <a:latin typeface="Poppins" panose="00000500000000000000" pitchFamily="2" charset="0"/>
                <a:cs typeface="Poppins" panose="00000500000000000000" pitchFamily="2" charset="0"/>
              </a:rPr>
              <a:t/>
            </a:r>
            <a:br>
              <a:rPr lang="en-AU" sz="4800" dirty="0" smtClean="0">
                <a:latin typeface="Poppins" panose="00000500000000000000" pitchFamily="2" charset="0"/>
                <a:cs typeface="Poppins" panose="00000500000000000000" pitchFamily="2" charset="0"/>
              </a:rPr>
            </a:br>
            <a:r>
              <a:rPr lang="en-AU" sz="4800" dirty="0" smtClean="0">
                <a:solidFill>
                  <a:srgbClr val="1F497D">
                    <a:lumMod val="20000"/>
                    <a:lumOff val="80000"/>
                  </a:srgbClr>
                </a:solidFill>
                <a:latin typeface="Poppins" panose="00000500000000000000" pitchFamily="2" charset="0"/>
                <a:cs typeface="Poppins" panose="00000500000000000000" pitchFamily="2" charset="0"/>
              </a:rPr>
              <a:t>1000</a:t>
            </a:r>
            <a:r>
              <a:rPr lang="en-AU" sz="4800" dirty="0" smtClean="0">
                <a:latin typeface="Poppins" panose="00000500000000000000" pitchFamily="2" charset="0"/>
                <a:cs typeface="Poppins" panose="00000500000000000000" pitchFamily="2" charset="0"/>
              </a:rPr>
              <a:t> Scientific Research Papers</a:t>
            </a:r>
            <a:endParaRPr lang="en-AU" sz="4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861665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4662305"/>
              </p:ext>
            </p:extLst>
          </p:nvPr>
        </p:nvGraphicFramePr>
        <p:xfrm>
          <a:off x="1208860" y="1607322"/>
          <a:ext cx="8424936" cy="4145280"/>
        </p:xfrm>
        <a:graphic>
          <a:graphicData uri="http://schemas.openxmlformats.org/drawingml/2006/table">
            <a:tbl>
              <a:tblPr bandRow="1">
                <a:tableStyleId>{5C22544A-7EE6-4342-B048-85BDC9FD1C3A}</a:tableStyleId>
              </a:tblPr>
              <a:tblGrid>
                <a:gridCol w="1021592"/>
                <a:gridCol w="7403344"/>
              </a:tblGrid>
              <a:tr h="690880">
                <a:tc>
                  <a:txBody>
                    <a:bodyPr/>
                    <a:lstStyle/>
                    <a:p>
                      <a:pPr algn="ctr"/>
                      <a:r>
                        <a:rPr lang="en-US" sz="3700" b="1" dirty="0" smtClean="0">
                          <a:solidFill>
                            <a:schemeClr val="bg1">
                              <a:lumMod val="65000"/>
                            </a:schemeClr>
                          </a:solidFill>
                          <a:latin typeface="Poppins" panose="00000500000000000000" pitchFamily="2" charset="0"/>
                          <a:cs typeface="Poppins" panose="00000500000000000000" pitchFamily="2" charset="0"/>
                        </a:rPr>
                        <a:t>1</a:t>
                      </a:r>
                      <a:endParaRPr lang="en-US" sz="3700" b="1" dirty="0">
                        <a:solidFill>
                          <a:schemeClr val="bg1">
                            <a:lumMod val="65000"/>
                          </a:schemeClr>
                        </a:solidFill>
                        <a:latin typeface="Poppins" panose="00000500000000000000" pitchFamily="2" charset="0"/>
                        <a:cs typeface="Poppins" panose="00000500000000000000" pitchFamily="2" charset="0"/>
                      </a:endParaRPr>
                    </a:p>
                  </a:txBody>
                  <a:tcPr marL="99060" marR="99060" marT="60960" marB="60960">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latin typeface="Fira Sans Light" panose="020B0403050000020004" pitchFamily="34" charset="0"/>
                          <a:cs typeface="Arial"/>
                        </a:rPr>
                        <a:t>Introduction to ANSTO</a:t>
                      </a:r>
                    </a:p>
                  </a:txBody>
                  <a:tcPr marL="99060" marR="99060" marT="60960" marB="60960" anchor="ctr">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r>
              <a:tr h="690880">
                <a:tc>
                  <a:txBody>
                    <a:bodyPr/>
                    <a:lstStyle/>
                    <a:p>
                      <a:pPr algn="ctr"/>
                      <a:r>
                        <a:rPr lang="en-US" sz="3700" b="1" dirty="0" smtClean="0">
                          <a:solidFill>
                            <a:schemeClr val="bg1">
                              <a:lumMod val="65000"/>
                            </a:schemeClr>
                          </a:solidFill>
                          <a:latin typeface="Poppins" panose="00000500000000000000" pitchFamily="2" charset="0"/>
                          <a:cs typeface="Poppins" panose="00000500000000000000" pitchFamily="2" charset="0"/>
                        </a:rPr>
                        <a:t>2</a:t>
                      </a:r>
                      <a:endParaRPr lang="en-US" sz="3700" b="1" dirty="0">
                        <a:solidFill>
                          <a:schemeClr val="bg1">
                            <a:lumMod val="65000"/>
                          </a:schemeClr>
                        </a:solidFill>
                        <a:latin typeface="Poppins" panose="00000500000000000000" pitchFamily="2" charset="0"/>
                        <a:cs typeface="Poppins" panose="00000500000000000000" pitchFamily="2" charset="0"/>
                      </a:endParaRPr>
                    </a:p>
                  </a:txBody>
                  <a:tcPr marL="99060" marR="99060" marT="60960" marB="60960">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latin typeface="Fira Sans Light" panose="020B0403050000020004" pitchFamily="34" charset="0"/>
                          <a:cs typeface="Arial"/>
                        </a:rPr>
                        <a:t>OPAL Reactor &amp; Neutron Beam Facilities</a:t>
                      </a:r>
                    </a:p>
                  </a:txBody>
                  <a:tcPr marL="99060" marR="99060" marT="60960" marB="60960" anchor="ctr">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r>
              <a:tr h="690880">
                <a:tc>
                  <a:txBody>
                    <a:bodyPr/>
                    <a:lstStyle/>
                    <a:p>
                      <a:pPr algn="ctr"/>
                      <a:r>
                        <a:rPr lang="en-US" sz="3700" b="1" dirty="0" smtClean="0">
                          <a:solidFill>
                            <a:schemeClr val="bg1">
                              <a:lumMod val="65000"/>
                            </a:schemeClr>
                          </a:solidFill>
                          <a:latin typeface="Poppins" panose="00000500000000000000" pitchFamily="2" charset="0"/>
                          <a:cs typeface="Poppins" panose="00000500000000000000" pitchFamily="2" charset="0"/>
                        </a:rPr>
                        <a:t>3</a:t>
                      </a:r>
                      <a:endParaRPr lang="en-US" sz="3700" b="1" dirty="0">
                        <a:solidFill>
                          <a:schemeClr val="bg1">
                            <a:lumMod val="65000"/>
                          </a:schemeClr>
                        </a:solidFill>
                        <a:latin typeface="Poppins" panose="00000500000000000000" pitchFamily="2" charset="0"/>
                        <a:cs typeface="Poppins" panose="00000500000000000000" pitchFamily="2" charset="0"/>
                      </a:endParaRPr>
                    </a:p>
                  </a:txBody>
                  <a:tcPr marL="99060" marR="99060" marT="60960" marB="60960">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c>
                  <a:txBody>
                    <a:bodyPr/>
                    <a:lstStyle/>
                    <a:p>
                      <a:pPr marL="0" marR="0" indent="0" algn="l" defTabSz="389626" rtl="0" eaLnBrk="1" fontAlgn="auto" latinLnBrk="0" hangingPunct="1">
                        <a:lnSpc>
                          <a:spcPct val="100000"/>
                        </a:lnSpc>
                        <a:spcBef>
                          <a:spcPts val="0"/>
                        </a:spcBef>
                        <a:spcAft>
                          <a:spcPts val="0"/>
                        </a:spcAft>
                        <a:buClrTx/>
                        <a:buSzTx/>
                        <a:buFontTx/>
                        <a:buNone/>
                        <a:tabLst/>
                        <a:defRPr/>
                      </a:pPr>
                      <a:r>
                        <a:rPr lang="en-US" sz="2800" b="1" dirty="0" smtClean="0">
                          <a:latin typeface="Fira Sans Light" panose="020B0403050000020004" pitchFamily="34" charset="0"/>
                          <a:cs typeface="Arial"/>
                        </a:rPr>
                        <a:t>Australian</a:t>
                      </a:r>
                      <a:r>
                        <a:rPr lang="en-US" sz="2800" b="1" baseline="0" dirty="0" smtClean="0">
                          <a:latin typeface="Fira Sans Light" panose="020B0403050000020004" pitchFamily="34" charset="0"/>
                          <a:cs typeface="Arial"/>
                        </a:rPr>
                        <a:t> Centre for Neutron Scattering</a:t>
                      </a:r>
                      <a:endParaRPr lang="en-US" sz="2800" b="1" dirty="0" smtClean="0">
                        <a:solidFill>
                          <a:srgbClr val="7F7F7F"/>
                        </a:solidFill>
                        <a:latin typeface="Fira Sans Light" panose="020B0403050000020004" pitchFamily="34" charset="0"/>
                        <a:cs typeface="Arial"/>
                      </a:endParaRPr>
                    </a:p>
                  </a:txBody>
                  <a:tcPr marL="99060" marR="99060" marT="60960" marB="60960" anchor="ctr">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r>
              <a:tr h="690880">
                <a:tc>
                  <a:txBody>
                    <a:bodyPr/>
                    <a:lstStyle/>
                    <a:p>
                      <a:pPr algn="ctr"/>
                      <a:r>
                        <a:rPr lang="en-US" sz="3700" b="1" dirty="0" smtClean="0">
                          <a:solidFill>
                            <a:schemeClr val="bg1">
                              <a:lumMod val="65000"/>
                            </a:schemeClr>
                          </a:solidFill>
                          <a:latin typeface="Poppins" panose="00000500000000000000" pitchFamily="2" charset="0"/>
                          <a:cs typeface="Poppins" panose="00000500000000000000" pitchFamily="2" charset="0"/>
                        </a:rPr>
                        <a:t>4</a:t>
                      </a:r>
                      <a:endParaRPr lang="en-US" sz="3700" b="1" dirty="0">
                        <a:solidFill>
                          <a:schemeClr val="bg1">
                            <a:lumMod val="65000"/>
                          </a:schemeClr>
                        </a:solidFill>
                        <a:latin typeface="Poppins" panose="00000500000000000000" pitchFamily="2" charset="0"/>
                        <a:cs typeface="Poppins" panose="00000500000000000000" pitchFamily="2" charset="0"/>
                      </a:endParaRPr>
                    </a:p>
                  </a:txBody>
                  <a:tcPr marL="99060" marR="99060" marT="60960" marB="60960">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c>
                  <a:txBody>
                    <a:bodyPr/>
                    <a:lstStyle/>
                    <a:p>
                      <a:pPr marL="0" marR="0" indent="0" algn="l" defTabSz="389626" rtl="0" eaLnBrk="1" fontAlgn="auto" latinLnBrk="0" hangingPunct="1">
                        <a:lnSpc>
                          <a:spcPct val="100000"/>
                        </a:lnSpc>
                        <a:spcBef>
                          <a:spcPts val="0"/>
                        </a:spcBef>
                        <a:spcAft>
                          <a:spcPts val="0"/>
                        </a:spcAft>
                        <a:buClrTx/>
                        <a:buSzTx/>
                        <a:buFontTx/>
                        <a:buNone/>
                        <a:tabLst/>
                        <a:defRPr/>
                      </a:pPr>
                      <a:r>
                        <a:rPr lang="en-AU" sz="2800" b="1" dirty="0" smtClean="0">
                          <a:latin typeface="Fira Sans Light" panose="020B0403050000020004" pitchFamily="34" charset="0"/>
                          <a:cs typeface="Arial"/>
                        </a:rPr>
                        <a:t>Why Neutrons? </a:t>
                      </a:r>
                    </a:p>
                  </a:txBody>
                  <a:tcPr marL="99060" marR="99060" marT="60960" marB="60960" anchor="ctr">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r>
              <a:tr h="690880">
                <a:tc>
                  <a:txBody>
                    <a:bodyPr/>
                    <a:lstStyle/>
                    <a:p>
                      <a:pPr algn="ctr"/>
                      <a:r>
                        <a:rPr lang="en-US" sz="3700" b="1" dirty="0" smtClean="0">
                          <a:solidFill>
                            <a:schemeClr val="bg1">
                              <a:lumMod val="65000"/>
                            </a:schemeClr>
                          </a:solidFill>
                          <a:latin typeface="Poppins" panose="00000500000000000000" pitchFamily="2" charset="0"/>
                          <a:cs typeface="Poppins" panose="00000500000000000000" pitchFamily="2" charset="0"/>
                        </a:rPr>
                        <a:t>5</a:t>
                      </a:r>
                      <a:endParaRPr lang="en-US" sz="3700" b="1" dirty="0">
                        <a:solidFill>
                          <a:schemeClr val="bg1">
                            <a:lumMod val="65000"/>
                          </a:schemeClr>
                        </a:solidFill>
                        <a:latin typeface="Poppins" panose="00000500000000000000" pitchFamily="2" charset="0"/>
                        <a:cs typeface="Poppins" panose="00000500000000000000" pitchFamily="2" charset="0"/>
                      </a:endParaRPr>
                    </a:p>
                  </a:txBody>
                  <a:tcPr marL="99060" marR="99060" marT="60960" marB="60960">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c>
                  <a:txBody>
                    <a:bodyPr/>
                    <a:lstStyle/>
                    <a:p>
                      <a:pPr marL="0" marR="0" indent="0" algn="l" defTabSz="389626" rtl="0" eaLnBrk="1" fontAlgn="auto" latinLnBrk="0" hangingPunct="1">
                        <a:lnSpc>
                          <a:spcPct val="100000"/>
                        </a:lnSpc>
                        <a:spcBef>
                          <a:spcPts val="0"/>
                        </a:spcBef>
                        <a:spcAft>
                          <a:spcPts val="0"/>
                        </a:spcAft>
                        <a:buClrTx/>
                        <a:buSzTx/>
                        <a:buFontTx/>
                        <a:buNone/>
                        <a:tabLst/>
                        <a:defRPr/>
                      </a:pPr>
                      <a:r>
                        <a:rPr lang="en-US" sz="2800" b="1" dirty="0" smtClean="0">
                          <a:latin typeface="Fira Sans Light" panose="020B0403050000020004" pitchFamily="34" charset="0"/>
                          <a:cs typeface="Arial"/>
                        </a:rPr>
                        <a:t>Selected</a:t>
                      </a:r>
                      <a:r>
                        <a:rPr lang="en-US" sz="2800" b="1" baseline="0" dirty="0" smtClean="0">
                          <a:latin typeface="Fira Sans Light" panose="020B0403050000020004" pitchFamily="34" charset="0"/>
                          <a:cs typeface="Arial"/>
                        </a:rPr>
                        <a:t> Case Studies</a:t>
                      </a:r>
                      <a:endParaRPr lang="en-US" sz="2800" b="1" dirty="0" smtClean="0">
                        <a:latin typeface="Fira Sans Light" panose="020B0403050000020004" pitchFamily="34" charset="0"/>
                        <a:cs typeface="Arial"/>
                      </a:endParaRPr>
                    </a:p>
                  </a:txBody>
                  <a:tcPr marL="99060" marR="99060" marT="60960" marB="60960" anchor="ctr">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r>
              <a:tr h="690880">
                <a:tc>
                  <a:txBody>
                    <a:bodyPr/>
                    <a:lstStyle/>
                    <a:p>
                      <a:pPr algn="ctr"/>
                      <a:r>
                        <a:rPr lang="en-US" sz="3700" b="1" dirty="0" smtClean="0">
                          <a:solidFill>
                            <a:schemeClr val="bg1">
                              <a:lumMod val="65000"/>
                            </a:schemeClr>
                          </a:solidFill>
                          <a:latin typeface="Poppins" panose="00000500000000000000" pitchFamily="2" charset="0"/>
                          <a:cs typeface="Poppins" panose="00000500000000000000" pitchFamily="2" charset="0"/>
                        </a:rPr>
                        <a:t>6</a:t>
                      </a:r>
                      <a:endParaRPr lang="en-US" sz="3700" b="1" dirty="0">
                        <a:solidFill>
                          <a:schemeClr val="bg1">
                            <a:lumMod val="65000"/>
                          </a:schemeClr>
                        </a:solidFill>
                        <a:latin typeface="Poppins" panose="00000500000000000000" pitchFamily="2" charset="0"/>
                        <a:cs typeface="Poppins" panose="00000500000000000000" pitchFamily="2" charset="0"/>
                      </a:endParaRPr>
                    </a:p>
                  </a:txBody>
                  <a:tcPr marL="99060" marR="99060" marT="60960" marB="60960">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c>
                  <a:txBody>
                    <a:bodyPr/>
                    <a:lstStyle/>
                    <a:p>
                      <a:pPr marL="0" marR="0" indent="0" algn="l" defTabSz="389626" rtl="0" eaLnBrk="1" fontAlgn="auto" latinLnBrk="0" hangingPunct="1">
                        <a:lnSpc>
                          <a:spcPct val="100000"/>
                        </a:lnSpc>
                        <a:spcBef>
                          <a:spcPts val="0"/>
                        </a:spcBef>
                        <a:spcAft>
                          <a:spcPts val="0"/>
                        </a:spcAft>
                        <a:buClrTx/>
                        <a:buSzTx/>
                        <a:buFontTx/>
                        <a:buNone/>
                        <a:tabLst/>
                        <a:defRPr/>
                      </a:pPr>
                      <a:r>
                        <a:rPr lang="en-US" sz="2800" b="1" dirty="0" smtClean="0">
                          <a:solidFill>
                            <a:schemeClr val="dk1"/>
                          </a:solidFill>
                          <a:latin typeface="Fira Sans Light" panose="020B0403050000020004" pitchFamily="34" charset="0"/>
                          <a:cs typeface="Arial"/>
                        </a:rPr>
                        <a:t>Closing</a:t>
                      </a:r>
                      <a:r>
                        <a:rPr lang="en-US" sz="2800" b="1" baseline="0" dirty="0" smtClean="0">
                          <a:solidFill>
                            <a:schemeClr val="dk1"/>
                          </a:solidFill>
                          <a:latin typeface="Fira Sans Light" panose="020B0403050000020004" pitchFamily="34" charset="0"/>
                          <a:cs typeface="Arial"/>
                        </a:rPr>
                        <a:t> Remarks</a:t>
                      </a:r>
                      <a:endParaRPr lang="en-US" sz="2800" b="1" dirty="0" smtClean="0">
                        <a:solidFill>
                          <a:srgbClr val="7F7F7F"/>
                        </a:solidFill>
                        <a:latin typeface="Fira Sans Light" panose="020B0403050000020004" pitchFamily="34" charset="0"/>
                        <a:cs typeface="Arial"/>
                      </a:endParaRPr>
                    </a:p>
                  </a:txBody>
                  <a:tcPr marL="99060" marR="99060" marT="60960" marB="60960" anchor="ctr">
                    <a:lnT w="12700" cap="flat" cmpd="sng" algn="ctr">
                      <a:solidFill>
                        <a:prstClr val="black">
                          <a:lumMod val="50000"/>
                          <a:lumOff val="50000"/>
                        </a:prstClr>
                      </a:solidFill>
                      <a:prstDash val="solid"/>
                      <a:round/>
                      <a:headEnd type="none" w="med" len="med"/>
                      <a:tailEnd type="none" w="med" len="med"/>
                    </a:lnT>
                    <a:lnB w="12700" cap="flat" cmpd="sng" algn="ctr">
                      <a:solidFill>
                        <a:prstClr val="black">
                          <a:lumMod val="50000"/>
                          <a:lumOff val="50000"/>
                        </a:prstClr>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16261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Australian Nuclear Science &amp; Technology </a:t>
            </a:r>
            <a:r>
              <a:rPr lang="en-AU" sz="3200" dirty="0" smtClean="0"/>
              <a:t>Organisation   </a:t>
            </a:r>
            <a:endParaRPr lang="en-AU" sz="3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678" y="3411547"/>
            <a:ext cx="3897313"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flipH="1">
            <a:off x="3368826" y="5949961"/>
            <a:ext cx="1728647" cy="143339"/>
          </a:xfrm>
          <a:prstGeom prst="line">
            <a:avLst/>
          </a:prstGeom>
          <a:ln w="5715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833537" y="4005273"/>
            <a:ext cx="1287458" cy="1583975"/>
          </a:xfrm>
          <a:prstGeom prst="line">
            <a:avLst/>
          </a:prstGeom>
          <a:ln w="5715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3833537" y="2143355"/>
            <a:ext cx="1202022" cy="3445885"/>
          </a:xfrm>
          <a:prstGeom prst="line">
            <a:avLst/>
          </a:prstGeom>
          <a:ln w="57150" cmpd="sng">
            <a:solidFill>
              <a:schemeClr val="tx1"/>
            </a:solidFill>
            <a:tailEnd type="oval"/>
          </a:ln>
          <a:effectLst/>
        </p:spPr>
        <p:style>
          <a:lnRef idx="2">
            <a:schemeClr val="accent1"/>
          </a:lnRef>
          <a:fillRef idx="0">
            <a:schemeClr val="accent1"/>
          </a:fillRef>
          <a:effectRef idx="1">
            <a:schemeClr val="accent1"/>
          </a:effectRef>
          <a:fontRef idx="minor">
            <a:schemeClr val="tx1"/>
          </a:fontRef>
        </p:style>
      </p:cxnSp>
      <p:sp>
        <p:nvSpPr>
          <p:cNvPr id="9" name="Rectangle 8"/>
          <p:cNvSpPr>
            <a:spLocks noChangeArrowheads="1"/>
          </p:cNvSpPr>
          <p:nvPr/>
        </p:nvSpPr>
        <p:spPr bwMode="auto">
          <a:xfrm>
            <a:off x="4953012" y="1481154"/>
            <a:ext cx="2447925" cy="1633537"/>
          </a:xfrm>
          <a:prstGeom prst="rect">
            <a:avLst/>
          </a:prstGeom>
          <a:solidFill>
            <a:srgbClr val="005A9B"/>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179800" tIns="140240" rIns="91334" bIns="45667"/>
          <a:lstStyle/>
          <a:p>
            <a:pPr defTabSz="456680">
              <a:defRPr/>
            </a:pPr>
            <a:r>
              <a:rPr lang="en-US" sz="2300" b="1" dirty="0" err="1">
                <a:solidFill>
                  <a:prstClr val="white"/>
                </a:solidFill>
                <a:latin typeface="Arial"/>
                <a:cs typeface="Arial"/>
              </a:rPr>
              <a:t>Camperdown</a:t>
            </a:r>
            <a:endParaRPr lang="en-US" dirty="0">
              <a:solidFill>
                <a:srgbClr val="B9CDE5"/>
              </a:solidFill>
              <a:latin typeface="Arial"/>
              <a:cs typeface="Arial"/>
            </a:endParaRPr>
          </a:p>
          <a:p>
            <a:pPr defTabSz="456680">
              <a:defRPr/>
            </a:pPr>
            <a:r>
              <a:rPr lang="en-US" sz="1900" dirty="0">
                <a:solidFill>
                  <a:srgbClr val="B9CDE5"/>
                </a:solidFill>
                <a:latin typeface="Arial"/>
                <a:cs typeface="Arial"/>
              </a:rPr>
              <a:t>Cyclotron</a:t>
            </a:r>
          </a:p>
          <a:p>
            <a:pPr defTabSz="456680">
              <a:spcBef>
                <a:spcPts val="1200"/>
              </a:spcBef>
              <a:defRPr/>
            </a:pPr>
            <a:r>
              <a:rPr lang="en-US" sz="1600" b="1" dirty="0">
                <a:solidFill>
                  <a:srgbClr val="B9CDE5"/>
                </a:solidFill>
                <a:latin typeface="Arial"/>
                <a:cs typeface="Arial"/>
              </a:rPr>
              <a:t>NSW</a:t>
            </a:r>
          </a:p>
        </p:txBody>
      </p:sp>
      <p:pic>
        <p:nvPicPr>
          <p:cNvPr id="10" name="Picture 13"/>
          <p:cNvPicPr>
            <a:picLocks noChangeAspect="1"/>
          </p:cNvPicPr>
          <p:nvPr/>
        </p:nvPicPr>
        <p:blipFill>
          <a:blip r:embed="rId4">
            <a:extLst>
              <a:ext uri="{28A0092B-C50C-407E-A947-70E740481C1C}">
                <a14:useLocalDpi xmlns:a14="http://schemas.microsoft.com/office/drawing/2010/main" val="0"/>
              </a:ext>
            </a:extLst>
          </a:blip>
          <a:srcRect t="43074" b="6149"/>
          <a:stretch>
            <a:fillRect/>
          </a:stretch>
        </p:blipFill>
        <p:spPr bwMode="auto">
          <a:xfrm>
            <a:off x="7400925" y="1481154"/>
            <a:ext cx="2376488"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4953012" y="3262312"/>
            <a:ext cx="2447925" cy="1631951"/>
          </a:xfrm>
          <a:prstGeom prst="rect">
            <a:avLst/>
          </a:prstGeom>
          <a:solidFill>
            <a:srgbClr val="005A9B"/>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179800" tIns="140240" rIns="91334" bIns="45667"/>
          <a:lstStyle/>
          <a:p>
            <a:pPr defTabSz="456680">
              <a:defRPr/>
            </a:pPr>
            <a:r>
              <a:rPr lang="en-US" sz="2300" b="1" dirty="0">
                <a:solidFill>
                  <a:prstClr val="white"/>
                </a:solidFill>
                <a:latin typeface="Arial"/>
                <a:cs typeface="Arial"/>
              </a:rPr>
              <a:t>Main site </a:t>
            </a:r>
          </a:p>
          <a:p>
            <a:pPr defTabSz="456680">
              <a:defRPr/>
            </a:pPr>
            <a:r>
              <a:rPr lang="en-US" sz="1900" dirty="0">
                <a:solidFill>
                  <a:srgbClr val="B9CDE5"/>
                </a:solidFill>
                <a:latin typeface="Arial"/>
                <a:cs typeface="Arial"/>
              </a:rPr>
              <a:t>Lucas Heights</a:t>
            </a:r>
          </a:p>
          <a:p>
            <a:pPr defTabSz="456680">
              <a:spcBef>
                <a:spcPts val="1200"/>
              </a:spcBef>
              <a:defRPr/>
            </a:pPr>
            <a:r>
              <a:rPr lang="en-US" sz="1600" b="1" dirty="0">
                <a:solidFill>
                  <a:srgbClr val="B9CDE5"/>
                </a:solidFill>
                <a:latin typeface="Arial"/>
                <a:cs typeface="Arial"/>
              </a:rPr>
              <a:t>NSW</a:t>
            </a:r>
          </a:p>
        </p:txBody>
      </p:sp>
      <p:sp>
        <p:nvSpPr>
          <p:cNvPr id="12" name="Rectangle 11"/>
          <p:cNvSpPr>
            <a:spLocks noChangeArrowheads="1"/>
          </p:cNvSpPr>
          <p:nvPr/>
        </p:nvSpPr>
        <p:spPr bwMode="auto">
          <a:xfrm>
            <a:off x="4953012" y="5037154"/>
            <a:ext cx="2447925" cy="1633537"/>
          </a:xfrm>
          <a:prstGeom prst="rect">
            <a:avLst/>
          </a:prstGeom>
          <a:solidFill>
            <a:srgbClr val="005A9B"/>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179800" tIns="140240" rIns="91334" bIns="45667"/>
          <a:lstStyle/>
          <a:p>
            <a:pPr defTabSz="456680">
              <a:defRPr/>
            </a:pPr>
            <a:r>
              <a:rPr lang="en-US" sz="2300" b="1" dirty="0">
                <a:solidFill>
                  <a:prstClr val="white"/>
                </a:solidFill>
                <a:latin typeface="Arial"/>
                <a:cs typeface="Arial"/>
              </a:rPr>
              <a:t>Clayton</a:t>
            </a:r>
            <a:endParaRPr lang="en-US" dirty="0">
              <a:solidFill>
                <a:srgbClr val="B9CDE5"/>
              </a:solidFill>
              <a:latin typeface="Arial"/>
              <a:cs typeface="Arial"/>
            </a:endParaRPr>
          </a:p>
          <a:p>
            <a:pPr defTabSz="456680">
              <a:defRPr/>
            </a:pPr>
            <a:r>
              <a:rPr lang="en-US" sz="1900" dirty="0">
                <a:solidFill>
                  <a:srgbClr val="B9CDE5"/>
                </a:solidFill>
                <a:latin typeface="Arial"/>
                <a:cs typeface="Arial"/>
              </a:rPr>
              <a:t>Australian Synchrotron</a:t>
            </a:r>
          </a:p>
          <a:p>
            <a:pPr defTabSz="456680">
              <a:spcBef>
                <a:spcPts val="1200"/>
              </a:spcBef>
              <a:defRPr/>
            </a:pPr>
            <a:r>
              <a:rPr lang="en-US" sz="1600" b="1" dirty="0">
                <a:solidFill>
                  <a:srgbClr val="B9CDE5"/>
                </a:solidFill>
                <a:latin typeface="Arial"/>
                <a:cs typeface="Arial"/>
              </a:rPr>
              <a:t>VIC</a:t>
            </a:r>
          </a:p>
        </p:txBody>
      </p:sp>
      <p:sp>
        <p:nvSpPr>
          <p:cNvPr id="13" name="Rectangle 12"/>
          <p:cNvSpPr/>
          <p:nvPr/>
        </p:nvSpPr>
        <p:spPr>
          <a:xfrm>
            <a:off x="4808537" y="1481154"/>
            <a:ext cx="144463" cy="163353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334" tIns="45667" rIns="91334" bIns="45667" anchor="ctr"/>
          <a:lstStyle/>
          <a:p>
            <a:pPr algn="ctr" defTabSz="456680">
              <a:defRPr/>
            </a:pPr>
            <a:endParaRPr lang="en-US">
              <a:solidFill>
                <a:prstClr val="white"/>
              </a:solidFill>
            </a:endParaRPr>
          </a:p>
        </p:txBody>
      </p:sp>
      <p:sp>
        <p:nvSpPr>
          <p:cNvPr id="14" name="Rectangle 13"/>
          <p:cNvSpPr/>
          <p:nvPr/>
        </p:nvSpPr>
        <p:spPr>
          <a:xfrm>
            <a:off x="4808537" y="3262312"/>
            <a:ext cx="144463" cy="163195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334" tIns="45667" rIns="91334" bIns="45667" anchor="ctr"/>
          <a:lstStyle/>
          <a:p>
            <a:pPr algn="ctr" defTabSz="456680">
              <a:defRPr/>
            </a:pPr>
            <a:endParaRPr lang="en-US">
              <a:solidFill>
                <a:prstClr val="white"/>
              </a:solidFill>
            </a:endParaRPr>
          </a:p>
        </p:txBody>
      </p:sp>
      <p:sp>
        <p:nvSpPr>
          <p:cNvPr id="15" name="Rectangle 14"/>
          <p:cNvSpPr/>
          <p:nvPr/>
        </p:nvSpPr>
        <p:spPr>
          <a:xfrm>
            <a:off x="4808537" y="5037154"/>
            <a:ext cx="144463" cy="163353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334" tIns="45667" rIns="91334" bIns="45667" anchor="ctr"/>
          <a:lstStyle/>
          <a:p>
            <a:pPr algn="ctr" defTabSz="456680">
              <a:defRPr/>
            </a:pPr>
            <a:endParaRPr lang="en-US">
              <a:solidFill>
                <a:prstClr val="white"/>
              </a:solidFill>
            </a:endParaRPr>
          </a:p>
        </p:txBody>
      </p:sp>
      <p:pic>
        <p:nvPicPr>
          <p:cNvPr id="16" name="Picture 27" descr="Synchrotron.png"/>
          <p:cNvPicPr>
            <a:picLocks noChangeAspect="1"/>
          </p:cNvPicPr>
          <p:nvPr/>
        </p:nvPicPr>
        <p:blipFill>
          <a:blip r:embed="rId5">
            <a:extLst>
              <a:ext uri="{28A0092B-C50C-407E-A947-70E740481C1C}">
                <a14:useLocalDpi xmlns:a14="http://schemas.microsoft.com/office/drawing/2010/main" val="0"/>
              </a:ext>
            </a:extLst>
          </a:blip>
          <a:srcRect t="40080" b="8948"/>
          <a:stretch>
            <a:fillRect/>
          </a:stretch>
        </p:blipFill>
        <p:spPr bwMode="auto">
          <a:xfrm>
            <a:off x="7400935" y="5037154"/>
            <a:ext cx="2366963"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Connector 16"/>
          <p:cNvCxnSpPr/>
          <p:nvPr/>
        </p:nvCxnSpPr>
        <p:spPr>
          <a:xfrm>
            <a:off x="5135563" y="2368551"/>
            <a:ext cx="792162" cy="0"/>
          </a:xfrm>
          <a:prstGeom prst="line">
            <a:avLst/>
          </a:prstGeom>
          <a:ln w="12700" cmpd="sng">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135563" y="4078288"/>
            <a:ext cx="792162" cy="0"/>
          </a:xfrm>
          <a:prstGeom prst="line">
            <a:avLst/>
          </a:prstGeom>
          <a:ln w="12700" cmpd="sng">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135563" y="6218239"/>
            <a:ext cx="792162" cy="0"/>
          </a:xfrm>
          <a:prstGeom prst="line">
            <a:avLst/>
          </a:prstGeom>
          <a:ln w="12700" cmpd="sng">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pic>
        <p:nvPicPr>
          <p:cNvPr id="20" name="Picture 29" descr="ANSTO Lucas Heights aerial 2013 (16).jpg"/>
          <p:cNvPicPr>
            <a:picLocks noChangeAspect="1"/>
          </p:cNvPicPr>
          <p:nvPr/>
        </p:nvPicPr>
        <p:blipFill>
          <a:blip r:embed="rId6">
            <a:extLst>
              <a:ext uri="{28A0092B-C50C-407E-A947-70E740481C1C}">
                <a14:useLocalDpi xmlns:a14="http://schemas.microsoft.com/office/drawing/2010/main" val="0"/>
              </a:ext>
            </a:extLst>
          </a:blip>
          <a:srcRect l="5418" t="7826" r="5157"/>
          <a:stretch>
            <a:fillRect/>
          </a:stretch>
        </p:blipFill>
        <p:spPr bwMode="auto">
          <a:xfrm>
            <a:off x="7400925" y="3262312"/>
            <a:ext cx="2376488" cy="163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 name="Table 20"/>
          <p:cNvGraphicFramePr>
            <a:graphicFrameLocks noGrp="1"/>
          </p:cNvGraphicFramePr>
          <p:nvPr>
            <p:extLst>
              <p:ext uri="{D42A27DB-BD31-4B8C-83A1-F6EECF244321}">
                <p14:modId xmlns:p14="http://schemas.microsoft.com/office/powerpoint/2010/main" val="2973620949"/>
              </p:ext>
            </p:extLst>
          </p:nvPr>
        </p:nvGraphicFramePr>
        <p:xfrm>
          <a:off x="429713" y="1485917"/>
          <a:ext cx="3816424" cy="1802109"/>
        </p:xfrm>
        <a:graphic>
          <a:graphicData uri="http://schemas.openxmlformats.org/drawingml/2006/table">
            <a:tbl>
              <a:tblPr/>
              <a:tblGrid>
                <a:gridCol w="3816424"/>
              </a:tblGrid>
              <a:tr h="60070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solidFill>
                            <a:srgbClr val="595959"/>
                          </a:solidFill>
                          <a:effectLst/>
                          <a:latin typeface="Arial" pitchFamily="34" charset="0"/>
                          <a:ea typeface="ＭＳ Ｐゴシック" charset="-128"/>
                          <a:cs typeface="Arial" pitchFamily="34" charset="0"/>
                        </a:rPr>
                        <a:t>Public research organisation </a:t>
                      </a:r>
                      <a:endParaRPr kumimoji="0" lang="en-US" sz="2000" b="0" i="0" u="none" strike="noStrike" cap="none" normalizeH="0" baseline="0" dirty="0" smtClean="0">
                        <a:ln>
                          <a:noFill/>
                        </a:ln>
                        <a:solidFill>
                          <a:srgbClr val="595959"/>
                        </a:solidFill>
                        <a:effectLst/>
                        <a:latin typeface="Calibri" pitchFamily="34" charset="0"/>
                        <a:ea typeface="ＭＳ Ｐゴシック" charset="-128"/>
                      </a:endParaRPr>
                    </a:p>
                  </a:txBody>
                  <a:tcPr anchor="ctr" horzOverflow="overflow">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solidFill>
                      <a:srgbClr val="C6D9F1">
                        <a:alpha val="79999"/>
                      </a:srgbClr>
                    </a:solidFill>
                  </a:tcPr>
                </a:tc>
              </a:tr>
              <a:tr h="60070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solidFill>
                            <a:srgbClr val="595959"/>
                          </a:solidFill>
                          <a:effectLst/>
                          <a:latin typeface="Arial" pitchFamily="34" charset="0"/>
                          <a:ea typeface="ＭＳ Ｐゴシック" charset="-128"/>
                          <a:cs typeface="Arial" pitchFamily="34" charset="0"/>
                        </a:rPr>
                        <a:t>Formed in 1953</a:t>
                      </a:r>
                      <a:endParaRPr kumimoji="0" lang="en-US" sz="2000" b="0" i="0" u="none" strike="noStrike" cap="none" normalizeH="0" baseline="0" dirty="0" smtClean="0">
                        <a:ln>
                          <a:noFill/>
                        </a:ln>
                        <a:solidFill>
                          <a:srgbClr val="595959"/>
                        </a:solidFill>
                        <a:effectLst/>
                        <a:latin typeface="Calibri" pitchFamily="34" charset="0"/>
                        <a:ea typeface="ＭＳ Ｐゴシック" charset="-128"/>
                      </a:endParaRPr>
                    </a:p>
                  </a:txBody>
                  <a:tcPr anchor="ctr" horzOverflow="overflow">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solidFill>
                      <a:srgbClr val="C6D9F1">
                        <a:alpha val="79999"/>
                      </a:srgbClr>
                    </a:solidFill>
                  </a:tcPr>
                </a:tc>
              </a:tr>
              <a:tr h="600703">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solidFill>
                            <a:srgbClr val="595959"/>
                          </a:solidFill>
                          <a:effectLst/>
                          <a:latin typeface="Arial" pitchFamily="34" charset="0"/>
                          <a:ea typeface="ＭＳ Ｐゴシック" charset="-128"/>
                          <a:cs typeface="Arial" pitchFamily="34" charset="0"/>
                        </a:rPr>
                        <a:t>Manages &gt;$1 billion of assets</a:t>
                      </a:r>
                    </a:p>
                  </a:txBody>
                  <a:tcPr anchor="ctr" horzOverflow="overflow">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solidFill>
                      <a:srgbClr val="C6D9F1">
                        <a:alpha val="79999"/>
                      </a:srgbClr>
                    </a:solidFill>
                  </a:tcPr>
                </a:tc>
              </a:tr>
            </a:tbl>
          </a:graphicData>
        </a:graphic>
      </p:graphicFrame>
    </p:spTree>
    <p:extLst>
      <p:ext uri="{BB962C8B-B14F-4D97-AF65-F5344CB8AC3E}">
        <p14:creationId xmlns:p14="http://schemas.microsoft.com/office/powerpoint/2010/main" val="1533094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ANSTO businesses</a:t>
            </a:r>
            <a:endParaRPr lang="en-AU" dirty="0"/>
          </a:p>
        </p:txBody>
      </p:sp>
      <p:grpSp>
        <p:nvGrpSpPr>
          <p:cNvPr id="3" name="Group 2"/>
          <p:cNvGrpSpPr/>
          <p:nvPr/>
        </p:nvGrpSpPr>
        <p:grpSpPr>
          <a:xfrm>
            <a:off x="1305322" y="1412780"/>
            <a:ext cx="3060950" cy="2540683"/>
            <a:chOff x="200472" y="1412776"/>
            <a:chExt cx="3060950" cy="2540682"/>
          </a:xfrm>
        </p:grpSpPr>
        <p:sp>
          <p:nvSpPr>
            <p:cNvPr id="4" name="Rectangle 3"/>
            <p:cNvSpPr/>
            <p:nvPr/>
          </p:nvSpPr>
          <p:spPr>
            <a:xfrm>
              <a:off x="200472" y="1412776"/>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6941"/>
              <a:endParaRPr lang="en-US">
                <a:solidFill>
                  <a:prstClr val="white"/>
                </a:solidFill>
              </a:endParaRPr>
            </a:p>
          </p:txBody>
        </p:sp>
        <p:pic>
          <p:nvPicPr>
            <p:cNvPr id="5" name="Picture 4" descr="_PKR0314a.jpg"/>
            <p:cNvPicPr>
              <a:picLocks noChangeAspect="1"/>
            </p:cNvPicPr>
            <p:nvPr/>
          </p:nvPicPr>
          <p:blipFill rotWithShape="1">
            <a:blip r:embed="rId2">
              <a:extLst>
                <a:ext uri="{28A0092B-C50C-407E-A947-70E740481C1C}">
                  <a14:useLocalDpi xmlns:a14="http://schemas.microsoft.com/office/drawing/2010/main" val="0"/>
                </a:ext>
              </a:extLst>
            </a:blip>
            <a:srcRect t="24124" b="15801"/>
            <a:stretch/>
          </p:blipFill>
          <p:spPr>
            <a:xfrm>
              <a:off x="282890" y="2708920"/>
              <a:ext cx="2880320" cy="1152128"/>
            </a:xfrm>
            <a:prstGeom prst="rect">
              <a:avLst/>
            </a:prstGeom>
          </p:spPr>
        </p:pic>
        <p:pic>
          <p:nvPicPr>
            <p:cNvPr id="6" name="Picture 5" descr="ANSTO-Health-logo-CMYK.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268" y="1755194"/>
              <a:ext cx="1428452" cy="656880"/>
            </a:xfrm>
            <a:prstGeom prst="rect">
              <a:avLst/>
            </a:prstGeom>
          </p:spPr>
        </p:pic>
      </p:grpSp>
      <p:grpSp>
        <p:nvGrpSpPr>
          <p:cNvPr id="7" name="Group 6"/>
          <p:cNvGrpSpPr/>
          <p:nvPr/>
        </p:nvGrpSpPr>
        <p:grpSpPr>
          <a:xfrm>
            <a:off x="4527375" y="1412780"/>
            <a:ext cx="3060950" cy="2540683"/>
            <a:chOff x="3422525" y="1412776"/>
            <a:chExt cx="3060950" cy="2540682"/>
          </a:xfrm>
        </p:grpSpPr>
        <p:sp>
          <p:nvSpPr>
            <p:cNvPr id="8" name="Rectangle 7"/>
            <p:cNvSpPr/>
            <p:nvPr/>
          </p:nvSpPr>
          <p:spPr>
            <a:xfrm>
              <a:off x="3422525" y="1412776"/>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6941"/>
              <a:endParaRPr lang="en-US">
                <a:solidFill>
                  <a:prstClr val="white"/>
                </a:solidFill>
              </a:endParaRPr>
            </a:p>
          </p:txBody>
        </p:sp>
        <p:pic>
          <p:nvPicPr>
            <p:cNvPr id="9" name="Picture 8" descr="VCamNorthEast_option01-cropped.jpg"/>
            <p:cNvPicPr>
              <a:picLocks noChangeAspect="1"/>
            </p:cNvPicPr>
            <p:nvPr/>
          </p:nvPicPr>
          <p:blipFill rotWithShape="1">
            <a:blip r:embed="rId4">
              <a:extLst>
                <a:ext uri="{28A0092B-C50C-407E-A947-70E740481C1C}">
                  <a14:useLocalDpi xmlns:a14="http://schemas.microsoft.com/office/drawing/2010/main" val="0"/>
                </a:ext>
              </a:extLst>
            </a:blip>
            <a:srcRect t="31049"/>
            <a:stretch/>
          </p:blipFill>
          <p:spPr>
            <a:xfrm>
              <a:off x="3512840" y="2708919"/>
              <a:ext cx="2880320" cy="1147541"/>
            </a:xfrm>
            <a:prstGeom prst="rect">
              <a:avLst/>
            </a:prstGeom>
          </p:spPr>
        </p:pic>
        <p:pic>
          <p:nvPicPr>
            <p:cNvPr id="10" name="Picture 9" descr="ANM-Logo-Blue.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8000" y="1931206"/>
              <a:ext cx="2404321" cy="491657"/>
            </a:xfrm>
            <a:prstGeom prst="rect">
              <a:avLst/>
            </a:prstGeom>
          </p:spPr>
        </p:pic>
      </p:grpSp>
      <p:grpSp>
        <p:nvGrpSpPr>
          <p:cNvPr id="11" name="Group 10"/>
          <p:cNvGrpSpPr/>
          <p:nvPr/>
        </p:nvGrpSpPr>
        <p:grpSpPr>
          <a:xfrm>
            <a:off x="7749426" y="1412780"/>
            <a:ext cx="3060950" cy="2540683"/>
            <a:chOff x="6644578" y="1412776"/>
            <a:chExt cx="3060950" cy="2540682"/>
          </a:xfrm>
        </p:grpSpPr>
        <p:sp>
          <p:nvSpPr>
            <p:cNvPr id="12" name="Rectangle 11"/>
            <p:cNvSpPr/>
            <p:nvPr/>
          </p:nvSpPr>
          <p:spPr>
            <a:xfrm>
              <a:off x="6644578" y="1412776"/>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6941"/>
              <a:endParaRPr lang="en-US">
                <a:solidFill>
                  <a:prstClr val="white"/>
                </a:solidFill>
              </a:endParaRPr>
            </a:p>
          </p:txBody>
        </p:sp>
        <p:pic>
          <p:nvPicPr>
            <p:cNvPr id="13" name="Picture 12" descr="_PKR1958a.jpg"/>
            <p:cNvPicPr>
              <a:picLocks noChangeAspect="1"/>
            </p:cNvPicPr>
            <p:nvPr/>
          </p:nvPicPr>
          <p:blipFill rotWithShape="1">
            <a:blip r:embed="rId6">
              <a:extLst>
                <a:ext uri="{28A0092B-C50C-407E-A947-70E740481C1C}">
                  <a14:useLocalDpi xmlns:a14="http://schemas.microsoft.com/office/drawing/2010/main" val="0"/>
                </a:ext>
              </a:extLst>
            </a:blip>
            <a:srcRect t="25352" b="14841"/>
            <a:stretch/>
          </p:blipFill>
          <p:spPr>
            <a:xfrm>
              <a:off x="6733003" y="2708920"/>
              <a:ext cx="2893241" cy="1152128"/>
            </a:xfrm>
            <a:prstGeom prst="rect">
              <a:avLst/>
            </a:prstGeom>
          </p:spPr>
        </p:pic>
        <p:pic>
          <p:nvPicPr>
            <p:cNvPr id="14" name="Picture 13" descr="ANSTO-Minerals-logo-CMYK.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5008" y="1755194"/>
              <a:ext cx="1428453" cy="656880"/>
            </a:xfrm>
            <a:prstGeom prst="rect">
              <a:avLst/>
            </a:prstGeom>
          </p:spPr>
        </p:pic>
      </p:grpSp>
      <p:grpSp>
        <p:nvGrpSpPr>
          <p:cNvPr id="15" name="Group 14"/>
          <p:cNvGrpSpPr/>
          <p:nvPr/>
        </p:nvGrpSpPr>
        <p:grpSpPr>
          <a:xfrm>
            <a:off x="1305322" y="4128680"/>
            <a:ext cx="3060950" cy="2540683"/>
            <a:chOff x="200472" y="4128678"/>
            <a:chExt cx="3060950" cy="2540682"/>
          </a:xfrm>
        </p:grpSpPr>
        <p:sp>
          <p:nvSpPr>
            <p:cNvPr id="16" name="Rectangle 15"/>
            <p:cNvSpPr/>
            <p:nvPr/>
          </p:nvSpPr>
          <p:spPr>
            <a:xfrm>
              <a:off x="200472" y="4128678"/>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6941"/>
              <a:endParaRPr lang="en-US">
                <a:solidFill>
                  <a:prstClr val="white"/>
                </a:solidFill>
              </a:endParaRPr>
            </a:p>
          </p:txBody>
        </p:sp>
        <p:pic>
          <p:nvPicPr>
            <p:cNvPr id="17" name="Picture 16" descr="406113002 OPAL_siliconrig.jpg"/>
            <p:cNvPicPr>
              <a:picLocks noChangeAspect="1"/>
            </p:cNvPicPr>
            <p:nvPr/>
          </p:nvPicPr>
          <p:blipFill rotWithShape="1">
            <a:blip r:embed="rId8">
              <a:extLst>
                <a:ext uri="{28A0092B-C50C-407E-A947-70E740481C1C}">
                  <a14:useLocalDpi xmlns:a14="http://schemas.microsoft.com/office/drawing/2010/main" val="0"/>
                </a:ext>
              </a:extLst>
            </a:blip>
            <a:srcRect t="21492" b="18292"/>
            <a:stretch/>
          </p:blipFill>
          <p:spPr>
            <a:xfrm>
              <a:off x="282890" y="5424403"/>
              <a:ext cx="2880320" cy="1152128"/>
            </a:xfrm>
            <a:prstGeom prst="rect">
              <a:avLst/>
            </a:prstGeom>
          </p:spPr>
        </p:pic>
        <p:pic>
          <p:nvPicPr>
            <p:cNvPr id="18" name="Picture 17" descr="ANSTO-Silicon-Blue-CMYK.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4268" y="4473656"/>
              <a:ext cx="1428453" cy="656880"/>
            </a:xfrm>
            <a:prstGeom prst="rect">
              <a:avLst/>
            </a:prstGeom>
          </p:spPr>
        </p:pic>
      </p:grpSp>
      <p:grpSp>
        <p:nvGrpSpPr>
          <p:cNvPr id="19" name="Group 18"/>
          <p:cNvGrpSpPr/>
          <p:nvPr/>
        </p:nvGrpSpPr>
        <p:grpSpPr>
          <a:xfrm>
            <a:off x="4527375" y="4128680"/>
            <a:ext cx="3060950" cy="2540683"/>
            <a:chOff x="3422525" y="4128678"/>
            <a:chExt cx="3060950" cy="2540682"/>
          </a:xfrm>
        </p:grpSpPr>
        <p:sp>
          <p:nvSpPr>
            <p:cNvPr id="20" name="Rectangle 19"/>
            <p:cNvSpPr/>
            <p:nvPr/>
          </p:nvSpPr>
          <p:spPr>
            <a:xfrm>
              <a:off x="3422525" y="4128678"/>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6941"/>
              <a:endParaRPr lang="en-US">
                <a:solidFill>
                  <a:prstClr val="white"/>
                </a:solidFill>
              </a:endParaRPr>
            </a:p>
          </p:txBody>
        </p:sp>
        <p:pic>
          <p:nvPicPr>
            <p:cNvPr id="21" name="Picture 20" descr="Daniel Gregg Synroc (11) LR.jpg"/>
            <p:cNvPicPr>
              <a:picLocks noChangeAspect="1"/>
            </p:cNvPicPr>
            <p:nvPr/>
          </p:nvPicPr>
          <p:blipFill rotWithShape="1">
            <a:blip r:embed="rId10">
              <a:extLst>
                <a:ext uri="{28A0092B-C50C-407E-A947-70E740481C1C}">
                  <a14:useLocalDpi xmlns:a14="http://schemas.microsoft.com/office/drawing/2010/main" val="0"/>
                </a:ext>
              </a:extLst>
            </a:blip>
            <a:srcRect t="15323" b="24602"/>
            <a:stretch/>
          </p:blipFill>
          <p:spPr>
            <a:xfrm>
              <a:off x="3512840" y="5424402"/>
              <a:ext cx="2880320" cy="1152129"/>
            </a:xfrm>
            <a:prstGeom prst="rect">
              <a:avLst/>
            </a:prstGeom>
          </p:spPr>
        </p:pic>
        <p:pic>
          <p:nvPicPr>
            <p:cNvPr id="22" name="Picture 21" descr="ANSTO-Synroc-logo-Blue-CMYK.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32920" y="4473656"/>
              <a:ext cx="1445420" cy="706884"/>
            </a:xfrm>
            <a:prstGeom prst="rect">
              <a:avLst/>
            </a:prstGeom>
          </p:spPr>
        </p:pic>
      </p:grpSp>
      <p:grpSp>
        <p:nvGrpSpPr>
          <p:cNvPr id="23" name="Group 22"/>
          <p:cNvGrpSpPr/>
          <p:nvPr/>
        </p:nvGrpSpPr>
        <p:grpSpPr>
          <a:xfrm>
            <a:off x="7749426" y="4128680"/>
            <a:ext cx="3060950" cy="2540683"/>
            <a:chOff x="6644578" y="4128678"/>
            <a:chExt cx="3060950" cy="2540682"/>
          </a:xfrm>
        </p:grpSpPr>
        <p:sp>
          <p:nvSpPr>
            <p:cNvPr id="24" name="Rectangle 23"/>
            <p:cNvSpPr/>
            <p:nvPr/>
          </p:nvSpPr>
          <p:spPr>
            <a:xfrm>
              <a:off x="6644578" y="4128678"/>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6941"/>
              <a:endParaRPr lang="en-US">
                <a:solidFill>
                  <a:prstClr val="white"/>
                </a:solidFill>
              </a:endParaRPr>
            </a:p>
          </p:txBody>
        </p:sp>
        <p:pic>
          <p:nvPicPr>
            <p:cNvPr id="25" name="Picture 24" descr="Radiation Services Lo Res (38).jpg"/>
            <p:cNvPicPr>
              <a:picLocks noChangeAspect="1"/>
            </p:cNvPicPr>
            <p:nvPr/>
          </p:nvPicPr>
          <p:blipFill rotWithShape="1">
            <a:blip r:embed="rId12">
              <a:extLst>
                <a:ext uri="{28A0092B-C50C-407E-A947-70E740481C1C}">
                  <a14:useLocalDpi xmlns:a14="http://schemas.microsoft.com/office/drawing/2010/main" val="0"/>
                </a:ext>
              </a:extLst>
            </a:blip>
            <a:srcRect t="12714" b="27219"/>
            <a:stretch/>
          </p:blipFill>
          <p:spPr>
            <a:xfrm>
              <a:off x="6733003" y="5424403"/>
              <a:ext cx="2873532" cy="1152127"/>
            </a:xfrm>
            <a:prstGeom prst="rect">
              <a:avLst/>
            </a:prstGeom>
          </p:spPr>
        </p:pic>
        <p:pic>
          <p:nvPicPr>
            <p:cNvPr id="26" name="Picture 25" descr="ANSTO-RadiationServices-CMYK.eps"/>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83610" y="4473656"/>
              <a:ext cx="1799851" cy="656880"/>
            </a:xfrm>
            <a:prstGeom prst="rect">
              <a:avLst/>
            </a:prstGeom>
          </p:spPr>
        </p:pic>
      </p:grpSp>
      <p:grpSp>
        <p:nvGrpSpPr>
          <p:cNvPr id="27" name="Group 26"/>
          <p:cNvGrpSpPr/>
          <p:nvPr/>
        </p:nvGrpSpPr>
        <p:grpSpPr>
          <a:xfrm>
            <a:off x="9601200" y="5591048"/>
            <a:ext cx="2590800" cy="1266952"/>
            <a:chOff x="9601200" y="5591048"/>
            <a:chExt cx="2590800" cy="1266952"/>
          </a:xfrm>
        </p:grpSpPr>
        <p:pic>
          <p:nvPicPr>
            <p:cNvPr id="28" name="Picture 27">
              <a:extLst>
                <a:ext uri="{FF2B5EF4-FFF2-40B4-BE49-F238E27FC236}">
                  <a16:creationId xmlns="" xmlns:a16="http://schemas.microsoft.com/office/drawing/2014/main" id="{14878D25-3F1C-7E42-AAEF-2D256F7A1091}"/>
                </a:ext>
              </a:extLst>
            </p:cNvPr>
            <p:cNvPicPr>
              <a:picLocks noChangeAspect="1"/>
            </p:cNvPicPr>
            <p:nvPr userDrawn="1"/>
          </p:nvPicPr>
          <p:blipFill>
            <a:blip r:embed="rId14"/>
            <a:stretch>
              <a:fillRect/>
            </a:stretch>
          </p:blipFill>
          <p:spPr>
            <a:xfrm>
              <a:off x="9601200" y="5591048"/>
              <a:ext cx="2590800" cy="1266952"/>
            </a:xfrm>
            <a:prstGeom prst="rect">
              <a:avLst/>
            </a:prstGeom>
          </p:spPr>
        </p:pic>
        <p:pic>
          <p:nvPicPr>
            <p:cNvPr id="29" name="Picture 28">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15"/>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55478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3*#ppt_w"/>
                                          </p:val>
                                        </p:tav>
                                        <p:tav tm="100000">
                                          <p:val>
                                            <p:strVal val="#ppt_w"/>
                                          </p:val>
                                        </p:tav>
                                      </p:tavLst>
                                    </p:anim>
                                    <p:anim calcmode="lin" valueType="num">
                                      <p:cBhvr>
                                        <p:cTn id="8" dur="50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3*#ppt_w"/>
                                          </p:val>
                                        </p:tav>
                                        <p:tav tm="100000">
                                          <p:val>
                                            <p:strVal val="#ppt_w"/>
                                          </p:val>
                                        </p:tav>
                                      </p:tavLst>
                                    </p:anim>
                                    <p:anim calcmode="lin" valueType="num">
                                      <p:cBhvr>
                                        <p:cTn id="13" dur="500" fill="hold"/>
                                        <p:tgtEl>
                                          <p:spTgt spid="7"/>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strVal val="4/3*#ppt_w"/>
                                          </p:val>
                                        </p:tav>
                                        <p:tav tm="100000">
                                          <p:val>
                                            <p:strVal val="#ppt_w"/>
                                          </p:val>
                                        </p:tav>
                                      </p:tavLst>
                                    </p:anim>
                                    <p:anim calcmode="lin" valueType="num">
                                      <p:cBhvr>
                                        <p:cTn id="18" dur="500" fill="hold"/>
                                        <p:tgtEl>
                                          <p:spTgt spid="11"/>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23" presetClass="entr" presetSubtype="28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strVal val="4/3*#ppt_w"/>
                                          </p:val>
                                        </p:tav>
                                        <p:tav tm="100000">
                                          <p:val>
                                            <p:strVal val="#ppt_w"/>
                                          </p:val>
                                        </p:tav>
                                      </p:tavLst>
                                    </p:anim>
                                    <p:anim calcmode="lin" valueType="num">
                                      <p:cBhvr>
                                        <p:cTn id="23" dur="500" fill="hold"/>
                                        <p:tgtEl>
                                          <p:spTgt spid="15"/>
                                        </p:tgtEl>
                                        <p:attrNameLst>
                                          <p:attrName>ppt_h</p:attrName>
                                        </p:attrNameLst>
                                      </p:cBhvr>
                                      <p:tavLst>
                                        <p:tav tm="0">
                                          <p:val>
                                            <p:strVal val="4/3*#ppt_h"/>
                                          </p:val>
                                        </p:tav>
                                        <p:tav tm="100000">
                                          <p:val>
                                            <p:strVal val="#ppt_h"/>
                                          </p:val>
                                        </p:tav>
                                      </p:tavLst>
                                    </p:anim>
                                  </p:childTnLst>
                                </p:cTn>
                              </p:par>
                            </p:childTnLst>
                          </p:cTn>
                        </p:par>
                        <p:par>
                          <p:cTn id="24" fill="hold">
                            <p:stCondLst>
                              <p:cond delay="2000"/>
                            </p:stCondLst>
                            <p:childTnLst>
                              <p:par>
                                <p:cTn id="25" presetID="23" presetClass="entr" presetSubtype="28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strVal val="4/3*#ppt_w"/>
                                          </p:val>
                                        </p:tav>
                                        <p:tav tm="100000">
                                          <p:val>
                                            <p:strVal val="#ppt_w"/>
                                          </p:val>
                                        </p:tav>
                                      </p:tavLst>
                                    </p:anim>
                                    <p:anim calcmode="lin" valueType="num">
                                      <p:cBhvr>
                                        <p:cTn id="28" dur="500" fill="hold"/>
                                        <p:tgtEl>
                                          <p:spTgt spid="19"/>
                                        </p:tgtEl>
                                        <p:attrNameLst>
                                          <p:attrName>ppt_h</p:attrName>
                                        </p:attrNameLst>
                                      </p:cBhvr>
                                      <p:tavLst>
                                        <p:tav tm="0">
                                          <p:val>
                                            <p:strVal val="4/3*#ppt_h"/>
                                          </p:val>
                                        </p:tav>
                                        <p:tav tm="100000">
                                          <p:val>
                                            <p:strVal val="#ppt_h"/>
                                          </p:val>
                                        </p:tav>
                                      </p:tavLst>
                                    </p:anim>
                                  </p:childTnLst>
                                </p:cTn>
                              </p:par>
                            </p:childTnLst>
                          </p:cTn>
                        </p:par>
                        <p:par>
                          <p:cTn id="29" fill="hold">
                            <p:stCondLst>
                              <p:cond delay="2500"/>
                            </p:stCondLst>
                            <p:childTnLst>
                              <p:par>
                                <p:cTn id="30" presetID="23" presetClass="entr" presetSubtype="28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strVal val="4/3*#ppt_w"/>
                                          </p:val>
                                        </p:tav>
                                        <p:tav tm="100000">
                                          <p:val>
                                            <p:strVal val="#ppt_w"/>
                                          </p:val>
                                        </p:tav>
                                      </p:tavLst>
                                    </p:anim>
                                    <p:anim calcmode="lin" valueType="num">
                                      <p:cBhvr>
                                        <p:cTn id="33" dur="500" fill="hold"/>
                                        <p:tgtEl>
                                          <p:spTgt spid="2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ANSTO Research Infrastructure for Users and </a:t>
            </a:r>
            <a:r>
              <a:rPr lang="en-AU" sz="3600" dirty="0" smtClean="0"/>
              <a:t>Industry</a:t>
            </a:r>
            <a:endParaRPr lang="en-AU" sz="3600" dirty="0"/>
          </a:p>
        </p:txBody>
      </p:sp>
      <p:grpSp>
        <p:nvGrpSpPr>
          <p:cNvPr id="3" name="Group 2"/>
          <p:cNvGrpSpPr>
            <a:grpSpLocks/>
          </p:cNvGrpSpPr>
          <p:nvPr/>
        </p:nvGrpSpPr>
        <p:grpSpPr bwMode="auto">
          <a:xfrm>
            <a:off x="4337053" y="1609728"/>
            <a:ext cx="3119438" cy="3979515"/>
            <a:chOff x="3403600" y="1609723"/>
            <a:chExt cx="3119438" cy="4556122"/>
          </a:xfrm>
        </p:grpSpPr>
        <p:sp>
          <p:nvSpPr>
            <p:cNvPr id="4" name="Rectangle 3"/>
            <p:cNvSpPr/>
            <p:nvPr/>
          </p:nvSpPr>
          <p:spPr>
            <a:xfrm>
              <a:off x="3403600" y="1609723"/>
              <a:ext cx="3119438" cy="4556122"/>
            </a:xfrm>
            <a:prstGeom prst="rect">
              <a:avLst/>
            </a:prstGeom>
            <a:gradFill flip="none" rotWithShape="1">
              <a:gsLst>
                <a:gs pos="27000">
                  <a:schemeClr val="accent1"/>
                </a:gs>
                <a:gs pos="100000">
                  <a:srgbClr val="005A9B"/>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144000" tIns="140400" rIns="91334" bIns="45667"/>
            <a:lstStyle/>
            <a:p>
              <a:pPr defTabSz="455301">
                <a:defRPr/>
              </a:pPr>
              <a:r>
                <a:rPr lang="en-US" sz="2800" b="1" spc="-150" dirty="0">
                  <a:solidFill>
                    <a:prstClr val="white"/>
                  </a:solidFill>
                  <a:latin typeface="Arial"/>
                  <a:cs typeface="Arial"/>
                </a:rPr>
                <a:t>National</a:t>
              </a:r>
            </a:p>
          </p:txBody>
        </p:sp>
        <p:pic>
          <p:nvPicPr>
            <p:cNvPr id="5" name="Picture 21" descr="Aust-Map-Icon.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0310" y="1723590"/>
              <a:ext cx="696028" cy="62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7600955" y="1609729"/>
            <a:ext cx="3121025" cy="3979515"/>
            <a:chOff x="6667500" y="1609724"/>
            <a:chExt cx="3121025" cy="4556124"/>
          </a:xfrm>
        </p:grpSpPr>
        <p:sp>
          <p:nvSpPr>
            <p:cNvPr id="7" name="Rectangle 6"/>
            <p:cNvSpPr/>
            <p:nvPr/>
          </p:nvSpPr>
          <p:spPr>
            <a:xfrm>
              <a:off x="6667500" y="1609724"/>
              <a:ext cx="3121025" cy="4556124"/>
            </a:xfrm>
            <a:prstGeom prst="rect">
              <a:avLst/>
            </a:prstGeom>
            <a:gradFill flip="none" rotWithShape="1">
              <a:gsLst>
                <a:gs pos="27000">
                  <a:schemeClr val="accent1"/>
                </a:gs>
                <a:gs pos="100000">
                  <a:srgbClr val="005A9B"/>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144000" tIns="140400" rIns="91334" bIns="45667"/>
            <a:lstStyle/>
            <a:p>
              <a:pPr defTabSz="455301">
                <a:defRPr/>
              </a:pPr>
              <a:r>
                <a:rPr lang="en-US" sz="2800" b="1" spc="-150" dirty="0">
                  <a:solidFill>
                    <a:prstClr val="white"/>
                  </a:solidFill>
                  <a:latin typeface="Arial"/>
                  <a:cs typeface="Arial"/>
                </a:rPr>
                <a:t>Institutional</a:t>
              </a:r>
            </a:p>
          </p:txBody>
        </p:sp>
        <p:sp>
          <p:nvSpPr>
            <p:cNvPr id="8" name="TextBox 25"/>
            <p:cNvSpPr txBox="1">
              <a:spLocks noChangeArrowheads="1"/>
            </p:cNvSpPr>
            <p:nvPr/>
          </p:nvSpPr>
          <p:spPr bwMode="auto">
            <a:xfrm>
              <a:off x="6723247" y="2276473"/>
              <a:ext cx="3035300" cy="387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34" tIns="45667" rIns="91334" bIns="4566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45402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402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402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4025" eaLnBrk="0" fontAlgn="base" hangingPunct="0">
                <a:spcBef>
                  <a:spcPct val="0"/>
                </a:spcBef>
                <a:spcAft>
                  <a:spcPct val="0"/>
                </a:spcAft>
                <a:defRPr sz="2400">
                  <a:solidFill>
                    <a:schemeClr val="tx1"/>
                  </a:solidFill>
                  <a:latin typeface="Arial" charset="0"/>
                  <a:ea typeface="ＭＳ Ｐゴシック" charset="0"/>
                </a:defRPr>
              </a:lvl9pPr>
            </a:lstStyle>
            <a:p>
              <a:pPr defTabSz="456941" eaLnBrk="1" hangingPunct="1"/>
              <a:r>
                <a:rPr lang="en-US" sz="1600" dirty="0">
                  <a:solidFill>
                    <a:srgbClr val="FFFFFF"/>
                  </a:solidFill>
                  <a:cs typeface="Arial" charset="0"/>
                </a:rPr>
                <a:t>Local </a:t>
              </a:r>
              <a:r>
                <a:rPr lang="en-US" sz="1600" dirty="0" smtClean="0">
                  <a:solidFill>
                    <a:srgbClr val="FFFFFF"/>
                  </a:solidFill>
                  <a:cs typeface="Arial" charset="0"/>
                </a:rPr>
                <a:t>with national </a:t>
              </a:r>
              <a:r>
                <a:rPr lang="en-US" sz="1600" dirty="0">
                  <a:solidFill>
                    <a:srgbClr val="FFFFFF"/>
                  </a:solidFill>
                  <a:cs typeface="Arial" charset="0"/>
                </a:rPr>
                <a:t>impact</a:t>
              </a:r>
            </a:p>
          </p:txBody>
        </p:sp>
        <p:sp>
          <p:nvSpPr>
            <p:cNvPr id="9" name="Trapezoid 8"/>
            <p:cNvSpPr/>
            <p:nvPr/>
          </p:nvSpPr>
          <p:spPr>
            <a:xfrm>
              <a:off x="9053513" y="1916112"/>
              <a:ext cx="576262" cy="217486"/>
            </a:xfrm>
            <a:prstGeom prst="trapezoid">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6941">
                <a:defRPr/>
              </a:pPr>
              <a:endParaRPr lang="en-US">
                <a:solidFill>
                  <a:prstClr val="white"/>
                </a:solidFill>
              </a:endParaRPr>
            </a:p>
          </p:txBody>
        </p:sp>
        <p:sp>
          <p:nvSpPr>
            <p:cNvPr id="10" name="Teardrop 9"/>
            <p:cNvSpPr/>
            <p:nvPr/>
          </p:nvSpPr>
          <p:spPr>
            <a:xfrm rot="8100000">
              <a:off x="9220200" y="1739900"/>
              <a:ext cx="244475" cy="244475"/>
            </a:xfrm>
            <a:prstGeom prst="teardrop">
              <a:avLst/>
            </a:prstGeom>
            <a:solidFill>
              <a:schemeClr val="bg1"/>
            </a:solidFill>
            <a:ln w="28575" cmpd="sng">
              <a:solidFill>
                <a:srgbClr val="005A9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6941">
                <a:defRPr/>
              </a:pPr>
              <a:endParaRPr lang="en-US">
                <a:solidFill>
                  <a:prstClr val="white"/>
                </a:solidFill>
              </a:endParaRPr>
            </a:p>
          </p:txBody>
        </p:sp>
      </p:grpSp>
      <p:grpSp>
        <p:nvGrpSpPr>
          <p:cNvPr id="11" name="Group 10"/>
          <p:cNvGrpSpPr>
            <a:grpSpLocks/>
          </p:cNvGrpSpPr>
          <p:nvPr/>
        </p:nvGrpSpPr>
        <p:grpSpPr bwMode="auto">
          <a:xfrm>
            <a:off x="1071565" y="1609729"/>
            <a:ext cx="3121025" cy="3979515"/>
            <a:chOff x="138113" y="1609727"/>
            <a:chExt cx="3121025" cy="4556130"/>
          </a:xfrm>
        </p:grpSpPr>
        <p:sp>
          <p:nvSpPr>
            <p:cNvPr id="12" name="Rectangle 11"/>
            <p:cNvSpPr/>
            <p:nvPr/>
          </p:nvSpPr>
          <p:spPr>
            <a:xfrm>
              <a:off x="138113" y="1609727"/>
              <a:ext cx="3121025" cy="4556130"/>
            </a:xfrm>
            <a:prstGeom prst="rect">
              <a:avLst/>
            </a:prstGeom>
            <a:gradFill flip="none" rotWithShape="1">
              <a:gsLst>
                <a:gs pos="27000">
                  <a:schemeClr val="accent1"/>
                </a:gs>
                <a:gs pos="100000">
                  <a:srgbClr val="005A9B"/>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144000" tIns="140400" rIns="91334" bIns="45667"/>
            <a:lstStyle/>
            <a:p>
              <a:pPr defTabSz="455301">
                <a:defRPr/>
              </a:pPr>
              <a:r>
                <a:rPr lang="en-US" sz="2800" b="1" spc="-150" dirty="0">
                  <a:solidFill>
                    <a:prstClr val="white"/>
                  </a:solidFill>
                  <a:latin typeface="Arial"/>
                  <a:cs typeface="Arial"/>
                </a:rPr>
                <a:t>Landmark</a:t>
              </a:r>
            </a:p>
          </p:txBody>
        </p:sp>
        <p:grpSp>
          <p:nvGrpSpPr>
            <p:cNvPr id="13" name="Group 15"/>
            <p:cNvGrpSpPr>
              <a:grpSpLocks/>
            </p:cNvGrpSpPr>
            <p:nvPr/>
          </p:nvGrpSpPr>
          <p:grpSpPr bwMode="auto">
            <a:xfrm>
              <a:off x="2698952" y="1738330"/>
              <a:ext cx="360040" cy="360040"/>
              <a:chOff x="2698952" y="1738330"/>
              <a:chExt cx="360040" cy="360040"/>
            </a:xfrm>
          </p:grpSpPr>
          <p:sp>
            <p:nvSpPr>
              <p:cNvPr id="14" name="Teardrop 13"/>
              <p:cNvSpPr/>
              <p:nvPr/>
            </p:nvSpPr>
            <p:spPr>
              <a:xfrm rot="8100000">
                <a:off x="2698750" y="1738313"/>
                <a:ext cx="360363" cy="360362"/>
              </a:xfrm>
              <a:prstGeom prst="teardrop">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6941">
                  <a:defRPr/>
                </a:pPr>
                <a:endParaRPr lang="en-US">
                  <a:solidFill>
                    <a:prstClr val="white"/>
                  </a:solidFill>
                </a:endParaRPr>
              </a:p>
            </p:txBody>
          </p:sp>
          <p:sp>
            <p:nvSpPr>
              <p:cNvPr id="15" name="Oval 14"/>
              <p:cNvSpPr/>
              <p:nvPr/>
            </p:nvSpPr>
            <p:spPr>
              <a:xfrm>
                <a:off x="2811463" y="1851025"/>
                <a:ext cx="131762" cy="130175"/>
              </a:xfrm>
              <a:prstGeom prst="ellipse">
                <a:avLst/>
              </a:prstGeom>
              <a:solidFill>
                <a:srgbClr val="005A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6941">
                  <a:defRPr/>
                </a:pPr>
                <a:endParaRPr lang="en-US">
                  <a:solidFill>
                    <a:prstClr val="white"/>
                  </a:solidFill>
                </a:endParaRPr>
              </a:p>
            </p:txBody>
          </p:sp>
        </p:grpSp>
      </p:grpSp>
      <p:graphicFrame>
        <p:nvGraphicFramePr>
          <p:cNvPr id="16" name="Table 15"/>
          <p:cNvGraphicFramePr>
            <a:graphicFrameLocks noGrp="1"/>
          </p:cNvGraphicFramePr>
          <p:nvPr>
            <p:extLst>
              <p:ext uri="{D42A27DB-BD31-4B8C-83A1-F6EECF244321}">
                <p14:modId xmlns:p14="http://schemas.microsoft.com/office/powerpoint/2010/main" val="3280474487"/>
              </p:ext>
            </p:extLst>
          </p:nvPr>
        </p:nvGraphicFramePr>
        <p:xfrm>
          <a:off x="1166813" y="2492376"/>
          <a:ext cx="2925762" cy="2880840"/>
        </p:xfrm>
        <a:graphic>
          <a:graphicData uri="http://schemas.openxmlformats.org/drawingml/2006/table">
            <a:tbl>
              <a:tblPr bandRow="1">
                <a:tableStyleId>{5C22544A-7EE6-4342-B048-85BDC9FD1C3A}</a:tableStyleId>
              </a:tblPr>
              <a:tblGrid>
                <a:gridCol w="2925762"/>
              </a:tblGrid>
              <a:tr h="960280">
                <a:tc>
                  <a:txBody>
                    <a:bodyPr/>
                    <a:lstStyle/>
                    <a:p>
                      <a:pPr algn="l"/>
                      <a:r>
                        <a:rPr lang="en-US" sz="1700" b="1" dirty="0" smtClean="0">
                          <a:solidFill>
                            <a:srgbClr val="B9CDE5"/>
                          </a:solidFill>
                          <a:latin typeface="Arial"/>
                          <a:cs typeface="Arial"/>
                        </a:rPr>
                        <a:t>OPAL </a:t>
                      </a:r>
                      <a:br>
                        <a:rPr lang="en-US" sz="1700" b="1" dirty="0" smtClean="0">
                          <a:solidFill>
                            <a:srgbClr val="B9CDE5"/>
                          </a:solidFill>
                          <a:latin typeface="Arial"/>
                          <a:cs typeface="Arial"/>
                        </a:rPr>
                      </a:br>
                      <a:r>
                        <a:rPr lang="en-US" sz="1700" b="0" dirty="0" smtClean="0">
                          <a:solidFill>
                            <a:srgbClr val="B9CDE5"/>
                          </a:solidFill>
                          <a:latin typeface="Arial"/>
                          <a:cs typeface="Arial"/>
                        </a:rPr>
                        <a:t>Multipurpose Reactor</a:t>
                      </a:r>
                    </a:p>
                  </a:txBody>
                  <a:tcPr marL="91457" marR="91457" marT="45736" marB="45736" anchor="ctr">
                    <a:lnL w="12700" cmpd="sng">
                      <a:noFill/>
                    </a:lnL>
                    <a:lnR w="12700" cmpd="sng">
                      <a:noFill/>
                    </a:lnR>
                    <a:lnT w="12700" cmpd="sng">
                      <a:noFill/>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960280">
                <a:tc>
                  <a:txBody>
                    <a:bodyPr/>
                    <a:lstStyle/>
                    <a:p>
                      <a:pPr marL="0" marR="0" indent="0" algn="l" defTabSz="456628" rtl="0" eaLnBrk="1" fontAlgn="auto" latinLnBrk="0" hangingPunct="1">
                        <a:lnSpc>
                          <a:spcPct val="100000"/>
                        </a:lnSpc>
                        <a:spcBef>
                          <a:spcPts val="1200"/>
                        </a:spcBef>
                        <a:spcAft>
                          <a:spcPts val="0"/>
                        </a:spcAft>
                        <a:buClrTx/>
                        <a:buSzTx/>
                        <a:buFontTx/>
                        <a:buNone/>
                        <a:tabLst/>
                        <a:defRPr/>
                      </a:pPr>
                      <a:r>
                        <a:rPr lang="en-US" sz="1700" b="1" dirty="0" smtClean="0">
                          <a:solidFill>
                            <a:srgbClr val="B9CDE5"/>
                          </a:solidFill>
                          <a:latin typeface="Arial"/>
                          <a:cs typeface="Arial"/>
                        </a:rPr>
                        <a:t>Australian Centre for</a:t>
                      </a:r>
                      <a:br>
                        <a:rPr lang="en-US" sz="1700" b="1" dirty="0" smtClean="0">
                          <a:solidFill>
                            <a:srgbClr val="B9CDE5"/>
                          </a:solidFill>
                          <a:latin typeface="Arial"/>
                          <a:cs typeface="Arial"/>
                        </a:rPr>
                      </a:br>
                      <a:r>
                        <a:rPr lang="en-US" sz="1700" b="1" dirty="0" smtClean="0">
                          <a:solidFill>
                            <a:srgbClr val="B9CDE5"/>
                          </a:solidFill>
                          <a:latin typeface="Arial"/>
                          <a:cs typeface="Arial"/>
                        </a:rPr>
                        <a:t>Neutron Scattering</a:t>
                      </a:r>
                    </a:p>
                  </a:txBody>
                  <a:tcPr marL="91457" marR="91457" marT="45736" marB="45736"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96028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b="1" dirty="0" smtClean="0">
                          <a:solidFill>
                            <a:srgbClr val="B9CDE5"/>
                          </a:solidFill>
                          <a:latin typeface="Arial"/>
                          <a:cs typeface="Arial"/>
                        </a:rPr>
                        <a:t>Australian</a:t>
                      </a:r>
                      <a:r>
                        <a:rPr lang="en-US" sz="1700" b="1" baseline="0" dirty="0" smtClean="0">
                          <a:solidFill>
                            <a:srgbClr val="B9CDE5"/>
                          </a:solidFill>
                          <a:latin typeface="Arial"/>
                          <a:cs typeface="Arial"/>
                        </a:rPr>
                        <a:t> </a:t>
                      </a:r>
                      <a:br>
                        <a:rPr lang="en-US" sz="1700" b="1" baseline="0" dirty="0" smtClean="0">
                          <a:solidFill>
                            <a:srgbClr val="B9CDE5"/>
                          </a:solidFill>
                          <a:latin typeface="Arial"/>
                          <a:cs typeface="Arial"/>
                        </a:rPr>
                      </a:br>
                      <a:r>
                        <a:rPr lang="en-US" sz="1700" b="1" baseline="0" dirty="0" smtClean="0">
                          <a:solidFill>
                            <a:srgbClr val="B9CDE5"/>
                          </a:solidFill>
                          <a:latin typeface="Arial"/>
                          <a:cs typeface="Arial"/>
                        </a:rPr>
                        <a:t>Synchrotron</a:t>
                      </a:r>
                    </a:p>
                  </a:txBody>
                  <a:tcPr marL="91457" marR="91457" marT="45736" marB="45736"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643521798"/>
              </p:ext>
            </p:extLst>
          </p:nvPr>
        </p:nvGraphicFramePr>
        <p:xfrm>
          <a:off x="4421191" y="2492376"/>
          <a:ext cx="2952750" cy="2880840"/>
        </p:xfrm>
        <a:graphic>
          <a:graphicData uri="http://schemas.openxmlformats.org/drawingml/2006/table">
            <a:tbl>
              <a:tblPr bandRow="1">
                <a:tableStyleId>{5C22544A-7EE6-4342-B048-85BDC9FD1C3A}</a:tableStyleId>
              </a:tblPr>
              <a:tblGrid>
                <a:gridCol w="2952750"/>
              </a:tblGrid>
              <a:tr h="960280">
                <a:tc>
                  <a:txBody>
                    <a:bodyPr/>
                    <a:lstStyle/>
                    <a:p>
                      <a:pPr algn="l"/>
                      <a:r>
                        <a:rPr lang="en-US" sz="1600" b="1" dirty="0" smtClean="0">
                          <a:solidFill>
                            <a:schemeClr val="accent1">
                              <a:lumMod val="40000"/>
                              <a:lumOff val="60000"/>
                            </a:schemeClr>
                          </a:solidFill>
                          <a:latin typeface="Arial"/>
                          <a:cs typeface="Arial"/>
                        </a:rPr>
                        <a:t>National </a:t>
                      </a:r>
                      <a:br>
                        <a:rPr lang="en-US" sz="1600" b="1" dirty="0" smtClean="0">
                          <a:solidFill>
                            <a:schemeClr val="accent1">
                              <a:lumMod val="40000"/>
                              <a:lumOff val="60000"/>
                            </a:schemeClr>
                          </a:solidFill>
                          <a:latin typeface="Arial"/>
                          <a:cs typeface="Arial"/>
                        </a:rPr>
                      </a:br>
                      <a:r>
                        <a:rPr lang="en-US" sz="1600" b="1" dirty="0" smtClean="0">
                          <a:solidFill>
                            <a:schemeClr val="accent1">
                              <a:lumMod val="40000"/>
                              <a:lumOff val="60000"/>
                            </a:schemeClr>
                          </a:solidFill>
                          <a:latin typeface="Arial"/>
                          <a:cs typeface="Arial"/>
                        </a:rPr>
                        <a:t>Deuteration Facility</a:t>
                      </a:r>
                      <a:endParaRPr lang="en-US" sz="1600" b="1" dirty="0">
                        <a:solidFill>
                          <a:schemeClr val="accent1">
                            <a:lumMod val="40000"/>
                            <a:lumOff val="60000"/>
                          </a:schemeClr>
                        </a:solidFill>
                        <a:latin typeface="Arial"/>
                        <a:cs typeface="Arial"/>
                      </a:endParaRPr>
                    </a:p>
                  </a:txBody>
                  <a:tcPr marL="91471" marR="91471" marT="45747" marB="45747" anchor="ctr">
                    <a:lnL w="12700" cmpd="sng">
                      <a:noFill/>
                    </a:lnL>
                    <a:lnR w="12700" cmpd="sng">
                      <a:noFill/>
                    </a:lnR>
                    <a:lnT w="12700" cmpd="sng">
                      <a:noFill/>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960280">
                <a:tc>
                  <a:txBody>
                    <a:bodyPr/>
                    <a:lstStyle/>
                    <a:p>
                      <a:pPr algn="l"/>
                      <a:r>
                        <a:rPr lang="en-US" sz="1600" b="1" dirty="0" smtClean="0">
                          <a:solidFill>
                            <a:schemeClr val="accent1">
                              <a:lumMod val="40000"/>
                              <a:lumOff val="60000"/>
                            </a:schemeClr>
                          </a:solidFill>
                          <a:latin typeface="Arial"/>
                          <a:cs typeface="Arial"/>
                        </a:rPr>
                        <a:t>Centre for </a:t>
                      </a:r>
                      <a:br>
                        <a:rPr lang="en-US" sz="1600" b="1" dirty="0" smtClean="0">
                          <a:solidFill>
                            <a:schemeClr val="accent1">
                              <a:lumMod val="40000"/>
                              <a:lumOff val="60000"/>
                            </a:schemeClr>
                          </a:solidFill>
                          <a:latin typeface="Arial"/>
                          <a:cs typeface="Arial"/>
                        </a:rPr>
                      </a:br>
                      <a:r>
                        <a:rPr lang="en-US" sz="1600" b="1" dirty="0" smtClean="0">
                          <a:solidFill>
                            <a:schemeClr val="accent1">
                              <a:lumMod val="40000"/>
                              <a:lumOff val="60000"/>
                            </a:schemeClr>
                          </a:solidFill>
                          <a:latin typeface="Arial"/>
                          <a:cs typeface="Arial"/>
                        </a:rPr>
                        <a:t>Accelerator Science</a:t>
                      </a:r>
                      <a:endParaRPr lang="en-US" sz="1600" b="1" dirty="0">
                        <a:solidFill>
                          <a:schemeClr val="accent1">
                            <a:lumMod val="40000"/>
                            <a:lumOff val="60000"/>
                          </a:schemeClr>
                        </a:solidFill>
                        <a:latin typeface="Arial"/>
                        <a:cs typeface="Arial"/>
                      </a:endParaRPr>
                    </a:p>
                  </a:txBody>
                  <a:tcPr marL="91471" marR="91471" marT="45747" marB="45747"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96028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accent1">
                              <a:lumMod val="40000"/>
                              <a:lumOff val="60000"/>
                            </a:schemeClr>
                          </a:solidFill>
                          <a:latin typeface="Arial"/>
                          <a:cs typeface="Arial"/>
                        </a:rPr>
                        <a:t>Medical Research Cyclotron</a:t>
                      </a:r>
                    </a:p>
                  </a:txBody>
                  <a:tcPr marL="91471" marR="91471" marT="45747" marB="45747"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307903492"/>
              </p:ext>
            </p:extLst>
          </p:nvPr>
        </p:nvGraphicFramePr>
        <p:xfrm>
          <a:off x="7648578" y="2708275"/>
          <a:ext cx="3025775" cy="2715534"/>
        </p:xfrm>
        <a:graphic>
          <a:graphicData uri="http://schemas.openxmlformats.org/drawingml/2006/table">
            <a:tbl>
              <a:tblPr bandRow="1">
                <a:tableStyleId>{5C22544A-7EE6-4342-B048-85BDC9FD1C3A}</a:tableStyleId>
              </a:tblPr>
              <a:tblGrid>
                <a:gridCol w="3025775"/>
              </a:tblGrid>
              <a:tr h="427271">
                <a:tc>
                  <a:txBody>
                    <a:bodyPr/>
                    <a:lstStyle/>
                    <a:p>
                      <a:pPr algn="l"/>
                      <a:r>
                        <a:rPr lang="en-US" sz="1600" b="1" dirty="0" smtClean="0">
                          <a:solidFill>
                            <a:schemeClr val="accent1">
                              <a:lumMod val="40000"/>
                              <a:lumOff val="60000"/>
                            </a:schemeClr>
                          </a:solidFill>
                          <a:latin typeface="Arial"/>
                          <a:cs typeface="Arial"/>
                        </a:rPr>
                        <a:t>Isotope Tracing and</a:t>
                      </a:r>
                      <a:r>
                        <a:rPr lang="en-US" sz="1600" b="1" baseline="0" dirty="0" smtClean="0">
                          <a:solidFill>
                            <a:schemeClr val="accent1">
                              <a:lumMod val="40000"/>
                              <a:lumOff val="60000"/>
                            </a:schemeClr>
                          </a:solidFill>
                          <a:latin typeface="Arial"/>
                          <a:cs typeface="Arial"/>
                        </a:rPr>
                        <a:t> Dating</a:t>
                      </a:r>
                      <a:endParaRPr lang="en-US" sz="1600" b="1" dirty="0">
                        <a:solidFill>
                          <a:schemeClr val="accent1">
                            <a:lumMod val="40000"/>
                            <a:lumOff val="60000"/>
                          </a:schemeClr>
                        </a:solidFill>
                        <a:latin typeface="Arial"/>
                        <a:cs typeface="Arial"/>
                      </a:endParaRPr>
                    </a:p>
                  </a:txBody>
                  <a:tcPr marL="91458" marR="91458" marT="45749" marB="45749" anchor="ctr">
                    <a:lnL w="12700" cmpd="sng">
                      <a:noFill/>
                    </a:lnL>
                    <a:lnR w="12700" cmpd="sng">
                      <a:noFill/>
                    </a:lnR>
                    <a:lnT w="12700" cmpd="sng">
                      <a:noFill/>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427271">
                <a:tc>
                  <a:txBody>
                    <a:bodyPr/>
                    <a:lstStyle/>
                    <a:p>
                      <a:pPr algn="l"/>
                      <a:r>
                        <a:rPr lang="en-US" sz="1600" b="1" dirty="0" smtClean="0">
                          <a:solidFill>
                            <a:schemeClr val="accent1">
                              <a:lumMod val="40000"/>
                              <a:lumOff val="60000"/>
                            </a:schemeClr>
                          </a:solidFill>
                          <a:latin typeface="Arial"/>
                          <a:cs typeface="Arial"/>
                        </a:rPr>
                        <a:t>Nuclear Forensics</a:t>
                      </a:r>
                      <a:endParaRPr lang="en-US" sz="1600" b="1" dirty="0">
                        <a:solidFill>
                          <a:schemeClr val="accent1">
                            <a:lumMod val="40000"/>
                            <a:lumOff val="60000"/>
                          </a:schemeClr>
                        </a:solidFill>
                        <a:latin typeface="Arial"/>
                        <a:cs typeface="Arial"/>
                      </a:endParaRPr>
                    </a:p>
                  </a:txBody>
                  <a:tcPr marL="91458" marR="91458" marT="45749" marB="45749"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42727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accent1">
                              <a:lumMod val="40000"/>
                              <a:lumOff val="60000"/>
                            </a:schemeClr>
                          </a:solidFill>
                          <a:latin typeface="Arial"/>
                          <a:cs typeface="Arial"/>
                        </a:rPr>
                        <a:t>Activity Standards</a:t>
                      </a:r>
                    </a:p>
                  </a:txBody>
                  <a:tcPr marL="91458" marR="91458" marT="45749" marB="45749"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57917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accent1">
                              <a:lumMod val="40000"/>
                              <a:lumOff val="60000"/>
                            </a:schemeClr>
                          </a:solidFill>
                          <a:latin typeface="Arial"/>
                          <a:cs typeface="Arial"/>
                        </a:rPr>
                        <a:t>Neutron</a:t>
                      </a:r>
                      <a:r>
                        <a:rPr lang="en-US" sz="1600" b="1" baseline="0" dirty="0" smtClean="0">
                          <a:solidFill>
                            <a:schemeClr val="accent1">
                              <a:lumMod val="40000"/>
                              <a:lumOff val="60000"/>
                            </a:schemeClr>
                          </a:solidFill>
                          <a:latin typeface="Arial"/>
                          <a:cs typeface="Arial"/>
                        </a:rPr>
                        <a:t> Activation and Irradiations</a:t>
                      </a:r>
                    </a:p>
                  </a:txBody>
                  <a:tcPr marL="91458" marR="91458" marT="45749" marB="45749"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42727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accent1">
                              <a:lumMod val="40000"/>
                              <a:lumOff val="60000"/>
                            </a:schemeClr>
                          </a:solidFill>
                          <a:latin typeface="Arial"/>
                          <a:cs typeface="Arial"/>
                        </a:rPr>
                        <a:t>Radiotracers</a:t>
                      </a:r>
                      <a:r>
                        <a:rPr lang="en-US" sz="1600" b="1" baseline="0" dirty="0" smtClean="0">
                          <a:solidFill>
                            <a:schemeClr val="accent1">
                              <a:lumMod val="40000"/>
                              <a:lumOff val="60000"/>
                            </a:schemeClr>
                          </a:solidFill>
                          <a:latin typeface="Arial"/>
                          <a:cs typeface="Arial"/>
                        </a:rPr>
                        <a:t> and </a:t>
                      </a:r>
                      <a:r>
                        <a:rPr lang="en-US" sz="1600" b="1" dirty="0" err="1" smtClean="0">
                          <a:solidFill>
                            <a:schemeClr val="accent1">
                              <a:lumMod val="40000"/>
                              <a:lumOff val="60000"/>
                            </a:schemeClr>
                          </a:solidFill>
                          <a:latin typeface="Arial"/>
                          <a:cs typeface="Arial"/>
                        </a:rPr>
                        <a:t>Bioimaging</a:t>
                      </a:r>
                      <a:endParaRPr lang="en-US" sz="1600" b="1" dirty="0" smtClean="0">
                        <a:solidFill>
                          <a:schemeClr val="accent1">
                            <a:lumMod val="40000"/>
                            <a:lumOff val="60000"/>
                          </a:schemeClr>
                        </a:solidFill>
                        <a:latin typeface="Arial"/>
                        <a:cs typeface="Arial"/>
                      </a:endParaRPr>
                    </a:p>
                  </a:txBody>
                  <a:tcPr marL="91458" marR="91458" marT="45749" marB="45749"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9525" cap="flat" cmpd="sng" algn="ctr">
                      <a:solidFill>
                        <a:srgbClr val="4F81BD">
                          <a:lumMod val="40000"/>
                          <a:lumOff val="60000"/>
                        </a:srgbClr>
                      </a:solidFill>
                      <a:prstDash val="solid"/>
                      <a:round/>
                      <a:headEnd type="none" w="med" len="med"/>
                      <a:tailEnd type="none" w="med" len="med"/>
                    </a:lnB>
                    <a:lnTlToBr w="12700" cmpd="sng">
                      <a:noFill/>
                      <a:prstDash val="solid"/>
                    </a:lnTlToBr>
                    <a:lnBlToTr w="12700" cmpd="sng">
                      <a:noFill/>
                      <a:prstDash val="solid"/>
                    </a:lnBlToTr>
                    <a:noFill/>
                  </a:tcPr>
                </a:tc>
              </a:tr>
              <a:tr h="42727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chemeClr val="accent1">
                              <a:lumMod val="40000"/>
                              <a:lumOff val="60000"/>
                            </a:schemeClr>
                          </a:solidFill>
                          <a:latin typeface="Arial"/>
                          <a:cs typeface="Arial"/>
                        </a:rPr>
                        <a:t>Materials</a:t>
                      </a:r>
                      <a:r>
                        <a:rPr lang="en-US" sz="1600" b="1" baseline="0" dirty="0" smtClean="0">
                          <a:solidFill>
                            <a:schemeClr val="accent1">
                              <a:lumMod val="40000"/>
                              <a:lumOff val="60000"/>
                            </a:schemeClr>
                          </a:solidFill>
                          <a:latin typeface="Arial"/>
                          <a:cs typeface="Arial"/>
                        </a:rPr>
                        <a:t> </a:t>
                      </a:r>
                      <a:r>
                        <a:rPr lang="en-US" sz="1600" b="1" dirty="0" err="1" smtClean="0">
                          <a:solidFill>
                            <a:schemeClr val="accent1">
                              <a:lumMod val="40000"/>
                              <a:lumOff val="60000"/>
                            </a:schemeClr>
                          </a:solidFill>
                          <a:latin typeface="Arial"/>
                          <a:cs typeface="Arial"/>
                        </a:rPr>
                        <a:t>Characterisation</a:t>
                      </a:r>
                      <a:endParaRPr lang="en-US" sz="1600" b="1" dirty="0" smtClean="0">
                        <a:solidFill>
                          <a:schemeClr val="accent1">
                            <a:lumMod val="40000"/>
                            <a:lumOff val="60000"/>
                          </a:schemeClr>
                        </a:solidFill>
                        <a:latin typeface="Arial"/>
                        <a:cs typeface="Arial"/>
                      </a:endParaRPr>
                    </a:p>
                  </a:txBody>
                  <a:tcPr marL="91458" marR="91458" marT="45749" marB="45749" anchor="ctr">
                    <a:lnL w="12700" cmpd="sng">
                      <a:noFill/>
                    </a:lnL>
                    <a:lnR w="12700" cmpd="sng">
                      <a:noFill/>
                    </a:lnR>
                    <a:lnT w="9525" cap="flat" cmpd="sng" algn="ctr">
                      <a:solidFill>
                        <a:srgbClr val="4F81BD">
                          <a:lumMod val="40000"/>
                          <a:lumOff val="60000"/>
                        </a:srgb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10" y="5750804"/>
            <a:ext cx="1352600" cy="1011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0218" y="5754668"/>
            <a:ext cx="1384647" cy="1003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0" descr="Synchrotron.png"/>
          <p:cNvPicPr>
            <a:picLocks noChangeAspect="1"/>
          </p:cNvPicPr>
          <p:nvPr/>
        </p:nvPicPr>
        <p:blipFill rotWithShape="1">
          <a:blip r:embed="rId6">
            <a:extLst>
              <a:ext uri="{28A0092B-C50C-407E-A947-70E740481C1C}">
                <a14:useLocalDpi xmlns:a14="http://schemas.microsoft.com/office/drawing/2010/main" val="0"/>
              </a:ext>
            </a:extLst>
          </a:blip>
          <a:srcRect t="48654" b="8396"/>
          <a:stretch/>
        </p:blipFill>
        <p:spPr>
          <a:xfrm>
            <a:off x="3567226" y="5761102"/>
            <a:ext cx="1384647" cy="990600"/>
          </a:xfrm>
          <a:prstGeom prst="rect">
            <a:avLst/>
          </a:prstGeom>
        </p:spPr>
      </p:pic>
      <p:pic>
        <p:nvPicPr>
          <p:cNvPr id="2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7633" y="5750804"/>
            <a:ext cx="1431248" cy="1011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4155" y="5724256"/>
            <a:ext cx="1352600" cy="1064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3" descr="operations"/>
          <p:cNvPicPr>
            <a:picLocks noChangeAspect="1" noChangeArrowheads="1"/>
          </p:cNvPicPr>
          <p:nvPr/>
        </p:nvPicPr>
        <p:blipFill rotWithShape="1">
          <a:blip r:embed="rId9">
            <a:extLst>
              <a:ext uri="{28A0092B-C50C-407E-A947-70E740481C1C}">
                <a14:useLocalDpi xmlns:a14="http://schemas.microsoft.com/office/drawing/2010/main" val="0"/>
              </a:ext>
            </a:extLst>
          </a:blip>
          <a:srcRect l="4208" r="13789"/>
          <a:stretch/>
        </p:blipFill>
        <p:spPr bwMode="auto">
          <a:xfrm>
            <a:off x="166688" y="5750804"/>
            <a:ext cx="1352600" cy="10111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_PKR1817a.jpg"/>
          <p:cNvPicPr>
            <a:picLocks noChangeAspect="1"/>
          </p:cNvPicPr>
          <p:nvPr/>
        </p:nvPicPr>
        <p:blipFill rotWithShape="1">
          <a:blip r:embed="rId10">
            <a:extLst>
              <a:ext uri="{28A0092B-C50C-407E-A947-70E740481C1C}">
                <a14:useLocalDpi xmlns:a14="http://schemas.microsoft.com/office/drawing/2010/main" val="0"/>
              </a:ext>
            </a:extLst>
          </a:blip>
          <a:srcRect t="29966" b="18879"/>
          <a:stretch/>
        </p:blipFill>
        <p:spPr>
          <a:xfrm>
            <a:off x="10275099" y="5737530"/>
            <a:ext cx="1352600" cy="1037744"/>
          </a:xfrm>
          <a:prstGeom prst="rect">
            <a:avLst/>
          </a:prstGeom>
        </p:spPr>
      </p:pic>
      <p:grpSp>
        <p:nvGrpSpPr>
          <p:cNvPr id="26" name="Group 25"/>
          <p:cNvGrpSpPr/>
          <p:nvPr/>
        </p:nvGrpSpPr>
        <p:grpSpPr>
          <a:xfrm>
            <a:off x="9601200" y="5591048"/>
            <a:ext cx="2590800" cy="1266952"/>
            <a:chOff x="9601200" y="5591048"/>
            <a:chExt cx="2590800" cy="1266952"/>
          </a:xfrm>
        </p:grpSpPr>
        <p:pic>
          <p:nvPicPr>
            <p:cNvPr id="27" name="Picture 26">
              <a:extLst>
                <a:ext uri="{FF2B5EF4-FFF2-40B4-BE49-F238E27FC236}">
                  <a16:creationId xmlns="" xmlns:a16="http://schemas.microsoft.com/office/drawing/2014/main" id="{14878D25-3F1C-7E42-AAEF-2D256F7A1091}"/>
                </a:ext>
              </a:extLst>
            </p:cNvPr>
            <p:cNvPicPr>
              <a:picLocks noChangeAspect="1"/>
            </p:cNvPicPr>
            <p:nvPr userDrawn="1"/>
          </p:nvPicPr>
          <p:blipFill>
            <a:blip r:embed="rId11"/>
            <a:stretch>
              <a:fillRect/>
            </a:stretch>
          </p:blipFill>
          <p:spPr>
            <a:xfrm>
              <a:off x="9601200" y="5591048"/>
              <a:ext cx="2590800" cy="1266952"/>
            </a:xfrm>
            <a:prstGeom prst="rect">
              <a:avLst/>
            </a:prstGeom>
          </p:spPr>
        </p:pic>
        <p:pic>
          <p:nvPicPr>
            <p:cNvPr id="28" name="Picture 27">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12"/>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7831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600" dirty="0"/>
              <a:t>ANSTO Lucas Heights Campus &amp; OPAL Reactor</a:t>
            </a:r>
          </a:p>
        </p:txBody>
      </p:sp>
      <p:pic>
        <p:nvPicPr>
          <p:cNvPr id="22" name="Picture 21">
            <a:extLst>
              <a:ext uri="{FF2B5EF4-FFF2-40B4-BE49-F238E27FC236}">
                <a16:creationId xmlns:a16="http://schemas.microsoft.com/office/drawing/2014/main" xmlns="" id="{D5D21D39-F89B-F644-B50A-7371C4AABD7A}"/>
              </a:ext>
            </a:extLst>
          </p:cNvPr>
          <p:cNvPicPr>
            <a:picLocks noChangeAspect="1"/>
          </p:cNvPicPr>
          <p:nvPr/>
        </p:nvPicPr>
        <p:blipFill rotWithShape="1">
          <a:blip r:embed="rId3"/>
          <a:srcRect t="416" b="30173"/>
          <a:stretch/>
        </p:blipFill>
        <p:spPr>
          <a:xfrm>
            <a:off x="0" y="1216231"/>
            <a:ext cx="12192000" cy="5641770"/>
          </a:xfrm>
          <a:prstGeom prst="rect">
            <a:avLst/>
          </a:prstGeom>
        </p:spPr>
      </p:pic>
      <p:sp>
        <p:nvSpPr>
          <p:cNvPr id="23" name="Rectangle 22"/>
          <p:cNvSpPr/>
          <p:nvPr/>
        </p:nvSpPr>
        <p:spPr>
          <a:xfrm>
            <a:off x="9877428" y="1412776"/>
            <a:ext cx="1828800" cy="498376"/>
          </a:xfrm>
          <a:prstGeom prst="rect">
            <a:avLst/>
          </a:prstGeom>
          <a:solidFill>
            <a:srgbClr val="00000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Arial"/>
                <a:cs typeface="Arial"/>
              </a:rPr>
              <a:t>Sydney</a:t>
            </a:r>
            <a:r>
              <a:rPr lang="en-US" dirty="0">
                <a:latin typeface="Arial"/>
                <a:cs typeface="Arial"/>
              </a:rPr>
              <a:t> CBD</a:t>
            </a:r>
          </a:p>
        </p:txBody>
      </p:sp>
      <p:cxnSp>
        <p:nvCxnSpPr>
          <p:cNvPr id="26" name="Straight Connector 25"/>
          <p:cNvCxnSpPr/>
          <p:nvPr/>
        </p:nvCxnSpPr>
        <p:spPr>
          <a:xfrm rot="5400000">
            <a:off x="10660786" y="2042985"/>
            <a:ext cx="263666" cy="1588"/>
          </a:xfrm>
          <a:prstGeom prst="line">
            <a:avLst/>
          </a:prstGeom>
          <a:ln w="412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7" name="Picture 26" descr="To-CBD.png"/>
          <p:cNvPicPr>
            <a:picLocks noChangeAspect="1"/>
          </p:cNvPicPr>
          <p:nvPr/>
        </p:nvPicPr>
        <p:blipFill>
          <a:blip r:embed="rId4"/>
          <a:stretch>
            <a:fillRect/>
          </a:stretch>
        </p:blipFill>
        <p:spPr>
          <a:xfrm>
            <a:off x="7773098" y="1816437"/>
            <a:ext cx="3020314" cy="2291865"/>
          </a:xfrm>
          <a:prstGeom prst="rect">
            <a:avLst/>
          </a:prstGeom>
        </p:spPr>
      </p:pic>
      <p:sp>
        <p:nvSpPr>
          <p:cNvPr id="28" name="TextBox 27"/>
          <p:cNvSpPr txBox="1"/>
          <p:nvPr/>
        </p:nvSpPr>
        <p:spPr>
          <a:xfrm>
            <a:off x="7502882" y="1738491"/>
            <a:ext cx="1524000" cy="430887"/>
          </a:xfrm>
          <a:prstGeom prst="rect">
            <a:avLst/>
          </a:prstGeom>
          <a:noFill/>
        </p:spPr>
        <p:txBody>
          <a:bodyPr wrap="square" rtlCol="0">
            <a:spAutoFit/>
          </a:bodyPr>
          <a:lstStyle/>
          <a:p>
            <a:pPr algn="r"/>
            <a:r>
              <a:rPr lang="en-US" sz="2200" b="1" dirty="0">
                <a:solidFill>
                  <a:schemeClr val="tx1">
                    <a:lumMod val="75000"/>
                    <a:lumOff val="25000"/>
                  </a:schemeClr>
                </a:solidFill>
              </a:rPr>
              <a:t>30</a:t>
            </a:r>
            <a:r>
              <a:rPr lang="en-US" dirty="0">
                <a:solidFill>
                  <a:schemeClr val="tx1">
                    <a:lumMod val="50000"/>
                    <a:lumOff val="50000"/>
                  </a:schemeClr>
                </a:solidFill>
              </a:rPr>
              <a:t>km</a:t>
            </a:r>
          </a:p>
        </p:txBody>
      </p:sp>
      <p:grpSp>
        <p:nvGrpSpPr>
          <p:cNvPr id="29" name="Group 28"/>
          <p:cNvGrpSpPr/>
          <p:nvPr/>
        </p:nvGrpSpPr>
        <p:grpSpPr>
          <a:xfrm>
            <a:off x="9601200" y="5591048"/>
            <a:ext cx="2590800" cy="1266952"/>
            <a:chOff x="9601200" y="5591048"/>
            <a:chExt cx="2590800" cy="1266952"/>
          </a:xfrm>
        </p:grpSpPr>
        <p:pic>
          <p:nvPicPr>
            <p:cNvPr id="30" name="Picture 29">
              <a:extLst>
                <a:ext uri="{FF2B5EF4-FFF2-40B4-BE49-F238E27FC236}">
                  <a16:creationId xmlns="" xmlns:a16="http://schemas.microsoft.com/office/drawing/2014/main" id="{14878D25-3F1C-7E42-AAEF-2D256F7A1091}"/>
                </a:ext>
              </a:extLst>
            </p:cNvPr>
            <p:cNvPicPr>
              <a:picLocks noChangeAspect="1"/>
            </p:cNvPicPr>
            <p:nvPr userDrawn="1"/>
          </p:nvPicPr>
          <p:blipFill>
            <a:blip r:embed="rId5"/>
            <a:stretch>
              <a:fillRect/>
            </a:stretch>
          </p:blipFill>
          <p:spPr>
            <a:xfrm>
              <a:off x="9601200" y="5591048"/>
              <a:ext cx="2590800" cy="1266952"/>
            </a:xfrm>
            <a:prstGeom prst="rect">
              <a:avLst/>
            </a:prstGeom>
          </p:spPr>
        </p:pic>
        <p:pic>
          <p:nvPicPr>
            <p:cNvPr id="31" name="Picture 30">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6"/>
            <a:srcRect l="35794"/>
            <a:stretch/>
          </p:blipFill>
          <p:spPr>
            <a:xfrm>
              <a:off x="10693400" y="6320878"/>
              <a:ext cx="1352296" cy="430853"/>
            </a:xfrm>
            <a:prstGeom prst="rect">
              <a:avLst/>
            </a:prstGeom>
          </p:spPr>
        </p:pic>
      </p:grpSp>
      <p:grpSp>
        <p:nvGrpSpPr>
          <p:cNvPr id="3" name="Group 2"/>
          <p:cNvGrpSpPr/>
          <p:nvPr/>
        </p:nvGrpSpPr>
        <p:grpSpPr>
          <a:xfrm>
            <a:off x="1410494" y="3697684"/>
            <a:ext cx="6324600" cy="1617863"/>
            <a:chOff x="1410494" y="3697684"/>
            <a:chExt cx="6324600" cy="1617863"/>
          </a:xfrm>
        </p:grpSpPr>
        <p:grpSp>
          <p:nvGrpSpPr>
            <p:cNvPr id="33" name="Group 32"/>
            <p:cNvGrpSpPr/>
            <p:nvPr/>
          </p:nvGrpSpPr>
          <p:grpSpPr>
            <a:xfrm>
              <a:off x="1410494" y="3697684"/>
              <a:ext cx="1257300" cy="1465463"/>
              <a:chOff x="1410494" y="3697684"/>
              <a:chExt cx="1257300" cy="1465463"/>
            </a:xfrm>
          </p:grpSpPr>
          <p:sp>
            <p:nvSpPr>
              <p:cNvPr id="24" name="Rectangle 23"/>
              <p:cNvSpPr/>
              <p:nvPr/>
            </p:nvSpPr>
            <p:spPr>
              <a:xfrm>
                <a:off x="1410494" y="3697684"/>
                <a:ext cx="1257300" cy="516436"/>
              </a:xfrm>
              <a:prstGeom prst="rect">
                <a:avLst/>
              </a:prstGeom>
              <a:solidFill>
                <a:srgbClr val="00000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latin typeface="Arial"/>
                    <a:cs typeface="Arial"/>
                  </a:rPr>
                  <a:t>OPAL</a:t>
                </a:r>
                <a:endParaRPr lang="en-US" b="1" dirty="0">
                  <a:latin typeface="Arial"/>
                  <a:cs typeface="Arial"/>
                </a:endParaRPr>
              </a:p>
            </p:txBody>
          </p:sp>
          <p:cxnSp>
            <p:nvCxnSpPr>
              <p:cNvPr id="25" name="Straight Connector 24"/>
              <p:cNvCxnSpPr/>
              <p:nvPr/>
            </p:nvCxnSpPr>
            <p:spPr>
              <a:xfrm>
                <a:off x="2039144" y="4214120"/>
                <a:ext cx="0" cy="949027"/>
              </a:xfrm>
              <a:prstGeom prst="line">
                <a:avLst/>
              </a:prstGeom>
              <a:ln w="412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4" name="Group 33"/>
            <p:cNvGrpSpPr/>
            <p:nvPr/>
          </p:nvGrpSpPr>
          <p:grpSpPr>
            <a:xfrm>
              <a:off x="3153569" y="3850084"/>
              <a:ext cx="1257300" cy="1465463"/>
              <a:chOff x="1410494" y="3697684"/>
              <a:chExt cx="1257300" cy="1465463"/>
            </a:xfrm>
          </p:grpSpPr>
          <p:sp>
            <p:nvSpPr>
              <p:cNvPr id="35" name="Rectangle 34"/>
              <p:cNvSpPr/>
              <p:nvPr/>
            </p:nvSpPr>
            <p:spPr>
              <a:xfrm>
                <a:off x="1410494" y="3697684"/>
                <a:ext cx="1257300" cy="516436"/>
              </a:xfrm>
              <a:prstGeom prst="rect">
                <a:avLst/>
              </a:prstGeom>
              <a:solidFill>
                <a:srgbClr val="00000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latin typeface="Arial"/>
                    <a:cs typeface="Arial"/>
                  </a:rPr>
                  <a:t>HIFAR</a:t>
                </a:r>
                <a:endParaRPr lang="en-US" b="1" dirty="0">
                  <a:latin typeface="Arial"/>
                  <a:cs typeface="Arial"/>
                </a:endParaRPr>
              </a:p>
            </p:txBody>
          </p:sp>
          <p:cxnSp>
            <p:nvCxnSpPr>
              <p:cNvPr id="36" name="Straight Connector 35"/>
              <p:cNvCxnSpPr/>
              <p:nvPr/>
            </p:nvCxnSpPr>
            <p:spPr>
              <a:xfrm>
                <a:off x="2039144" y="4214120"/>
                <a:ext cx="0" cy="949027"/>
              </a:xfrm>
              <a:prstGeom prst="line">
                <a:avLst/>
              </a:prstGeom>
              <a:ln w="412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7" name="Group 36"/>
            <p:cNvGrpSpPr/>
            <p:nvPr/>
          </p:nvGrpSpPr>
          <p:grpSpPr>
            <a:xfrm>
              <a:off x="6477794" y="3955904"/>
              <a:ext cx="1257300" cy="1143348"/>
              <a:chOff x="1410494" y="3397619"/>
              <a:chExt cx="1257300" cy="1765528"/>
            </a:xfrm>
          </p:grpSpPr>
          <p:sp>
            <p:nvSpPr>
              <p:cNvPr id="38" name="Rectangle 37"/>
              <p:cNvSpPr/>
              <p:nvPr/>
            </p:nvSpPr>
            <p:spPr>
              <a:xfrm>
                <a:off x="1410494" y="3397619"/>
                <a:ext cx="1257300" cy="816504"/>
              </a:xfrm>
              <a:prstGeom prst="rect">
                <a:avLst/>
              </a:prstGeom>
              <a:solidFill>
                <a:srgbClr val="00000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latin typeface="Arial"/>
                    <a:cs typeface="Arial"/>
                  </a:rPr>
                  <a:t>MOATA</a:t>
                </a:r>
                <a:endParaRPr lang="en-US" b="1" dirty="0">
                  <a:latin typeface="Arial"/>
                  <a:cs typeface="Arial"/>
                </a:endParaRPr>
              </a:p>
            </p:txBody>
          </p:sp>
          <p:cxnSp>
            <p:nvCxnSpPr>
              <p:cNvPr id="39" name="Straight Connector 38"/>
              <p:cNvCxnSpPr/>
              <p:nvPr/>
            </p:nvCxnSpPr>
            <p:spPr>
              <a:xfrm>
                <a:off x="2039144" y="4214120"/>
                <a:ext cx="0" cy="949027"/>
              </a:xfrm>
              <a:prstGeom prst="line">
                <a:avLst/>
              </a:prstGeom>
              <a:ln w="412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grpSp>
        <p:nvGrpSpPr>
          <p:cNvPr id="40" name="Group 39"/>
          <p:cNvGrpSpPr/>
          <p:nvPr/>
        </p:nvGrpSpPr>
        <p:grpSpPr>
          <a:xfrm>
            <a:off x="417079" y="1938883"/>
            <a:ext cx="6730280" cy="946638"/>
            <a:chOff x="128464" y="1484784"/>
            <a:chExt cx="6730280" cy="946635"/>
          </a:xfrm>
        </p:grpSpPr>
        <p:sp>
          <p:nvSpPr>
            <p:cNvPr id="41" name="Rectangle 40"/>
            <p:cNvSpPr/>
            <p:nvPr/>
          </p:nvSpPr>
          <p:spPr>
            <a:xfrm>
              <a:off x="128464" y="1484784"/>
              <a:ext cx="2226831" cy="9233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square">
              <a:spAutoFit/>
            </a:bodyPr>
            <a:lstStyle/>
            <a:p>
              <a:pPr marL="285521" indent="-285521">
                <a:buFont typeface="Arial" panose="020B0604020202020204" pitchFamily="34" charset="0"/>
                <a:buChar char="•"/>
              </a:pPr>
              <a:r>
                <a:rPr lang="en-AU" dirty="0">
                  <a:solidFill>
                    <a:prstClr val="black"/>
                  </a:solidFill>
                  <a:latin typeface="Fira Sans" panose="020B0503050000020004" pitchFamily="34" charset="0"/>
                </a:rPr>
                <a:t>20 MW </a:t>
              </a:r>
            </a:p>
            <a:p>
              <a:pPr marL="285521" indent="-285521">
                <a:buFont typeface="Arial" panose="020B0604020202020204" pitchFamily="34" charset="0"/>
                <a:buChar char="•"/>
              </a:pPr>
              <a:r>
                <a:rPr lang="en-AU" dirty="0">
                  <a:solidFill>
                    <a:prstClr val="black"/>
                  </a:solidFill>
                  <a:latin typeface="Fira Sans" panose="020B0503050000020004" pitchFamily="34" charset="0"/>
                </a:rPr>
                <a:t>Open pool</a:t>
              </a:r>
            </a:p>
            <a:p>
              <a:pPr marL="285521" indent="-285521">
                <a:buFont typeface="Arial" panose="020B0604020202020204" pitchFamily="34" charset="0"/>
                <a:buChar char="•"/>
              </a:pPr>
              <a:r>
                <a:rPr lang="en-AU" dirty="0">
                  <a:solidFill>
                    <a:prstClr val="black"/>
                  </a:solidFill>
                  <a:latin typeface="Fira Sans" panose="020B0503050000020004" pitchFamily="34" charset="0"/>
                </a:rPr>
                <a:t>Compact core </a:t>
              </a:r>
            </a:p>
          </p:txBody>
        </p:sp>
        <p:sp>
          <p:nvSpPr>
            <p:cNvPr id="42" name="Rectangle 41"/>
            <p:cNvSpPr/>
            <p:nvPr/>
          </p:nvSpPr>
          <p:spPr>
            <a:xfrm>
              <a:off x="2476500" y="1508092"/>
              <a:ext cx="4382244" cy="92332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wrap="square">
              <a:spAutoFit/>
            </a:bodyPr>
            <a:lstStyle/>
            <a:p>
              <a:pPr marL="285521" indent="-285521">
                <a:buFont typeface="Arial" panose="020B0604020202020204" pitchFamily="34" charset="0"/>
                <a:buChar char="•"/>
              </a:pPr>
              <a:r>
                <a:rPr lang="en-AU" dirty="0">
                  <a:solidFill>
                    <a:prstClr val="black"/>
                  </a:solidFill>
                  <a:latin typeface="Fira Sans" panose="020B0503050000020004" pitchFamily="34" charset="0"/>
                </a:rPr>
                <a:t>D</a:t>
              </a:r>
              <a:r>
                <a:rPr lang="en-AU" baseline="-25000" dirty="0">
                  <a:solidFill>
                    <a:prstClr val="black"/>
                  </a:solidFill>
                  <a:latin typeface="Fira Sans" panose="020B0503050000020004" pitchFamily="34" charset="0"/>
                </a:rPr>
                <a:t>2</a:t>
              </a:r>
              <a:r>
                <a:rPr lang="en-AU" dirty="0">
                  <a:solidFill>
                    <a:prstClr val="black"/>
                  </a:solidFill>
                  <a:latin typeface="Fira Sans" panose="020B0503050000020004" pitchFamily="34" charset="0"/>
                </a:rPr>
                <a:t>O reflector</a:t>
              </a:r>
            </a:p>
            <a:p>
              <a:pPr marL="285521" indent="-285521">
                <a:buFont typeface="Arial" panose="020B0604020202020204" pitchFamily="34" charset="0"/>
                <a:buChar char="•"/>
              </a:pPr>
              <a:r>
                <a:rPr lang="en-AU" dirty="0">
                  <a:solidFill>
                    <a:prstClr val="black"/>
                  </a:solidFill>
                  <a:latin typeface="Fira Sans" panose="020B0503050000020004" pitchFamily="34" charset="0"/>
                </a:rPr>
                <a:t>Plate type Low Enriched Uranium fuel</a:t>
              </a:r>
            </a:p>
            <a:p>
              <a:pPr marL="285521" indent="-285521">
                <a:buFont typeface="Arial" panose="020B0604020202020204" pitchFamily="34" charset="0"/>
                <a:buChar char="•"/>
              </a:pPr>
              <a:r>
                <a:rPr lang="en-US" dirty="0">
                  <a:solidFill>
                    <a:prstClr val="black"/>
                  </a:solidFill>
                  <a:latin typeface="Fira Sans" panose="020B0503050000020004" pitchFamily="34" charset="0"/>
                </a:rPr>
                <a:t>Commenced operation 2006</a:t>
              </a:r>
              <a:endParaRPr lang="en-AU" dirty="0">
                <a:solidFill>
                  <a:prstClr val="black"/>
                </a:solidFill>
                <a:latin typeface="Fira Sans" panose="020B0503050000020004" pitchFamily="34" charset="0"/>
              </a:endParaRPr>
            </a:p>
          </p:txBody>
        </p:sp>
      </p:grpSp>
    </p:spTree>
    <p:extLst>
      <p:ext uri="{BB962C8B-B14F-4D97-AF65-F5344CB8AC3E}">
        <p14:creationId xmlns:p14="http://schemas.microsoft.com/office/powerpoint/2010/main" val="151728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slide(fromBottom)">
                                      <p:cBhvr>
                                        <p:cTn id="17" dur="500"/>
                                        <p:tgtEl>
                                          <p:spTgt spid="28"/>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ltLang="en-US" dirty="0"/>
              <a:t>OPAL (multi-purpose reactor</a:t>
            </a:r>
            <a:r>
              <a:rPr lang="en-AU" altLang="en-US" dirty="0" smtClean="0"/>
              <a:t>) </a:t>
            </a:r>
            <a:endParaRPr lang="en-AU" dirty="0"/>
          </a:p>
        </p:txBody>
      </p:sp>
      <p:grpSp>
        <p:nvGrpSpPr>
          <p:cNvPr id="3" name="Group 2"/>
          <p:cNvGrpSpPr/>
          <p:nvPr/>
        </p:nvGrpSpPr>
        <p:grpSpPr>
          <a:xfrm>
            <a:off x="1056235" y="1174670"/>
            <a:ext cx="3060950" cy="2540683"/>
            <a:chOff x="91850" y="908720"/>
            <a:chExt cx="3060950" cy="2540683"/>
          </a:xfrm>
        </p:grpSpPr>
        <p:sp>
          <p:nvSpPr>
            <p:cNvPr id="4" name="Rectangle 3"/>
            <p:cNvSpPr/>
            <p:nvPr/>
          </p:nvSpPr>
          <p:spPr>
            <a:xfrm>
              <a:off x="91850" y="908720"/>
              <a:ext cx="3060950" cy="2540683"/>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a:spLocks noChangeArrowheads="1"/>
            </p:cNvSpPr>
            <p:nvPr/>
          </p:nvSpPr>
          <p:spPr bwMode="auto">
            <a:xfrm>
              <a:off x="235866" y="1707427"/>
              <a:ext cx="2808312" cy="1642647"/>
            </a:xfrm>
            <a:prstGeom prst="rect">
              <a:avLst/>
            </a:prstGeom>
            <a:blipFill dpi="0" rotWithShape="1">
              <a:blip r:embed="rId3">
                <a:alphaModFix amt="72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endParaRPr>
            </a:p>
          </p:txBody>
        </p:sp>
        <p:sp>
          <p:nvSpPr>
            <p:cNvPr id="6" name="Rectangle 5"/>
            <p:cNvSpPr/>
            <p:nvPr/>
          </p:nvSpPr>
          <p:spPr>
            <a:xfrm>
              <a:off x="379882" y="1180917"/>
              <a:ext cx="2469074" cy="400110"/>
            </a:xfrm>
            <a:prstGeom prst="rect">
              <a:avLst/>
            </a:prstGeom>
          </p:spPr>
          <p:txBody>
            <a:bodyPr wrap="none">
              <a:spAutoFit/>
            </a:bodyPr>
            <a:lstStyle/>
            <a:p>
              <a:r>
                <a:rPr lang="en-AU" sz="2000" b="1" dirty="0">
                  <a:solidFill>
                    <a:srgbClr val="0070C0"/>
                  </a:solidFill>
                </a:rPr>
                <a:t>Neutron Activation</a:t>
              </a:r>
            </a:p>
          </p:txBody>
        </p:sp>
      </p:grpSp>
      <p:pic>
        <p:nvPicPr>
          <p:cNvPr id="7" name="Picture 6" descr="OPAL pool (17).jpg">
            <a:hlinkClick r:id="rId4" action="ppaction://hlinkfile"/>
          </p:cNvPr>
          <p:cNvPicPr>
            <a:picLocks noChangeAspect="1"/>
          </p:cNvPicPr>
          <p:nvPr/>
        </p:nvPicPr>
        <p:blipFill>
          <a:blip r:embed="rId5" cstate="print"/>
          <a:srcRect t="20170" b="10354"/>
          <a:stretch>
            <a:fillRect/>
          </a:stretch>
        </p:blipFill>
        <p:spPr>
          <a:xfrm>
            <a:off x="4344265" y="1151404"/>
            <a:ext cx="3503471" cy="3737876"/>
          </a:xfrm>
          <a:prstGeom prst="roundRect">
            <a:avLst/>
          </a:prstGeom>
          <a:effectLst>
            <a:reflection blurRad="6350" stA="52000" endA="300" endPos="35000" dir="5400000" sy="-100000" algn="bl" rotWithShape="0"/>
            <a:softEdge rad="63500"/>
          </a:effectLst>
        </p:spPr>
      </p:pic>
      <p:grpSp>
        <p:nvGrpSpPr>
          <p:cNvPr id="8" name="Group 7"/>
          <p:cNvGrpSpPr/>
          <p:nvPr/>
        </p:nvGrpSpPr>
        <p:grpSpPr>
          <a:xfrm>
            <a:off x="8041433" y="4247750"/>
            <a:ext cx="3060950" cy="2540683"/>
            <a:chOff x="200472" y="4128678"/>
            <a:chExt cx="3060950" cy="2540682"/>
          </a:xfrm>
        </p:grpSpPr>
        <p:sp>
          <p:nvSpPr>
            <p:cNvPr id="9" name="Rectangle 8"/>
            <p:cNvSpPr/>
            <p:nvPr/>
          </p:nvSpPr>
          <p:spPr>
            <a:xfrm>
              <a:off x="200472" y="4128678"/>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406113002 OPAL_siliconrig.jpg"/>
            <p:cNvPicPr>
              <a:picLocks noChangeAspect="1"/>
            </p:cNvPicPr>
            <p:nvPr/>
          </p:nvPicPr>
          <p:blipFill rotWithShape="1">
            <a:blip r:embed="rId6">
              <a:extLst>
                <a:ext uri="{28A0092B-C50C-407E-A947-70E740481C1C}">
                  <a14:useLocalDpi xmlns:a14="http://schemas.microsoft.com/office/drawing/2010/main" val="0"/>
                </a:ext>
              </a:extLst>
            </a:blip>
            <a:srcRect t="21492" b="18292"/>
            <a:stretch/>
          </p:blipFill>
          <p:spPr>
            <a:xfrm>
              <a:off x="282890" y="5424403"/>
              <a:ext cx="2880320" cy="1152128"/>
            </a:xfrm>
            <a:prstGeom prst="rect">
              <a:avLst/>
            </a:prstGeom>
          </p:spPr>
        </p:pic>
        <p:pic>
          <p:nvPicPr>
            <p:cNvPr id="11" name="Picture 10" descr="ANSTO-Silicon-Blue-CMYK.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4268" y="4473656"/>
              <a:ext cx="1428453" cy="656880"/>
            </a:xfrm>
            <a:prstGeom prst="rect">
              <a:avLst/>
            </a:prstGeom>
          </p:spPr>
        </p:pic>
      </p:grpSp>
      <p:pic>
        <p:nvPicPr>
          <p:cNvPr id="12" name="Picture 2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9308" y="5345837"/>
            <a:ext cx="1890558" cy="1486365"/>
          </a:xfrm>
          <a:prstGeom prst="round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12"/>
          <p:cNvGrpSpPr/>
          <p:nvPr/>
        </p:nvGrpSpPr>
        <p:grpSpPr>
          <a:xfrm>
            <a:off x="1056235" y="4247750"/>
            <a:ext cx="3060950" cy="2540683"/>
            <a:chOff x="200472" y="1412776"/>
            <a:chExt cx="3060950" cy="2540682"/>
          </a:xfrm>
        </p:grpSpPr>
        <p:sp>
          <p:nvSpPr>
            <p:cNvPr id="14" name="Rectangle 13"/>
            <p:cNvSpPr/>
            <p:nvPr/>
          </p:nvSpPr>
          <p:spPr>
            <a:xfrm>
              <a:off x="200472" y="1412776"/>
              <a:ext cx="3060950" cy="2540682"/>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_PKR0314a.jpg"/>
            <p:cNvPicPr>
              <a:picLocks noChangeAspect="1"/>
            </p:cNvPicPr>
            <p:nvPr/>
          </p:nvPicPr>
          <p:blipFill rotWithShape="1">
            <a:blip r:embed="rId9">
              <a:extLst>
                <a:ext uri="{28A0092B-C50C-407E-A947-70E740481C1C}">
                  <a14:useLocalDpi xmlns:a14="http://schemas.microsoft.com/office/drawing/2010/main" val="0"/>
                </a:ext>
              </a:extLst>
            </a:blip>
            <a:srcRect t="24124" b="15801"/>
            <a:stretch/>
          </p:blipFill>
          <p:spPr>
            <a:xfrm>
              <a:off x="282890" y="2708920"/>
              <a:ext cx="2880320" cy="1152128"/>
            </a:xfrm>
            <a:prstGeom prst="rect">
              <a:avLst/>
            </a:prstGeom>
          </p:spPr>
        </p:pic>
        <p:pic>
          <p:nvPicPr>
            <p:cNvPr id="16" name="Picture 15" descr="ANSTO-Health-logo-CMYK.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4268" y="1755194"/>
              <a:ext cx="1428452" cy="656880"/>
            </a:xfrm>
            <a:prstGeom prst="rect">
              <a:avLst/>
            </a:prstGeom>
          </p:spPr>
        </p:pic>
      </p:grpSp>
      <p:pic>
        <p:nvPicPr>
          <p:cNvPr id="17" name="Picture 16" descr="Samarium.jpg"/>
          <p:cNvPicPr>
            <a:picLocks noChangeAspect="1"/>
          </p:cNvPicPr>
          <p:nvPr/>
        </p:nvPicPr>
        <p:blipFill>
          <a:blip r:embed="rId11" cstate="print"/>
          <a:stretch>
            <a:fillRect/>
          </a:stretch>
        </p:blipFill>
        <p:spPr bwMode="auto">
          <a:xfrm>
            <a:off x="3586867" y="5345832"/>
            <a:ext cx="1612308" cy="1512168"/>
          </a:xfrm>
          <a:prstGeom prst="roundRect">
            <a:avLst/>
          </a:prstGeom>
          <a:effectLst>
            <a:softEdge rad="63500"/>
          </a:effectLst>
        </p:spPr>
      </p:pic>
      <p:pic>
        <p:nvPicPr>
          <p:cNvPr id="18" name="Picture 17" descr="Shadow.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351204" y="3763323"/>
            <a:ext cx="498405" cy="45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Sample.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404855" y="2510024"/>
            <a:ext cx="399100" cy="15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p:cNvGrpSpPr/>
          <p:nvPr/>
        </p:nvGrpSpPr>
        <p:grpSpPr>
          <a:xfrm>
            <a:off x="8051727" y="1179864"/>
            <a:ext cx="3060950" cy="2540683"/>
            <a:chOff x="2350021" y="3493857"/>
            <a:chExt cx="3060950" cy="2540683"/>
          </a:xfrm>
        </p:grpSpPr>
        <p:sp>
          <p:nvSpPr>
            <p:cNvPr id="21" name="Rectangle 20"/>
            <p:cNvSpPr/>
            <p:nvPr/>
          </p:nvSpPr>
          <p:spPr>
            <a:xfrm>
              <a:off x="2350021" y="3493857"/>
              <a:ext cx="3060950" cy="2540683"/>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638053" y="3766054"/>
              <a:ext cx="2492990" cy="400110"/>
            </a:xfrm>
            <a:prstGeom prst="rect">
              <a:avLst/>
            </a:prstGeom>
          </p:spPr>
          <p:txBody>
            <a:bodyPr wrap="none">
              <a:spAutoFit/>
            </a:bodyPr>
            <a:lstStyle/>
            <a:p>
              <a:r>
                <a:rPr lang="en-AU" sz="2000" b="1" dirty="0">
                  <a:solidFill>
                    <a:srgbClr val="0070C0"/>
                  </a:solidFill>
                </a:rPr>
                <a:t>Neutron Scattering</a:t>
              </a:r>
            </a:p>
          </p:txBody>
        </p:sp>
        <p:pic>
          <p:nvPicPr>
            <p:cNvPr id="23" name="Picture 22" descr="Neutron-Scattering-LowRes.jpg"/>
            <p:cNvPicPr>
              <a:picLocks noChangeAspect="1"/>
            </p:cNvPicPr>
            <p:nvPr/>
          </p:nvPicPr>
          <p:blipFill rotWithShape="1">
            <a:blip r:embed="rId14">
              <a:extLst>
                <a:ext uri="{28A0092B-C50C-407E-A947-70E740481C1C}">
                  <a14:useLocalDpi xmlns:a14="http://schemas.microsoft.com/office/drawing/2010/main" val="0"/>
                </a:ext>
              </a:extLst>
            </a:blip>
            <a:srcRect l="4134" r="5761"/>
            <a:stretch/>
          </p:blipFill>
          <p:spPr>
            <a:xfrm>
              <a:off x="2453992" y="4365104"/>
              <a:ext cx="2853007" cy="1574384"/>
            </a:xfrm>
            <a:prstGeom prst="rect">
              <a:avLst/>
            </a:prstGeom>
          </p:spPr>
        </p:pic>
      </p:grpSp>
      <p:pic>
        <p:nvPicPr>
          <p:cNvPr id="24" name="Picture 4" descr="March-2011-image-1"/>
          <p:cNvPicPr>
            <a:picLocks noChangeAspect="1" noChangeArrowheads="1"/>
          </p:cNvPicPr>
          <p:nvPr/>
        </p:nvPicPr>
        <p:blipFill>
          <a:blip r:embed="rId15">
            <a:extLst>
              <a:ext uri="{28A0092B-C50C-407E-A947-70E740481C1C}">
                <a14:useLocalDpi xmlns:a14="http://schemas.microsoft.com/office/drawing/2010/main" val="0"/>
              </a:ext>
            </a:extLst>
          </a:blip>
          <a:srcRect l="50394"/>
          <a:stretch>
            <a:fillRect/>
          </a:stretch>
        </p:blipFill>
        <p:spPr bwMode="auto">
          <a:xfrm>
            <a:off x="8939815" y="2725566"/>
            <a:ext cx="1367729" cy="1323143"/>
          </a:xfrm>
          <a:prstGeom prst="rect">
            <a:avLst/>
          </a:prstGeom>
          <a:noFill/>
          <a:ln>
            <a:noFill/>
          </a:ln>
          <a:effectLst>
            <a:glow>
              <a:schemeClr val="accent1"/>
            </a:glow>
            <a:outerShdw dist="50800" dir="2700000" algn="ctr" rotWithShape="0">
              <a:schemeClr val="bg2"/>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 24"/>
          <p:cNvGrpSpPr/>
          <p:nvPr/>
        </p:nvGrpSpPr>
        <p:grpSpPr>
          <a:xfrm>
            <a:off x="9601200" y="5591048"/>
            <a:ext cx="2590800" cy="1266952"/>
            <a:chOff x="9601200" y="5591048"/>
            <a:chExt cx="2590800" cy="1266952"/>
          </a:xfrm>
        </p:grpSpPr>
        <p:pic>
          <p:nvPicPr>
            <p:cNvPr id="26" name="Picture 25">
              <a:extLst>
                <a:ext uri="{FF2B5EF4-FFF2-40B4-BE49-F238E27FC236}">
                  <a16:creationId xmlns="" xmlns:a16="http://schemas.microsoft.com/office/drawing/2014/main" id="{14878D25-3F1C-7E42-AAEF-2D256F7A1091}"/>
                </a:ext>
              </a:extLst>
            </p:cNvPr>
            <p:cNvPicPr>
              <a:picLocks noChangeAspect="1"/>
            </p:cNvPicPr>
            <p:nvPr userDrawn="1"/>
          </p:nvPicPr>
          <p:blipFill>
            <a:blip r:embed="rId16"/>
            <a:stretch>
              <a:fillRect/>
            </a:stretch>
          </p:blipFill>
          <p:spPr>
            <a:xfrm>
              <a:off x="9601200" y="5591048"/>
              <a:ext cx="2590800" cy="1266952"/>
            </a:xfrm>
            <a:prstGeom prst="rect">
              <a:avLst/>
            </a:prstGeom>
          </p:spPr>
        </p:pic>
        <p:pic>
          <p:nvPicPr>
            <p:cNvPr id="27" name="Picture 26">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17"/>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759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3*#ppt_w"/>
                                          </p:val>
                                        </p:tav>
                                        <p:tav tm="100000">
                                          <p:val>
                                            <p:strVal val="#ppt_w"/>
                                          </p:val>
                                        </p:tav>
                                      </p:tavLst>
                                    </p:anim>
                                    <p:anim calcmode="lin" valueType="num">
                                      <p:cBhvr>
                                        <p:cTn id="12" dur="500" fill="hold"/>
                                        <p:tgtEl>
                                          <p:spTgt spid="13"/>
                                        </p:tgtEl>
                                        <p:attrNameLst>
                                          <p:attrName>ppt_h</p:attrName>
                                        </p:attrNameLst>
                                      </p:cBhvr>
                                      <p:tavLst>
                                        <p:tav tm="0">
                                          <p:val>
                                            <p:strVal val="4/3*#ppt_h"/>
                                          </p:val>
                                        </p:tav>
                                        <p:tav tm="100000">
                                          <p:val>
                                            <p:strVal val="#ppt_h"/>
                                          </p:val>
                                        </p:tav>
                                      </p:tavLst>
                                    </p:anim>
                                  </p:childTnLst>
                                </p:cTn>
                              </p:par>
                              <p:par>
                                <p:cTn id="13" presetID="23" presetClass="entr" presetSubtype="288"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strVal val="4/3*#ppt_w"/>
                                          </p:val>
                                        </p:tav>
                                        <p:tav tm="100000">
                                          <p:val>
                                            <p:strVal val="#ppt_w"/>
                                          </p:val>
                                        </p:tav>
                                      </p:tavLst>
                                    </p:anim>
                                    <p:anim calcmode="lin" valueType="num">
                                      <p:cBhvr>
                                        <p:cTn id="16" dur="500" fill="hold"/>
                                        <p:tgtEl>
                                          <p:spTgt spid="20"/>
                                        </p:tgtEl>
                                        <p:attrNameLst>
                                          <p:attrName>ppt_h</p:attrName>
                                        </p:attrNameLst>
                                      </p:cBhvr>
                                      <p:tavLst>
                                        <p:tav tm="0">
                                          <p:val>
                                            <p:strVal val="4/3*#ppt_h"/>
                                          </p:val>
                                        </p:tav>
                                        <p:tav tm="100000">
                                          <p:val>
                                            <p:strVal val="#ppt_h"/>
                                          </p:val>
                                        </p:tav>
                                      </p:tavLst>
                                    </p:anim>
                                  </p:childTnLst>
                                </p:cTn>
                              </p:par>
                              <p:par>
                                <p:cTn id="17" presetID="23" presetClass="entr" presetSubtype="28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strVal val="4/3*#ppt_w"/>
                                          </p:val>
                                        </p:tav>
                                        <p:tav tm="100000">
                                          <p:val>
                                            <p:strVal val="#ppt_w"/>
                                          </p:val>
                                        </p:tav>
                                      </p:tavLst>
                                    </p:anim>
                                    <p:anim calcmode="lin" valueType="num">
                                      <p:cBhvr>
                                        <p:cTn id="20"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OPAL Operating </a:t>
            </a:r>
            <a:r>
              <a:rPr lang="en-US" dirty="0" smtClean="0"/>
              <a:t>Days </a:t>
            </a:r>
            <a:endParaRPr lang="en-AU" dirty="0"/>
          </a:p>
        </p:txBody>
      </p:sp>
      <p:sp>
        <p:nvSpPr>
          <p:cNvPr id="3" name="Rectangle 2"/>
          <p:cNvSpPr/>
          <p:nvPr/>
        </p:nvSpPr>
        <p:spPr>
          <a:xfrm>
            <a:off x="0" y="1228725"/>
            <a:ext cx="12192000" cy="4993741"/>
          </a:xfrm>
          <a:prstGeom prst="rect">
            <a:avLst/>
          </a:prstGeom>
          <a:gradFill>
            <a:gsLst>
              <a:gs pos="0">
                <a:schemeClr val="accent1">
                  <a:lumMod val="40000"/>
                  <a:lumOff val="6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lIns="107202" tIns="53596" rIns="107202" bIns="53596" rtlCol="0" anchor="ctr"/>
          <a:lstStyle/>
          <a:p>
            <a:pPr algn="ctr" defTabSz="455978"/>
            <a:endParaRPr lang="en-US" dirty="0">
              <a:solidFill>
                <a:prstClr val="white"/>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615469156"/>
              </p:ext>
            </p:extLst>
          </p:nvPr>
        </p:nvGraphicFramePr>
        <p:xfrm>
          <a:off x="1059810" y="6240995"/>
          <a:ext cx="9178305" cy="579120"/>
        </p:xfrm>
        <a:graphic>
          <a:graphicData uri="http://schemas.openxmlformats.org/drawingml/2006/table">
            <a:tbl>
              <a:tblPr firstRow="1" bandRow="1">
                <a:tableStyleId>{5C22544A-7EE6-4342-B048-85BDC9FD1C3A}</a:tableStyleId>
              </a:tblPr>
              <a:tblGrid>
                <a:gridCol w="611887"/>
                <a:gridCol w="611887"/>
                <a:gridCol w="611887"/>
                <a:gridCol w="611887"/>
                <a:gridCol w="611887"/>
                <a:gridCol w="611887"/>
                <a:gridCol w="611887"/>
                <a:gridCol w="611887"/>
                <a:gridCol w="611887"/>
                <a:gridCol w="611887"/>
                <a:gridCol w="611887"/>
                <a:gridCol w="611887"/>
                <a:gridCol w="611887"/>
                <a:gridCol w="611887"/>
                <a:gridCol w="611887"/>
              </a:tblGrid>
              <a:tr h="579120">
                <a:tc>
                  <a:txBody>
                    <a:bodyPr/>
                    <a:lstStyle/>
                    <a:p>
                      <a:pPr algn="ctr"/>
                      <a:r>
                        <a:rPr lang="en-US" sz="1400" dirty="0" smtClean="0">
                          <a:solidFill>
                            <a:srgbClr val="7F7F7F"/>
                          </a:solidFill>
                          <a:latin typeface="Arial"/>
                          <a:cs typeface="Arial"/>
                        </a:rPr>
                        <a:t>2006</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2007</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2008</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2009</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2010</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2011</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2012</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2013</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2014</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2015</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2016</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2017</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2018</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2019</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smtClean="0">
                          <a:solidFill>
                            <a:srgbClr val="7F7F7F"/>
                          </a:solidFill>
                          <a:latin typeface="Arial"/>
                          <a:cs typeface="Arial"/>
                        </a:rPr>
                        <a:t>2020</a:t>
                      </a:r>
                      <a:endParaRPr lang="en-US" sz="1400" dirty="0">
                        <a:solidFill>
                          <a:srgbClr val="7F7F7F"/>
                        </a:solidFill>
                        <a:latin typeface="Arial"/>
                        <a:cs typeface="Arial"/>
                      </a:endParaRPr>
                    </a:p>
                  </a:txBody>
                  <a:tcPr marL="99060" marR="99060" marT="60960" marB="6096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5" name="Rectangle 4"/>
          <p:cNvSpPr/>
          <p:nvPr/>
        </p:nvSpPr>
        <p:spPr>
          <a:xfrm>
            <a:off x="1197822" y="5633477"/>
            <a:ext cx="404918" cy="588980"/>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6" name="Rectangle 5"/>
          <p:cNvSpPr/>
          <p:nvPr/>
        </p:nvSpPr>
        <p:spPr>
          <a:xfrm>
            <a:off x="1800188" y="4841389"/>
            <a:ext cx="436815" cy="1381068"/>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7" name="Rectangle 6"/>
          <p:cNvSpPr/>
          <p:nvPr/>
        </p:nvSpPr>
        <p:spPr>
          <a:xfrm>
            <a:off x="2434444" y="4366286"/>
            <a:ext cx="407909" cy="1856168"/>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8" name="Rectangle 7"/>
          <p:cNvSpPr/>
          <p:nvPr/>
        </p:nvSpPr>
        <p:spPr>
          <a:xfrm>
            <a:off x="3039795" y="2603518"/>
            <a:ext cx="407909" cy="3618941"/>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9" name="Rectangle 8"/>
          <p:cNvSpPr/>
          <p:nvPr/>
        </p:nvSpPr>
        <p:spPr>
          <a:xfrm>
            <a:off x="3645144" y="2056428"/>
            <a:ext cx="407909" cy="4166039"/>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0" name="Rectangle 9"/>
          <p:cNvSpPr/>
          <p:nvPr/>
        </p:nvSpPr>
        <p:spPr>
          <a:xfrm>
            <a:off x="4250495" y="2143046"/>
            <a:ext cx="407909" cy="4079408"/>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1" name="Rectangle 10"/>
          <p:cNvSpPr/>
          <p:nvPr/>
        </p:nvSpPr>
        <p:spPr>
          <a:xfrm>
            <a:off x="5473187" y="1940910"/>
            <a:ext cx="407909" cy="4281544"/>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2" name="Rectangle 11"/>
          <p:cNvSpPr/>
          <p:nvPr/>
        </p:nvSpPr>
        <p:spPr>
          <a:xfrm>
            <a:off x="4855844" y="2334022"/>
            <a:ext cx="419901" cy="3888432"/>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3" name="Rectangle 12"/>
          <p:cNvSpPr/>
          <p:nvPr/>
        </p:nvSpPr>
        <p:spPr>
          <a:xfrm>
            <a:off x="6078536" y="2040734"/>
            <a:ext cx="407909" cy="4181725"/>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4" name="Rectangle 13"/>
          <p:cNvSpPr/>
          <p:nvPr/>
        </p:nvSpPr>
        <p:spPr>
          <a:xfrm>
            <a:off x="6683887" y="1866351"/>
            <a:ext cx="404195" cy="4361371"/>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5" name="Rectangle 14"/>
          <p:cNvSpPr/>
          <p:nvPr/>
        </p:nvSpPr>
        <p:spPr>
          <a:xfrm>
            <a:off x="7285524" y="1822884"/>
            <a:ext cx="407909" cy="4399583"/>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6" name="Rectangle 15"/>
          <p:cNvSpPr/>
          <p:nvPr/>
        </p:nvSpPr>
        <p:spPr>
          <a:xfrm>
            <a:off x="8496225" y="1861087"/>
            <a:ext cx="407909" cy="4361371"/>
          </a:xfrm>
          <a:prstGeom prst="rect">
            <a:avLst/>
          </a:prstGeom>
          <a:solidFill>
            <a:schemeClr val="accent1">
              <a:alpha val="33000"/>
            </a:schemeClr>
          </a:solidFill>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17" name="Rectangle 16"/>
          <p:cNvSpPr/>
          <p:nvPr/>
        </p:nvSpPr>
        <p:spPr>
          <a:xfrm>
            <a:off x="9718915" y="1861087"/>
            <a:ext cx="407909" cy="4361371"/>
          </a:xfrm>
          <a:prstGeom prst="rect">
            <a:avLst/>
          </a:prstGeom>
          <a:solidFill>
            <a:schemeClr val="accent1">
              <a:alpha val="33000"/>
            </a:schemeClr>
          </a:solidFill>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grpSp>
        <p:nvGrpSpPr>
          <p:cNvPr id="18" name="Group 17"/>
          <p:cNvGrpSpPr/>
          <p:nvPr/>
        </p:nvGrpSpPr>
        <p:grpSpPr>
          <a:xfrm>
            <a:off x="1145879" y="5157037"/>
            <a:ext cx="508823" cy="489356"/>
            <a:chOff x="403862" y="3823798"/>
            <a:chExt cx="639746" cy="482494"/>
          </a:xfrm>
        </p:grpSpPr>
        <p:sp>
          <p:nvSpPr>
            <p:cNvPr id="19" name="Rounded Rectangle 18"/>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39</a:t>
              </a:r>
            </a:p>
          </p:txBody>
        </p:sp>
        <p:sp>
          <p:nvSpPr>
            <p:cNvPr id="20" name="Isosceles Triangle 19"/>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sp>
        <p:nvSpPr>
          <p:cNvPr id="21" name="Rectangle 20"/>
          <p:cNvSpPr/>
          <p:nvPr/>
        </p:nvSpPr>
        <p:spPr>
          <a:xfrm>
            <a:off x="9101575" y="2262014"/>
            <a:ext cx="419901" cy="3968824"/>
          </a:xfrm>
          <a:prstGeom prst="rect">
            <a:avLst/>
          </a:prstGeom>
          <a:solidFill>
            <a:schemeClr val="accent1">
              <a:alpha val="33000"/>
            </a:schemeClr>
          </a:solidFill>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grpSp>
        <p:nvGrpSpPr>
          <p:cNvPr id="22" name="Group 21"/>
          <p:cNvGrpSpPr/>
          <p:nvPr/>
        </p:nvGrpSpPr>
        <p:grpSpPr>
          <a:xfrm>
            <a:off x="1756174" y="4364949"/>
            <a:ext cx="508823" cy="489356"/>
            <a:chOff x="403862" y="3823798"/>
            <a:chExt cx="639746" cy="482494"/>
          </a:xfrm>
        </p:grpSpPr>
        <p:sp>
          <p:nvSpPr>
            <p:cNvPr id="23" name="Rounded Rectangle 22"/>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94</a:t>
              </a:r>
            </a:p>
          </p:txBody>
        </p:sp>
        <p:sp>
          <p:nvSpPr>
            <p:cNvPr id="24" name="Isosceles Triangle 23"/>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25" name="Group 24"/>
          <p:cNvGrpSpPr/>
          <p:nvPr/>
        </p:nvGrpSpPr>
        <p:grpSpPr>
          <a:xfrm>
            <a:off x="2366469" y="3918201"/>
            <a:ext cx="508823" cy="489356"/>
            <a:chOff x="403862" y="3823798"/>
            <a:chExt cx="639746" cy="482494"/>
          </a:xfrm>
        </p:grpSpPr>
        <p:sp>
          <p:nvSpPr>
            <p:cNvPr id="26" name="Rounded Rectangle 25"/>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128</a:t>
              </a:r>
            </a:p>
          </p:txBody>
        </p:sp>
        <p:sp>
          <p:nvSpPr>
            <p:cNvPr id="27" name="Isosceles Triangle 26"/>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28" name="Group 27"/>
          <p:cNvGrpSpPr/>
          <p:nvPr/>
        </p:nvGrpSpPr>
        <p:grpSpPr>
          <a:xfrm>
            <a:off x="2976763" y="2132701"/>
            <a:ext cx="508823" cy="489356"/>
            <a:chOff x="403862" y="3823798"/>
            <a:chExt cx="639746" cy="482494"/>
          </a:xfrm>
        </p:grpSpPr>
        <p:sp>
          <p:nvSpPr>
            <p:cNvPr id="29" name="Rounded Rectangle 28"/>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248</a:t>
              </a:r>
            </a:p>
          </p:txBody>
        </p:sp>
        <p:sp>
          <p:nvSpPr>
            <p:cNvPr id="30" name="Isosceles Triangle 29"/>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31" name="Group 30"/>
          <p:cNvGrpSpPr/>
          <p:nvPr/>
        </p:nvGrpSpPr>
        <p:grpSpPr>
          <a:xfrm>
            <a:off x="3587058" y="1556637"/>
            <a:ext cx="508823" cy="489356"/>
            <a:chOff x="403862" y="3823798"/>
            <a:chExt cx="639746" cy="482494"/>
          </a:xfrm>
        </p:grpSpPr>
        <p:sp>
          <p:nvSpPr>
            <p:cNvPr id="32" name="Rounded Rectangle 31"/>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286</a:t>
              </a:r>
            </a:p>
          </p:txBody>
        </p:sp>
        <p:sp>
          <p:nvSpPr>
            <p:cNvPr id="33" name="Isosceles Triangle 32"/>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34" name="Group 33"/>
          <p:cNvGrpSpPr/>
          <p:nvPr/>
        </p:nvGrpSpPr>
        <p:grpSpPr>
          <a:xfrm>
            <a:off x="4197354" y="1685953"/>
            <a:ext cx="508823" cy="489356"/>
            <a:chOff x="403862" y="3823798"/>
            <a:chExt cx="639746" cy="482494"/>
          </a:xfrm>
        </p:grpSpPr>
        <p:sp>
          <p:nvSpPr>
            <p:cNvPr id="35" name="Rounded Rectangle 34"/>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282</a:t>
              </a:r>
            </a:p>
          </p:txBody>
        </p:sp>
        <p:sp>
          <p:nvSpPr>
            <p:cNvPr id="36" name="Isosceles Triangle 35"/>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37" name="Group 36"/>
          <p:cNvGrpSpPr/>
          <p:nvPr/>
        </p:nvGrpSpPr>
        <p:grpSpPr>
          <a:xfrm>
            <a:off x="4807649" y="1844669"/>
            <a:ext cx="508823" cy="489356"/>
            <a:chOff x="403862" y="3823798"/>
            <a:chExt cx="639746" cy="482494"/>
          </a:xfrm>
        </p:grpSpPr>
        <p:sp>
          <p:nvSpPr>
            <p:cNvPr id="38" name="Rounded Rectangle 37"/>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270</a:t>
              </a:r>
            </a:p>
          </p:txBody>
        </p:sp>
        <p:sp>
          <p:nvSpPr>
            <p:cNvPr id="39" name="Isosceles Triangle 38"/>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40" name="Group 39"/>
          <p:cNvGrpSpPr/>
          <p:nvPr/>
        </p:nvGrpSpPr>
        <p:grpSpPr>
          <a:xfrm>
            <a:off x="5417943" y="1469929"/>
            <a:ext cx="508823" cy="489356"/>
            <a:chOff x="403862" y="3823798"/>
            <a:chExt cx="639746" cy="482494"/>
          </a:xfrm>
        </p:grpSpPr>
        <p:sp>
          <p:nvSpPr>
            <p:cNvPr id="41" name="Rounded Rectangle 40"/>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296</a:t>
              </a:r>
            </a:p>
          </p:txBody>
        </p:sp>
        <p:sp>
          <p:nvSpPr>
            <p:cNvPr id="42" name="Isosceles Triangle 41"/>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43" name="Group 42"/>
          <p:cNvGrpSpPr/>
          <p:nvPr/>
        </p:nvGrpSpPr>
        <p:grpSpPr>
          <a:xfrm>
            <a:off x="6028238" y="1556637"/>
            <a:ext cx="508823" cy="489356"/>
            <a:chOff x="403862" y="3823798"/>
            <a:chExt cx="639746" cy="482494"/>
          </a:xfrm>
        </p:grpSpPr>
        <p:sp>
          <p:nvSpPr>
            <p:cNvPr id="44" name="Rounded Rectangle 43"/>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290</a:t>
              </a:r>
            </a:p>
          </p:txBody>
        </p:sp>
        <p:sp>
          <p:nvSpPr>
            <p:cNvPr id="45" name="Isosceles Triangle 44"/>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46" name="Group 45"/>
          <p:cNvGrpSpPr/>
          <p:nvPr/>
        </p:nvGrpSpPr>
        <p:grpSpPr>
          <a:xfrm>
            <a:off x="6638534" y="1397921"/>
            <a:ext cx="508823" cy="489356"/>
            <a:chOff x="403862" y="3823798"/>
            <a:chExt cx="639746" cy="482494"/>
          </a:xfrm>
        </p:grpSpPr>
        <p:sp>
          <p:nvSpPr>
            <p:cNvPr id="47" name="Rounded Rectangle 46"/>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300</a:t>
              </a:r>
            </a:p>
          </p:txBody>
        </p:sp>
        <p:sp>
          <p:nvSpPr>
            <p:cNvPr id="48" name="Isosceles Triangle 47"/>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49" name="Group 48"/>
          <p:cNvGrpSpPr/>
          <p:nvPr/>
        </p:nvGrpSpPr>
        <p:grpSpPr>
          <a:xfrm>
            <a:off x="7248829" y="1340613"/>
            <a:ext cx="508823" cy="489356"/>
            <a:chOff x="403862" y="3823798"/>
            <a:chExt cx="639746" cy="482494"/>
          </a:xfrm>
        </p:grpSpPr>
        <p:sp>
          <p:nvSpPr>
            <p:cNvPr id="50" name="Rounded Rectangle 49"/>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304</a:t>
              </a:r>
            </a:p>
          </p:txBody>
        </p:sp>
        <p:sp>
          <p:nvSpPr>
            <p:cNvPr id="51" name="Isosceles Triangle 50"/>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52" name="Group 51"/>
          <p:cNvGrpSpPr/>
          <p:nvPr/>
        </p:nvGrpSpPr>
        <p:grpSpPr>
          <a:xfrm>
            <a:off x="8469418" y="1397921"/>
            <a:ext cx="508823" cy="489356"/>
            <a:chOff x="403862" y="3823798"/>
            <a:chExt cx="639746" cy="482494"/>
          </a:xfrm>
        </p:grpSpPr>
        <p:sp>
          <p:nvSpPr>
            <p:cNvPr id="53" name="Rounded Rectangle 52"/>
            <p:cNvSpPr/>
            <p:nvPr/>
          </p:nvSpPr>
          <p:spPr>
            <a:xfrm>
              <a:off x="403862" y="3823798"/>
              <a:ext cx="639746" cy="347996"/>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300</a:t>
              </a:r>
            </a:p>
          </p:txBody>
        </p:sp>
        <p:sp>
          <p:nvSpPr>
            <p:cNvPr id="54" name="Isosceles Triangle 53"/>
            <p:cNvSpPr/>
            <p:nvPr/>
          </p:nvSpPr>
          <p:spPr>
            <a:xfrm rot="10800000">
              <a:off x="621085" y="4153583"/>
              <a:ext cx="203612" cy="152709"/>
            </a:xfrm>
            <a:prstGeom prs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55" name="Group 54"/>
          <p:cNvGrpSpPr/>
          <p:nvPr/>
        </p:nvGrpSpPr>
        <p:grpSpPr>
          <a:xfrm>
            <a:off x="9079714" y="1772661"/>
            <a:ext cx="508823" cy="489356"/>
            <a:chOff x="403862" y="3823798"/>
            <a:chExt cx="639746" cy="482494"/>
          </a:xfrm>
        </p:grpSpPr>
        <p:sp>
          <p:nvSpPr>
            <p:cNvPr id="56" name="Rounded Rectangle 55"/>
            <p:cNvSpPr/>
            <p:nvPr/>
          </p:nvSpPr>
          <p:spPr>
            <a:xfrm>
              <a:off x="403862" y="3823798"/>
              <a:ext cx="639746" cy="347996"/>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275</a:t>
              </a:r>
            </a:p>
          </p:txBody>
        </p:sp>
        <p:sp>
          <p:nvSpPr>
            <p:cNvPr id="57" name="Isosceles Triangle 56"/>
            <p:cNvSpPr/>
            <p:nvPr/>
          </p:nvSpPr>
          <p:spPr>
            <a:xfrm rot="10800000">
              <a:off x="621085" y="4153583"/>
              <a:ext cx="203612" cy="152709"/>
            </a:xfrm>
            <a:prstGeom prs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58" name="Group 57"/>
          <p:cNvGrpSpPr/>
          <p:nvPr/>
        </p:nvGrpSpPr>
        <p:grpSpPr>
          <a:xfrm>
            <a:off x="9690009" y="1397921"/>
            <a:ext cx="508823" cy="489356"/>
            <a:chOff x="403862" y="3823798"/>
            <a:chExt cx="639746" cy="482494"/>
          </a:xfrm>
        </p:grpSpPr>
        <p:sp>
          <p:nvSpPr>
            <p:cNvPr id="59" name="Rounded Rectangle 58"/>
            <p:cNvSpPr/>
            <p:nvPr/>
          </p:nvSpPr>
          <p:spPr>
            <a:xfrm>
              <a:off x="403862" y="3823798"/>
              <a:ext cx="639746" cy="347996"/>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300</a:t>
              </a:r>
            </a:p>
          </p:txBody>
        </p:sp>
        <p:sp>
          <p:nvSpPr>
            <p:cNvPr id="60" name="Isosceles Triangle 59"/>
            <p:cNvSpPr/>
            <p:nvPr/>
          </p:nvSpPr>
          <p:spPr>
            <a:xfrm rot="10800000">
              <a:off x="621085" y="4153583"/>
              <a:ext cx="203612" cy="152709"/>
            </a:xfrm>
            <a:prstGeom prs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sp>
        <p:nvSpPr>
          <p:cNvPr id="61" name="Rectangle 60"/>
          <p:cNvSpPr/>
          <p:nvPr/>
        </p:nvSpPr>
        <p:spPr>
          <a:xfrm>
            <a:off x="7926499" y="1848454"/>
            <a:ext cx="407909" cy="4374000"/>
          </a:xfrm>
          <a:prstGeom prst="rect">
            <a:avLst/>
          </a:prstGeom>
          <a:ln>
            <a:noFill/>
          </a:ln>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grpSp>
        <p:nvGrpSpPr>
          <p:cNvPr id="62" name="Group 61"/>
          <p:cNvGrpSpPr/>
          <p:nvPr/>
        </p:nvGrpSpPr>
        <p:grpSpPr>
          <a:xfrm>
            <a:off x="7889805" y="1340609"/>
            <a:ext cx="508823" cy="489356"/>
            <a:chOff x="403862" y="3823798"/>
            <a:chExt cx="639746" cy="482494"/>
          </a:xfrm>
        </p:grpSpPr>
        <p:sp>
          <p:nvSpPr>
            <p:cNvPr id="63" name="Rounded Rectangle 62"/>
            <p:cNvSpPr/>
            <p:nvPr/>
          </p:nvSpPr>
          <p:spPr>
            <a:xfrm>
              <a:off x="403862" y="3823798"/>
              <a:ext cx="639746" cy="347996"/>
            </a:xfrm>
            <a:prstGeom prst="round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tIns="0" rtlCol="0" anchor="ctr"/>
            <a:lstStyle/>
            <a:p>
              <a:pPr algn="ctr" defTabSz="455978"/>
              <a:r>
                <a:rPr lang="en-US" sz="1300" dirty="0">
                  <a:solidFill>
                    <a:prstClr val="white"/>
                  </a:solidFill>
                  <a:latin typeface="Arial"/>
                  <a:cs typeface="Arial"/>
                </a:rPr>
                <a:t>302</a:t>
              </a:r>
            </a:p>
          </p:txBody>
        </p:sp>
        <p:sp>
          <p:nvSpPr>
            <p:cNvPr id="64" name="Isosceles Triangle 63"/>
            <p:cNvSpPr/>
            <p:nvPr/>
          </p:nvSpPr>
          <p:spPr>
            <a:xfrm rot="10800000">
              <a:off x="621085" y="4153583"/>
              <a:ext cx="203612" cy="152709"/>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5978"/>
              <a:endParaRPr lang="en-US" sz="1300" dirty="0">
                <a:solidFill>
                  <a:prstClr val="white"/>
                </a:solidFill>
                <a:latin typeface="Arial"/>
                <a:cs typeface="Arial"/>
              </a:endParaRPr>
            </a:p>
          </p:txBody>
        </p:sp>
      </p:grpSp>
      <p:grpSp>
        <p:nvGrpSpPr>
          <p:cNvPr id="66" name="Group 65"/>
          <p:cNvGrpSpPr/>
          <p:nvPr/>
        </p:nvGrpSpPr>
        <p:grpSpPr>
          <a:xfrm>
            <a:off x="9601200" y="5591048"/>
            <a:ext cx="2590800" cy="1266952"/>
            <a:chOff x="9601200" y="5591048"/>
            <a:chExt cx="2590800" cy="1266952"/>
          </a:xfrm>
        </p:grpSpPr>
        <p:pic>
          <p:nvPicPr>
            <p:cNvPr id="67" name="Picture 66">
              <a:extLst>
                <a:ext uri="{FF2B5EF4-FFF2-40B4-BE49-F238E27FC236}">
                  <a16:creationId xmlns="" xmlns:a16="http://schemas.microsoft.com/office/drawing/2014/main" id="{14878D25-3F1C-7E42-AAEF-2D256F7A1091}"/>
                </a:ext>
              </a:extLst>
            </p:cNvPr>
            <p:cNvPicPr>
              <a:picLocks noChangeAspect="1"/>
            </p:cNvPicPr>
            <p:nvPr userDrawn="1"/>
          </p:nvPicPr>
          <p:blipFill>
            <a:blip r:embed="rId3"/>
            <a:stretch>
              <a:fillRect/>
            </a:stretch>
          </p:blipFill>
          <p:spPr>
            <a:xfrm>
              <a:off x="9601200" y="5591048"/>
              <a:ext cx="2590800" cy="1266952"/>
            </a:xfrm>
            <a:prstGeom prst="rect">
              <a:avLst/>
            </a:prstGeom>
          </p:spPr>
        </p:pic>
        <p:pic>
          <p:nvPicPr>
            <p:cNvPr id="68" name="Picture 67">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4"/>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306110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50"/>
                                        <p:tgtEl>
                                          <p:spTgt spid="18"/>
                                        </p:tgtEl>
                                        <p:attrNameLst>
                                          <p:attrName>ppt_y</p:attrName>
                                        </p:attrNameLst>
                                      </p:cBhvr>
                                      <p:tavLst>
                                        <p:tav tm="0">
                                          <p:val>
                                            <p:strVal val="#ppt_y+#ppt_h*1.125000"/>
                                          </p:val>
                                        </p:tav>
                                        <p:tav tm="100000">
                                          <p:val>
                                            <p:strVal val="#ppt_y"/>
                                          </p:val>
                                        </p:tav>
                                      </p:tavLst>
                                    </p:anim>
                                    <p:animEffect transition="in" filter="wipe(up)">
                                      <p:cBhvr>
                                        <p:cTn id="8" dur="250"/>
                                        <p:tgtEl>
                                          <p:spTgt spid="18"/>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250"/>
                                        <p:tgtEl>
                                          <p:spTgt spid="22"/>
                                        </p:tgtEl>
                                        <p:attrNameLst>
                                          <p:attrName>ppt_y</p:attrName>
                                        </p:attrNameLst>
                                      </p:cBhvr>
                                      <p:tavLst>
                                        <p:tav tm="0">
                                          <p:val>
                                            <p:strVal val="#ppt_y+#ppt_h*1.125000"/>
                                          </p:val>
                                        </p:tav>
                                        <p:tav tm="100000">
                                          <p:val>
                                            <p:strVal val="#ppt_y"/>
                                          </p:val>
                                        </p:tav>
                                      </p:tavLst>
                                    </p:anim>
                                    <p:animEffect transition="in" filter="wipe(up)">
                                      <p:cBhvr>
                                        <p:cTn id="13" dur="250"/>
                                        <p:tgtEl>
                                          <p:spTgt spid="22"/>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250"/>
                                        <p:tgtEl>
                                          <p:spTgt spid="25"/>
                                        </p:tgtEl>
                                        <p:attrNameLst>
                                          <p:attrName>ppt_y</p:attrName>
                                        </p:attrNameLst>
                                      </p:cBhvr>
                                      <p:tavLst>
                                        <p:tav tm="0">
                                          <p:val>
                                            <p:strVal val="#ppt_y+#ppt_h*1.125000"/>
                                          </p:val>
                                        </p:tav>
                                        <p:tav tm="100000">
                                          <p:val>
                                            <p:strVal val="#ppt_y"/>
                                          </p:val>
                                        </p:tav>
                                      </p:tavLst>
                                    </p:anim>
                                    <p:animEffect transition="in" filter="wipe(up)">
                                      <p:cBhvr>
                                        <p:cTn id="18" dur="250"/>
                                        <p:tgtEl>
                                          <p:spTgt spid="25"/>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250"/>
                                        <p:tgtEl>
                                          <p:spTgt spid="28"/>
                                        </p:tgtEl>
                                        <p:attrNameLst>
                                          <p:attrName>ppt_y</p:attrName>
                                        </p:attrNameLst>
                                      </p:cBhvr>
                                      <p:tavLst>
                                        <p:tav tm="0">
                                          <p:val>
                                            <p:strVal val="#ppt_y+#ppt_h*1.125000"/>
                                          </p:val>
                                        </p:tav>
                                        <p:tav tm="100000">
                                          <p:val>
                                            <p:strVal val="#ppt_y"/>
                                          </p:val>
                                        </p:tav>
                                      </p:tavLst>
                                    </p:anim>
                                    <p:animEffect transition="in" filter="wipe(up)">
                                      <p:cBhvr>
                                        <p:cTn id="23" dur="250"/>
                                        <p:tgtEl>
                                          <p:spTgt spid="28"/>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250"/>
                                        <p:tgtEl>
                                          <p:spTgt spid="31"/>
                                        </p:tgtEl>
                                        <p:attrNameLst>
                                          <p:attrName>ppt_y</p:attrName>
                                        </p:attrNameLst>
                                      </p:cBhvr>
                                      <p:tavLst>
                                        <p:tav tm="0">
                                          <p:val>
                                            <p:strVal val="#ppt_y+#ppt_h*1.125000"/>
                                          </p:val>
                                        </p:tav>
                                        <p:tav tm="100000">
                                          <p:val>
                                            <p:strVal val="#ppt_y"/>
                                          </p:val>
                                        </p:tav>
                                      </p:tavLst>
                                    </p:anim>
                                    <p:animEffect transition="in" filter="wipe(up)">
                                      <p:cBhvr>
                                        <p:cTn id="28" dur="250"/>
                                        <p:tgtEl>
                                          <p:spTgt spid="31"/>
                                        </p:tgtEl>
                                      </p:cBhvr>
                                    </p:animEffect>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250"/>
                                        <p:tgtEl>
                                          <p:spTgt spid="34"/>
                                        </p:tgtEl>
                                        <p:attrNameLst>
                                          <p:attrName>ppt_y</p:attrName>
                                        </p:attrNameLst>
                                      </p:cBhvr>
                                      <p:tavLst>
                                        <p:tav tm="0">
                                          <p:val>
                                            <p:strVal val="#ppt_y+#ppt_h*1.125000"/>
                                          </p:val>
                                        </p:tav>
                                        <p:tav tm="100000">
                                          <p:val>
                                            <p:strVal val="#ppt_y"/>
                                          </p:val>
                                        </p:tav>
                                      </p:tavLst>
                                    </p:anim>
                                    <p:animEffect transition="in" filter="wipe(up)">
                                      <p:cBhvr>
                                        <p:cTn id="33" dur="250"/>
                                        <p:tgtEl>
                                          <p:spTgt spid="34"/>
                                        </p:tgtEl>
                                      </p:cBhvr>
                                    </p:animEffect>
                                  </p:childTnLst>
                                </p:cTn>
                              </p:par>
                            </p:childTnLst>
                          </p:cTn>
                        </p:par>
                        <p:par>
                          <p:cTn id="34" fill="hold">
                            <p:stCondLst>
                              <p:cond delay="1500"/>
                            </p:stCondLst>
                            <p:childTnLst>
                              <p:par>
                                <p:cTn id="35" presetID="12" presetClass="entr" presetSubtype="4"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250"/>
                                        <p:tgtEl>
                                          <p:spTgt spid="37"/>
                                        </p:tgtEl>
                                        <p:attrNameLst>
                                          <p:attrName>ppt_y</p:attrName>
                                        </p:attrNameLst>
                                      </p:cBhvr>
                                      <p:tavLst>
                                        <p:tav tm="0">
                                          <p:val>
                                            <p:strVal val="#ppt_y+#ppt_h*1.125000"/>
                                          </p:val>
                                        </p:tav>
                                        <p:tav tm="100000">
                                          <p:val>
                                            <p:strVal val="#ppt_y"/>
                                          </p:val>
                                        </p:tav>
                                      </p:tavLst>
                                    </p:anim>
                                    <p:animEffect transition="in" filter="wipe(up)">
                                      <p:cBhvr>
                                        <p:cTn id="38" dur="250"/>
                                        <p:tgtEl>
                                          <p:spTgt spid="37"/>
                                        </p:tgtEl>
                                      </p:cBhvr>
                                    </p:animEffect>
                                  </p:childTnLst>
                                </p:cTn>
                              </p:par>
                            </p:childTnLst>
                          </p:cTn>
                        </p:par>
                        <p:par>
                          <p:cTn id="39" fill="hold">
                            <p:stCondLst>
                              <p:cond delay="1750"/>
                            </p:stCondLst>
                            <p:childTnLst>
                              <p:par>
                                <p:cTn id="40" presetID="12" presetClass="entr" presetSubtype="4"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250"/>
                                        <p:tgtEl>
                                          <p:spTgt spid="40"/>
                                        </p:tgtEl>
                                        <p:attrNameLst>
                                          <p:attrName>ppt_y</p:attrName>
                                        </p:attrNameLst>
                                      </p:cBhvr>
                                      <p:tavLst>
                                        <p:tav tm="0">
                                          <p:val>
                                            <p:strVal val="#ppt_y+#ppt_h*1.125000"/>
                                          </p:val>
                                        </p:tav>
                                        <p:tav tm="100000">
                                          <p:val>
                                            <p:strVal val="#ppt_y"/>
                                          </p:val>
                                        </p:tav>
                                      </p:tavLst>
                                    </p:anim>
                                    <p:animEffect transition="in" filter="wipe(up)">
                                      <p:cBhvr>
                                        <p:cTn id="43" dur="250"/>
                                        <p:tgtEl>
                                          <p:spTgt spid="40"/>
                                        </p:tgtEl>
                                      </p:cBhvr>
                                    </p:animEffect>
                                  </p:childTnLst>
                                </p:cTn>
                              </p:par>
                            </p:childTnLst>
                          </p:cTn>
                        </p:par>
                        <p:par>
                          <p:cTn id="44" fill="hold">
                            <p:stCondLst>
                              <p:cond delay="2000"/>
                            </p:stCondLst>
                            <p:childTnLst>
                              <p:par>
                                <p:cTn id="45" presetID="12" presetClass="entr" presetSubtype="4"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250"/>
                                        <p:tgtEl>
                                          <p:spTgt spid="43"/>
                                        </p:tgtEl>
                                        <p:attrNameLst>
                                          <p:attrName>ppt_y</p:attrName>
                                        </p:attrNameLst>
                                      </p:cBhvr>
                                      <p:tavLst>
                                        <p:tav tm="0">
                                          <p:val>
                                            <p:strVal val="#ppt_y+#ppt_h*1.125000"/>
                                          </p:val>
                                        </p:tav>
                                        <p:tav tm="100000">
                                          <p:val>
                                            <p:strVal val="#ppt_y"/>
                                          </p:val>
                                        </p:tav>
                                      </p:tavLst>
                                    </p:anim>
                                    <p:animEffect transition="in" filter="wipe(up)">
                                      <p:cBhvr>
                                        <p:cTn id="48" dur="250"/>
                                        <p:tgtEl>
                                          <p:spTgt spid="43"/>
                                        </p:tgtEl>
                                      </p:cBhvr>
                                    </p:animEffect>
                                  </p:childTnLst>
                                </p:cTn>
                              </p:par>
                            </p:childTnLst>
                          </p:cTn>
                        </p:par>
                        <p:par>
                          <p:cTn id="49" fill="hold">
                            <p:stCondLst>
                              <p:cond delay="2250"/>
                            </p:stCondLst>
                            <p:childTnLst>
                              <p:par>
                                <p:cTn id="50" presetID="12" presetClass="entr" presetSubtype="4"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additive="base">
                                        <p:cTn id="52" dur="250"/>
                                        <p:tgtEl>
                                          <p:spTgt spid="46"/>
                                        </p:tgtEl>
                                        <p:attrNameLst>
                                          <p:attrName>ppt_y</p:attrName>
                                        </p:attrNameLst>
                                      </p:cBhvr>
                                      <p:tavLst>
                                        <p:tav tm="0">
                                          <p:val>
                                            <p:strVal val="#ppt_y+#ppt_h*1.125000"/>
                                          </p:val>
                                        </p:tav>
                                        <p:tav tm="100000">
                                          <p:val>
                                            <p:strVal val="#ppt_y"/>
                                          </p:val>
                                        </p:tav>
                                      </p:tavLst>
                                    </p:anim>
                                    <p:animEffect transition="in" filter="wipe(up)">
                                      <p:cBhvr>
                                        <p:cTn id="53" dur="250"/>
                                        <p:tgtEl>
                                          <p:spTgt spid="46"/>
                                        </p:tgtEl>
                                      </p:cBhvr>
                                    </p:animEffect>
                                  </p:childTnLst>
                                </p:cTn>
                              </p:par>
                            </p:childTnLst>
                          </p:cTn>
                        </p:par>
                        <p:par>
                          <p:cTn id="54" fill="hold">
                            <p:stCondLst>
                              <p:cond delay="2500"/>
                            </p:stCondLst>
                            <p:childTnLst>
                              <p:par>
                                <p:cTn id="55" presetID="12" presetClass="entr" presetSubtype="4"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250"/>
                                        <p:tgtEl>
                                          <p:spTgt spid="49"/>
                                        </p:tgtEl>
                                        <p:attrNameLst>
                                          <p:attrName>ppt_y</p:attrName>
                                        </p:attrNameLst>
                                      </p:cBhvr>
                                      <p:tavLst>
                                        <p:tav tm="0">
                                          <p:val>
                                            <p:strVal val="#ppt_y+#ppt_h*1.125000"/>
                                          </p:val>
                                        </p:tav>
                                        <p:tav tm="100000">
                                          <p:val>
                                            <p:strVal val="#ppt_y"/>
                                          </p:val>
                                        </p:tav>
                                      </p:tavLst>
                                    </p:anim>
                                    <p:animEffect transition="in" filter="wipe(up)">
                                      <p:cBhvr>
                                        <p:cTn id="58" dur="250"/>
                                        <p:tgtEl>
                                          <p:spTgt spid="49"/>
                                        </p:tgtEl>
                                      </p:cBhvr>
                                    </p:animEffect>
                                  </p:childTnLst>
                                </p:cTn>
                              </p:par>
                            </p:childTnLst>
                          </p:cTn>
                        </p:par>
                        <p:par>
                          <p:cTn id="59" fill="hold">
                            <p:stCondLst>
                              <p:cond delay="2750"/>
                            </p:stCondLst>
                            <p:childTnLst>
                              <p:par>
                                <p:cTn id="60" presetID="12" presetClass="entr" presetSubtype="4" fill="hold" nodeType="after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additive="base">
                                        <p:cTn id="62" dur="250"/>
                                        <p:tgtEl>
                                          <p:spTgt spid="62"/>
                                        </p:tgtEl>
                                        <p:attrNameLst>
                                          <p:attrName>ppt_y</p:attrName>
                                        </p:attrNameLst>
                                      </p:cBhvr>
                                      <p:tavLst>
                                        <p:tav tm="0">
                                          <p:val>
                                            <p:strVal val="#ppt_y+#ppt_h*1.125000"/>
                                          </p:val>
                                        </p:tav>
                                        <p:tav tm="100000">
                                          <p:val>
                                            <p:strVal val="#ppt_y"/>
                                          </p:val>
                                        </p:tav>
                                      </p:tavLst>
                                    </p:anim>
                                    <p:animEffect transition="in" filter="wipe(up)">
                                      <p:cBhvr>
                                        <p:cTn id="63" dur="250"/>
                                        <p:tgtEl>
                                          <p:spTgt spid="62"/>
                                        </p:tgtEl>
                                      </p:cBhvr>
                                    </p:animEffect>
                                  </p:childTnLst>
                                </p:cTn>
                              </p:par>
                            </p:childTnLst>
                          </p:cTn>
                        </p:par>
                        <p:par>
                          <p:cTn id="64" fill="hold">
                            <p:stCondLst>
                              <p:cond delay="3000"/>
                            </p:stCondLst>
                            <p:childTnLst>
                              <p:par>
                                <p:cTn id="65" presetID="12" presetClass="entr" presetSubtype="4"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250"/>
                                        <p:tgtEl>
                                          <p:spTgt spid="52"/>
                                        </p:tgtEl>
                                        <p:attrNameLst>
                                          <p:attrName>ppt_y</p:attrName>
                                        </p:attrNameLst>
                                      </p:cBhvr>
                                      <p:tavLst>
                                        <p:tav tm="0">
                                          <p:val>
                                            <p:strVal val="#ppt_y+#ppt_h*1.125000"/>
                                          </p:val>
                                        </p:tav>
                                        <p:tav tm="100000">
                                          <p:val>
                                            <p:strVal val="#ppt_y"/>
                                          </p:val>
                                        </p:tav>
                                      </p:tavLst>
                                    </p:anim>
                                    <p:animEffect transition="in" filter="wipe(up)">
                                      <p:cBhvr>
                                        <p:cTn id="68" dur="250"/>
                                        <p:tgtEl>
                                          <p:spTgt spid="52"/>
                                        </p:tgtEl>
                                      </p:cBhvr>
                                    </p:animEffect>
                                  </p:childTnLst>
                                </p:cTn>
                              </p:par>
                            </p:childTnLst>
                          </p:cTn>
                        </p:par>
                        <p:par>
                          <p:cTn id="69" fill="hold">
                            <p:stCondLst>
                              <p:cond delay="3250"/>
                            </p:stCondLst>
                            <p:childTnLst>
                              <p:par>
                                <p:cTn id="70" presetID="12" presetClass="entr" presetSubtype="4" fill="hold" nodeType="after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additive="base">
                                        <p:cTn id="72" dur="250"/>
                                        <p:tgtEl>
                                          <p:spTgt spid="55"/>
                                        </p:tgtEl>
                                        <p:attrNameLst>
                                          <p:attrName>ppt_y</p:attrName>
                                        </p:attrNameLst>
                                      </p:cBhvr>
                                      <p:tavLst>
                                        <p:tav tm="0">
                                          <p:val>
                                            <p:strVal val="#ppt_y+#ppt_h*1.125000"/>
                                          </p:val>
                                        </p:tav>
                                        <p:tav tm="100000">
                                          <p:val>
                                            <p:strVal val="#ppt_y"/>
                                          </p:val>
                                        </p:tav>
                                      </p:tavLst>
                                    </p:anim>
                                    <p:animEffect transition="in" filter="wipe(up)">
                                      <p:cBhvr>
                                        <p:cTn id="73" dur="250"/>
                                        <p:tgtEl>
                                          <p:spTgt spid="55"/>
                                        </p:tgtEl>
                                      </p:cBhvr>
                                    </p:animEffect>
                                  </p:childTnLst>
                                </p:cTn>
                              </p:par>
                            </p:childTnLst>
                          </p:cTn>
                        </p:par>
                        <p:par>
                          <p:cTn id="74" fill="hold">
                            <p:stCondLst>
                              <p:cond delay="3500"/>
                            </p:stCondLst>
                            <p:childTnLst>
                              <p:par>
                                <p:cTn id="75" presetID="12" presetClass="entr" presetSubtype="4" fill="hold" nodeType="after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additive="base">
                                        <p:cTn id="77" dur="250"/>
                                        <p:tgtEl>
                                          <p:spTgt spid="58"/>
                                        </p:tgtEl>
                                        <p:attrNameLst>
                                          <p:attrName>ppt_y</p:attrName>
                                        </p:attrNameLst>
                                      </p:cBhvr>
                                      <p:tavLst>
                                        <p:tav tm="0">
                                          <p:val>
                                            <p:strVal val="#ppt_y+#ppt_h*1.125000"/>
                                          </p:val>
                                        </p:tav>
                                        <p:tav tm="100000">
                                          <p:val>
                                            <p:strVal val="#ppt_y"/>
                                          </p:val>
                                        </p:tav>
                                      </p:tavLst>
                                    </p:anim>
                                    <p:animEffect transition="in" filter="wipe(up)">
                                      <p:cBhvr>
                                        <p:cTn id="78" dur="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OPAL Facility</a:t>
            </a:r>
          </a:p>
        </p:txBody>
      </p:sp>
      <p:pic>
        <p:nvPicPr>
          <p:cNvPr id="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 r="-1" b="21958"/>
          <a:stretch/>
        </p:blipFill>
        <p:spPr bwMode="auto">
          <a:xfrm>
            <a:off x="666572" y="1268760"/>
            <a:ext cx="10756856" cy="558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7118500" y="3937233"/>
            <a:ext cx="1656184" cy="61206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Neutron Guide Hall</a:t>
            </a:r>
            <a:endParaRPr lang="en-AU" dirty="0">
              <a:solidFill>
                <a:prstClr val="black"/>
              </a:solidFill>
            </a:endParaRPr>
          </a:p>
        </p:txBody>
      </p:sp>
      <p:sp>
        <p:nvSpPr>
          <p:cNvPr id="5" name="Rounded Rectangle 4"/>
          <p:cNvSpPr/>
          <p:nvPr/>
        </p:nvSpPr>
        <p:spPr>
          <a:xfrm>
            <a:off x="6470428" y="2569979"/>
            <a:ext cx="1260140" cy="39604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Reactor</a:t>
            </a:r>
            <a:endParaRPr lang="en-AU" dirty="0">
              <a:solidFill>
                <a:prstClr val="black"/>
              </a:solidFill>
            </a:endParaRPr>
          </a:p>
        </p:txBody>
      </p:sp>
      <p:sp>
        <p:nvSpPr>
          <p:cNvPr id="6" name="Rounded Rectangle 5"/>
          <p:cNvSpPr/>
          <p:nvPr/>
        </p:nvSpPr>
        <p:spPr>
          <a:xfrm>
            <a:off x="4454204" y="3541189"/>
            <a:ext cx="1080120" cy="39604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Offices</a:t>
            </a:r>
            <a:endParaRPr lang="en-AU" dirty="0">
              <a:solidFill>
                <a:prstClr val="black"/>
              </a:solidFill>
            </a:endParaRPr>
          </a:p>
        </p:txBody>
      </p:sp>
      <p:sp>
        <p:nvSpPr>
          <p:cNvPr id="7" name="Rounded Rectangle 6"/>
          <p:cNvSpPr/>
          <p:nvPr/>
        </p:nvSpPr>
        <p:spPr>
          <a:xfrm>
            <a:off x="5822356" y="5834686"/>
            <a:ext cx="1080120" cy="39604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Offices</a:t>
            </a:r>
            <a:endParaRPr lang="en-AU" dirty="0">
              <a:solidFill>
                <a:prstClr val="black"/>
              </a:solidFill>
            </a:endParaRPr>
          </a:p>
        </p:txBody>
      </p:sp>
      <p:sp>
        <p:nvSpPr>
          <p:cNvPr id="8" name="Rounded Rectangle 7"/>
          <p:cNvSpPr/>
          <p:nvPr/>
        </p:nvSpPr>
        <p:spPr>
          <a:xfrm>
            <a:off x="4417755" y="4653136"/>
            <a:ext cx="1447366" cy="61206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OPAL Visitor Centre</a:t>
            </a:r>
            <a:endParaRPr lang="en-AU" dirty="0">
              <a:solidFill>
                <a:prstClr val="black"/>
              </a:solidFill>
            </a:endParaRPr>
          </a:p>
        </p:txBody>
      </p:sp>
      <p:sp>
        <p:nvSpPr>
          <p:cNvPr id="9" name="Rounded Rectangle 8"/>
          <p:cNvSpPr/>
          <p:nvPr/>
        </p:nvSpPr>
        <p:spPr>
          <a:xfrm>
            <a:off x="10142836" y="3343167"/>
            <a:ext cx="1080120" cy="39604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Offices</a:t>
            </a:r>
            <a:endParaRPr lang="en-AU" dirty="0">
              <a:solidFill>
                <a:prstClr val="black"/>
              </a:solidFill>
            </a:endParaRPr>
          </a:p>
        </p:txBody>
      </p:sp>
      <p:grpSp>
        <p:nvGrpSpPr>
          <p:cNvPr id="10" name="Group 9"/>
          <p:cNvGrpSpPr/>
          <p:nvPr/>
        </p:nvGrpSpPr>
        <p:grpSpPr>
          <a:xfrm>
            <a:off x="9601200" y="5591048"/>
            <a:ext cx="2590800" cy="1266952"/>
            <a:chOff x="9601200" y="5591048"/>
            <a:chExt cx="2590800" cy="1266952"/>
          </a:xfrm>
        </p:grpSpPr>
        <p:pic>
          <p:nvPicPr>
            <p:cNvPr id="11" name="Picture 10">
              <a:extLst>
                <a:ext uri="{FF2B5EF4-FFF2-40B4-BE49-F238E27FC236}">
                  <a16:creationId xmlns="" xmlns:a16="http://schemas.microsoft.com/office/drawing/2014/main" id="{14878D25-3F1C-7E42-AAEF-2D256F7A1091}"/>
                </a:ext>
              </a:extLst>
            </p:cNvPr>
            <p:cNvPicPr>
              <a:picLocks noChangeAspect="1"/>
            </p:cNvPicPr>
            <p:nvPr userDrawn="1"/>
          </p:nvPicPr>
          <p:blipFill>
            <a:blip r:embed="rId4"/>
            <a:stretch>
              <a:fillRect/>
            </a:stretch>
          </p:blipFill>
          <p:spPr>
            <a:xfrm>
              <a:off x="9601200" y="5591048"/>
              <a:ext cx="2590800" cy="1266952"/>
            </a:xfrm>
            <a:prstGeom prst="rect">
              <a:avLst/>
            </a:prstGeom>
          </p:spPr>
        </p:pic>
        <p:pic>
          <p:nvPicPr>
            <p:cNvPr id="12" name="Picture 11">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5"/>
            <a:srcRect l="35794"/>
            <a:stretch/>
          </p:blipFill>
          <p:spPr>
            <a:xfrm>
              <a:off x="10693400" y="6320878"/>
              <a:ext cx="1352296" cy="430853"/>
            </a:xfrm>
            <a:prstGeom prst="rect">
              <a:avLst/>
            </a:prstGeom>
          </p:spPr>
        </p:pic>
      </p:grpSp>
      <p:sp>
        <p:nvSpPr>
          <p:cNvPr id="13" name="Rounded Rectangle 12"/>
          <p:cNvSpPr/>
          <p:nvPr/>
        </p:nvSpPr>
        <p:spPr>
          <a:xfrm>
            <a:off x="1539554" y="4128090"/>
            <a:ext cx="1080120" cy="39604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prstClr val="black"/>
                </a:solidFill>
              </a:rPr>
              <a:t>HIFAR</a:t>
            </a:r>
            <a:endParaRPr lang="en-AU" dirty="0">
              <a:solidFill>
                <a:prstClr val="black"/>
              </a:solidFill>
            </a:endParaRPr>
          </a:p>
        </p:txBody>
      </p:sp>
    </p:spTree>
    <p:extLst>
      <p:ext uri="{BB962C8B-B14F-4D97-AF65-F5344CB8AC3E}">
        <p14:creationId xmlns:p14="http://schemas.microsoft.com/office/powerpoint/2010/main" val="424727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Beams for Neutron Scattering Science</a:t>
            </a:r>
            <a:endParaRPr lang="en-AU" dirty="0"/>
          </a:p>
        </p:txBody>
      </p:sp>
      <p:pic>
        <p:nvPicPr>
          <p:cNvPr id="3" name="Picture 2" descr="MainBuilding"/>
          <p:cNvPicPr>
            <a:picLocks noChangeAspect="1" noChangeArrowheads="1"/>
          </p:cNvPicPr>
          <p:nvPr/>
        </p:nvPicPr>
        <p:blipFill rotWithShape="1">
          <a:blip r:embed="rId2">
            <a:extLst>
              <a:ext uri="{28A0092B-C50C-407E-A947-70E740481C1C}">
                <a14:useLocalDpi xmlns:a14="http://schemas.microsoft.com/office/drawing/2010/main" val="0"/>
              </a:ext>
            </a:extLst>
          </a:blip>
          <a:srcRect l="2811" t="10400" r="1553" b="4051"/>
          <a:stretch/>
        </p:blipFill>
        <p:spPr bwMode="auto">
          <a:xfrm>
            <a:off x="888438" y="1230594"/>
            <a:ext cx="10256589" cy="562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 name="Group 3"/>
          <p:cNvGrpSpPr/>
          <p:nvPr/>
        </p:nvGrpSpPr>
        <p:grpSpPr>
          <a:xfrm>
            <a:off x="9601200" y="5591048"/>
            <a:ext cx="2590800" cy="1266952"/>
            <a:chOff x="9601200" y="5591048"/>
            <a:chExt cx="2590800" cy="1266952"/>
          </a:xfrm>
        </p:grpSpPr>
        <p:pic>
          <p:nvPicPr>
            <p:cNvPr id="5" name="Picture 4">
              <a:extLst>
                <a:ext uri="{FF2B5EF4-FFF2-40B4-BE49-F238E27FC236}">
                  <a16:creationId xmlns="" xmlns:a16="http://schemas.microsoft.com/office/drawing/2014/main" id="{14878D25-3F1C-7E42-AAEF-2D256F7A1091}"/>
                </a:ext>
              </a:extLst>
            </p:cNvPr>
            <p:cNvPicPr>
              <a:picLocks noChangeAspect="1"/>
            </p:cNvPicPr>
            <p:nvPr userDrawn="1"/>
          </p:nvPicPr>
          <p:blipFill>
            <a:blip r:embed="rId3"/>
            <a:stretch>
              <a:fillRect/>
            </a:stretch>
          </p:blipFill>
          <p:spPr>
            <a:xfrm>
              <a:off x="9601200" y="5591048"/>
              <a:ext cx="2590800" cy="1266952"/>
            </a:xfrm>
            <a:prstGeom prst="rect">
              <a:avLst/>
            </a:prstGeom>
          </p:spPr>
        </p:pic>
        <p:pic>
          <p:nvPicPr>
            <p:cNvPr id="6" name="Picture 5">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4"/>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33760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OPAL </a:t>
            </a:r>
            <a:r>
              <a:rPr lang="en-US" dirty="0" err="1"/>
              <a:t>Utilisation</a:t>
            </a:r>
            <a:r>
              <a:rPr lang="en-US" dirty="0"/>
              <a:t>/Experimental Facilities</a:t>
            </a:r>
            <a:endParaRPr lang="en-AU"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501" y="1108342"/>
            <a:ext cx="9424987" cy="566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9601200" y="5591048"/>
            <a:ext cx="2590800" cy="1266952"/>
            <a:chOff x="9601200" y="5591048"/>
            <a:chExt cx="2590800" cy="1266952"/>
          </a:xfrm>
        </p:grpSpPr>
        <p:pic>
          <p:nvPicPr>
            <p:cNvPr id="5" name="Picture 4">
              <a:extLst>
                <a:ext uri="{FF2B5EF4-FFF2-40B4-BE49-F238E27FC236}">
                  <a16:creationId xmlns="" xmlns:a16="http://schemas.microsoft.com/office/drawing/2014/main" id="{14878D25-3F1C-7E42-AAEF-2D256F7A1091}"/>
                </a:ext>
              </a:extLst>
            </p:cNvPr>
            <p:cNvPicPr>
              <a:picLocks noChangeAspect="1"/>
            </p:cNvPicPr>
            <p:nvPr userDrawn="1"/>
          </p:nvPicPr>
          <p:blipFill>
            <a:blip r:embed="rId3"/>
            <a:stretch>
              <a:fillRect/>
            </a:stretch>
          </p:blipFill>
          <p:spPr>
            <a:xfrm>
              <a:off x="9601200" y="5591048"/>
              <a:ext cx="2590800" cy="1266952"/>
            </a:xfrm>
            <a:prstGeom prst="rect">
              <a:avLst/>
            </a:prstGeom>
          </p:spPr>
        </p:pic>
        <p:pic>
          <p:nvPicPr>
            <p:cNvPr id="6" name="Picture 5">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4"/>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47253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Australian Centre for Neutron Scattering</a:t>
            </a:r>
          </a:p>
        </p:txBody>
      </p:sp>
      <p:sp>
        <p:nvSpPr>
          <p:cNvPr id="3" name="Content Placeholder 2"/>
          <p:cNvSpPr>
            <a:spLocks noGrp="1"/>
          </p:cNvSpPr>
          <p:nvPr>
            <p:ph idx="1"/>
          </p:nvPr>
        </p:nvSpPr>
        <p:spPr>
          <a:xfrm>
            <a:off x="359569" y="1367821"/>
            <a:ext cx="6565106" cy="4809142"/>
          </a:xfrm>
        </p:spPr>
        <p:txBody>
          <a:bodyPr>
            <a:normAutofit lnSpcReduction="10000"/>
          </a:bodyPr>
          <a:lstStyle/>
          <a:p>
            <a:r>
              <a:rPr lang="en-AU" dirty="0"/>
              <a:t>80 staff support 300 reactor </a:t>
            </a:r>
            <a:r>
              <a:rPr lang="en-AU" dirty="0" smtClean="0"/>
              <a:t>days</a:t>
            </a:r>
          </a:p>
          <a:p>
            <a:pPr lvl="1"/>
            <a:r>
              <a:rPr lang="en-AU" dirty="0" smtClean="0"/>
              <a:t>225 </a:t>
            </a:r>
            <a:r>
              <a:rPr lang="en-AU" dirty="0"/>
              <a:t>days to user service</a:t>
            </a:r>
          </a:p>
          <a:p>
            <a:r>
              <a:rPr lang="en-AU" dirty="0"/>
              <a:t>14 (+1) neutron beam instruments </a:t>
            </a:r>
          </a:p>
          <a:p>
            <a:r>
              <a:rPr lang="en-AU" dirty="0"/>
              <a:t>4,300 registered users</a:t>
            </a:r>
          </a:p>
          <a:p>
            <a:r>
              <a:rPr lang="en-AU" dirty="0"/>
              <a:t>450 user experiments per year</a:t>
            </a:r>
          </a:p>
          <a:p>
            <a:r>
              <a:rPr lang="en-AU" dirty="0"/>
              <a:t>500 individual users visit per </a:t>
            </a:r>
            <a:r>
              <a:rPr lang="en-AU" dirty="0" smtClean="0"/>
              <a:t>year</a:t>
            </a:r>
          </a:p>
          <a:p>
            <a:pPr lvl="1"/>
            <a:r>
              <a:rPr lang="en-AU" dirty="0" smtClean="0"/>
              <a:t>1,400 </a:t>
            </a:r>
            <a:r>
              <a:rPr lang="en-AU" dirty="0"/>
              <a:t>user visits per year</a:t>
            </a:r>
          </a:p>
          <a:p>
            <a:r>
              <a:rPr lang="en-AU" dirty="0" smtClean="0"/>
              <a:t>1014 </a:t>
            </a:r>
            <a:r>
              <a:rPr lang="en-AU" dirty="0"/>
              <a:t>journal publications with </a:t>
            </a:r>
            <a:r>
              <a:rPr lang="en-AU" dirty="0" smtClean="0"/>
              <a:t>neutron </a:t>
            </a:r>
            <a:r>
              <a:rPr lang="en-AU" dirty="0"/>
              <a:t>data from users &amp; staff </a:t>
            </a:r>
            <a:r>
              <a:rPr lang="en-AU" dirty="0" smtClean="0"/>
              <a:t>(2007-2018)</a:t>
            </a:r>
          </a:p>
          <a:p>
            <a:pPr lvl="1"/>
            <a:r>
              <a:rPr lang="en-AU" dirty="0" smtClean="0"/>
              <a:t>183 </a:t>
            </a:r>
            <a:r>
              <a:rPr lang="en-AU" dirty="0"/>
              <a:t>in </a:t>
            </a:r>
            <a:r>
              <a:rPr lang="en-AU" dirty="0" smtClean="0"/>
              <a:t>2017</a:t>
            </a:r>
          </a:p>
          <a:p>
            <a:pPr lvl="1"/>
            <a:r>
              <a:rPr lang="en-AU" dirty="0" smtClean="0"/>
              <a:t>86 </a:t>
            </a:r>
            <a:r>
              <a:rPr lang="en-AU" dirty="0"/>
              <a:t>in 2018</a:t>
            </a:r>
          </a:p>
          <a:p>
            <a:endParaRPr lang="en-AU" dirty="0"/>
          </a:p>
        </p:txBody>
      </p:sp>
      <p:graphicFrame>
        <p:nvGraphicFramePr>
          <p:cNvPr id="4" name="Chart 3"/>
          <p:cNvGraphicFramePr>
            <a:graphicFrameLocks noGrp="1"/>
          </p:cNvGraphicFramePr>
          <p:nvPr>
            <p:extLst>
              <p:ext uri="{D42A27DB-BD31-4B8C-83A1-F6EECF244321}">
                <p14:modId xmlns:p14="http://schemas.microsoft.com/office/powerpoint/2010/main" val="2789591417"/>
              </p:ext>
            </p:extLst>
          </p:nvPr>
        </p:nvGraphicFramePr>
        <p:xfrm>
          <a:off x="7222083" y="1045624"/>
          <a:ext cx="4143376" cy="2516723"/>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480775" y="3562348"/>
            <a:ext cx="2075184" cy="3111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0268" y="3562347"/>
            <a:ext cx="2074282" cy="3111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p:cNvGrpSpPr/>
          <p:nvPr/>
        </p:nvGrpSpPr>
        <p:grpSpPr>
          <a:xfrm>
            <a:off x="9601200" y="5591048"/>
            <a:ext cx="2590800" cy="1266952"/>
            <a:chOff x="9601200" y="5591048"/>
            <a:chExt cx="2590800" cy="1266952"/>
          </a:xfrm>
        </p:grpSpPr>
        <p:pic>
          <p:nvPicPr>
            <p:cNvPr id="9" name="Picture 8">
              <a:extLst>
                <a:ext uri="{FF2B5EF4-FFF2-40B4-BE49-F238E27FC236}">
                  <a16:creationId xmlns="" xmlns:a16="http://schemas.microsoft.com/office/drawing/2014/main" id="{14878D25-3F1C-7E42-AAEF-2D256F7A1091}"/>
                </a:ext>
              </a:extLst>
            </p:cNvPr>
            <p:cNvPicPr>
              <a:picLocks noChangeAspect="1"/>
            </p:cNvPicPr>
            <p:nvPr userDrawn="1"/>
          </p:nvPicPr>
          <p:blipFill>
            <a:blip r:embed="rId5"/>
            <a:stretch>
              <a:fillRect/>
            </a:stretch>
          </p:blipFill>
          <p:spPr>
            <a:xfrm>
              <a:off x="9601200" y="5591048"/>
              <a:ext cx="2590800" cy="1266952"/>
            </a:xfrm>
            <a:prstGeom prst="rect">
              <a:avLst/>
            </a:prstGeom>
          </p:spPr>
        </p:pic>
        <p:pic>
          <p:nvPicPr>
            <p:cNvPr id="10" name="Picture 9">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6"/>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24698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Australian Centre for Neutron Scattering</a:t>
            </a:r>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375" t="28280" b="12473"/>
          <a:stretch/>
        </p:blipFill>
        <p:spPr bwMode="auto">
          <a:xfrm>
            <a:off x="0" y="1283752"/>
            <a:ext cx="12192000" cy="557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9601200" y="5591048"/>
            <a:ext cx="2590800" cy="1266952"/>
            <a:chOff x="9601200" y="5591048"/>
            <a:chExt cx="2590800" cy="1266952"/>
          </a:xfrm>
        </p:grpSpPr>
        <p:pic>
          <p:nvPicPr>
            <p:cNvPr id="5" name="Picture 4">
              <a:extLst>
                <a:ext uri="{FF2B5EF4-FFF2-40B4-BE49-F238E27FC236}">
                  <a16:creationId xmlns="" xmlns:a16="http://schemas.microsoft.com/office/drawing/2014/main" id="{14878D25-3F1C-7E42-AAEF-2D256F7A1091}"/>
                </a:ext>
              </a:extLst>
            </p:cNvPr>
            <p:cNvPicPr>
              <a:picLocks noChangeAspect="1"/>
            </p:cNvPicPr>
            <p:nvPr userDrawn="1"/>
          </p:nvPicPr>
          <p:blipFill>
            <a:blip r:embed="rId3"/>
            <a:stretch>
              <a:fillRect/>
            </a:stretch>
          </p:blipFill>
          <p:spPr>
            <a:xfrm>
              <a:off x="9601200" y="5591048"/>
              <a:ext cx="2590800" cy="1266952"/>
            </a:xfrm>
            <a:prstGeom prst="rect">
              <a:avLst/>
            </a:prstGeom>
          </p:spPr>
        </p:pic>
        <p:pic>
          <p:nvPicPr>
            <p:cNvPr id="6" name="Picture 5">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4"/>
            <a:srcRect l="35794"/>
            <a:stretch/>
          </p:blipFill>
          <p:spPr>
            <a:xfrm>
              <a:off x="10693400" y="6320878"/>
              <a:ext cx="1352296" cy="430853"/>
            </a:xfrm>
            <a:prstGeom prst="rect">
              <a:avLst/>
            </a:prstGeom>
          </p:spPr>
        </p:pic>
      </p:grpSp>
      <p:sp>
        <p:nvSpPr>
          <p:cNvPr id="7" name="Text Box 18"/>
          <p:cNvSpPr txBox="1">
            <a:spLocks noChangeArrowheads="1"/>
          </p:cNvSpPr>
          <p:nvPr/>
        </p:nvSpPr>
        <p:spPr bwMode="auto">
          <a:xfrm>
            <a:off x="359568" y="5007562"/>
            <a:ext cx="3817946" cy="1216962"/>
          </a:xfrm>
          <a:prstGeom prst="rect">
            <a:avLst/>
          </a:prstGeom>
          <a:solidFill>
            <a:schemeClr val="bg1"/>
          </a:solidFill>
          <a:ln>
            <a:noFill/>
          </a:ln>
          <a:effectLst>
            <a:glow rad="228600">
              <a:srgbClr val="EBDA03"/>
            </a:glow>
          </a:effectLst>
          <a:extLst/>
        </p:spPr>
        <p:txBody>
          <a:bodyPr wrap="square" lIns="35971" tIns="35971" rIns="35971" bIns="71942">
            <a:spAutoFit/>
          </a:bodyPr>
          <a:lstStyle/>
          <a:p>
            <a:pPr algn="ctr">
              <a:lnSpc>
                <a:spcPct val="150000"/>
              </a:lnSpc>
              <a:spcBef>
                <a:spcPts val="0"/>
              </a:spcBef>
              <a:spcAft>
                <a:spcPts val="0"/>
              </a:spcAft>
              <a:defRPr/>
            </a:pPr>
            <a:r>
              <a:rPr lang="en-AU" sz="2000" b="1" dirty="0">
                <a:solidFill>
                  <a:srgbClr val="EEECE1">
                    <a:lumMod val="25000"/>
                  </a:srgbClr>
                </a:solidFill>
                <a:latin typeface="Arial" pitchFamily="34" charset="0"/>
                <a:ea typeface="ＭＳ Ｐゴシック" charset="-128"/>
              </a:rPr>
              <a:t>15 Neutron Beam Instruments</a:t>
            </a:r>
            <a:endParaRPr lang="en-AU" sz="1400" b="1" dirty="0">
              <a:solidFill>
                <a:srgbClr val="EEECE1">
                  <a:lumMod val="25000"/>
                </a:srgbClr>
              </a:solidFill>
              <a:latin typeface="Arial" pitchFamily="34" charset="0"/>
              <a:ea typeface="ＭＳ Ｐゴシック" charset="-128"/>
            </a:endParaRPr>
          </a:p>
          <a:p>
            <a:pPr algn="ctr">
              <a:lnSpc>
                <a:spcPct val="150000"/>
              </a:lnSpc>
              <a:spcBef>
                <a:spcPts val="0"/>
              </a:spcBef>
              <a:spcAft>
                <a:spcPts val="0"/>
              </a:spcAft>
              <a:defRPr/>
            </a:pPr>
            <a:r>
              <a:rPr lang="en-AU" sz="1400" b="1" dirty="0" smtClean="0">
                <a:solidFill>
                  <a:srgbClr val="EEECE1">
                    <a:lumMod val="25000"/>
                  </a:srgbClr>
                </a:solidFill>
                <a:latin typeface="Arial" pitchFamily="34" charset="0"/>
                <a:ea typeface="ＭＳ Ｐゴシック" charset="-128"/>
              </a:rPr>
              <a:t>SAXS </a:t>
            </a:r>
            <a:r>
              <a:rPr lang="en-AU" sz="1400" b="1" dirty="0">
                <a:solidFill>
                  <a:srgbClr val="EEECE1">
                    <a:lumMod val="25000"/>
                  </a:srgbClr>
                </a:solidFill>
                <a:latin typeface="Arial" pitchFamily="34" charset="0"/>
                <a:ea typeface="ＭＳ Ｐゴシック" charset="-128"/>
              </a:rPr>
              <a:t>&amp; X-ray </a:t>
            </a:r>
            <a:r>
              <a:rPr lang="en-AU" sz="1400" b="1" dirty="0" smtClean="0">
                <a:solidFill>
                  <a:srgbClr val="EEECE1">
                    <a:lumMod val="25000"/>
                  </a:srgbClr>
                </a:solidFill>
                <a:latin typeface="Arial" pitchFamily="34" charset="0"/>
                <a:ea typeface="ＭＳ Ｐゴシック" charset="-128"/>
              </a:rPr>
              <a:t>Reflectometry</a:t>
            </a:r>
          </a:p>
          <a:p>
            <a:pPr algn="ctr">
              <a:lnSpc>
                <a:spcPct val="150000"/>
              </a:lnSpc>
              <a:spcBef>
                <a:spcPts val="0"/>
              </a:spcBef>
              <a:spcAft>
                <a:spcPts val="0"/>
              </a:spcAft>
              <a:defRPr/>
            </a:pPr>
            <a:r>
              <a:rPr lang="en-AU" sz="1400" b="1" dirty="0" smtClean="0">
                <a:solidFill>
                  <a:srgbClr val="EEECE1">
                    <a:lumMod val="25000"/>
                  </a:srgbClr>
                </a:solidFill>
                <a:latin typeface="Arial" pitchFamily="34" charset="0"/>
                <a:ea typeface="ＭＳ Ｐゴシック" charset="-128"/>
              </a:rPr>
              <a:t>  PPMS &amp; </a:t>
            </a:r>
            <a:r>
              <a:rPr lang="en-AU" sz="1400" b="1" dirty="0" err="1" smtClean="0">
                <a:solidFill>
                  <a:srgbClr val="EEECE1">
                    <a:lumMod val="25000"/>
                  </a:srgbClr>
                </a:solidFill>
                <a:latin typeface="Arial" pitchFamily="34" charset="0"/>
                <a:ea typeface="ＭＳ Ｐゴシック" charset="-128"/>
              </a:rPr>
              <a:t>Ellipsometry</a:t>
            </a:r>
            <a:endParaRPr lang="en-AU" sz="1400" b="1" dirty="0">
              <a:solidFill>
                <a:srgbClr val="EEECE1">
                  <a:lumMod val="25000"/>
                </a:srgbClr>
              </a:solidFill>
              <a:latin typeface="Arial" pitchFamily="34" charset="0"/>
              <a:ea typeface="ＭＳ Ｐゴシック" charset="-128"/>
            </a:endParaRPr>
          </a:p>
        </p:txBody>
      </p:sp>
      <p:sp>
        <p:nvSpPr>
          <p:cNvPr id="9" name="Text Box 12"/>
          <p:cNvSpPr txBox="1">
            <a:spLocks noChangeArrowheads="1"/>
          </p:cNvSpPr>
          <p:nvPr/>
        </p:nvSpPr>
        <p:spPr bwMode="auto">
          <a:xfrm>
            <a:off x="1502297" y="4291381"/>
            <a:ext cx="766244" cy="288147"/>
          </a:xfrm>
          <a:prstGeom prst="rect">
            <a:avLst/>
          </a:prstGeom>
          <a:solidFill>
            <a:srgbClr val="EDF6F7"/>
          </a:solidFill>
          <a:ln>
            <a:noFill/>
          </a:ln>
          <a:effectLst>
            <a:glow rad="228600">
              <a:srgbClr val="EBDA03">
                <a:alpha val="40000"/>
              </a:srgbClr>
            </a:glow>
            <a:softEdge rad="31750"/>
          </a:effectLst>
          <a:extLst/>
        </p:spPr>
        <p:txBody>
          <a:bodyPr lIns="36000" tIns="36000" rIns="36000" bIns="36000">
            <a:spAutoFit/>
          </a:bodyPr>
          <a:lstStyle/>
          <a:p>
            <a:pPr algn="ctr">
              <a:defRPr/>
            </a:pPr>
            <a:r>
              <a:rPr lang="en-AU" sz="1400" b="1" dirty="0" smtClean="0">
                <a:solidFill>
                  <a:srgbClr val="C0504D"/>
                </a:solidFill>
                <a:latin typeface="Arial" pitchFamily="34" charset="0"/>
                <a:ea typeface="ＭＳ Ｐゴシック" charset="-128"/>
              </a:rPr>
              <a:t>SPATZ</a:t>
            </a:r>
            <a:endParaRPr lang="en-AU" sz="1400" b="1" dirty="0">
              <a:solidFill>
                <a:srgbClr val="C0504D"/>
              </a:solidFill>
              <a:latin typeface="Arial" pitchFamily="34" charset="0"/>
              <a:ea typeface="ＭＳ Ｐゴシック" charset="-128"/>
            </a:endParaRPr>
          </a:p>
        </p:txBody>
      </p:sp>
      <p:sp>
        <p:nvSpPr>
          <p:cNvPr id="10" name="Text Box 12"/>
          <p:cNvSpPr txBox="1">
            <a:spLocks noChangeArrowheads="1"/>
          </p:cNvSpPr>
          <p:nvPr/>
        </p:nvSpPr>
        <p:spPr bwMode="auto">
          <a:xfrm>
            <a:off x="4770448" y="1716208"/>
            <a:ext cx="926283" cy="288147"/>
          </a:xfrm>
          <a:prstGeom prst="rect">
            <a:avLst/>
          </a:prstGeom>
          <a:solidFill>
            <a:srgbClr val="EDF6F7"/>
          </a:solidFill>
          <a:ln>
            <a:noFill/>
          </a:ln>
          <a:effectLst>
            <a:glow rad="228600">
              <a:srgbClr val="00B050">
                <a:alpha val="40000"/>
              </a:srgbClr>
            </a:glow>
            <a:softEdge rad="31750"/>
          </a:effectLst>
          <a:extLst/>
        </p:spPr>
        <p:txBody>
          <a:bodyPr lIns="36000" tIns="36000" rIns="36000" bIns="36000">
            <a:spAutoFit/>
          </a:bodyPr>
          <a:lstStyle/>
          <a:p>
            <a:pPr algn="ctr">
              <a:defRPr/>
            </a:pPr>
            <a:r>
              <a:rPr lang="en-AU" sz="1400" dirty="0">
                <a:solidFill>
                  <a:srgbClr val="0033CC"/>
                </a:solidFill>
                <a:latin typeface="Arial" pitchFamily="34" charset="0"/>
                <a:ea typeface="ＭＳ Ｐゴシック" charset="-128"/>
              </a:rPr>
              <a:t>WOMBAT</a:t>
            </a:r>
          </a:p>
        </p:txBody>
      </p:sp>
      <p:sp>
        <p:nvSpPr>
          <p:cNvPr id="11" name="Text Box 12"/>
          <p:cNvSpPr txBox="1">
            <a:spLocks noChangeArrowheads="1"/>
          </p:cNvSpPr>
          <p:nvPr/>
        </p:nvSpPr>
        <p:spPr bwMode="auto">
          <a:xfrm>
            <a:off x="3251231" y="1326231"/>
            <a:ext cx="926283" cy="288147"/>
          </a:xfrm>
          <a:prstGeom prst="rect">
            <a:avLst/>
          </a:prstGeom>
          <a:solidFill>
            <a:srgbClr val="EDF6F7"/>
          </a:solidFill>
          <a:ln>
            <a:noFill/>
          </a:ln>
          <a:effectLst>
            <a:glow rad="228600">
              <a:srgbClr val="00B050">
                <a:alpha val="40000"/>
              </a:srgbClr>
            </a:glow>
            <a:softEdge rad="31750"/>
          </a:effectLst>
          <a:extLst/>
        </p:spPr>
        <p:txBody>
          <a:bodyPr lIns="36000" tIns="36000" rIns="36000" bIns="36000">
            <a:spAutoFit/>
          </a:bodyPr>
          <a:lstStyle/>
          <a:p>
            <a:pPr algn="ctr">
              <a:defRPr/>
            </a:pPr>
            <a:r>
              <a:rPr lang="en-AU" sz="1400" dirty="0" smtClean="0">
                <a:solidFill>
                  <a:srgbClr val="0033CC"/>
                </a:solidFill>
                <a:latin typeface="Arial" pitchFamily="34" charset="0"/>
                <a:ea typeface="ＭＳ Ｐゴシック" charset="-128"/>
              </a:rPr>
              <a:t>ECHIDNA</a:t>
            </a:r>
            <a:endParaRPr lang="en-AU" sz="1400" dirty="0">
              <a:solidFill>
                <a:srgbClr val="0033CC"/>
              </a:solidFill>
              <a:latin typeface="Arial" pitchFamily="34" charset="0"/>
              <a:ea typeface="ＭＳ Ｐゴシック" charset="-128"/>
            </a:endParaRPr>
          </a:p>
        </p:txBody>
      </p:sp>
      <p:sp>
        <p:nvSpPr>
          <p:cNvPr id="12" name="Text Box 12"/>
          <p:cNvSpPr txBox="1">
            <a:spLocks noChangeArrowheads="1"/>
          </p:cNvSpPr>
          <p:nvPr/>
        </p:nvSpPr>
        <p:spPr bwMode="auto">
          <a:xfrm>
            <a:off x="8899556" y="4579528"/>
            <a:ext cx="701644"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DINGO</a:t>
            </a:r>
            <a:endParaRPr lang="en-AU" sz="1400" dirty="0">
              <a:solidFill>
                <a:srgbClr val="0033CC"/>
              </a:solidFill>
              <a:latin typeface="Arial" pitchFamily="34" charset="0"/>
              <a:ea typeface="ＭＳ Ｐゴシック" charset="-128"/>
            </a:endParaRPr>
          </a:p>
        </p:txBody>
      </p:sp>
      <p:sp>
        <p:nvSpPr>
          <p:cNvPr id="13" name="Text Box 12"/>
          <p:cNvSpPr txBox="1">
            <a:spLocks noChangeArrowheads="1"/>
          </p:cNvSpPr>
          <p:nvPr/>
        </p:nvSpPr>
        <p:spPr bwMode="auto">
          <a:xfrm>
            <a:off x="10175906" y="4741453"/>
            <a:ext cx="701644"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SIKA</a:t>
            </a:r>
            <a:endParaRPr lang="en-AU" sz="1400" dirty="0">
              <a:solidFill>
                <a:srgbClr val="0033CC"/>
              </a:solidFill>
              <a:latin typeface="Arial" pitchFamily="34" charset="0"/>
              <a:ea typeface="ＭＳ Ｐゴシック" charset="-128"/>
            </a:endParaRPr>
          </a:p>
        </p:txBody>
      </p:sp>
      <p:sp>
        <p:nvSpPr>
          <p:cNvPr id="14" name="Text Box 12"/>
          <p:cNvSpPr txBox="1">
            <a:spLocks noChangeArrowheads="1"/>
          </p:cNvSpPr>
          <p:nvPr/>
        </p:nvSpPr>
        <p:spPr bwMode="auto">
          <a:xfrm>
            <a:off x="10906125" y="3764079"/>
            <a:ext cx="781050"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TAIPAN</a:t>
            </a:r>
            <a:endParaRPr lang="en-AU" sz="1400" dirty="0">
              <a:solidFill>
                <a:srgbClr val="0033CC"/>
              </a:solidFill>
              <a:latin typeface="Arial" pitchFamily="34" charset="0"/>
              <a:ea typeface="ＭＳ Ｐゴシック" charset="-128"/>
            </a:endParaRPr>
          </a:p>
        </p:txBody>
      </p:sp>
      <p:sp>
        <p:nvSpPr>
          <p:cNvPr id="15" name="Text Box 12"/>
          <p:cNvSpPr txBox="1">
            <a:spLocks noChangeArrowheads="1"/>
          </p:cNvSpPr>
          <p:nvPr/>
        </p:nvSpPr>
        <p:spPr bwMode="auto">
          <a:xfrm>
            <a:off x="5829300" y="2887778"/>
            <a:ext cx="895350"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PELICAN</a:t>
            </a:r>
            <a:endParaRPr lang="en-AU" sz="1400" dirty="0">
              <a:solidFill>
                <a:srgbClr val="0033CC"/>
              </a:solidFill>
              <a:latin typeface="Arial" pitchFamily="34" charset="0"/>
              <a:ea typeface="ＭＳ Ｐゴシック" charset="-128"/>
            </a:endParaRPr>
          </a:p>
        </p:txBody>
      </p:sp>
      <p:sp>
        <p:nvSpPr>
          <p:cNvPr id="16" name="Text Box 12"/>
          <p:cNvSpPr txBox="1">
            <a:spLocks noChangeArrowheads="1"/>
          </p:cNvSpPr>
          <p:nvPr/>
        </p:nvSpPr>
        <p:spPr bwMode="auto">
          <a:xfrm>
            <a:off x="3962400" y="2487728"/>
            <a:ext cx="895350"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KOWARI</a:t>
            </a:r>
            <a:endParaRPr lang="en-AU" sz="1400" dirty="0">
              <a:solidFill>
                <a:srgbClr val="0033CC"/>
              </a:solidFill>
              <a:latin typeface="Arial" pitchFamily="34" charset="0"/>
              <a:ea typeface="ＭＳ Ｐゴシック" charset="-128"/>
            </a:endParaRPr>
          </a:p>
        </p:txBody>
      </p:sp>
      <p:sp>
        <p:nvSpPr>
          <p:cNvPr id="17" name="Text Box 12"/>
          <p:cNvSpPr txBox="1">
            <a:spLocks noChangeArrowheads="1"/>
          </p:cNvSpPr>
          <p:nvPr/>
        </p:nvSpPr>
        <p:spPr bwMode="auto">
          <a:xfrm>
            <a:off x="2819022" y="2743704"/>
            <a:ext cx="819528"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KOALA</a:t>
            </a:r>
            <a:endParaRPr lang="en-AU" sz="1400" dirty="0">
              <a:solidFill>
                <a:srgbClr val="0033CC"/>
              </a:solidFill>
              <a:latin typeface="Arial" pitchFamily="34" charset="0"/>
              <a:ea typeface="ＭＳ Ｐゴシック" charset="-128"/>
            </a:endParaRPr>
          </a:p>
        </p:txBody>
      </p:sp>
      <p:sp>
        <p:nvSpPr>
          <p:cNvPr id="18" name="Text Box 12"/>
          <p:cNvSpPr txBox="1">
            <a:spLocks noChangeArrowheads="1"/>
          </p:cNvSpPr>
          <p:nvPr/>
        </p:nvSpPr>
        <p:spPr bwMode="auto">
          <a:xfrm>
            <a:off x="1916817" y="2089380"/>
            <a:ext cx="703448"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JOEY</a:t>
            </a:r>
            <a:endParaRPr lang="en-AU" sz="1400" dirty="0">
              <a:solidFill>
                <a:srgbClr val="0033CC"/>
              </a:solidFill>
              <a:latin typeface="Arial" pitchFamily="34" charset="0"/>
              <a:ea typeface="ＭＳ Ｐゴシック" charset="-128"/>
            </a:endParaRPr>
          </a:p>
        </p:txBody>
      </p:sp>
      <p:sp>
        <p:nvSpPr>
          <p:cNvPr id="19" name="Text Box 12"/>
          <p:cNvSpPr txBox="1">
            <a:spLocks noChangeArrowheads="1"/>
          </p:cNvSpPr>
          <p:nvPr/>
        </p:nvSpPr>
        <p:spPr bwMode="auto">
          <a:xfrm>
            <a:off x="2476444" y="3052476"/>
            <a:ext cx="933505"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QUOKKA</a:t>
            </a:r>
            <a:endParaRPr lang="en-AU" sz="1400" dirty="0">
              <a:solidFill>
                <a:srgbClr val="0033CC"/>
              </a:solidFill>
              <a:latin typeface="Arial" pitchFamily="34" charset="0"/>
              <a:ea typeface="ＭＳ Ｐゴシック" charset="-128"/>
            </a:endParaRPr>
          </a:p>
        </p:txBody>
      </p:sp>
      <p:sp>
        <p:nvSpPr>
          <p:cNvPr id="20" name="Text Box 12"/>
          <p:cNvSpPr txBox="1">
            <a:spLocks noChangeArrowheads="1"/>
          </p:cNvSpPr>
          <p:nvPr/>
        </p:nvSpPr>
        <p:spPr bwMode="auto">
          <a:xfrm>
            <a:off x="1800737" y="3475932"/>
            <a:ext cx="819528"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BILBY</a:t>
            </a:r>
            <a:endParaRPr lang="en-AU" sz="1400" dirty="0">
              <a:solidFill>
                <a:srgbClr val="0033CC"/>
              </a:solidFill>
              <a:latin typeface="Arial" pitchFamily="34" charset="0"/>
              <a:ea typeface="ＭＳ Ｐゴシック" charset="-128"/>
            </a:endParaRPr>
          </a:p>
        </p:txBody>
      </p:sp>
      <p:sp>
        <p:nvSpPr>
          <p:cNvPr id="21" name="Text Box 12"/>
          <p:cNvSpPr txBox="1">
            <a:spLocks noChangeArrowheads="1"/>
          </p:cNvSpPr>
          <p:nvPr/>
        </p:nvSpPr>
        <p:spPr bwMode="auto">
          <a:xfrm>
            <a:off x="4194986" y="4327482"/>
            <a:ext cx="1038603"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PLATYPUS</a:t>
            </a:r>
            <a:endParaRPr lang="en-AU" sz="1400" dirty="0">
              <a:solidFill>
                <a:srgbClr val="0033CC"/>
              </a:solidFill>
              <a:latin typeface="Arial" pitchFamily="34" charset="0"/>
              <a:ea typeface="ＭＳ Ｐゴシック" charset="-128"/>
            </a:endParaRPr>
          </a:p>
        </p:txBody>
      </p:sp>
      <p:sp>
        <p:nvSpPr>
          <p:cNvPr id="22" name="Text Box 12"/>
          <p:cNvSpPr txBox="1">
            <a:spLocks noChangeArrowheads="1"/>
          </p:cNvSpPr>
          <p:nvPr/>
        </p:nvSpPr>
        <p:spPr bwMode="auto">
          <a:xfrm>
            <a:off x="4714287" y="4623955"/>
            <a:ext cx="1381713"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KOOKABURRA</a:t>
            </a:r>
            <a:endParaRPr lang="en-AU" sz="1400" dirty="0">
              <a:solidFill>
                <a:srgbClr val="0033CC"/>
              </a:solidFill>
              <a:latin typeface="Arial" pitchFamily="34" charset="0"/>
              <a:ea typeface="ＭＳ Ｐゴシック" charset="-128"/>
            </a:endParaRPr>
          </a:p>
        </p:txBody>
      </p:sp>
      <p:sp>
        <p:nvSpPr>
          <p:cNvPr id="23" name="Text Box 12"/>
          <p:cNvSpPr txBox="1">
            <a:spLocks noChangeArrowheads="1"/>
          </p:cNvSpPr>
          <p:nvPr/>
        </p:nvSpPr>
        <p:spPr bwMode="auto">
          <a:xfrm>
            <a:off x="6566711" y="4741853"/>
            <a:ext cx="586564"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dirty="0" smtClean="0">
                <a:solidFill>
                  <a:srgbClr val="0033CC"/>
                </a:solidFill>
                <a:latin typeface="Arial" pitchFamily="34" charset="0"/>
                <a:ea typeface="ＭＳ Ｐゴシック" charset="-128"/>
              </a:rPr>
              <a:t>EMU</a:t>
            </a:r>
            <a:endParaRPr lang="en-AU" sz="1400" dirty="0">
              <a:solidFill>
                <a:srgbClr val="0033CC"/>
              </a:solidFill>
              <a:latin typeface="Arial" pitchFamily="34" charset="0"/>
              <a:ea typeface="ＭＳ Ｐゴシック" charset="-128"/>
            </a:endParaRPr>
          </a:p>
        </p:txBody>
      </p:sp>
      <p:sp>
        <p:nvSpPr>
          <p:cNvPr id="24" name="Text Box 12"/>
          <p:cNvSpPr txBox="1">
            <a:spLocks noChangeArrowheads="1"/>
          </p:cNvSpPr>
          <p:nvPr/>
        </p:nvSpPr>
        <p:spPr bwMode="auto">
          <a:xfrm>
            <a:off x="7333662" y="3175925"/>
            <a:ext cx="1651619" cy="288147"/>
          </a:xfrm>
          <a:prstGeom prst="rect">
            <a:avLst/>
          </a:prstGeom>
          <a:solidFill>
            <a:srgbClr val="EDF6F7"/>
          </a:solidFill>
          <a:ln>
            <a:noFill/>
          </a:ln>
          <a:effectLst>
            <a:glow rad="228600">
              <a:srgbClr val="00B050">
                <a:alpha val="40000"/>
              </a:srgbClr>
            </a:glow>
            <a:softEdge rad="31750"/>
          </a:effectLst>
          <a:extLst/>
        </p:spPr>
        <p:txBody>
          <a:bodyPr wrap="square" lIns="36000" tIns="36000" rIns="36000" bIns="36000">
            <a:spAutoFit/>
          </a:bodyPr>
          <a:lstStyle/>
          <a:p>
            <a:pPr algn="ctr">
              <a:defRPr/>
            </a:pPr>
            <a:r>
              <a:rPr lang="en-AU" sz="1400" baseline="30000" dirty="0" smtClean="0">
                <a:solidFill>
                  <a:srgbClr val="0033CC"/>
                </a:solidFill>
                <a:latin typeface="Arial" pitchFamily="34" charset="0"/>
                <a:ea typeface="ＭＳ Ｐゴシック" charset="-128"/>
              </a:rPr>
              <a:t>3</a:t>
            </a:r>
            <a:r>
              <a:rPr lang="en-AU" sz="1400" dirty="0" smtClean="0">
                <a:solidFill>
                  <a:srgbClr val="0033CC"/>
                </a:solidFill>
                <a:latin typeface="Arial" pitchFamily="34" charset="0"/>
                <a:ea typeface="ＭＳ Ｐゴシック" charset="-128"/>
              </a:rPr>
              <a:t>He Filling Station</a:t>
            </a:r>
            <a:endParaRPr lang="en-AU" sz="1400" dirty="0">
              <a:solidFill>
                <a:srgbClr val="0033CC"/>
              </a:solidFill>
              <a:latin typeface="Arial" pitchFamily="34" charset="0"/>
              <a:ea typeface="ＭＳ Ｐゴシック" charset="-128"/>
            </a:endParaRPr>
          </a:p>
        </p:txBody>
      </p:sp>
    </p:spTree>
    <p:extLst>
      <p:ext uri="{BB962C8B-B14F-4D97-AF65-F5344CB8AC3E}">
        <p14:creationId xmlns:p14="http://schemas.microsoft.com/office/powerpoint/2010/main" val="229352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932664" y="0"/>
            <a:ext cx="6097536" cy="842342"/>
          </a:xfrm>
        </p:spPr>
        <p:txBody>
          <a:bodyPr/>
          <a:lstStyle/>
          <a:p>
            <a:r>
              <a:rPr lang="en-AU" sz="3600" dirty="0"/>
              <a:t>ACNS Instruments</a:t>
            </a:r>
          </a:p>
        </p:txBody>
      </p:sp>
      <p:pic>
        <p:nvPicPr>
          <p:cNvPr id="4" name="Picture 11" descr="wombat_dash.jpg"/>
          <p:cNvPicPr>
            <a:picLocks noChangeAspect="1"/>
          </p:cNvPicPr>
          <p:nvPr/>
        </p:nvPicPr>
        <p:blipFill>
          <a:blip r:embed="rId3"/>
          <a:srcRect t="15491"/>
          <a:stretch>
            <a:fillRect/>
          </a:stretch>
        </p:blipFill>
        <p:spPr bwMode="auto">
          <a:xfrm>
            <a:off x="7706848" y="842342"/>
            <a:ext cx="2449513" cy="1706563"/>
          </a:xfrm>
          <a:prstGeom prst="rect">
            <a:avLst/>
          </a:prstGeom>
          <a:noFill/>
          <a:ln w="9525">
            <a:noFill/>
            <a:miter lim="800000"/>
            <a:headEnd/>
            <a:tailEnd/>
          </a:ln>
        </p:spPr>
      </p:pic>
      <p:sp>
        <p:nvSpPr>
          <p:cNvPr id="5" name="TextBox 17"/>
          <p:cNvSpPr txBox="1">
            <a:spLocks noChangeArrowheads="1"/>
          </p:cNvSpPr>
          <p:nvPr/>
        </p:nvSpPr>
        <p:spPr bwMode="auto">
          <a:xfrm>
            <a:off x="8930983" y="996736"/>
            <a:ext cx="1319635" cy="400033"/>
          </a:xfrm>
          <a:prstGeom prst="rect">
            <a:avLst/>
          </a:prstGeom>
          <a:noFill/>
          <a:ln w="9525">
            <a:noFill/>
            <a:miter lim="800000"/>
            <a:headEnd/>
            <a:tailEnd/>
          </a:ln>
        </p:spPr>
        <p:txBody>
          <a:bodyPr wrap="none" lIns="91366" tIns="45682" rIns="91366" bIns="45682">
            <a:prstTxWarp prst="textNoShape">
              <a:avLst/>
            </a:prstTxWarp>
            <a:spAutoFit/>
          </a:bodyPr>
          <a:lstStyle/>
          <a:p>
            <a:r>
              <a:rPr lang="en-US" sz="2000" dirty="0">
                <a:solidFill>
                  <a:srgbClr val="FF0000"/>
                </a:solidFill>
              </a:rPr>
              <a:t>WOMBAT</a:t>
            </a:r>
          </a:p>
        </p:txBody>
      </p:sp>
      <p:pic>
        <p:nvPicPr>
          <p:cNvPr id="6" name="Picture 11" descr="TAIPAN.tiff"/>
          <p:cNvPicPr>
            <a:picLocks noChangeAspect="1"/>
          </p:cNvPicPr>
          <p:nvPr/>
        </p:nvPicPr>
        <p:blipFill>
          <a:blip r:embed="rId4"/>
          <a:srcRect/>
          <a:stretch>
            <a:fillRect/>
          </a:stretch>
        </p:blipFill>
        <p:spPr bwMode="auto">
          <a:xfrm>
            <a:off x="7706843" y="2646075"/>
            <a:ext cx="2449512" cy="4151313"/>
          </a:xfrm>
          <a:prstGeom prst="rect">
            <a:avLst/>
          </a:prstGeom>
          <a:noFill/>
          <a:ln w="9525">
            <a:noFill/>
            <a:miter lim="800000"/>
            <a:headEnd/>
            <a:tailEnd/>
          </a:ln>
        </p:spPr>
      </p:pic>
      <p:sp>
        <p:nvSpPr>
          <p:cNvPr id="7" name="TextBox 17"/>
          <p:cNvSpPr txBox="1">
            <a:spLocks noChangeArrowheads="1"/>
          </p:cNvSpPr>
          <p:nvPr/>
        </p:nvSpPr>
        <p:spPr bwMode="auto">
          <a:xfrm>
            <a:off x="9074998" y="3156975"/>
            <a:ext cx="1074568" cy="400033"/>
          </a:xfrm>
          <a:prstGeom prst="rect">
            <a:avLst/>
          </a:prstGeom>
          <a:noFill/>
          <a:ln w="9525">
            <a:noFill/>
            <a:miter lim="800000"/>
            <a:headEnd/>
            <a:tailEnd/>
          </a:ln>
        </p:spPr>
        <p:txBody>
          <a:bodyPr wrap="none" lIns="91366" tIns="45682" rIns="91366" bIns="45682">
            <a:prstTxWarp prst="textNoShape">
              <a:avLst/>
            </a:prstTxWarp>
            <a:spAutoFit/>
          </a:bodyPr>
          <a:lstStyle/>
          <a:p>
            <a:r>
              <a:rPr lang="en-US" sz="2000" dirty="0">
                <a:solidFill>
                  <a:srgbClr val="FF0000"/>
                </a:solidFill>
              </a:rPr>
              <a:t>TAIPAN</a:t>
            </a:r>
          </a:p>
        </p:txBody>
      </p:sp>
      <p:graphicFrame>
        <p:nvGraphicFramePr>
          <p:cNvPr id="8" name="Table 7"/>
          <p:cNvGraphicFramePr>
            <a:graphicFrameLocks noGrp="1"/>
          </p:cNvGraphicFramePr>
          <p:nvPr>
            <p:extLst>
              <p:ext uri="{D42A27DB-BD31-4B8C-83A1-F6EECF244321}">
                <p14:modId xmlns:p14="http://schemas.microsoft.com/office/powerpoint/2010/main" val="878391480"/>
              </p:ext>
            </p:extLst>
          </p:nvPr>
        </p:nvGraphicFramePr>
        <p:xfrm>
          <a:off x="480894" y="116632"/>
          <a:ext cx="5832648" cy="6614160"/>
        </p:xfrm>
        <a:graphic>
          <a:graphicData uri="http://schemas.openxmlformats.org/drawingml/2006/table">
            <a:tbl>
              <a:tblPr firstRow="1" bandRow="1">
                <a:tableStyleId>{5C22544A-7EE6-4342-B048-85BDC9FD1C3A}</a:tableStyleId>
              </a:tblPr>
              <a:tblGrid>
                <a:gridCol w="1625492"/>
                <a:gridCol w="4207156"/>
              </a:tblGrid>
              <a:tr h="335280">
                <a:tc gridSpan="2">
                  <a:txBody>
                    <a:bodyPr/>
                    <a:lstStyle/>
                    <a:p>
                      <a:r>
                        <a:rPr lang="en-AU" sz="1600" dirty="0" smtClean="0"/>
                        <a:t>Diffractometers:</a:t>
                      </a:r>
                    </a:p>
                  </a:txBody>
                  <a:tcPr>
                    <a:solidFill>
                      <a:schemeClr val="tx2">
                        <a:lumMod val="60000"/>
                        <a:lumOff val="40000"/>
                      </a:schemeClr>
                    </a:solidFill>
                  </a:tcPr>
                </a:tc>
                <a:tc hMerge="1">
                  <a:txBody>
                    <a:bodyPr/>
                    <a:lstStyle/>
                    <a:p>
                      <a:endParaRPr lang="en-AU" dirty="0"/>
                    </a:p>
                  </a:txBody>
                  <a:tcPr/>
                </a:tc>
              </a:tr>
              <a:tr h="335280">
                <a:tc>
                  <a:txBody>
                    <a:bodyPr/>
                    <a:lstStyle/>
                    <a:p>
                      <a:r>
                        <a:rPr lang="en-US" sz="1600" dirty="0" smtClean="0"/>
                        <a:t>ECHIDNA	</a:t>
                      </a:r>
                      <a:endParaRPr lang="en-AU"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high-resolution powder diffractometer</a:t>
                      </a:r>
                    </a:p>
                  </a:txBody>
                  <a:tcPr/>
                </a:tc>
              </a:tr>
              <a:tr h="335280">
                <a:tc>
                  <a:txBody>
                    <a:bodyPr/>
                    <a:lstStyle/>
                    <a:p>
                      <a:r>
                        <a:rPr lang="en-US" sz="1600" dirty="0" smtClean="0"/>
                        <a:t>WOMBAT</a:t>
                      </a:r>
                      <a:endParaRPr lang="en-AU" sz="1600" dirty="0"/>
                    </a:p>
                  </a:txBody>
                  <a:tcPr/>
                </a:tc>
                <a:tc>
                  <a:txBody>
                    <a:bodyPr/>
                    <a:lstStyle/>
                    <a:p>
                      <a:r>
                        <a:rPr lang="en-US" sz="1600" dirty="0" smtClean="0"/>
                        <a:t>high-intensity diffractometer</a:t>
                      </a:r>
                      <a:endParaRPr lang="en-AU" sz="1600" dirty="0"/>
                    </a:p>
                  </a:txBody>
                  <a:tcPr/>
                </a:tc>
              </a:tr>
              <a:tr h="335280">
                <a:tc>
                  <a:txBody>
                    <a:bodyPr/>
                    <a:lstStyle/>
                    <a:p>
                      <a:r>
                        <a:rPr lang="en-US" sz="1600" dirty="0" smtClean="0"/>
                        <a:t>KOALA</a:t>
                      </a:r>
                      <a:endParaRPr lang="en-AU" sz="1600" dirty="0"/>
                    </a:p>
                  </a:txBody>
                  <a:tcPr/>
                </a:tc>
                <a:tc>
                  <a:txBody>
                    <a:bodyPr/>
                    <a:lstStyle/>
                    <a:p>
                      <a:r>
                        <a:rPr lang="en-US" sz="1600" dirty="0" smtClean="0"/>
                        <a:t>single-crystal Laue diffractometer</a:t>
                      </a:r>
                    </a:p>
                  </a:txBody>
                  <a:tcPr/>
                </a:tc>
              </a:tr>
              <a:tr h="335280">
                <a:tc>
                  <a:txBody>
                    <a:bodyPr/>
                    <a:lstStyle/>
                    <a:p>
                      <a:r>
                        <a:rPr lang="en-US" sz="1600" dirty="0" smtClean="0"/>
                        <a:t>KOWARI</a:t>
                      </a:r>
                      <a:endParaRPr lang="en-AU"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strain scanner</a:t>
                      </a:r>
                    </a:p>
                  </a:txBody>
                  <a:tcPr/>
                </a:tc>
              </a:tr>
              <a:tr h="335280">
                <a:tc>
                  <a:txBody>
                    <a:bodyPr/>
                    <a:lstStyle/>
                    <a:p>
                      <a:r>
                        <a:rPr lang="en-US" sz="1600" dirty="0" smtClean="0"/>
                        <a:t>JOEY</a:t>
                      </a:r>
                      <a:endParaRPr lang="en-AU"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crystal-alignment Laue diffractometer</a:t>
                      </a:r>
                    </a:p>
                  </a:txBody>
                  <a:tcPr/>
                </a:tc>
              </a:tr>
              <a:tr h="335280">
                <a:tc gridSpan="2">
                  <a:txBody>
                    <a:bodyPr/>
                    <a:lstStyle/>
                    <a:p>
                      <a:r>
                        <a:rPr lang="en-AU" sz="1600" b="1" dirty="0" smtClean="0">
                          <a:solidFill>
                            <a:schemeClr val="bg1"/>
                          </a:solidFill>
                        </a:rPr>
                        <a:t>Small-angle Spectrometers:</a:t>
                      </a:r>
                    </a:p>
                  </a:txBody>
                  <a:tcPr>
                    <a:solidFill>
                      <a:schemeClr val="tx2">
                        <a:lumMod val="60000"/>
                        <a:lumOff val="40000"/>
                      </a:schemeClr>
                    </a:solidFill>
                  </a:tcPr>
                </a:tc>
                <a:tc hMerge="1">
                  <a:txBody>
                    <a:bodyPr/>
                    <a:lstStyle/>
                    <a:p>
                      <a:endParaRPr lang="en-AU" dirty="0" smtClean="0"/>
                    </a:p>
                  </a:txBody>
                  <a:tcPr/>
                </a:tc>
              </a:tr>
              <a:tr h="335280">
                <a:tc>
                  <a:txBody>
                    <a:bodyPr/>
                    <a:lstStyle/>
                    <a:p>
                      <a:r>
                        <a:rPr lang="en-AU" sz="1600" dirty="0" smtClean="0"/>
                        <a:t>QUOKKA</a:t>
                      </a:r>
                      <a:endParaRPr lang="en-AU" sz="1600" dirty="0"/>
                    </a:p>
                  </a:txBody>
                  <a:tcPr/>
                </a:tc>
                <a:tc>
                  <a:txBody>
                    <a:bodyPr/>
                    <a:lstStyle/>
                    <a:p>
                      <a:r>
                        <a:rPr lang="en-AU" sz="1600" dirty="0" smtClean="0"/>
                        <a:t>monochromatic SANS</a:t>
                      </a:r>
                    </a:p>
                  </a:txBody>
                  <a:tcPr/>
                </a:tc>
              </a:tr>
              <a:tr h="335280">
                <a:tc>
                  <a:txBody>
                    <a:bodyPr/>
                    <a:lstStyle/>
                    <a:p>
                      <a:r>
                        <a:rPr lang="en-AU" sz="1600" dirty="0" smtClean="0"/>
                        <a:t>BILBY</a:t>
                      </a:r>
                      <a:endParaRPr lang="en-AU"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600" dirty="0" smtClean="0"/>
                        <a:t>time-of-flight SANS</a:t>
                      </a:r>
                    </a:p>
                  </a:txBody>
                  <a:tcPr/>
                </a:tc>
              </a:tr>
              <a:tr h="335280">
                <a:tc>
                  <a:txBody>
                    <a:bodyPr/>
                    <a:lstStyle/>
                    <a:p>
                      <a:r>
                        <a:rPr lang="en-AU" sz="1600" dirty="0" smtClean="0"/>
                        <a:t>KOOKABURRA</a:t>
                      </a:r>
                      <a:endParaRPr lang="en-AU"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600" dirty="0" smtClean="0"/>
                        <a:t>ultra-SANS</a:t>
                      </a:r>
                    </a:p>
                  </a:txBody>
                  <a:tcPr/>
                </a:tc>
              </a:tr>
              <a:tr h="335280">
                <a:tc gridSpan="2">
                  <a:txBody>
                    <a:bodyPr/>
                    <a:lstStyle/>
                    <a:p>
                      <a:r>
                        <a:rPr lang="en-AU" sz="1600" b="1" dirty="0" smtClean="0">
                          <a:solidFill>
                            <a:schemeClr val="bg1"/>
                          </a:solidFill>
                        </a:rPr>
                        <a:t>Imaging &amp; Reflectometry:</a:t>
                      </a:r>
                    </a:p>
                  </a:txBody>
                  <a:tcPr>
                    <a:solidFill>
                      <a:schemeClr val="tx2">
                        <a:lumMod val="60000"/>
                        <a:lumOff val="40000"/>
                      </a:schemeClr>
                    </a:solidFill>
                  </a:tcPr>
                </a:tc>
                <a:tc hMerge="1">
                  <a:txBody>
                    <a:bodyPr/>
                    <a:lstStyle/>
                    <a:p>
                      <a:endParaRPr lang="en-AU" b="1" dirty="0"/>
                    </a:p>
                  </a:txBody>
                  <a:tcPr>
                    <a:solidFill>
                      <a:schemeClr val="tx2">
                        <a:lumMod val="60000"/>
                        <a:lumOff val="40000"/>
                      </a:schemeClr>
                    </a:solidFill>
                  </a:tcPr>
                </a:tc>
              </a:tr>
              <a:tr h="335280">
                <a:tc>
                  <a:txBody>
                    <a:bodyPr/>
                    <a:lstStyle/>
                    <a:p>
                      <a:r>
                        <a:rPr lang="en-AU" sz="1600" dirty="0" smtClean="0"/>
                        <a:t>DINGO</a:t>
                      </a:r>
                      <a:endParaRPr lang="en-AU" sz="1600" dirty="0"/>
                    </a:p>
                  </a:txBody>
                  <a:tcPr/>
                </a:tc>
                <a:tc>
                  <a:txBody>
                    <a:bodyPr/>
                    <a:lstStyle/>
                    <a:p>
                      <a:r>
                        <a:rPr lang="en-AU" sz="1600" dirty="0" smtClean="0"/>
                        <a:t>radiography/tomography/imaging station</a:t>
                      </a:r>
                    </a:p>
                  </a:txBody>
                  <a:tcPr/>
                </a:tc>
              </a:tr>
              <a:tr h="335280">
                <a:tc>
                  <a:txBody>
                    <a:bodyPr/>
                    <a:lstStyle/>
                    <a:p>
                      <a:r>
                        <a:rPr lang="en-AU" sz="1600" dirty="0" smtClean="0"/>
                        <a:t>PLATYPUS</a:t>
                      </a:r>
                      <a:endParaRPr lang="en-AU" sz="1600" dirty="0"/>
                    </a:p>
                  </a:txBody>
                  <a:tcPr/>
                </a:tc>
                <a:tc>
                  <a:txBody>
                    <a:bodyPr/>
                    <a:lstStyle/>
                    <a:p>
                      <a:r>
                        <a:rPr lang="en-AU" sz="1600" dirty="0" smtClean="0"/>
                        <a:t>reflectometer</a:t>
                      </a:r>
                      <a:endParaRPr lang="en-AU" sz="1600" dirty="0"/>
                    </a:p>
                  </a:txBody>
                  <a:tcPr/>
                </a:tc>
              </a:tr>
              <a:tr h="335280">
                <a:tc>
                  <a:txBody>
                    <a:bodyPr/>
                    <a:lstStyle/>
                    <a:p>
                      <a:r>
                        <a:rPr lang="en-AU" sz="1600" dirty="0" smtClean="0"/>
                        <a:t>SPATZ</a:t>
                      </a:r>
                      <a:endParaRPr lang="en-AU" sz="1600" dirty="0"/>
                    </a:p>
                  </a:txBody>
                  <a:tcPr/>
                </a:tc>
                <a:tc>
                  <a:txBody>
                    <a:bodyPr/>
                    <a:lstStyle/>
                    <a:p>
                      <a:r>
                        <a:rPr lang="en-AU" sz="1600" dirty="0" smtClean="0"/>
                        <a:t>reflectometer (under construction)</a:t>
                      </a:r>
                    </a:p>
                  </a:txBody>
                  <a:tcPr/>
                </a:tc>
              </a:tr>
              <a:tr h="335280">
                <a:tc gridSpan="2">
                  <a:txBody>
                    <a:bodyPr/>
                    <a:lstStyle/>
                    <a:p>
                      <a:r>
                        <a:rPr lang="en-AU" sz="1600" b="1" dirty="0" smtClean="0">
                          <a:solidFill>
                            <a:schemeClr val="bg1"/>
                          </a:solidFill>
                        </a:rPr>
                        <a:t>Inelastic Spectrometers:</a:t>
                      </a:r>
                    </a:p>
                  </a:txBody>
                  <a:tcPr>
                    <a:solidFill>
                      <a:schemeClr val="tx2">
                        <a:lumMod val="60000"/>
                        <a:lumOff val="40000"/>
                      </a:schemeClr>
                    </a:solidFill>
                  </a:tcPr>
                </a:tc>
                <a:tc hMerge="1">
                  <a:txBody>
                    <a:bodyPr/>
                    <a:lstStyle/>
                    <a:p>
                      <a:endParaRPr lang="en-AU" dirty="0"/>
                    </a:p>
                  </a:txBody>
                  <a:tcPr/>
                </a:tc>
              </a:tr>
              <a:tr h="579120">
                <a:tc>
                  <a:txBody>
                    <a:bodyPr/>
                    <a:lstStyle/>
                    <a:p>
                      <a:r>
                        <a:rPr lang="en-AU" sz="1600" dirty="0" smtClean="0"/>
                        <a:t>TAIPAN</a:t>
                      </a:r>
                      <a:endParaRPr lang="en-AU" sz="1600" dirty="0"/>
                    </a:p>
                  </a:txBody>
                  <a:tcPr/>
                </a:tc>
                <a:tc>
                  <a:txBody>
                    <a:bodyPr/>
                    <a:lstStyle/>
                    <a:p>
                      <a:r>
                        <a:rPr lang="en-AU" sz="1600" dirty="0" smtClean="0"/>
                        <a:t>thermal-neutron three-axis spectrometer, </a:t>
                      </a:r>
                    </a:p>
                    <a:p>
                      <a:r>
                        <a:rPr lang="en-AU" sz="1600" dirty="0" smtClean="0"/>
                        <a:t>	with Be-filter option</a:t>
                      </a:r>
                      <a:endParaRPr lang="en-AU" sz="1600" dirty="0"/>
                    </a:p>
                  </a:txBody>
                  <a:tcPr/>
                </a:tc>
              </a:tr>
              <a:tr h="335280">
                <a:tc>
                  <a:txBody>
                    <a:bodyPr/>
                    <a:lstStyle/>
                    <a:p>
                      <a:r>
                        <a:rPr lang="en-AU" sz="1600" dirty="0" smtClean="0"/>
                        <a:t>SIKA</a:t>
                      </a:r>
                      <a:endParaRPr lang="en-AU" sz="1600" dirty="0"/>
                    </a:p>
                  </a:txBody>
                  <a:tcPr/>
                </a:tc>
                <a:tc>
                  <a:txBody>
                    <a:bodyPr/>
                    <a:lstStyle/>
                    <a:p>
                      <a:r>
                        <a:rPr lang="en-AU" sz="1600" dirty="0" smtClean="0"/>
                        <a:t>cold-neutron three-axis spectrometer</a:t>
                      </a:r>
                      <a:endParaRPr lang="en-AU" sz="1600" dirty="0"/>
                    </a:p>
                  </a:txBody>
                  <a:tcPr/>
                </a:tc>
              </a:tr>
              <a:tr h="335280">
                <a:tc>
                  <a:txBody>
                    <a:bodyPr/>
                    <a:lstStyle/>
                    <a:p>
                      <a:r>
                        <a:rPr lang="en-AU" sz="1600" dirty="0" smtClean="0"/>
                        <a:t>PELICAN</a:t>
                      </a:r>
                      <a:endParaRPr lang="en-AU"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600" dirty="0" smtClean="0"/>
                        <a:t>cold-neutron time-of-flight spectrometer</a:t>
                      </a:r>
                    </a:p>
                  </a:txBody>
                  <a:tcPr/>
                </a:tc>
              </a:tr>
              <a:tr h="335280">
                <a:tc>
                  <a:txBody>
                    <a:bodyPr/>
                    <a:lstStyle/>
                    <a:p>
                      <a:r>
                        <a:rPr lang="en-AU" sz="1600" dirty="0" smtClean="0"/>
                        <a:t>EMU</a:t>
                      </a:r>
                      <a:endParaRPr lang="en-AU" sz="1600" dirty="0"/>
                    </a:p>
                  </a:txBody>
                  <a:tcPr/>
                </a:tc>
                <a:tc>
                  <a:txBody>
                    <a:bodyPr/>
                    <a:lstStyle/>
                    <a:p>
                      <a:r>
                        <a:rPr lang="en-AU" sz="1600" dirty="0" smtClean="0"/>
                        <a:t>high-resolution back-scattering spectrometer</a:t>
                      </a:r>
                      <a:endParaRPr lang="en-AU" sz="1600" dirty="0"/>
                    </a:p>
                  </a:txBody>
                  <a:tcPr/>
                </a:tc>
              </a:tr>
            </a:tbl>
          </a:graphicData>
        </a:graphic>
      </p:graphicFrame>
      <p:grpSp>
        <p:nvGrpSpPr>
          <p:cNvPr id="9" name="Group 8"/>
          <p:cNvGrpSpPr/>
          <p:nvPr/>
        </p:nvGrpSpPr>
        <p:grpSpPr>
          <a:xfrm>
            <a:off x="9601200" y="5591048"/>
            <a:ext cx="2590800" cy="1266952"/>
            <a:chOff x="9601200" y="5591048"/>
            <a:chExt cx="2590800" cy="1266952"/>
          </a:xfrm>
        </p:grpSpPr>
        <p:pic>
          <p:nvPicPr>
            <p:cNvPr id="10" name="Picture 9">
              <a:extLst>
                <a:ext uri="{FF2B5EF4-FFF2-40B4-BE49-F238E27FC236}">
                  <a16:creationId xmlns="" xmlns:a16="http://schemas.microsoft.com/office/drawing/2014/main" id="{14878D25-3F1C-7E42-AAEF-2D256F7A1091}"/>
                </a:ext>
              </a:extLst>
            </p:cNvPr>
            <p:cNvPicPr>
              <a:picLocks noChangeAspect="1"/>
            </p:cNvPicPr>
            <p:nvPr userDrawn="1"/>
          </p:nvPicPr>
          <p:blipFill>
            <a:blip r:embed="rId5"/>
            <a:stretch>
              <a:fillRect/>
            </a:stretch>
          </p:blipFill>
          <p:spPr>
            <a:xfrm>
              <a:off x="9601200" y="5591048"/>
              <a:ext cx="2590800" cy="1266952"/>
            </a:xfrm>
            <a:prstGeom prst="rect">
              <a:avLst/>
            </a:prstGeom>
          </p:spPr>
        </p:pic>
        <p:pic>
          <p:nvPicPr>
            <p:cNvPr id="11" name="Picture 10">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6"/>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27533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the users come from?</a:t>
            </a:r>
            <a:endParaRPr lang="en-AU" dirty="0"/>
          </a:p>
        </p:txBody>
      </p:sp>
      <p:pic>
        <p:nvPicPr>
          <p:cNvPr id="3" name="Picture 6" descr="WorldMap.jpg"/>
          <p:cNvPicPr>
            <a:picLocks noChangeAspect="1"/>
          </p:cNvPicPr>
          <p:nvPr/>
        </p:nvPicPr>
        <p:blipFill rotWithShape="1">
          <a:blip r:embed="rId2">
            <a:extLst>
              <a:ext uri="{28A0092B-C50C-407E-A947-70E740481C1C}">
                <a14:useLocalDpi xmlns:a14="http://schemas.microsoft.com/office/drawing/2010/main" val="0"/>
              </a:ext>
            </a:extLst>
          </a:blip>
          <a:srcRect t="7146"/>
          <a:stretch/>
        </p:blipFill>
        <p:spPr bwMode="auto">
          <a:xfrm>
            <a:off x="1828" y="1285875"/>
            <a:ext cx="12190165" cy="556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Maps-ANSTO-dot.png"/>
          <p:cNvPicPr>
            <a:picLocks noChangeAspect="1"/>
          </p:cNvPicPr>
          <p:nvPr/>
        </p:nvPicPr>
        <p:blipFill rotWithShape="1">
          <a:blip r:embed="rId3">
            <a:extLst>
              <a:ext uri="{28A0092B-C50C-407E-A947-70E740481C1C}">
                <a14:useLocalDpi xmlns:a14="http://schemas.microsoft.com/office/drawing/2010/main" val="0"/>
              </a:ext>
            </a:extLst>
          </a:blip>
          <a:srcRect t="7146"/>
          <a:stretch/>
        </p:blipFill>
        <p:spPr bwMode="auto">
          <a:xfrm>
            <a:off x="1828" y="1285875"/>
            <a:ext cx="12190165" cy="556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aps-Left.png"/>
          <p:cNvPicPr>
            <a:picLocks noChangeAspect="1"/>
          </p:cNvPicPr>
          <p:nvPr/>
        </p:nvPicPr>
        <p:blipFill>
          <a:blip r:embed="rId4">
            <a:extLst>
              <a:ext uri="{28A0092B-C50C-407E-A947-70E740481C1C}">
                <a14:useLocalDpi xmlns:a14="http://schemas.microsoft.com/office/drawing/2010/main" val="0"/>
              </a:ext>
            </a:extLst>
          </a:blip>
          <a:srcRect l="3815" t="18745" r="51242" b="22304"/>
          <a:stretch>
            <a:fillRect/>
          </a:stretch>
        </p:blipFill>
        <p:spPr bwMode="auto">
          <a:xfrm>
            <a:off x="466774" y="1982414"/>
            <a:ext cx="5479714" cy="35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Maps-Top.png"/>
          <p:cNvPicPr>
            <a:picLocks noChangeAspect="1"/>
          </p:cNvPicPr>
          <p:nvPr/>
        </p:nvPicPr>
        <p:blipFill>
          <a:blip r:embed="rId5">
            <a:extLst>
              <a:ext uri="{28A0092B-C50C-407E-A947-70E740481C1C}">
                <a14:useLocalDpi xmlns:a14="http://schemas.microsoft.com/office/drawing/2010/main" val="0"/>
              </a:ext>
            </a:extLst>
          </a:blip>
          <a:srcRect l="32848" t="32208" r="50198" b="22534"/>
          <a:stretch>
            <a:fillRect/>
          </a:stretch>
        </p:blipFill>
        <p:spPr bwMode="auto">
          <a:xfrm>
            <a:off x="4006614" y="2802334"/>
            <a:ext cx="2066858" cy="27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Maps-Right.png"/>
          <p:cNvPicPr>
            <a:picLocks noChangeAspect="1"/>
          </p:cNvPicPr>
          <p:nvPr/>
        </p:nvPicPr>
        <p:blipFill>
          <a:blip r:embed="rId6">
            <a:extLst>
              <a:ext uri="{28A0092B-C50C-407E-A947-70E740481C1C}">
                <a14:useLocalDpi xmlns:a14="http://schemas.microsoft.com/office/drawing/2010/main" val="0"/>
              </a:ext>
            </a:extLst>
          </a:blip>
          <a:srcRect l="46577" t="22267" r="12901" b="16896"/>
          <a:stretch>
            <a:fillRect/>
          </a:stretch>
        </p:blipFill>
        <p:spPr bwMode="auto">
          <a:xfrm>
            <a:off x="5678850" y="2193604"/>
            <a:ext cx="4940534" cy="36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3"/>
          <p:cNvSpPr txBox="1">
            <a:spLocks/>
          </p:cNvSpPr>
          <p:nvPr/>
        </p:nvSpPr>
        <p:spPr bwMode="auto">
          <a:xfrm>
            <a:off x="-7934" y="6101513"/>
            <a:ext cx="12199933" cy="775546"/>
          </a:xfrm>
          <a:prstGeom prst="rect">
            <a:avLst/>
          </a:prstGeom>
          <a:solidFill>
            <a:schemeClr val="tx2">
              <a:alpha val="6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nchor="ctr"/>
          <a:lstStyle>
            <a:lvl1pPr eaLnBrk="0" hangingPunct="0">
              <a:spcBef>
                <a:spcPct val="20000"/>
              </a:spcBef>
              <a:buClr>
                <a:srgbClr val="005A9B"/>
              </a:buClr>
              <a:buFont typeface="Arial" pitchFamily="34" charset="0"/>
              <a:buChar char="•"/>
              <a:defRPr sz="2800">
                <a:solidFill>
                  <a:srgbClr val="595959"/>
                </a:solidFill>
                <a:latin typeface="Arial" pitchFamily="34" charset="0"/>
                <a:ea typeface="MS PGothic" pitchFamily="34" charset="-128"/>
                <a:cs typeface="Arial" pitchFamily="34" charset="0"/>
              </a:defRPr>
            </a:lvl1pPr>
            <a:lvl2pPr marL="742950" indent="-285750" eaLnBrk="0" hangingPunct="0">
              <a:spcBef>
                <a:spcPct val="20000"/>
              </a:spcBef>
              <a:buClr>
                <a:srgbClr val="005A9B"/>
              </a:buClr>
              <a:buFont typeface="Arial" pitchFamily="34" charset="0"/>
              <a:buChar char="–"/>
              <a:defRPr sz="2600">
                <a:solidFill>
                  <a:srgbClr val="595959"/>
                </a:solidFill>
                <a:latin typeface="Arial" pitchFamily="34" charset="0"/>
                <a:ea typeface="MS PGothic" pitchFamily="34" charset="-128"/>
                <a:cs typeface="Arial" pitchFamily="34" charset="0"/>
              </a:defRPr>
            </a:lvl2pPr>
            <a:lvl3pPr marL="1143000" indent="-228600" eaLnBrk="0" hangingPunct="0">
              <a:spcBef>
                <a:spcPct val="20000"/>
              </a:spcBef>
              <a:buClr>
                <a:srgbClr val="005A9B"/>
              </a:buClr>
              <a:buFont typeface="Arial" pitchFamily="34" charset="0"/>
              <a:buChar char="•"/>
              <a:defRPr sz="2200">
                <a:solidFill>
                  <a:srgbClr val="595959"/>
                </a:solidFill>
                <a:latin typeface="Arial" pitchFamily="34" charset="0"/>
                <a:ea typeface="MS PGothic" pitchFamily="34" charset="-128"/>
                <a:cs typeface="Arial" pitchFamily="34" charset="0"/>
              </a:defRPr>
            </a:lvl3pPr>
            <a:lvl4pPr marL="16002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4pPr>
            <a:lvl5pPr marL="20574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5pPr>
            <a:lvl6pPr marL="25146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6pPr>
            <a:lvl7pPr marL="29718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7pPr>
            <a:lvl8pPr marL="34290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8pPr>
            <a:lvl9pPr marL="38862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9pPr>
          </a:lstStyle>
          <a:p>
            <a:pPr algn="ctr" fontAlgn="base">
              <a:spcBef>
                <a:spcPct val="0"/>
              </a:spcBef>
              <a:spcAft>
                <a:spcPct val="0"/>
              </a:spcAft>
              <a:buClrTx/>
              <a:buFontTx/>
              <a:buNone/>
            </a:pPr>
            <a:r>
              <a:rPr lang="en-US" altLang="en-US" sz="3200" b="1" dirty="0">
                <a:solidFill>
                  <a:prstClr val="white"/>
                </a:solidFill>
              </a:rPr>
              <a:t>2008 </a:t>
            </a:r>
            <a:r>
              <a:rPr lang="en-US" altLang="en-US" sz="3200" b="1" dirty="0" smtClean="0">
                <a:solidFill>
                  <a:prstClr val="white"/>
                </a:solidFill>
              </a:rPr>
              <a:t>– 2018</a:t>
            </a:r>
            <a:endParaRPr lang="en-US" altLang="en-US" sz="3200" b="1" dirty="0">
              <a:solidFill>
                <a:prstClr val="white"/>
              </a:solidFill>
            </a:endParaRPr>
          </a:p>
        </p:txBody>
      </p:sp>
      <p:sp>
        <p:nvSpPr>
          <p:cNvPr id="9" name="Rounded Rectangle 8"/>
          <p:cNvSpPr/>
          <p:nvPr/>
        </p:nvSpPr>
        <p:spPr>
          <a:xfrm>
            <a:off x="5299861" y="5709299"/>
            <a:ext cx="1062732" cy="322996"/>
          </a:xfrm>
          <a:prstGeom prst="roundRect">
            <a:avLst/>
          </a:prstGeom>
          <a:solidFill>
            <a:srgbClr val="005A9B"/>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fontAlgn="base">
              <a:spcBef>
                <a:spcPct val="0"/>
              </a:spcBef>
              <a:spcAft>
                <a:spcPct val="0"/>
              </a:spcAft>
              <a:defRPr/>
            </a:pPr>
            <a:r>
              <a:rPr lang="en-US" sz="1200" b="1" dirty="0">
                <a:solidFill>
                  <a:prstClr val="white"/>
                </a:solidFill>
                <a:latin typeface="Arial"/>
                <a:cs typeface="Arial"/>
              </a:rPr>
              <a:t>ANSTO</a:t>
            </a:r>
          </a:p>
        </p:txBody>
      </p:sp>
      <p:sp>
        <p:nvSpPr>
          <p:cNvPr id="10" name="Isosceles Triangle 9"/>
          <p:cNvSpPr/>
          <p:nvPr/>
        </p:nvSpPr>
        <p:spPr>
          <a:xfrm>
            <a:off x="5678850" y="5517635"/>
            <a:ext cx="267637" cy="161499"/>
          </a:xfrm>
          <a:prstGeom prst="triangle">
            <a:avLst/>
          </a:prstGeom>
          <a:solidFill>
            <a:srgbClr val="005A9B"/>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fontAlgn="base">
              <a:spcBef>
                <a:spcPct val="0"/>
              </a:spcBef>
              <a:spcAft>
                <a:spcPct val="0"/>
              </a:spcAft>
              <a:defRPr/>
            </a:pPr>
            <a:endParaRPr lang="en-US">
              <a:solidFill>
                <a:prstClr val="white"/>
              </a:solidFill>
            </a:endParaRPr>
          </a:p>
        </p:txBody>
      </p:sp>
      <p:grpSp>
        <p:nvGrpSpPr>
          <p:cNvPr id="12" name="Group 11"/>
          <p:cNvGrpSpPr/>
          <p:nvPr/>
        </p:nvGrpSpPr>
        <p:grpSpPr>
          <a:xfrm>
            <a:off x="9601200" y="5591048"/>
            <a:ext cx="2590800" cy="1266952"/>
            <a:chOff x="9601200" y="5591048"/>
            <a:chExt cx="2590800" cy="1266952"/>
          </a:xfrm>
        </p:grpSpPr>
        <p:pic>
          <p:nvPicPr>
            <p:cNvPr id="13" name="Picture 12">
              <a:extLst>
                <a:ext uri="{FF2B5EF4-FFF2-40B4-BE49-F238E27FC236}">
                  <a16:creationId xmlns="" xmlns:a16="http://schemas.microsoft.com/office/drawing/2014/main" id="{14878D25-3F1C-7E42-AAEF-2D256F7A1091}"/>
                </a:ext>
              </a:extLst>
            </p:cNvPr>
            <p:cNvPicPr>
              <a:picLocks noChangeAspect="1"/>
            </p:cNvPicPr>
            <p:nvPr userDrawn="1"/>
          </p:nvPicPr>
          <p:blipFill>
            <a:blip r:embed="rId7"/>
            <a:stretch>
              <a:fillRect/>
            </a:stretch>
          </p:blipFill>
          <p:spPr>
            <a:xfrm>
              <a:off x="9601200" y="5591048"/>
              <a:ext cx="2590800" cy="1266952"/>
            </a:xfrm>
            <a:prstGeom prst="rect">
              <a:avLst/>
            </a:prstGeom>
          </p:spPr>
        </p:pic>
        <p:pic>
          <p:nvPicPr>
            <p:cNvPr id="14" name="Picture 13">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8"/>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425838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1"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1000"/>
                                        <p:tgtEl>
                                          <p:spTgt spid="6"/>
                                        </p:tgtEl>
                                      </p:cBhvr>
                                    </p:animEffect>
                                  </p:childTnLst>
                                </p:cTn>
                              </p:par>
                              <p:par>
                                <p:cTn id="11" presetID="22" presetClass="entr" presetSubtype="2"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a:t>Demand from 2018-2 Round - 270 Proposals </a:t>
            </a:r>
          </a:p>
        </p:txBody>
      </p:sp>
      <p:graphicFrame>
        <p:nvGraphicFramePr>
          <p:cNvPr id="3" name="Chart 2"/>
          <p:cNvGraphicFramePr>
            <a:graphicFrameLocks/>
          </p:cNvGraphicFramePr>
          <p:nvPr>
            <p:extLst>
              <p:ext uri="{D42A27DB-BD31-4B8C-83A1-F6EECF244321}">
                <p14:modId xmlns:p14="http://schemas.microsoft.com/office/powerpoint/2010/main" val="617047151"/>
              </p:ext>
            </p:extLst>
          </p:nvPr>
        </p:nvGraphicFramePr>
        <p:xfrm>
          <a:off x="2098606" y="1243010"/>
          <a:ext cx="7848872" cy="55197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410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Science</a:t>
            </a:r>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254922"/>
            <a:ext cx="9921552" cy="560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9601200" y="5591048"/>
            <a:ext cx="2590800" cy="1266952"/>
            <a:chOff x="9601200" y="5591048"/>
            <a:chExt cx="2590800" cy="1266952"/>
          </a:xfrm>
        </p:grpSpPr>
        <p:pic>
          <p:nvPicPr>
            <p:cNvPr id="5" name="Picture 4">
              <a:extLst>
                <a:ext uri="{FF2B5EF4-FFF2-40B4-BE49-F238E27FC236}">
                  <a16:creationId xmlns="" xmlns:a16="http://schemas.microsoft.com/office/drawing/2014/main" id="{14878D25-3F1C-7E42-AAEF-2D256F7A1091}"/>
                </a:ext>
              </a:extLst>
            </p:cNvPr>
            <p:cNvPicPr>
              <a:picLocks noChangeAspect="1"/>
            </p:cNvPicPr>
            <p:nvPr userDrawn="1"/>
          </p:nvPicPr>
          <p:blipFill>
            <a:blip r:embed="rId4"/>
            <a:stretch>
              <a:fillRect/>
            </a:stretch>
          </p:blipFill>
          <p:spPr>
            <a:xfrm>
              <a:off x="9601200" y="5591048"/>
              <a:ext cx="2590800" cy="1266952"/>
            </a:xfrm>
            <a:prstGeom prst="rect">
              <a:avLst/>
            </a:prstGeom>
          </p:spPr>
        </p:pic>
        <p:pic>
          <p:nvPicPr>
            <p:cNvPr id="6" name="Picture 5">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5"/>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03206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Commercial Clients </a:t>
            </a:r>
          </a:p>
        </p:txBody>
      </p:sp>
      <p:grpSp>
        <p:nvGrpSpPr>
          <p:cNvPr id="29" name="Group 28"/>
          <p:cNvGrpSpPr/>
          <p:nvPr/>
        </p:nvGrpSpPr>
        <p:grpSpPr>
          <a:xfrm>
            <a:off x="442293" y="1383828"/>
            <a:ext cx="11547805" cy="5268541"/>
            <a:chOff x="442293" y="1383828"/>
            <a:chExt cx="11547805" cy="5268541"/>
          </a:xfrm>
        </p:grpSpPr>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3949" b="1427"/>
            <a:stretch/>
          </p:blipFill>
          <p:spPr bwMode="auto">
            <a:xfrm>
              <a:off x="468290" y="1383828"/>
              <a:ext cx="8967788" cy="4997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16681" y="5548037"/>
              <a:ext cx="12223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Screen Shot 2016-05-17 at 3.40.42 pm.png"/>
            <p:cNvPicPr>
              <a:picLocks noChangeAspect="1"/>
            </p:cNvPicPr>
            <p:nvPr/>
          </p:nvPicPr>
          <p:blipFill>
            <a:blip r:embed="rId5">
              <a:extLst>
                <a:ext uri="{28A0092B-C50C-407E-A947-70E740481C1C}">
                  <a14:useLocalDpi xmlns:a14="http://schemas.microsoft.com/office/drawing/2010/main" val="0"/>
                </a:ext>
              </a:extLst>
            </a:blip>
            <a:srcRect l="14380" t="19077" r="55513" b="71918"/>
            <a:stretch>
              <a:fillRect/>
            </a:stretch>
          </p:blipFill>
          <p:spPr bwMode="auto">
            <a:xfrm>
              <a:off x="7002894" y="6295182"/>
              <a:ext cx="1909762"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6">
              <a:extLst>
                <a:ext uri="{28A0092B-C50C-407E-A947-70E740481C1C}">
                  <a14:useLocalDpi xmlns:a14="http://schemas.microsoft.com/office/drawing/2010/main" val="0"/>
                </a:ext>
              </a:extLst>
            </a:blip>
            <a:srcRect r="67140"/>
            <a:stretch>
              <a:fillRect/>
            </a:stretch>
          </p:blipFill>
          <p:spPr bwMode="auto">
            <a:xfrm>
              <a:off x="8715353" y="3045941"/>
              <a:ext cx="140652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32865" y="1483841"/>
              <a:ext cx="960438"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logo.jpg"/>
            <p:cNvPicPr>
              <a:picLocks noChangeAspect="1"/>
            </p:cNvPicPr>
            <p:nvPr/>
          </p:nvPicPr>
          <p:blipFill>
            <a:blip r:embed="rId8">
              <a:extLst>
                <a:ext uri="{28A0092B-C50C-407E-A947-70E740481C1C}">
                  <a14:useLocalDpi xmlns:a14="http://schemas.microsoft.com/office/drawing/2010/main" val="0"/>
                </a:ext>
              </a:extLst>
            </a:blip>
            <a:srcRect l="10001" t="22841" r="10088" b="28203"/>
            <a:stretch>
              <a:fillRect/>
            </a:stretch>
          </p:blipFill>
          <p:spPr bwMode="auto">
            <a:xfrm>
              <a:off x="8545490" y="2420466"/>
              <a:ext cx="1487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descr="Screen Shot 2016-05-20 at 10.54.03 am.png"/>
            <p:cNvPicPr>
              <a:picLocks noChangeAspect="1"/>
            </p:cNvPicPr>
            <p:nvPr/>
          </p:nvPicPr>
          <p:blipFill>
            <a:blip r:embed="rId9">
              <a:extLst>
                <a:ext uri="{28A0092B-C50C-407E-A947-70E740481C1C}">
                  <a14:useLocalDpi xmlns:a14="http://schemas.microsoft.com/office/drawing/2010/main" val="0"/>
                </a:ext>
              </a:extLst>
            </a:blip>
            <a:srcRect l="17436" t="38701" r="67702" b="44135"/>
            <a:stretch>
              <a:fillRect/>
            </a:stretch>
          </p:blipFill>
          <p:spPr bwMode="auto">
            <a:xfrm>
              <a:off x="8839178" y="4457228"/>
              <a:ext cx="10001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458449" y="4699170"/>
              <a:ext cx="11906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wtia_logo_final copy.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366103" y="3966294"/>
              <a:ext cx="1281112"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9" descr="Screen Shot 2017-05-22 at 3.09.52 am.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47121" y="6237457"/>
              <a:ext cx="782039" cy="35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1" descr="Screen Shot 2017-05-22 at 3.09.26 am.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494025" y="6237457"/>
              <a:ext cx="1413336" cy="35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logo.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37353" y="2099766"/>
              <a:ext cx="1058850" cy="56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1238402" y="5338291"/>
              <a:ext cx="1573708" cy="711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solidFill>
                  <a:prstClr val="white"/>
                </a:solidFill>
              </a:endParaRPr>
            </a:p>
          </p:txBody>
        </p:sp>
        <p:pic>
          <p:nvPicPr>
            <p:cNvPr id="19" name="Picture 6" descr="Screen Shot 2017-05-22 at 2.59.58 am.png"/>
            <p:cNvPicPr>
              <a:picLocks noChangeAspect="1"/>
            </p:cNvPicPr>
            <p:nvPr/>
          </p:nvPicPr>
          <p:blipFill rotWithShape="1">
            <a:blip r:embed="rId15">
              <a:extLst>
                <a:ext uri="{28A0092B-C50C-407E-A947-70E740481C1C}">
                  <a14:useLocalDpi xmlns:a14="http://schemas.microsoft.com/office/drawing/2010/main" val="0"/>
                </a:ext>
              </a:extLst>
            </a:blip>
            <a:srcRect l="7858" r="13937" b="15067"/>
            <a:stretch/>
          </p:blipFill>
          <p:spPr bwMode="auto">
            <a:xfrm>
              <a:off x="442293" y="4818384"/>
              <a:ext cx="1433713" cy="4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8" descr="http://amsi.org.au/wp-content/uploads/2014/06/DST-GROUP-copy-300x300.jpg"/>
            <p:cNvPicPr>
              <a:picLocks noChangeAspect="1" noChangeArrowheads="1"/>
            </p:cNvPicPr>
            <p:nvPr/>
          </p:nvPicPr>
          <p:blipFill rotWithShape="1">
            <a:blip r:embed="rId16">
              <a:extLst>
                <a:ext uri="{28A0092B-C50C-407E-A947-70E740481C1C}">
                  <a14:useLocalDpi xmlns:a14="http://schemas.microsoft.com/office/drawing/2010/main" val="0"/>
                </a:ext>
              </a:extLst>
            </a:blip>
            <a:srcRect l="5974" t="24799" r="4693" b="27041"/>
            <a:stretch/>
          </p:blipFill>
          <p:spPr bwMode="auto">
            <a:xfrm>
              <a:off x="2020022" y="2382278"/>
              <a:ext cx="966671" cy="521135"/>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1238402" y="4081090"/>
              <a:ext cx="1573708" cy="711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solidFill>
                  <a:prstClr val="white"/>
                </a:solidFill>
              </a:endParaRPr>
            </a:p>
          </p:txBody>
        </p:sp>
        <p:pic>
          <p:nvPicPr>
            <p:cNvPr id="22" name="Picture 20" descr="Henrob Corp."/>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90380" y="4178988"/>
              <a:ext cx="1204156" cy="51606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 descr="Screen Shot 2017-05-22 at 3.10.30 am.png"/>
            <p:cNvPicPr>
              <a:picLocks noChangeAspect="1"/>
            </p:cNvPicPr>
            <p:nvPr/>
          </p:nvPicPr>
          <p:blipFill rotWithShape="1">
            <a:blip r:embed="rId18">
              <a:extLst>
                <a:ext uri="{28A0092B-C50C-407E-A947-70E740481C1C}">
                  <a14:useLocalDpi xmlns:a14="http://schemas.microsoft.com/office/drawing/2010/main" val="0"/>
                </a:ext>
              </a:extLst>
            </a:blip>
            <a:srcRect l="12449" t="6314" r="5733" b="10091"/>
            <a:stretch/>
          </p:blipFill>
          <p:spPr bwMode="auto">
            <a:xfrm>
              <a:off x="481685" y="3768154"/>
              <a:ext cx="883015" cy="66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2" descr="https://www.aviationcv.com/aviation-blog/wp-content/uploads/2016/06/Boeing-Logo.svg.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92430" y="4868812"/>
              <a:ext cx="1440160" cy="357227"/>
            </a:xfrm>
            <a:prstGeom prst="rect">
              <a:avLst/>
            </a:prstGeom>
            <a:solidFill>
              <a:schemeClr val="bg1"/>
            </a:solidFill>
          </p:spPr>
        </p:pic>
        <p:pic>
          <p:nvPicPr>
            <p:cNvPr id="25" name="Picture 24" descr="https://www.southmach.co.nz/assets/Uploads/Kembla-Logo-Quality-Piping-Systems.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24526" y="6196766"/>
              <a:ext cx="1902960" cy="41835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571476" y="1633814"/>
              <a:ext cx="1418622" cy="424702"/>
            </a:xfrm>
            <a:prstGeom prst="rect">
              <a:avLst/>
            </a:prstGeom>
          </p:spPr>
        </p:pic>
        <p:pic>
          <p:nvPicPr>
            <p:cNvPr id="27" name="Picture 2" descr=" "/>
            <p:cNvPicPr>
              <a:picLocks noChangeAspect="1" noChangeArrowheads="1"/>
            </p:cNvPicPr>
            <p:nvPr/>
          </p:nvPicPr>
          <p:blipFill rotWithShape="1">
            <a:blip r:embed="rId22">
              <a:extLst>
                <a:ext uri="{28A0092B-C50C-407E-A947-70E740481C1C}">
                  <a14:useLocalDpi xmlns:a14="http://schemas.microsoft.com/office/drawing/2010/main" val="0"/>
                </a:ext>
              </a:extLst>
            </a:blip>
            <a:srcRect l="5331" t="30815" r="6054" b="30083"/>
            <a:stretch/>
          </p:blipFill>
          <p:spPr bwMode="auto">
            <a:xfrm>
              <a:off x="10458449" y="2556192"/>
              <a:ext cx="1371600" cy="5586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6" descr="http://video.defence.gov.au/dist/img/dod-logo.png"/>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10458448" y="3493932"/>
              <a:ext cx="1163831" cy="793753"/>
            </a:xfrm>
            <a:prstGeom prst="rect">
              <a:avLst/>
            </a:prstGeom>
            <a:solidFill>
              <a:schemeClr val="bg1"/>
            </a:solidFill>
          </p:spPr>
        </p:pic>
        <p:pic>
          <p:nvPicPr>
            <p:cNvPr id="9" name="Picture 10" descr="Screen Shot 2016-05-20 at 10.28.20 am.png"/>
            <p:cNvPicPr>
              <a:picLocks noChangeAspect="1"/>
            </p:cNvPicPr>
            <p:nvPr/>
          </p:nvPicPr>
          <p:blipFill>
            <a:blip r:embed="rId24">
              <a:extLst>
                <a:ext uri="{28A0092B-C50C-407E-A947-70E740481C1C}">
                  <a14:useLocalDpi xmlns:a14="http://schemas.microsoft.com/office/drawing/2010/main" val="0"/>
                </a:ext>
              </a:extLst>
            </a:blip>
            <a:srcRect l="24786" t="62309" r="28719" b="30666"/>
            <a:stretch>
              <a:fillRect/>
            </a:stretch>
          </p:blipFill>
          <p:spPr bwMode="auto">
            <a:xfrm>
              <a:off x="494087" y="5554191"/>
              <a:ext cx="2763837"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9986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Neutrons  as a Probe of Atomic and Nanoscale Structures</a:t>
            </a:r>
          </a:p>
        </p:txBody>
      </p:sp>
      <p:sp>
        <p:nvSpPr>
          <p:cNvPr id="3" name="Content Placeholder 2"/>
          <p:cNvSpPr>
            <a:spLocks noGrp="1"/>
          </p:cNvSpPr>
          <p:nvPr>
            <p:ph idx="1"/>
          </p:nvPr>
        </p:nvSpPr>
        <p:spPr/>
        <p:txBody>
          <a:bodyPr/>
          <a:lstStyle/>
          <a:p>
            <a:pPr marL="514350" indent="-514350">
              <a:buFont typeface="+mj-lt"/>
              <a:buAutoNum type="arabicPeriod"/>
            </a:pPr>
            <a:r>
              <a:rPr lang="en-AU" dirty="0" smtClean="0"/>
              <a:t>Have </a:t>
            </a:r>
            <a:r>
              <a:rPr lang="en-AU" dirty="0"/>
              <a:t>the right (</a:t>
            </a:r>
            <a:r>
              <a:rPr lang="en-AU" dirty="0" err="1"/>
              <a:t>tunable</a:t>
            </a:r>
            <a:r>
              <a:rPr lang="en-AU" dirty="0"/>
              <a:t>) wavelength</a:t>
            </a:r>
          </a:p>
          <a:p>
            <a:endParaRPr lang="en-AU" dirty="0"/>
          </a:p>
        </p:txBody>
      </p:sp>
      <p:pic>
        <p:nvPicPr>
          <p:cNvPr id="22" name="Picture 21" descr="Blood.jpg"/>
          <p:cNvPicPr>
            <a:picLocks noChangeAspect="1"/>
          </p:cNvPicPr>
          <p:nvPr/>
        </p:nvPicPr>
        <p:blipFill>
          <a:blip r:embed="rId2"/>
          <a:srcRect b="16647"/>
          <a:stretch>
            <a:fillRect/>
          </a:stretch>
        </p:blipFill>
        <p:spPr>
          <a:xfrm>
            <a:off x="4425110" y="1877482"/>
            <a:ext cx="3060959" cy="2337503"/>
          </a:xfrm>
          <a:prstGeom prst="rect">
            <a:avLst/>
          </a:prstGeom>
        </p:spPr>
      </p:pic>
      <p:pic>
        <p:nvPicPr>
          <p:cNvPr id="23" name="Picture 13" descr="dna"/>
          <p:cNvPicPr>
            <a:picLocks noChangeAspect="1" noChangeArrowheads="1"/>
          </p:cNvPicPr>
          <p:nvPr/>
        </p:nvPicPr>
        <p:blipFill>
          <a:blip r:embed="rId3"/>
          <a:srcRect t="4956" b="7227"/>
          <a:stretch>
            <a:fillRect/>
          </a:stretch>
        </p:blipFill>
        <p:spPr bwMode="auto">
          <a:xfrm>
            <a:off x="4425108" y="4400075"/>
            <a:ext cx="3060306" cy="233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7" descr="dave_800"/>
          <p:cNvPicPr>
            <a:picLocks noChangeAspect="1" noChangeArrowheads="1"/>
          </p:cNvPicPr>
          <p:nvPr/>
        </p:nvPicPr>
        <p:blipFill>
          <a:blip r:embed="rId4"/>
          <a:srcRect r="963"/>
          <a:stretch>
            <a:fillRect/>
          </a:stretch>
        </p:blipFill>
        <p:spPr bwMode="auto">
          <a:xfrm>
            <a:off x="1167359" y="1877482"/>
            <a:ext cx="3060308" cy="2335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6" descr="Si_atoms"/>
          <p:cNvPicPr>
            <a:picLocks noChangeAspect="1" noChangeArrowheads="1"/>
          </p:cNvPicPr>
          <p:nvPr/>
        </p:nvPicPr>
        <p:blipFill>
          <a:blip r:embed="rId5">
            <a:extLst>
              <a:ext uri="{28A0092B-C50C-407E-A947-70E740481C1C}">
                <a14:useLocalDpi xmlns:a14="http://schemas.microsoft.com/office/drawing/2010/main" val="0"/>
              </a:ext>
            </a:extLst>
          </a:blip>
          <a:srcRect l="3258" b="-332"/>
          <a:stretch>
            <a:fillRect/>
          </a:stretch>
        </p:blipFill>
        <p:spPr bwMode="auto">
          <a:xfrm>
            <a:off x="7682853" y="4400075"/>
            <a:ext cx="3060306" cy="233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4" descr="nanostructures"/>
          <p:cNvPicPr>
            <a:picLocks noChangeAspect="1" noChangeArrowheads="1"/>
          </p:cNvPicPr>
          <p:nvPr/>
        </p:nvPicPr>
        <p:blipFill>
          <a:blip r:embed="rId6">
            <a:extLst>
              <a:ext uri="{28A0092B-C50C-407E-A947-70E740481C1C}">
                <a14:useLocalDpi xmlns:a14="http://schemas.microsoft.com/office/drawing/2010/main" val="0"/>
              </a:ext>
            </a:extLst>
          </a:blip>
          <a:srcRect l="5217" r="13917" b="2887"/>
          <a:stretch>
            <a:fillRect/>
          </a:stretch>
        </p:blipFill>
        <p:spPr bwMode="auto">
          <a:xfrm>
            <a:off x="7682858" y="1875845"/>
            <a:ext cx="3060307" cy="233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influenza_virus"/>
          <p:cNvPicPr>
            <a:picLocks noChangeAspect="1" noChangeArrowheads="1"/>
          </p:cNvPicPr>
          <p:nvPr/>
        </p:nvPicPr>
        <p:blipFill>
          <a:blip r:embed="rId7">
            <a:extLst>
              <a:ext uri="{28A0092B-C50C-407E-A947-70E740481C1C}">
                <a14:useLocalDpi xmlns:a14="http://schemas.microsoft.com/office/drawing/2010/main" val="0"/>
              </a:ext>
            </a:extLst>
          </a:blip>
          <a:srcRect t="4798" b="883"/>
          <a:stretch>
            <a:fillRect/>
          </a:stretch>
        </p:blipFill>
        <p:spPr bwMode="auto">
          <a:xfrm>
            <a:off x="1167359" y="4400075"/>
            <a:ext cx="3060308" cy="233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p:nvPr/>
        </p:nvSpPr>
        <p:spPr>
          <a:xfrm>
            <a:off x="1167365" y="3635339"/>
            <a:ext cx="3060307" cy="579638"/>
          </a:xfrm>
          <a:prstGeom prst="rect">
            <a:avLst/>
          </a:prstGeom>
          <a:solidFill>
            <a:schemeClr val="tx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altLang="en-US" sz="1733" b="1" dirty="0">
                <a:solidFill>
                  <a:schemeClr val="bg1"/>
                </a:solidFill>
                <a:latin typeface="Arial"/>
                <a:cs typeface="Arial"/>
              </a:rPr>
              <a:t>Human hair  </a:t>
            </a:r>
            <a:r>
              <a:rPr lang="en-AU" altLang="en-US" dirty="0">
                <a:solidFill>
                  <a:schemeClr val="bg1"/>
                </a:solidFill>
                <a:latin typeface="Arial"/>
                <a:cs typeface="Arial"/>
              </a:rPr>
              <a:t/>
            </a:r>
            <a:br>
              <a:rPr lang="en-AU" altLang="en-US" dirty="0">
                <a:solidFill>
                  <a:schemeClr val="bg1"/>
                </a:solidFill>
                <a:latin typeface="Arial"/>
                <a:cs typeface="Arial"/>
              </a:rPr>
            </a:br>
            <a:r>
              <a:rPr lang="en-AU" altLang="en-US" sz="1517" dirty="0">
                <a:solidFill>
                  <a:schemeClr val="bg1">
                    <a:lumMod val="65000"/>
                  </a:schemeClr>
                </a:solidFill>
                <a:latin typeface="Arial"/>
                <a:cs typeface="Arial"/>
              </a:rPr>
              <a:t>~100,000 nm</a:t>
            </a:r>
          </a:p>
        </p:txBody>
      </p:sp>
      <p:sp>
        <p:nvSpPr>
          <p:cNvPr id="29" name="Rectangle 28"/>
          <p:cNvSpPr/>
          <p:nvPr/>
        </p:nvSpPr>
        <p:spPr>
          <a:xfrm>
            <a:off x="4425112" y="3635339"/>
            <a:ext cx="3060307" cy="579638"/>
          </a:xfrm>
          <a:prstGeom prst="rect">
            <a:avLst/>
          </a:prstGeom>
          <a:solidFill>
            <a:schemeClr val="tx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altLang="en-US" sz="1733" b="1" dirty="0">
                <a:solidFill>
                  <a:schemeClr val="bg1"/>
                </a:solidFill>
                <a:latin typeface="Arial"/>
                <a:cs typeface="Arial"/>
              </a:rPr>
              <a:t>Red blood cells</a:t>
            </a:r>
            <a:r>
              <a:rPr lang="en-AU" altLang="en-US" dirty="0">
                <a:solidFill>
                  <a:schemeClr val="bg1"/>
                </a:solidFill>
                <a:latin typeface="Arial"/>
                <a:cs typeface="Arial"/>
              </a:rPr>
              <a:t/>
            </a:r>
            <a:br>
              <a:rPr lang="en-AU" altLang="en-US" dirty="0">
                <a:solidFill>
                  <a:schemeClr val="bg1"/>
                </a:solidFill>
                <a:latin typeface="Arial"/>
                <a:cs typeface="Arial"/>
              </a:rPr>
            </a:br>
            <a:r>
              <a:rPr lang="en-AU" altLang="en-US" sz="1517" dirty="0">
                <a:solidFill>
                  <a:schemeClr val="bg1">
                    <a:lumMod val="65000"/>
                  </a:schemeClr>
                </a:solidFill>
                <a:latin typeface="Arial"/>
                <a:cs typeface="Arial"/>
              </a:rPr>
              <a:t>~7,000 nm</a:t>
            </a:r>
          </a:p>
        </p:txBody>
      </p:sp>
      <p:sp>
        <p:nvSpPr>
          <p:cNvPr id="30" name="Rectangle 29"/>
          <p:cNvSpPr/>
          <p:nvPr/>
        </p:nvSpPr>
        <p:spPr>
          <a:xfrm>
            <a:off x="7682858" y="3635339"/>
            <a:ext cx="3060307" cy="579638"/>
          </a:xfrm>
          <a:prstGeom prst="rect">
            <a:avLst/>
          </a:prstGeom>
          <a:solidFill>
            <a:schemeClr val="tx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AU" altLang="en-US" sz="1733" b="1" dirty="0">
                <a:solidFill>
                  <a:schemeClr val="bg1"/>
                </a:solidFill>
                <a:latin typeface="Arial"/>
                <a:cs typeface="Arial"/>
              </a:rPr>
              <a:t>Deposited nanostructures</a:t>
            </a:r>
            <a:r>
              <a:rPr lang="en-AU" altLang="en-US" dirty="0">
                <a:solidFill>
                  <a:schemeClr val="bg1"/>
                </a:solidFill>
                <a:latin typeface="Arial"/>
                <a:cs typeface="Arial"/>
              </a:rPr>
              <a:t/>
            </a:r>
            <a:br>
              <a:rPr lang="en-AU" altLang="en-US" dirty="0">
                <a:solidFill>
                  <a:schemeClr val="bg1"/>
                </a:solidFill>
                <a:latin typeface="Arial"/>
                <a:cs typeface="Arial"/>
              </a:rPr>
            </a:br>
            <a:r>
              <a:rPr lang="en-AU" altLang="en-US" sz="1517" dirty="0">
                <a:solidFill>
                  <a:schemeClr val="bg1">
                    <a:lumMod val="65000"/>
                  </a:schemeClr>
                </a:solidFill>
                <a:latin typeface="Arial"/>
                <a:cs typeface="Arial"/>
              </a:rPr>
              <a:t>~500 nm</a:t>
            </a:r>
          </a:p>
        </p:txBody>
      </p:sp>
      <p:sp>
        <p:nvSpPr>
          <p:cNvPr id="31" name="Rectangle 30"/>
          <p:cNvSpPr/>
          <p:nvPr/>
        </p:nvSpPr>
        <p:spPr>
          <a:xfrm>
            <a:off x="1167365" y="6159569"/>
            <a:ext cx="3060307" cy="579638"/>
          </a:xfrm>
          <a:prstGeom prst="rect">
            <a:avLst/>
          </a:prstGeom>
          <a:solidFill>
            <a:schemeClr val="tx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altLang="en-US" sz="1733" b="1" dirty="0">
                <a:solidFill>
                  <a:schemeClr val="bg1"/>
                </a:solidFill>
                <a:latin typeface="Arial"/>
                <a:cs typeface="Arial"/>
              </a:rPr>
              <a:t>Influenza virus</a:t>
            </a:r>
            <a:r>
              <a:rPr lang="en-AU" altLang="en-US" dirty="0">
                <a:solidFill>
                  <a:schemeClr val="bg1"/>
                </a:solidFill>
                <a:latin typeface="Arial"/>
                <a:cs typeface="Arial"/>
              </a:rPr>
              <a:t/>
            </a:r>
            <a:br>
              <a:rPr lang="en-AU" altLang="en-US" dirty="0">
                <a:solidFill>
                  <a:schemeClr val="bg1"/>
                </a:solidFill>
                <a:latin typeface="Arial"/>
                <a:cs typeface="Arial"/>
              </a:rPr>
            </a:br>
            <a:r>
              <a:rPr lang="en-AU" altLang="en-US" sz="1517" dirty="0">
                <a:solidFill>
                  <a:schemeClr val="bg1">
                    <a:lumMod val="65000"/>
                  </a:schemeClr>
                </a:solidFill>
                <a:latin typeface="Arial"/>
                <a:cs typeface="Arial"/>
              </a:rPr>
              <a:t>~100 nm</a:t>
            </a:r>
          </a:p>
        </p:txBody>
      </p:sp>
      <p:sp>
        <p:nvSpPr>
          <p:cNvPr id="32" name="Rectangle 31"/>
          <p:cNvSpPr/>
          <p:nvPr/>
        </p:nvSpPr>
        <p:spPr>
          <a:xfrm>
            <a:off x="4425112" y="6159569"/>
            <a:ext cx="3060307" cy="579638"/>
          </a:xfrm>
          <a:prstGeom prst="rect">
            <a:avLst/>
          </a:prstGeom>
          <a:solidFill>
            <a:schemeClr val="tx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altLang="en-US" sz="1733" b="1" dirty="0">
                <a:solidFill>
                  <a:schemeClr val="bg1"/>
                </a:solidFill>
                <a:latin typeface="Arial"/>
                <a:cs typeface="Arial"/>
              </a:rPr>
              <a:t>DNA</a:t>
            </a:r>
            <a:r>
              <a:rPr lang="en-AU" altLang="en-US" dirty="0">
                <a:solidFill>
                  <a:schemeClr val="bg1"/>
                </a:solidFill>
                <a:latin typeface="Arial"/>
                <a:cs typeface="Arial"/>
              </a:rPr>
              <a:t/>
            </a:r>
            <a:br>
              <a:rPr lang="en-AU" altLang="en-US" dirty="0">
                <a:solidFill>
                  <a:schemeClr val="bg1"/>
                </a:solidFill>
                <a:latin typeface="Arial"/>
                <a:cs typeface="Arial"/>
              </a:rPr>
            </a:br>
            <a:r>
              <a:rPr lang="en-AU" altLang="en-US" sz="1517" dirty="0">
                <a:solidFill>
                  <a:schemeClr val="bg1">
                    <a:lumMod val="65000"/>
                  </a:schemeClr>
                </a:solidFill>
                <a:latin typeface="Arial"/>
                <a:cs typeface="Arial"/>
              </a:rPr>
              <a:t>~2 nm</a:t>
            </a:r>
          </a:p>
        </p:txBody>
      </p:sp>
      <p:sp>
        <p:nvSpPr>
          <p:cNvPr id="33" name="Rectangle 32"/>
          <p:cNvSpPr/>
          <p:nvPr/>
        </p:nvSpPr>
        <p:spPr>
          <a:xfrm>
            <a:off x="7682858" y="6159569"/>
            <a:ext cx="3060307" cy="579638"/>
          </a:xfrm>
          <a:prstGeom prst="rect">
            <a:avLst/>
          </a:prstGeom>
          <a:solidFill>
            <a:schemeClr val="tx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AU" altLang="en-US" sz="1733" b="1" dirty="0">
                <a:solidFill>
                  <a:schemeClr val="bg1"/>
                </a:solidFill>
                <a:latin typeface="Arial"/>
                <a:cs typeface="Arial"/>
              </a:rPr>
              <a:t>Silicon atoms</a:t>
            </a:r>
            <a:r>
              <a:rPr lang="en-AU" altLang="en-US" dirty="0">
                <a:solidFill>
                  <a:schemeClr val="bg1"/>
                </a:solidFill>
                <a:latin typeface="Arial"/>
                <a:cs typeface="Arial"/>
              </a:rPr>
              <a:t/>
            </a:r>
            <a:br>
              <a:rPr lang="en-AU" altLang="en-US" dirty="0">
                <a:solidFill>
                  <a:schemeClr val="bg1"/>
                </a:solidFill>
                <a:latin typeface="Arial"/>
                <a:cs typeface="Arial"/>
              </a:rPr>
            </a:br>
            <a:r>
              <a:rPr lang="en-AU" altLang="en-US" sz="1517" dirty="0">
                <a:solidFill>
                  <a:schemeClr val="bg1">
                    <a:lumMod val="65000"/>
                  </a:schemeClr>
                </a:solidFill>
                <a:latin typeface="Arial"/>
                <a:cs typeface="Arial"/>
              </a:rPr>
              <a:t>~100,000 nm</a:t>
            </a:r>
          </a:p>
        </p:txBody>
      </p:sp>
      <p:grpSp>
        <p:nvGrpSpPr>
          <p:cNvPr id="34" name="Group 33"/>
          <p:cNvGrpSpPr/>
          <p:nvPr/>
        </p:nvGrpSpPr>
        <p:grpSpPr>
          <a:xfrm>
            <a:off x="9601200" y="5591048"/>
            <a:ext cx="2590800" cy="1266952"/>
            <a:chOff x="9601200" y="5591048"/>
            <a:chExt cx="2590800" cy="1266952"/>
          </a:xfrm>
        </p:grpSpPr>
        <p:pic>
          <p:nvPicPr>
            <p:cNvPr id="35" name="Picture 34">
              <a:extLst>
                <a:ext uri="{FF2B5EF4-FFF2-40B4-BE49-F238E27FC236}">
                  <a16:creationId xmlns="" xmlns:a16="http://schemas.microsoft.com/office/drawing/2014/main" id="{14878D25-3F1C-7E42-AAEF-2D256F7A1091}"/>
                </a:ext>
              </a:extLst>
            </p:cNvPr>
            <p:cNvPicPr>
              <a:picLocks noChangeAspect="1"/>
            </p:cNvPicPr>
            <p:nvPr userDrawn="1"/>
          </p:nvPicPr>
          <p:blipFill>
            <a:blip r:embed="rId8"/>
            <a:stretch>
              <a:fillRect/>
            </a:stretch>
          </p:blipFill>
          <p:spPr>
            <a:xfrm>
              <a:off x="9601200" y="5591048"/>
              <a:ext cx="2590800" cy="1266952"/>
            </a:xfrm>
            <a:prstGeom prst="rect">
              <a:avLst/>
            </a:prstGeom>
          </p:spPr>
        </p:pic>
        <p:pic>
          <p:nvPicPr>
            <p:cNvPr id="36" name="Picture 35">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9"/>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402264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Neutrons  as a Probe of Atomic and Nanoscale Structures</a:t>
            </a:r>
          </a:p>
        </p:txBody>
      </p:sp>
      <p:sp>
        <p:nvSpPr>
          <p:cNvPr id="3" name="Content Placeholder 2"/>
          <p:cNvSpPr>
            <a:spLocks noGrp="1"/>
          </p:cNvSpPr>
          <p:nvPr>
            <p:ph idx="1"/>
          </p:nvPr>
        </p:nvSpPr>
        <p:spPr/>
        <p:txBody>
          <a:bodyPr/>
          <a:lstStyle/>
          <a:p>
            <a:pPr marL="514350" indent="-514350">
              <a:buFont typeface="+mj-lt"/>
              <a:buAutoNum type="arabicPeriod" startAt="2"/>
            </a:pPr>
            <a:r>
              <a:rPr lang="en-AU" dirty="0"/>
              <a:t>Scatter from the nucleus</a:t>
            </a:r>
          </a:p>
          <a:p>
            <a:pPr lvl="1"/>
            <a:r>
              <a:rPr lang="en-AU" dirty="0"/>
              <a:t>See light atoms next to heavy ones</a:t>
            </a:r>
          </a:p>
          <a:p>
            <a:pPr lvl="1"/>
            <a:r>
              <a:rPr lang="en-AU" dirty="0"/>
              <a:t>Distinguish neighbouring atoms in periodic table</a:t>
            </a:r>
          </a:p>
          <a:p>
            <a:endParaRPr lang="en-AU" dirty="0"/>
          </a:p>
        </p:txBody>
      </p:sp>
      <p:grpSp>
        <p:nvGrpSpPr>
          <p:cNvPr id="5" name="Group 4"/>
          <p:cNvGrpSpPr/>
          <p:nvPr/>
        </p:nvGrpSpPr>
        <p:grpSpPr>
          <a:xfrm>
            <a:off x="1300461" y="2736172"/>
            <a:ext cx="4987925" cy="3960813"/>
            <a:chOff x="449268" y="2924180"/>
            <a:chExt cx="4987925" cy="3960813"/>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8" y="2924180"/>
              <a:ext cx="4987925"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3152804" y="5805264"/>
              <a:ext cx="360040" cy="360040"/>
            </a:xfrm>
            <a:prstGeom prst="ellipse">
              <a:avLst/>
            </a:prstGeom>
            <a:gradFill>
              <a:gsLst>
                <a:gs pos="92000">
                  <a:schemeClr val="tx1">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sp>
          <p:nvSpPr>
            <p:cNvPr id="8" name="Oval 7"/>
            <p:cNvSpPr/>
            <p:nvPr/>
          </p:nvSpPr>
          <p:spPr>
            <a:xfrm>
              <a:off x="3224811" y="3645024"/>
              <a:ext cx="360040" cy="360040"/>
            </a:xfrm>
            <a:prstGeom prst="ellipse">
              <a:avLst/>
            </a:prstGeom>
            <a:gradFill>
              <a:gsLst>
                <a:gs pos="92000">
                  <a:schemeClr val="tx1">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lIns="91366" tIns="45682" rIns="91366" bIns="45682" rtlCol="0" anchor="ctr"/>
            <a:lstStyle/>
            <a:p>
              <a:pPr algn="ctr"/>
              <a:endParaRPr lang="en-AU"/>
            </a:p>
          </p:txBody>
        </p:sp>
      </p:grpSp>
      <p:pic>
        <p:nvPicPr>
          <p:cNvPr id="9" name="Picture 8" descr="Periodic-Piece-02.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2066" y="3637037"/>
            <a:ext cx="2932113"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218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Neutrons  as a Probe of Atomic and Nanoscale Structures</a:t>
            </a:r>
          </a:p>
        </p:txBody>
      </p:sp>
      <p:sp>
        <p:nvSpPr>
          <p:cNvPr id="3" name="Content Placeholder 2"/>
          <p:cNvSpPr>
            <a:spLocks noGrp="1"/>
          </p:cNvSpPr>
          <p:nvPr>
            <p:ph idx="1"/>
          </p:nvPr>
        </p:nvSpPr>
        <p:spPr/>
        <p:txBody>
          <a:bodyPr/>
          <a:lstStyle/>
          <a:p>
            <a:pPr marL="514350" indent="-514350">
              <a:buFont typeface="+mj-lt"/>
              <a:buAutoNum type="arabicPeriod" startAt="3"/>
            </a:pPr>
            <a:r>
              <a:rPr lang="en-AU" dirty="0" smtClean="0"/>
              <a:t>Scatter </a:t>
            </a:r>
            <a:r>
              <a:rPr lang="en-AU" dirty="0"/>
              <a:t>from the nucleus: isotopic sensitivity</a:t>
            </a:r>
          </a:p>
          <a:p>
            <a:pPr lvl="1"/>
            <a:r>
              <a:rPr lang="en-AU" dirty="0"/>
              <a:t>isotopic sensitivity - contrast between </a:t>
            </a:r>
            <a:r>
              <a:rPr lang="en-AU" b="1" dirty="0">
                <a:solidFill>
                  <a:srgbClr val="FF0000"/>
                </a:solidFill>
              </a:rPr>
              <a:t>H</a:t>
            </a:r>
            <a:r>
              <a:rPr lang="en-AU" dirty="0"/>
              <a:t> and </a:t>
            </a:r>
            <a:r>
              <a:rPr lang="en-AU" b="1" dirty="0">
                <a:solidFill>
                  <a:srgbClr val="006CA9"/>
                </a:solidFill>
              </a:rPr>
              <a:t>D</a:t>
            </a:r>
          </a:p>
          <a:p>
            <a:endParaRPr lang="en-AU" dirty="0"/>
          </a:p>
        </p:txBody>
      </p:sp>
      <p:pic>
        <p:nvPicPr>
          <p:cNvPr id="10" name="Picture 3" descr="stamp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9839" y="2460629"/>
            <a:ext cx="1933575"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31"/>
          <p:cNvGraphicFramePr>
            <a:graphicFrameLocks/>
          </p:cNvGraphicFramePr>
          <p:nvPr>
            <p:extLst>
              <p:ext uri="{D42A27DB-BD31-4B8C-83A1-F6EECF244321}">
                <p14:modId xmlns:p14="http://schemas.microsoft.com/office/powerpoint/2010/main" val="2865554917"/>
              </p:ext>
            </p:extLst>
          </p:nvPr>
        </p:nvGraphicFramePr>
        <p:xfrm>
          <a:off x="1522178" y="5046672"/>
          <a:ext cx="2879726" cy="1655765"/>
        </p:xfrm>
        <a:graphic>
          <a:graphicData uri="http://schemas.openxmlformats.org/drawingml/2006/table">
            <a:tbl>
              <a:tblPr/>
              <a:tblGrid>
                <a:gridCol w="503584"/>
                <a:gridCol w="1152068"/>
                <a:gridCol w="1224074"/>
              </a:tblGrid>
              <a:tr h="552451">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2000" b="0" i="0" u="none" strike="noStrike" cap="none" normalizeH="0" baseline="0" dirty="0" smtClean="0">
                        <a:ln>
                          <a:noFill/>
                        </a:ln>
                        <a:solidFill>
                          <a:schemeClr val="tx1"/>
                        </a:solidFill>
                        <a:effectLst/>
                        <a:latin typeface="Arial Black" pitchFamily="34" charset="0"/>
                        <a:cs typeface="Arial" pitchFamily="34" charset="0"/>
                      </a:endParaRPr>
                    </a:p>
                  </a:txBody>
                  <a:tcPr marL="91436" marR="9143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smtClean="0">
                          <a:ln>
                            <a:noFill/>
                          </a:ln>
                          <a:solidFill>
                            <a:schemeClr val="tx1"/>
                          </a:solidFill>
                          <a:effectLst/>
                          <a:latin typeface="Arial Black" pitchFamily="34" charset="0"/>
                          <a:cs typeface="Arial" pitchFamily="34" charset="0"/>
                        </a:rPr>
                        <a:t>n</a:t>
                      </a:r>
                    </a:p>
                  </a:txBody>
                  <a:tcPr marL="91436" marR="914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smtClean="0">
                          <a:ln>
                            <a:noFill/>
                          </a:ln>
                          <a:solidFill>
                            <a:schemeClr val="tx1"/>
                          </a:solidFill>
                          <a:effectLst/>
                          <a:latin typeface="Arial Black" pitchFamily="34" charset="0"/>
                          <a:cs typeface="Arial" pitchFamily="34" charset="0"/>
                        </a:rPr>
                        <a:t>X-ray</a:t>
                      </a:r>
                    </a:p>
                  </a:txBody>
                  <a:tcPr marL="91436" marR="9143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0863">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dirty="0" smtClean="0">
                          <a:ln>
                            <a:noFill/>
                          </a:ln>
                          <a:solidFill>
                            <a:schemeClr val="tx1"/>
                          </a:solidFill>
                          <a:effectLst/>
                          <a:latin typeface="Arial Black" pitchFamily="34" charset="0"/>
                          <a:cs typeface="Arial" pitchFamily="34" charset="0"/>
                        </a:rPr>
                        <a:t>H</a:t>
                      </a:r>
                    </a:p>
                  </a:txBody>
                  <a:tcPr marL="91436" marR="9143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dirty="0" smtClean="0">
                          <a:ln>
                            <a:noFill/>
                          </a:ln>
                          <a:solidFill>
                            <a:schemeClr val="tx1"/>
                          </a:solidFill>
                          <a:effectLst/>
                          <a:latin typeface="Arial Black" pitchFamily="34" charset="0"/>
                          <a:cs typeface="Arial" pitchFamily="34" charset="0"/>
                        </a:rPr>
                        <a:t>-0.374</a:t>
                      </a:r>
                    </a:p>
                  </a:txBody>
                  <a:tcPr marL="91436" marR="914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dirty="0" smtClean="0">
                          <a:ln>
                            <a:noFill/>
                          </a:ln>
                          <a:solidFill>
                            <a:schemeClr val="tx1"/>
                          </a:solidFill>
                          <a:effectLst/>
                          <a:latin typeface="Arial Black" pitchFamily="34" charset="0"/>
                          <a:cs typeface="Arial" pitchFamily="34" charset="0"/>
                        </a:rPr>
                        <a:t>0.28</a:t>
                      </a:r>
                    </a:p>
                  </a:txBody>
                  <a:tcPr marL="91436" marR="9143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1">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smtClean="0">
                          <a:ln>
                            <a:noFill/>
                          </a:ln>
                          <a:solidFill>
                            <a:schemeClr val="tx1"/>
                          </a:solidFill>
                          <a:effectLst/>
                          <a:latin typeface="Arial Black" pitchFamily="34" charset="0"/>
                          <a:cs typeface="Arial" pitchFamily="34" charset="0"/>
                        </a:rPr>
                        <a:t>D</a:t>
                      </a:r>
                    </a:p>
                  </a:txBody>
                  <a:tcPr marL="91436" marR="9143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dirty="0" smtClean="0">
                          <a:ln>
                            <a:noFill/>
                          </a:ln>
                          <a:solidFill>
                            <a:schemeClr val="tx1"/>
                          </a:solidFill>
                          <a:effectLst/>
                          <a:latin typeface="Arial Black" pitchFamily="34" charset="0"/>
                          <a:cs typeface="Arial" pitchFamily="34" charset="0"/>
                        </a:rPr>
                        <a:t>0.667</a:t>
                      </a:r>
                    </a:p>
                  </a:txBody>
                  <a:tcPr marL="91436" marR="914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Black" pitchFamily="34" charset="0"/>
                          <a:cs typeface="Arial" pitchFamily="34" charset="0"/>
                        </a:defRPr>
                      </a:lvl1pPr>
                      <a:lvl2pPr>
                        <a:spcBef>
                          <a:spcPct val="20000"/>
                        </a:spcBef>
                        <a:defRPr sz="20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sz="1600">
                          <a:solidFill>
                            <a:schemeClr val="tx1"/>
                          </a:solidFill>
                          <a:latin typeface="Arial" pitchFamily="34" charset="0"/>
                          <a:cs typeface="Arial" pitchFamily="34" charset="0"/>
                        </a:defRPr>
                      </a:lvl4pPr>
                      <a:lvl5pPr>
                        <a:spcBef>
                          <a:spcPct val="20000"/>
                        </a:spcBef>
                        <a:defRPr sz="1600">
                          <a:solidFill>
                            <a:schemeClr val="tx1"/>
                          </a:solidFill>
                          <a:latin typeface="Arial" pitchFamily="34" charset="0"/>
                          <a:cs typeface="Arial" pitchFamily="34" charset="0"/>
                        </a:defRPr>
                      </a:lvl5pPr>
                      <a:lvl6pPr fontAlgn="base">
                        <a:spcBef>
                          <a:spcPct val="20000"/>
                        </a:spcBef>
                        <a:spcAft>
                          <a:spcPct val="0"/>
                        </a:spcAft>
                        <a:defRPr sz="1600">
                          <a:solidFill>
                            <a:schemeClr val="tx1"/>
                          </a:solidFill>
                          <a:latin typeface="Arial" pitchFamily="34" charset="0"/>
                          <a:cs typeface="Arial" pitchFamily="34" charset="0"/>
                        </a:defRPr>
                      </a:lvl6pPr>
                      <a:lvl7pPr fontAlgn="base">
                        <a:spcBef>
                          <a:spcPct val="20000"/>
                        </a:spcBef>
                        <a:spcAft>
                          <a:spcPct val="0"/>
                        </a:spcAft>
                        <a:defRPr sz="1600">
                          <a:solidFill>
                            <a:schemeClr val="tx1"/>
                          </a:solidFill>
                          <a:latin typeface="Arial" pitchFamily="34" charset="0"/>
                          <a:cs typeface="Arial" pitchFamily="34" charset="0"/>
                        </a:defRPr>
                      </a:lvl7pPr>
                      <a:lvl8pPr fontAlgn="base">
                        <a:spcBef>
                          <a:spcPct val="20000"/>
                        </a:spcBef>
                        <a:spcAft>
                          <a:spcPct val="0"/>
                        </a:spcAft>
                        <a:defRPr sz="1600">
                          <a:solidFill>
                            <a:schemeClr val="tx1"/>
                          </a:solidFill>
                          <a:latin typeface="Arial" pitchFamily="34" charset="0"/>
                          <a:cs typeface="Arial" pitchFamily="34" charset="0"/>
                        </a:defRPr>
                      </a:lvl8pPr>
                      <a:lvl9pPr fontAlgn="base">
                        <a:spcBef>
                          <a:spcPct val="20000"/>
                        </a:spcBef>
                        <a:spcAft>
                          <a:spcPct val="0"/>
                        </a:spcAft>
                        <a:defRPr sz="1600">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en-US" sz="2000" b="0" i="0" u="none" strike="noStrike" cap="none" normalizeH="0" baseline="0" dirty="0" smtClean="0">
                          <a:ln>
                            <a:noFill/>
                          </a:ln>
                          <a:solidFill>
                            <a:schemeClr val="tx1"/>
                          </a:solidFill>
                          <a:effectLst/>
                          <a:latin typeface="Arial Black" pitchFamily="34" charset="0"/>
                          <a:cs typeface="Arial" pitchFamily="34" charset="0"/>
                        </a:rPr>
                        <a:t>0.28</a:t>
                      </a:r>
                    </a:p>
                  </a:txBody>
                  <a:tcPr marL="91436" marR="9143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 name="Text Box 32"/>
          <p:cNvSpPr txBox="1">
            <a:spLocks noChangeArrowheads="1"/>
          </p:cNvSpPr>
          <p:nvPr/>
        </p:nvSpPr>
        <p:spPr bwMode="auto">
          <a:xfrm>
            <a:off x="1549165" y="4683131"/>
            <a:ext cx="2839089" cy="338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66" tIns="45682" rIns="91366" bIns="45682">
            <a:spAutoFit/>
          </a:bodyPr>
          <a:lstStyle>
            <a:lvl1pPr eaLnBrk="0" hangingPunct="0">
              <a:spcBef>
                <a:spcPct val="20000"/>
              </a:spcBef>
              <a:buClr>
                <a:srgbClr val="005A9B"/>
              </a:buClr>
              <a:buFont typeface="Arial" charset="0"/>
              <a:buChar char="•"/>
              <a:defRPr sz="2800">
                <a:solidFill>
                  <a:srgbClr val="595959"/>
                </a:solidFill>
                <a:latin typeface="Arial" charset="0"/>
                <a:ea typeface="ＭＳ Ｐゴシック" pitchFamily="34" charset="-128"/>
                <a:cs typeface="Arial" charset="0"/>
              </a:defRPr>
            </a:lvl1pPr>
            <a:lvl2pPr marL="742950" indent="-285750" eaLnBrk="0" hangingPunct="0">
              <a:spcBef>
                <a:spcPct val="20000"/>
              </a:spcBef>
              <a:buClr>
                <a:srgbClr val="005A9B"/>
              </a:buClr>
              <a:buFont typeface="Arial" charset="0"/>
              <a:buChar char="–"/>
              <a:defRPr sz="2600">
                <a:solidFill>
                  <a:srgbClr val="595959"/>
                </a:solidFill>
                <a:latin typeface="Arial" charset="0"/>
                <a:ea typeface="ＭＳ Ｐゴシック" pitchFamily="34" charset="-128"/>
                <a:cs typeface="Arial" charset="0"/>
              </a:defRPr>
            </a:lvl2pPr>
            <a:lvl3pPr marL="1143000" indent="-228600" eaLnBrk="0" hangingPunct="0">
              <a:spcBef>
                <a:spcPct val="20000"/>
              </a:spcBef>
              <a:buClr>
                <a:srgbClr val="005A9B"/>
              </a:buClr>
              <a:buFont typeface="Arial" charset="0"/>
              <a:buChar char="•"/>
              <a:defRPr sz="2200">
                <a:solidFill>
                  <a:srgbClr val="595959"/>
                </a:solidFill>
                <a:latin typeface="Arial" charset="0"/>
                <a:ea typeface="ＭＳ Ｐゴシック" pitchFamily="34" charset="-128"/>
                <a:cs typeface="Arial" charset="0"/>
              </a:defRPr>
            </a:lvl3pPr>
            <a:lvl4pPr marL="16002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4pPr>
            <a:lvl5pPr marL="20574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5pPr>
            <a:lvl6pPr marL="25146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6pPr>
            <a:lvl7pPr marL="29718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7pPr>
            <a:lvl8pPr marL="34290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8pPr>
            <a:lvl9pPr marL="38862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9pPr>
          </a:lstStyle>
          <a:p>
            <a:pPr eaLnBrk="1" hangingPunct="1">
              <a:spcBef>
                <a:spcPct val="0"/>
              </a:spcBef>
              <a:buClrTx/>
              <a:buFontTx/>
              <a:buNone/>
            </a:pPr>
            <a:r>
              <a:rPr lang="en-AU" altLang="en-US" sz="1600">
                <a:solidFill>
                  <a:schemeClr val="tx1"/>
                </a:solidFill>
              </a:rPr>
              <a:t>Scattering Length / (10</a:t>
            </a:r>
            <a:r>
              <a:rPr lang="en-AU" altLang="en-US" sz="1600" baseline="30000">
                <a:solidFill>
                  <a:schemeClr val="tx1"/>
                </a:solidFill>
              </a:rPr>
              <a:t>-12 </a:t>
            </a:r>
            <a:r>
              <a:rPr lang="en-AU" altLang="en-US" sz="1600">
                <a:solidFill>
                  <a:schemeClr val="tx1"/>
                </a:solidFill>
              </a:rPr>
              <a:t>cm)</a:t>
            </a:r>
          </a:p>
        </p:txBody>
      </p:sp>
      <p:pic>
        <p:nvPicPr>
          <p:cNvPr id="13" name="Picture 8" descr="nContrastPlot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1812" y="2460638"/>
            <a:ext cx="4681538" cy="428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4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Neutrons  as a Probe of Atomic and Nanoscale Structures</a:t>
            </a:r>
          </a:p>
        </p:txBody>
      </p:sp>
      <p:sp>
        <p:nvSpPr>
          <p:cNvPr id="3" name="Content Placeholder 2"/>
          <p:cNvSpPr>
            <a:spLocks noGrp="1"/>
          </p:cNvSpPr>
          <p:nvPr>
            <p:ph idx="1"/>
          </p:nvPr>
        </p:nvSpPr>
        <p:spPr/>
        <p:txBody>
          <a:bodyPr/>
          <a:lstStyle/>
          <a:p>
            <a:pPr marL="514350" indent="-514350">
              <a:buFont typeface="+mj-lt"/>
              <a:buAutoNum type="arabicPeriod" startAt="4"/>
            </a:pPr>
            <a:r>
              <a:rPr lang="en-AU" dirty="0"/>
              <a:t>Energy comparable to atomic and molecular motion and dynamics</a:t>
            </a:r>
          </a:p>
          <a:p>
            <a:endParaRPr lang="en-AU" dirty="0"/>
          </a:p>
        </p:txBody>
      </p:sp>
      <p:pic>
        <p:nvPicPr>
          <p:cNvPr id="8" name="Picture 7" descr="A polymer chain is confined to a tube by a matrix of other polymer cha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269" y="5344329"/>
            <a:ext cx="1833563"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lysozyme"/>
          <p:cNvPicPr>
            <a:picLocks noChangeAspect="1" noChangeArrowheads="1"/>
          </p:cNvPicPr>
          <p:nvPr/>
        </p:nvPicPr>
        <p:blipFill>
          <a:blip r:embed="rId4">
            <a:extLst>
              <a:ext uri="{28A0092B-C50C-407E-A947-70E740481C1C}">
                <a14:useLocalDpi xmlns:a14="http://schemas.microsoft.com/office/drawing/2010/main" val="0"/>
              </a:ext>
            </a:extLst>
          </a:blip>
          <a:srcRect l="10001" t="15587" r="8269" b="18591"/>
          <a:stretch>
            <a:fillRect/>
          </a:stretch>
        </p:blipFill>
        <p:spPr bwMode="auto">
          <a:xfrm>
            <a:off x="8982869" y="3788589"/>
            <a:ext cx="18923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nphasespacecol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7301" y="1948670"/>
            <a:ext cx="6437313"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10"/>
          <p:cNvSpPr>
            <a:spLocks noChangeShapeType="1"/>
          </p:cNvSpPr>
          <p:nvPr/>
        </p:nvSpPr>
        <p:spPr bwMode="auto">
          <a:xfrm flipH="1">
            <a:off x="7111208" y="4980789"/>
            <a:ext cx="1765300" cy="0"/>
          </a:xfrm>
          <a:prstGeom prst="line">
            <a:avLst/>
          </a:prstGeom>
          <a:noFill/>
          <a:ln w="762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6" tIns="45682" rIns="91366" bIns="45682"/>
          <a:lstStyle/>
          <a:p>
            <a:endParaRPr lang="en-AU"/>
          </a:p>
        </p:txBody>
      </p:sp>
      <p:sp>
        <p:nvSpPr>
          <p:cNvPr id="16" name="Line 11"/>
          <p:cNvSpPr>
            <a:spLocks noChangeShapeType="1"/>
          </p:cNvSpPr>
          <p:nvPr/>
        </p:nvSpPr>
        <p:spPr bwMode="auto">
          <a:xfrm flipH="1">
            <a:off x="7111205" y="5909477"/>
            <a:ext cx="1598612" cy="0"/>
          </a:xfrm>
          <a:prstGeom prst="line">
            <a:avLst/>
          </a:prstGeom>
          <a:noFill/>
          <a:ln w="762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6" tIns="45682" rIns="91366" bIns="45682"/>
          <a:lstStyle/>
          <a:p>
            <a:endParaRPr lang="en-AU"/>
          </a:p>
        </p:txBody>
      </p:sp>
      <p:sp>
        <p:nvSpPr>
          <p:cNvPr id="17" name="Line 13"/>
          <p:cNvSpPr>
            <a:spLocks noChangeShapeType="1"/>
          </p:cNvSpPr>
          <p:nvPr/>
        </p:nvSpPr>
        <p:spPr bwMode="auto">
          <a:xfrm flipH="1">
            <a:off x="7111207" y="2890051"/>
            <a:ext cx="2025650" cy="0"/>
          </a:xfrm>
          <a:prstGeom prst="line">
            <a:avLst/>
          </a:prstGeom>
          <a:noFill/>
          <a:ln w="762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6" tIns="45682" rIns="91366" bIns="45682"/>
          <a:lstStyle/>
          <a:p>
            <a:endParaRPr lang="en-AU"/>
          </a:p>
        </p:txBody>
      </p:sp>
      <p:pic>
        <p:nvPicPr>
          <p:cNvPr id="18" name="breathe.mpg">
            <a:hlinkClick r:id="" action="ppaction://media"/>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9228939" y="2204264"/>
            <a:ext cx="14001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p:cNvGrpSpPr/>
          <p:nvPr/>
        </p:nvGrpSpPr>
        <p:grpSpPr>
          <a:xfrm>
            <a:off x="9601200" y="5591048"/>
            <a:ext cx="2590800" cy="1266952"/>
            <a:chOff x="9601200" y="5591048"/>
            <a:chExt cx="2590800" cy="1266952"/>
          </a:xfrm>
        </p:grpSpPr>
        <p:pic>
          <p:nvPicPr>
            <p:cNvPr id="20" name="Picture 19">
              <a:extLst>
                <a:ext uri="{FF2B5EF4-FFF2-40B4-BE49-F238E27FC236}">
                  <a16:creationId xmlns="" xmlns:a16="http://schemas.microsoft.com/office/drawing/2014/main" id="{14878D25-3F1C-7E42-AAEF-2D256F7A1091}"/>
                </a:ext>
              </a:extLst>
            </p:cNvPr>
            <p:cNvPicPr>
              <a:picLocks noChangeAspect="1"/>
            </p:cNvPicPr>
            <p:nvPr userDrawn="1"/>
          </p:nvPicPr>
          <p:blipFill>
            <a:blip r:embed="rId7"/>
            <a:stretch>
              <a:fillRect/>
            </a:stretch>
          </p:blipFill>
          <p:spPr>
            <a:xfrm>
              <a:off x="9601200" y="5591048"/>
              <a:ext cx="2590800" cy="1266952"/>
            </a:xfrm>
            <a:prstGeom prst="rect">
              <a:avLst/>
            </a:prstGeom>
          </p:spPr>
        </p:pic>
        <p:pic>
          <p:nvPicPr>
            <p:cNvPr id="21" name="Picture 20">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8"/>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720269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18"/>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a:t>Neutrons  as a Probe of Atomic and Nanoscale Structures</a:t>
            </a:r>
          </a:p>
        </p:txBody>
      </p:sp>
      <p:sp>
        <p:nvSpPr>
          <p:cNvPr id="3" name="Content Placeholder 2"/>
          <p:cNvSpPr>
            <a:spLocks noGrp="1"/>
          </p:cNvSpPr>
          <p:nvPr>
            <p:ph idx="1"/>
          </p:nvPr>
        </p:nvSpPr>
        <p:spPr/>
        <p:txBody>
          <a:bodyPr/>
          <a:lstStyle/>
          <a:p>
            <a:pPr marL="514350" indent="-514350">
              <a:buFont typeface="+mj-lt"/>
              <a:buAutoNum type="arabicPeriod" startAt="5"/>
            </a:pPr>
            <a:r>
              <a:rPr lang="en-AU" dirty="0"/>
              <a:t>Penetrate deeply (bulk information; sample environments)</a:t>
            </a:r>
          </a:p>
          <a:p>
            <a:pPr marL="514350" indent="-514350">
              <a:buFont typeface="+mj-lt"/>
              <a:buAutoNum type="arabicPeriod" startAt="5"/>
            </a:pPr>
            <a:r>
              <a:rPr lang="en-AU" dirty="0" smtClean="0"/>
              <a:t>Neutrons </a:t>
            </a:r>
            <a:r>
              <a:rPr lang="en-AU" dirty="0"/>
              <a:t>have spin – study magnetism at the atomic level</a:t>
            </a:r>
          </a:p>
          <a:p>
            <a:endParaRPr lang="en-AU" dirty="0"/>
          </a:p>
        </p:txBody>
      </p:sp>
      <p:pic>
        <p:nvPicPr>
          <p:cNvPr id="22" name="Picture 9" descr="DSCF64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5884" y="2841340"/>
            <a:ext cx="3870395" cy="290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5"/>
          <p:cNvSpPr txBox="1">
            <a:spLocks noChangeArrowheads="1"/>
          </p:cNvSpPr>
          <p:nvPr/>
        </p:nvSpPr>
        <p:spPr bwMode="auto">
          <a:xfrm>
            <a:off x="881025" y="5905926"/>
            <a:ext cx="3440112" cy="58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spcBef>
                <a:spcPct val="20000"/>
              </a:spcBef>
              <a:buClr>
                <a:srgbClr val="005A9B"/>
              </a:buClr>
              <a:buFont typeface="Arial" charset="0"/>
              <a:buChar char="•"/>
              <a:defRPr sz="2800">
                <a:solidFill>
                  <a:srgbClr val="595959"/>
                </a:solidFill>
                <a:latin typeface="Arial" charset="0"/>
                <a:ea typeface="ＭＳ Ｐゴシック" pitchFamily="34" charset="-128"/>
                <a:cs typeface="Arial" charset="0"/>
              </a:defRPr>
            </a:lvl1pPr>
            <a:lvl2pPr marL="37931725" indent="-37474525" eaLnBrk="0" hangingPunct="0">
              <a:spcBef>
                <a:spcPct val="20000"/>
              </a:spcBef>
              <a:buClr>
                <a:srgbClr val="005A9B"/>
              </a:buClr>
              <a:buFont typeface="Arial" charset="0"/>
              <a:buChar char="–"/>
              <a:defRPr sz="2600">
                <a:solidFill>
                  <a:srgbClr val="595959"/>
                </a:solidFill>
                <a:latin typeface="Arial" charset="0"/>
                <a:ea typeface="ＭＳ Ｐゴシック" pitchFamily="34" charset="-128"/>
                <a:cs typeface="Arial" charset="0"/>
              </a:defRPr>
            </a:lvl2pPr>
            <a:lvl3pPr marL="1143000" indent="-228600" eaLnBrk="0" hangingPunct="0">
              <a:spcBef>
                <a:spcPct val="20000"/>
              </a:spcBef>
              <a:buClr>
                <a:srgbClr val="005A9B"/>
              </a:buClr>
              <a:buFont typeface="Arial" charset="0"/>
              <a:buChar char="•"/>
              <a:defRPr sz="2200">
                <a:solidFill>
                  <a:srgbClr val="595959"/>
                </a:solidFill>
                <a:latin typeface="Arial" charset="0"/>
                <a:ea typeface="ＭＳ Ｐゴシック" pitchFamily="34" charset="-128"/>
                <a:cs typeface="Arial" charset="0"/>
              </a:defRPr>
            </a:lvl3pPr>
            <a:lvl4pPr marL="16002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4pPr>
            <a:lvl5pPr marL="20574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5pPr>
            <a:lvl6pPr marL="25146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6pPr>
            <a:lvl7pPr marL="29718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7pPr>
            <a:lvl8pPr marL="34290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8pPr>
            <a:lvl9pPr marL="38862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9pPr>
          </a:lstStyle>
          <a:p>
            <a:pPr algn="ctr" eaLnBrk="1" hangingPunct="1">
              <a:spcBef>
                <a:spcPct val="0"/>
              </a:spcBef>
              <a:buClrTx/>
              <a:buFontTx/>
              <a:buNone/>
            </a:pPr>
            <a:r>
              <a:rPr lang="en-AU" altLang="en-US" sz="1800" b="1" dirty="0">
                <a:solidFill>
                  <a:srgbClr val="FF0000"/>
                </a:solidFill>
                <a:latin typeface="Fira Sans Light" panose="020B0403050000020004" pitchFamily="34" charset="0"/>
              </a:rPr>
              <a:t>630 kg gas-pipeline section</a:t>
            </a:r>
          </a:p>
          <a:p>
            <a:pPr algn="ctr" eaLnBrk="1" hangingPunct="1">
              <a:spcBef>
                <a:spcPct val="0"/>
              </a:spcBef>
              <a:buClrTx/>
              <a:buFontTx/>
              <a:buNone/>
            </a:pPr>
            <a:endParaRPr lang="en-US" altLang="en-US" sz="1400" b="1" dirty="0">
              <a:solidFill>
                <a:schemeClr val="tx1"/>
              </a:solidFill>
              <a:latin typeface="Fira Sans Light" panose="020B0403050000020004" pitchFamily="34" charset="0"/>
            </a:endParaRPr>
          </a:p>
        </p:txBody>
      </p:sp>
      <p:sp>
        <p:nvSpPr>
          <p:cNvPr id="24" name="Text Box 5"/>
          <p:cNvSpPr txBox="1">
            <a:spLocks noChangeArrowheads="1"/>
          </p:cNvSpPr>
          <p:nvPr/>
        </p:nvSpPr>
        <p:spPr bwMode="auto">
          <a:xfrm>
            <a:off x="4647394" y="5829021"/>
            <a:ext cx="3441700" cy="36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spcBef>
                <a:spcPct val="20000"/>
              </a:spcBef>
              <a:buClr>
                <a:srgbClr val="005A9B"/>
              </a:buClr>
              <a:buFont typeface="Arial" charset="0"/>
              <a:buChar char="•"/>
              <a:defRPr sz="2800">
                <a:solidFill>
                  <a:srgbClr val="595959"/>
                </a:solidFill>
                <a:latin typeface="Arial" charset="0"/>
                <a:ea typeface="ＭＳ Ｐゴシック" pitchFamily="34" charset="-128"/>
                <a:cs typeface="Arial" charset="0"/>
              </a:defRPr>
            </a:lvl1pPr>
            <a:lvl2pPr marL="37931725" indent="-37474525" eaLnBrk="0" hangingPunct="0">
              <a:spcBef>
                <a:spcPct val="20000"/>
              </a:spcBef>
              <a:buClr>
                <a:srgbClr val="005A9B"/>
              </a:buClr>
              <a:buFont typeface="Arial" charset="0"/>
              <a:buChar char="–"/>
              <a:defRPr sz="2600">
                <a:solidFill>
                  <a:srgbClr val="595959"/>
                </a:solidFill>
                <a:latin typeface="Arial" charset="0"/>
                <a:ea typeface="ＭＳ Ｐゴシック" pitchFamily="34" charset="-128"/>
                <a:cs typeface="Arial" charset="0"/>
              </a:defRPr>
            </a:lvl2pPr>
            <a:lvl3pPr marL="1143000" indent="-228600" eaLnBrk="0" hangingPunct="0">
              <a:spcBef>
                <a:spcPct val="20000"/>
              </a:spcBef>
              <a:buClr>
                <a:srgbClr val="005A9B"/>
              </a:buClr>
              <a:buFont typeface="Arial" charset="0"/>
              <a:buChar char="•"/>
              <a:defRPr sz="2200">
                <a:solidFill>
                  <a:srgbClr val="595959"/>
                </a:solidFill>
                <a:latin typeface="Arial" charset="0"/>
                <a:ea typeface="ＭＳ Ｐゴシック" pitchFamily="34" charset="-128"/>
                <a:cs typeface="Arial" charset="0"/>
              </a:defRPr>
            </a:lvl3pPr>
            <a:lvl4pPr marL="16002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4pPr>
            <a:lvl5pPr marL="20574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5pPr>
            <a:lvl6pPr marL="25146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6pPr>
            <a:lvl7pPr marL="29718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7pPr>
            <a:lvl8pPr marL="34290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8pPr>
            <a:lvl9pPr marL="38862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9pPr>
          </a:lstStyle>
          <a:p>
            <a:pPr algn="r" eaLnBrk="1" hangingPunct="1">
              <a:spcBef>
                <a:spcPct val="0"/>
              </a:spcBef>
              <a:buClrTx/>
              <a:buFontTx/>
              <a:buNone/>
            </a:pPr>
            <a:r>
              <a:rPr lang="en-AU" altLang="en-US" sz="1800" b="1">
                <a:solidFill>
                  <a:srgbClr val="FF0000"/>
                </a:solidFill>
                <a:latin typeface="Fira Sans Light" panose="020B0403050000020004" pitchFamily="34" charset="0"/>
              </a:rPr>
              <a:t>Large sample environments</a:t>
            </a:r>
          </a:p>
        </p:txBody>
      </p:sp>
      <p:pic>
        <p:nvPicPr>
          <p:cNvPr id="25" name="Picture 2" descr="Fig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3604" y="2841334"/>
            <a:ext cx="3051175"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5"/>
          <p:cNvSpPr txBox="1">
            <a:spLocks noChangeArrowheads="1"/>
          </p:cNvSpPr>
          <p:nvPr/>
        </p:nvSpPr>
        <p:spPr bwMode="auto">
          <a:xfrm>
            <a:off x="4531509" y="4722536"/>
            <a:ext cx="3673475" cy="36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spcBef>
                <a:spcPct val="20000"/>
              </a:spcBef>
              <a:buClr>
                <a:srgbClr val="005A9B"/>
              </a:buClr>
              <a:buFont typeface="Arial" charset="0"/>
              <a:buChar char="•"/>
              <a:defRPr sz="2800">
                <a:solidFill>
                  <a:srgbClr val="595959"/>
                </a:solidFill>
                <a:latin typeface="Arial" charset="0"/>
                <a:ea typeface="ＭＳ Ｐゴシック" pitchFamily="34" charset="-128"/>
                <a:cs typeface="Arial" charset="0"/>
              </a:defRPr>
            </a:lvl1pPr>
            <a:lvl2pPr marL="37931725" indent="-37474525" eaLnBrk="0" hangingPunct="0">
              <a:spcBef>
                <a:spcPct val="20000"/>
              </a:spcBef>
              <a:buClr>
                <a:srgbClr val="005A9B"/>
              </a:buClr>
              <a:buFont typeface="Arial" charset="0"/>
              <a:buChar char="–"/>
              <a:defRPr sz="2600">
                <a:solidFill>
                  <a:srgbClr val="595959"/>
                </a:solidFill>
                <a:latin typeface="Arial" charset="0"/>
                <a:ea typeface="ＭＳ Ｐゴシック" pitchFamily="34" charset="-128"/>
                <a:cs typeface="Arial" charset="0"/>
              </a:defRPr>
            </a:lvl2pPr>
            <a:lvl3pPr marL="1143000" indent="-228600" eaLnBrk="0" hangingPunct="0">
              <a:spcBef>
                <a:spcPct val="20000"/>
              </a:spcBef>
              <a:buClr>
                <a:srgbClr val="005A9B"/>
              </a:buClr>
              <a:buFont typeface="Arial" charset="0"/>
              <a:buChar char="•"/>
              <a:defRPr sz="2200">
                <a:solidFill>
                  <a:srgbClr val="595959"/>
                </a:solidFill>
                <a:latin typeface="Arial" charset="0"/>
                <a:ea typeface="ＭＳ Ｐゴシック" pitchFamily="34" charset="-128"/>
                <a:cs typeface="Arial" charset="0"/>
              </a:defRPr>
            </a:lvl3pPr>
            <a:lvl4pPr marL="16002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4pPr>
            <a:lvl5pPr marL="20574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5pPr>
            <a:lvl6pPr marL="25146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6pPr>
            <a:lvl7pPr marL="29718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7pPr>
            <a:lvl8pPr marL="34290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8pPr>
            <a:lvl9pPr marL="38862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9pPr>
          </a:lstStyle>
          <a:p>
            <a:pPr algn="ctr" eaLnBrk="1" hangingPunct="1">
              <a:spcBef>
                <a:spcPct val="0"/>
              </a:spcBef>
              <a:buClrTx/>
              <a:buFontTx/>
              <a:buNone/>
            </a:pPr>
            <a:r>
              <a:rPr lang="en-AU" altLang="en-US" sz="1800" b="1" dirty="0">
                <a:solidFill>
                  <a:srgbClr val="FF0000"/>
                </a:solidFill>
                <a:latin typeface="Fira Sans Light" panose="020B0403050000020004" pitchFamily="34" charset="0"/>
              </a:rPr>
              <a:t>Neutrons act like a tiny magnet</a:t>
            </a:r>
          </a:p>
        </p:txBody>
      </p:sp>
      <p:pic>
        <p:nvPicPr>
          <p:cNvPr id="27" name="Picture 8" descr="C:\Users\kirrily\Desktop\WorkSaves\photos\_PK51352a.jpg"/>
          <p:cNvPicPr>
            <a:picLocks noChangeAspect="1" noChangeArrowheads="1"/>
          </p:cNvPicPr>
          <p:nvPr/>
        </p:nvPicPr>
        <p:blipFill>
          <a:blip r:embed="rId4">
            <a:extLst>
              <a:ext uri="{28A0092B-C50C-407E-A947-70E740481C1C}">
                <a14:useLocalDpi xmlns:a14="http://schemas.microsoft.com/office/drawing/2010/main" val="0"/>
              </a:ext>
            </a:extLst>
          </a:blip>
          <a:srcRect t="24644" r="18442"/>
          <a:stretch>
            <a:fillRect/>
          </a:stretch>
        </p:blipFill>
        <p:spPr bwMode="auto">
          <a:xfrm>
            <a:off x="8204984" y="2474652"/>
            <a:ext cx="3003211" cy="416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27"/>
          <p:cNvGrpSpPr/>
          <p:nvPr/>
        </p:nvGrpSpPr>
        <p:grpSpPr>
          <a:xfrm>
            <a:off x="9601200" y="5591048"/>
            <a:ext cx="2590800" cy="1266952"/>
            <a:chOff x="9601200" y="5591048"/>
            <a:chExt cx="2590800" cy="1266952"/>
          </a:xfrm>
        </p:grpSpPr>
        <p:pic>
          <p:nvPicPr>
            <p:cNvPr id="29" name="Picture 28">
              <a:extLst>
                <a:ext uri="{FF2B5EF4-FFF2-40B4-BE49-F238E27FC236}">
                  <a16:creationId xmlns="" xmlns:a16="http://schemas.microsoft.com/office/drawing/2014/main" id="{14878D25-3F1C-7E42-AAEF-2D256F7A1091}"/>
                </a:ext>
              </a:extLst>
            </p:cNvPr>
            <p:cNvPicPr>
              <a:picLocks noChangeAspect="1"/>
            </p:cNvPicPr>
            <p:nvPr userDrawn="1"/>
          </p:nvPicPr>
          <p:blipFill>
            <a:blip r:embed="rId5"/>
            <a:stretch>
              <a:fillRect/>
            </a:stretch>
          </p:blipFill>
          <p:spPr>
            <a:xfrm>
              <a:off x="9601200" y="5591048"/>
              <a:ext cx="2590800" cy="1266952"/>
            </a:xfrm>
            <a:prstGeom prst="rect">
              <a:avLst/>
            </a:prstGeom>
          </p:spPr>
        </p:pic>
        <p:pic>
          <p:nvPicPr>
            <p:cNvPr id="30" name="Picture 29">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6"/>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59047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Leading Energy Technologies</a:t>
            </a:r>
            <a:endParaRPr lang="en-AU" dirty="0"/>
          </a:p>
        </p:txBody>
      </p:sp>
      <p:sp>
        <p:nvSpPr>
          <p:cNvPr id="3" name="Round Single Corner Rectangle 2"/>
          <p:cNvSpPr/>
          <p:nvPr/>
        </p:nvSpPr>
        <p:spPr>
          <a:xfrm flipH="1">
            <a:off x="600075" y="1417639"/>
            <a:ext cx="4624388" cy="2476500"/>
          </a:xfrm>
          <a:prstGeom prst="round1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sp>
        <p:nvSpPr>
          <p:cNvPr id="4" name="Round Single Corner Rectangle 3"/>
          <p:cNvSpPr/>
          <p:nvPr/>
        </p:nvSpPr>
        <p:spPr>
          <a:xfrm>
            <a:off x="5564195" y="1417651"/>
            <a:ext cx="4624387" cy="2478087"/>
          </a:xfrm>
          <a:prstGeom prst="round1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sp>
        <p:nvSpPr>
          <p:cNvPr id="5" name="TextBox 9"/>
          <p:cNvSpPr txBox="1">
            <a:spLocks noChangeArrowheads="1"/>
          </p:cNvSpPr>
          <p:nvPr/>
        </p:nvSpPr>
        <p:spPr bwMode="auto">
          <a:xfrm>
            <a:off x="660402" y="3344868"/>
            <a:ext cx="4624388"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b="1" dirty="0">
                <a:solidFill>
                  <a:srgbClr val="FFFFFF"/>
                </a:solidFill>
                <a:cs typeface="Arial" pitchFamily="34" charset="0"/>
              </a:rPr>
              <a:t>Energy generation</a:t>
            </a:r>
          </a:p>
        </p:txBody>
      </p:sp>
      <p:sp>
        <p:nvSpPr>
          <p:cNvPr id="6" name="TextBox 11"/>
          <p:cNvSpPr txBox="1">
            <a:spLocks noChangeArrowheads="1"/>
          </p:cNvSpPr>
          <p:nvPr/>
        </p:nvSpPr>
        <p:spPr bwMode="auto">
          <a:xfrm>
            <a:off x="5395921" y="6137283"/>
            <a:ext cx="4624387"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b="1">
                <a:solidFill>
                  <a:srgbClr val="FFFFFF"/>
                </a:solidFill>
                <a:cs typeface="Arial" pitchFamily="34" charset="0"/>
              </a:rPr>
              <a:t>Separation and capture</a:t>
            </a:r>
          </a:p>
        </p:txBody>
      </p:sp>
      <p:sp>
        <p:nvSpPr>
          <p:cNvPr id="7" name="Round Single Corner Rectangle 6"/>
          <p:cNvSpPr/>
          <p:nvPr/>
        </p:nvSpPr>
        <p:spPr bwMode="auto">
          <a:xfrm flipV="1">
            <a:off x="5564195" y="4211651"/>
            <a:ext cx="4624387" cy="2478087"/>
          </a:xfrm>
          <a:prstGeom prst="round1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sp>
        <p:nvSpPr>
          <p:cNvPr id="8" name="TextBox 8"/>
          <p:cNvSpPr txBox="1">
            <a:spLocks noChangeArrowheads="1"/>
          </p:cNvSpPr>
          <p:nvPr/>
        </p:nvSpPr>
        <p:spPr bwMode="auto">
          <a:xfrm>
            <a:off x="5568952" y="6138869"/>
            <a:ext cx="4624388"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b="1" dirty="0" smtClean="0">
                <a:solidFill>
                  <a:schemeClr val="bg1"/>
                </a:solidFill>
                <a:cs typeface="Arial" pitchFamily="34" charset="0"/>
              </a:rPr>
              <a:t>Energy storage</a:t>
            </a:r>
            <a:endParaRPr lang="en-US" altLang="en-US" b="1" dirty="0">
              <a:solidFill>
                <a:schemeClr val="bg1"/>
              </a:solidFill>
              <a:cs typeface="Arial" pitchFamily="34" charset="0"/>
            </a:endParaRPr>
          </a:p>
        </p:txBody>
      </p:sp>
      <p:pic>
        <p:nvPicPr>
          <p:cNvPr id="9"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2288" y="4908551"/>
            <a:ext cx="212090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15"/>
          <p:cNvGrpSpPr>
            <a:grpSpLocks/>
          </p:cNvGrpSpPr>
          <p:nvPr/>
        </p:nvGrpSpPr>
        <p:grpSpPr bwMode="auto">
          <a:xfrm>
            <a:off x="600075" y="4211660"/>
            <a:ext cx="4624388" cy="2478087"/>
            <a:chOff x="263899" y="4148025"/>
            <a:chExt cx="4624438" cy="2478074"/>
          </a:xfrm>
        </p:grpSpPr>
        <p:sp>
          <p:nvSpPr>
            <p:cNvPr id="11" name="Round Single Corner Rectangle 10"/>
            <p:cNvSpPr/>
            <p:nvPr/>
          </p:nvSpPr>
          <p:spPr>
            <a:xfrm flipH="1" flipV="1">
              <a:off x="263899" y="4148025"/>
              <a:ext cx="4624438" cy="2478074"/>
            </a:xfrm>
            <a:prstGeom prst="round1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TextBox 10"/>
            <p:cNvSpPr txBox="1">
              <a:spLocks noChangeArrowheads="1"/>
            </p:cNvSpPr>
            <p:nvPr/>
          </p:nvSpPr>
          <p:spPr bwMode="auto">
            <a:xfrm>
              <a:off x="263899" y="6075778"/>
              <a:ext cx="4624438" cy="46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b="1" dirty="0">
                  <a:solidFill>
                    <a:srgbClr val="FFFFFF"/>
                  </a:solidFill>
                  <a:cs typeface="Arial" pitchFamily="34" charset="0"/>
                </a:rPr>
                <a:t>Energy extraction</a:t>
              </a:r>
            </a:p>
          </p:txBody>
        </p:sp>
        <p:pic>
          <p:nvPicPr>
            <p:cNvPr id="13"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9418" y="4390136"/>
              <a:ext cx="3456384" cy="161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8665" y="4923650"/>
              <a:ext cx="1623514" cy="70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Picture 17" descr="Separation.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00746" y="1895475"/>
            <a:ext cx="4021137"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Solar-icon.eps"/>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82915" y="1652601"/>
            <a:ext cx="1747837" cy="165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1" descr="Hydrogen.eps"/>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79523" y="1704981"/>
            <a:ext cx="1462087" cy="1557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9"/>
          <p:cNvSpPr txBox="1">
            <a:spLocks noChangeArrowheads="1"/>
          </p:cNvSpPr>
          <p:nvPr/>
        </p:nvSpPr>
        <p:spPr bwMode="auto">
          <a:xfrm>
            <a:off x="5564195" y="3344868"/>
            <a:ext cx="4624387"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b="1" dirty="0" smtClean="0">
                <a:solidFill>
                  <a:srgbClr val="FFFFFF"/>
                </a:solidFill>
                <a:cs typeface="Arial" pitchFamily="34" charset="0"/>
              </a:rPr>
              <a:t>Separations</a:t>
            </a:r>
            <a:endParaRPr lang="en-US" altLang="en-US" b="1" dirty="0">
              <a:solidFill>
                <a:srgbClr val="FFFFFF"/>
              </a:solidFill>
              <a:cs typeface="Arial" pitchFamily="34" charset="0"/>
            </a:endParaRPr>
          </a:p>
        </p:txBody>
      </p:sp>
      <p:grpSp>
        <p:nvGrpSpPr>
          <p:cNvPr id="19" name="Group 7"/>
          <p:cNvGrpSpPr>
            <a:grpSpLocks/>
          </p:cNvGrpSpPr>
          <p:nvPr/>
        </p:nvGrpSpPr>
        <p:grpSpPr bwMode="auto">
          <a:xfrm>
            <a:off x="5224469" y="2225675"/>
            <a:ext cx="614362" cy="863600"/>
            <a:chOff x="4804634" y="2204864"/>
            <a:chExt cx="614881" cy="863600"/>
          </a:xfrm>
        </p:grpSpPr>
        <p:sp>
          <p:nvSpPr>
            <p:cNvPr id="20" name="Isosceles Triangle 19"/>
            <p:cNvSpPr/>
            <p:nvPr/>
          </p:nvSpPr>
          <p:spPr>
            <a:xfrm rot="5400000">
              <a:off x="4735884" y="2384832"/>
              <a:ext cx="863600" cy="503662"/>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Isosceles Triangle 20"/>
            <p:cNvSpPr/>
            <p:nvPr/>
          </p:nvSpPr>
          <p:spPr>
            <a:xfrm rot="5400000">
              <a:off x="4624666" y="2384832"/>
              <a:ext cx="863600" cy="503662"/>
            </a:xfrm>
            <a:prstGeom prst="triangle">
              <a:avLst/>
            </a:prstGeom>
            <a:gradFill>
              <a:gsLst>
                <a:gs pos="0">
                  <a:schemeClr val="tx1">
                    <a:lumMod val="50000"/>
                    <a:lumOff val="50000"/>
                  </a:schemeClr>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grpSp>
        <p:nvGrpSpPr>
          <p:cNvPr id="22" name="Group 25"/>
          <p:cNvGrpSpPr>
            <a:grpSpLocks/>
          </p:cNvGrpSpPr>
          <p:nvPr/>
        </p:nvGrpSpPr>
        <p:grpSpPr bwMode="auto">
          <a:xfrm rot="5400000">
            <a:off x="7584288" y="3769521"/>
            <a:ext cx="614363" cy="863600"/>
            <a:chOff x="4804634" y="2204864"/>
            <a:chExt cx="614881" cy="863600"/>
          </a:xfrm>
        </p:grpSpPr>
        <p:sp>
          <p:nvSpPr>
            <p:cNvPr id="23" name="Isosceles Triangle 22"/>
            <p:cNvSpPr/>
            <p:nvPr/>
          </p:nvSpPr>
          <p:spPr>
            <a:xfrm rot="5400000">
              <a:off x="4734295" y="2386420"/>
              <a:ext cx="863600" cy="503663"/>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 name="Isosceles Triangle 23"/>
            <p:cNvSpPr/>
            <p:nvPr/>
          </p:nvSpPr>
          <p:spPr>
            <a:xfrm rot="5400000">
              <a:off x="4623076" y="2386420"/>
              <a:ext cx="863600" cy="503663"/>
            </a:xfrm>
            <a:prstGeom prst="triangle">
              <a:avLst/>
            </a:prstGeom>
            <a:gradFill>
              <a:gsLst>
                <a:gs pos="0">
                  <a:schemeClr val="tx1">
                    <a:lumMod val="50000"/>
                    <a:lumOff val="50000"/>
                  </a:schemeClr>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grpSp>
        <p:nvGrpSpPr>
          <p:cNvPr id="25" name="Group 28"/>
          <p:cNvGrpSpPr>
            <a:grpSpLocks/>
          </p:cNvGrpSpPr>
          <p:nvPr/>
        </p:nvGrpSpPr>
        <p:grpSpPr bwMode="auto">
          <a:xfrm rot="10800000">
            <a:off x="4949827" y="5045075"/>
            <a:ext cx="614363" cy="863600"/>
            <a:chOff x="4804634" y="2204864"/>
            <a:chExt cx="614881" cy="863600"/>
          </a:xfrm>
        </p:grpSpPr>
        <p:sp>
          <p:nvSpPr>
            <p:cNvPr id="26" name="Isosceles Triangle 25"/>
            <p:cNvSpPr/>
            <p:nvPr/>
          </p:nvSpPr>
          <p:spPr>
            <a:xfrm rot="5400000">
              <a:off x="4739062" y="2386420"/>
              <a:ext cx="863600" cy="503662"/>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Isosceles Triangle 26"/>
            <p:cNvSpPr/>
            <p:nvPr/>
          </p:nvSpPr>
          <p:spPr>
            <a:xfrm rot="5400000">
              <a:off x="4627843" y="2386420"/>
              <a:ext cx="863600" cy="503662"/>
            </a:xfrm>
            <a:prstGeom prst="triangle">
              <a:avLst/>
            </a:prstGeom>
            <a:gradFill>
              <a:gsLst>
                <a:gs pos="0">
                  <a:schemeClr val="tx1">
                    <a:lumMod val="50000"/>
                    <a:lumOff val="50000"/>
                  </a:schemeClr>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23411365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600" dirty="0" smtClean="0"/>
              <a:t>Wombat </a:t>
            </a:r>
            <a:r>
              <a:rPr lang="en-AU" sz="3600" dirty="0"/>
              <a:t>– Lithium-ion Batteries – New  Material</a:t>
            </a:r>
          </a:p>
        </p:txBody>
      </p:sp>
      <p:pic>
        <p:nvPicPr>
          <p:cNvPr id="3" name="Picture 3">
            <a:extLst>
              <a:ext uri="{FF2B5EF4-FFF2-40B4-BE49-F238E27FC236}">
                <a16:creationId xmlns:a16="http://schemas.microsoft.com/office/drawing/2014/main" xmlns="" id="{B577CA9D-BBBA-B543-9D00-C5343B42C89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590" t="15720" r="69303" b="62558"/>
          <a:stretch/>
        </p:blipFill>
        <p:spPr bwMode="auto">
          <a:xfrm>
            <a:off x="921094" y="1944617"/>
            <a:ext cx="835541" cy="9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xmlns="" id="{436E89F4-ACE7-9F47-A662-5E198A9EFA96}"/>
              </a:ext>
            </a:extLst>
          </p:cNvPr>
          <p:cNvGrpSpPr/>
          <p:nvPr/>
        </p:nvGrpSpPr>
        <p:grpSpPr>
          <a:xfrm>
            <a:off x="6749657" y="1414739"/>
            <a:ext cx="3607879" cy="1694598"/>
            <a:chOff x="5783580" y="1744980"/>
            <a:chExt cx="3878580" cy="1706880"/>
          </a:xfrm>
        </p:grpSpPr>
        <p:sp>
          <p:nvSpPr>
            <p:cNvPr id="5" name="Rectangle 4">
              <a:extLst>
                <a:ext uri="{FF2B5EF4-FFF2-40B4-BE49-F238E27FC236}">
                  <a16:creationId xmlns:a16="http://schemas.microsoft.com/office/drawing/2014/main" xmlns="" id="{2A8CA648-AE92-434C-9CC0-088ED7403DCF}"/>
                </a:ext>
              </a:extLst>
            </p:cNvPr>
            <p:cNvSpPr/>
            <p:nvPr/>
          </p:nvSpPr>
          <p:spPr>
            <a:xfrm>
              <a:off x="5783580" y="1744980"/>
              <a:ext cx="3878580" cy="170688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3">
              <a:extLst>
                <a:ext uri="{FF2B5EF4-FFF2-40B4-BE49-F238E27FC236}">
                  <a16:creationId xmlns:a16="http://schemas.microsoft.com/office/drawing/2014/main" xmlns="" id="{293EF039-0DCE-9A4F-AA2A-B15F39B4544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93" b="8902"/>
            <a:stretch/>
          </p:blipFill>
          <p:spPr bwMode="auto">
            <a:xfrm>
              <a:off x="5852427" y="1821985"/>
              <a:ext cx="2258482" cy="1530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Battery.tif">
              <a:extLst>
                <a:ext uri="{FF2B5EF4-FFF2-40B4-BE49-F238E27FC236}">
                  <a16:creationId xmlns:a16="http://schemas.microsoft.com/office/drawing/2014/main" xmlns="" id="{6DB55772-9431-CD4F-A539-A9144C95C7F0}"/>
                </a:ext>
              </a:extLst>
            </p:cNvPr>
            <p:cNvPicPr>
              <a:picLocks noChangeAspect="1"/>
            </p:cNvPicPr>
            <p:nvPr/>
          </p:nvPicPr>
          <p:blipFill rotWithShape="1">
            <a:blip r:embed="rId4"/>
            <a:srcRect l="5595" t="4429" r="6138" b="5906"/>
            <a:stretch/>
          </p:blipFill>
          <p:spPr>
            <a:xfrm>
              <a:off x="8389967" y="1889760"/>
              <a:ext cx="1104553" cy="1417322"/>
            </a:xfrm>
            <a:prstGeom prst="rect">
              <a:avLst/>
            </a:prstGeom>
            <a:ln w="63500">
              <a:solidFill>
                <a:schemeClr val="bg1"/>
              </a:solidFill>
              <a:miter lim="800000"/>
            </a:ln>
            <a:effectLst>
              <a:outerShdw blurRad="266700" dist="38100" dir="2700000" algn="tl" rotWithShape="0">
                <a:prstClr val="black">
                  <a:alpha val="40000"/>
                </a:prstClr>
              </a:outerShdw>
            </a:effectLst>
          </p:spPr>
        </p:pic>
      </p:grpSp>
      <p:pic>
        <p:nvPicPr>
          <p:cNvPr id="8" name="Picture 3">
            <a:extLst>
              <a:ext uri="{FF2B5EF4-FFF2-40B4-BE49-F238E27FC236}">
                <a16:creationId xmlns:a16="http://schemas.microsoft.com/office/drawing/2014/main" xmlns="" id="{556763F0-744A-8640-AC5E-9956D1A069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0698" t="3269" r="51604" b="62559"/>
          <a:stretch/>
        </p:blipFill>
        <p:spPr bwMode="auto">
          <a:xfrm>
            <a:off x="2377857" y="1372407"/>
            <a:ext cx="816694" cy="1570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xmlns="" id="{03956E17-6C58-8B49-9906-A3956E1A36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8447" t="16505" r="33991" b="62558"/>
          <a:stretch/>
        </p:blipFill>
        <p:spPr bwMode="auto">
          <a:xfrm>
            <a:off x="3445056" y="1980740"/>
            <a:ext cx="810411" cy="96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xmlns="" id="{6C4EF634-BF46-2240-AF49-C336711340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976" t="16505" r="3392" b="62558"/>
          <a:stretch/>
        </p:blipFill>
        <p:spPr bwMode="auto">
          <a:xfrm>
            <a:off x="4823338" y="1980739"/>
            <a:ext cx="1413509" cy="96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xmlns="" id="{B68A51C3-58A6-0A4E-9F1D-C80AA9F87330}"/>
              </a:ext>
            </a:extLst>
          </p:cNvPr>
          <p:cNvPicPr>
            <a:picLocks noChangeAspect="1"/>
          </p:cNvPicPr>
          <p:nvPr/>
        </p:nvPicPr>
        <p:blipFill rotWithShape="1">
          <a:blip r:embed="rId5"/>
          <a:srcRect r="72410"/>
          <a:stretch/>
        </p:blipFill>
        <p:spPr>
          <a:xfrm>
            <a:off x="639155" y="3486950"/>
            <a:ext cx="1470658" cy="2691166"/>
          </a:xfrm>
          <a:prstGeom prst="rect">
            <a:avLst/>
          </a:prstGeom>
        </p:spPr>
      </p:pic>
      <p:pic>
        <p:nvPicPr>
          <p:cNvPr id="12" name="Picture 11">
            <a:extLst>
              <a:ext uri="{FF2B5EF4-FFF2-40B4-BE49-F238E27FC236}">
                <a16:creationId xmlns:a16="http://schemas.microsoft.com/office/drawing/2014/main" xmlns="" id="{D7A03B1F-8B15-E64A-99FC-BF34845A40CA}"/>
              </a:ext>
            </a:extLst>
          </p:cNvPr>
          <p:cNvPicPr>
            <a:picLocks noChangeAspect="1"/>
          </p:cNvPicPr>
          <p:nvPr/>
        </p:nvPicPr>
        <p:blipFill rotWithShape="1">
          <a:blip r:embed="rId5"/>
          <a:srcRect l="27592" r="52967"/>
          <a:stretch/>
        </p:blipFill>
        <p:spPr>
          <a:xfrm>
            <a:off x="2109813" y="3486950"/>
            <a:ext cx="1036319" cy="2691166"/>
          </a:xfrm>
          <a:prstGeom prst="rect">
            <a:avLst/>
          </a:prstGeom>
        </p:spPr>
      </p:pic>
      <p:pic>
        <p:nvPicPr>
          <p:cNvPr id="13" name="Picture 12">
            <a:extLst>
              <a:ext uri="{FF2B5EF4-FFF2-40B4-BE49-F238E27FC236}">
                <a16:creationId xmlns:a16="http://schemas.microsoft.com/office/drawing/2014/main" xmlns="" id="{EECDE90D-7F86-0A43-8FC7-E84ADE34E697}"/>
              </a:ext>
            </a:extLst>
          </p:cNvPr>
          <p:cNvPicPr>
            <a:picLocks noChangeAspect="1"/>
          </p:cNvPicPr>
          <p:nvPr/>
        </p:nvPicPr>
        <p:blipFill rotWithShape="1">
          <a:blip r:embed="rId5"/>
          <a:srcRect l="47033" r="27379"/>
          <a:stretch/>
        </p:blipFill>
        <p:spPr>
          <a:xfrm>
            <a:off x="3146131" y="3486950"/>
            <a:ext cx="1363979" cy="2691166"/>
          </a:xfrm>
          <a:prstGeom prst="rect">
            <a:avLst/>
          </a:prstGeom>
        </p:spPr>
      </p:pic>
      <p:pic>
        <p:nvPicPr>
          <p:cNvPr id="14" name="Picture 13">
            <a:extLst>
              <a:ext uri="{FF2B5EF4-FFF2-40B4-BE49-F238E27FC236}">
                <a16:creationId xmlns:a16="http://schemas.microsoft.com/office/drawing/2014/main" xmlns="" id="{DF8E774A-8CCE-F442-9285-A0D1B358E1A0}"/>
              </a:ext>
            </a:extLst>
          </p:cNvPr>
          <p:cNvPicPr>
            <a:picLocks noChangeAspect="1"/>
          </p:cNvPicPr>
          <p:nvPr/>
        </p:nvPicPr>
        <p:blipFill rotWithShape="1">
          <a:blip r:embed="rId5"/>
          <a:srcRect l="72620" r="87"/>
          <a:stretch/>
        </p:blipFill>
        <p:spPr>
          <a:xfrm>
            <a:off x="4510110" y="3486950"/>
            <a:ext cx="1454848" cy="2691166"/>
          </a:xfrm>
          <a:prstGeom prst="rect">
            <a:avLst/>
          </a:prstGeom>
        </p:spPr>
      </p:pic>
      <p:sp>
        <p:nvSpPr>
          <p:cNvPr id="15" name="Oval 14">
            <a:extLst>
              <a:ext uri="{FF2B5EF4-FFF2-40B4-BE49-F238E27FC236}">
                <a16:creationId xmlns:a16="http://schemas.microsoft.com/office/drawing/2014/main" xmlns="" id="{A3D8CF5D-04A1-3442-8329-CC8FB114DE89}"/>
              </a:ext>
            </a:extLst>
          </p:cNvPr>
          <p:cNvSpPr/>
          <p:nvPr/>
        </p:nvSpPr>
        <p:spPr>
          <a:xfrm>
            <a:off x="528665" y="4600123"/>
            <a:ext cx="217169" cy="217169"/>
          </a:xfrm>
          <a:prstGeom prst="ellipse">
            <a:avLst/>
          </a:prstGeom>
          <a:noFill/>
          <a:ln w="508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xmlns="" id="{4138A5AA-E7E0-F548-9DD8-AA43299FF6D4}"/>
              </a:ext>
            </a:extLst>
          </p:cNvPr>
          <p:cNvSpPr/>
          <p:nvPr/>
        </p:nvSpPr>
        <p:spPr>
          <a:xfrm>
            <a:off x="1991705" y="3396163"/>
            <a:ext cx="217169" cy="217169"/>
          </a:xfrm>
          <a:prstGeom prst="ellipse">
            <a:avLst/>
          </a:prstGeom>
          <a:noFill/>
          <a:ln w="508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xmlns="" id="{0A4B6C87-81EE-1B44-A76D-9CC71487E195}"/>
              </a:ext>
            </a:extLst>
          </p:cNvPr>
          <p:cNvSpPr/>
          <p:nvPr/>
        </p:nvSpPr>
        <p:spPr>
          <a:xfrm>
            <a:off x="3035645" y="4600123"/>
            <a:ext cx="217169" cy="217169"/>
          </a:xfrm>
          <a:prstGeom prst="ellipse">
            <a:avLst/>
          </a:prstGeom>
          <a:noFill/>
          <a:ln w="508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8AF6CEDD-B034-9646-9D23-3C7620C4D479}"/>
              </a:ext>
            </a:extLst>
          </p:cNvPr>
          <p:cNvSpPr/>
          <p:nvPr/>
        </p:nvSpPr>
        <p:spPr>
          <a:xfrm>
            <a:off x="4399625" y="5613583"/>
            <a:ext cx="217169" cy="217169"/>
          </a:xfrm>
          <a:prstGeom prst="ellipse">
            <a:avLst/>
          </a:prstGeom>
          <a:noFill/>
          <a:ln w="508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xmlns="" id="{0174FA6D-6B99-4C45-B8EF-65E87BE0022B}"/>
              </a:ext>
            </a:extLst>
          </p:cNvPr>
          <p:cNvCxnSpPr>
            <a:cxnSpLocks/>
          </p:cNvCxnSpPr>
          <p:nvPr/>
        </p:nvCxnSpPr>
        <p:spPr>
          <a:xfrm flipV="1">
            <a:off x="890614" y="1993430"/>
            <a:ext cx="0" cy="410770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xmlns="" id="{7E59CEB3-ED7C-9447-A1D4-E8D3C206D96F}"/>
              </a:ext>
            </a:extLst>
          </p:cNvPr>
          <p:cNvCxnSpPr>
            <a:cxnSpLocks/>
          </p:cNvCxnSpPr>
          <p:nvPr/>
        </p:nvCxnSpPr>
        <p:spPr>
          <a:xfrm>
            <a:off x="745834" y="4716327"/>
            <a:ext cx="14478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xmlns="" id="{BEED7780-E6E6-864C-90EA-881F4CC7BFB2}"/>
              </a:ext>
            </a:extLst>
          </p:cNvPr>
          <p:cNvCxnSpPr>
            <a:cxnSpLocks/>
          </p:cNvCxnSpPr>
          <p:nvPr/>
        </p:nvCxnSpPr>
        <p:spPr>
          <a:xfrm flipV="1">
            <a:off x="2338414" y="1372408"/>
            <a:ext cx="0" cy="472872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xmlns="" id="{35D7F399-7755-D34A-8A53-41298659ACDF}"/>
              </a:ext>
            </a:extLst>
          </p:cNvPr>
          <p:cNvCxnSpPr>
            <a:cxnSpLocks/>
          </p:cNvCxnSpPr>
          <p:nvPr/>
        </p:nvCxnSpPr>
        <p:spPr>
          <a:xfrm>
            <a:off x="2193634" y="3507304"/>
            <a:ext cx="14478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xmlns="" id="{D19DD13F-BF30-2A4F-9301-7658D61E0CC3}"/>
              </a:ext>
            </a:extLst>
          </p:cNvPr>
          <p:cNvCxnSpPr>
            <a:cxnSpLocks/>
          </p:cNvCxnSpPr>
          <p:nvPr/>
        </p:nvCxnSpPr>
        <p:spPr>
          <a:xfrm flipV="1">
            <a:off x="3412834" y="1993430"/>
            <a:ext cx="0" cy="410770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xmlns="" id="{CD8BD238-AD74-E94A-84E9-FCD0250E0078}"/>
              </a:ext>
            </a:extLst>
          </p:cNvPr>
          <p:cNvCxnSpPr>
            <a:cxnSpLocks/>
          </p:cNvCxnSpPr>
          <p:nvPr/>
        </p:nvCxnSpPr>
        <p:spPr>
          <a:xfrm>
            <a:off x="3268054" y="4708707"/>
            <a:ext cx="14478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xmlns="" id="{F8302907-4326-E140-94D9-730F2EC0B939}"/>
              </a:ext>
            </a:extLst>
          </p:cNvPr>
          <p:cNvCxnSpPr>
            <a:cxnSpLocks/>
          </p:cNvCxnSpPr>
          <p:nvPr/>
        </p:nvCxnSpPr>
        <p:spPr>
          <a:xfrm flipV="1">
            <a:off x="4776814" y="1993430"/>
            <a:ext cx="0" cy="410770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xmlns="" id="{DD91CA59-A127-4644-9F44-468E550CEF16}"/>
              </a:ext>
            </a:extLst>
          </p:cNvPr>
          <p:cNvCxnSpPr>
            <a:cxnSpLocks/>
          </p:cNvCxnSpPr>
          <p:nvPr/>
        </p:nvCxnSpPr>
        <p:spPr>
          <a:xfrm>
            <a:off x="4632034" y="5724724"/>
            <a:ext cx="14478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7" name="Picture 26">
            <a:extLst>
              <a:ext uri="{FF2B5EF4-FFF2-40B4-BE49-F238E27FC236}">
                <a16:creationId xmlns:a16="http://schemas.microsoft.com/office/drawing/2014/main" xmlns="" id="{10D240AF-BF34-7F43-9695-BE1F05F6EA6A}"/>
              </a:ext>
            </a:extLst>
          </p:cNvPr>
          <p:cNvPicPr>
            <a:picLocks noChangeAspect="1"/>
          </p:cNvPicPr>
          <p:nvPr/>
        </p:nvPicPr>
        <p:blipFill>
          <a:blip r:embed="rId6"/>
          <a:stretch>
            <a:fillRect/>
          </a:stretch>
        </p:blipFill>
        <p:spPr>
          <a:xfrm rot="16200000">
            <a:off x="743994" y="5619235"/>
            <a:ext cx="674241" cy="289560"/>
          </a:xfrm>
          <a:prstGeom prst="rect">
            <a:avLst/>
          </a:prstGeom>
        </p:spPr>
      </p:pic>
      <p:pic>
        <p:nvPicPr>
          <p:cNvPr id="28" name="Picture 27">
            <a:extLst>
              <a:ext uri="{FF2B5EF4-FFF2-40B4-BE49-F238E27FC236}">
                <a16:creationId xmlns:a16="http://schemas.microsoft.com/office/drawing/2014/main" xmlns="" id="{A2173794-0653-084B-8409-0C11F4DA88D7}"/>
              </a:ext>
            </a:extLst>
          </p:cNvPr>
          <p:cNvPicPr>
            <a:picLocks noChangeAspect="1"/>
          </p:cNvPicPr>
          <p:nvPr/>
        </p:nvPicPr>
        <p:blipFill>
          <a:blip r:embed="rId7"/>
          <a:stretch>
            <a:fillRect/>
          </a:stretch>
        </p:blipFill>
        <p:spPr>
          <a:xfrm rot="16200000">
            <a:off x="2184174" y="5619235"/>
            <a:ext cx="674242" cy="289560"/>
          </a:xfrm>
          <a:prstGeom prst="rect">
            <a:avLst/>
          </a:prstGeom>
        </p:spPr>
      </p:pic>
      <p:pic>
        <p:nvPicPr>
          <p:cNvPr id="29" name="Picture 28">
            <a:extLst>
              <a:ext uri="{FF2B5EF4-FFF2-40B4-BE49-F238E27FC236}">
                <a16:creationId xmlns:a16="http://schemas.microsoft.com/office/drawing/2014/main" xmlns="" id="{D550BE54-E90B-0446-9FD2-3E1F02813104}"/>
              </a:ext>
            </a:extLst>
          </p:cNvPr>
          <p:cNvPicPr>
            <a:picLocks noChangeAspect="1"/>
          </p:cNvPicPr>
          <p:nvPr/>
        </p:nvPicPr>
        <p:blipFill>
          <a:blip r:embed="rId6"/>
          <a:stretch>
            <a:fillRect/>
          </a:stretch>
        </p:blipFill>
        <p:spPr>
          <a:xfrm rot="16200000">
            <a:off x="3258594" y="5619235"/>
            <a:ext cx="674241" cy="289560"/>
          </a:xfrm>
          <a:prstGeom prst="rect">
            <a:avLst/>
          </a:prstGeom>
        </p:spPr>
      </p:pic>
      <p:pic>
        <p:nvPicPr>
          <p:cNvPr id="30" name="Picture 29">
            <a:extLst>
              <a:ext uri="{FF2B5EF4-FFF2-40B4-BE49-F238E27FC236}">
                <a16:creationId xmlns:a16="http://schemas.microsoft.com/office/drawing/2014/main" xmlns="" id="{1E85B8F4-CE93-1C4F-99F7-A3EC98555E4F}"/>
              </a:ext>
            </a:extLst>
          </p:cNvPr>
          <p:cNvPicPr>
            <a:picLocks noChangeAspect="1"/>
          </p:cNvPicPr>
          <p:nvPr/>
        </p:nvPicPr>
        <p:blipFill>
          <a:blip r:embed="rId8"/>
          <a:stretch>
            <a:fillRect/>
          </a:stretch>
        </p:blipFill>
        <p:spPr>
          <a:xfrm rot="16200000">
            <a:off x="4622574" y="5619235"/>
            <a:ext cx="674241" cy="289560"/>
          </a:xfrm>
          <a:prstGeom prst="rect">
            <a:avLst/>
          </a:prstGeom>
        </p:spPr>
      </p:pic>
      <p:grpSp>
        <p:nvGrpSpPr>
          <p:cNvPr id="31" name="Group 30">
            <a:extLst>
              <a:ext uri="{FF2B5EF4-FFF2-40B4-BE49-F238E27FC236}">
                <a16:creationId xmlns:a16="http://schemas.microsoft.com/office/drawing/2014/main" xmlns="" id="{A7DFB2B9-4282-D041-A319-96B6614A28DA}"/>
              </a:ext>
            </a:extLst>
          </p:cNvPr>
          <p:cNvGrpSpPr/>
          <p:nvPr/>
        </p:nvGrpSpPr>
        <p:grpSpPr>
          <a:xfrm>
            <a:off x="628906" y="3437501"/>
            <a:ext cx="8748781" cy="2262188"/>
            <a:chOff x="523152" y="3669111"/>
            <a:chExt cx="8748781" cy="2262188"/>
          </a:xfrm>
        </p:grpSpPr>
        <p:sp>
          <p:nvSpPr>
            <p:cNvPr id="32" name="Round Same Side Corner Rectangle 31">
              <a:extLst>
                <a:ext uri="{FF2B5EF4-FFF2-40B4-BE49-F238E27FC236}">
                  <a16:creationId xmlns:a16="http://schemas.microsoft.com/office/drawing/2014/main" xmlns="" id="{145FA51F-7D7D-A64B-AE58-4F39A9AB9667}"/>
                </a:ext>
              </a:extLst>
            </p:cNvPr>
            <p:cNvSpPr/>
            <p:nvPr/>
          </p:nvSpPr>
          <p:spPr bwMode="auto">
            <a:xfrm rot="5400000">
              <a:off x="2432051" y="1770462"/>
              <a:ext cx="2262187" cy="6059488"/>
            </a:xfrm>
            <a:prstGeom prst="round2SameRect">
              <a:avLst>
                <a:gd name="adj1" fmla="val 4731"/>
                <a:gd name="adj2" fmla="val 0"/>
              </a:avLst>
            </a:prstGeom>
            <a:solidFill>
              <a:schemeClr val="tx1">
                <a:alpha val="23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TextBox 24">
              <a:extLst>
                <a:ext uri="{FF2B5EF4-FFF2-40B4-BE49-F238E27FC236}">
                  <a16:creationId xmlns:a16="http://schemas.microsoft.com/office/drawing/2014/main" xmlns="" id="{E61BE6A2-D5E4-1D4A-991C-A68C76216CA9}"/>
                </a:ext>
              </a:extLst>
            </p:cNvPr>
            <p:cNvSpPr txBox="1">
              <a:spLocks noChangeArrowheads="1"/>
            </p:cNvSpPr>
            <p:nvPr/>
          </p:nvSpPr>
          <p:spPr bwMode="auto">
            <a:xfrm>
              <a:off x="6881369" y="4052967"/>
              <a:ext cx="23905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600" b="1" spc="-150" dirty="0">
                  <a:latin typeface="Arial Black" panose="020B0604020202020204" pitchFamily="34" charset="0"/>
                  <a:cs typeface="Arial Black" panose="020B0604020202020204" pitchFamily="34" charset="0"/>
                </a:rPr>
                <a:t>TYPICAL OPERATION</a:t>
              </a:r>
            </a:p>
            <a:p>
              <a:pPr eaLnBrk="1" hangingPunct="1"/>
              <a:r>
                <a:rPr lang="en-AU" altLang="en-US" sz="1400" b="1" dirty="0">
                  <a:solidFill>
                    <a:srgbClr val="595959"/>
                  </a:solidFill>
                  <a:cs typeface="Arial" pitchFamily="34" charset="0"/>
                </a:rPr>
                <a:t>1.5 – 4.2 </a:t>
              </a:r>
              <a:r>
                <a:rPr lang="en-AU" altLang="en-US" sz="1400" dirty="0">
                  <a:solidFill>
                    <a:srgbClr val="595959"/>
                  </a:solidFill>
                  <a:cs typeface="Arial" pitchFamily="34" charset="0"/>
                </a:rPr>
                <a:t>V</a:t>
              </a:r>
            </a:p>
          </p:txBody>
        </p:sp>
        <p:cxnSp>
          <p:nvCxnSpPr>
            <p:cNvPr id="34" name="Straight Connector 33">
              <a:extLst>
                <a:ext uri="{FF2B5EF4-FFF2-40B4-BE49-F238E27FC236}">
                  <a16:creationId xmlns:a16="http://schemas.microsoft.com/office/drawing/2014/main" xmlns="" id="{B7F7AF44-7B0C-C343-AAE6-515EBEA77A04}"/>
                </a:ext>
              </a:extLst>
            </p:cNvPr>
            <p:cNvCxnSpPr>
              <a:cxnSpLocks/>
            </p:cNvCxnSpPr>
            <p:nvPr/>
          </p:nvCxnSpPr>
          <p:spPr>
            <a:xfrm flipH="1">
              <a:off x="523152" y="3669111"/>
              <a:ext cx="5880825"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xmlns="" id="{62CD22CC-F0FB-9A45-8E48-C2385C7599A6}"/>
                </a:ext>
              </a:extLst>
            </p:cNvPr>
            <p:cNvCxnSpPr>
              <a:cxnSpLocks/>
            </p:cNvCxnSpPr>
            <p:nvPr/>
          </p:nvCxnSpPr>
          <p:spPr>
            <a:xfrm flipH="1">
              <a:off x="523152" y="5930981"/>
              <a:ext cx="5880825"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6" name="Triangle 63">
              <a:extLst>
                <a:ext uri="{FF2B5EF4-FFF2-40B4-BE49-F238E27FC236}">
                  <a16:creationId xmlns:a16="http://schemas.microsoft.com/office/drawing/2014/main" xmlns="" id="{AA33E45C-B76C-0449-9B39-E04117AA5048}"/>
                </a:ext>
              </a:extLst>
            </p:cNvPr>
            <p:cNvSpPr/>
            <p:nvPr/>
          </p:nvSpPr>
          <p:spPr>
            <a:xfrm rot="5400000">
              <a:off x="6585620" y="4173416"/>
              <a:ext cx="125023" cy="110485"/>
            </a:xfrm>
            <a:prstGeom prst="triangle">
              <a:avLst/>
            </a:prstGeom>
            <a:solidFill>
              <a:schemeClr val="tx1">
                <a:alpha val="23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p>
          </p:txBody>
        </p:sp>
        <p:sp>
          <p:nvSpPr>
            <p:cNvPr id="37" name="Right Brace 36">
              <a:extLst>
                <a:ext uri="{FF2B5EF4-FFF2-40B4-BE49-F238E27FC236}">
                  <a16:creationId xmlns:a16="http://schemas.microsoft.com/office/drawing/2014/main" xmlns="" id="{965CAD35-6BBF-B946-86E6-C0ADBBEE3210}"/>
                </a:ext>
              </a:extLst>
            </p:cNvPr>
            <p:cNvSpPr>
              <a:spLocks/>
            </p:cNvSpPr>
            <p:nvPr/>
          </p:nvSpPr>
          <p:spPr bwMode="auto">
            <a:xfrm>
              <a:off x="6403977" y="3669111"/>
              <a:ext cx="379412" cy="2262187"/>
            </a:xfrm>
            <a:prstGeom prst="rightBrace">
              <a:avLst>
                <a:gd name="adj1" fmla="val 25472"/>
                <a:gd name="adj2" fmla="val 24400"/>
              </a:avLst>
            </a:prstGeom>
            <a:noFill/>
            <a:ln w="25400">
              <a:solidFill>
                <a:schemeClr val="tx1">
                  <a:lumMod val="50000"/>
                  <a:lumOff val="50000"/>
                </a:schemeClr>
              </a:solidFill>
              <a:round/>
              <a:headEnd/>
              <a:tailEnd/>
            </a:ln>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latin typeface="+mn-lt"/>
                <a:ea typeface="+mn-ea"/>
              </a:endParaRPr>
            </a:p>
          </p:txBody>
        </p:sp>
      </p:grpSp>
      <p:grpSp>
        <p:nvGrpSpPr>
          <p:cNvPr id="38" name="Group 37">
            <a:extLst>
              <a:ext uri="{FF2B5EF4-FFF2-40B4-BE49-F238E27FC236}">
                <a16:creationId xmlns:a16="http://schemas.microsoft.com/office/drawing/2014/main" xmlns="" id="{BE575E06-5E0C-9447-91AF-F3F58105196E}"/>
              </a:ext>
            </a:extLst>
          </p:cNvPr>
          <p:cNvGrpSpPr/>
          <p:nvPr/>
        </p:nvGrpSpPr>
        <p:grpSpPr>
          <a:xfrm>
            <a:off x="628905" y="3654053"/>
            <a:ext cx="8728056" cy="1657351"/>
            <a:chOff x="523151" y="3885663"/>
            <a:chExt cx="8728056" cy="1657351"/>
          </a:xfrm>
        </p:grpSpPr>
        <p:sp>
          <p:nvSpPr>
            <p:cNvPr id="39" name="Right Brace 38">
              <a:extLst>
                <a:ext uri="{FF2B5EF4-FFF2-40B4-BE49-F238E27FC236}">
                  <a16:creationId xmlns:a16="http://schemas.microsoft.com/office/drawing/2014/main" xmlns="" id="{F292562A-FC98-5942-8129-85754500C1B6}"/>
                </a:ext>
              </a:extLst>
            </p:cNvPr>
            <p:cNvSpPr>
              <a:spLocks/>
            </p:cNvSpPr>
            <p:nvPr/>
          </p:nvSpPr>
          <p:spPr bwMode="auto">
            <a:xfrm>
              <a:off x="6501957" y="3885664"/>
              <a:ext cx="379412" cy="1657350"/>
            </a:xfrm>
            <a:prstGeom prst="rightBrace">
              <a:avLst>
                <a:gd name="adj1" fmla="val 25472"/>
                <a:gd name="adj2" fmla="val 61035"/>
              </a:avLst>
            </a:prstGeom>
            <a:noFill/>
            <a:ln w="25400">
              <a:solidFill>
                <a:srgbClr val="005A9B"/>
              </a:solidFill>
              <a:round/>
              <a:headEnd/>
              <a:tailEnd/>
            </a:ln>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AU">
                <a:latin typeface="+mn-lt"/>
                <a:ea typeface="+mn-ea"/>
              </a:endParaRPr>
            </a:p>
          </p:txBody>
        </p:sp>
        <p:sp>
          <p:nvSpPr>
            <p:cNvPr id="40" name="Round Same Side Corner Rectangle 39">
              <a:extLst>
                <a:ext uri="{FF2B5EF4-FFF2-40B4-BE49-F238E27FC236}">
                  <a16:creationId xmlns:a16="http://schemas.microsoft.com/office/drawing/2014/main" xmlns="" id="{C82C2FAC-2890-784D-BBF4-A5E0C270D6D2}"/>
                </a:ext>
              </a:extLst>
            </p:cNvPr>
            <p:cNvSpPr/>
            <p:nvPr/>
          </p:nvSpPr>
          <p:spPr bwMode="auto">
            <a:xfrm rot="5400000">
              <a:off x="2778335" y="1630480"/>
              <a:ext cx="1657350" cy="6167717"/>
            </a:xfrm>
            <a:prstGeom prst="round2SameRect">
              <a:avLst>
                <a:gd name="adj1" fmla="val 8286"/>
                <a:gd name="adj2" fmla="val 0"/>
              </a:avLst>
            </a:prstGeom>
            <a:solidFill>
              <a:schemeClr val="tx2">
                <a:alpha val="27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 name="TextBox 24">
              <a:extLst>
                <a:ext uri="{FF2B5EF4-FFF2-40B4-BE49-F238E27FC236}">
                  <a16:creationId xmlns:a16="http://schemas.microsoft.com/office/drawing/2014/main" xmlns="" id="{59FE22EE-D1BF-6D4B-A19D-8CA2B5D02605}"/>
                </a:ext>
              </a:extLst>
            </p:cNvPr>
            <p:cNvSpPr txBox="1">
              <a:spLocks noChangeArrowheads="1"/>
            </p:cNvSpPr>
            <p:nvPr/>
          </p:nvSpPr>
          <p:spPr bwMode="auto">
            <a:xfrm>
              <a:off x="6860643" y="4735398"/>
              <a:ext cx="23905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600" b="1" spc="-150" dirty="0">
                  <a:solidFill>
                    <a:srgbClr val="005A9B"/>
                  </a:solidFill>
                  <a:latin typeface="Arial Black" panose="020B0604020202020204" pitchFamily="34" charset="0"/>
                  <a:cs typeface="Arial Black" panose="020B0604020202020204" pitchFamily="34" charset="0"/>
                </a:rPr>
                <a:t>REDUCED WINDOW</a:t>
              </a:r>
            </a:p>
            <a:p>
              <a:pPr eaLnBrk="1" hangingPunct="1"/>
              <a:r>
                <a:rPr lang="en-AU" altLang="en-US" sz="1400" b="1" dirty="0">
                  <a:solidFill>
                    <a:schemeClr val="accent1"/>
                  </a:solidFill>
                  <a:cs typeface="Arial" pitchFamily="34" charset="0"/>
                </a:rPr>
                <a:t>2.0 – 4.0 </a:t>
              </a:r>
              <a:r>
                <a:rPr lang="en-AU" altLang="en-US" sz="1400" dirty="0">
                  <a:solidFill>
                    <a:schemeClr val="accent1"/>
                  </a:solidFill>
                  <a:cs typeface="Arial" pitchFamily="34" charset="0"/>
                </a:rPr>
                <a:t>V</a:t>
              </a:r>
            </a:p>
          </p:txBody>
        </p:sp>
        <p:cxnSp>
          <p:nvCxnSpPr>
            <p:cNvPr id="42" name="Straight Connector 41">
              <a:extLst>
                <a:ext uri="{FF2B5EF4-FFF2-40B4-BE49-F238E27FC236}">
                  <a16:creationId xmlns:a16="http://schemas.microsoft.com/office/drawing/2014/main" xmlns="" id="{246DA781-012D-7747-8694-2628E24B736B}"/>
                </a:ext>
              </a:extLst>
            </p:cNvPr>
            <p:cNvCxnSpPr>
              <a:cxnSpLocks/>
            </p:cNvCxnSpPr>
            <p:nvPr/>
          </p:nvCxnSpPr>
          <p:spPr>
            <a:xfrm flipH="1">
              <a:off x="534670" y="3885663"/>
              <a:ext cx="5970462" cy="0"/>
            </a:xfrm>
            <a:prstGeom prst="line">
              <a:avLst/>
            </a:prstGeom>
            <a:ln>
              <a:solidFill>
                <a:srgbClr val="005A9B"/>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xmlns="" id="{857B0C69-B2C8-9641-8A36-793BE211CE19}"/>
                </a:ext>
              </a:extLst>
            </p:cNvPr>
            <p:cNvCxnSpPr>
              <a:cxnSpLocks/>
            </p:cNvCxnSpPr>
            <p:nvPr/>
          </p:nvCxnSpPr>
          <p:spPr>
            <a:xfrm flipH="1">
              <a:off x="534670" y="5542378"/>
              <a:ext cx="5970462" cy="0"/>
            </a:xfrm>
            <a:prstGeom prst="line">
              <a:avLst/>
            </a:prstGeom>
            <a:ln>
              <a:solidFill>
                <a:srgbClr val="005A9B"/>
              </a:solidFill>
            </a:ln>
            <a:effectLst/>
          </p:spPr>
          <p:style>
            <a:lnRef idx="2">
              <a:schemeClr val="accent1"/>
            </a:lnRef>
            <a:fillRef idx="0">
              <a:schemeClr val="accent1"/>
            </a:fillRef>
            <a:effectRef idx="1">
              <a:schemeClr val="accent1"/>
            </a:effectRef>
            <a:fontRef idx="minor">
              <a:schemeClr val="tx1"/>
            </a:fontRef>
          </p:style>
        </p:cxnSp>
        <p:sp>
          <p:nvSpPr>
            <p:cNvPr id="44" name="Triangle 75">
              <a:extLst>
                <a:ext uri="{FF2B5EF4-FFF2-40B4-BE49-F238E27FC236}">
                  <a16:creationId xmlns:a16="http://schemas.microsoft.com/office/drawing/2014/main" xmlns="" id="{0458242D-D33D-8F44-B99C-76161A0EBF5E}"/>
                </a:ext>
              </a:extLst>
            </p:cNvPr>
            <p:cNvSpPr/>
            <p:nvPr/>
          </p:nvSpPr>
          <p:spPr>
            <a:xfrm rot="5400000">
              <a:off x="6689092" y="4832138"/>
              <a:ext cx="137377" cy="136571"/>
            </a:xfrm>
            <a:prstGeom prst="triangle">
              <a:avLst/>
            </a:prstGeom>
            <a:solidFill>
              <a:schemeClr val="tx2">
                <a:alpha val="27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p>
          </p:txBody>
        </p:sp>
      </p:grpSp>
      <p:pic>
        <p:nvPicPr>
          <p:cNvPr id="45" name="Picture 44">
            <a:extLst>
              <a:ext uri="{FF2B5EF4-FFF2-40B4-BE49-F238E27FC236}">
                <a16:creationId xmlns:a16="http://schemas.microsoft.com/office/drawing/2014/main" xmlns="" id="{D843C588-75FE-3849-878B-9CDCB5D603F4}"/>
              </a:ext>
            </a:extLst>
          </p:cNvPr>
          <p:cNvPicPr>
            <a:picLocks noChangeAspect="1"/>
          </p:cNvPicPr>
          <p:nvPr/>
        </p:nvPicPr>
        <p:blipFill>
          <a:blip r:embed="rId9"/>
          <a:stretch>
            <a:fillRect/>
          </a:stretch>
        </p:blipFill>
        <p:spPr>
          <a:xfrm>
            <a:off x="165780" y="3272788"/>
            <a:ext cx="6022149" cy="3299354"/>
          </a:xfrm>
          <a:prstGeom prst="rect">
            <a:avLst/>
          </a:prstGeom>
        </p:spPr>
      </p:pic>
      <p:grpSp>
        <p:nvGrpSpPr>
          <p:cNvPr id="46" name="Group 45">
            <a:extLst>
              <a:ext uri="{FF2B5EF4-FFF2-40B4-BE49-F238E27FC236}">
                <a16:creationId xmlns:a16="http://schemas.microsoft.com/office/drawing/2014/main" xmlns="" id="{33E5FB97-45BD-3343-8498-0480128EF7B0}"/>
              </a:ext>
            </a:extLst>
          </p:cNvPr>
          <p:cNvGrpSpPr/>
          <p:nvPr/>
        </p:nvGrpSpPr>
        <p:grpSpPr>
          <a:xfrm>
            <a:off x="2361274" y="1372407"/>
            <a:ext cx="3915776" cy="1779263"/>
            <a:chOff x="2255520" y="1604017"/>
            <a:chExt cx="3915776" cy="1779263"/>
          </a:xfrm>
        </p:grpSpPr>
        <p:sp>
          <p:nvSpPr>
            <p:cNvPr id="47" name="Rectangle 46">
              <a:extLst>
                <a:ext uri="{FF2B5EF4-FFF2-40B4-BE49-F238E27FC236}">
                  <a16:creationId xmlns:a16="http://schemas.microsoft.com/office/drawing/2014/main" xmlns="" id="{C4B67F41-D88E-5D40-8002-4F6852C49ED3}"/>
                </a:ext>
              </a:extLst>
            </p:cNvPr>
            <p:cNvSpPr/>
            <p:nvPr/>
          </p:nvSpPr>
          <p:spPr>
            <a:xfrm>
              <a:off x="2255520" y="1604017"/>
              <a:ext cx="890383" cy="1779263"/>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xmlns="" id="{914CF273-12FB-9447-8198-292EC5EAD20F}"/>
                </a:ext>
              </a:extLst>
            </p:cNvPr>
            <p:cNvSpPr/>
            <p:nvPr/>
          </p:nvSpPr>
          <p:spPr>
            <a:xfrm>
              <a:off x="4716780" y="2061846"/>
              <a:ext cx="1454516" cy="1321434"/>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9" name="Group 48">
            <a:extLst>
              <a:ext uri="{FF2B5EF4-FFF2-40B4-BE49-F238E27FC236}">
                <a16:creationId xmlns:a16="http://schemas.microsoft.com/office/drawing/2014/main" xmlns="" id="{3158710C-ECAD-8447-A336-2AFE67A3A871}"/>
              </a:ext>
            </a:extLst>
          </p:cNvPr>
          <p:cNvGrpSpPr/>
          <p:nvPr/>
        </p:nvGrpSpPr>
        <p:grpSpPr>
          <a:xfrm>
            <a:off x="8085242" y="4858550"/>
            <a:ext cx="1656148" cy="1656148"/>
            <a:chOff x="7994728" y="5128260"/>
            <a:chExt cx="1656148" cy="1656148"/>
          </a:xfrm>
        </p:grpSpPr>
        <p:sp>
          <p:nvSpPr>
            <p:cNvPr id="50" name="Oval 49">
              <a:extLst>
                <a:ext uri="{FF2B5EF4-FFF2-40B4-BE49-F238E27FC236}">
                  <a16:creationId xmlns:a16="http://schemas.microsoft.com/office/drawing/2014/main" xmlns="" id="{FC841BC6-A645-D941-894C-B0A211A3C513}"/>
                </a:ext>
              </a:extLst>
            </p:cNvPr>
            <p:cNvSpPr/>
            <p:nvPr/>
          </p:nvSpPr>
          <p:spPr>
            <a:xfrm>
              <a:off x="7994728" y="5128260"/>
              <a:ext cx="1656148" cy="1656148"/>
            </a:xfrm>
            <a:prstGeom prst="ellipse">
              <a:avLst/>
            </a:prstGeom>
            <a:solidFill>
              <a:srgbClr val="92D050"/>
            </a:solidFill>
            <a:ln>
              <a:noFill/>
            </a:ln>
            <a:effectLst>
              <a:outerShdw blurRad="2540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92D050"/>
                </a:solidFill>
              </a:endParaRPr>
            </a:p>
          </p:txBody>
        </p:sp>
        <p:sp>
          <p:nvSpPr>
            <p:cNvPr id="51" name="TextBox 50">
              <a:extLst>
                <a:ext uri="{FF2B5EF4-FFF2-40B4-BE49-F238E27FC236}">
                  <a16:creationId xmlns:a16="http://schemas.microsoft.com/office/drawing/2014/main" xmlns="" id="{4A2BA9AB-AA21-444D-BDE8-66878633AD4C}"/>
                </a:ext>
              </a:extLst>
            </p:cNvPr>
            <p:cNvSpPr txBox="1"/>
            <p:nvPr/>
          </p:nvSpPr>
          <p:spPr>
            <a:xfrm>
              <a:off x="8123428" y="5289396"/>
              <a:ext cx="1516380" cy="800219"/>
            </a:xfrm>
            <a:prstGeom prst="rect">
              <a:avLst/>
            </a:prstGeom>
            <a:noFill/>
          </p:spPr>
          <p:txBody>
            <a:bodyPr wrap="square" rtlCol="0">
              <a:spAutoFit/>
            </a:bodyPr>
            <a:lstStyle/>
            <a:p>
              <a:pPr algn="ctr"/>
              <a:r>
                <a:rPr lang="en-US" sz="4600" b="1" spc="-150" dirty="0">
                  <a:solidFill>
                    <a:schemeClr val="bg1"/>
                  </a:solidFill>
                  <a:latin typeface="Arial Black" panose="020B0604020202020204" pitchFamily="34" charset="0"/>
                  <a:cs typeface="Arial Black" panose="020B0604020202020204" pitchFamily="34" charset="0"/>
                </a:rPr>
                <a:t>25</a:t>
              </a:r>
              <a:r>
                <a:rPr lang="en-US" sz="3000" dirty="0">
                  <a:solidFill>
                    <a:schemeClr val="bg1"/>
                  </a:solidFill>
                </a:rPr>
                <a:t>%</a:t>
              </a:r>
            </a:p>
          </p:txBody>
        </p:sp>
        <p:sp>
          <p:nvSpPr>
            <p:cNvPr id="52" name="TextBox 51">
              <a:extLst>
                <a:ext uri="{FF2B5EF4-FFF2-40B4-BE49-F238E27FC236}">
                  <a16:creationId xmlns:a16="http://schemas.microsoft.com/office/drawing/2014/main" xmlns="" id="{89BB6A5B-6E5F-9440-B46D-6606FC41F4BC}"/>
                </a:ext>
              </a:extLst>
            </p:cNvPr>
            <p:cNvSpPr txBox="1"/>
            <p:nvPr/>
          </p:nvSpPr>
          <p:spPr>
            <a:xfrm>
              <a:off x="8031480" y="6051524"/>
              <a:ext cx="1608328" cy="452432"/>
            </a:xfrm>
            <a:prstGeom prst="rect">
              <a:avLst/>
            </a:prstGeom>
            <a:noFill/>
          </p:spPr>
          <p:txBody>
            <a:bodyPr wrap="square" rtlCol="0">
              <a:spAutoFit/>
            </a:bodyPr>
            <a:lstStyle/>
            <a:p>
              <a:pPr algn="ctr">
                <a:lnSpc>
                  <a:spcPct val="90000"/>
                </a:lnSpc>
              </a:pPr>
              <a:r>
                <a:rPr lang="en-US" sz="1300" b="1" dirty="0">
                  <a:solidFill>
                    <a:schemeClr val="accent3">
                      <a:lumMod val="20000"/>
                      <a:lumOff val="80000"/>
                    </a:schemeClr>
                  </a:solidFill>
                  <a:cs typeface="Arial" panose="020B0604020202020204" pitchFamily="34" charset="0"/>
                </a:rPr>
                <a:t>Better long-term performance</a:t>
              </a:r>
            </a:p>
          </p:txBody>
        </p:sp>
        <p:cxnSp>
          <p:nvCxnSpPr>
            <p:cNvPr id="53" name="Straight Connector 52">
              <a:extLst>
                <a:ext uri="{FF2B5EF4-FFF2-40B4-BE49-F238E27FC236}">
                  <a16:creationId xmlns:a16="http://schemas.microsoft.com/office/drawing/2014/main" xmlns="" id="{548266FF-DBC2-8C4E-89AA-DF6B24F369E3}"/>
                </a:ext>
              </a:extLst>
            </p:cNvPr>
            <p:cNvCxnSpPr>
              <a:cxnSpLocks/>
            </p:cNvCxnSpPr>
            <p:nvPr/>
          </p:nvCxnSpPr>
          <p:spPr>
            <a:xfrm>
              <a:off x="8357458" y="5998467"/>
              <a:ext cx="891615" cy="0"/>
            </a:xfrm>
            <a:prstGeom prst="line">
              <a:avLst/>
            </a:prstGeom>
            <a:ln>
              <a:solidFill>
                <a:schemeClr val="accent3">
                  <a:lumMod val="40000"/>
                  <a:lumOff val="60000"/>
                  <a:alpha val="74000"/>
                </a:schemeClr>
              </a:solidFill>
            </a:ln>
            <a:effectLst/>
          </p:spPr>
          <p:style>
            <a:lnRef idx="2">
              <a:schemeClr val="accent1"/>
            </a:lnRef>
            <a:fillRef idx="0">
              <a:schemeClr val="accent1"/>
            </a:fillRef>
            <a:effectRef idx="1">
              <a:schemeClr val="accent1"/>
            </a:effectRef>
            <a:fontRef idx="minor">
              <a:schemeClr val="tx1"/>
            </a:fontRef>
          </p:style>
        </p:cxnSp>
      </p:grpSp>
      <p:pic>
        <p:nvPicPr>
          <p:cNvPr id="54" name="Picture 4" descr="http://www.unisa.edu.au/Global/ITEE/MAWSON%20INSTITUTE/AutoCRC_Logo.jpg"/>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51642" y="3256918"/>
            <a:ext cx="2001350" cy="584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12" descr="深圳德朗能"/>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12354" t="21089" r="13013" b="18544"/>
          <a:stretch/>
        </p:blipFill>
        <p:spPr bwMode="auto">
          <a:xfrm>
            <a:off x="10016112" y="3936390"/>
            <a:ext cx="1741336" cy="49298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p:cNvPicPr>
            <a:picLocks noChangeAspect="1"/>
          </p:cNvPicPr>
          <p:nvPr/>
        </p:nvPicPr>
        <p:blipFill>
          <a:blip r:embed="rId12"/>
          <a:stretch>
            <a:fillRect/>
          </a:stretch>
        </p:blipFill>
        <p:spPr>
          <a:xfrm>
            <a:off x="10074585" y="4589556"/>
            <a:ext cx="1624380" cy="525207"/>
          </a:xfrm>
          <a:prstGeom prst="rect">
            <a:avLst/>
          </a:prstGeom>
        </p:spPr>
      </p:pic>
    </p:spTree>
    <p:extLst>
      <p:ext uri="{BB962C8B-B14F-4D97-AF65-F5344CB8AC3E}">
        <p14:creationId xmlns:p14="http://schemas.microsoft.com/office/powerpoint/2010/main" val="395409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4/3*#ppt_w"/>
                                          </p:val>
                                        </p:tav>
                                        <p:tav tm="100000">
                                          <p:val>
                                            <p:strVal val="#ppt_w"/>
                                          </p:val>
                                        </p:tav>
                                      </p:tavLst>
                                    </p:anim>
                                    <p:anim calcmode="lin" valueType="num">
                                      <p:cBhvr>
                                        <p:cTn id="8" dur="500" fill="hold"/>
                                        <p:tgtEl>
                                          <p:spTgt spid="15"/>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16" presetClass="entr" presetSubtype="4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outHorizontal)">
                                      <p:cBhvr>
                                        <p:cTn id="15" dur="500"/>
                                        <p:tgtEl>
                                          <p:spTgt spid="19"/>
                                        </p:tgtEl>
                                      </p:cBhvr>
                                    </p:animEffect>
                                  </p:childTnLst>
                                </p:cTn>
                              </p:par>
                            </p:childTnLst>
                          </p:cTn>
                        </p:par>
                        <p:par>
                          <p:cTn id="16" fill="hold">
                            <p:stCondLst>
                              <p:cond delay="1000"/>
                            </p:stCondLst>
                            <p:childTnLst>
                              <p:par>
                                <p:cTn id="17" presetID="1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ppt_x</p:attrName>
                                        </p:attrNameLst>
                                      </p:cBhvr>
                                      <p:tavLst>
                                        <p:tav tm="0">
                                          <p:val>
                                            <p:strVal val="#ppt_x-#ppt_w*1.125000"/>
                                          </p:val>
                                        </p:tav>
                                        <p:tav tm="100000">
                                          <p:val>
                                            <p:strVal val="#ppt_x"/>
                                          </p:val>
                                        </p:tav>
                                      </p:tavLst>
                                    </p:anim>
                                    <p:animEffect transition="in" filter="wipe(right)">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000"/>
                            </p:stCondLst>
                            <p:childTnLst>
                              <p:par>
                                <p:cTn id="29" presetID="23" presetClass="entr" presetSubtype="28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strVal val="4/3*#ppt_w"/>
                                          </p:val>
                                        </p:tav>
                                        <p:tav tm="100000">
                                          <p:val>
                                            <p:strVal val="#ppt_w"/>
                                          </p:val>
                                        </p:tav>
                                      </p:tavLst>
                                    </p:anim>
                                    <p:anim calcmode="lin" valueType="num">
                                      <p:cBhvr>
                                        <p:cTn id="32" dur="500" fill="hold"/>
                                        <p:tgtEl>
                                          <p:spTgt spid="16"/>
                                        </p:tgtEl>
                                        <p:attrNameLst>
                                          <p:attrName>ppt_h</p:attrName>
                                        </p:attrNameLst>
                                      </p:cBhvr>
                                      <p:tavLst>
                                        <p:tav tm="0">
                                          <p:val>
                                            <p:strVal val="4/3*#ppt_h"/>
                                          </p:val>
                                        </p:tav>
                                        <p:tav tm="100000">
                                          <p:val>
                                            <p:strVal val="#ppt_h"/>
                                          </p:val>
                                        </p:tav>
                                      </p:tavLst>
                                    </p:anim>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16" presetClass="entr" presetSubtype="4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arn(outHorizontal)">
                                      <p:cBhvr>
                                        <p:cTn id="39" dur="500"/>
                                        <p:tgtEl>
                                          <p:spTgt spid="21"/>
                                        </p:tgtEl>
                                      </p:cBhvr>
                                    </p:animEffect>
                                  </p:childTnLst>
                                </p:cTn>
                              </p:par>
                            </p:childTnLst>
                          </p:cTn>
                        </p:par>
                        <p:par>
                          <p:cTn id="40" fill="hold">
                            <p:stCondLst>
                              <p:cond delay="3000"/>
                            </p:stCondLst>
                            <p:childTnLst>
                              <p:par>
                                <p:cTn id="41" presetID="12" presetClass="entr" presetSubtype="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p:tgtEl>
                                          <p:spTgt spid="8"/>
                                        </p:tgtEl>
                                        <p:attrNameLst>
                                          <p:attrName>ppt_x</p:attrName>
                                        </p:attrNameLst>
                                      </p:cBhvr>
                                      <p:tavLst>
                                        <p:tav tm="0">
                                          <p:val>
                                            <p:strVal val="#ppt_x-#ppt_w*1.125000"/>
                                          </p:val>
                                        </p:tav>
                                        <p:tav tm="100000">
                                          <p:val>
                                            <p:strVal val="#ppt_x"/>
                                          </p:val>
                                        </p:tav>
                                      </p:tavLst>
                                    </p:anim>
                                    <p:animEffect transition="in" filter="wipe(right)">
                                      <p:cBhvr>
                                        <p:cTn id="44" dur="500"/>
                                        <p:tgtEl>
                                          <p:spTgt spid="8"/>
                                        </p:tgtEl>
                                      </p:cBhvr>
                                    </p:animEffect>
                                  </p:childTnLst>
                                </p:cTn>
                              </p:par>
                              <p:par>
                                <p:cTn id="45" presetID="10"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4000"/>
                            </p:stCondLst>
                            <p:childTnLst>
                              <p:par>
                                <p:cTn id="53" presetID="23" presetClass="entr" presetSubtype="28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strVal val="4/3*#ppt_w"/>
                                          </p:val>
                                        </p:tav>
                                        <p:tav tm="100000">
                                          <p:val>
                                            <p:strVal val="#ppt_w"/>
                                          </p:val>
                                        </p:tav>
                                      </p:tavLst>
                                    </p:anim>
                                    <p:anim calcmode="lin" valueType="num">
                                      <p:cBhvr>
                                        <p:cTn id="56" dur="500" fill="hold"/>
                                        <p:tgtEl>
                                          <p:spTgt spid="17"/>
                                        </p:tgtEl>
                                        <p:attrNameLst>
                                          <p:attrName>ppt_h</p:attrName>
                                        </p:attrNameLst>
                                      </p:cBhvr>
                                      <p:tavLst>
                                        <p:tav tm="0">
                                          <p:val>
                                            <p:strVal val="4/3*#ppt_h"/>
                                          </p:val>
                                        </p:tav>
                                        <p:tav tm="100000">
                                          <p:val>
                                            <p:strVal val="#ppt_h"/>
                                          </p:val>
                                        </p:tav>
                                      </p:tavLst>
                                    </p:anim>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par>
                                <p:cTn id="61" presetID="16" presetClass="entr" presetSubtype="37"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5000"/>
                            </p:stCondLst>
                            <p:childTnLst>
                              <p:par>
                                <p:cTn id="65" presetID="12" presetClass="entr" presetSubtype="8"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p:tgtEl>
                                          <p:spTgt spid="9"/>
                                        </p:tgtEl>
                                        <p:attrNameLst>
                                          <p:attrName>ppt_x</p:attrName>
                                        </p:attrNameLst>
                                      </p:cBhvr>
                                      <p:tavLst>
                                        <p:tav tm="0">
                                          <p:val>
                                            <p:strVal val="#ppt_x-#ppt_w*1.125000"/>
                                          </p:val>
                                        </p:tav>
                                        <p:tav tm="100000">
                                          <p:val>
                                            <p:strVal val="#ppt_x"/>
                                          </p:val>
                                        </p:tav>
                                      </p:tavLst>
                                    </p:anim>
                                    <p:animEffect transition="in" filter="wipe(right)">
                                      <p:cBhvr>
                                        <p:cTn id="68" dur="500"/>
                                        <p:tgtEl>
                                          <p:spTgt spid="9"/>
                                        </p:tgtEl>
                                      </p:cBhvr>
                                    </p:animEffect>
                                  </p:childTnLst>
                                </p:cTn>
                              </p:par>
                              <p:par>
                                <p:cTn id="69" presetID="10" presetClass="entr" presetSubtype="0"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par>
                          <p:cTn id="72" fill="hold">
                            <p:stCondLst>
                              <p:cond delay="5500"/>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6000"/>
                            </p:stCondLst>
                            <p:childTnLst>
                              <p:par>
                                <p:cTn id="77" presetID="23" presetClass="entr" presetSubtype="288"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strVal val="4/3*#ppt_w"/>
                                          </p:val>
                                        </p:tav>
                                        <p:tav tm="100000">
                                          <p:val>
                                            <p:strVal val="#ppt_w"/>
                                          </p:val>
                                        </p:tav>
                                      </p:tavLst>
                                    </p:anim>
                                    <p:anim calcmode="lin" valueType="num">
                                      <p:cBhvr>
                                        <p:cTn id="80" dur="500" fill="hold"/>
                                        <p:tgtEl>
                                          <p:spTgt spid="18"/>
                                        </p:tgtEl>
                                        <p:attrNameLst>
                                          <p:attrName>ppt_h</p:attrName>
                                        </p:attrNameLst>
                                      </p:cBhvr>
                                      <p:tavLst>
                                        <p:tav tm="0">
                                          <p:val>
                                            <p:strVal val="4/3*#ppt_h"/>
                                          </p:val>
                                        </p:tav>
                                        <p:tav tm="100000">
                                          <p:val>
                                            <p:strVal val="#ppt_h"/>
                                          </p:val>
                                        </p:tav>
                                      </p:tavLst>
                                    </p:anim>
                                  </p:childTnLst>
                                </p:cTn>
                              </p:par>
                            </p:childTnLst>
                          </p:cTn>
                        </p:par>
                        <p:par>
                          <p:cTn id="81" fill="hold">
                            <p:stCondLst>
                              <p:cond delay="6500"/>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par>
                                <p:cTn id="85" presetID="16" presetClass="entr" presetSubtype="42" fill="hold"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barn(outHorizontal)">
                                      <p:cBhvr>
                                        <p:cTn id="87" dur="500"/>
                                        <p:tgtEl>
                                          <p:spTgt spid="25"/>
                                        </p:tgtEl>
                                      </p:cBhvr>
                                    </p:animEffect>
                                  </p:childTnLst>
                                </p:cTn>
                              </p:par>
                            </p:childTnLst>
                          </p:cTn>
                        </p:par>
                        <p:par>
                          <p:cTn id="88" fill="hold">
                            <p:stCondLst>
                              <p:cond delay="7000"/>
                            </p:stCondLst>
                            <p:childTnLst>
                              <p:par>
                                <p:cTn id="89" presetID="12" presetClass="entr" presetSubtype="8" fill="hold" nodeType="after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additive="base">
                                        <p:cTn id="91" dur="500"/>
                                        <p:tgtEl>
                                          <p:spTgt spid="10"/>
                                        </p:tgtEl>
                                        <p:attrNameLst>
                                          <p:attrName>ppt_x</p:attrName>
                                        </p:attrNameLst>
                                      </p:cBhvr>
                                      <p:tavLst>
                                        <p:tav tm="0">
                                          <p:val>
                                            <p:strVal val="#ppt_x-#ppt_w*1.125000"/>
                                          </p:val>
                                        </p:tav>
                                        <p:tav tm="100000">
                                          <p:val>
                                            <p:strVal val="#ppt_x"/>
                                          </p:val>
                                        </p:tav>
                                      </p:tavLst>
                                    </p:anim>
                                    <p:animEffect transition="in" filter="wipe(right)">
                                      <p:cBhvr>
                                        <p:cTn id="92" dur="500"/>
                                        <p:tgtEl>
                                          <p:spTgt spid="10"/>
                                        </p:tgtEl>
                                      </p:cBhvr>
                                    </p:animEffect>
                                  </p:childTnLst>
                                </p:cTn>
                              </p:par>
                              <p:par>
                                <p:cTn id="93" presetID="10" presetClass="entr" presetSubtype="0" fill="hold" nodeType="with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childTnLst>
                                </p:cTn>
                              </p:par>
                            </p:childTnLst>
                          </p:cTn>
                        </p:par>
                        <p:par>
                          <p:cTn id="96" fill="hold">
                            <p:stCondLst>
                              <p:cond delay="7500"/>
                            </p:stCondLst>
                            <p:childTnLst>
                              <p:par>
                                <p:cTn id="97" presetID="22" presetClass="entr" presetSubtype="8"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left)">
                                      <p:cBhvr>
                                        <p:cTn id="99" dur="500"/>
                                        <p:tgtEl>
                                          <p:spTgt spid="14"/>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500"/>
                                        <p:tgtEl>
                                          <p:spTgt spid="3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childTnLst>
                          </p:cTn>
                        </p:par>
                        <p:par>
                          <p:cTn id="110" fill="hold">
                            <p:stCondLst>
                              <p:cond delay="500"/>
                            </p:stCondLst>
                            <p:childTnLst>
                              <p:par>
                                <p:cTn id="111" presetID="10" presetClass="entr" presetSubtype="0" fill="hold"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childTnLst>
                                </p:cTn>
                              </p:par>
                            </p:childTnLst>
                          </p:cTn>
                        </p:par>
                        <p:par>
                          <p:cTn id="114" fill="hold">
                            <p:stCondLst>
                              <p:cond delay="1000"/>
                            </p:stCondLst>
                            <p:childTnLst>
                              <p:par>
                                <p:cTn id="115" presetID="23" presetClass="entr" presetSubtype="288" fill="hold" nodeType="afterEffect">
                                  <p:stCondLst>
                                    <p:cond delay="0"/>
                                  </p:stCondLst>
                                  <p:childTnLst>
                                    <p:set>
                                      <p:cBhvr>
                                        <p:cTn id="116" dur="1" fill="hold">
                                          <p:stCondLst>
                                            <p:cond delay="0"/>
                                          </p:stCondLst>
                                        </p:cTn>
                                        <p:tgtEl>
                                          <p:spTgt spid="49"/>
                                        </p:tgtEl>
                                        <p:attrNameLst>
                                          <p:attrName>style.visibility</p:attrName>
                                        </p:attrNameLst>
                                      </p:cBhvr>
                                      <p:to>
                                        <p:strVal val="visible"/>
                                      </p:to>
                                    </p:set>
                                    <p:anim calcmode="lin" valueType="num">
                                      <p:cBhvr>
                                        <p:cTn id="117" dur="500" fill="hold"/>
                                        <p:tgtEl>
                                          <p:spTgt spid="49"/>
                                        </p:tgtEl>
                                        <p:attrNameLst>
                                          <p:attrName>ppt_w</p:attrName>
                                        </p:attrNameLst>
                                      </p:cBhvr>
                                      <p:tavLst>
                                        <p:tav tm="0">
                                          <p:val>
                                            <p:strVal val="4/3*#ppt_w"/>
                                          </p:val>
                                        </p:tav>
                                        <p:tav tm="100000">
                                          <p:val>
                                            <p:strVal val="#ppt_w"/>
                                          </p:val>
                                        </p:tav>
                                      </p:tavLst>
                                    </p:anim>
                                    <p:anim calcmode="lin" valueType="num">
                                      <p:cBhvr>
                                        <p:cTn id="118" dur="500" fill="hold"/>
                                        <p:tgtEl>
                                          <p:spTgt spid="4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ECHIDNA – Solid Porous Sorbents</a:t>
            </a:r>
            <a:endParaRPr lang="en-AU" dirty="0"/>
          </a:p>
        </p:txBody>
      </p:sp>
      <p:pic>
        <p:nvPicPr>
          <p:cNvPr id="3" name="Picture 2" descr="Bayswater Power Station with coal.jpg"/>
          <p:cNvPicPr>
            <a:picLocks noChangeAspect="1" noChangeArrowheads="1"/>
          </p:cNvPicPr>
          <p:nvPr/>
        </p:nvPicPr>
        <p:blipFill rotWithShape="1">
          <a:blip r:embed="rId3">
            <a:extLst>
              <a:ext uri="{28A0092B-C50C-407E-A947-70E740481C1C}">
                <a14:useLocalDpi xmlns:a14="http://schemas.microsoft.com/office/drawing/2010/main" val="0"/>
              </a:ext>
            </a:extLst>
          </a:blip>
          <a:srcRect l="5532" t="10584" r="9598"/>
          <a:stretch/>
        </p:blipFill>
        <p:spPr bwMode="auto">
          <a:xfrm>
            <a:off x="693521" y="1411262"/>
            <a:ext cx="3144349" cy="21973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126258" y="2555619"/>
            <a:ext cx="3144349" cy="369255"/>
          </a:xfrm>
          <a:prstGeom prst="rect">
            <a:avLst/>
          </a:prstGeom>
          <a:noFill/>
        </p:spPr>
        <p:txBody>
          <a:bodyPr wrap="square" lIns="91366" tIns="45682" rIns="91366" bIns="45682" rtlCol="0">
            <a:spAutoFit/>
          </a:bodyPr>
          <a:lstStyle/>
          <a:p>
            <a:pPr algn="ctr"/>
            <a:r>
              <a:rPr lang="en-US" b="1" dirty="0" smtClean="0"/>
              <a:t>Remove</a:t>
            </a:r>
            <a:endParaRPr lang="en-US" b="1" baseline="-25000" dirty="0" smtClean="0"/>
          </a:p>
        </p:txBody>
      </p:sp>
      <p:sp>
        <p:nvSpPr>
          <p:cNvPr id="6" name="Isosceles Triangle 5"/>
          <p:cNvSpPr/>
          <p:nvPr/>
        </p:nvSpPr>
        <p:spPr>
          <a:xfrm rot="5400000">
            <a:off x="3687732" y="2270543"/>
            <a:ext cx="719584" cy="419317"/>
          </a:xfrm>
          <a:prstGeom prst="triangle">
            <a:avLst/>
          </a:prstGeom>
          <a:gradFill>
            <a:gsLst>
              <a:gs pos="0">
                <a:schemeClr val="tx1">
                  <a:lumMod val="50000"/>
                  <a:lumOff val="50000"/>
                </a:schemeClr>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sp>
        <p:nvSpPr>
          <p:cNvPr id="8" name="Isosceles Triangle 7"/>
          <p:cNvSpPr/>
          <p:nvPr/>
        </p:nvSpPr>
        <p:spPr>
          <a:xfrm rot="10800000">
            <a:off x="5326387" y="3546909"/>
            <a:ext cx="719584" cy="419317"/>
          </a:xfrm>
          <a:prstGeom prst="triangle">
            <a:avLst/>
          </a:prstGeom>
          <a:gradFill>
            <a:gsLst>
              <a:gs pos="0">
                <a:schemeClr val="tx1">
                  <a:lumMod val="50000"/>
                  <a:lumOff val="50000"/>
                </a:schemeClr>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pic>
        <p:nvPicPr>
          <p:cNvPr id="9" name="Picture 6" descr="http://www.co2crc.com.au/images/imagelibrary/cap_diag/zeolites._adsorption_media.jp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14819"/>
          <a:stretch/>
        </p:blipFill>
        <p:spPr bwMode="auto">
          <a:xfrm>
            <a:off x="4091699" y="4293096"/>
            <a:ext cx="3412026" cy="2564904"/>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569696" y="4262087"/>
            <a:ext cx="10441204"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p:nvGrpSpPr>
        <p:grpSpPr>
          <a:xfrm>
            <a:off x="1601089" y="4757880"/>
            <a:ext cx="714604" cy="576065"/>
            <a:chOff x="1438892" y="4653136"/>
            <a:chExt cx="714604" cy="576064"/>
          </a:xfrm>
        </p:grpSpPr>
        <p:sp>
          <p:nvSpPr>
            <p:cNvPr id="12" name="Oval 11"/>
            <p:cNvSpPr/>
            <p:nvPr/>
          </p:nvSpPr>
          <p:spPr>
            <a:xfrm>
              <a:off x="1496616" y="4653136"/>
              <a:ext cx="576064" cy="576064"/>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CO</a:t>
              </a:r>
              <a:r>
                <a:rPr lang="en-US" b="1" baseline="-25000" dirty="0" smtClean="0">
                  <a:solidFill>
                    <a:schemeClr val="bg1"/>
                  </a:solidFill>
                </a:rPr>
                <a:t>2</a:t>
              </a:r>
              <a:endParaRPr lang="en-US" b="1" baseline="-25000" dirty="0">
                <a:solidFill>
                  <a:schemeClr val="bg1"/>
                </a:solidFill>
              </a:endParaRPr>
            </a:p>
          </p:txBody>
        </p:sp>
      </p:grpSp>
      <p:grpSp>
        <p:nvGrpSpPr>
          <p:cNvPr id="14" name="Group 13"/>
          <p:cNvGrpSpPr/>
          <p:nvPr/>
        </p:nvGrpSpPr>
        <p:grpSpPr>
          <a:xfrm>
            <a:off x="5542411" y="5384780"/>
            <a:ext cx="714604" cy="576065"/>
            <a:chOff x="1438892" y="4653136"/>
            <a:chExt cx="714604" cy="576064"/>
          </a:xfrm>
        </p:grpSpPr>
        <p:sp>
          <p:nvSpPr>
            <p:cNvPr id="15" name="Oval 14"/>
            <p:cNvSpPr/>
            <p:nvPr/>
          </p:nvSpPr>
          <p:spPr>
            <a:xfrm>
              <a:off x="1496616" y="4653136"/>
              <a:ext cx="576064" cy="576064"/>
            </a:xfrm>
            <a:prstGeom prst="ellipse">
              <a:avLst/>
            </a:prstGeom>
            <a:gradFill flip="none" rotWithShape="1">
              <a:gsLst>
                <a:gs pos="17000">
                  <a:schemeClr val="accent2">
                    <a:lumMod val="50000"/>
                  </a:schemeClr>
                </a:gs>
                <a:gs pos="38000">
                  <a:schemeClr val="accent2">
                    <a:lumMod val="75000"/>
                  </a:schemeClr>
                </a:gs>
              </a:gsLst>
              <a:lin ang="4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CO</a:t>
              </a:r>
              <a:r>
                <a:rPr lang="en-US" b="1" baseline="-25000" dirty="0" smtClean="0">
                  <a:solidFill>
                    <a:schemeClr val="bg1"/>
                  </a:solidFill>
                </a:rPr>
                <a:t>2</a:t>
              </a:r>
              <a:endParaRPr lang="en-US" b="1" baseline="-25000" dirty="0">
                <a:solidFill>
                  <a:schemeClr val="bg1"/>
                </a:solidFill>
              </a:endParaRPr>
            </a:p>
          </p:txBody>
        </p:sp>
      </p:grpSp>
      <p:grpSp>
        <p:nvGrpSpPr>
          <p:cNvPr id="17" name="Group 16"/>
          <p:cNvGrpSpPr/>
          <p:nvPr/>
        </p:nvGrpSpPr>
        <p:grpSpPr>
          <a:xfrm>
            <a:off x="768923" y="4792516"/>
            <a:ext cx="714604" cy="576065"/>
            <a:chOff x="1438892" y="4653136"/>
            <a:chExt cx="714604" cy="576064"/>
          </a:xfrm>
        </p:grpSpPr>
        <p:sp>
          <p:nvSpPr>
            <p:cNvPr id="18" name="Oval 17"/>
            <p:cNvSpPr/>
            <p:nvPr/>
          </p:nvSpPr>
          <p:spPr>
            <a:xfrm>
              <a:off x="1496616" y="4653136"/>
              <a:ext cx="576064" cy="576064"/>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CH</a:t>
              </a:r>
              <a:r>
                <a:rPr lang="en-US" b="1" baseline="-25000" dirty="0" smtClean="0">
                  <a:solidFill>
                    <a:schemeClr val="bg1"/>
                  </a:solidFill>
                </a:rPr>
                <a:t>4</a:t>
              </a:r>
              <a:endParaRPr lang="en-US" b="1" baseline="-25000" dirty="0">
                <a:solidFill>
                  <a:schemeClr val="bg1"/>
                </a:solidFill>
              </a:endParaRPr>
            </a:p>
          </p:txBody>
        </p:sp>
      </p:grpSp>
      <p:grpSp>
        <p:nvGrpSpPr>
          <p:cNvPr id="20" name="Group 19"/>
          <p:cNvGrpSpPr/>
          <p:nvPr/>
        </p:nvGrpSpPr>
        <p:grpSpPr>
          <a:xfrm>
            <a:off x="1710501" y="5877289"/>
            <a:ext cx="714604" cy="576065"/>
            <a:chOff x="1438892" y="4653136"/>
            <a:chExt cx="714604" cy="576064"/>
          </a:xfrm>
        </p:grpSpPr>
        <p:sp>
          <p:nvSpPr>
            <p:cNvPr id="21" name="Oval 20"/>
            <p:cNvSpPr/>
            <p:nvPr/>
          </p:nvSpPr>
          <p:spPr>
            <a:xfrm>
              <a:off x="1496616" y="4653136"/>
              <a:ext cx="576064" cy="576064"/>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CH</a:t>
              </a:r>
              <a:r>
                <a:rPr lang="en-US" b="1" baseline="-25000" dirty="0" smtClean="0">
                  <a:solidFill>
                    <a:schemeClr val="bg1"/>
                  </a:solidFill>
                </a:rPr>
                <a:t>4</a:t>
              </a:r>
              <a:endParaRPr lang="en-US" b="1" baseline="-25000" dirty="0">
                <a:solidFill>
                  <a:schemeClr val="bg1"/>
                </a:solidFill>
              </a:endParaRPr>
            </a:p>
          </p:txBody>
        </p:sp>
      </p:grpSp>
      <p:grpSp>
        <p:nvGrpSpPr>
          <p:cNvPr id="23" name="Group 22"/>
          <p:cNvGrpSpPr/>
          <p:nvPr/>
        </p:nvGrpSpPr>
        <p:grpSpPr>
          <a:xfrm>
            <a:off x="849739" y="5661265"/>
            <a:ext cx="714604" cy="576065"/>
            <a:chOff x="1438892" y="4653136"/>
            <a:chExt cx="714604" cy="576064"/>
          </a:xfrm>
        </p:grpSpPr>
        <p:sp>
          <p:nvSpPr>
            <p:cNvPr id="24" name="Oval 23"/>
            <p:cNvSpPr/>
            <p:nvPr/>
          </p:nvSpPr>
          <p:spPr>
            <a:xfrm>
              <a:off x="1496616" y="4653136"/>
              <a:ext cx="576064" cy="576064"/>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H</a:t>
              </a:r>
              <a:r>
                <a:rPr lang="en-US" b="1" baseline="-25000" dirty="0" smtClean="0">
                  <a:solidFill>
                    <a:schemeClr val="bg1"/>
                  </a:solidFill>
                </a:rPr>
                <a:t>2</a:t>
              </a:r>
              <a:endParaRPr lang="en-US" b="1" baseline="-25000" dirty="0">
                <a:solidFill>
                  <a:schemeClr val="bg1"/>
                </a:solidFill>
              </a:endParaRPr>
            </a:p>
          </p:txBody>
        </p:sp>
      </p:grpSp>
      <p:grpSp>
        <p:nvGrpSpPr>
          <p:cNvPr id="26" name="Group 25"/>
          <p:cNvGrpSpPr/>
          <p:nvPr/>
        </p:nvGrpSpPr>
        <p:grpSpPr>
          <a:xfrm>
            <a:off x="2143146" y="5229217"/>
            <a:ext cx="714604" cy="576065"/>
            <a:chOff x="1438892" y="4653136"/>
            <a:chExt cx="714604" cy="576064"/>
          </a:xfrm>
        </p:grpSpPr>
        <p:sp>
          <p:nvSpPr>
            <p:cNvPr id="27" name="Oval 26"/>
            <p:cNvSpPr/>
            <p:nvPr/>
          </p:nvSpPr>
          <p:spPr>
            <a:xfrm>
              <a:off x="1496616" y="4653136"/>
              <a:ext cx="576064" cy="576064"/>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H</a:t>
              </a:r>
              <a:r>
                <a:rPr lang="en-US" b="1" baseline="-25000" dirty="0" smtClean="0">
                  <a:solidFill>
                    <a:schemeClr val="bg1"/>
                  </a:solidFill>
                </a:rPr>
                <a:t>2</a:t>
              </a:r>
              <a:endParaRPr lang="en-US" b="1" baseline="-25000" dirty="0">
                <a:solidFill>
                  <a:schemeClr val="bg1"/>
                </a:solidFill>
              </a:endParaRPr>
            </a:p>
          </p:txBody>
        </p:sp>
      </p:grpSp>
      <p:grpSp>
        <p:nvGrpSpPr>
          <p:cNvPr id="29" name="Group 28"/>
          <p:cNvGrpSpPr/>
          <p:nvPr/>
        </p:nvGrpSpPr>
        <p:grpSpPr>
          <a:xfrm>
            <a:off x="8719965" y="4919280"/>
            <a:ext cx="714604" cy="576065"/>
            <a:chOff x="1438892" y="4653136"/>
            <a:chExt cx="714604" cy="576064"/>
          </a:xfrm>
        </p:grpSpPr>
        <p:sp>
          <p:nvSpPr>
            <p:cNvPr id="30" name="Oval 29"/>
            <p:cNvSpPr/>
            <p:nvPr/>
          </p:nvSpPr>
          <p:spPr>
            <a:xfrm>
              <a:off x="1496616" y="4653136"/>
              <a:ext cx="576064" cy="576064"/>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CH</a:t>
              </a:r>
              <a:r>
                <a:rPr lang="en-US" b="1" baseline="-25000" dirty="0" smtClean="0">
                  <a:solidFill>
                    <a:schemeClr val="bg1"/>
                  </a:solidFill>
                </a:rPr>
                <a:t>4</a:t>
              </a:r>
              <a:endParaRPr lang="en-US" b="1" baseline="-25000" dirty="0">
                <a:solidFill>
                  <a:schemeClr val="bg1"/>
                </a:solidFill>
              </a:endParaRPr>
            </a:p>
          </p:txBody>
        </p:sp>
      </p:grpSp>
      <p:grpSp>
        <p:nvGrpSpPr>
          <p:cNvPr id="32" name="Group 31"/>
          <p:cNvGrpSpPr/>
          <p:nvPr/>
        </p:nvGrpSpPr>
        <p:grpSpPr>
          <a:xfrm>
            <a:off x="9123902" y="5968280"/>
            <a:ext cx="714604" cy="576065"/>
            <a:chOff x="1438892" y="4653136"/>
            <a:chExt cx="714604" cy="576064"/>
          </a:xfrm>
        </p:grpSpPr>
        <p:sp>
          <p:nvSpPr>
            <p:cNvPr id="33" name="Oval 32"/>
            <p:cNvSpPr/>
            <p:nvPr/>
          </p:nvSpPr>
          <p:spPr>
            <a:xfrm>
              <a:off x="1496616" y="4653136"/>
              <a:ext cx="576064" cy="576064"/>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CH</a:t>
              </a:r>
              <a:r>
                <a:rPr lang="en-US" b="1" baseline="-25000" dirty="0" smtClean="0">
                  <a:solidFill>
                    <a:schemeClr val="bg1"/>
                  </a:solidFill>
                </a:rPr>
                <a:t>4</a:t>
              </a:r>
              <a:endParaRPr lang="en-US" b="1" baseline="-25000" dirty="0">
                <a:solidFill>
                  <a:schemeClr val="bg1"/>
                </a:solidFill>
              </a:endParaRPr>
            </a:p>
          </p:txBody>
        </p:sp>
      </p:grpSp>
      <p:grpSp>
        <p:nvGrpSpPr>
          <p:cNvPr id="35" name="Group 34"/>
          <p:cNvGrpSpPr/>
          <p:nvPr/>
        </p:nvGrpSpPr>
        <p:grpSpPr>
          <a:xfrm>
            <a:off x="8263138" y="5589257"/>
            <a:ext cx="714604" cy="576065"/>
            <a:chOff x="1438892" y="4653136"/>
            <a:chExt cx="714604" cy="576064"/>
          </a:xfrm>
        </p:grpSpPr>
        <p:sp>
          <p:nvSpPr>
            <p:cNvPr id="36" name="Oval 35"/>
            <p:cNvSpPr/>
            <p:nvPr/>
          </p:nvSpPr>
          <p:spPr>
            <a:xfrm>
              <a:off x="1496616" y="4653136"/>
              <a:ext cx="576064" cy="576064"/>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H</a:t>
              </a:r>
              <a:r>
                <a:rPr lang="en-US" b="1" baseline="-25000" dirty="0" smtClean="0">
                  <a:solidFill>
                    <a:schemeClr val="bg1"/>
                  </a:solidFill>
                </a:rPr>
                <a:t>2</a:t>
              </a:r>
              <a:endParaRPr lang="en-US" b="1" baseline="-25000" dirty="0">
                <a:solidFill>
                  <a:schemeClr val="bg1"/>
                </a:solidFill>
              </a:endParaRPr>
            </a:p>
          </p:txBody>
        </p:sp>
      </p:grpSp>
      <p:grpSp>
        <p:nvGrpSpPr>
          <p:cNvPr id="38" name="Group 37"/>
          <p:cNvGrpSpPr/>
          <p:nvPr/>
        </p:nvGrpSpPr>
        <p:grpSpPr>
          <a:xfrm>
            <a:off x="9616749" y="5169832"/>
            <a:ext cx="714604" cy="576065"/>
            <a:chOff x="1438892" y="4653136"/>
            <a:chExt cx="714604" cy="576064"/>
          </a:xfrm>
        </p:grpSpPr>
        <p:sp>
          <p:nvSpPr>
            <p:cNvPr id="39" name="Oval 38"/>
            <p:cNvSpPr/>
            <p:nvPr/>
          </p:nvSpPr>
          <p:spPr>
            <a:xfrm>
              <a:off x="1496616" y="4653136"/>
              <a:ext cx="576064" cy="576064"/>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H</a:t>
              </a:r>
              <a:r>
                <a:rPr lang="en-US" b="1" baseline="-25000" dirty="0" smtClean="0">
                  <a:solidFill>
                    <a:schemeClr val="bg1"/>
                  </a:solidFill>
                </a:rPr>
                <a:t>2</a:t>
              </a:r>
              <a:endParaRPr lang="en-US" b="1" baseline="-25000" dirty="0">
                <a:solidFill>
                  <a:schemeClr val="bg1"/>
                </a:solidFill>
              </a:endParaRPr>
            </a:p>
          </p:txBody>
        </p:sp>
      </p:grpSp>
      <p:sp>
        <p:nvSpPr>
          <p:cNvPr id="41" name="Isosceles Triangle 40"/>
          <p:cNvSpPr/>
          <p:nvPr/>
        </p:nvSpPr>
        <p:spPr>
          <a:xfrm rot="5400000">
            <a:off x="3035958" y="5340823"/>
            <a:ext cx="852632" cy="496847"/>
          </a:xfrm>
          <a:prstGeom prst="triangle">
            <a:avLst/>
          </a:prstGeom>
          <a:gradFill>
            <a:gsLst>
              <a:gs pos="0">
                <a:schemeClr val="bg1"/>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sp>
        <p:nvSpPr>
          <p:cNvPr id="42" name="Isosceles Triangle 41"/>
          <p:cNvSpPr/>
          <p:nvPr/>
        </p:nvSpPr>
        <p:spPr>
          <a:xfrm rot="5400000">
            <a:off x="7109122" y="5340827"/>
            <a:ext cx="852632" cy="496847"/>
          </a:xfrm>
          <a:prstGeom prst="triangle">
            <a:avLst/>
          </a:prstGeom>
          <a:gradFill>
            <a:gsLst>
              <a:gs pos="0">
                <a:schemeClr val="bg1"/>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grpSp>
        <p:nvGrpSpPr>
          <p:cNvPr id="43" name="Group 42"/>
          <p:cNvGrpSpPr/>
          <p:nvPr/>
        </p:nvGrpSpPr>
        <p:grpSpPr>
          <a:xfrm>
            <a:off x="4626350" y="1988840"/>
            <a:ext cx="2104032" cy="576064"/>
            <a:chOff x="3892922" y="2176494"/>
            <a:chExt cx="2104032" cy="576064"/>
          </a:xfrm>
        </p:grpSpPr>
        <p:sp>
          <p:nvSpPr>
            <p:cNvPr id="44" name="Rectangle 43"/>
            <p:cNvSpPr/>
            <p:nvPr/>
          </p:nvSpPr>
          <p:spPr>
            <a:xfrm>
              <a:off x="5032772" y="2395488"/>
              <a:ext cx="288032" cy="144016"/>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5320804" y="2395488"/>
              <a:ext cx="288032" cy="144016"/>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4265439" y="2395488"/>
              <a:ext cx="288032" cy="144016"/>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553471" y="2395488"/>
              <a:ext cx="288032" cy="144016"/>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3892922" y="2176494"/>
              <a:ext cx="576064" cy="576064"/>
            </a:xfrm>
            <a:prstGeom prst="ellipse">
              <a:avLst/>
            </a:prstGeom>
            <a:gradFill flip="none" rotWithShape="1">
              <a:gsLst>
                <a:gs pos="0">
                  <a:schemeClr val="accent2"/>
                </a:gs>
                <a:gs pos="41000">
                  <a:schemeClr val="accent2">
                    <a:lumMod val="7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5420890" y="2176494"/>
              <a:ext cx="576064" cy="576064"/>
            </a:xfrm>
            <a:prstGeom prst="ellipse">
              <a:avLst/>
            </a:prstGeom>
            <a:gradFill flip="none" rotWithShape="1">
              <a:gsLst>
                <a:gs pos="0">
                  <a:schemeClr val="accent2"/>
                </a:gs>
                <a:gs pos="41000">
                  <a:schemeClr val="accent2">
                    <a:lumMod val="7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4650685" y="2176494"/>
              <a:ext cx="576064" cy="576064"/>
            </a:xfrm>
            <a:prstGeom prst="ellipse">
              <a:avLst/>
            </a:prstGeom>
            <a:gradFill flip="none" rotWithShape="1">
              <a:gsLst>
                <a:gs pos="0">
                  <a:schemeClr val="bg1">
                    <a:lumMod val="50000"/>
                  </a:schemeClr>
                </a:gs>
                <a:gs pos="41000">
                  <a:schemeClr val="tx1">
                    <a:lumMod val="65000"/>
                    <a:lumOff val="3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3111715" y="2099197"/>
            <a:ext cx="714604" cy="576065"/>
            <a:chOff x="1438892" y="4653136"/>
            <a:chExt cx="714604" cy="576064"/>
          </a:xfrm>
        </p:grpSpPr>
        <p:sp>
          <p:nvSpPr>
            <p:cNvPr id="52" name="Oval 51"/>
            <p:cNvSpPr/>
            <p:nvPr/>
          </p:nvSpPr>
          <p:spPr>
            <a:xfrm>
              <a:off x="1496616" y="4653136"/>
              <a:ext cx="576064" cy="576064"/>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CO</a:t>
              </a:r>
              <a:r>
                <a:rPr lang="en-US" b="1" baseline="-25000" dirty="0" smtClean="0">
                  <a:solidFill>
                    <a:schemeClr val="bg1"/>
                  </a:solidFill>
                </a:rPr>
                <a:t>2</a:t>
              </a:r>
              <a:endParaRPr lang="en-US" b="1" baseline="-25000" dirty="0">
                <a:solidFill>
                  <a:schemeClr val="bg1"/>
                </a:solidFill>
              </a:endParaRPr>
            </a:p>
          </p:txBody>
        </p:sp>
      </p:grpSp>
      <p:grpSp>
        <p:nvGrpSpPr>
          <p:cNvPr id="54" name="Group 53"/>
          <p:cNvGrpSpPr/>
          <p:nvPr/>
        </p:nvGrpSpPr>
        <p:grpSpPr>
          <a:xfrm>
            <a:off x="3130470" y="1453833"/>
            <a:ext cx="714604" cy="576065"/>
            <a:chOff x="1438892" y="4653136"/>
            <a:chExt cx="714604" cy="576064"/>
          </a:xfrm>
        </p:grpSpPr>
        <p:sp>
          <p:nvSpPr>
            <p:cNvPr id="55" name="Oval 54"/>
            <p:cNvSpPr/>
            <p:nvPr/>
          </p:nvSpPr>
          <p:spPr>
            <a:xfrm>
              <a:off x="1496616" y="4653136"/>
              <a:ext cx="576064" cy="576064"/>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TextBox 55"/>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H</a:t>
              </a:r>
              <a:r>
                <a:rPr lang="en-US" b="1" baseline="-25000" dirty="0" smtClean="0">
                  <a:solidFill>
                    <a:schemeClr val="bg1"/>
                  </a:solidFill>
                </a:rPr>
                <a:t>2</a:t>
              </a:r>
              <a:endParaRPr lang="en-US" b="1" baseline="-25000" dirty="0">
                <a:solidFill>
                  <a:schemeClr val="bg1"/>
                </a:solidFill>
              </a:endParaRPr>
            </a:p>
          </p:txBody>
        </p:sp>
      </p:grpSp>
      <p:grpSp>
        <p:nvGrpSpPr>
          <p:cNvPr id="67" name="Group 66"/>
          <p:cNvGrpSpPr/>
          <p:nvPr/>
        </p:nvGrpSpPr>
        <p:grpSpPr>
          <a:xfrm>
            <a:off x="7401097" y="1401742"/>
            <a:ext cx="3560183" cy="2197313"/>
            <a:chOff x="6086647" y="1401742"/>
            <a:chExt cx="3560183" cy="2197313"/>
          </a:xfrm>
        </p:grpSpPr>
        <p:pic>
          <p:nvPicPr>
            <p:cNvPr id="4" name="Picture 8" descr="http://resources0.news.com.au/images/2011/01/09/1225984/635380-liquefied-natural-gas-plant.jpg"/>
            <p:cNvPicPr>
              <a:picLocks noChangeAspect="1" noChangeArrowheads="1"/>
            </p:cNvPicPr>
            <p:nvPr/>
          </p:nvPicPr>
          <p:blipFill rotWithShape="1">
            <a:blip r:embed="rId5">
              <a:extLst>
                <a:ext uri="{28A0092B-C50C-407E-A947-70E740481C1C}">
                  <a14:useLocalDpi xmlns:a14="http://schemas.microsoft.com/office/drawing/2010/main" val="0"/>
                </a:ext>
              </a:extLst>
            </a:blip>
            <a:srcRect l="10007" r="9506"/>
            <a:stretch/>
          </p:blipFill>
          <p:spPr bwMode="auto">
            <a:xfrm>
              <a:off x="6505975" y="1401742"/>
              <a:ext cx="3140855" cy="2197313"/>
            </a:xfrm>
            <a:prstGeom prst="rect">
              <a:avLst/>
            </a:prstGeom>
            <a:noFill/>
            <a:extLst>
              <a:ext uri="{909E8E84-426E-40DD-AFC4-6F175D3DCCD1}">
                <a14:hiddenFill xmlns:a14="http://schemas.microsoft.com/office/drawing/2010/main">
                  <a:solidFill>
                    <a:srgbClr val="FFFFFF"/>
                  </a:solidFill>
                </a14:hiddenFill>
              </a:ext>
            </a:extLst>
          </p:spPr>
        </p:pic>
        <p:sp>
          <p:nvSpPr>
            <p:cNvPr id="7" name="Isosceles Triangle 6"/>
            <p:cNvSpPr/>
            <p:nvPr/>
          </p:nvSpPr>
          <p:spPr>
            <a:xfrm rot="16200000">
              <a:off x="5936514" y="2261018"/>
              <a:ext cx="719584" cy="419317"/>
            </a:xfrm>
            <a:prstGeom prst="triangle">
              <a:avLst/>
            </a:prstGeom>
            <a:gradFill>
              <a:gsLst>
                <a:gs pos="0">
                  <a:schemeClr val="tx1">
                    <a:lumMod val="50000"/>
                    <a:lumOff val="50000"/>
                  </a:schemeClr>
                </a:gs>
                <a:gs pos="41000">
                  <a:schemeClr val="bg1">
                    <a:lumMod val="65000"/>
                  </a:schemeClr>
                </a:gs>
              </a:gsLst>
            </a:gradFill>
            <a:ln>
              <a:noFill/>
            </a:ln>
            <a:effectLst/>
          </p:spPr>
          <p:style>
            <a:lnRef idx="1">
              <a:schemeClr val="accent1"/>
            </a:lnRef>
            <a:fillRef idx="3">
              <a:schemeClr val="accent1"/>
            </a:fillRef>
            <a:effectRef idx="2">
              <a:schemeClr val="accent1"/>
            </a:effectRef>
            <a:fontRef idx="minor">
              <a:schemeClr val="lt1"/>
            </a:fontRef>
          </p:style>
          <p:txBody>
            <a:bodyPr lIns="91366" tIns="45682" rIns="91366" bIns="45682" anchor="ctr"/>
            <a:lstStyle/>
            <a:p>
              <a:pPr algn="ctr">
                <a:defRPr/>
              </a:pPr>
              <a:endParaRPr lang="en-US"/>
            </a:p>
          </p:txBody>
        </p:sp>
        <p:grpSp>
          <p:nvGrpSpPr>
            <p:cNvPr id="57" name="Group 56"/>
            <p:cNvGrpSpPr/>
            <p:nvPr/>
          </p:nvGrpSpPr>
          <p:grpSpPr>
            <a:xfrm>
              <a:off x="6505967" y="1444308"/>
              <a:ext cx="714604" cy="576065"/>
              <a:chOff x="1438892" y="4653136"/>
              <a:chExt cx="714604" cy="576064"/>
            </a:xfrm>
          </p:grpSpPr>
          <p:sp>
            <p:nvSpPr>
              <p:cNvPr id="58" name="Oval 57"/>
              <p:cNvSpPr/>
              <p:nvPr/>
            </p:nvSpPr>
            <p:spPr>
              <a:xfrm>
                <a:off x="1496616" y="4653136"/>
                <a:ext cx="576064" cy="576064"/>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TextBox 58"/>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CH</a:t>
                </a:r>
                <a:r>
                  <a:rPr lang="en-US" b="1" baseline="-25000" dirty="0" smtClean="0">
                    <a:solidFill>
                      <a:schemeClr val="bg1"/>
                    </a:solidFill>
                  </a:rPr>
                  <a:t>4</a:t>
                </a:r>
                <a:endParaRPr lang="en-US" b="1" baseline="-25000" dirty="0">
                  <a:solidFill>
                    <a:schemeClr val="bg1"/>
                  </a:solidFill>
                </a:endParaRPr>
              </a:p>
            </p:txBody>
          </p:sp>
        </p:grpSp>
        <p:grpSp>
          <p:nvGrpSpPr>
            <p:cNvPr id="60" name="Group 59"/>
            <p:cNvGrpSpPr/>
            <p:nvPr/>
          </p:nvGrpSpPr>
          <p:grpSpPr>
            <a:xfrm>
              <a:off x="6542654" y="2132873"/>
              <a:ext cx="714604" cy="576065"/>
              <a:chOff x="1438892" y="4653136"/>
              <a:chExt cx="714604" cy="576064"/>
            </a:xfrm>
          </p:grpSpPr>
          <p:sp>
            <p:nvSpPr>
              <p:cNvPr id="61" name="Oval 60"/>
              <p:cNvSpPr/>
              <p:nvPr/>
            </p:nvSpPr>
            <p:spPr>
              <a:xfrm>
                <a:off x="1496616" y="4653136"/>
                <a:ext cx="576064" cy="576064"/>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CO</a:t>
                </a:r>
                <a:r>
                  <a:rPr lang="en-US" b="1" baseline="-25000" dirty="0" smtClean="0">
                    <a:solidFill>
                      <a:schemeClr val="bg1"/>
                    </a:solidFill>
                  </a:rPr>
                  <a:t>2</a:t>
                </a:r>
                <a:endParaRPr lang="en-US" b="1" baseline="-25000" dirty="0">
                  <a:solidFill>
                    <a:schemeClr val="bg1"/>
                  </a:solidFill>
                </a:endParaRPr>
              </a:p>
            </p:txBody>
          </p:sp>
        </p:grpSp>
      </p:grpSp>
      <p:grpSp>
        <p:nvGrpSpPr>
          <p:cNvPr id="63" name="Group 62"/>
          <p:cNvGrpSpPr/>
          <p:nvPr/>
        </p:nvGrpSpPr>
        <p:grpSpPr>
          <a:xfrm>
            <a:off x="5358711" y="2870260"/>
            <a:ext cx="714604" cy="576065"/>
            <a:chOff x="1438892" y="4653136"/>
            <a:chExt cx="714604" cy="576064"/>
          </a:xfrm>
        </p:grpSpPr>
        <p:sp>
          <p:nvSpPr>
            <p:cNvPr id="64" name="Oval 63"/>
            <p:cNvSpPr/>
            <p:nvPr/>
          </p:nvSpPr>
          <p:spPr>
            <a:xfrm>
              <a:off x="1496616" y="4653136"/>
              <a:ext cx="576064" cy="576064"/>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1438892" y="4744126"/>
              <a:ext cx="714604" cy="369331"/>
            </a:xfrm>
            <a:prstGeom prst="rect">
              <a:avLst/>
            </a:prstGeom>
            <a:noFill/>
          </p:spPr>
          <p:txBody>
            <a:bodyPr wrap="square" rtlCol="0">
              <a:spAutoFit/>
            </a:bodyPr>
            <a:lstStyle/>
            <a:p>
              <a:pPr algn="ctr"/>
              <a:r>
                <a:rPr lang="en-US" b="1" dirty="0" smtClean="0">
                  <a:solidFill>
                    <a:schemeClr val="bg1"/>
                  </a:solidFill>
                </a:rPr>
                <a:t>CO</a:t>
              </a:r>
              <a:r>
                <a:rPr lang="en-US" b="1" baseline="-25000" dirty="0" smtClean="0">
                  <a:solidFill>
                    <a:schemeClr val="bg1"/>
                  </a:solidFill>
                </a:rPr>
                <a:t>2</a:t>
              </a:r>
              <a:endParaRPr lang="en-US" b="1" baseline="-25000" dirty="0">
                <a:solidFill>
                  <a:schemeClr val="bg1"/>
                </a:solidFill>
              </a:endParaRPr>
            </a:p>
          </p:txBody>
        </p:sp>
      </p:grpSp>
    </p:spTree>
    <p:extLst>
      <p:ext uri="{BB962C8B-B14F-4D97-AF65-F5344CB8AC3E}">
        <p14:creationId xmlns:p14="http://schemas.microsoft.com/office/powerpoint/2010/main" val="308717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22" presetClass="entr" presetSubtype="8"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par>
                                <p:cTn id="23" presetID="22" presetClass="entr" presetSubtype="8"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22" presetClass="entr" presetSubtype="8"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par>
                                <p:cTn id="38" presetID="2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8"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left)">
                                      <p:cBhvr>
                                        <p:cTn id="4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1" grpId="0" animBg="1"/>
      <p:bldP spid="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2800" dirty="0" smtClean="0"/>
              <a:t>SANS Applications Large scale structures (1  to</a:t>
            </a:r>
            <a:r>
              <a:rPr lang="en-AU" altLang="zh-TW" sz="2800" dirty="0" smtClean="0">
                <a:solidFill>
                  <a:srgbClr val="005A9B"/>
                </a:solidFill>
                <a:ea typeface="PMingLiU" pitchFamily="18" charset="-120"/>
              </a:rPr>
              <a:t>  </a:t>
            </a:r>
            <a:r>
              <a:rPr lang="en-AU" altLang="zh-TW" sz="2800" dirty="0" smtClean="0"/>
              <a:t>&gt;</a:t>
            </a:r>
            <a:r>
              <a:rPr lang="en-AU" sz="2800" dirty="0" smtClean="0">
                <a:latin typeface="Poppins" panose="020B0604020202020204" charset="0"/>
                <a:cs typeface="Poppins" panose="020B0604020202020204" charset="0"/>
              </a:rPr>
              <a:t>  1</a:t>
            </a:r>
            <a:r>
              <a:rPr lang="en-AU" sz="2800" dirty="0" smtClean="0"/>
              <a:t>00nm)</a:t>
            </a:r>
            <a:endParaRPr lang="en-AU" sz="2800" dirty="0"/>
          </a:p>
        </p:txBody>
      </p:sp>
      <p:sp>
        <p:nvSpPr>
          <p:cNvPr id="3" name="矩形 7"/>
          <p:cNvSpPr/>
          <p:nvPr/>
        </p:nvSpPr>
        <p:spPr>
          <a:xfrm>
            <a:off x="179391" y="1700811"/>
            <a:ext cx="5127625" cy="1938916"/>
          </a:xfrm>
          <a:prstGeom prst="rect">
            <a:avLst/>
          </a:prstGeom>
        </p:spPr>
        <p:txBody>
          <a:bodyPr lIns="91366" tIns="45682" rIns="91366" bIns="45682">
            <a:spAutoFit/>
          </a:bodyPr>
          <a:lstStyle/>
          <a:p>
            <a:pPr marL="364838" indent="-272834">
              <a:lnSpc>
                <a:spcPts val="2398"/>
              </a:lnSpc>
              <a:buClr>
                <a:srgbClr val="009900"/>
              </a:buClr>
              <a:buFont typeface="Wingdings" pitchFamily="2" charset="2"/>
              <a:buChar char="n"/>
              <a:defRPr/>
            </a:pPr>
            <a:r>
              <a:rPr lang="en-AU" altLang="zh-TW" sz="2000" dirty="0">
                <a:solidFill>
                  <a:schemeClr val="tx1">
                    <a:lumMod val="75000"/>
                    <a:lumOff val="25000"/>
                  </a:schemeClr>
                </a:solidFill>
                <a:latin typeface="+mn-lt"/>
              </a:rPr>
              <a:t>Colloids/emulsions/micelles</a:t>
            </a:r>
          </a:p>
          <a:p>
            <a:pPr marL="364838" indent="-272834">
              <a:lnSpc>
                <a:spcPts val="2398"/>
              </a:lnSpc>
              <a:buClr>
                <a:srgbClr val="009900"/>
              </a:buClr>
              <a:buFont typeface="Wingdings" pitchFamily="2" charset="2"/>
              <a:buChar char="n"/>
              <a:defRPr/>
            </a:pPr>
            <a:r>
              <a:rPr lang="en-AU" altLang="zh-TW" sz="2000" dirty="0">
                <a:solidFill>
                  <a:schemeClr val="tx1">
                    <a:lumMod val="75000"/>
                    <a:lumOff val="25000"/>
                  </a:schemeClr>
                </a:solidFill>
                <a:latin typeface="+mn-lt"/>
              </a:rPr>
              <a:t>Polymers</a:t>
            </a:r>
          </a:p>
          <a:p>
            <a:pPr marL="364838" indent="-272834">
              <a:lnSpc>
                <a:spcPts val="2398"/>
              </a:lnSpc>
              <a:buClr>
                <a:srgbClr val="009900"/>
              </a:buClr>
              <a:buFont typeface="Wingdings" pitchFamily="2" charset="2"/>
              <a:buChar char="n"/>
              <a:defRPr/>
            </a:pPr>
            <a:r>
              <a:rPr lang="en-AU" altLang="zh-TW" sz="2000" dirty="0" err="1">
                <a:solidFill>
                  <a:schemeClr val="tx1">
                    <a:lumMod val="75000"/>
                    <a:lumOff val="25000"/>
                  </a:schemeClr>
                </a:solidFill>
                <a:latin typeface="+mn-lt"/>
              </a:rPr>
              <a:t>Nanoparticles</a:t>
            </a:r>
            <a:r>
              <a:rPr lang="en-AU" altLang="zh-TW" sz="2000" dirty="0">
                <a:solidFill>
                  <a:schemeClr val="tx1">
                    <a:lumMod val="75000"/>
                    <a:lumOff val="25000"/>
                  </a:schemeClr>
                </a:solidFill>
                <a:latin typeface="+mn-lt"/>
              </a:rPr>
              <a:t> / Drug Release</a:t>
            </a:r>
          </a:p>
          <a:p>
            <a:pPr marL="364838" indent="-272834">
              <a:lnSpc>
                <a:spcPts val="2398"/>
              </a:lnSpc>
              <a:buClr>
                <a:srgbClr val="009900"/>
              </a:buClr>
              <a:buFont typeface="Wingdings" pitchFamily="2" charset="2"/>
              <a:buChar char="n"/>
              <a:defRPr/>
            </a:pPr>
            <a:r>
              <a:rPr lang="en-AU" altLang="zh-TW" sz="2000" dirty="0" err="1">
                <a:solidFill>
                  <a:schemeClr val="tx1">
                    <a:lumMod val="75000"/>
                    <a:lumOff val="25000"/>
                  </a:schemeClr>
                </a:solidFill>
                <a:latin typeface="+mn-lt"/>
              </a:rPr>
              <a:t>Biomineralisation</a:t>
            </a:r>
            <a:r>
              <a:rPr lang="en-AU" altLang="zh-TW" sz="2000" dirty="0">
                <a:solidFill>
                  <a:schemeClr val="tx1">
                    <a:lumMod val="75000"/>
                    <a:lumOff val="25000"/>
                  </a:schemeClr>
                </a:solidFill>
                <a:latin typeface="+mn-lt"/>
              </a:rPr>
              <a:t> &amp; </a:t>
            </a:r>
            <a:r>
              <a:rPr lang="en-AU" altLang="zh-TW" sz="2000" dirty="0" err="1">
                <a:solidFill>
                  <a:schemeClr val="tx1">
                    <a:lumMod val="75000"/>
                    <a:lumOff val="25000"/>
                  </a:schemeClr>
                </a:solidFill>
                <a:latin typeface="+mn-lt"/>
              </a:rPr>
              <a:t>biomimetics</a:t>
            </a:r>
            <a:endParaRPr lang="en-AU" altLang="zh-TW" sz="2000" dirty="0">
              <a:solidFill>
                <a:schemeClr val="tx1">
                  <a:lumMod val="75000"/>
                  <a:lumOff val="25000"/>
                </a:schemeClr>
              </a:solidFill>
              <a:latin typeface="+mn-lt"/>
            </a:endParaRPr>
          </a:p>
          <a:p>
            <a:pPr marL="364838" indent="-272834">
              <a:lnSpc>
                <a:spcPts val="2398"/>
              </a:lnSpc>
              <a:buClr>
                <a:srgbClr val="009900"/>
              </a:buClr>
              <a:buFont typeface="Wingdings" pitchFamily="2" charset="2"/>
              <a:buChar char="n"/>
              <a:defRPr/>
            </a:pPr>
            <a:r>
              <a:rPr lang="en-AU" altLang="zh-TW" sz="2000" dirty="0" err="1">
                <a:solidFill>
                  <a:schemeClr val="tx1">
                    <a:lumMod val="75000"/>
                    <a:lumOff val="25000"/>
                  </a:schemeClr>
                </a:solidFill>
                <a:latin typeface="+mn-lt"/>
              </a:rPr>
              <a:t>Biomembrane</a:t>
            </a:r>
            <a:r>
              <a:rPr lang="en-AU" altLang="zh-TW" sz="2000" dirty="0">
                <a:solidFill>
                  <a:schemeClr val="tx1">
                    <a:lumMod val="75000"/>
                    <a:lumOff val="25000"/>
                  </a:schemeClr>
                </a:solidFill>
                <a:latin typeface="+mn-lt"/>
              </a:rPr>
              <a:t> physics</a:t>
            </a:r>
          </a:p>
          <a:p>
            <a:pPr marL="364838" indent="-272834">
              <a:lnSpc>
                <a:spcPts val="2398"/>
              </a:lnSpc>
              <a:buClr>
                <a:srgbClr val="009900"/>
              </a:buClr>
              <a:buFont typeface="Wingdings" pitchFamily="2" charset="2"/>
              <a:buChar char="n"/>
              <a:defRPr/>
            </a:pPr>
            <a:r>
              <a:rPr lang="en-AU" altLang="zh-TW" sz="2000" dirty="0">
                <a:solidFill>
                  <a:schemeClr val="tx1">
                    <a:lumMod val="75000"/>
                    <a:lumOff val="25000"/>
                  </a:schemeClr>
                </a:solidFill>
                <a:latin typeface="+mn-lt"/>
              </a:rPr>
              <a:t>Type-II Superconductors - </a:t>
            </a:r>
            <a:r>
              <a:rPr lang="en-US" altLang="zh-TW" sz="2000" dirty="0">
                <a:latin typeface="+mn-lt"/>
              </a:rPr>
              <a:t>magnetic vortices</a:t>
            </a:r>
            <a:endParaRPr lang="en-AU" altLang="zh-TW" sz="2000" dirty="0">
              <a:solidFill>
                <a:schemeClr val="tx1">
                  <a:lumMod val="75000"/>
                  <a:lumOff val="25000"/>
                </a:schemeClr>
              </a:solidFill>
              <a:latin typeface="+mn-lt"/>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t="2129" b="14394"/>
          <a:stretch>
            <a:fillRect/>
          </a:stretch>
        </p:blipFill>
        <p:spPr bwMode="auto">
          <a:xfrm>
            <a:off x="5529064" y="1619510"/>
            <a:ext cx="3960440" cy="3753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1"/>
          <p:cNvSpPr>
            <a:spLocks noChangeArrowheads="1"/>
          </p:cNvSpPr>
          <p:nvPr/>
        </p:nvSpPr>
        <p:spPr bwMode="auto">
          <a:xfrm>
            <a:off x="114302" y="6211890"/>
            <a:ext cx="6207125" cy="646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66" tIns="45682" rIns="91366" bIns="45682">
            <a:spAutoFit/>
          </a:bodyPr>
          <a:lstStyle>
            <a:lvl1pPr eaLnBrk="0" hangingPunct="0">
              <a:spcBef>
                <a:spcPct val="20000"/>
              </a:spcBef>
              <a:buClr>
                <a:srgbClr val="005A9B"/>
              </a:buClr>
              <a:buFont typeface="Arial" charset="0"/>
              <a:buChar char="•"/>
              <a:defRPr sz="2800">
                <a:solidFill>
                  <a:srgbClr val="595959"/>
                </a:solidFill>
                <a:latin typeface="Arial" charset="0"/>
                <a:ea typeface="ＭＳ Ｐゴシック" pitchFamily="34" charset="-128"/>
                <a:cs typeface="Arial" charset="0"/>
              </a:defRPr>
            </a:lvl1pPr>
            <a:lvl2pPr marL="742950" indent="-285750" eaLnBrk="0" hangingPunct="0">
              <a:spcBef>
                <a:spcPct val="20000"/>
              </a:spcBef>
              <a:buClr>
                <a:srgbClr val="005A9B"/>
              </a:buClr>
              <a:buFont typeface="Arial" charset="0"/>
              <a:buChar char="–"/>
              <a:defRPr sz="2600">
                <a:solidFill>
                  <a:srgbClr val="595959"/>
                </a:solidFill>
                <a:latin typeface="Arial" charset="0"/>
                <a:ea typeface="ＭＳ Ｐゴシック" pitchFamily="34" charset="-128"/>
                <a:cs typeface="Arial" charset="0"/>
              </a:defRPr>
            </a:lvl2pPr>
            <a:lvl3pPr marL="1143000" indent="-228600" eaLnBrk="0" hangingPunct="0">
              <a:spcBef>
                <a:spcPct val="20000"/>
              </a:spcBef>
              <a:buClr>
                <a:srgbClr val="005A9B"/>
              </a:buClr>
              <a:buFont typeface="Arial" charset="0"/>
              <a:buChar char="•"/>
              <a:defRPr sz="2200">
                <a:solidFill>
                  <a:srgbClr val="595959"/>
                </a:solidFill>
                <a:latin typeface="Arial" charset="0"/>
                <a:ea typeface="ＭＳ Ｐゴシック" pitchFamily="34" charset="-128"/>
                <a:cs typeface="Arial" charset="0"/>
              </a:defRPr>
            </a:lvl3pPr>
            <a:lvl4pPr marL="16002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4pPr>
            <a:lvl5pPr marL="2057400" indent="-228600" eaLnBrk="0" hangingPunct="0">
              <a:spcBef>
                <a:spcPct val="20000"/>
              </a:spcBef>
              <a:buClr>
                <a:srgbClr val="005A9B"/>
              </a:buClr>
              <a:buFont typeface="Arial" charset="0"/>
              <a:buChar char="»"/>
              <a:defRPr sz="2000">
                <a:solidFill>
                  <a:srgbClr val="595959"/>
                </a:solidFill>
                <a:latin typeface="Arial" charset="0"/>
                <a:ea typeface="ＭＳ Ｐゴシック" pitchFamily="34" charset="-128"/>
                <a:cs typeface="Arial" charset="0"/>
              </a:defRPr>
            </a:lvl5pPr>
            <a:lvl6pPr marL="25146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6pPr>
            <a:lvl7pPr marL="29718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7pPr>
            <a:lvl8pPr marL="34290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8pPr>
            <a:lvl9pPr marL="3886200" indent="-228600" defTabSz="457200" eaLnBrk="0" fontAlgn="base" hangingPunct="0">
              <a:spcBef>
                <a:spcPct val="20000"/>
              </a:spcBef>
              <a:spcAft>
                <a:spcPct val="0"/>
              </a:spcAft>
              <a:buClr>
                <a:srgbClr val="005A9B"/>
              </a:buClr>
              <a:buFont typeface="Arial" charset="0"/>
              <a:buChar char="»"/>
              <a:defRPr sz="2000">
                <a:solidFill>
                  <a:srgbClr val="595959"/>
                </a:solidFill>
                <a:latin typeface="Arial" charset="0"/>
                <a:ea typeface="ＭＳ Ｐゴシック" pitchFamily="34" charset="-128"/>
                <a:cs typeface="Arial" charset="0"/>
              </a:defRPr>
            </a:lvl9pPr>
          </a:lstStyle>
          <a:p>
            <a:pPr eaLnBrk="1" hangingPunct="1">
              <a:spcBef>
                <a:spcPct val="0"/>
              </a:spcBef>
              <a:buClrTx/>
              <a:buFontTx/>
              <a:buNone/>
            </a:pPr>
            <a:r>
              <a:rPr lang="it-IT" altLang="en-US" sz="1800">
                <a:solidFill>
                  <a:srgbClr val="000000"/>
                </a:solidFill>
              </a:rPr>
              <a:t>J. Colloid Interface Sci. 449 (2015) 160-166</a:t>
            </a:r>
          </a:p>
          <a:p>
            <a:pPr eaLnBrk="1" hangingPunct="1">
              <a:spcBef>
                <a:spcPct val="0"/>
              </a:spcBef>
              <a:buClrTx/>
              <a:buFontTx/>
              <a:buNone/>
            </a:pPr>
            <a:r>
              <a:rPr lang="it-IT" altLang="en-US" sz="1800">
                <a:solidFill>
                  <a:srgbClr val="000000"/>
                </a:solidFill>
              </a:rPr>
              <a:t>Langmuir 30 (2014) 7296-7303</a:t>
            </a:r>
          </a:p>
        </p:txBody>
      </p:sp>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3" y="3910017"/>
            <a:ext cx="5335588" cy="230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4800" y="5407032"/>
            <a:ext cx="3376614"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26152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600" dirty="0"/>
              <a:t>Durability of Organic Light  Emitting Diodes (OLED)</a:t>
            </a:r>
          </a:p>
        </p:txBody>
      </p:sp>
      <p:pic>
        <p:nvPicPr>
          <p:cNvPr id="3" name="Picture 4" descr="BMW-M4-Concept-Iconic-Lights-images-14.jpg"/>
          <p:cNvPicPr>
            <a:picLocks noChangeAspect="1"/>
          </p:cNvPicPr>
          <p:nvPr/>
        </p:nvPicPr>
        <p:blipFill>
          <a:blip r:embed="rId3">
            <a:extLst>
              <a:ext uri="{28A0092B-C50C-407E-A947-70E740481C1C}">
                <a14:useLocalDpi xmlns:a14="http://schemas.microsoft.com/office/drawing/2010/main" val="0"/>
              </a:ext>
            </a:extLst>
          </a:blip>
          <a:srcRect t="20905" b="25359"/>
          <a:stretch>
            <a:fillRect/>
          </a:stretch>
        </p:blipFill>
        <p:spPr bwMode="auto">
          <a:xfrm>
            <a:off x="6635752" y="3581409"/>
            <a:ext cx="3162300"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descr="iPhone_6_PLUS_preview_MG_1821.jpg"/>
          <p:cNvPicPr>
            <a:picLocks noChangeAspect="1"/>
          </p:cNvPicPr>
          <p:nvPr/>
        </p:nvPicPr>
        <p:blipFill>
          <a:blip r:embed="rId4">
            <a:extLst>
              <a:ext uri="{28A0092B-C50C-407E-A947-70E740481C1C}">
                <a14:useLocalDpi xmlns:a14="http://schemas.microsoft.com/office/drawing/2010/main" val="0"/>
              </a:ext>
            </a:extLst>
          </a:blip>
          <a:srcRect t="17953" b="17271"/>
          <a:stretch>
            <a:fillRect/>
          </a:stretch>
        </p:blipFill>
        <p:spPr bwMode="auto">
          <a:xfrm>
            <a:off x="6635755" y="5113346"/>
            <a:ext cx="3151188"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oled.jpg"/>
          <p:cNvPicPr>
            <a:picLocks noChangeAspect="1"/>
          </p:cNvPicPr>
          <p:nvPr/>
        </p:nvPicPr>
        <p:blipFill>
          <a:blip r:embed="rId5">
            <a:extLst>
              <a:ext uri="{28A0092B-C50C-407E-A947-70E740481C1C}">
                <a14:useLocalDpi xmlns:a14="http://schemas.microsoft.com/office/drawing/2010/main" val="0"/>
              </a:ext>
            </a:extLst>
          </a:blip>
          <a:srcRect t="6999" b="39137"/>
          <a:stretch>
            <a:fillRect/>
          </a:stretch>
        </p:blipFill>
        <p:spPr bwMode="auto">
          <a:xfrm>
            <a:off x="6635755" y="2049471"/>
            <a:ext cx="3151188"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655766" y="2882904"/>
            <a:ext cx="398462" cy="3427413"/>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a:t>Electron </a:t>
            </a:r>
            <a:r>
              <a:rPr lang="en-US" dirty="0" smtClean="0"/>
              <a:t>Transport Layer </a:t>
            </a:r>
            <a:endParaRPr lang="en-US" dirty="0"/>
          </a:p>
        </p:txBody>
      </p:sp>
      <p:sp>
        <p:nvSpPr>
          <p:cNvPr id="7" name="Rectangle 6"/>
          <p:cNvSpPr/>
          <p:nvPr/>
        </p:nvSpPr>
        <p:spPr>
          <a:xfrm>
            <a:off x="2093913" y="2882904"/>
            <a:ext cx="1006475" cy="3427413"/>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smtClean="0"/>
              <a:t>Emissive Layer </a:t>
            </a:r>
            <a:endParaRPr lang="en-US" dirty="0"/>
          </a:p>
        </p:txBody>
      </p:sp>
      <p:sp>
        <p:nvSpPr>
          <p:cNvPr id="8" name="Rectangle 7"/>
          <p:cNvSpPr/>
          <p:nvPr/>
        </p:nvSpPr>
        <p:spPr>
          <a:xfrm>
            <a:off x="3138488" y="2882904"/>
            <a:ext cx="412750" cy="3427413"/>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smtClean="0"/>
              <a:t>Hole Transport Layer</a:t>
            </a:r>
            <a:endParaRPr lang="en-US" dirty="0"/>
          </a:p>
        </p:txBody>
      </p:sp>
      <p:sp>
        <p:nvSpPr>
          <p:cNvPr id="9" name="Rectangle 8"/>
          <p:cNvSpPr/>
          <p:nvPr/>
        </p:nvSpPr>
        <p:spPr>
          <a:xfrm>
            <a:off x="989013" y="2882904"/>
            <a:ext cx="628650" cy="342741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0" name="Rectangle 9"/>
          <p:cNvSpPr/>
          <p:nvPr/>
        </p:nvSpPr>
        <p:spPr>
          <a:xfrm>
            <a:off x="3589338" y="2882904"/>
            <a:ext cx="412750" cy="342741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1" name="Parallelogram 10"/>
          <p:cNvSpPr/>
          <p:nvPr/>
        </p:nvSpPr>
        <p:spPr>
          <a:xfrm>
            <a:off x="3589338" y="2501900"/>
            <a:ext cx="715962" cy="381000"/>
          </a:xfrm>
          <a:prstGeom prst="parallelogram">
            <a:avLst>
              <a:gd name="adj" fmla="val 78366"/>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2" name="Parallelogram 11"/>
          <p:cNvSpPr/>
          <p:nvPr/>
        </p:nvSpPr>
        <p:spPr>
          <a:xfrm>
            <a:off x="3138488" y="2501900"/>
            <a:ext cx="709612" cy="381000"/>
          </a:xfrm>
          <a:prstGeom prst="parallelogram">
            <a:avLst>
              <a:gd name="adj" fmla="val 78366"/>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3" name="Parallelogram 12"/>
          <p:cNvSpPr/>
          <p:nvPr/>
        </p:nvSpPr>
        <p:spPr>
          <a:xfrm>
            <a:off x="2093918" y="2501900"/>
            <a:ext cx="1301750" cy="381000"/>
          </a:xfrm>
          <a:prstGeom prst="parallelogram">
            <a:avLst>
              <a:gd name="adj" fmla="val 76697"/>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4" name="Parallelogram 13"/>
          <p:cNvSpPr/>
          <p:nvPr/>
        </p:nvSpPr>
        <p:spPr>
          <a:xfrm>
            <a:off x="1655766" y="2501900"/>
            <a:ext cx="693737" cy="381000"/>
          </a:xfrm>
          <a:prstGeom prst="parallelogram">
            <a:avLst>
              <a:gd name="adj" fmla="val 76697"/>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5" name="Parallelogram 14"/>
          <p:cNvSpPr/>
          <p:nvPr/>
        </p:nvSpPr>
        <p:spPr>
          <a:xfrm>
            <a:off x="989015" y="2501900"/>
            <a:ext cx="919162" cy="381000"/>
          </a:xfrm>
          <a:prstGeom prst="parallelogram">
            <a:avLst>
              <a:gd name="adj" fmla="val 75028"/>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6" name="Parallelogram 15"/>
          <p:cNvSpPr/>
          <p:nvPr/>
        </p:nvSpPr>
        <p:spPr>
          <a:xfrm rot="16200000" flipV="1">
            <a:off x="2255046" y="4248947"/>
            <a:ext cx="3797300" cy="303212"/>
          </a:xfrm>
          <a:prstGeom prst="parallelogram">
            <a:avLst>
              <a:gd name="adj" fmla="val 126869"/>
            </a:avLst>
          </a:prstGeom>
          <a:gradFill flip="none" rotWithShape="1">
            <a:gsLst>
              <a:gs pos="1000">
                <a:schemeClr val="bg1">
                  <a:lumMod val="50000"/>
                </a:schemeClr>
              </a:gs>
              <a:gs pos="100000">
                <a:schemeClr val="bg1">
                  <a:lumMod val="7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7" name="Right Arrow 16"/>
          <p:cNvSpPr/>
          <p:nvPr/>
        </p:nvSpPr>
        <p:spPr>
          <a:xfrm>
            <a:off x="4324355" y="3052770"/>
            <a:ext cx="1349375" cy="576263"/>
          </a:xfrm>
          <a:prstGeom prst="rightArrow">
            <a:avLst/>
          </a:prstGeom>
          <a:gradFill flip="none" rotWithShape="1">
            <a:gsLst>
              <a:gs pos="0">
                <a:srgbClr val="FF0000"/>
              </a:gs>
              <a:gs pos="100000">
                <a:srgbClr val="FF0000">
                  <a:alpha val="0"/>
                </a:srgbClr>
              </a:gs>
            </a:gsLst>
            <a:lin ang="108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8" name="Right Arrow 17"/>
          <p:cNvSpPr/>
          <p:nvPr/>
        </p:nvSpPr>
        <p:spPr>
          <a:xfrm>
            <a:off x="4324355" y="3695707"/>
            <a:ext cx="1349375" cy="576263"/>
          </a:xfrm>
          <a:prstGeom prst="rightArrow">
            <a:avLst/>
          </a:prstGeom>
          <a:gradFill flip="none" rotWithShape="1">
            <a:gsLst>
              <a:gs pos="0">
                <a:srgbClr val="0000FF"/>
              </a:gs>
              <a:gs pos="100000">
                <a:srgbClr val="0000FF">
                  <a:alpha val="0"/>
                </a:srgbClr>
              </a:gs>
            </a:gsLst>
            <a:lin ang="108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19" name="Right Arrow 18"/>
          <p:cNvSpPr/>
          <p:nvPr/>
        </p:nvSpPr>
        <p:spPr>
          <a:xfrm>
            <a:off x="4324355" y="4322770"/>
            <a:ext cx="1349375" cy="576263"/>
          </a:xfrm>
          <a:prstGeom prst="rightArrow">
            <a:avLst/>
          </a:prstGeom>
          <a:gradFill flip="none" rotWithShape="1">
            <a:gsLst>
              <a:gs pos="0">
                <a:srgbClr val="008000"/>
              </a:gs>
              <a:gs pos="100000">
                <a:srgbClr val="008000">
                  <a:alpha val="0"/>
                </a:srgbClr>
              </a:gs>
            </a:gsLst>
            <a:lin ang="108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20" name="Right Arrow 19"/>
          <p:cNvSpPr/>
          <p:nvPr/>
        </p:nvSpPr>
        <p:spPr>
          <a:xfrm>
            <a:off x="4324355" y="4940309"/>
            <a:ext cx="1349375" cy="576263"/>
          </a:xfrm>
          <a:prstGeom prst="rightArrow">
            <a:avLst/>
          </a:prstGeom>
          <a:gradFill flip="none" rotWithShape="1">
            <a:gsLst>
              <a:gs pos="0">
                <a:srgbClr val="FFFF00"/>
              </a:gs>
              <a:gs pos="100000">
                <a:srgbClr val="FFFF00">
                  <a:alpha val="0"/>
                </a:srgbClr>
              </a:gs>
            </a:gsLst>
            <a:lin ang="1080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a:p>
        </p:txBody>
      </p:sp>
      <p:sp>
        <p:nvSpPr>
          <p:cNvPr id="21" name="TextBox 4"/>
          <p:cNvSpPr txBox="1">
            <a:spLocks noChangeArrowheads="1"/>
          </p:cNvSpPr>
          <p:nvPr/>
        </p:nvSpPr>
        <p:spPr bwMode="auto">
          <a:xfrm>
            <a:off x="3287719" y="6372226"/>
            <a:ext cx="1952625" cy="36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eaLnBrk="0" hangingPunct="0">
              <a:spcBef>
                <a:spcPct val="20000"/>
              </a:spcBef>
              <a:buClr>
                <a:srgbClr val="005A9B"/>
              </a:buClr>
              <a:buFont typeface="Arial" pitchFamily="34" charset="0"/>
              <a:buChar char="•"/>
              <a:defRPr sz="2800">
                <a:solidFill>
                  <a:srgbClr val="595959"/>
                </a:solidFill>
                <a:latin typeface="Arial" pitchFamily="34" charset="0"/>
                <a:ea typeface="MS PGothic" pitchFamily="34" charset="-128"/>
                <a:cs typeface="Arial" pitchFamily="34" charset="0"/>
              </a:defRPr>
            </a:lvl1pPr>
            <a:lvl2pPr marL="742950" indent="-285750" eaLnBrk="0" hangingPunct="0">
              <a:spcBef>
                <a:spcPct val="20000"/>
              </a:spcBef>
              <a:buClr>
                <a:srgbClr val="005A9B"/>
              </a:buClr>
              <a:buFont typeface="Arial" pitchFamily="34" charset="0"/>
              <a:buChar char="–"/>
              <a:defRPr sz="2600">
                <a:solidFill>
                  <a:srgbClr val="595959"/>
                </a:solidFill>
                <a:latin typeface="Arial" pitchFamily="34" charset="0"/>
                <a:ea typeface="MS PGothic" pitchFamily="34" charset="-128"/>
                <a:cs typeface="Arial" pitchFamily="34" charset="0"/>
              </a:defRPr>
            </a:lvl2pPr>
            <a:lvl3pPr marL="1143000" indent="-228600" eaLnBrk="0" hangingPunct="0">
              <a:spcBef>
                <a:spcPct val="20000"/>
              </a:spcBef>
              <a:buClr>
                <a:srgbClr val="005A9B"/>
              </a:buClr>
              <a:buFont typeface="Arial" pitchFamily="34" charset="0"/>
              <a:buChar char="•"/>
              <a:defRPr sz="2200">
                <a:solidFill>
                  <a:srgbClr val="595959"/>
                </a:solidFill>
                <a:latin typeface="Arial" pitchFamily="34" charset="0"/>
                <a:ea typeface="MS PGothic" pitchFamily="34" charset="-128"/>
                <a:cs typeface="Arial" pitchFamily="34" charset="0"/>
              </a:defRPr>
            </a:lvl3pPr>
            <a:lvl4pPr marL="16002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4pPr>
            <a:lvl5pPr marL="20574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5pPr>
            <a:lvl6pPr marL="25146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6pPr>
            <a:lvl7pPr marL="29718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7pPr>
            <a:lvl8pPr marL="34290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8pPr>
            <a:lvl9pPr marL="38862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9pPr>
          </a:lstStyle>
          <a:p>
            <a:pPr algn="ctr" eaLnBrk="1" hangingPunct="1">
              <a:spcBef>
                <a:spcPct val="0"/>
              </a:spcBef>
              <a:buClrTx/>
              <a:buFontTx/>
              <a:buNone/>
            </a:pPr>
            <a:r>
              <a:rPr lang="en-US" altLang="en-US" sz="1800" dirty="0">
                <a:solidFill>
                  <a:schemeClr val="tx1"/>
                </a:solidFill>
              </a:rPr>
              <a:t>Anode (-)</a:t>
            </a:r>
          </a:p>
        </p:txBody>
      </p:sp>
      <p:sp>
        <p:nvSpPr>
          <p:cNvPr id="22" name="TextBox 4"/>
          <p:cNvSpPr txBox="1">
            <a:spLocks noChangeArrowheads="1"/>
          </p:cNvSpPr>
          <p:nvPr/>
        </p:nvSpPr>
        <p:spPr bwMode="auto">
          <a:xfrm>
            <a:off x="-15871" y="6372226"/>
            <a:ext cx="1952625" cy="36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eaLnBrk="0" hangingPunct="0">
              <a:spcBef>
                <a:spcPct val="20000"/>
              </a:spcBef>
              <a:buClr>
                <a:srgbClr val="005A9B"/>
              </a:buClr>
              <a:buFont typeface="Arial" pitchFamily="34" charset="0"/>
              <a:buChar char="•"/>
              <a:defRPr sz="2800">
                <a:solidFill>
                  <a:srgbClr val="595959"/>
                </a:solidFill>
                <a:latin typeface="Arial" pitchFamily="34" charset="0"/>
                <a:ea typeface="MS PGothic" pitchFamily="34" charset="-128"/>
                <a:cs typeface="Arial" pitchFamily="34" charset="0"/>
              </a:defRPr>
            </a:lvl1pPr>
            <a:lvl2pPr marL="742950" indent="-285750" eaLnBrk="0" hangingPunct="0">
              <a:spcBef>
                <a:spcPct val="20000"/>
              </a:spcBef>
              <a:buClr>
                <a:srgbClr val="005A9B"/>
              </a:buClr>
              <a:buFont typeface="Arial" pitchFamily="34" charset="0"/>
              <a:buChar char="–"/>
              <a:defRPr sz="2600">
                <a:solidFill>
                  <a:srgbClr val="595959"/>
                </a:solidFill>
                <a:latin typeface="Arial" pitchFamily="34" charset="0"/>
                <a:ea typeface="MS PGothic" pitchFamily="34" charset="-128"/>
                <a:cs typeface="Arial" pitchFamily="34" charset="0"/>
              </a:defRPr>
            </a:lvl2pPr>
            <a:lvl3pPr marL="1143000" indent="-228600" eaLnBrk="0" hangingPunct="0">
              <a:spcBef>
                <a:spcPct val="20000"/>
              </a:spcBef>
              <a:buClr>
                <a:srgbClr val="005A9B"/>
              </a:buClr>
              <a:buFont typeface="Arial" pitchFamily="34" charset="0"/>
              <a:buChar char="•"/>
              <a:defRPr sz="2200">
                <a:solidFill>
                  <a:srgbClr val="595959"/>
                </a:solidFill>
                <a:latin typeface="Arial" pitchFamily="34" charset="0"/>
                <a:ea typeface="MS PGothic" pitchFamily="34" charset="-128"/>
                <a:cs typeface="Arial" pitchFamily="34" charset="0"/>
              </a:defRPr>
            </a:lvl3pPr>
            <a:lvl4pPr marL="16002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4pPr>
            <a:lvl5pPr marL="20574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5pPr>
            <a:lvl6pPr marL="25146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6pPr>
            <a:lvl7pPr marL="29718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7pPr>
            <a:lvl8pPr marL="34290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8pPr>
            <a:lvl9pPr marL="38862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9pPr>
          </a:lstStyle>
          <a:p>
            <a:pPr algn="ctr" eaLnBrk="1" hangingPunct="1">
              <a:spcBef>
                <a:spcPct val="0"/>
              </a:spcBef>
              <a:buClrTx/>
              <a:buFontTx/>
              <a:buNone/>
            </a:pPr>
            <a:r>
              <a:rPr lang="en-US" altLang="en-US" sz="1800" dirty="0">
                <a:solidFill>
                  <a:schemeClr val="tx1"/>
                </a:solidFill>
              </a:rPr>
              <a:t>Cathode (+)</a:t>
            </a:r>
          </a:p>
        </p:txBody>
      </p:sp>
      <p:cxnSp>
        <p:nvCxnSpPr>
          <p:cNvPr id="23" name="Straight Connector 22"/>
          <p:cNvCxnSpPr/>
          <p:nvPr/>
        </p:nvCxnSpPr>
        <p:spPr>
          <a:xfrm>
            <a:off x="3800475" y="6056317"/>
            <a:ext cx="0" cy="36036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352550" y="6056317"/>
            <a:ext cx="0" cy="36036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8491" y="1547664"/>
            <a:ext cx="2572733" cy="677347"/>
          </a:xfrm>
          <a:prstGeom prst="rect">
            <a:avLst/>
          </a:prstGeom>
        </p:spPr>
      </p:pic>
    </p:spTree>
    <p:extLst>
      <p:ext uri="{BB962C8B-B14F-4D97-AF65-F5344CB8AC3E}">
        <p14:creationId xmlns:p14="http://schemas.microsoft.com/office/powerpoint/2010/main" val="31669430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318" y="219154"/>
            <a:ext cx="11470481" cy="826473"/>
          </a:xfrm>
        </p:spPr>
        <p:txBody>
          <a:bodyPr anchor="ctr">
            <a:normAutofit/>
          </a:bodyPr>
          <a:lstStyle/>
          <a:p>
            <a:r>
              <a:rPr lang="en-AU" sz="2400" dirty="0" smtClean="0"/>
              <a:t>Diffusion – The hidden menace in Organic Light Emitting Diodes (OLED)</a:t>
            </a:r>
            <a:endParaRPr lang="en-AU" sz="2400" dirty="0"/>
          </a:p>
        </p:txBody>
      </p:sp>
      <p:pic>
        <p:nvPicPr>
          <p:cNvPr id="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7881" y="2963863"/>
            <a:ext cx="3140075" cy="271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655766" y="2882904"/>
            <a:ext cx="398462" cy="3427413"/>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a:t>Electron </a:t>
            </a:r>
            <a:r>
              <a:rPr lang="en-US" dirty="0" smtClean="0"/>
              <a:t>Transport Layer </a:t>
            </a:r>
            <a:endParaRPr lang="en-US" dirty="0"/>
          </a:p>
        </p:txBody>
      </p:sp>
      <p:sp>
        <p:nvSpPr>
          <p:cNvPr id="5" name="Rectangle 4"/>
          <p:cNvSpPr/>
          <p:nvPr/>
        </p:nvSpPr>
        <p:spPr>
          <a:xfrm>
            <a:off x="2093913" y="2882904"/>
            <a:ext cx="1006475" cy="3427413"/>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a:t>Emissive Layer </a:t>
            </a:r>
          </a:p>
        </p:txBody>
      </p:sp>
      <p:sp>
        <p:nvSpPr>
          <p:cNvPr id="6" name="Rectangle 5"/>
          <p:cNvSpPr/>
          <p:nvPr/>
        </p:nvSpPr>
        <p:spPr>
          <a:xfrm>
            <a:off x="3138488" y="2882904"/>
            <a:ext cx="412750" cy="3427413"/>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a:t>Hole Transport </a:t>
            </a:r>
            <a:r>
              <a:rPr lang="en-US" dirty="0" smtClean="0"/>
              <a:t>Layer</a:t>
            </a:r>
            <a:endParaRPr lang="en-US" dirty="0"/>
          </a:p>
        </p:txBody>
      </p:sp>
      <p:sp>
        <p:nvSpPr>
          <p:cNvPr id="7" name="Rectangle 6"/>
          <p:cNvSpPr/>
          <p:nvPr/>
        </p:nvSpPr>
        <p:spPr>
          <a:xfrm>
            <a:off x="989013" y="2882904"/>
            <a:ext cx="628650" cy="342741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smtClean="0"/>
              <a:t>Cathode</a:t>
            </a:r>
            <a:endParaRPr lang="en-US" dirty="0"/>
          </a:p>
        </p:txBody>
      </p:sp>
      <p:sp>
        <p:nvSpPr>
          <p:cNvPr id="8" name="Rectangle 7"/>
          <p:cNvSpPr/>
          <p:nvPr/>
        </p:nvSpPr>
        <p:spPr>
          <a:xfrm>
            <a:off x="3589338" y="2882904"/>
            <a:ext cx="412750" cy="3427413"/>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lIns="91408" tIns="45704" rIns="91408" bIns="45704" anchor="ctr"/>
          <a:lstStyle/>
          <a:p>
            <a:pPr algn="ctr">
              <a:defRPr/>
            </a:pPr>
            <a:r>
              <a:rPr lang="en-US" dirty="0" smtClean="0"/>
              <a:t>Anode</a:t>
            </a:r>
            <a:endParaRPr lang="en-US" dirty="0"/>
          </a:p>
        </p:txBody>
      </p:sp>
      <p:sp>
        <p:nvSpPr>
          <p:cNvPr id="9" name="Parallelogram 8"/>
          <p:cNvSpPr/>
          <p:nvPr/>
        </p:nvSpPr>
        <p:spPr>
          <a:xfrm>
            <a:off x="3589338" y="2501900"/>
            <a:ext cx="715962" cy="381000"/>
          </a:xfrm>
          <a:prstGeom prst="parallelogram">
            <a:avLst>
              <a:gd name="adj" fmla="val 78366"/>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dirty="0"/>
          </a:p>
        </p:txBody>
      </p:sp>
      <p:sp>
        <p:nvSpPr>
          <p:cNvPr id="10" name="Parallelogram 9"/>
          <p:cNvSpPr/>
          <p:nvPr/>
        </p:nvSpPr>
        <p:spPr>
          <a:xfrm>
            <a:off x="3138488" y="2501900"/>
            <a:ext cx="709612" cy="381000"/>
          </a:xfrm>
          <a:prstGeom prst="parallelogram">
            <a:avLst>
              <a:gd name="adj" fmla="val 78366"/>
            </a:avLst>
          </a:prstGeom>
          <a:solidFill>
            <a:srgbClr val="0070C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dirty="0"/>
          </a:p>
        </p:txBody>
      </p:sp>
      <p:sp>
        <p:nvSpPr>
          <p:cNvPr id="11" name="Parallelogram 10"/>
          <p:cNvSpPr/>
          <p:nvPr/>
        </p:nvSpPr>
        <p:spPr>
          <a:xfrm>
            <a:off x="2093918" y="2501900"/>
            <a:ext cx="1301750" cy="381000"/>
          </a:xfrm>
          <a:prstGeom prst="parallelogram">
            <a:avLst>
              <a:gd name="adj" fmla="val 76697"/>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dirty="0"/>
          </a:p>
        </p:txBody>
      </p:sp>
      <p:sp>
        <p:nvSpPr>
          <p:cNvPr id="12" name="Parallelogram 11"/>
          <p:cNvSpPr/>
          <p:nvPr/>
        </p:nvSpPr>
        <p:spPr>
          <a:xfrm>
            <a:off x="1655766" y="2501900"/>
            <a:ext cx="693737" cy="381000"/>
          </a:xfrm>
          <a:prstGeom prst="parallelogram">
            <a:avLst>
              <a:gd name="adj" fmla="val 76697"/>
            </a:avLst>
          </a:prstGeom>
          <a:solidFill>
            <a:srgbClr val="0070C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dirty="0"/>
          </a:p>
        </p:txBody>
      </p:sp>
      <p:sp>
        <p:nvSpPr>
          <p:cNvPr id="13" name="Parallelogram 12"/>
          <p:cNvSpPr/>
          <p:nvPr/>
        </p:nvSpPr>
        <p:spPr>
          <a:xfrm>
            <a:off x="989015" y="2501900"/>
            <a:ext cx="919162" cy="381000"/>
          </a:xfrm>
          <a:prstGeom prst="parallelogram">
            <a:avLst>
              <a:gd name="adj" fmla="val 75028"/>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dirty="0"/>
          </a:p>
        </p:txBody>
      </p:sp>
      <p:sp>
        <p:nvSpPr>
          <p:cNvPr id="14" name="Parallelogram 13"/>
          <p:cNvSpPr/>
          <p:nvPr/>
        </p:nvSpPr>
        <p:spPr>
          <a:xfrm rot="16200000" flipV="1">
            <a:off x="2255046" y="4248947"/>
            <a:ext cx="3797300" cy="303212"/>
          </a:xfrm>
          <a:prstGeom prst="parallelogram">
            <a:avLst>
              <a:gd name="adj" fmla="val 126869"/>
            </a:avLst>
          </a:prstGeom>
          <a:gradFill flip="none" rotWithShape="1">
            <a:gsLst>
              <a:gs pos="1000">
                <a:schemeClr val="bg1">
                  <a:lumMod val="50000"/>
                </a:schemeClr>
              </a:gs>
              <a:gs pos="100000">
                <a:schemeClr val="bg1">
                  <a:lumMod val="75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08" tIns="45704" rIns="91408" bIns="45704" anchor="ctr"/>
          <a:lstStyle/>
          <a:p>
            <a:pPr algn="ctr">
              <a:defRPr/>
            </a:pPr>
            <a:endParaRPr lang="en-US" dirty="0"/>
          </a:p>
        </p:txBody>
      </p:sp>
      <p:sp>
        <p:nvSpPr>
          <p:cNvPr id="15" name="TextBox 14"/>
          <p:cNvSpPr txBox="1"/>
          <p:nvPr/>
        </p:nvSpPr>
        <p:spPr>
          <a:xfrm>
            <a:off x="1065213" y="6430971"/>
            <a:ext cx="3268662" cy="400077"/>
          </a:xfrm>
          <a:prstGeom prst="rect">
            <a:avLst/>
          </a:prstGeom>
          <a:noFill/>
        </p:spPr>
        <p:txBody>
          <a:bodyPr lIns="91408" tIns="45704" rIns="91408" bIns="45704">
            <a:spAutoFit/>
          </a:bodyPr>
          <a:lstStyle/>
          <a:p>
            <a:pPr algn="ctr">
              <a:defRPr/>
            </a:pPr>
            <a:r>
              <a:rPr lang="en-US" sz="2000" b="1" dirty="0">
                <a:solidFill>
                  <a:schemeClr val="tx2">
                    <a:lumMod val="75000"/>
                  </a:schemeClr>
                </a:solidFill>
                <a:ea typeface="ＭＳ Ｐゴシック" charset="0"/>
                <a:cs typeface="ＭＳ Ｐゴシック" charset="0"/>
              </a:rPr>
              <a:t>Protonated </a:t>
            </a:r>
            <a:r>
              <a:rPr lang="en-US" sz="2000" dirty="0">
                <a:solidFill>
                  <a:schemeClr val="tx2">
                    <a:lumMod val="75000"/>
                  </a:schemeClr>
                </a:solidFill>
                <a:ea typeface="ＭＳ Ｐゴシック" charset="0"/>
                <a:cs typeface="ＭＳ Ｐゴシック" charset="0"/>
              </a:rPr>
              <a:t>layer 2</a:t>
            </a:r>
          </a:p>
        </p:txBody>
      </p:sp>
      <p:cxnSp>
        <p:nvCxnSpPr>
          <p:cNvPr id="16" name="Straight Connector 15"/>
          <p:cNvCxnSpPr/>
          <p:nvPr/>
        </p:nvCxnSpPr>
        <p:spPr>
          <a:xfrm>
            <a:off x="2590800" y="6102357"/>
            <a:ext cx="0" cy="36036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17474" y="1901833"/>
            <a:ext cx="2674939" cy="400077"/>
          </a:xfrm>
          <a:prstGeom prst="rect">
            <a:avLst/>
          </a:prstGeom>
          <a:noFill/>
        </p:spPr>
        <p:txBody>
          <a:bodyPr lIns="91408" tIns="45704" rIns="91408" bIns="45704">
            <a:spAutoFit/>
          </a:bodyPr>
          <a:lstStyle/>
          <a:p>
            <a:pPr algn="ctr">
              <a:defRPr/>
            </a:pPr>
            <a:r>
              <a:rPr lang="en-US" sz="2000" b="1" dirty="0">
                <a:solidFill>
                  <a:schemeClr val="accent2">
                    <a:lumMod val="75000"/>
                  </a:schemeClr>
                </a:solidFill>
                <a:ea typeface="ＭＳ Ｐゴシック" charset="0"/>
                <a:cs typeface="ＭＳ Ｐゴシック" charset="0"/>
              </a:rPr>
              <a:t>Deuterated </a:t>
            </a:r>
            <a:r>
              <a:rPr lang="en-US" sz="2000" dirty="0">
                <a:solidFill>
                  <a:schemeClr val="accent2">
                    <a:lumMod val="75000"/>
                  </a:schemeClr>
                </a:solidFill>
                <a:ea typeface="ＭＳ Ｐゴシック" charset="0"/>
                <a:cs typeface="ＭＳ Ｐゴシック" charset="0"/>
              </a:rPr>
              <a:t>layer 1</a:t>
            </a:r>
          </a:p>
        </p:txBody>
      </p:sp>
      <p:sp>
        <p:nvSpPr>
          <p:cNvPr id="18" name="TextBox 17"/>
          <p:cNvSpPr txBox="1"/>
          <p:nvPr/>
        </p:nvSpPr>
        <p:spPr>
          <a:xfrm>
            <a:off x="2865439" y="1901833"/>
            <a:ext cx="2673350" cy="400077"/>
          </a:xfrm>
          <a:prstGeom prst="rect">
            <a:avLst/>
          </a:prstGeom>
          <a:noFill/>
        </p:spPr>
        <p:txBody>
          <a:bodyPr lIns="91408" tIns="45704" rIns="91408" bIns="45704">
            <a:spAutoFit/>
          </a:bodyPr>
          <a:lstStyle/>
          <a:p>
            <a:pPr algn="ctr">
              <a:defRPr/>
            </a:pPr>
            <a:r>
              <a:rPr lang="en-US" sz="2000" b="1" dirty="0">
                <a:solidFill>
                  <a:schemeClr val="accent2">
                    <a:lumMod val="75000"/>
                  </a:schemeClr>
                </a:solidFill>
                <a:ea typeface="ＭＳ Ｐゴシック" charset="0"/>
                <a:cs typeface="ＭＳ Ｐゴシック" charset="0"/>
              </a:rPr>
              <a:t>Deuterated </a:t>
            </a:r>
            <a:r>
              <a:rPr lang="en-US" sz="2000" dirty="0">
                <a:solidFill>
                  <a:schemeClr val="accent2">
                    <a:lumMod val="75000"/>
                  </a:schemeClr>
                </a:solidFill>
                <a:ea typeface="ＭＳ Ｐゴシック" charset="0"/>
                <a:cs typeface="ＭＳ Ｐゴシック" charset="0"/>
              </a:rPr>
              <a:t>layer 3</a:t>
            </a:r>
          </a:p>
        </p:txBody>
      </p:sp>
      <p:cxnSp>
        <p:nvCxnSpPr>
          <p:cNvPr id="19" name="Straight Connector 18"/>
          <p:cNvCxnSpPr/>
          <p:nvPr/>
        </p:nvCxnSpPr>
        <p:spPr>
          <a:xfrm>
            <a:off x="2054225" y="2301881"/>
            <a:ext cx="0" cy="36036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556001" y="2301881"/>
            <a:ext cx="0" cy="36036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538788" y="1901825"/>
            <a:ext cx="0" cy="4840288"/>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2" name="Group 10"/>
          <p:cNvGrpSpPr>
            <a:grpSpLocks/>
          </p:cNvGrpSpPr>
          <p:nvPr/>
        </p:nvGrpSpPr>
        <p:grpSpPr bwMode="auto">
          <a:xfrm>
            <a:off x="5857875" y="1901829"/>
            <a:ext cx="3894138" cy="3778251"/>
            <a:chOff x="5858660" y="1901912"/>
            <a:chExt cx="3893726" cy="3778420"/>
          </a:xfrm>
        </p:grpSpPr>
        <p:sp>
          <p:nvSpPr>
            <p:cNvPr id="23" name="TextBox 22"/>
            <p:cNvSpPr txBox="1"/>
            <p:nvPr/>
          </p:nvSpPr>
          <p:spPr>
            <a:xfrm>
              <a:off x="5968186" y="1901912"/>
              <a:ext cx="1793685" cy="707918"/>
            </a:xfrm>
            <a:prstGeom prst="rect">
              <a:avLst/>
            </a:prstGeom>
            <a:noFill/>
          </p:spPr>
          <p:txBody>
            <a:bodyPr>
              <a:spAutoFit/>
            </a:bodyPr>
            <a:lstStyle/>
            <a:p>
              <a:pPr>
                <a:defRPr/>
              </a:pPr>
              <a:r>
                <a:rPr lang="en-US" sz="2000" b="1" dirty="0">
                  <a:solidFill>
                    <a:schemeClr val="accent2">
                      <a:lumMod val="75000"/>
                    </a:schemeClr>
                  </a:solidFill>
                  <a:ea typeface="ＭＳ Ｐゴシック" charset="0"/>
                  <a:cs typeface="ＭＳ Ｐゴシック" charset="0"/>
                </a:rPr>
                <a:t>Deuterated</a:t>
              </a:r>
            </a:p>
            <a:p>
              <a:pPr>
                <a:defRPr/>
              </a:pPr>
              <a:r>
                <a:rPr lang="en-US" sz="2000" dirty="0">
                  <a:solidFill>
                    <a:schemeClr val="accent2">
                      <a:lumMod val="75000"/>
                    </a:schemeClr>
                  </a:solidFill>
                  <a:ea typeface="ＭＳ Ｐゴシック" charset="0"/>
                  <a:cs typeface="ＭＳ Ｐゴシック" charset="0"/>
                </a:rPr>
                <a:t>layer 1</a:t>
              </a:r>
            </a:p>
          </p:txBody>
        </p:sp>
        <p:cxnSp>
          <p:nvCxnSpPr>
            <p:cNvPr id="24" name="Straight Connector 23"/>
            <p:cNvCxnSpPr/>
            <p:nvPr/>
          </p:nvCxnSpPr>
          <p:spPr>
            <a:xfrm>
              <a:off x="6104697" y="2609969"/>
              <a:ext cx="0" cy="27941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960288" y="1901912"/>
              <a:ext cx="1792098" cy="707918"/>
            </a:xfrm>
            <a:prstGeom prst="rect">
              <a:avLst/>
            </a:prstGeom>
            <a:noFill/>
          </p:spPr>
          <p:txBody>
            <a:bodyPr>
              <a:spAutoFit/>
            </a:bodyPr>
            <a:lstStyle/>
            <a:p>
              <a:pPr>
                <a:defRPr/>
              </a:pPr>
              <a:r>
                <a:rPr lang="en-US" sz="2000" b="1" dirty="0">
                  <a:solidFill>
                    <a:schemeClr val="accent2">
                      <a:lumMod val="75000"/>
                    </a:schemeClr>
                  </a:solidFill>
                  <a:ea typeface="ＭＳ Ｐゴシック" charset="0"/>
                  <a:cs typeface="ＭＳ Ｐゴシック" charset="0"/>
                </a:rPr>
                <a:t>Deuterated</a:t>
              </a:r>
            </a:p>
            <a:p>
              <a:pPr>
                <a:defRPr/>
              </a:pPr>
              <a:r>
                <a:rPr lang="en-US" sz="2000" dirty="0">
                  <a:solidFill>
                    <a:schemeClr val="accent2">
                      <a:lumMod val="75000"/>
                    </a:schemeClr>
                  </a:solidFill>
                  <a:ea typeface="ＭＳ Ｐゴシック" charset="0"/>
                  <a:cs typeface="ＭＳ Ｐゴシック" charset="0"/>
                </a:rPr>
                <a:t>layer 3</a:t>
              </a:r>
            </a:p>
          </p:txBody>
        </p:sp>
        <p:cxnSp>
          <p:nvCxnSpPr>
            <p:cNvPr id="26" name="Straight Connector 25"/>
            <p:cNvCxnSpPr/>
            <p:nvPr/>
          </p:nvCxnSpPr>
          <p:spPr>
            <a:xfrm>
              <a:off x="8096798" y="2609969"/>
              <a:ext cx="0" cy="27941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723756" y="4773829"/>
              <a:ext cx="1874639" cy="707918"/>
            </a:xfrm>
            <a:prstGeom prst="rect">
              <a:avLst/>
            </a:prstGeom>
            <a:noFill/>
          </p:spPr>
          <p:txBody>
            <a:bodyPr>
              <a:spAutoFit/>
            </a:bodyPr>
            <a:lstStyle/>
            <a:p>
              <a:pPr>
                <a:defRPr/>
              </a:pPr>
              <a:r>
                <a:rPr lang="en-US" sz="2000" b="1" dirty="0">
                  <a:solidFill>
                    <a:schemeClr val="tx2">
                      <a:lumMod val="75000"/>
                    </a:schemeClr>
                  </a:solidFill>
                  <a:ea typeface="ＭＳ Ｐゴシック" charset="0"/>
                  <a:cs typeface="ＭＳ Ｐゴシック" charset="0"/>
                </a:rPr>
                <a:t>Protonated </a:t>
              </a:r>
            </a:p>
            <a:p>
              <a:pPr>
                <a:defRPr/>
              </a:pPr>
              <a:r>
                <a:rPr lang="en-US" sz="2000" dirty="0">
                  <a:solidFill>
                    <a:schemeClr val="tx2">
                      <a:lumMod val="75000"/>
                    </a:schemeClr>
                  </a:solidFill>
                  <a:ea typeface="ＭＳ Ｐゴシック" charset="0"/>
                  <a:cs typeface="ＭＳ Ｐゴシック" charset="0"/>
                </a:rPr>
                <a:t>layer 2</a:t>
              </a:r>
            </a:p>
          </p:txBody>
        </p:sp>
        <p:cxnSp>
          <p:nvCxnSpPr>
            <p:cNvPr id="28" name="Straight Connector 27"/>
            <p:cNvCxnSpPr/>
            <p:nvPr/>
          </p:nvCxnSpPr>
          <p:spPr>
            <a:xfrm>
              <a:off x="6847568" y="4518230"/>
              <a:ext cx="0" cy="279413"/>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5858660" y="1901912"/>
              <a:ext cx="3766739" cy="3778420"/>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30" name="Group 9"/>
          <p:cNvGrpSpPr>
            <a:grpSpLocks/>
          </p:cNvGrpSpPr>
          <p:nvPr/>
        </p:nvGrpSpPr>
        <p:grpSpPr bwMode="auto">
          <a:xfrm>
            <a:off x="5853113" y="5770571"/>
            <a:ext cx="3236912" cy="1220847"/>
            <a:chOff x="5853646" y="5770981"/>
            <a:chExt cx="3236983" cy="1219994"/>
          </a:xfrm>
        </p:grpSpPr>
        <p:sp>
          <p:nvSpPr>
            <p:cNvPr id="31" name="TextBox 52"/>
            <p:cNvSpPr txBox="1">
              <a:spLocks noChangeArrowheads="1"/>
            </p:cNvSpPr>
            <p:nvPr/>
          </p:nvSpPr>
          <p:spPr bwMode="auto">
            <a:xfrm>
              <a:off x="6267410" y="5770981"/>
              <a:ext cx="2823219" cy="121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5A9B"/>
                </a:buClr>
                <a:buFont typeface="Arial" pitchFamily="34" charset="0"/>
                <a:buChar char="•"/>
                <a:defRPr sz="2800">
                  <a:solidFill>
                    <a:srgbClr val="595959"/>
                  </a:solidFill>
                  <a:latin typeface="Arial" pitchFamily="34" charset="0"/>
                  <a:ea typeface="MS PGothic" pitchFamily="34" charset="-128"/>
                  <a:cs typeface="Arial" pitchFamily="34" charset="0"/>
                </a:defRPr>
              </a:lvl1pPr>
              <a:lvl2pPr marL="742950" indent="-285750" eaLnBrk="0" hangingPunct="0">
                <a:spcBef>
                  <a:spcPct val="20000"/>
                </a:spcBef>
                <a:buClr>
                  <a:srgbClr val="005A9B"/>
                </a:buClr>
                <a:buFont typeface="Arial" pitchFamily="34" charset="0"/>
                <a:buChar char="–"/>
                <a:defRPr sz="2600">
                  <a:solidFill>
                    <a:srgbClr val="595959"/>
                  </a:solidFill>
                  <a:latin typeface="Arial" pitchFamily="34" charset="0"/>
                  <a:ea typeface="MS PGothic" pitchFamily="34" charset="-128"/>
                  <a:cs typeface="Arial" pitchFamily="34" charset="0"/>
                </a:defRPr>
              </a:lvl2pPr>
              <a:lvl3pPr marL="1143000" indent="-228600" eaLnBrk="0" hangingPunct="0">
                <a:spcBef>
                  <a:spcPct val="20000"/>
                </a:spcBef>
                <a:buClr>
                  <a:srgbClr val="005A9B"/>
                </a:buClr>
                <a:buFont typeface="Arial" pitchFamily="34" charset="0"/>
                <a:buChar char="•"/>
                <a:defRPr sz="2200">
                  <a:solidFill>
                    <a:srgbClr val="595959"/>
                  </a:solidFill>
                  <a:latin typeface="Arial" pitchFamily="34" charset="0"/>
                  <a:ea typeface="MS PGothic" pitchFamily="34" charset="-128"/>
                  <a:cs typeface="Arial" pitchFamily="34" charset="0"/>
                </a:defRPr>
              </a:lvl3pPr>
              <a:lvl4pPr marL="16002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4pPr>
              <a:lvl5pPr marL="2057400" indent="-228600" eaLnBrk="0" hangingPunct="0">
                <a:spcBef>
                  <a:spcPct val="20000"/>
                </a:spcBef>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5pPr>
              <a:lvl6pPr marL="25146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6pPr>
              <a:lvl7pPr marL="29718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7pPr>
              <a:lvl8pPr marL="34290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8pPr>
              <a:lvl9pPr marL="3886200" indent="-228600" defTabSz="457200" eaLnBrk="0" fontAlgn="base" hangingPunct="0">
                <a:spcBef>
                  <a:spcPct val="20000"/>
                </a:spcBef>
                <a:spcAft>
                  <a:spcPct val="0"/>
                </a:spcAft>
                <a:buClr>
                  <a:srgbClr val="005A9B"/>
                </a:buClr>
                <a:buFont typeface="Arial" pitchFamily="34" charset="0"/>
                <a:buChar char="»"/>
                <a:defRPr sz="2000">
                  <a:solidFill>
                    <a:srgbClr val="595959"/>
                  </a:solidFill>
                  <a:latin typeface="Arial" pitchFamily="34" charset="0"/>
                  <a:ea typeface="MS PGothic" pitchFamily="34" charset="-128"/>
                  <a:cs typeface="Arial" pitchFamily="34" charset="0"/>
                </a:defRPr>
              </a:lvl9pPr>
            </a:lstStyle>
            <a:p>
              <a:pPr eaLnBrk="1" hangingPunct="1">
                <a:lnSpc>
                  <a:spcPts val="2225"/>
                </a:lnSpc>
                <a:spcBef>
                  <a:spcPct val="0"/>
                </a:spcBef>
                <a:buClrTx/>
                <a:buNone/>
              </a:pPr>
              <a:r>
                <a:rPr lang="en-US" altLang="en-US" sz="1600" b="1" dirty="0">
                  <a:solidFill>
                    <a:schemeClr val="tx1"/>
                  </a:solidFill>
                </a:rPr>
                <a:t>90°C</a:t>
              </a:r>
            </a:p>
            <a:p>
              <a:pPr eaLnBrk="1" hangingPunct="1">
                <a:lnSpc>
                  <a:spcPts val="2225"/>
                </a:lnSpc>
                <a:spcBef>
                  <a:spcPct val="0"/>
                </a:spcBef>
                <a:buClrTx/>
                <a:buNone/>
              </a:pPr>
              <a:r>
                <a:rPr lang="en-US" altLang="en-US" sz="1600" b="1" dirty="0">
                  <a:solidFill>
                    <a:schemeClr val="tx1"/>
                  </a:solidFill>
                </a:rPr>
                <a:t>100°C </a:t>
              </a:r>
              <a:r>
                <a:rPr lang="en-US" altLang="en-US" sz="1600" dirty="0">
                  <a:solidFill>
                    <a:schemeClr val="tx1"/>
                  </a:solidFill>
                </a:rPr>
                <a:t>- Intermediate</a:t>
              </a:r>
            </a:p>
            <a:p>
              <a:pPr eaLnBrk="1" hangingPunct="1">
                <a:lnSpc>
                  <a:spcPts val="2225"/>
                </a:lnSpc>
                <a:spcBef>
                  <a:spcPct val="0"/>
                </a:spcBef>
                <a:buClrTx/>
                <a:buNone/>
              </a:pPr>
              <a:r>
                <a:rPr lang="en-US" altLang="en-US" sz="1600" b="1" dirty="0">
                  <a:solidFill>
                    <a:schemeClr val="tx1"/>
                  </a:solidFill>
                </a:rPr>
                <a:t>100°C </a:t>
              </a:r>
              <a:r>
                <a:rPr lang="en-US" altLang="en-US" sz="1600" dirty="0">
                  <a:solidFill>
                    <a:schemeClr val="tx1"/>
                  </a:solidFill>
                </a:rPr>
                <a:t>- Equilibrium</a:t>
              </a:r>
            </a:p>
            <a:p>
              <a:pPr eaLnBrk="1" hangingPunct="1">
                <a:lnSpc>
                  <a:spcPts val="2225"/>
                </a:lnSpc>
                <a:spcBef>
                  <a:spcPct val="0"/>
                </a:spcBef>
                <a:buClrTx/>
                <a:buNone/>
              </a:pPr>
              <a:endParaRPr lang="en-US" altLang="en-US" sz="1600" b="1" dirty="0">
                <a:solidFill>
                  <a:schemeClr val="tx1"/>
                </a:solidFill>
              </a:endParaRPr>
            </a:p>
          </p:txBody>
        </p:sp>
        <p:pic>
          <p:nvPicPr>
            <p:cNvPr id="32" name="Picture 6" descr="Legend01.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58660" y="5925550"/>
              <a:ext cx="381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7" descr="Legend02.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58660" y="6249652"/>
              <a:ext cx="38100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 descr="Legend03.eps"/>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53646" y="6462463"/>
              <a:ext cx="381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574387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Low </a:t>
            </a:r>
            <a:r>
              <a:rPr lang="en-AU" dirty="0" err="1"/>
              <a:t>Tg</a:t>
            </a:r>
            <a:r>
              <a:rPr lang="en-AU" dirty="0"/>
              <a:t> Hole/Electron Transport Systems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475" y="4028378"/>
            <a:ext cx="3252125" cy="2752820"/>
          </a:xfrm>
          <a:prstGeom prst="rect">
            <a:avLst/>
          </a:prstGeom>
        </p:spPr>
      </p:pic>
      <p:grpSp>
        <p:nvGrpSpPr>
          <p:cNvPr id="4" name="Group 3"/>
          <p:cNvGrpSpPr/>
          <p:nvPr/>
        </p:nvGrpSpPr>
        <p:grpSpPr>
          <a:xfrm>
            <a:off x="7193753" y="1155833"/>
            <a:ext cx="1730015" cy="2461387"/>
            <a:chOff x="470109" y="2060848"/>
            <a:chExt cx="2002746" cy="2741876"/>
          </a:xfrm>
        </p:grpSpPr>
        <p:sp>
          <p:nvSpPr>
            <p:cNvPr id="5" name="Rectangle 4"/>
            <p:cNvSpPr/>
            <p:nvPr/>
          </p:nvSpPr>
          <p:spPr>
            <a:xfrm>
              <a:off x="470109" y="2060848"/>
              <a:ext cx="2002745" cy="79487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rgbClr val="FCF004"/>
                  </a:solidFill>
                  <a:latin typeface="Arial"/>
                  <a:cs typeface="Arial"/>
                </a:rPr>
                <a:t>d-NPB (98 °C)</a:t>
              </a:r>
            </a:p>
          </p:txBody>
        </p:sp>
        <p:sp>
          <p:nvSpPr>
            <p:cNvPr id="6" name="Rectangle 5"/>
            <p:cNvSpPr/>
            <p:nvPr/>
          </p:nvSpPr>
          <p:spPr>
            <a:xfrm>
              <a:off x="470109" y="2855722"/>
              <a:ext cx="2002745" cy="794874"/>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err="1">
                  <a:solidFill>
                    <a:srgbClr val="002060"/>
                  </a:solidFill>
                  <a:latin typeface="Arial"/>
                  <a:cs typeface="Arial"/>
                </a:rPr>
                <a:t>TCTA:Ir</a:t>
              </a:r>
              <a:r>
                <a:rPr lang="en-AU" sz="1600" b="1" dirty="0">
                  <a:solidFill>
                    <a:srgbClr val="002060"/>
                  </a:solidFill>
                  <a:latin typeface="Arial"/>
                  <a:cs typeface="Arial"/>
                </a:rPr>
                <a:t>(</a:t>
              </a:r>
              <a:r>
                <a:rPr lang="en-AU" sz="1600" b="1" dirty="0" err="1">
                  <a:solidFill>
                    <a:srgbClr val="002060"/>
                  </a:solidFill>
                  <a:latin typeface="Arial"/>
                  <a:cs typeface="Arial"/>
                </a:rPr>
                <a:t>ppy</a:t>
              </a:r>
              <a:r>
                <a:rPr lang="en-AU" sz="1600" b="1" dirty="0">
                  <a:solidFill>
                    <a:srgbClr val="002060"/>
                  </a:solidFill>
                  <a:latin typeface="Arial"/>
                  <a:cs typeface="Arial"/>
                </a:rPr>
                <a:t>)</a:t>
              </a:r>
              <a:r>
                <a:rPr lang="en-AU" sz="1600" b="1" baseline="-25000" dirty="0">
                  <a:solidFill>
                    <a:srgbClr val="002060"/>
                  </a:solidFill>
                  <a:latin typeface="Arial"/>
                  <a:cs typeface="Arial"/>
                </a:rPr>
                <a:t>3</a:t>
              </a:r>
              <a:r>
                <a:rPr lang="en-AU" sz="1600" b="1" dirty="0">
                  <a:solidFill>
                    <a:srgbClr val="002060"/>
                  </a:solidFill>
                  <a:latin typeface="Arial"/>
                  <a:cs typeface="Arial"/>
                </a:rPr>
                <a:t> (151 °C)</a:t>
              </a:r>
            </a:p>
          </p:txBody>
        </p:sp>
        <p:sp>
          <p:nvSpPr>
            <p:cNvPr id="7" name="Rectangle 6"/>
            <p:cNvSpPr/>
            <p:nvPr/>
          </p:nvSpPr>
          <p:spPr>
            <a:xfrm>
              <a:off x="470109" y="4439898"/>
              <a:ext cx="2002745" cy="36282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latin typeface="Arial"/>
                  <a:cs typeface="Arial"/>
                </a:rPr>
                <a:t>Silicon</a:t>
              </a:r>
            </a:p>
          </p:txBody>
        </p:sp>
        <p:sp>
          <p:nvSpPr>
            <p:cNvPr id="8" name="Arrow: Down 8"/>
            <p:cNvSpPr/>
            <p:nvPr/>
          </p:nvSpPr>
          <p:spPr>
            <a:xfrm rot="10800000">
              <a:off x="1219453" y="2639698"/>
              <a:ext cx="504056" cy="345176"/>
            </a:xfrm>
            <a:prstGeom prst="downArrow">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latin typeface="Arial"/>
                <a:cs typeface="Arial"/>
              </a:endParaRPr>
            </a:p>
          </p:txBody>
        </p:sp>
        <p:sp>
          <p:nvSpPr>
            <p:cNvPr id="9" name="Rectangle 8"/>
            <p:cNvSpPr/>
            <p:nvPr/>
          </p:nvSpPr>
          <p:spPr>
            <a:xfrm>
              <a:off x="470110" y="3647810"/>
              <a:ext cx="2002745" cy="794874"/>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rgbClr val="FCF004"/>
                  </a:solidFill>
                  <a:latin typeface="Arial"/>
                  <a:cs typeface="Arial"/>
                </a:rPr>
                <a:t>d-Alq</a:t>
              </a:r>
              <a:r>
                <a:rPr lang="en-AU" sz="1600" b="1" baseline="-25000" dirty="0">
                  <a:solidFill>
                    <a:srgbClr val="FCF004"/>
                  </a:solidFill>
                  <a:latin typeface="Arial"/>
                  <a:cs typeface="Arial"/>
                </a:rPr>
                <a:t>3</a:t>
              </a:r>
              <a:r>
                <a:rPr lang="en-AU" sz="1600" b="1" dirty="0">
                  <a:solidFill>
                    <a:srgbClr val="FCF004"/>
                  </a:solidFill>
                  <a:latin typeface="Arial"/>
                  <a:cs typeface="Arial"/>
                </a:rPr>
                <a:t> (175 °C)</a:t>
              </a:r>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3998" y="1110691"/>
            <a:ext cx="2850502" cy="2691931"/>
          </a:xfrm>
          <a:prstGeom prst="rect">
            <a:avLst/>
          </a:prstGeom>
        </p:spPr>
      </p:pic>
      <p:grpSp>
        <p:nvGrpSpPr>
          <p:cNvPr id="11" name="Group 10"/>
          <p:cNvGrpSpPr/>
          <p:nvPr/>
        </p:nvGrpSpPr>
        <p:grpSpPr>
          <a:xfrm>
            <a:off x="7239104" y="3947600"/>
            <a:ext cx="1718676" cy="2632933"/>
            <a:chOff x="462314" y="983514"/>
            <a:chExt cx="2002746" cy="2741876"/>
          </a:xfrm>
        </p:grpSpPr>
        <p:sp>
          <p:nvSpPr>
            <p:cNvPr id="12" name="Rectangle 11"/>
            <p:cNvSpPr/>
            <p:nvPr/>
          </p:nvSpPr>
          <p:spPr>
            <a:xfrm>
              <a:off x="462314" y="1778388"/>
              <a:ext cx="2002745" cy="794874"/>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err="1">
                  <a:solidFill>
                    <a:srgbClr val="002060"/>
                  </a:solidFill>
                  <a:latin typeface="Arial"/>
                  <a:cs typeface="Arial"/>
                </a:rPr>
                <a:t>TCTA:Ir</a:t>
              </a:r>
              <a:r>
                <a:rPr lang="en-AU" sz="1600" b="1" dirty="0">
                  <a:solidFill>
                    <a:srgbClr val="002060"/>
                  </a:solidFill>
                  <a:latin typeface="Arial"/>
                  <a:cs typeface="Arial"/>
                </a:rPr>
                <a:t>(</a:t>
              </a:r>
              <a:r>
                <a:rPr lang="en-AU" sz="1600" b="1" dirty="0" err="1">
                  <a:solidFill>
                    <a:srgbClr val="002060"/>
                  </a:solidFill>
                  <a:latin typeface="Arial"/>
                  <a:cs typeface="Arial"/>
                </a:rPr>
                <a:t>ppy</a:t>
              </a:r>
              <a:r>
                <a:rPr lang="en-AU" sz="1600" b="1" dirty="0">
                  <a:solidFill>
                    <a:srgbClr val="002060"/>
                  </a:solidFill>
                  <a:latin typeface="Arial"/>
                  <a:cs typeface="Arial"/>
                </a:rPr>
                <a:t>)</a:t>
              </a:r>
              <a:r>
                <a:rPr lang="en-AU" sz="1600" b="1" baseline="-25000" dirty="0">
                  <a:solidFill>
                    <a:srgbClr val="002060"/>
                  </a:solidFill>
                  <a:latin typeface="Arial"/>
                  <a:cs typeface="Arial"/>
                </a:rPr>
                <a:t>3</a:t>
              </a:r>
              <a:r>
                <a:rPr lang="en-AU" sz="1600" b="1" dirty="0">
                  <a:solidFill>
                    <a:srgbClr val="002060"/>
                  </a:solidFill>
                  <a:latin typeface="Arial"/>
                  <a:cs typeface="Arial"/>
                </a:rPr>
                <a:t> (151 °C)</a:t>
              </a:r>
            </a:p>
          </p:txBody>
        </p:sp>
        <p:sp>
          <p:nvSpPr>
            <p:cNvPr id="13" name="Rectangle 12"/>
            <p:cNvSpPr/>
            <p:nvPr/>
          </p:nvSpPr>
          <p:spPr>
            <a:xfrm>
              <a:off x="462315" y="2570476"/>
              <a:ext cx="2002745" cy="794874"/>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rgbClr val="FCF004"/>
                  </a:solidFill>
                  <a:latin typeface="Arial"/>
                  <a:cs typeface="Arial"/>
                </a:rPr>
                <a:t>d-</a:t>
              </a:r>
              <a:r>
                <a:rPr lang="en-AU" sz="1600" b="1" dirty="0" err="1">
                  <a:solidFill>
                    <a:srgbClr val="FCF004"/>
                  </a:solidFill>
                  <a:latin typeface="Arial"/>
                  <a:cs typeface="Arial"/>
                </a:rPr>
                <a:t>TPBi</a:t>
              </a:r>
              <a:r>
                <a:rPr lang="en-AU" sz="1600" b="1" dirty="0">
                  <a:solidFill>
                    <a:srgbClr val="FCF004"/>
                  </a:solidFill>
                  <a:latin typeface="Arial"/>
                  <a:cs typeface="Arial"/>
                </a:rPr>
                <a:t> (127 °C)</a:t>
              </a:r>
            </a:p>
          </p:txBody>
        </p:sp>
        <p:sp>
          <p:nvSpPr>
            <p:cNvPr id="14" name="Rectangle 13"/>
            <p:cNvSpPr/>
            <p:nvPr/>
          </p:nvSpPr>
          <p:spPr>
            <a:xfrm>
              <a:off x="462314" y="3362564"/>
              <a:ext cx="2002745" cy="36282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latin typeface="Arial"/>
                  <a:cs typeface="Arial"/>
                </a:rPr>
                <a:t>Silicon</a:t>
              </a:r>
            </a:p>
          </p:txBody>
        </p:sp>
        <p:sp>
          <p:nvSpPr>
            <p:cNvPr id="15" name="Arrow: Down 18"/>
            <p:cNvSpPr/>
            <p:nvPr/>
          </p:nvSpPr>
          <p:spPr>
            <a:xfrm>
              <a:off x="1211658" y="2438538"/>
              <a:ext cx="504056" cy="357254"/>
            </a:xfrm>
            <a:prstGeom prst="downArrow">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latin typeface="Arial"/>
                <a:cs typeface="Arial"/>
              </a:endParaRPr>
            </a:p>
          </p:txBody>
        </p:sp>
        <p:sp>
          <p:nvSpPr>
            <p:cNvPr id="16" name="Rectangle 15"/>
            <p:cNvSpPr/>
            <p:nvPr/>
          </p:nvSpPr>
          <p:spPr>
            <a:xfrm>
              <a:off x="462314" y="983514"/>
              <a:ext cx="2002745" cy="794874"/>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rgbClr val="FCF004"/>
                  </a:solidFill>
                  <a:latin typeface="Arial"/>
                  <a:cs typeface="Arial"/>
                </a:rPr>
                <a:t>d-NAD (207 °C)</a:t>
              </a:r>
            </a:p>
          </p:txBody>
        </p:sp>
      </p:gr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6503" y="3921749"/>
            <a:ext cx="2853722" cy="2720548"/>
          </a:xfrm>
          <a:prstGeom prst="rect">
            <a:avLst/>
          </a:prstGeom>
        </p:spPr>
      </p:pic>
      <p:sp useBgFill="1">
        <p:nvSpPr>
          <p:cNvPr id="18" name="TextBox 17"/>
          <p:cNvSpPr txBox="1"/>
          <p:nvPr/>
        </p:nvSpPr>
        <p:spPr>
          <a:xfrm>
            <a:off x="9849474" y="4434486"/>
            <a:ext cx="2075825" cy="738631"/>
          </a:xfrm>
          <a:prstGeom prst="rect">
            <a:avLst/>
          </a:prstGeom>
        </p:spPr>
        <p:txBody>
          <a:bodyPr wrap="none" lIns="91408" tIns="45704" rIns="91408" bIns="45704" rtlCol="0">
            <a:spAutoFit/>
          </a:bodyPr>
          <a:lstStyle/>
          <a:p>
            <a:r>
              <a:rPr lang="en-US" sz="1400" dirty="0"/>
              <a:t>J. A. McEwan </a:t>
            </a:r>
            <a:r>
              <a:rPr lang="en-US" sz="1400" i="1" dirty="0"/>
              <a:t>et al</a:t>
            </a:r>
            <a:r>
              <a:rPr lang="en-US" sz="1400" dirty="0"/>
              <a:t>, </a:t>
            </a:r>
            <a:endParaRPr lang="en-US" sz="1400" dirty="0" smtClean="0"/>
          </a:p>
          <a:p>
            <a:r>
              <a:rPr lang="en-US" sz="1400" dirty="0" smtClean="0"/>
              <a:t>ACS </a:t>
            </a:r>
            <a:r>
              <a:rPr lang="en-US" sz="1400" i="1" dirty="0"/>
              <a:t>Appl. Mat. Interfaces</a:t>
            </a:r>
            <a:r>
              <a:rPr lang="en-US" sz="1400" i="1" dirty="0" smtClean="0"/>
              <a:t>,</a:t>
            </a:r>
          </a:p>
          <a:p>
            <a:r>
              <a:rPr lang="en-US" sz="1400" i="1" dirty="0" smtClean="0"/>
              <a:t> </a:t>
            </a:r>
            <a:r>
              <a:rPr lang="en-US" sz="1400" dirty="0"/>
              <a:t>2017, </a:t>
            </a:r>
            <a:r>
              <a:rPr lang="en-US" sz="1400" b="1" dirty="0"/>
              <a:t>9</a:t>
            </a:r>
            <a:r>
              <a:rPr lang="en-US" sz="1400" dirty="0"/>
              <a:t>, 14151</a:t>
            </a:r>
            <a:endParaRPr lang="hu-HU" sz="1400" dirty="0"/>
          </a:p>
        </p:txBody>
      </p:sp>
      <p:pic>
        <p:nvPicPr>
          <p:cNvPr id="19" name="Picture 18"/>
          <p:cNvPicPr>
            <a:picLocks noChangeAspect="1"/>
          </p:cNvPicPr>
          <p:nvPr/>
        </p:nvPicPr>
        <p:blipFill rotWithShape="1">
          <a:blip r:embed="rId6" cstate="print">
            <a:extLst>
              <a:ext uri="{28A0092B-C50C-407E-A947-70E740481C1C}">
                <a14:useLocalDpi xmlns:a14="http://schemas.microsoft.com/office/drawing/2010/main" val="0"/>
              </a:ext>
            </a:extLst>
          </a:blip>
          <a:srcRect t="2139" r="1970"/>
          <a:stretch/>
        </p:blipFill>
        <p:spPr>
          <a:xfrm>
            <a:off x="357992" y="1238250"/>
            <a:ext cx="3397579" cy="2870980"/>
          </a:xfrm>
          <a:prstGeom prst="rect">
            <a:avLst/>
          </a:prstGeom>
        </p:spPr>
      </p:pic>
      <p:sp>
        <p:nvSpPr>
          <p:cNvPr id="20" name="TextBox 19"/>
          <p:cNvSpPr txBox="1"/>
          <p:nvPr/>
        </p:nvSpPr>
        <p:spPr>
          <a:xfrm>
            <a:off x="9057490" y="1190041"/>
            <a:ext cx="633442" cy="2031293"/>
          </a:xfrm>
          <a:prstGeom prst="rect">
            <a:avLst/>
          </a:prstGeom>
          <a:noFill/>
        </p:spPr>
        <p:txBody>
          <a:bodyPr wrap="none" lIns="91408" tIns="45704" rIns="91408" bIns="45704" rtlCol="0">
            <a:spAutoFit/>
          </a:bodyPr>
          <a:lstStyle/>
          <a:p>
            <a:pPr algn="ctr"/>
            <a:r>
              <a:rPr lang="en-AU" b="1" dirty="0" smtClean="0"/>
              <a:t>HTL</a:t>
            </a:r>
          </a:p>
          <a:p>
            <a:pPr algn="ctr"/>
            <a:endParaRPr lang="en-AU" b="1" dirty="0"/>
          </a:p>
          <a:p>
            <a:pPr algn="ctr"/>
            <a:endParaRPr lang="en-AU" b="1" dirty="0" smtClean="0"/>
          </a:p>
          <a:p>
            <a:pPr algn="ctr"/>
            <a:r>
              <a:rPr lang="en-AU" b="1" dirty="0" smtClean="0"/>
              <a:t>EL</a:t>
            </a:r>
          </a:p>
          <a:p>
            <a:pPr algn="ctr"/>
            <a:endParaRPr lang="en-AU" b="1" dirty="0"/>
          </a:p>
          <a:p>
            <a:pPr algn="ctr"/>
            <a:endParaRPr lang="en-AU" b="1" dirty="0" smtClean="0"/>
          </a:p>
          <a:p>
            <a:pPr algn="ctr"/>
            <a:r>
              <a:rPr lang="en-AU" b="1" dirty="0" smtClean="0"/>
              <a:t>ETL</a:t>
            </a:r>
            <a:endParaRPr lang="en-AU" b="1" dirty="0"/>
          </a:p>
        </p:txBody>
      </p:sp>
      <p:sp>
        <p:nvSpPr>
          <p:cNvPr id="21" name="TextBox 20"/>
          <p:cNvSpPr txBox="1"/>
          <p:nvPr/>
        </p:nvSpPr>
        <p:spPr>
          <a:xfrm>
            <a:off x="9000048" y="4157471"/>
            <a:ext cx="633442" cy="2031293"/>
          </a:xfrm>
          <a:prstGeom prst="rect">
            <a:avLst/>
          </a:prstGeom>
          <a:noFill/>
        </p:spPr>
        <p:txBody>
          <a:bodyPr wrap="none" lIns="91408" tIns="45704" rIns="91408" bIns="45704" rtlCol="0">
            <a:spAutoFit/>
          </a:bodyPr>
          <a:lstStyle/>
          <a:p>
            <a:pPr algn="ctr"/>
            <a:r>
              <a:rPr lang="en-AU" b="1" dirty="0" smtClean="0"/>
              <a:t>HTL</a:t>
            </a:r>
          </a:p>
          <a:p>
            <a:pPr algn="ctr"/>
            <a:endParaRPr lang="en-AU" b="1" dirty="0"/>
          </a:p>
          <a:p>
            <a:pPr algn="ctr"/>
            <a:endParaRPr lang="en-AU" b="1" dirty="0" smtClean="0"/>
          </a:p>
          <a:p>
            <a:pPr algn="ctr"/>
            <a:r>
              <a:rPr lang="en-AU" b="1" dirty="0" smtClean="0"/>
              <a:t>EL</a:t>
            </a:r>
          </a:p>
          <a:p>
            <a:pPr algn="ctr"/>
            <a:endParaRPr lang="en-AU" b="1" dirty="0"/>
          </a:p>
          <a:p>
            <a:pPr algn="ctr"/>
            <a:endParaRPr lang="en-AU" b="1" dirty="0" smtClean="0"/>
          </a:p>
          <a:p>
            <a:pPr algn="ctr"/>
            <a:r>
              <a:rPr lang="en-AU" b="1" dirty="0" smtClean="0"/>
              <a:t>ETL</a:t>
            </a:r>
            <a:endParaRPr lang="en-AU" b="1" dirty="0"/>
          </a:p>
        </p:txBody>
      </p:sp>
    </p:spTree>
    <p:extLst>
      <p:ext uri="{BB962C8B-B14F-4D97-AF65-F5344CB8AC3E}">
        <p14:creationId xmlns:p14="http://schemas.microsoft.com/office/powerpoint/2010/main" val="8565706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to ANSTO</a:t>
            </a:r>
            <a:endParaRPr lang="en-AU" dirty="0"/>
          </a:p>
        </p:txBody>
      </p:sp>
      <p:grpSp>
        <p:nvGrpSpPr>
          <p:cNvPr id="4" name="Group 3"/>
          <p:cNvGrpSpPr/>
          <p:nvPr/>
        </p:nvGrpSpPr>
        <p:grpSpPr>
          <a:xfrm>
            <a:off x="1315627" y="1604969"/>
            <a:ext cx="4516313" cy="4703763"/>
            <a:chOff x="286920" y="1604963"/>
            <a:chExt cx="4516313" cy="4703762"/>
          </a:xfrm>
        </p:grpSpPr>
        <p:sp>
          <p:nvSpPr>
            <p:cNvPr id="5" name="Rectangle 4"/>
            <p:cNvSpPr>
              <a:spLocks noChangeArrowheads="1"/>
            </p:cNvSpPr>
            <p:nvPr/>
          </p:nvSpPr>
          <p:spPr bwMode="auto">
            <a:xfrm>
              <a:off x="286920" y="2468563"/>
              <a:ext cx="4516313" cy="3840162"/>
            </a:xfrm>
            <a:prstGeom prst="rect">
              <a:avLst/>
            </a:prstGeom>
            <a:gradFill rotWithShape="1">
              <a:gsLst>
                <a:gs pos="0">
                  <a:schemeClr val="bg1">
                    <a:alpha val="0"/>
                  </a:schemeClr>
                </a:gs>
                <a:gs pos="100000">
                  <a:schemeClr val="bg1">
                    <a:alpha val="84999"/>
                  </a:schemeClr>
                </a:gs>
              </a:gsLst>
              <a:lin ang="16200000"/>
            </a:gra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nchor="ctr"/>
            <a:lstStyle/>
            <a:p>
              <a:pPr algn="ctr" defTabSz="388964">
                <a:defRPr/>
              </a:pPr>
              <a:endParaRPr lang="en-US">
                <a:solidFill>
                  <a:srgbClr val="FFFFFF"/>
                </a:solidFill>
                <a:latin typeface="Calibri"/>
              </a:endParaRPr>
            </a:p>
          </p:txBody>
        </p:sp>
        <p:sp>
          <p:nvSpPr>
            <p:cNvPr id="6" name="Rectangle 5"/>
            <p:cNvSpPr>
              <a:spLocks noChangeArrowheads="1"/>
            </p:cNvSpPr>
            <p:nvPr/>
          </p:nvSpPr>
          <p:spPr bwMode="auto">
            <a:xfrm>
              <a:off x="286920" y="1604963"/>
              <a:ext cx="4516313" cy="863600"/>
            </a:xfrm>
            <a:prstGeom prst="rect">
              <a:avLst/>
            </a:prstGeom>
            <a:solidFill>
              <a:srgbClr val="005A9B"/>
            </a:solidFill>
            <a:ln>
              <a:noFill/>
            </a:ln>
            <a:effectLst/>
            <a:extLst/>
          </p:spPr>
          <p:txBody>
            <a:bodyPr lIns="288000" tIns="45704" rIns="91408" bIns="45704" anchor="ctr"/>
            <a:lstStyle/>
            <a:p>
              <a:pPr defTabSz="388964">
                <a:defRPr/>
              </a:pPr>
              <a:r>
                <a:rPr lang="en-US" sz="2800" spc="-150" dirty="0">
                  <a:solidFill>
                    <a:srgbClr val="4F81BD">
                      <a:lumMod val="40000"/>
                      <a:lumOff val="60000"/>
                    </a:srgbClr>
                  </a:solidFill>
                  <a:latin typeface="Arial"/>
                  <a:cs typeface="Arial"/>
                </a:rPr>
                <a:t>1.    </a:t>
              </a:r>
              <a:r>
                <a:rPr lang="en-US" sz="2800" b="1" spc="-150" dirty="0">
                  <a:solidFill>
                    <a:srgbClr val="FFFFFF"/>
                  </a:solidFill>
                  <a:latin typeface="Arial"/>
                  <a:cs typeface="Arial"/>
                </a:rPr>
                <a:t>Merit</a:t>
              </a:r>
            </a:p>
          </p:txBody>
        </p:sp>
        <p:cxnSp>
          <p:nvCxnSpPr>
            <p:cNvPr id="7" name="Straight Connector 6"/>
            <p:cNvCxnSpPr/>
            <p:nvPr/>
          </p:nvCxnSpPr>
          <p:spPr>
            <a:xfrm>
              <a:off x="981517" y="1750730"/>
              <a:ext cx="0" cy="576064"/>
            </a:xfrm>
            <a:prstGeom prst="line">
              <a:avLst/>
            </a:prstGeom>
            <a:ln w="12700" cmpd="sng">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6119972" y="1604969"/>
            <a:ext cx="4516313" cy="4703763"/>
            <a:chOff x="5091266" y="1604963"/>
            <a:chExt cx="4516313" cy="4703762"/>
          </a:xfrm>
        </p:grpSpPr>
        <p:sp>
          <p:nvSpPr>
            <p:cNvPr id="9" name="Rectangle 8"/>
            <p:cNvSpPr>
              <a:spLocks noChangeArrowheads="1"/>
            </p:cNvSpPr>
            <p:nvPr/>
          </p:nvSpPr>
          <p:spPr bwMode="auto">
            <a:xfrm>
              <a:off x="5091266" y="2468563"/>
              <a:ext cx="4516313" cy="3840162"/>
            </a:xfrm>
            <a:prstGeom prst="rect">
              <a:avLst/>
            </a:prstGeom>
            <a:gradFill rotWithShape="1">
              <a:gsLst>
                <a:gs pos="0">
                  <a:schemeClr val="bg1">
                    <a:alpha val="0"/>
                  </a:schemeClr>
                </a:gs>
                <a:gs pos="100000">
                  <a:schemeClr val="bg1">
                    <a:alpha val="84999"/>
                  </a:schemeClr>
                </a:gs>
              </a:gsLst>
              <a:lin ang="16200000"/>
            </a:gra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nchor="ctr"/>
            <a:lstStyle/>
            <a:p>
              <a:pPr algn="ctr" defTabSz="388964">
                <a:defRPr/>
              </a:pPr>
              <a:endParaRPr lang="en-US">
                <a:solidFill>
                  <a:srgbClr val="FFFFFF"/>
                </a:solidFill>
                <a:latin typeface="Calibri"/>
              </a:endParaRPr>
            </a:p>
          </p:txBody>
        </p:sp>
        <p:sp>
          <p:nvSpPr>
            <p:cNvPr id="10" name="Rectangle 9"/>
            <p:cNvSpPr>
              <a:spLocks noChangeArrowheads="1"/>
            </p:cNvSpPr>
            <p:nvPr/>
          </p:nvSpPr>
          <p:spPr bwMode="auto">
            <a:xfrm>
              <a:off x="5091266" y="1604963"/>
              <a:ext cx="4516313" cy="863600"/>
            </a:xfrm>
            <a:prstGeom prst="rect">
              <a:avLst/>
            </a:prstGeom>
            <a:solidFill>
              <a:srgbClr val="005A9B"/>
            </a:solidFill>
            <a:ln>
              <a:noFill/>
            </a:ln>
            <a:effectLst/>
            <a:extLst/>
          </p:spPr>
          <p:txBody>
            <a:bodyPr lIns="288000" tIns="45704" rIns="91408" bIns="45704" anchor="ctr"/>
            <a:lstStyle/>
            <a:p>
              <a:pPr defTabSz="388964">
                <a:defRPr/>
              </a:pPr>
              <a:r>
                <a:rPr lang="en-US" sz="2800" spc="-150" dirty="0">
                  <a:solidFill>
                    <a:srgbClr val="4F81BD">
                      <a:lumMod val="40000"/>
                      <a:lumOff val="60000"/>
                    </a:srgbClr>
                  </a:solidFill>
                  <a:latin typeface="Arial"/>
                  <a:cs typeface="Arial"/>
                </a:rPr>
                <a:t>2.    </a:t>
              </a:r>
              <a:r>
                <a:rPr lang="en-US" sz="2800" b="1" spc="-150" dirty="0">
                  <a:solidFill>
                    <a:srgbClr val="FFFFFF"/>
                  </a:solidFill>
                  <a:latin typeface="Arial"/>
                  <a:cs typeface="Arial"/>
                </a:rPr>
                <a:t>User Pays</a:t>
              </a:r>
            </a:p>
          </p:txBody>
        </p:sp>
        <p:cxnSp>
          <p:nvCxnSpPr>
            <p:cNvPr id="11" name="Straight Connector 10"/>
            <p:cNvCxnSpPr/>
            <p:nvPr/>
          </p:nvCxnSpPr>
          <p:spPr>
            <a:xfrm>
              <a:off x="5817096" y="1750730"/>
              <a:ext cx="0" cy="576064"/>
            </a:xfrm>
            <a:prstGeom prst="line">
              <a:avLst/>
            </a:prstGeom>
            <a:ln w="12700" cmpd="sng">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2" name="Table 11"/>
          <p:cNvGraphicFramePr>
            <a:graphicFrameLocks noGrp="1"/>
          </p:cNvGraphicFramePr>
          <p:nvPr>
            <p:extLst>
              <p:ext uri="{D42A27DB-BD31-4B8C-83A1-F6EECF244321}">
                <p14:modId xmlns:p14="http://schemas.microsoft.com/office/powerpoint/2010/main" val="2289538919"/>
              </p:ext>
            </p:extLst>
          </p:nvPr>
        </p:nvGraphicFramePr>
        <p:xfrm>
          <a:off x="1589211" y="2543414"/>
          <a:ext cx="3988172" cy="3918766"/>
        </p:xfrm>
        <a:graphic>
          <a:graphicData uri="http://schemas.openxmlformats.org/drawingml/2006/table">
            <a:tbl>
              <a:tblPr>
                <a:tableStyleId>{5C22544A-7EE6-4342-B048-85BDC9FD1C3A}</a:tableStyleId>
              </a:tblPr>
              <a:tblGrid>
                <a:gridCol w="3988172"/>
              </a:tblGrid>
              <a:tr h="1487492">
                <a:tc>
                  <a:txBody>
                    <a:bodyPr/>
                    <a:lstStyle/>
                    <a:p>
                      <a:pPr marL="0" marR="0" indent="0" algn="l" defTabSz="456576" rtl="0" eaLnBrk="1" fontAlgn="auto" latinLnBrk="0" hangingPunct="1">
                        <a:lnSpc>
                          <a:spcPct val="100000"/>
                        </a:lnSpc>
                        <a:spcBef>
                          <a:spcPts val="0"/>
                        </a:spcBef>
                        <a:spcAft>
                          <a:spcPts val="0"/>
                        </a:spcAft>
                        <a:buClrTx/>
                        <a:buSzTx/>
                        <a:buFontTx/>
                        <a:buNone/>
                        <a:tabLst/>
                        <a:defRPr/>
                      </a:pPr>
                      <a:r>
                        <a:rPr lang="en-US" sz="2000" dirty="0" smtClean="0">
                          <a:solidFill>
                            <a:srgbClr val="595959"/>
                          </a:solidFill>
                          <a:latin typeface="Arial"/>
                          <a:cs typeface="Arial"/>
                        </a:rPr>
                        <a:t>Normal &amp; Program (3 years) proposal</a:t>
                      </a:r>
                      <a:r>
                        <a:rPr lang="en-US" sz="2000" baseline="0" dirty="0" smtClean="0">
                          <a:solidFill>
                            <a:srgbClr val="595959"/>
                          </a:solidFill>
                          <a:latin typeface="Arial"/>
                          <a:cs typeface="Arial"/>
                        </a:rPr>
                        <a:t> rounds - 15</a:t>
                      </a:r>
                      <a:r>
                        <a:rPr lang="en-US" sz="2000" baseline="30000" dirty="0" smtClean="0">
                          <a:solidFill>
                            <a:srgbClr val="595959"/>
                          </a:solidFill>
                          <a:latin typeface="Arial"/>
                          <a:cs typeface="Arial"/>
                        </a:rPr>
                        <a:t>th</a:t>
                      </a:r>
                      <a:r>
                        <a:rPr lang="en-US" sz="2000" baseline="0" dirty="0" smtClean="0">
                          <a:solidFill>
                            <a:srgbClr val="595959"/>
                          </a:solidFill>
                          <a:latin typeface="Arial"/>
                          <a:cs typeface="Arial"/>
                        </a:rPr>
                        <a:t>  March &amp; 15</a:t>
                      </a:r>
                      <a:r>
                        <a:rPr lang="en-US" sz="2000" baseline="30000" dirty="0" smtClean="0">
                          <a:solidFill>
                            <a:srgbClr val="595959"/>
                          </a:solidFill>
                          <a:latin typeface="Arial"/>
                          <a:cs typeface="Arial"/>
                        </a:rPr>
                        <a:t>th</a:t>
                      </a:r>
                      <a:r>
                        <a:rPr lang="en-US" sz="2000" baseline="0" dirty="0" smtClean="0">
                          <a:solidFill>
                            <a:srgbClr val="595959"/>
                          </a:solidFill>
                          <a:latin typeface="Arial"/>
                          <a:cs typeface="Arial"/>
                        </a:rPr>
                        <a:t> September.</a:t>
                      </a:r>
                    </a:p>
                  </a:txBody>
                  <a:tcPr marL="288000" marR="288000" anchor="ctr">
                    <a:lnL w="12700" cmpd="sng">
                      <a:noFill/>
                    </a:lnL>
                    <a:lnR w="12700" cmpd="sng">
                      <a:noFill/>
                    </a:lnR>
                    <a:lnT w="12700" cmpd="sng">
                      <a:noFill/>
                    </a:lnT>
                    <a:lnB w="12700" cap="flat" cmpd="sng" algn="ctr">
                      <a:solidFill>
                        <a:prstClr val="white">
                          <a:lumMod val="65000"/>
                        </a:prstClr>
                      </a:solidFill>
                      <a:prstDash val="solid"/>
                      <a:round/>
                      <a:headEnd type="none" w="med" len="med"/>
                      <a:tailEnd type="none" w="med" len="med"/>
                    </a:lnB>
                    <a:lnTlToBr w="12700" cmpd="sng">
                      <a:noFill/>
                      <a:prstDash val="solid"/>
                    </a:lnTlToBr>
                    <a:lnBlToTr w="12700" cmpd="sng">
                      <a:noFill/>
                      <a:prstDash val="solid"/>
                    </a:lnBlToTr>
                    <a:noFill/>
                  </a:tcPr>
                </a:tc>
              </a:tr>
              <a:tr h="1198296">
                <a:tc>
                  <a:txBody>
                    <a:bodyPr/>
                    <a:lstStyle/>
                    <a:p>
                      <a:pPr marL="0" marR="0" indent="0" algn="l" defTabSz="456576" rtl="0" eaLnBrk="1" fontAlgn="auto" latinLnBrk="0" hangingPunct="1">
                        <a:lnSpc>
                          <a:spcPct val="100000"/>
                        </a:lnSpc>
                        <a:spcBef>
                          <a:spcPts val="0"/>
                        </a:spcBef>
                        <a:spcAft>
                          <a:spcPts val="0"/>
                        </a:spcAft>
                        <a:buClrTx/>
                        <a:buSzTx/>
                        <a:buFontTx/>
                        <a:buNone/>
                        <a:tabLst/>
                        <a:defRPr/>
                      </a:pPr>
                      <a:r>
                        <a:rPr lang="en-US" sz="2000" baseline="0" dirty="0" smtClean="0">
                          <a:solidFill>
                            <a:srgbClr val="595959"/>
                          </a:solidFill>
                          <a:latin typeface="Arial"/>
                          <a:cs typeface="Arial"/>
                        </a:rPr>
                        <a:t>Mail-in for Powder Diffraction measurements on ECHIDNA</a:t>
                      </a:r>
                      <a:endParaRPr lang="en-US" sz="2000" dirty="0" smtClean="0">
                        <a:solidFill>
                          <a:srgbClr val="595959"/>
                        </a:solidFill>
                        <a:latin typeface="Arial"/>
                        <a:cs typeface="Arial"/>
                      </a:endParaRPr>
                    </a:p>
                  </a:txBody>
                  <a:tcPr marL="288000" marR="288000" anchor="ctr">
                    <a:lnL w="12700" cmpd="sng">
                      <a:noFill/>
                    </a:lnL>
                    <a:lnR w="12700" cmpd="sng">
                      <a:noFill/>
                    </a:lnR>
                    <a:lnT w="12700" cap="flat" cmpd="sng" algn="ctr">
                      <a:solidFill>
                        <a:prstClr val="white">
                          <a:lumMod val="65000"/>
                        </a:prstClr>
                      </a:solidFill>
                      <a:prstDash val="solid"/>
                      <a:round/>
                      <a:headEnd type="none" w="med" len="med"/>
                      <a:tailEnd type="none" w="med" len="med"/>
                    </a:lnT>
                    <a:lnB w="12700" cap="flat" cmpd="sng" algn="ctr">
                      <a:solidFill>
                        <a:prstClr val="white">
                          <a:lumMod val="65000"/>
                        </a:prstClr>
                      </a:solidFill>
                      <a:prstDash val="solid"/>
                      <a:round/>
                      <a:headEnd type="none" w="med" len="med"/>
                      <a:tailEnd type="none" w="med" len="med"/>
                    </a:lnB>
                    <a:lnTlToBr w="12700" cmpd="sng">
                      <a:noFill/>
                      <a:prstDash val="solid"/>
                    </a:lnTlToBr>
                    <a:lnBlToTr w="12700" cmpd="sng">
                      <a:noFill/>
                      <a:prstDash val="solid"/>
                    </a:lnBlToTr>
                    <a:noFill/>
                  </a:tcPr>
                </a:tc>
              </a:tr>
              <a:tr h="1232978">
                <a:tc>
                  <a:txBody>
                    <a:bodyPr/>
                    <a:lstStyle/>
                    <a:p>
                      <a:pPr marL="0" marR="0" indent="0" algn="l" defTabSz="456837" rtl="0" eaLnBrk="1" fontAlgn="auto" latinLnBrk="0" hangingPunct="1">
                        <a:lnSpc>
                          <a:spcPct val="100000"/>
                        </a:lnSpc>
                        <a:spcBef>
                          <a:spcPts val="0"/>
                        </a:spcBef>
                        <a:spcAft>
                          <a:spcPts val="0"/>
                        </a:spcAft>
                        <a:buClrTx/>
                        <a:buSzTx/>
                        <a:buFontTx/>
                        <a:buNone/>
                        <a:tabLst/>
                        <a:defRPr/>
                      </a:pPr>
                      <a:r>
                        <a:rPr lang="en-US" sz="2000" dirty="0" smtClean="0">
                          <a:solidFill>
                            <a:srgbClr val="595959"/>
                          </a:solidFill>
                          <a:latin typeface="Arial"/>
                          <a:cs typeface="Arial"/>
                        </a:rPr>
                        <a:t>No charge but expectation </a:t>
                      </a:r>
                      <a:br>
                        <a:rPr lang="en-US" sz="2000" dirty="0" smtClean="0">
                          <a:solidFill>
                            <a:srgbClr val="595959"/>
                          </a:solidFill>
                          <a:latin typeface="Arial"/>
                          <a:cs typeface="Arial"/>
                        </a:rPr>
                      </a:br>
                      <a:r>
                        <a:rPr lang="en-US" sz="2000" dirty="0" smtClean="0">
                          <a:solidFill>
                            <a:srgbClr val="595959"/>
                          </a:solidFill>
                          <a:latin typeface="Arial"/>
                          <a:cs typeface="Arial"/>
                        </a:rPr>
                        <a:t>to publish</a:t>
                      </a:r>
                    </a:p>
                  </a:txBody>
                  <a:tcPr marL="288000" marR="288000" anchor="ctr">
                    <a:lnL w="12700" cmpd="sng">
                      <a:noFill/>
                    </a:lnL>
                    <a:lnR w="12700" cmpd="sng">
                      <a:noFill/>
                    </a:lnR>
                    <a:lnT w="12700" cap="flat" cmpd="sng" algn="ctr">
                      <a:solidFill>
                        <a:prstClr val="white">
                          <a:lumMod val="65000"/>
                        </a:prst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960866959"/>
              </p:ext>
            </p:extLst>
          </p:nvPr>
        </p:nvGraphicFramePr>
        <p:xfrm>
          <a:off x="6413745" y="2358931"/>
          <a:ext cx="3988172" cy="3949803"/>
        </p:xfrm>
        <a:graphic>
          <a:graphicData uri="http://schemas.openxmlformats.org/drawingml/2006/table">
            <a:tbl>
              <a:tblPr>
                <a:tableStyleId>{5C22544A-7EE6-4342-B048-85BDC9FD1C3A}</a:tableStyleId>
              </a:tblPr>
              <a:tblGrid>
                <a:gridCol w="3988172"/>
              </a:tblGrid>
              <a:tr h="1717555">
                <a:tc>
                  <a:txBody>
                    <a:bodyPr/>
                    <a:lstStyle/>
                    <a:p>
                      <a:pPr marL="0" marR="0" indent="0" algn="l" defTabSz="456576" rtl="0" eaLnBrk="1" fontAlgn="auto" latinLnBrk="0" hangingPunct="1">
                        <a:lnSpc>
                          <a:spcPct val="100000"/>
                        </a:lnSpc>
                        <a:spcBef>
                          <a:spcPts val="0"/>
                        </a:spcBef>
                        <a:spcAft>
                          <a:spcPts val="0"/>
                        </a:spcAft>
                        <a:buClrTx/>
                        <a:buSzTx/>
                        <a:buFontTx/>
                        <a:buNone/>
                        <a:tabLst/>
                        <a:defRPr/>
                      </a:pPr>
                      <a:r>
                        <a:rPr lang="en-US" sz="2000" dirty="0" smtClean="0">
                          <a:solidFill>
                            <a:srgbClr val="595959"/>
                          </a:solidFill>
                          <a:latin typeface="Arial"/>
                          <a:cs typeface="Arial"/>
                        </a:rPr>
                        <a:t>Sample preparation, experiment, analysis and reporting conducted by a team of specialist scientists</a:t>
                      </a:r>
                    </a:p>
                  </a:txBody>
                  <a:tcPr marL="288000" marR="288000" anchor="ctr">
                    <a:lnL w="12700" cmpd="sng">
                      <a:noFill/>
                    </a:lnL>
                    <a:lnR w="12700" cmpd="sng">
                      <a:noFill/>
                    </a:lnR>
                    <a:lnT w="12700" cmpd="sng">
                      <a:noFill/>
                    </a:lnT>
                    <a:lnB w="12700" cap="flat" cmpd="sng" algn="ctr">
                      <a:solidFill>
                        <a:prstClr val="white">
                          <a:lumMod val="65000"/>
                        </a:prstClr>
                      </a:solidFill>
                      <a:prstDash val="solid"/>
                      <a:round/>
                      <a:headEnd type="none" w="med" len="med"/>
                      <a:tailEnd type="none" w="med" len="med"/>
                    </a:lnB>
                    <a:lnTlToBr w="12700" cmpd="sng">
                      <a:noFill/>
                      <a:prstDash val="solid"/>
                    </a:lnTlToBr>
                    <a:lnBlToTr w="12700" cmpd="sng">
                      <a:noFill/>
                      <a:prstDash val="solid"/>
                    </a:lnBlToTr>
                    <a:noFill/>
                  </a:tcPr>
                </a:tc>
              </a:tr>
              <a:tr h="1152128">
                <a:tc>
                  <a:txBody>
                    <a:bodyPr/>
                    <a:lstStyle/>
                    <a:p>
                      <a:pPr marL="0" marR="0" indent="0" algn="l" defTabSz="456576" rtl="0" eaLnBrk="1" fontAlgn="auto" latinLnBrk="0" hangingPunct="1">
                        <a:lnSpc>
                          <a:spcPct val="100000"/>
                        </a:lnSpc>
                        <a:spcBef>
                          <a:spcPts val="0"/>
                        </a:spcBef>
                        <a:spcAft>
                          <a:spcPts val="0"/>
                        </a:spcAft>
                        <a:buClrTx/>
                        <a:buSzTx/>
                        <a:buFontTx/>
                        <a:buNone/>
                        <a:tabLst/>
                        <a:defRPr/>
                      </a:pPr>
                      <a:r>
                        <a:rPr lang="en-US" sz="2000" dirty="0" smtClean="0">
                          <a:solidFill>
                            <a:srgbClr val="595959"/>
                          </a:solidFill>
                          <a:latin typeface="Arial"/>
                          <a:cs typeface="Arial"/>
                        </a:rPr>
                        <a:t>Timely access, minimal waiting period</a:t>
                      </a:r>
                    </a:p>
                  </a:txBody>
                  <a:tcPr marL="288000" marR="288000" anchor="ctr">
                    <a:lnL w="12700" cmpd="sng">
                      <a:noFill/>
                    </a:lnL>
                    <a:lnR w="12700" cmpd="sng">
                      <a:noFill/>
                    </a:lnR>
                    <a:lnT w="12700" cap="flat" cmpd="sng" algn="ctr">
                      <a:solidFill>
                        <a:prstClr val="white">
                          <a:lumMod val="65000"/>
                        </a:prstClr>
                      </a:solidFill>
                      <a:prstDash val="solid"/>
                      <a:round/>
                      <a:headEnd type="none" w="med" len="med"/>
                      <a:tailEnd type="none" w="med" len="med"/>
                    </a:lnT>
                    <a:lnB w="12700" cap="flat" cmpd="sng" algn="ctr">
                      <a:solidFill>
                        <a:prstClr val="white">
                          <a:lumMod val="65000"/>
                        </a:prstClr>
                      </a:solidFill>
                      <a:prstDash val="solid"/>
                      <a:round/>
                      <a:headEnd type="none" w="med" len="med"/>
                      <a:tailEnd type="none" w="med" len="med"/>
                    </a:lnB>
                    <a:lnTlToBr w="12700" cmpd="sng">
                      <a:noFill/>
                      <a:prstDash val="solid"/>
                    </a:lnTlToBr>
                    <a:lnBlToTr w="12700" cmpd="sng">
                      <a:noFill/>
                      <a:prstDash val="solid"/>
                    </a:lnBlToTr>
                    <a:noFill/>
                  </a:tcPr>
                </a:tc>
              </a:tr>
              <a:tr h="1080120">
                <a:tc>
                  <a:txBody>
                    <a:bodyPr/>
                    <a:lstStyle/>
                    <a:p>
                      <a:pPr marL="0" marR="0" indent="0" algn="l" defTabSz="456576" rtl="0" eaLnBrk="1" fontAlgn="auto" latinLnBrk="0" hangingPunct="1">
                        <a:lnSpc>
                          <a:spcPct val="100000"/>
                        </a:lnSpc>
                        <a:spcBef>
                          <a:spcPts val="0"/>
                        </a:spcBef>
                        <a:spcAft>
                          <a:spcPts val="0"/>
                        </a:spcAft>
                        <a:buClrTx/>
                        <a:buSzTx/>
                        <a:buFontTx/>
                        <a:buNone/>
                        <a:tabLst/>
                        <a:defRPr/>
                      </a:pPr>
                      <a:r>
                        <a:rPr lang="en-US" sz="2000" kern="1200" dirty="0" smtClean="0">
                          <a:solidFill>
                            <a:srgbClr val="595959"/>
                          </a:solidFill>
                          <a:latin typeface="Arial"/>
                          <a:ea typeface="+mn-ea"/>
                          <a:cs typeface="Arial"/>
                        </a:rPr>
                        <a:t>IP conditions that support commercial use</a:t>
                      </a:r>
                      <a:endParaRPr lang="en-US" sz="2000" dirty="0">
                        <a:solidFill>
                          <a:srgbClr val="595959"/>
                        </a:solidFill>
                        <a:latin typeface="Arial"/>
                        <a:cs typeface="Arial"/>
                      </a:endParaRPr>
                    </a:p>
                  </a:txBody>
                  <a:tcPr marL="288000" marR="288000" anchor="ctr">
                    <a:lnL w="12700" cmpd="sng">
                      <a:noFill/>
                    </a:lnL>
                    <a:lnR w="12700" cmpd="sng">
                      <a:noFill/>
                    </a:lnR>
                    <a:lnT w="12700" cap="flat" cmpd="sng" algn="ctr">
                      <a:solidFill>
                        <a:prstClr val="white">
                          <a:lumMod val="65000"/>
                        </a:prst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81863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endParaRPr lang="en-AU" dirty="0"/>
          </a:p>
        </p:txBody>
      </p:sp>
      <p:pic>
        <p:nvPicPr>
          <p:cNvPr id="4" name="Picture 3" descr="M:\Sales\BID MANAGEMENT TEAM\BIDS\BID DOCUMENT\02. Document Contents\MAPS\directfligh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8530" y="2393824"/>
            <a:ext cx="7433370" cy="427667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272487" y="1268760"/>
            <a:ext cx="9433048" cy="4833664"/>
          </a:xfrm>
        </p:spPr>
        <p:txBody>
          <a:bodyPr/>
          <a:lstStyle/>
          <a:p>
            <a:r>
              <a:rPr lang="en-AU" dirty="0"/>
              <a:t>Neutron scattering provides unique opportunities for both researchers and industry </a:t>
            </a:r>
          </a:p>
          <a:p>
            <a:r>
              <a:rPr lang="en-AU" dirty="0" smtClean="0"/>
              <a:t>ANSTO’s neutron scattering capabilities are open for business!</a:t>
            </a:r>
          </a:p>
          <a:p>
            <a:r>
              <a:rPr lang="en-AU" dirty="0" smtClean="0"/>
              <a:t>Proposal deadlines</a:t>
            </a:r>
          </a:p>
          <a:p>
            <a:pPr lvl="1"/>
            <a:r>
              <a:rPr lang="en-AU" dirty="0" smtClean="0"/>
              <a:t>15</a:t>
            </a:r>
            <a:r>
              <a:rPr lang="en-AU" baseline="30000" dirty="0" smtClean="0"/>
              <a:t>th</a:t>
            </a:r>
            <a:r>
              <a:rPr lang="en-AU" dirty="0" smtClean="0"/>
              <a:t> March </a:t>
            </a:r>
          </a:p>
          <a:p>
            <a:pPr lvl="1"/>
            <a:r>
              <a:rPr lang="en-AU" dirty="0" smtClean="0"/>
              <a:t>15</a:t>
            </a:r>
            <a:r>
              <a:rPr lang="en-AU" baseline="30000" dirty="0" smtClean="0"/>
              <a:t>th</a:t>
            </a:r>
            <a:r>
              <a:rPr lang="en-AU" dirty="0" smtClean="0"/>
              <a:t> September</a:t>
            </a:r>
          </a:p>
          <a:p>
            <a:r>
              <a:rPr lang="en-AU" dirty="0" smtClean="0"/>
              <a:t>neutron.ansto.gov.au</a:t>
            </a:r>
            <a:endParaRPr lang="en-AU" dirty="0"/>
          </a:p>
          <a:p>
            <a:endParaRPr lang="en-AU" dirty="0"/>
          </a:p>
        </p:txBody>
      </p:sp>
      <p:grpSp>
        <p:nvGrpSpPr>
          <p:cNvPr id="6" name="Group 5"/>
          <p:cNvGrpSpPr/>
          <p:nvPr/>
        </p:nvGrpSpPr>
        <p:grpSpPr>
          <a:xfrm>
            <a:off x="9601200" y="5591048"/>
            <a:ext cx="2590800" cy="1266952"/>
            <a:chOff x="9601200" y="5591048"/>
            <a:chExt cx="2590800" cy="1266952"/>
          </a:xfrm>
        </p:grpSpPr>
        <p:pic>
          <p:nvPicPr>
            <p:cNvPr id="7" name="Picture 6">
              <a:extLst>
                <a:ext uri="{FF2B5EF4-FFF2-40B4-BE49-F238E27FC236}">
                  <a16:creationId xmlns="" xmlns:a16="http://schemas.microsoft.com/office/drawing/2014/main" id="{14878D25-3F1C-7E42-AAEF-2D256F7A1091}"/>
                </a:ext>
              </a:extLst>
            </p:cNvPr>
            <p:cNvPicPr>
              <a:picLocks noChangeAspect="1"/>
            </p:cNvPicPr>
            <p:nvPr userDrawn="1"/>
          </p:nvPicPr>
          <p:blipFill>
            <a:blip r:embed="rId3"/>
            <a:stretch>
              <a:fillRect/>
            </a:stretch>
          </p:blipFill>
          <p:spPr>
            <a:xfrm>
              <a:off x="9601200" y="5591048"/>
              <a:ext cx="2590800" cy="1266952"/>
            </a:xfrm>
            <a:prstGeom prst="rect">
              <a:avLst/>
            </a:prstGeom>
          </p:spPr>
        </p:pic>
        <p:pic>
          <p:nvPicPr>
            <p:cNvPr id="8" name="Picture 7">
              <a:extLst>
                <a:ext uri="{FF2B5EF4-FFF2-40B4-BE49-F238E27FC236}">
                  <a16:creationId xmlns="" xmlns:a16="http://schemas.microsoft.com/office/drawing/2014/main" id="{FD9CDF7B-6094-D341-91FD-53AA2397D9EC}"/>
                </a:ext>
              </a:extLst>
            </p:cNvPr>
            <p:cNvPicPr>
              <a:picLocks noChangeAspect="1"/>
            </p:cNvPicPr>
            <p:nvPr userDrawn="1"/>
          </p:nvPicPr>
          <p:blipFill rotWithShape="1">
            <a:blip r:embed="rId4"/>
            <a:srcRect l="35794"/>
            <a:stretch/>
          </p:blipFill>
          <p:spPr>
            <a:xfrm>
              <a:off x="10693400" y="6320878"/>
              <a:ext cx="1352296" cy="430853"/>
            </a:xfrm>
            <a:prstGeom prst="rect">
              <a:avLst/>
            </a:prstGeom>
          </p:spPr>
        </p:pic>
      </p:grpSp>
    </p:spTree>
    <p:extLst>
      <p:ext uri="{BB962C8B-B14F-4D97-AF65-F5344CB8AC3E}">
        <p14:creationId xmlns:p14="http://schemas.microsoft.com/office/powerpoint/2010/main" val="140371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matrix/__data/assets/image/0017/41480/OpalBlue_2000.jpg"/>
          <p:cNvPicPr>
            <a:picLocks noChangeAspect="1" noChangeArrowheads="1"/>
          </p:cNvPicPr>
          <p:nvPr/>
        </p:nvPicPr>
        <p:blipFill rotWithShape="1">
          <a:blip r:embed="rId3">
            <a:extLst>
              <a:ext uri="{28A0092B-C50C-407E-A947-70E740481C1C}">
                <a14:useLocalDpi xmlns:a14="http://schemas.microsoft.com/office/drawing/2010/main" val="0"/>
              </a:ext>
            </a:extLst>
          </a:blip>
          <a:srcRect t="-2176" b="13384"/>
          <a:stretch/>
        </p:blipFill>
        <p:spPr bwMode="auto">
          <a:xfrm>
            <a:off x="-1" y="-172354"/>
            <a:ext cx="12192001" cy="7030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 xmlns:a16="http://schemas.microsoft.com/office/drawing/2014/main" id="{5A219B9F-65C0-C046-939D-E6900D41011F}"/>
              </a:ext>
            </a:extLst>
          </p:cNvPr>
          <p:cNvSpPr>
            <a:spLocks noGrp="1"/>
          </p:cNvSpPr>
          <p:nvPr>
            <p:ph type="ctrTitle"/>
          </p:nvPr>
        </p:nvSpPr>
        <p:spPr>
          <a:xfrm>
            <a:off x="448093" y="4146775"/>
            <a:ext cx="9144000" cy="2165973"/>
          </a:xfrm>
        </p:spPr>
        <p:txBody>
          <a:bodyPr/>
          <a:lstStyle/>
          <a:p>
            <a:r>
              <a:rPr lang="en-US" dirty="0"/>
              <a:t>Thank you.</a:t>
            </a:r>
          </a:p>
        </p:txBody>
      </p:sp>
      <p:sp>
        <p:nvSpPr>
          <p:cNvPr id="4" name="Isosceles Triangle 3"/>
          <p:cNvSpPr/>
          <p:nvPr/>
        </p:nvSpPr>
        <p:spPr>
          <a:xfrm>
            <a:off x="3751604" y="2619285"/>
            <a:ext cx="8440396" cy="4238715"/>
          </a:xfrm>
          <a:prstGeom prst="triangle">
            <a:avLst>
              <a:gd name="adj" fmla="val 10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 xmlns:a16="http://schemas.microsoft.com/office/drawing/2014/main" id="{0827FABC-47BC-5E42-BDF5-9E184B44EEE8}"/>
              </a:ext>
            </a:extLst>
          </p:cNvPr>
          <p:cNvPicPr>
            <a:picLocks noChangeAspect="1"/>
          </p:cNvPicPr>
          <p:nvPr/>
        </p:nvPicPr>
        <p:blipFill>
          <a:blip r:embed="rId4"/>
          <a:stretch>
            <a:fillRect/>
          </a:stretch>
        </p:blipFill>
        <p:spPr>
          <a:xfrm>
            <a:off x="6784851" y="5579163"/>
            <a:ext cx="5015148" cy="1025938"/>
          </a:xfrm>
          <a:prstGeom prst="rect">
            <a:avLst/>
          </a:prstGeom>
        </p:spPr>
      </p:pic>
    </p:spTree>
    <p:extLst>
      <p:ext uri="{BB962C8B-B14F-4D97-AF65-F5344CB8AC3E}">
        <p14:creationId xmlns:p14="http://schemas.microsoft.com/office/powerpoint/2010/main" val="119193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ANSTO-Presentation-Template (002)">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ANSTO-Presentation-Template (002).potx" id="{184A31D5-91C8-40B3-A59B-7452EB64DD6C}" vid="{3F5CB8C6-FE16-4A31-8484-8F89EA4ED7B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ANSTO-Presentation-Template (002)</Template>
  <TotalTime>866</TotalTime>
  <Words>2059</Words>
  <Application>Microsoft Office PowerPoint</Application>
  <PresentationFormat>Custom</PresentationFormat>
  <Paragraphs>486</Paragraphs>
  <Slides>34</Slides>
  <Notes>18</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34</vt:i4>
      </vt:variant>
    </vt:vector>
  </HeadingPairs>
  <TitlesOfParts>
    <vt:vector size="48" baseType="lpstr">
      <vt:lpstr>Arial</vt:lpstr>
      <vt:lpstr>Fira Sans ExtraLight</vt:lpstr>
      <vt:lpstr>Arial Black</vt:lpstr>
      <vt:lpstr>Poppins</vt:lpstr>
      <vt:lpstr>PMingLiU</vt:lpstr>
      <vt:lpstr>Calibri</vt:lpstr>
      <vt:lpstr>Poppins Light</vt:lpstr>
      <vt:lpstr>ＭＳ Ｐゴシック</vt:lpstr>
      <vt:lpstr>Fira Sans</vt:lpstr>
      <vt:lpstr>Fira Sans Light</vt:lpstr>
      <vt:lpstr>Wingdings</vt:lpstr>
      <vt:lpstr>Fira Sans ExtraBold</vt:lpstr>
      <vt:lpstr>ANSTO-Presentation-Template (002)</vt:lpstr>
      <vt:lpstr>Custom Design</vt:lpstr>
      <vt:lpstr>Overview of the Neutron Scattering Capabilities at the OPAL Research Reactor</vt:lpstr>
      <vt:lpstr>PowerPoint Presentation</vt:lpstr>
      <vt:lpstr>Outline</vt:lpstr>
      <vt:lpstr>Australian Nuclear Science &amp; Technology Organisation   </vt:lpstr>
      <vt:lpstr>ANSTO businesses</vt:lpstr>
      <vt:lpstr>ANSTO Research Infrastructure for Users and Industry</vt:lpstr>
      <vt:lpstr>ANSTO Lucas Heights Campus &amp; OPAL Reactor</vt:lpstr>
      <vt:lpstr>OPAL (multi-purpose reactor) </vt:lpstr>
      <vt:lpstr>OPAL Operating Days </vt:lpstr>
      <vt:lpstr>OPAL Facility</vt:lpstr>
      <vt:lpstr>Beams for Neutron Scattering Science</vt:lpstr>
      <vt:lpstr>OPAL Utilisation/Experimental Facilities</vt:lpstr>
      <vt:lpstr>Australian Centre for Neutron Scattering</vt:lpstr>
      <vt:lpstr>Australian Centre for Neutron Scattering</vt:lpstr>
      <vt:lpstr>ACNS Instruments</vt:lpstr>
      <vt:lpstr>Where do the users come from?</vt:lpstr>
      <vt:lpstr>Demand from 2018-2 Round - 270 Proposals </vt:lpstr>
      <vt:lpstr>Science</vt:lpstr>
      <vt:lpstr>Commercial Clients </vt:lpstr>
      <vt:lpstr>Neutrons  as a Probe of Atomic and Nanoscale Structures</vt:lpstr>
      <vt:lpstr>Neutrons  as a Probe of Atomic and Nanoscale Structures</vt:lpstr>
      <vt:lpstr>Neutrons  as a Probe of Atomic and Nanoscale Structures</vt:lpstr>
      <vt:lpstr>Neutrons  as a Probe of Atomic and Nanoscale Structures</vt:lpstr>
      <vt:lpstr>Neutrons  as a Probe of Atomic and Nanoscale Structures</vt:lpstr>
      <vt:lpstr>Target Leading Energy Technologies</vt:lpstr>
      <vt:lpstr>Wombat – Lithium-ion Batteries – New  Material</vt:lpstr>
      <vt:lpstr>ECHIDNA – Solid Porous Sorbents</vt:lpstr>
      <vt:lpstr>SANS Applications Large scale structures (1  to  &gt;  100nm)</vt:lpstr>
      <vt:lpstr>Durability of Organic Light  Emitting Diodes (OLED)</vt:lpstr>
      <vt:lpstr>Diffusion – The hidden menace in Organic Light Emitting Diodes (OLED)</vt:lpstr>
      <vt:lpstr>Low Tg Hole/Electron Transport Systems</vt:lpstr>
      <vt:lpstr>Access to ANSTO</vt:lpstr>
      <vt:lpstr>Concluding Remarks</vt:lpstr>
      <vt:lpstr>Thank you.</vt:lpstr>
    </vt:vector>
  </TitlesOfParts>
  <Company>ANSTO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SCHULZ, Jamie</dc:creator>
  <cp:lastModifiedBy>SCHULZ, Jamie</cp:lastModifiedBy>
  <cp:revision>67</cp:revision>
  <dcterms:created xsi:type="dcterms:W3CDTF">2018-07-31T02:40:41Z</dcterms:created>
  <dcterms:modified xsi:type="dcterms:W3CDTF">2018-08-15T22:15:06Z</dcterms:modified>
</cp:coreProperties>
</file>