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tiff" ContentType="image/tiff"/>
  <Default Extension="tif" ContentType="image/tiff"/>
  <Default Extension="vml" ContentType="application/vnd.openxmlformats-officedocument.vmlDrawing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media/image81.jpg" ContentType="image/jpg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7"/>
  </p:notesMasterIdLst>
  <p:sldIdLst>
    <p:sldId id="257" r:id="rId2"/>
    <p:sldId id="330" r:id="rId3"/>
    <p:sldId id="262" r:id="rId4"/>
    <p:sldId id="260" r:id="rId5"/>
    <p:sldId id="283" r:id="rId6"/>
    <p:sldId id="342" r:id="rId7"/>
    <p:sldId id="291" r:id="rId8"/>
    <p:sldId id="386" r:id="rId9"/>
    <p:sldId id="387" r:id="rId10"/>
    <p:sldId id="383" r:id="rId11"/>
    <p:sldId id="344" r:id="rId12"/>
    <p:sldId id="305" r:id="rId13"/>
    <p:sldId id="388" r:id="rId14"/>
    <p:sldId id="348" r:id="rId15"/>
    <p:sldId id="389" r:id="rId16"/>
    <p:sldId id="372" r:id="rId17"/>
    <p:sldId id="323" r:id="rId18"/>
    <p:sldId id="390" r:id="rId19"/>
    <p:sldId id="287" r:id="rId20"/>
    <p:sldId id="339" r:id="rId21"/>
    <p:sldId id="346" r:id="rId22"/>
    <p:sldId id="332" r:id="rId23"/>
    <p:sldId id="353" r:id="rId24"/>
    <p:sldId id="352" r:id="rId25"/>
    <p:sldId id="354" r:id="rId26"/>
    <p:sldId id="355" r:id="rId27"/>
    <p:sldId id="356" r:id="rId28"/>
    <p:sldId id="357" r:id="rId29"/>
    <p:sldId id="358" r:id="rId30"/>
    <p:sldId id="270" r:id="rId31"/>
    <p:sldId id="392" r:id="rId32"/>
    <p:sldId id="335" r:id="rId33"/>
    <p:sldId id="288" r:id="rId34"/>
    <p:sldId id="324" r:id="rId35"/>
    <p:sldId id="384" r:id="rId36"/>
    <p:sldId id="295" r:id="rId37"/>
    <p:sldId id="297" r:id="rId38"/>
    <p:sldId id="298" r:id="rId39"/>
    <p:sldId id="299" r:id="rId40"/>
    <p:sldId id="300" r:id="rId41"/>
    <p:sldId id="320" r:id="rId42"/>
    <p:sldId id="364" r:id="rId43"/>
    <p:sldId id="393" r:id="rId44"/>
    <p:sldId id="310" r:id="rId45"/>
    <p:sldId id="373" r:id="rId46"/>
    <p:sldId id="374" r:id="rId47"/>
    <p:sldId id="375" r:id="rId48"/>
    <p:sldId id="376" r:id="rId49"/>
    <p:sldId id="377" r:id="rId50"/>
    <p:sldId id="378" r:id="rId51"/>
    <p:sldId id="379" r:id="rId52"/>
    <p:sldId id="380" r:id="rId53"/>
    <p:sldId id="394" r:id="rId54"/>
    <p:sldId id="277" r:id="rId55"/>
    <p:sldId id="381" r:id="rId5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838" userDrawn="1">
          <p15:clr>
            <a:srgbClr val="A4A3A4"/>
          </p15:clr>
        </p15:guide>
        <p15:guide id="2" pos="737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490"/>
    <p:restoredTop sz="91549"/>
  </p:normalViewPr>
  <p:slideViewPr>
    <p:cSldViewPr snapToGrid="0" snapToObjects="1">
      <p:cViewPr>
        <p:scale>
          <a:sx n="86" d="100"/>
          <a:sy n="86" d="100"/>
        </p:scale>
        <p:origin x="1064" y="152"/>
      </p:cViewPr>
      <p:guideLst>
        <p:guide orient="horz" pos="3838"/>
        <p:guide pos="737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90.emf"/><Relationship Id="rId1" Type="http://schemas.openxmlformats.org/officeDocument/2006/relationships/image" Target="../media/image89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emf"/><Relationship Id="rId2" Type="http://schemas.openxmlformats.org/officeDocument/2006/relationships/image" Target="../media/image117.emf"/><Relationship Id="rId1" Type="http://schemas.openxmlformats.org/officeDocument/2006/relationships/image" Target="../media/image116.emf"/><Relationship Id="rId4" Type="http://schemas.openxmlformats.org/officeDocument/2006/relationships/image" Target="../media/image119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4291C3-9ECD-3C4C-8BCA-76CFEC017A90}" type="datetimeFigureOut">
              <a:rPr lang="en-US" smtClean="0"/>
              <a:t>8/14/18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BE7BBA-854B-A943-AC5D-30716135D5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3264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tabLst>
                <a:tab pos="663575" algn="l"/>
                <a:tab pos="1327150" algn="l"/>
                <a:tab pos="1992313" algn="l"/>
                <a:tab pos="2655888" algn="l"/>
              </a:tabLst>
              <a:defRPr sz="2400">
                <a:solidFill>
                  <a:schemeClr val="tx1"/>
                </a:solidFill>
                <a:latin typeface="Century Gothic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tabLst>
                <a:tab pos="663575" algn="l"/>
                <a:tab pos="1327150" algn="l"/>
                <a:tab pos="1992313" algn="l"/>
                <a:tab pos="2655888" algn="l"/>
              </a:tabLst>
              <a:defRPr sz="2400">
                <a:solidFill>
                  <a:schemeClr val="tx1"/>
                </a:solidFill>
                <a:latin typeface="Century Gothic" charset="0"/>
                <a:ea typeface="ＭＳ Ｐゴシック" charset="0"/>
              </a:defRPr>
            </a:lvl2pPr>
            <a:lvl3pPr marL="1143000" indent="-228600" eaLnBrk="0" hangingPunct="0">
              <a:tabLst>
                <a:tab pos="663575" algn="l"/>
                <a:tab pos="1327150" algn="l"/>
                <a:tab pos="1992313" algn="l"/>
                <a:tab pos="2655888" algn="l"/>
              </a:tabLst>
              <a:defRPr sz="2400">
                <a:solidFill>
                  <a:schemeClr val="tx1"/>
                </a:solidFill>
                <a:latin typeface="Century Gothic" charset="0"/>
                <a:ea typeface="ＭＳ Ｐゴシック" charset="0"/>
              </a:defRPr>
            </a:lvl3pPr>
            <a:lvl4pPr marL="1600200" indent="-228600" eaLnBrk="0" hangingPunct="0">
              <a:tabLst>
                <a:tab pos="663575" algn="l"/>
                <a:tab pos="1327150" algn="l"/>
                <a:tab pos="1992313" algn="l"/>
                <a:tab pos="2655888" algn="l"/>
              </a:tabLst>
              <a:defRPr sz="2400">
                <a:solidFill>
                  <a:schemeClr val="tx1"/>
                </a:solidFill>
                <a:latin typeface="Century Gothic" charset="0"/>
                <a:ea typeface="ＭＳ Ｐゴシック" charset="0"/>
              </a:defRPr>
            </a:lvl4pPr>
            <a:lvl5pPr marL="2057400" indent="-228600" eaLnBrk="0" hangingPunct="0">
              <a:tabLst>
                <a:tab pos="663575" algn="l"/>
                <a:tab pos="1327150" algn="l"/>
                <a:tab pos="1992313" algn="l"/>
                <a:tab pos="2655888" algn="l"/>
              </a:tabLst>
              <a:defRPr sz="2400">
                <a:solidFill>
                  <a:schemeClr val="tx1"/>
                </a:solidFill>
                <a:latin typeface="Century Gothic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63575" algn="l"/>
                <a:tab pos="1327150" algn="l"/>
                <a:tab pos="1992313" algn="l"/>
                <a:tab pos="2655888" algn="l"/>
              </a:tabLst>
              <a:defRPr sz="2400">
                <a:solidFill>
                  <a:schemeClr val="tx1"/>
                </a:solidFill>
                <a:latin typeface="Century Gothic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63575" algn="l"/>
                <a:tab pos="1327150" algn="l"/>
                <a:tab pos="1992313" algn="l"/>
                <a:tab pos="2655888" algn="l"/>
              </a:tabLst>
              <a:defRPr sz="2400">
                <a:solidFill>
                  <a:schemeClr val="tx1"/>
                </a:solidFill>
                <a:latin typeface="Century Gothic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63575" algn="l"/>
                <a:tab pos="1327150" algn="l"/>
                <a:tab pos="1992313" algn="l"/>
                <a:tab pos="2655888" algn="l"/>
              </a:tabLst>
              <a:defRPr sz="2400">
                <a:solidFill>
                  <a:schemeClr val="tx1"/>
                </a:solidFill>
                <a:latin typeface="Century Gothic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63575" algn="l"/>
                <a:tab pos="1327150" algn="l"/>
                <a:tab pos="1992313" algn="l"/>
                <a:tab pos="2655888" algn="l"/>
              </a:tabLst>
              <a:defRPr sz="2400">
                <a:solidFill>
                  <a:schemeClr val="tx1"/>
                </a:solidFill>
                <a:latin typeface="Century Gothic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DDDE6601-8974-7942-9B1A-836A4CF34EF3}" type="slidenum">
              <a:rPr lang="en-US" sz="1200">
                <a:solidFill>
                  <a:srgbClr val="FFFFFF"/>
                </a:solidFill>
                <a:latin typeface="Times New Roman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US" sz="1200">
              <a:solidFill>
                <a:srgbClr val="FFFFFF"/>
              </a:solidFill>
              <a:latin typeface="Times New Roman" charset="0"/>
            </a:endParaRPr>
          </a:p>
        </p:txBody>
      </p:sp>
      <p:sp>
        <p:nvSpPr>
          <p:cNvPr id="30723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95325"/>
            <a:ext cx="6092825" cy="342741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0724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34799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[1]	</a:t>
            </a:r>
            <a:r>
              <a:rPr lang="en-US" dirty="0" err="1"/>
              <a:t>Barone</a:t>
            </a:r>
            <a:r>
              <a:rPr lang="en-US" dirty="0"/>
              <a:t>, V., O. </a:t>
            </a:r>
            <a:r>
              <a:rPr lang="en-US" dirty="0" err="1"/>
              <a:t>Hod</a:t>
            </a:r>
            <a:r>
              <a:rPr lang="en-US" dirty="0"/>
              <a:t>, and G.E. </a:t>
            </a:r>
            <a:r>
              <a:rPr lang="en-US" dirty="0" err="1"/>
              <a:t>Scuseria</a:t>
            </a:r>
            <a:r>
              <a:rPr lang="en-US" dirty="0"/>
              <a:t>, Electronic Structure and Stability of Semiconducting Graphene </a:t>
            </a:r>
            <a:r>
              <a:rPr lang="en-US" dirty="0" err="1"/>
              <a:t>Nanoribbons</a:t>
            </a:r>
            <a:r>
              <a:rPr lang="en-US" dirty="0"/>
              <a:t>. </a:t>
            </a:r>
            <a:r>
              <a:rPr lang="en-US" dirty="0" err="1"/>
              <a:t>Nano</a:t>
            </a:r>
            <a:r>
              <a:rPr lang="en-US" dirty="0"/>
              <a:t> Letters, 2006. 6(12): p. 2748-2754.</a:t>
            </a:r>
          </a:p>
          <a:p>
            <a:r>
              <a:rPr lang="en-US" dirty="0"/>
              <a:t>[2]</a:t>
            </a:r>
            <a:r>
              <a:rPr lang="en-US" baseline="0" dirty="0"/>
              <a:t>	</a:t>
            </a:r>
            <a:r>
              <a:rPr lang="en-US" baseline="0" dirty="0" err="1"/>
              <a:t>Cai</a:t>
            </a:r>
            <a:r>
              <a:rPr lang="en-US" baseline="0" dirty="0"/>
              <a:t>, J., C.A. </a:t>
            </a:r>
            <a:r>
              <a:rPr lang="en-US" baseline="0" dirty="0" err="1"/>
              <a:t>Pignedoli</a:t>
            </a:r>
            <a:r>
              <a:rPr lang="en-US" baseline="0" dirty="0"/>
              <a:t>, L. </a:t>
            </a:r>
            <a:r>
              <a:rPr lang="en-US" baseline="0" dirty="0" err="1"/>
              <a:t>Talirz</a:t>
            </a:r>
            <a:r>
              <a:rPr lang="en-US" baseline="0" dirty="0"/>
              <a:t>, P. </a:t>
            </a:r>
            <a:r>
              <a:rPr lang="en-US" baseline="0" dirty="0" err="1"/>
              <a:t>Ruffieux</a:t>
            </a:r>
            <a:r>
              <a:rPr lang="en-US" baseline="0" dirty="0"/>
              <a:t>, H. </a:t>
            </a:r>
            <a:r>
              <a:rPr lang="en-US" baseline="0" dirty="0" err="1"/>
              <a:t>Söde</a:t>
            </a:r>
            <a:r>
              <a:rPr lang="en-US" baseline="0" dirty="0"/>
              <a:t>, L. Liang, V. </a:t>
            </a:r>
            <a:r>
              <a:rPr lang="en-US" baseline="0" dirty="0" err="1"/>
              <a:t>Meunier</a:t>
            </a:r>
            <a:r>
              <a:rPr lang="en-US" baseline="0" dirty="0"/>
              <a:t>, R. Berger, R. Li, X. Feng, K. </a:t>
            </a:r>
            <a:r>
              <a:rPr lang="en-US" baseline="0" dirty="0" err="1"/>
              <a:t>Müllen</a:t>
            </a:r>
            <a:r>
              <a:rPr lang="en-US" baseline="0" dirty="0"/>
              <a:t>, and R. </a:t>
            </a:r>
            <a:r>
              <a:rPr lang="en-US" baseline="0" dirty="0" err="1"/>
              <a:t>Fasel</a:t>
            </a:r>
            <a:r>
              <a:rPr lang="en-US" baseline="0" dirty="0"/>
              <a:t>, Graphene </a:t>
            </a:r>
            <a:r>
              <a:rPr lang="en-US" baseline="0" dirty="0" err="1"/>
              <a:t>nanoribbon</a:t>
            </a:r>
            <a:r>
              <a:rPr lang="en-US" baseline="0" dirty="0"/>
              <a:t> </a:t>
            </a:r>
            <a:r>
              <a:rPr lang="en-US" baseline="0" dirty="0" err="1"/>
              <a:t>heterojunctions</a:t>
            </a:r>
            <a:r>
              <a:rPr lang="en-US" baseline="0" dirty="0"/>
              <a:t>. Nat </a:t>
            </a:r>
            <a:r>
              <a:rPr lang="en-US" baseline="0" dirty="0" err="1"/>
              <a:t>Nano</a:t>
            </a:r>
            <a:r>
              <a:rPr lang="en-US" baseline="0" dirty="0"/>
              <a:t>, 2014. 9(11): p. 896-900.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BE7BBA-854B-A943-AC5D-30716135D51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4186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graphene on SiC facets </a:t>
            </a:r>
          </a:p>
          <a:p>
            <a:r>
              <a:rPr lang="en-A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Field Effect Transistor</a:t>
            </a:r>
          </a:p>
          <a:p>
            <a:r>
              <a:rPr lang="en-A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More recently, Cunning et al [23] reported a pathway for fabricating SiC micro-structures at the wafer-level through photolithography, on which they achieved metal catalyst aided graphitisation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81B767-E95C-4690-BD22-D75494478F3B}" type="slidenum">
              <a:rPr lang="en-AU" smtClean="0"/>
              <a:t>13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2597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In</a:t>
            </a:r>
            <a:r>
              <a:rPr lang="en-AU" baseline="0" dirty="0"/>
              <a:t> this study we showed the effect Ga ion poisoning on the graphene nanoribbon fabrication, and also we propose a procedure how to overcome the damage and produce high quality </a:t>
            </a:r>
            <a:r>
              <a:rPr lang="en-AU" baseline="0" dirty="0" err="1"/>
              <a:t>grapherne</a:t>
            </a:r>
            <a:r>
              <a:rPr lang="en-AU" baseline="0" dirty="0"/>
              <a:t> on FIB patterned nanostructures of SiC.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81B767-E95C-4690-BD22-D75494478F3B}" type="slidenum">
              <a:rPr lang="en-AU" smtClean="0"/>
              <a:t>15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911825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Figure </a:t>
            </a:r>
            <a:r>
              <a:rPr lang="ar-S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‎</a:t>
            </a:r>
            <a:r>
              <a:rPr lang="en-A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4‑9. XPS spectrum of Si 2p: (a) after atomic hydrogen etching, (b) silicon deposition, (c) milling by FIB and second atomic hydrogen etching, (d) final graphene growth.</a:t>
            </a:r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81B767-E95C-4690-BD22-D75494478F3B}" type="slidenum">
              <a:rPr lang="en-AU" smtClean="0"/>
              <a:t>16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383115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AU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The comparison of the peak intensity further confirms this, as the ratio of graphene-related spectral weight to silicon carbide spectral weight,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AU" sz="1200" kern="120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+mn-ea"/>
                        <a:cs typeface="+mn-cs"/>
                      </a:rPr>
                      <m:t>R</m:t>
                    </m:r>
                    <m:r>
                      <a:rPr lang="en-AU" sz="1200" kern="120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f>
                      <m:fPr>
                        <m:ctrlPr>
                          <a:rPr lang="en-AU" sz="1200" i="1" kern="120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AU" sz="1200" i="1" kern="1200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AU" sz="1200" kern="1200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I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AU" sz="1200" kern="1200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gr</m:t>
                            </m:r>
                          </m:sub>
                        </m:sSub>
                        <m:r>
                          <a:rPr lang="en-AU" sz="1200" kern="120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+</m:t>
                        </m:r>
                        <m:sSub>
                          <m:sSubPr>
                            <m:ctrlPr>
                              <a:rPr lang="en-AU" sz="1200" i="1" kern="1200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AU" sz="1200" kern="1200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I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AU" sz="1200" kern="1200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S</m:t>
                            </m:r>
                            <m:r>
                              <a:rPr lang="en-AU" sz="1200" kern="1200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1</m:t>
                            </m:r>
                          </m:sub>
                        </m:sSub>
                        <m:r>
                          <a:rPr lang="en-AU" sz="1200" kern="120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+</m:t>
                        </m:r>
                        <m:sSub>
                          <m:sSubPr>
                            <m:ctrlPr>
                              <a:rPr lang="en-AU" sz="1200" i="1" kern="1200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AU" sz="1200" kern="1200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I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AU" sz="1200" kern="1200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S</m:t>
                            </m:r>
                            <m:r>
                              <a:rPr lang="en-AU" sz="1200" kern="1200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2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AU" sz="1200" i="1" kern="1200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AU" sz="1200" kern="1200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I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AU" sz="1200" kern="1200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SiC</m:t>
                            </m:r>
                          </m:sub>
                        </m:sSub>
                      </m:den>
                    </m:f>
                    <m:r>
                      <a:rPr lang="en-AU" sz="1200" kern="120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≅12</m:t>
                    </m:r>
                  </m:oMath>
                </a14:m>
                <a:r>
                  <a:rPr lang="en-AU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, remains constant through the intercalation. In this expression</a:t>
                </a:r>
                <a:endParaRPr lang="en-AU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AU" sz="1200" kern="1200" dirty="0" smtClean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The comparison of the peak intensity further confirms this, as the ratio of graphene-related spectral weight to silicon carbide spectral weight, </a:t>
                </a:r>
                <a:r>
                  <a:rPr lang="en-AU" sz="1200" i="0" kern="120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R=(I_gr+I_S1+I_S2)/I_SiC ≅12</a:t>
                </a:r>
                <a:r>
                  <a:rPr lang="en-AU" sz="120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, remains constant through the intercalation. In this expression</a:t>
                </a:r>
                <a:endParaRPr lang="en-AU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81B767-E95C-4690-BD22-D75494478F3B}" type="slidenum">
              <a:rPr lang="en-AU" smtClean="0"/>
              <a:t>17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554256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BE7BBA-854B-A943-AC5D-30716135D510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78179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71450" indent="-171450">
              <a:buFontTx/>
              <a:buChar char="-"/>
            </a:pPr>
            <a:endParaRPr lang="en-AU" dirty="0"/>
          </a:p>
          <a:p>
            <a:pPr marL="171450" indent="-171450">
              <a:buFontTx/>
              <a:buChar char="-"/>
            </a:pPr>
            <a:r>
              <a:rPr lang="en-AU" dirty="0"/>
              <a:t>Enhancement of the A</a:t>
            </a:r>
            <a:r>
              <a:rPr lang="en-AU" baseline="-25000" dirty="0"/>
              <a:t>1g</a:t>
            </a:r>
            <a:r>
              <a:rPr lang="en-AU" baseline="0" dirty="0"/>
              <a:t> lattice vibration (out-of-plane) is due to high density of exposed edges.</a:t>
            </a:r>
          </a:p>
          <a:p>
            <a:pPr marL="171450" indent="-171450">
              <a:buFontTx/>
              <a:buChar char="-"/>
            </a:pPr>
            <a:endParaRPr lang="en-AU" baseline="0" dirty="0"/>
          </a:p>
          <a:p>
            <a:pPr marL="171450" indent="-171450">
              <a:buFontTx/>
              <a:buChar char="-"/>
            </a:pPr>
            <a:r>
              <a:rPr lang="en-AU" baseline="0" dirty="0"/>
              <a:t>Need to understand the growth mechanism</a:t>
            </a:r>
          </a:p>
        </p:txBody>
      </p:sp>
    </p:spTree>
    <p:extLst>
      <p:ext uri="{BB962C8B-B14F-4D97-AF65-F5344CB8AC3E}">
        <p14:creationId xmlns:p14="http://schemas.microsoft.com/office/powerpoint/2010/main" val="15317090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71450" indent="-171450">
              <a:buFontTx/>
              <a:buChar char="-"/>
            </a:pPr>
            <a:r>
              <a:rPr lang="en-AU" dirty="0"/>
              <a:t>Three preferred orientations are 60 degrees apart from one another, suggesting that they are aligned to the three high symmetry directions of the hexagonal SiC lattice</a:t>
            </a:r>
            <a:endParaRPr lang="en-AU" baseline="0" dirty="0"/>
          </a:p>
          <a:p>
            <a:pPr marL="171450" indent="-171450">
              <a:buFontTx/>
              <a:buChar char="-"/>
            </a:pPr>
            <a:r>
              <a:rPr lang="en-AU" baseline="0" dirty="0"/>
              <a:t>Need to understand the growth mechanism</a:t>
            </a:r>
          </a:p>
        </p:txBody>
      </p:sp>
    </p:spTree>
    <p:extLst>
      <p:ext uri="{BB962C8B-B14F-4D97-AF65-F5344CB8AC3E}">
        <p14:creationId xmlns:p14="http://schemas.microsoft.com/office/powerpoint/2010/main" val="3950437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BE7BBA-854B-A943-AC5D-30716135D510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28885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646707-6BBD-41A9-B4DF-0C76A73A2D2A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18354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By annealing </a:t>
            </a:r>
            <a:r>
              <a:rPr lang="en-US" baseline="0" dirty="0"/>
              <a:t>for 10’ we found an increase in the number of layers with temperature described by the Arrhenius formula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646707-6BBD-41A9-B4DF-0C76A73A2D2A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957229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intensity</a:t>
            </a:r>
            <a:r>
              <a:rPr lang="en-US" baseline="0" dirty="0"/>
              <a:t> of the overlayer signal, </a:t>
            </a:r>
            <a:r>
              <a:rPr lang="en-US" baseline="0" dirty="0" err="1"/>
              <a:t>normalised</a:t>
            </a:r>
            <a:r>
              <a:rPr lang="en-US" baseline="0" dirty="0"/>
              <a:t> to the substrate signal can be fitted with an exponential rising function as a function of time.</a:t>
            </a:r>
          </a:p>
          <a:p>
            <a:r>
              <a:rPr lang="en-US" baseline="0" dirty="0"/>
              <a:t>This can be obtained by a simple argument considering the contribution of the signal coming from the different layers and the attenuation of the electron flux due to the layer thickness.</a:t>
            </a:r>
          </a:p>
          <a:p>
            <a:r>
              <a:rPr lang="en-US" baseline="0" dirty="0"/>
              <a:t>Eq. 1 of our Carbon paper (</a:t>
            </a:r>
            <a:r>
              <a:rPr lang="en-US" baseline="0" dirty="0" err="1"/>
              <a:t>Zarotti</a:t>
            </a:r>
            <a:r>
              <a:rPr lang="en-US" baseline="0" dirty="0"/>
              <a:t> et al)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646707-6BBD-41A9-B4DF-0C76A73A2D2A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472125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Our experimental fit of the beta coefficient</a:t>
            </a:r>
            <a:r>
              <a:rPr lang="en-US" baseline="0" dirty="0"/>
              <a:t> provides an evaluation of the activation energy </a:t>
            </a:r>
          </a:p>
          <a:p>
            <a:r>
              <a:rPr lang="en-US" baseline="0" dirty="0"/>
              <a:t>The slope provides in fact an “apparent” activation energy.</a:t>
            </a:r>
          </a:p>
          <a:p>
            <a:r>
              <a:rPr lang="en-US" baseline="0" dirty="0"/>
              <a:t>The real activation energy is </a:t>
            </a:r>
            <a:r>
              <a:rPr lang="en-US" baseline="0" dirty="0" err="1"/>
              <a:t>Ud</a:t>
            </a:r>
            <a:r>
              <a:rPr lang="en-US" baseline="0" dirty="0"/>
              <a:t>* + </a:t>
            </a:r>
            <a:r>
              <a:rPr lang="en-US" baseline="0" dirty="0" err="1"/>
              <a:t>Esi</a:t>
            </a:r>
            <a:r>
              <a:rPr lang="en-US" baseline="0" dirty="0"/>
              <a:t>/2 =~ 5 </a:t>
            </a:r>
            <a:r>
              <a:rPr lang="en-US" baseline="0" dirty="0" err="1"/>
              <a:t>eV</a:t>
            </a:r>
            <a:r>
              <a:rPr lang="en-US" baseline="0" dirty="0"/>
              <a:t>, which is matching the theoretical value of energy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646707-6BBD-41A9-B4DF-0C76A73A2D2A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98957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81B767-E95C-4690-BD22-D75494478F3B}" type="slidenum">
              <a:rPr lang="en-AU" smtClean="0"/>
              <a:t>41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7829001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BE7BBA-854B-A943-AC5D-30716135D510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84385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F68E2-58F2-4D09-BE8B-E3BD06533059}" type="datetimeFigureOut">
              <a:rPr lang="en-US" dirty="0"/>
              <a:t>8/14/18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6333464"/>
            <a:ext cx="523684" cy="52368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835615"/>
          </a:xfrm>
        </p:spPr>
        <p:txBody>
          <a:bodyPr/>
          <a:lstStyle>
            <a:lvl1pPr marL="0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246909"/>
            <a:ext cx="10058400" cy="46221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FC5F6-F338-4AE4-BB23-26385BCFC423}" type="datetimeFigureOut">
              <a:rPr lang="en-US" dirty="0"/>
              <a:t>8/14/18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BB0C4-6273-4C6E-B9BD-2EDC30F1CD52}" type="datetimeFigureOut">
              <a:rPr lang="en-US" dirty="0"/>
              <a:t>8/14/18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84947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399309"/>
            <a:ext cx="4937760" cy="44697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399310"/>
            <a:ext cx="4937760" cy="44697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B4D41-86C1-4908-B66A-0B50CEB3BF29}" type="datetimeFigureOut">
              <a:rPr lang="en-US" dirty="0"/>
              <a:t>8/14/18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90488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346801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238392"/>
            <a:ext cx="4937760" cy="372214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346801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238392"/>
            <a:ext cx="4937760" cy="372214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26E2C-56C1-4E0D-A793-0088A7FDD37E}" type="datetimeFigureOut">
              <a:rPr lang="en-US" dirty="0"/>
              <a:t>8/14/18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39B41-D8B5-4052-B551-9B5525EAA8B6}" type="datetimeFigureOut">
              <a:rPr lang="en-US" dirty="0"/>
              <a:t>8/14/18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4136C-8742-45B2-AF27-D93DF72833A9}" type="datetimeFigureOut">
              <a:rPr lang="en-US" dirty="0"/>
              <a:t>8/14/18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1233054"/>
            <a:ext cx="6492240" cy="475626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32ABBEA6-7C60-4B02-AE87-00D78D8422AF}" type="datetimeFigureOut">
              <a:rPr lang="en-US" dirty="0"/>
              <a:t>8/14/18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AD897-D46E-4AD2-BD9B-49DD3E640873}" type="datetimeFigureOut">
              <a:rPr lang="en-US" dirty="0"/>
              <a:t>8/14/18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D6473-DF6D-4702-B328-E0DD40540A4E}" type="datetimeFigureOut">
              <a:rPr lang="en-US" dirty="0"/>
              <a:t>8/14/18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F7E3A-B166-407D-9866-32884E7D5B37}" type="datetimeFigureOut">
              <a:rPr lang="en-US" dirty="0"/>
              <a:t>8/14/18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673600" y="6492877"/>
            <a:ext cx="2844800" cy="365125"/>
          </a:xfrm>
          <a:prstGeom prst="rect">
            <a:avLst/>
          </a:prstGeom>
        </p:spPr>
        <p:txBody>
          <a:bodyPr/>
          <a:lstStyle/>
          <a:p>
            <a:fld id="{DA96F52C-E700-7F43-BB0B-7F25A788C2C9}" type="datetime1">
              <a:rPr lang="en-AU" smtClean="0"/>
              <a:t>14/08/2018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NanoS-E3 2015  - </a:t>
            </a:r>
            <a:r>
              <a:rPr lang="fi-FI" dirty="0" err="1"/>
              <a:t>Motta</a:t>
            </a:r>
            <a:r>
              <a:rPr lang="fi-FI" dirty="0"/>
              <a:t>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FC477-0A05-4F3E-8EE9-E015C9089D5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9500614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0674352" y="2214562"/>
            <a:ext cx="1103752" cy="3930651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914400"/>
            <a:ext cx="9855201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599" y="2214562"/>
            <a:ext cx="9861551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All-carbon Solid State Supercapacitors Based on Graphene – N.Motta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0" y="6477196"/>
            <a:ext cx="675341" cy="365125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</a:lstStyle>
          <a:p>
            <a:fld id="{57AF16DE-A0D5-4438-950F-5B1E159C2C2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sz="half" idx="13"/>
          </p:nvPr>
        </p:nvSpPr>
        <p:spPr>
          <a:xfrm>
            <a:off x="609599" y="4224973"/>
            <a:ext cx="9861551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411552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4"/>
            <a:ext cx="9966960" cy="87782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256503"/>
            <a:ext cx="10058400" cy="46125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98624D31-43A5-475A-80CF-332C9F6DCF35}" type="datetimeFigureOut">
              <a:rPr lang="en-US" dirty="0"/>
              <a:t>8/14/18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097280" y="1197517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6333464"/>
            <a:ext cx="523684" cy="52368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62" r:id="rId13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tiff"/><Relationship Id="rId3" Type="http://schemas.openxmlformats.org/officeDocument/2006/relationships/hyperlink" Target="https://www.google.com.au/imgres?imgurl=https://infolyst.files.wordpress.com/2014/03/lithium-ion-battery.jpg&amp;imgrefurl=https://market-analyst.biz/2014/03/10/self-healing-lithium-ion-battery-creating-endless-possibilities-for-manufacturers/&amp;docid=nY-LKtAHrF5r_M&amp;tbnid=w9WxtujTK3GwwM:&amp;w=700&amp;h=553&amp;bih=762&amp;biw=1162&amp;ved=0ahUKEwjZxaDB14bNAhUDG5QKHa8QAiwQMwggKAUwBQ&amp;iact=mrc&amp;uact=8" TargetMode="External"/><Relationship Id="rId7" Type="http://schemas.openxmlformats.org/officeDocument/2006/relationships/image" Target="../media/image9.jpeg"/><Relationship Id="rId2" Type="http://schemas.openxmlformats.org/officeDocument/2006/relationships/hyperlink" Target="https://www.google.com.au/imgres?imgurl=https://upload.wikimedia.org/wikipedia/commons/7/7e/Electric_double-layer_capacitor_(Activated_carbon_electrode_-_Tube_type).PNG&amp;imgrefurl=https://en.wikipedia.org/wiki/Supercapacitor&amp;docid=6cu073OAeZ1WOM&amp;tbnid=UdgHBuWw1_lllM:&amp;w=550&amp;h=540&amp;bih=762&amp;biw=1162&amp;ved=0ahUKEwjw96CB14bNAhUCFZQKHXNSBu8QMwggKAQwBA&amp;iact=mrc&amp;uact=8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Relationship Id="rId9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7" Type="http://schemas.openxmlformats.org/officeDocument/2006/relationships/image" Target="../media/image50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10" Type="http://schemas.openxmlformats.org/officeDocument/2006/relationships/image" Target="../media/image14.png"/><Relationship Id="rId9" Type="http://schemas.openxmlformats.org/officeDocument/2006/relationships/image" Target="../media/image13.ti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22.t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tiff"/><Relationship Id="rId2" Type="http://schemas.openxmlformats.org/officeDocument/2006/relationships/image" Target="../media/image23.tiff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6.png"/><Relationship Id="rId4" Type="http://schemas.openxmlformats.org/officeDocument/2006/relationships/image" Target="../media/image25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emf"/><Relationship Id="rId4" Type="http://schemas.openxmlformats.org/officeDocument/2006/relationships/image" Target="../media/image30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tiff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7" Type="http://schemas.openxmlformats.org/officeDocument/2006/relationships/image" Target="../media/image36.tif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tiff"/><Relationship Id="rId5" Type="http://schemas.openxmlformats.org/officeDocument/2006/relationships/image" Target="../media/image34.tiff"/><Relationship Id="rId4" Type="http://schemas.openxmlformats.org/officeDocument/2006/relationships/image" Target="../media/image33.tif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9.tiff"/><Relationship Id="rId4" Type="http://schemas.openxmlformats.org/officeDocument/2006/relationships/image" Target="../media/image38.tif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0.tiff"/><Relationship Id="rId7" Type="http://schemas.openxmlformats.org/officeDocument/2006/relationships/image" Target="../media/image4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tiff"/><Relationship Id="rId5" Type="http://schemas.openxmlformats.org/officeDocument/2006/relationships/image" Target="../media/image42.jpeg"/><Relationship Id="rId10" Type="http://schemas.openxmlformats.org/officeDocument/2006/relationships/image" Target="../media/image46.jpeg"/><Relationship Id="rId4" Type="http://schemas.openxmlformats.org/officeDocument/2006/relationships/image" Target="../media/image41.tiff"/><Relationship Id="rId9" Type="http://schemas.openxmlformats.org/officeDocument/2006/relationships/image" Target="../media/image29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tif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tiff"/><Relationship Id="rId2" Type="http://schemas.openxmlformats.org/officeDocument/2006/relationships/image" Target="../media/image51.tif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openxmlformats.org/officeDocument/2006/relationships/image" Target="../media/image5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tiff"/><Relationship Id="rId5" Type="http://schemas.openxmlformats.org/officeDocument/2006/relationships/image" Target="../media/image55.tiff"/><Relationship Id="rId4" Type="http://schemas.openxmlformats.org/officeDocument/2006/relationships/image" Target="../media/image54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tiff"/><Relationship Id="rId2" Type="http://schemas.openxmlformats.org/officeDocument/2006/relationships/image" Target="../media/image58.tiff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tiff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tif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tiff"/><Relationship Id="rId2" Type="http://schemas.openxmlformats.org/officeDocument/2006/relationships/image" Target="../media/image62.tiff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tiff"/><Relationship Id="rId2" Type="http://schemas.openxmlformats.org/officeDocument/2006/relationships/image" Target="../media/image64.tiff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tif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0.emf"/><Relationship Id="rId4" Type="http://schemas.openxmlformats.org/officeDocument/2006/relationships/image" Target="../media/image69.e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emf"/><Relationship Id="rId7" Type="http://schemas.openxmlformats.org/officeDocument/2006/relationships/image" Target="../media/image74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4" Type="http://schemas.openxmlformats.org/officeDocument/2006/relationships/image" Target="../media/image68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75.jpeg"/><Relationship Id="rId7" Type="http://schemas.openxmlformats.org/officeDocument/2006/relationships/image" Target="../media/image78.tif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11" Type="http://schemas.openxmlformats.org/officeDocument/2006/relationships/image" Target="../media/image82.png"/><Relationship Id="rId5" Type="http://schemas.openxmlformats.org/officeDocument/2006/relationships/image" Target="../media/image77.png"/><Relationship Id="rId10" Type="http://schemas.openxmlformats.org/officeDocument/2006/relationships/image" Target="../media/image81.jpg"/><Relationship Id="rId4" Type="http://schemas.openxmlformats.org/officeDocument/2006/relationships/image" Target="../media/image76.png"/><Relationship Id="rId9" Type="http://schemas.openxmlformats.org/officeDocument/2006/relationships/image" Target="../media/image80.jp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7" Type="http://schemas.openxmlformats.org/officeDocument/2006/relationships/image" Target="../media/image88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7.png"/><Relationship Id="rId5" Type="http://schemas.openxmlformats.org/officeDocument/2006/relationships/image" Target="../media/image86.png"/><Relationship Id="rId4" Type="http://schemas.openxmlformats.org/officeDocument/2006/relationships/image" Target="../media/image85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emf"/><Relationship Id="rId3" Type="http://schemas.openxmlformats.org/officeDocument/2006/relationships/notesSlide" Target="../notesSlides/notesSlide11.xml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89.emf"/><Relationship Id="rId11" Type="http://schemas.openxmlformats.org/officeDocument/2006/relationships/image" Target="../media/image26.png"/><Relationship Id="rId5" Type="http://schemas.openxmlformats.org/officeDocument/2006/relationships/oleObject" Target="../embeddings/oleObject1.bin"/><Relationship Id="rId10" Type="http://schemas.openxmlformats.org/officeDocument/2006/relationships/image" Target="../media/image93.png"/><Relationship Id="rId4" Type="http://schemas.openxmlformats.org/officeDocument/2006/relationships/image" Target="../media/image91.tiff"/><Relationship Id="rId9" Type="http://schemas.openxmlformats.org/officeDocument/2006/relationships/image" Target="../media/image92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5.tif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96.ti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0.png"/><Relationship Id="rId5" Type="http://schemas.openxmlformats.org/officeDocument/2006/relationships/image" Target="../media/image99.tif"/><Relationship Id="rId4" Type="http://schemas.openxmlformats.org/officeDocument/2006/relationships/image" Target="../media/image98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tif"/><Relationship Id="rId7" Type="http://schemas.openxmlformats.org/officeDocument/2006/relationships/image" Target="../media/image96.t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3.emf"/><Relationship Id="rId5" Type="http://schemas.openxmlformats.org/officeDocument/2006/relationships/image" Target="../media/image102.emf"/><Relationship Id="rId10" Type="http://schemas.openxmlformats.org/officeDocument/2006/relationships/image" Target="../media/image105.png"/><Relationship Id="rId4" Type="http://schemas.openxmlformats.org/officeDocument/2006/relationships/image" Target="../media/image101.emf"/><Relationship Id="rId9" Type="http://schemas.openxmlformats.org/officeDocument/2006/relationships/image" Target="../media/image106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9.emf"/><Relationship Id="rId3" Type="http://schemas.openxmlformats.org/officeDocument/2006/relationships/image" Target="../media/image104.png"/><Relationship Id="rId7" Type="http://schemas.openxmlformats.org/officeDocument/2006/relationships/image" Target="../media/image108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7.emf"/><Relationship Id="rId5" Type="http://schemas.openxmlformats.org/officeDocument/2006/relationships/image" Target="../media/image106.emf"/><Relationship Id="rId4" Type="http://schemas.openxmlformats.org/officeDocument/2006/relationships/image" Target="../media/image105.emf"/><Relationship Id="rId9" Type="http://schemas.openxmlformats.org/officeDocument/2006/relationships/image" Target="../media/image110.em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2.emf"/><Relationship Id="rId4" Type="http://schemas.openxmlformats.org/officeDocument/2006/relationships/image" Target="../media/image111.emf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5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image" Target="../media/image120.png"/><Relationship Id="rId7" Type="http://schemas.openxmlformats.org/officeDocument/2006/relationships/image" Target="../media/image117.emf"/><Relationship Id="rId12" Type="http://schemas.openxmlformats.org/officeDocument/2006/relationships/image" Target="../media/image12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4.bin"/><Relationship Id="rId11" Type="http://schemas.openxmlformats.org/officeDocument/2006/relationships/image" Target="../media/image119.emf"/><Relationship Id="rId5" Type="http://schemas.openxmlformats.org/officeDocument/2006/relationships/image" Target="../media/image116.emf"/><Relationship Id="rId10" Type="http://schemas.openxmlformats.org/officeDocument/2006/relationships/oleObject" Target="../embeddings/oleObject6.bin"/><Relationship Id="rId4" Type="http://schemas.openxmlformats.org/officeDocument/2006/relationships/oleObject" Target="../embeddings/oleObject3.bin"/><Relationship Id="rId9" Type="http://schemas.openxmlformats.org/officeDocument/2006/relationships/image" Target="../media/image118.em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eg"/><Relationship Id="rId2" Type="http://schemas.openxmlformats.org/officeDocument/2006/relationships/image" Target="../media/image122.tiff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24.jpe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1.png"/><Relationship Id="rId3" Type="http://schemas.openxmlformats.org/officeDocument/2006/relationships/image" Target="../media/image126.tiff"/><Relationship Id="rId7" Type="http://schemas.openxmlformats.org/officeDocument/2006/relationships/image" Target="../media/image130.png"/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9.png"/><Relationship Id="rId5" Type="http://schemas.openxmlformats.org/officeDocument/2006/relationships/image" Target="../media/image128.jpeg"/><Relationship Id="rId4" Type="http://schemas.openxmlformats.org/officeDocument/2006/relationships/image" Target="../media/image127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7.emf"/><Relationship Id="rId3" Type="http://schemas.openxmlformats.org/officeDocument/2006/relationships/image" Target="../media/image132.png"/><Relationship Id="rId7" Type="http://schemas.openxmlformats.org/officeDocument/2006/relationships/image" Target="../media/image13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5.emf"/><Relationship Id="rId5" Type="http://schemas.openxmlformats.org/officeDocument/2006/relationships/image" Target="../media/image134.png"/><Relationship Id="rId4" Type="http://schemas.openxmlformats.org/officeDocument/2006/relationships/image" Target="../media/image133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jpeg"/><Relationship Id="rId2" Type="http://schemas.openxmlformats.org/officeDocument/2006/relationships/image" Target="../media/image13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1.gif"/><Relationship Id="rId4" Type="http://schemas.openxmlformats.org/officeDocument/2006/relationships/image" Target="../media/image140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2.png"/><Relationship Id="rId1" Type="http://schemas.openxmlformats.org/officeDocument/2006/relationships/slideLayout" Target="../slideLayouts/slideLayout13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tiff"/><Relationship Id="rId2" Type="http://schemas.openxmlformats.org/officeDocument/2006/relationships/image" Target="../media/image143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7.png"/><Relationship Id="rId5" Type="http://schemas.openxmlformats.org/officeDocument/2006/relationships/image" Target="../media/image146.png"/><Relationship Id="rId4" Type="http://schemas.openxmlformats.org/officeDocument/2006/relationships/image" Target="../media/image145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emf"/><Relationship Id="rId2" Type="http://schemas.openxmlformats.org/officeDocument/2006/relationships/image" Target="../media/image148.emf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emf"/><Relationship Id="rId2" Type="http://schemas.openxmlformats.org/officeDocument/2006/relationships/image" Target="../media/image150.tiff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jpeg"/><Relationship Id="rId2" Type="http://schemas.openxmlformats.org/officeDocument/2006/relationships/image" Target="../media/image15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4.emf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tiff"/><Relationship Id="rId2" Type="http://schemas.openxmlformats.org/officeDocument/2006/relationships/image" Target="../media/image155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58.tiff"/><Relationship Id="rId4" Type="http://schemas.openxmlformats.org/officeDocument/2006/relationships/image" Target="../media/image157.tiff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5117" y="2831807"/>
            <a:ext cx="10382431" cy="1470025"/>
          </a:xfrm>
        </p:spPr>
        <p:txBody>
          <a:bodyPr>
            <a:noAutofit/>
          </a:bodyPr>
          <a:lstStyle/>
          <a:p>
            <a:br>
              <a:rPr lang="en-AU" sz="6600" b="1" dirty="0">
                <a:solidFill>
                  <a:schemeClr val="bg1"/>
                </a:solidFill>
                <a:latin typeface="+mn-lt"/>
              </a:rPr>
            </a:br>
            <a:r>
              <a:rPr lang="en-GB" sz="4800" b="1" dirty="0"/>
              <a:t>Graphene Heterostructures on SiC: 2D materials towards applications</a:t>
            </a:r>
            <a:endParaRPr lang="en-AU" sz="6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5117" y="4429272"/>
            <a:ext cx="10642588" cy="1880087"/>
          </a:xfrm>
        </p:spPr>
        <p:txBody>
          <a:bodyPr>
            <a:noAutofit/>
          </a:bodyPr>
          <a:lstStyle/>
          <a:p>
            <a:r>
              <a:rPr lang="en-AU" b="1" dirty="0">
                <a:solidFill>
                  <a:schemeClr val="bg2">
                    <a:lumMod val="50000"/>
                  </a:schemeClr>
                </a:solidFill>
                <a:cs typeface="Arial" pitchFamily="34" charset="0"/>
              </a:rPr>
              <a:t>Nunzio Motta, </a:t>
            </a:r>
            <a:r>
              <a:rPr lang="en-US" dirty="0" err="1"/>
              <a:t>Mojtaba</a:t>
            </a:r>
            <a:r>
              <a:rPr lang="en-US" dirty="0"/>
              <a:t> </a:t>
            </a:r>
            <a:r>
              <a:rPr lang="en-US" dirty="0" err="1"/>
              <a:t>Amjadipour</a:t>
            </a:r>
            <a:r>
              <a:rPr lang="en-US" dirty="0"/>
              <a:t>, Jonathan Bradford, Jennifer Macleod, Josh Lipton-</a:t>
            </a:r>
            <a:r>
              <a:rPr lang="en-US" dirty="0" err="1"/>
              <a:t>Duffin</a:t>
            </a:r>
            <a:r>
              <a:rPr lang="en-US" dirty="0"/>
              <a:t>, Francesca </a:t>
            </a:r>
            <a:r>
              <a:rPr lang="en-US" dirty="0" err="1"/>
              <a:t>Iacopi</a:t>
            </a:r>
            <a:r>
              <a:rPr lang="en-US" dirty="0"/>
              <a:t>*</a:t>
            </a:r>
          </a:p>
          <a:p>
            <a:pPr>
              <a:spcAft>
                <a:spcPts val="0"/>
              </a:spcAft>
            </a:pPr>
            <a:r>
              <a:rPr lang="en-AU" sz="2000" b="1" dirty="0">
                <a:solidFill>
                  <a:schemeClr val="bg2">
                    <a:lumMod val="50000"/>
                  </a:schemeClr>
                </a:solidFill>
                <a:cs typeface="Arial" pitchFamily="34" charset="0"/>
              </a:rPr>
              <a:t>School of Chemistry, Physics and Mechanical Engineering 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AU" sz="2000" b="1" dirty="0">
                <a:solidFill>
                  <a:schemeClr val="bg2">
                    <a:lumMod val="50000"/>
                  </a:schemeClr>
                </a:solidFill>
                <a:cs typeface="Arial" pitchFamily="34" charset="0"/>
              </a:rPr>
              <a:t>Queensland University of Technology - Brisbane - Australia</a:t>
            </a:r>
          </a:p>
          <a:p>
            <a:r>
              <a:rPr lang="en-AU" sz="2000" b="1" dirty="0">
                <a:solidFill>
                  <a:schemeClr val="bg2">
                    <a:lumMod val="50000"/>
                  </a:schemeClr>
                </a:solidFill>
                <a:cs typeface="Arial" pitchFamily="34" charset="0"/>
              </a:rPr>
              <a:t>*University Of Technology Sydney - Australia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F8F9CD6-6B42-F84D-8668-B0B23E0114F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464" r="10114" b="7553"/>
          <a:stretch/>
        </p:blipFill>
        <p:spPr>
          <a:xfrm>
            <a:off x="1270000" y="198996"/>
            <a:ext cx="7022518" cy="270781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927CD78-5AB4-3C48-9EEA-985FCC1538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45500" y="2140915"/>
            <a:ext cx="3072048" cy="765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37092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1"/>
          <p:cNvSpPr>
            <a:spLocks noGrp="1" noChangeArrowheads="1"/>
          </p:cNvSpPr>
          <p:nvPr>
            <p:ph type="title"/>
          </p:nvPr>
        </p:nvSpPr>
        <p:spPr>
          <a:xfrm>
            <a:off x="317475" y="5802933"/>
            <a:ext cx="11874525" cy="822960"/>
          </a:xfrm>
        </p:spPr>
        <p:txBody>
          <a:bodyPr vert="horz" lIns="91440" tIns="26342" rIns="91440" bIns="45720" rtlCol="0" anchor="b">
            <a:normAutofit fontScale="90000"/>
          </a:bodyPr>
          <a:lstStyle/>
          <a:p>
            <a:pPr>
              <a:tabLst>
                <a:tab pos="0" algn="l"/>
                <a:tab pos="425426" algn="l"/>
                <a:tab pos="852360" algn="l"/>
                <a:tab pos="1279294" algn="l"/>
                <a:tab pos="1706228" algn="l"/>
                <a:tab pos="2133162" algn="l"/>
                <a:tab pos="2560097" algn="l"/>
                <a:tab pos="2987030" algn="l"/>
                <a:tab pos="3413965" algn="l"/>
                <a:tab pos="3840899" algn="l"/>
                <a:tab pos="4267833" algn="l"/>
                <a:tab pos="4694767" algn="l"/>
                <a:tab pos="5121702" algn="l"/>
                <a:tab pos="5548635" algn="l"/>
                <a:tab pos="5975570" algn="l"/>
                <a:tab pos="6402504" algn="l"/>
                <a:tab pos="6829438" algn="l"/>
                <a:tab pos="7256372" algn="l"/>
                <a:tab pos="7683307" algn="l"/>
                <a:tab pos="8110240" algn="l"/>
                <a:tab pos="8537175" algn="l"/>
              </a:tabLst>
              <a:defRPr/>
            </a:pPr>
            <a:r>
              <a:rPr lang="en-US" altLang="en-US" sz="4000" b="1" dirty="0">
                <a:ea typeface="+mj-ea"/>
                <a:cs typeface="+mj-cs"/>
              </a:rPr>
              <a:t>Nanoscale Imaging Lab  - Queensland University of Technology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240DDE0-102A-6D41-B55D-DA6D4683843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8128"/>
          <a:stretch/>
        </p:blipFill>
        <p:spPr>
          <a:xfrm>
            <a:off x="0" y="-61076"/>
            <a:ext cx="12192000" cy="561473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3BFC667-E3E7-8544-A041-17E3FA78B58E}"/>
              </a:ext>
            </a:extLst>
          </p:cNvPr>
          <p:cNvSpPr txBox="1"/>
          <p:nvPr/>
        </p:nvSpPr>
        <p:spPr>
          <a:xfrm>
            <a:off x="6096000" y="2216904"/>
            <a:ext cx="3016339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Helium Ion Microscope (2014)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EA62F34-677B-D74F-9CDE-EC1D8386B864}"/>
              </a:ext>
            </a:extLst>
          </p:cNvPr>
          <p:cNvSpPr txBox="1"/>
          <p:nvPr/>
        </p:nvSpPr>
        <p:spPr>
          <a:xfrm>
            <a:off x="1039369" y="2216904"/>
            <a:ext cx="3147721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UHV Multiprobe System (2011)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3736655-01ED-8C4B-9DAE-E43222E80400}"/>
              </a:ext>
            </a:extLst>
          </p:cNvPr>
          <p:cNvSpPr txBox="1"/>
          <p:nvPr/>
        </p:nvSpPr>
        <p:spPr>
          <a:xfrm>
            <a:off x="9840227" y="5553661"/>
            <a:ext cx="25346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Opening, 24 April 2018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05BA083-32B8-4B40-A0DD-673D4F431CAF}"/>
              </a:ext>
            </a:extLst>
          </p:cNvPr>
          <p:cNvSpPr txBox="1"/>
          <p:nvPr/>
        </p:nvSpPr>
        <p:spPr>
          <a:xfrm>
            <a:off x="9692641" y="2239248"/>
            <a:ext cx="225552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err="1"/>
              <a:t>Xe</a:t>
            </a:r>
            <a:r>
              <a:rPr lang="en-US" dirty="0"/>
              <a:t>- Plasma FIB (2019)</a:t>
            </a:r>
          </a:p>
        </p:txBody>
      </p:sp>
    </p:spTree>
    <p:extLst>
      <p:ext uri="{BB962C8B-B14F-4D97-AF65-F5344CB8AC3E}">
        <p14:creationId xmlns:p14="http://schemas.microsoft.com/office/powerpoint/2010/main" val="2157869802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Why 2D Materials?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430096"/>
            <a:ext cx="10880035" cy="4581571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3900" b="1" dirty="0">
                <a:latin typeface="+mj-lt"/>
              </a:rPr>
              <a:t>Electronics</a:t>
            </a:r>
          </a:p>
          <a:p>
            <a:pPr lvl="1">
              <a:buFont typeface="Wingdings" pitchFamily="2" charset="2"/>
              <a:buChar char="§"/>
            </a:pPr>
            <a:r>
              <a:rPr lang="en-US" sz="3500" b="1" dirty="0">
                <a:latin typeface="+mj-lt"/>
              </a:rPr>
              <a:t>High speed electronics</a:t>
            </a:r>
          </a:p>
          <a:p>
            <a:pPr lvl="1">
              <a:buFont typeface="Wingdings" pitchFamily="2" charset="2"/>
              <a:buChar char="§"/>
            </a:pPr>
            <a:r>
              <a:rPr lang="en-US" sz="3500" b="1" dirty="0">
                <a:latin typeface="+mj-lt"/>
              </a:rPr>
              <a:t>Low power consumption</a:t>
            </a:r>
          </a:p>
          <a:p>
            <a:pPr marL="0" indent="0">
              <a:buNone/>
            </a:pPr>
            <a:r>
              <a:rPr lang="en-US" sz="3900" b="1" dirty="0">
                <a:latin typeface="+mj-lt"/>
              </a:rPr>
              <a:t>Energy</a:t>
            </a:r>
          </a:p>
          <a:p>
            <a:pPr lvl="1">
              <a:buFont typeface="Wingdings" pitchFamily="2" charset="2"/>
              <a:buChar char="§"/>
            </a:pPr>
            <a:r>
              <a:rPr lang="en-US" sz="3700" b="1" dirty="0">
                <a:latin typeface="+mj-lt"/>
              </a:rPr>
              <a:t>Supercapacitors</a:t>
            </a:r>
          </a:p>
          <a:p>
            <a:pPr lvl="1">
              <a:buFont typeface="Wingdings" pitchFamily="2" charset="2"/>
              <a:buChar char="§"/>
            </a:pPr>
            <a:r>
              <a:rPr lang="en-US" sz="3700" b="1" dirty="0">
                <a:latin typeface="+mj-lt"/>
              </a:rPr>
              <a:t>Lithium batteries</a:t>
            </a:r>
          </a:p>
          <a:p>
            <a:pPr marL="0" indent="0">
              <a:buNone/>
            </a:pPr>
            <a:r>
              <a:rPr lang="en-US" sz="3900" b="1" dirty="0">
                <a:latin typeface="+mj-lt"/>
              </a:rPr>
              <a:t>Sensing</a:t>
            </a:r>
          </a:p>
          <a:p>
            <a:pPr lvl="1">
              <a:buFont typeface="Wingdings" pitchFamily="2" charset="2"/>
              <a:buChar char="§"/>
            </a:pPr>
            <a:r>
              <a:rPr lang="en-US" sz="3500" b="1" dirty="0">
                <a:latin typeface="+mj-lt"/>
              </a:rPr>
              <a:t>Gas sensors</a:t>
            </a:r>
          </a:p>
          <a:p>
            <a:pPr lvl="1">
              <a:buFont typeface="Wingdings" pitchFamily="2" charset="2"/>
              <a:buChar char="§"/>
            </a:pPr>
            <a:r>
              <a:rPr lang="en-US" sz="3500" b="1" dirty="0">
                <a:latin typeface="+mj-lt"/>
              </a:rPr>
              <a:t>Environmental monitoring</a:t>
            </a:r>
          </a:p>
          <a:p>
            <a:pPr lvl="1"/>
            <a:endParaRPr lang="en-US" b="1" dirty="0"/>
          </a:p>
          <a:p>
            <a:endParaRPr lang="en-US" b="1" dirty="0"/>
          </a:p>
        </p:txBody>
      </p:sp>
      <p:sp>
        <p:nvSpPr>
          <p:cNvPr id="8" name="AutoShape 4" descr="mage result for supercapacitors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0" y="286603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AutoShape 8" descr="mage result for li-ion batteries">
            <a:hlinkClick r:id="rId3"/>
          </p:cNvPr>
          <p:cNvSpPr>
            <a:spLocks noChangeAspect="1" noChangeArrowheads="1"/>
          </p:cNvSpPr>
          <p:nvPr/>
        </p:nvSpPr>
        <p:spPr bwMode="auto">
          <a:xfrm>
            <a:off x="0" y="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38" name="Picture 14" descr="nner-inks_0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02695" y="1430096"/>
            <a:ext cx="2673971" cy="1279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http://3.imimg.com/data3/PJ/KU/MY-5532184/optoelectronics-250x25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48317" y="1430096"/>
            <a:ext cx="1720229" cy="1279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mage result for environment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64472" y="4354484"/>
            <a:ext cx="2350419" cy="1497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mage result for gas sensi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69467" y="4354484"/>
            <a:ext cx="1768086" cy="1552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0BFD701-A7BA-A543-A015-3145751A080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79311" y="2930960"/>
            <a:ext cx="1658242" cy="124208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C5868D8-C13E-EE47-AACD-C7D3D12082D4}"/>
              </a:ext>
            </a:extLst>
          </p:cNvPr>
          <p:cNvSpPr txBox="1"/>
          <p:nvPr/>
        </p:nvSpPr>
        <p:spPr>
          <a:xfrm>
            <a:off x="1681843" y="5550002"/>
            <a:ext cx="37110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High surface to volume ratio</a:t>
            </a:r>
          </a:p>
        </p:txBody>
      </p:sp>
      <p:pic>
        <p:nvPicPr>
          <p:cNvPr id="13" name="Picture 10" descr="https://infolyst.files.wordpress.com/2014/03/lithium-ion-battery.jpg">
            <a:extLst>
              <a:ext uri="{FF2B5EF4-FFF2-40B4-BE49-F238E27FC236}">
                <a16:creationId xmlns:a16="http://schemas.microsoft.com/office/drawing/2014/main" id="{569F7652-0384-604E-B894-35FE8A7F3C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798136" y="2966262"/>
            <a:ext cx="1483088" cy="1171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26241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1231" y="41481"/>
            <a:ext cx="8229600" cy="1143000"/>
          </a:xfrm>
        </p:spPr>
        <p:txBody>
          <a:bodyPr>
            <a:normAutofit/>
          </a:bodyPr>
          <a:lstStyle/>
          <a:p>
            <a:r>
              <a:rPr lang="en-US" sz="7200" b="1" dirty="0"/>
              <a:t>Graphene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0A2698E5-7D20-2F49-A282-C88DD3DEF8DF}"/>
              </a:ext>
            </a:extLst>
          </p:cNvPr>
          <p:cNvGrpSpPr/>
          <p:nvPr/>
        </p:nvGrpSpPr>
        <p:grpSpPr>
          <a:xfrm>
            <a:off x="453594" y="1768712"/>
            <a:ext cx="2478618" cy="2470666"/>
            <a:chOff x="986887" y="1763688"/>
            <a:chExt cx="2478618" cy="2470666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6612" r="15599"/>
            <a:stretch/>
          </p:blipFill>
          <p:spPr>
            <a:xfrm>
              <a:off x="986887" y="1763688"/>
              <a:ext cx="2478618" cy="2248971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1215630" y="3865022"/>
              <a:ext cx="20211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Graphene structure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134A0921-E525-344B-B3E1-9258DB4877C2}"/>
              </a:ext>
            </a:extLst>
          </p:cNvPr>
          <p:cNvGrpSpPr/>
          <p:nvPr/>
        </p:nvGrpSpPr>
        <p:grpSpPr>
          <a:xfrm>
            <a:off x="453594" y="4206285"/>
            <a:ext cx="5910343" cy="1845567"/>
            <a:chOff x="879480" y="4484393"/>
            <a:chExt cx="5910343" cy="1845567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59D84DDD-54B8-D241-80D7-0161482C09D6}"/>
                </a:ext>
              </a:extLst>
            </p:cNvPr>
            <p:cNvGrpSpPr/>
            <p:nvPr/>
          </p:nvGrpSpPr>
          <p:grpSpPr>
            <a:xfrm>
              <a:off x="4105562" y="4711630"/>
              <a:ext cx="2684261" cy="1391092"/>
              <a:chOff x="6266127" y="3706356"/>
              <a:chExt cx="2684261" cy="1391092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5" name="Rectangle 14">
                    <a:extLst>
                      <a:ext uri="{FF2B5EF4-FFF2-40B4-BE49-F238E27FC236}">
                        <a16:creationId xmlns:a16="http://schemas.microsoft.com/office/drawing/2014/main" id="{0C95A82F-CCED-BC4B-94BB-A3BAB3FDDF56}"/>
                      </a:ext>
                    </a:extLst>
                  </p:cNvPr>
                  <p:cNvSpPr/>
                  <p:nvPr/>
                </p:nvSpPr>
                <p:spPr>
                  <a:xfrm>
                    <a:off x="6267478" y="4183356"/>
                    <a:ext cx="1630896" cy="512448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AU" sz="1600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AU" sz="1600" b="1">
                                  <a:latin typeface="Cambria Math" panose="02040503050406030204" pitchFamily="18" charset="0"/>
                                </a:rPr>
                                <m:t>𝐚</m:t>
                              </m:r>
                            </m:e>
                            <m:sub>
                              <m:r>
                                <a:rPr lang="en-AU" sz="1600" b="0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AU" sz="1600" b="0" i="0">
                              <a:latin typeface="Cambria Math" panose="02040503050406030204" pitchFamily="18" charset="0"/>
                            </a:rPr>
                            <m:t>=</m:t>
                          </m:r>
                          <m:f>
                            <m:fPr>
                              <m:ctrlPr>
                                <a:rPr lang="en-AU" sz="1600" b="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sty m:val="p"/>
                                </m:rPr>
                                <a:rPr lang="en-AU" sz="1600" b="0" i="0">
                                  <a:latin typeface="Cambria Math" panose="02040503050406030204" pitchFamily="18" charset="0"/>
                                </a:rPr>
                                <m:t>a</m:t>
                              </m:r>
                            </m:num>
                            <m:den>
                              <m:r>
                                <a:rPr lang="en-AU" sz="1600" b="0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d>
                            <m:dPr>
                              <m:ctrlPr>
                                <a:rPr lang="en-AU" sz="1600" b="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AU" sz="1600" b="0" i="0">
                                  <a:latin typeface="Cambria Math" panose="02040503050406030204" pitchFamily="18" charset="0"/>
                                </a:rPr>
                                <m:t>−1, </m:t>
                              </m:r>
                              <m:rad>
                                <m:radPr>
                                  <m:degHide m:val="on"/>
                                  <m:ctrlPr>
                                    <a:rPr lang="en-AU" sz="1600" b="0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AU" sz="1600" b="0" i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e>
                              </m:rad>
                            </m:e>
                          </m:d>
                        </m:oMath>
                      </m:oMathPara>
                    </a14:m>
                    <a:endParaRPr lang="en-AU" sz="1600" dirty="0"/>
                  </a:p>
                </p:txBody>
              </p:sp>
            </mc:Choice>
            <mc:Fallback xmlns="">
              <p:sp>
                <p:nvSpPr>
                  <p:cNvPr id="12" name="Rectangle 11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267478" y="4183356"/>
                    <a:ext cx="1630896" cy="512448"/>
                  </a:xfrm>
                  <a:prstGeom prst="rect">
                    <a:avLst/>
                  </a:prstGeom>
                  <a:blipFill rotWithShape="0">
                    <a:blip r:embed="rId6"/>
                    <a:stretch>
                      <a:fillRect b="-3571"/>
                    </a:stretch>
                  </a:blipFill>
                </p:spPr>
                <p:txBody>
                  <a:bodyPr/>
                  <a:lstStyle/>
                  <a:p>
                    <a:r>
                      <a:rPr lang="en-AU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6" name="Rectangle 15">
                    <a:extLst>
                      <a:ext uri="{FF2B5EF4-FFF2-40B4-BE49-F238E27FC236}">
                        <a16:creationId xmlns:a16="http://schemas.microsoft.com/office/drawing/2014/main" id="{2D8890F0-6B21-C345-9ABF-5594E94BECEB}"/>
                      </a:ext>
                    </a:extLst>
                  </p:cNvPr>
                  <p:cNvSpPr/>
                  <p:nvPr/>
                </p:nvSpPr>
                <p:spPr>
                  <a:xfrm>
                    <a:off x="6266127" y="3706356"/>
                    <a:ext cx="1472262" cy="512448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AU" sz="1600" b="1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AU" sz="1600" b="1">
                                  <a:latin typeface="Cambria Math" panose="02040503050406030204" pitchFamily="18" charset="0"/>
                                </a:rPr>
                                <m:t>𝐚</m:t>
                              </m:r>
                            </m:e>
                            <m:sub>
                              <m:r>
                                <a:rPr lang="en-AU" sz="1600" b="0" i="0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AU" sz="1600" b="0" i="0">
                              <a:latin typeface="Cambria Math" panose="02040503050406030204" pitchFamily="18" charset="0"/>
                            </a:rPr>
                            <m:t>=</m:t>
                          </m:r>
                          <m:f>
                            <m:fPr>
                              <m:ctrlPr>
                                <a:rPr lang="en-AU" sz="1600" b="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sty m:val="p"/>
                                </m:rPr>
                                <a:rPr lang="en-AU" sz="1600" b="0" i="0">
                                  <a:latin typeface="Cambria Math" panose="02040503050406030204" pitchFamily="18" charset="0"/>
                                </a:rPr>
                                <m:t>a</m:t>
                              </m:r>
                            </m:num>
                            <m:den>
                              <m:r>
                                <a:rPr lang="en-AU" sz="1600" b="0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d>
                            <m:dPr>
                              <m:ctrlPr>
                                <a:rPr lang="en-AU" sz="1600" b="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AU" sz="1600" b="0" i="0">
                                  <a:latin typeface="Cambria Math" panose="02040503050406030204" pitchFamily="18" charset="0"/>
                                </a:rPr>
                                <m:t>1, </m:t>
                              </m:r>
                              <m:rad>
                                <m:radPr>
                                  <m:degHide m:val="on"/>
                                  <m:ctrlPr>
                                    <a:rPr lang="en-AU" sz="1600" b="0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AU" sz="1600" b="0" i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e>
                              </m:rad>
                            </m:e>
                          </m:d>
                        </m:oMath>
                      </m:oMathPara>
                    </a14:m>
                    <a:endParaRPr lang="en-AU" sz="1600" dirty="0"/>
                  </a:p>
                </p:txBody>
              </p:sp>
            </mc:Choice>
            <mc:Fallback xmlns="">
              <p:sp>
                <p:nvSpPr>
                  <p:cNvPr id="13" name="Rectangle 12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266127" y="3706356"/>
                    <a:ext cx="1472262" cy="512448"/>
                  </a:xfrm>
                  <a:prstGeom prst="rect">
                    <a:avLst/>
                  </a:prstGeom>
                  <a:blipFill rotWithShape="0">
                    <a:blip r:embed="rId7"/>
                    <a:stretch>
                      <a:fillRect b="-3571"/>
                    </a:stretch>
                  </a:blipFill>
                </p:spPr>
                <p:txBody>
                  <a:bodyPr/>
                  <a:lstStyle/>
                  <a:p>
                    <a:r>
                      <a:rPr lang="en-AU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7" name="Rectangle 16">
                    <a:extLst>
                      <a:ext uri="{FF2B5EF4-FFF2-40B4-BE49-F238E27FC236}">
                        <a16:creationId xmlns:a16="http://schemas.microsoft.com/office/drawing/2014/main" id="{B67C12A9-CDFD-8443-BC99-F69ED78CE624}"/>
                      </a:ext>
                    </a:extLst>
                  </p:cNvPr>
                  <p:cNvSpPr/>
                  <p:nvPr/>
                </p:nvSpPr>
                <p:spPr>
                  <a:xfrm>
                    <a:off x="6266127" y="4758894"/>
                    <a:ext cx="2684261" cy="338554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m:rPr>
                              <m:sty m:val="p"/>
                            </m:rPr>
                            <a:rPr lang="en-AU" sz="1600">
                              <a:latin typeface="Cambria Math" panose="02040503050406030204" pitchFamily="18" charset="0"/>
                            </a:rPr>
                            <m:t>a</m:t>
                          </m:r>
                          <m:r>
                            <a:rPr lang="en-AU" sz="1600" i="0">
                              <a:latin typeface="Cambria Math" panose="02040503050406030204" pitchFamily="18" charset="0"/>
                            </a:rPr>
                            <m:t>=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en-AU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AU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AU" sz="1600" b="1" i="0">
                                      <a:latin typeface="Cambria Math" panose="02040503050406030204" pitchFamily="18" charset="0"/>
                                    </a:rPr>
                                    <m:t>𝐚</m:t>
                                  </m:r>
                                </m:e>
                                <m:sub>
                                  <m:r>
                                    <a:rPr lang="en-AU" sz="1600" b="0" i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  <m:r>
                            <a:rPr lang="en-AU" sz="1600" b="0" i="0">
                              <a:latin typeface="Cambria Math" panose="02040503050406030204" pitchFamily="18" charset="0"/>
                            </a:rPr>
                            <m:t>=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en-AU" sz="1600" b="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AU" sz="1600" b="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AU" sz="1600" b="1" i="0">
                                      <a:latin typeface="Cambria Math" panose="02040503050406030204" pitchFamily="18" charset="0"/>
                                    </a:rPr>
                                    <m:t>𝐚</m:t>
                                  </m:r>
                                </m:e>
                                <m:sub>
                                  <m:r>
                                    <a:rPr lang="en-AU" sz="1600" b="0" i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  <m:r>
                            <a:rPr lang="en-AU" sz="1600" b="0" i="0">
                              <a:latin typeface="Cambria Math" panose="02040503050406030204" pitchFamily="18" charset="0"/>
                            </a:rPr>
                            <m:t>=0.246 </m:t>
                          </m:r>
                          <m:r>
                            <a:rPr lang="en-AU" sz="1600" b="0" i="1">
                              <a:latin typeface="Cambria Math" panose="02040503050406030204" pitchFamily="18" charset="0"/>
                            </a:rPr>
                            <m:t>𝑛𝑚</m:t>
                          </m:r>
                        </m:oMath>
                      </m:oMathPara>
                    </a14:m>
                    <a:endParaRPr lang="en-AU" sz="1600" dirty="0"/>
                  </a:p>
                </p:txBody>
              </p:sp>
            </mc:Choice>
            <mc:Fallback xmlns="">
              <p:sp>
                <p:nvSpPr>
                  <p:cNvPr id="14" name="Rectangle 13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266127" y="4758894"/>
                    <a:ext cx="2684261" cy="338554"/>
                  </a:xfrm>
                  <a:prstGeom prst="rect">
                    <a:avLst/>
                  </a:prstGeom>
                  <a:blipFill rotWithShape="0">
                    <a:blip r:embed="rId8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AU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E94224D1-7318-1049-9E9A-4B611084E37A}"/>
                </a:ext>
              </a:extLst>
            </p:cNvPr>
            <p:cNvGrpSpPr/>
            <p:nvPr/>
          </p:nvGrpSpPr>
          <p:grpSpPr>
            <a:xfrm>
              <a:off x="879480" y="4484393"/>
              <a:ext cx="2689733" cy="1845567"/>
              <a:chOff x="879480" y="4484393"/>
              <a:chExt cx="2689733" cy="1845567"/>
            </a:xfrm>
          </p:grpSpPr>
          <p:pic>
            <p:nvPicPr>
              <p:cNvPr id="13" name="Picture 12">
                <a:extLst>
                  <a:ext uri="{FF2B5EF4-FFF2-40B4-BE49-F238E27FC236}">
                    <a16:creationId xmlns:a16="http://schemas.microsoft.com/office/drawing/2014/main" id="{892D0FDB-E711-844E-A44D-C6FDD14E9A7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809" t="8502" r="48823" b="55138"/>
              <a:stretch/>
            </p:blipFill>
            <p:spPr>
              <a:xfrm>
                <a:off x="904917" y="4484393"/>
                <a:ext cx="2664296" cy="1845567"/>
              </a:xfrm>
              <a:prstGeom prst="rect">
                <a:avLst/>
              </a:prstGeom>
            </p:spPr>
          </p:pic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13CF5F2A-BD76-994F-ADB6-F17C6920CC31}"/>
                  </a:ext>
                </a:extLst>
              </p:cNvPr>
              <p:cNvSpPr/>
              <p:nvPr/>
            </p:nvSpPr>
            <p:spPr>
              <a:xfrm>
                <a:off x="879480" y="4527101"/>
                <a:ext cx="468268" cy="39945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</p:grp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2A0455CD-F817-0D4F-87C6-8C2253BB997A}"/>
              </a:ext>
            </a:extLst>
          </p:cNvPr>
          <p:cNvSpPr/>
          <p:nvPr/>
        </p:nvSpPr>
        <p:spPr>
          <a:xfrm>
            <a:off x="6980082" y="1656321"/>
            <a:ext cx="4800438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en-US" sz="2400" dirty="0"/>
              <a:t>One layer of graphite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n-US" sz="2400" dirty="0"/>
              <a:t>First example of atomic 2D crystal.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n-US" sz="2400" dirty="0"/>
              <a:t>The world’s strongest material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n-US" sz="2400" dirty="0"/>
              <a:t>Extremely high electron mobility 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n-US" sz="2400" dirty="0"/>
              <a:t>Very elastic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n-US" sz="2400" dirty="0"/>
              <a:t>Impermeable to any molecule</a:t>
            </a:r>
          </a:p>
          <a:p>
            <a:pPr>
              <a:buFont typeface="Wingdings" charset="2"/>
              <a:buChar char="§"/>
            </a:pPr>
            <a:endParaRPr lang="en-US" sz="2000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84D5F1B-6CCD-D244-AF87-2ADF254A0F61}"/>
              </a:ext>
            </a:extLst>
          </p:cNvPr>
          <p:cNvSpPr/>
          <p:nvPr/>
        </p:nvSpPr>
        <p:spPr>
          <a:xfrm>
            <a:off x="6980082" y="4851523"/>
            <a:ext cx="4680226" cy="120032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en-US" sz="2400" dirty="0"/>
              <a:t>Problem: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n-US" sz="2400" dirty="0"/>
              <a:t>Semimetal (no electronic gap)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n-US" sz="2400" dirty="0"/>
              <a:t>No digital electronics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B48D148F-3093-874C-A053-5FF6F9C2772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85450" y="1604565"/>
            <a:ext cx="3894632" cy="2153438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B9EE0D63-2C14-944E-8714-72E6419D8880}"/>
              </a:ext>
            </a:extLst>
          </p:cNvPr>
          <p:cNvSpPr txBox="1"/>
          <p:nvPr/>
        </p:nvSpPr>
        <p:spPr>
          <a:xfrm>
            <a:off x="3340210" y="3870046"/>
            <a:ext cx="30031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Graphene electronic structure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69627DF-C1D5-2847-B0A2-B8139AA4C2FE}"/>
              </a:ext>
            </a:extLst>
          </p:cNvPr>
          <p:cNvSpPr/>
          <p:nvPr/>
        </p:nvSpPr>
        <p:spPr>
          <a:xfrm>
            <a:off x="7254240" y="5267490"/>
            <a:ext cx="3870960" cy="35052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140AC7F-194F-2D49-AA65-B0E9A9CB0DE2}"/>
              </a:ext>
            </a:extLst>
          </p:cNvPr>
          <p:cNvSpPr txBox="1"/>
          <p:nvPr/>
        </p:nvSpPr>
        <p:spPr>
          <a:xfrm>
            <a:off x="6959485" y="4219306"/>
            <a:ext cx="36666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Discovered 2004</a:t>
            </a:r>
          </a:p>
          <a:p>
            <a:r>
              <a:rPr lang="en-US" dirty="0"/>
              <a:t>Nobel prize (</a:t>
            </a:r>
            <a:r>
              <a:rPr lang="en-US" dirty="0" err="1"/>
              <a:t>Geim</a:t>
            </a:r>
            <a:r>
              <a:rPr lang="en-US" dirty="0"/>
              <a:t> – </a:t>
            </a:r>
            <a:r>
              <a:rPr lang="en-US" dirty="0" err="1"/>
              <a:t>Novoselov</a:t>
            </a:r>
            <a:r>
              <a:rPr lang="en-US" dirty="0"/>
              <a:t>) 2010</a:t>
            </a:r>
          </a:p>
        </p:txBody>
      </p:sp>
    </p:spTree>
    <p:extLst>
      <p:ext uri="{BB962C8B-B14F-4D97-AF65-F5344CB8AC3E}">
        <p14:creationId xmlns:p14="http://schemas.microsoft.com/office/powerpoint/2010/main" val="21398062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7200" b="1" dirty="0"/>
              <a:t>Summary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097280" y="1402389"/>
            <a:ext cx="11094720" cy="4023360"/>
          </a:xfrm>
        </p:spPr>
        <p:txBody>
          <a:bodyPr>
            <a:normAutofit/>
          </a:bodyPr>
          <a:lstStyle/>
          <a:p>
            <a:pPr marL="266700" indent="-250825">
              <a:buFont typeface="Wingdings" charset="2"/>
              <a:buChar char="§"/>
            </a:pPr>
            <a:r>
              <a:rPr lang="en-US" sz="3500" dirty="0"/>
              <a:t>Epitaxial growth of Graphene</a:t>
            </a:r>
          </a:p>
          <a:p>
            <a:pPr marL="266700" indent="-250825">
              <a:buFont typeface="Wingdings" charset="2"/>
              <a:buChar char="§"/>
            </a:pPr>
            <a:r>
              <a:rPr lang="en-US" sz="3500" dirty="0"/>
              <a:t>Opening a gap in graphene by </a:t>
            </a:r>
            <a:r>
              <a:rPr lang="en-US" sz="3300" dirty="0" err="1"/>
              <a:t>nano</a:t>
            </a:r>
            <a:r>
              <a:rPr lang="en-US" sz="3300" dirty="0"/>
              <a:t>-patterning</a:t>
            </a:r>
          </a:p>
          <a:p>
            <a:pPr marL="266700" indent="-250825">
              <a:buFont typeface="Wingdings" charset="2"/>
              <a:buChar char="§"/>
            </a:pPr>
            <a:r>
              <a:rPr lang="en-US" sz="3300" dirty="0"/>
              <a:t>Making graphene free-standing</a:t>
            </a:r>
          </a:p>
          <a:p>
            <a:pPr marL="266700" indent="-250825">
              <a:buFont typeface="Wingdings" charset="2"/>
              <a:buChar char="§"/>
            </a:pPr>
            <a:r>
              <a:rPr lang="en-US" sz="3500" dirty="0"/>
              <a:t>Graphene heterostructures</a:t>
            </a:r>
          </a:p>
          <a:p>
            <a:pPr marL="559308" lvl="1" indent="-250825">
              <a:buFont typeface="Wingdings" charset="2"/>
              <a:buChar char="§"/>
            </a:pPr>
            <a:r>
              <a:rPr lang="en-US" sz="3300" dirty="0"/>
              <a:t>2D in-plane heterostructures Graphene - h-BN</a:t>
            </a:r>
          </a:p>
          <a:p>
            <a:pPr marL="559308" lvl="1" indent="-250825">
              <a:buFont typeface="Wingdings" charset="2"/>
              <a:buChar char="§"/>
            </a:pPr>
            <a:r>
              <a:rPr lang="en-US" sz="3300" dirty="0"/>
              <a:t>2D Van der Waals heterostructures: Graphene - MoS</a:t>
            </a:r>
            <a:r>
              <a:rPr lang="en-US" sz="3300" baseline="-25000" dirty="0"/>
              <a:t>2</a:t>
            </a:r>
            <a:r>
              <a:rPr lang="en-US" sz="3300" dirty="0"/>
              <a:t> (WS</a:t>
            </a:r>
            <a:r>
              <a:rPr lang="en-US" sz="3300" baseline="-25000" dirty="0"/>
              <a:t>2</a:t>
            </a:r>
            <a:r>
              <a:rPr lang="en-US" sz="33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3743303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Graphene from </a:t>
            </a:r>
            <a:r>
              <a:rPr lang="en-US" b="1" dirty="0" err="1"/>
              <a:t>SiC</a:t>
            </a:r>
            <a:endParaRPr lang="en-US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By high Temperature annealing</a:t>
            </a:r>
          </a:p>
        </p:txBody>
      </p:sp>
    </p:spTree>
    <p:extLst>
      <p:ext uri="{BB962C8B-B14F-4D97-AF65-F5344CB8AC3E}">
        <p14:creationId xmlns:p14="http://schemas.microsoft.com/office/powerpoint/2010/main" val="17650934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107" y="265208"/>
            <a:ext cx="11038893" cy="914400"/>
          </a:xfrm>
        </p:spPr>
        <p:txBody>
          <a:bodyPr>
            <a:noAutofit/>
          </a:bodyPr>
          <a:lstStyle/>
          <a:p>
            <a:r>
              <a:rPr lang="en-US" b="1" dirty="0"/>
              <a:t>Graphene growth on SiC by Si sublimation</a:t>
            </a:r>
          </a:p>
        </p:txBody>
      </p:sp>
      <p:sp>
        <p:nvSpPr>
          <p:cNvPr id="6" name="Content Placeholder 5"/>
          <p:cNvSpPr txBox="1">
            <a:spLocks noGrp="1"/>
          </p:cNvSpPr>
          <p:nvPr>
            <p:ph idx="1"/>
          </p:nvPr>
        </p:nvSpPr>
        <p:spPr>
          <a:xfrm>
            <a:off x="573688" y="1442938"/>
            <a:ext cx="8731850" cy="25607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00075" lvl="1" indent="-457200"/>
            <a:r>
              <a:rPr lang="fi-FI" sz="3200" b="1" dirty="0">
                <a:latin typeface="+mj-lt"/>
              </a:rPr>
              <a:t>Direct </a:t>
            </a:r>
            <a:r>
              <a:rPr lang="fi-FI" sz="3200" b="1" dirty="0" err="1">
                <a:latin typeface="+mj-lt"/>
              </a:rPr>
              <a:t>growth</a:t>
            </a:r>
            <a:r>
              <a:rPr lang="fi-FI" sz="3200" b="1" dirty="0">
                <a:latin typeface="+mj-lt"/>
              </a:rPr>
              <a:t> on </a:t>
            </a:r>
            <a:r>
              <a:rPr lang="fi-FI" sz="3200" b="1" dirty="0" err="1">
                <a:latin typeface="+mj-lt"/>
              </a:rPr>
              <a:t>semiconductor</a:t>
            </a:r>
            <a:r>
              <a:rPr lang="fi-FI" sz="3200" b="1" dirty="0">
                <a:latin typeface="+mj-lt"/>
              </a:rPr>
              <a:t> </a:t>
            </a:r>
          </a:p>
          <a:p>
            <a:pPr marL="600075" lvl="1" indent="-457200"/>
            <a:r>
              <a:rPr lang="fi-FI" sz="3200" b="1" dirty="0">
                <a:latin typeface="+mj-lt"/>
              </a:rPr>
              <a:t>Compatibility with the </a:t>
            </a:r>
            <a:r>
              <a:rPr lang="fi-FI" sz="3200" b="1" dirty="0" err="1">
                <a:latin typeface="+mj-lt"/>
              </a:rPr>
              <a:t>semiconductor</a:t>
            </a:r>
            <a:r>
              <a:rPr lang="fi-FI" sz="3200" b="1" dirty="0">
                <a:latin typeface="+mj-lt"/>
              </a:rPr>
              <a:t> </a:t>
            </a:r>
            <a:r>
              <a:rPr lang="fi-FI" sz="3200" b="1" dirty="0" err="1">
                <a:latin typeface="+mj-lt"/>
              </a:rPr>
              <a:t>industry</a:t>
            </a:r>
            <a:endParaRPr lang="fi-FI" sz="3200" b="1" dirty="0">
              <a:latin typeface="+mj-lt"/>
            </a:endParaRPr>
          </a:p>
          <a:p>
            <a:pPr marL="600075" lvl="1" indent="-457200"/>
            <a:r>
              <a:rPr lang="fi-FI" sz="3200" b="1" dirty="0" err="1">
                <a:latin typeface="+mj-lt"/>
              </a:rPr>
              <a:t>Clean</a:t>
            </a:r>
            <a:r>
              <a:rPr lang="fi-FI" sz="3200" b="1" dirty="0">
                <a:latin typeface="+mj-lt"/>
              </a:rPr>
              <a:t> </a:t>
            </a:r>
            <a:r>
              <a:rPr lang="fi-FI" sz="3200" b="1" dirty="0" err="1">
                <a:latin typeface="+mj-lt"/>
              </a:rPr>
              <a:t>process</a:t>
            </a:r>
            <a:endParaRPr lang="fi-FI" sz="3200" b="1" dirty="0">
              <a:latin typeface="+mj-lt"/>
            </a:endParaRPr>
          </a:p>
          <a:p>
            <a:pPr marL="600075" lvl="1" indent="-457200"/>
            <a:r>
              <a:rPr lang="fi-FI" sz="3200" b="1" dirty="0" err="1">
                <a:latin typeface="+mj-lt"/>
              </a:rPr>
              <a:t>Potential</a:t>
            </a:r>
            <a:r>
              <a:rPr lang="fi-FI" sz="3200" b="1" dirty="0">
                <a:latin typeface="+mj-lt"/>
              </a:rPr>
              <a:t> </a:t>
            </a:r>
            <a:r>
              <a:rPr lang="fi-FI" sz="3200" b="1" dirty="0" err="1">
                <a:latin typeface="+mj-lt"/>
              </a:rPr>
              <a:t>combination</a:t>
            </a:r>
            <a:r>
              <a:rPr lang="fi-FI" sz="3200" b="1" dirty="0">
                <a:latin typeface="+mj-lt"/>
              </a:rPr>
              <a:t> with </a:t>
            </a:r>
            <a:r>
              <a:rPr lang="fi-FI" sz="3200" b="1" dirty="0" err="1">
                <a:latin typeface="+mj-lt"/>
              </a:rPr>
              <a:t>other</a:t>
            </a:r>
            <a:r>
              <a:rPr lang="fi-FI" sz="3200" b="1" dirty="0">
                <a:latin typeface="+mj-lt"/>
              </a:rPr>
              <a:t> 2D </a:t>
            </a:r>
            <a:r>
              <a:rPr lang="fi-FI" sz="3200" b="1" dirty="0" err="1">
                <a:latin typeface="+mj-lt"/>
              </a:rPr>
              <a:t>materials</a:t>
            </a:r>
            <a:endParaRPr lang="en-US" sz="3200" b="1" dirty="0">
              <a:latin typeface="+mj-lt"/>
            </a:endParaRPr>
          </a:p>
          <a:p>
            <a:pPr marL="782955" lvl="2" indent="-457200"/>
            <a:endParaRPr lang="en-US" sz="2800" b="1" dirty="0">
              <a:latin typeface="+mj-lt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95395" y="1508454"/>
            <a:ext cx="2327198" cy="1498667"/>
          </a:xfrm>
          <a:prstGeom prst="rect">
            <a:avLst/>
          </a:prstGeom>
        </p:spPr>
      </p:pic>
      <p:sp>
        <p:nvSpPr>
          <p:cNvPr id="33" name="Rectangle 32"/>
          <p:cNvSpPr/>
          <p:nvPr/>
        </p:nvSpPr>
        <p:spPr>
          <a:xfrm>
            <a:off x="9055580" y="3058176"/>
            <a:ext cx="3136420" cy="27699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lvl="1"/>
            <a:r>
              <a:rPr lang="fi-FI" sz="1200" b="1" dirty="0"/>
              <a:t>de </a:t>
            </a:r>
            <a:r>
              <a:rPr lang="fi-FI" sz="1200" b="1" dirty="0" err="1"/>
              <a:t>Heer</a:t>
            </a:r>
            <a:r>
              <a:rPr lang="fi-FI" sz="1200" b="1" dirty="0"/>
              <a:t> – Berger et </a:t>
            </a:r>
            <a:r>
              <a:rPr lang="fi-FI" sz="1200" b="1" dirty="0" err="1"/>
              <a:t>al</a:t>
            </a:r>
            <a:r>
              <a:rPr lang="fi-FI" sz="1200" b="1" dirty="0"/>
              <a:t> PNAS </a:t>
            </a:r>
            <a:r>
              <a:rPr lang="nl-NL" sz="1200" b="1" dirty="0"/>
              <a:t>108, 16900 (2011)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1D2115A-957B-9444-8032-3C757618388E}"/>
              </a:ext>
            </a:extLst>
          </p:cNvPr>
          <p:cNvSpPr/>
          <p:nvPr/>
        </p:nvSpPr>
        <p:spPr>
          <a:xfrm>
            <a:off x="1153107" y="6050092"/>
            <a:ext cx="627447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sz="1200" b="1" dirty="0">
                <a:latin typeface="Helvetica" pitchFamily="2" charset="0"/>
              </a:rPr>
              <a:t>Motta, </a:t>
            </a:r>
            <a:r>
              <a:rPr lang="en-AU" sz="1200" b="1" dirty="0" err="1">
                <a:latin typeface="Helvetica" pitchFamily="2" charset="0"/>
              </a:rPr>
              <a:t>Iacopi</a:t>
            </a:r>
            <a:r>
              <a:rPr lang="en-AU" sz="1200" b="1" dirty="0">
                <a:latin typeface="Helvetica" pitchFamily="2" charset="0"/>
              </a:rPr>
              <a:t>, </a:t>
            </a:r>
            <a:r>
              <a:rPr lang="en-AU" sz="1200" b="1" dirty="0" err="1">
                <a:latin typeface="Helvetica" pitchFamily="2" charset="0"/>
              </a:rPr>
              <a:t>Coletti</a:t>
            </a:r>
            <a:r>
              <a:rPr lang="en-AU" sz="1200" b="1" dirty="0">
                <a:latin typeface="Helvetica" pitchFamily="2" charset="0"/>
              </a:rPr>
              <a:t> - Growing Graphene on Semiconductors - Pan Stanford - 2017</a:t>
            </a:r>
            <a:endParaRPr lang="en-AU" sz="1200" b="1" dirty="0">
              <a:effectLst/>
              <a:latin typeface="Helvetica" pitchFamily="2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BCA5EB1-5735-D041-836D-B268A1AD05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8335" y="3514789"/>
            <a:ext cx="1633161" cy="2444084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FF94423-1067-1B42-85E8-830313F41CA1}"/>
              </a:ext>
            </a:extLst>
          </p:cNvPr>
          <p:cNvSpPr/>
          <p:nvPr/>
        </p:nvSpPr>
        <p:spPr>
          <a:xfrm>
            <a:off x="2907067" y="4133784"/>
            <a:ext cx="6096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marL="782955" lvl="2" indent="-457200"/>
            <a:r>
              <a:rPr lang="en-US" sz="2800" b="1" dirty="0"/>
              <a:t>Problem: Bulk SiC: very expensive</a:t>
            </a:r>
          </a:p>
          <a:p>
            <a:pPr marL="782955" lvl="2" indent="-457200"/>
            <a:r>
              <a:rPr lang="en-US" sz="2800" b="1" dirty="0"/>
              <a:t>Solution:   3C-SiC(111)/Si(111)</a:t>
            </a:r>
          </a:p>
        </p:txBody>
      </p:sp>
      <p:grpSp>
        <p:nvGrpSpPr>
          <p:cNvPr id="78" name="Group 77">
            <a:extLst>
              <a:ext uri="{FF2B5EF4-FFF2-40B4-BE49-F238E27FC236}">
                <a16:creationId xmlns:a16="http://schemas.microsoft.com/office/drawing/2014/main" id="{CC6FC86C-E17E-F848-9C96-6D16A6217CA5}"/>
              </a:ext>
            </a:extLst>
          </p:cNvPr>
          <p:cNvGrpSpPr/>
          <p:nvPr/>
        </p:nvGrpSpPr>
        <p:grpSpPr>
          <a:xfrm>
            <a:off x="9004723" y="3550881"/>
            <a:ext cx="3108543" cy="2776210"/>
            <a:chOff x="8882270" y="685800"/>
            <a:chExt cx="3108543" cy="2776210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78D447AA-461E-B44C-9DFD-6627C5BA96CF}"/>
                </a:ext>
              </a:extLst>
            </p:cNvPr>
            <p:cNvSpPr txBox="1"/>
            <p:nvPr/>
          </p:nvSpPr>
          <p:spPr>
            <a:xfrm>
              <a:off x="9992136" y="685800"/>
              <a:ext cx="1086160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50" b="1" dirty="0"/>
                <a:t>Graphene</a:t>
              </a:r>
            </a:p>
          </p:txBody>
        </p:sp>
        <p:cxnSp>
          <p:nvCxnSpPr>
            <p:cNvPr id="80" name="Straight Arrow Connector 79">
              <a:extLst>
                <a:ext uri="{FF2B5EF4-FFF2-40B4-BE49-F238E27FC236}">
                  <a16:creationId xmlns:a16="http://schemas.microsoft.com/office/drawing/2014/main" id="{0A650C39-BFAF-7444-BAC7-F0B70C70481B}"/>
                </a:ext>
              </a:extLst>
            </p:cNvPr>
            <p:cNvCxnSpPr/>
            <p:nvPr/>
          </p:nvCxnSpPr>
          <p:spPr>
            <a:xfrm flipH="1">
              <a:off x="9687336" y="920508"/>
              <a:ext cx="388417" cy="146292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Arrow Connector 80">
              <a:extLst>
                <a:ext uri="{FF2B5EF4-FFF2-40B4-BE49-F238E27FC236}">
                  <a16:creationId xmlns:a16="http://schemas.microsoft.com/office/drawing/2014/main" id="{A6127CFE-2AA2-6544-8DE0-6F2943384FDA}"/>
                </a:ext>
              </a:extLst>
            </p:cNvPr>
            <p:cNvCxnSpPr/>
            <p:nvPr/>
          </p:nvCxnSpPr>
          <p:spPr>
            <a:xfrm>
              <a:off x="10682239" y="852442"/>
              <a:ext cx="555344" cy="203501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2" name="Group 81">
              <a:extLst>
                <a:ext uri="{FF2B5EF4-FFF2-40B4-BE49-F238E27FC236}">
                  <a16:creationId xmlns:a16="http://schemas.microsoft.com/office/drawing/2014/main" id="{CE3E86BF-7C8D-BD46-BC55-1131A548B669}"/>
                </a:ext>
              </a:extLst>
            </p:cNvPr>
            <p:cNvGrpSpPr/>
            <p:nvPr/>
          </p:nvGrpSpPr>
          <p:grpSpPr>
            <a:xfrm>
              <a:off x="8882270" y="685801"/>
              <a:ext cx="3108543" cy="2776209"/>
              <a:chOff x="8882270" y="685801"/>
              <a:chExt cx="3108543" cy="2776209"/>
            </a:xfrm>
          </p:grpSpPr>
          <p:grpSp>
            <p:nvGrpSpPr>
              <p:cNvPr id="83" name="Group 82">
                <a:extLst>
                  <a:ext uri="{FF2B5EF4-FFF2-40B4-BE49-F238E27FC236}">
                    <a16:creationId xmlns:a16="http://schemas.microsoft.com/office/drawing/2014/main" id="{C0830B7E-B2CA-EA42-86CF-0DE86750DEB4}"/>
                  </a:ext>
                </a:extLst>
              </p:cNvPr>
              <p:cNvGrpSpPr/>
              <p:nvPr/>
            </p:nvGrpSpPr>
            <p:grpSpPr>
              <a:xfrm>
                <a:off x="9151216" y="2222810"/>
                <a:ext cx="2636322" cy="921843"/>
                <a:chOff x="7162800" y="2209800"/>
                <a:chExt cx="2636322" cy="921843"/>
              </a:xfrm>
            </p:grpSpPr>
            <p:pic>
              <p:nvPicPr>
                <p:cNvPr id="146" name="Picture 145">
                  <a:extLst>
                    <a:ext uri="{FF2B5EF4-FFF2-40B4-BE49-F238E27FC236}">
                      <a16:creationId xmlns:a16="http://schemas.microsoft.com/office/drawing/2014/main" id="{7BD6C177-8778-8845-9D5F-A883EAD6D9F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162800" y="2209800"/>
                  <a:ext cx="1295400" cy="921843"/>
                </a:xfrm>
                <a:prstGeom prst="rect">
                  <a:avLst/>
                </a:prstGeom>
              </p:spPr>
            </p:pic>
            <p:pic>
              <p:nvPicPr>
                <p:cNvPr id="147" name="Picture 146">
                  <a:extLst>
                    <a:ext uri="{FF2B5EF4-FFF2-40B4-BE49-F238E27FC236}">
                      <a16:creationId xmlns:a16="http://schemas.microsoft.com/office/drawing/2014/main" id="{764116D1-AD0F-7846-9769-159BE344DFE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534400" y="2209800"/>
                  <a:ext cx="1264722" cy="914400"/>
                </a:xfrm>
                <a:prstGeom prst="rect">
                  <a:avLst/>
                </a:prstGeom>
              </p:spPr>
            </p:pic>
          </p:grpSp>
          <p:sp>
            <p:nvSpPr>
              <p:cNvPr id="84" name="Rectangle 83">
                <a:extLst>
                  <a:ext uri="{FF2B5EF4-FFF2-40B4-BE49-F238E27FC236}">
                    <a16:creationId xmlns:a16="http://schemas.microsoft.com/office/drawing/2014/main" id="{0187B082-C6A0-4D44-89FF-A9F883478288}"/>
                  </a:ext>
                </a:extLst>
              </p:cNvPr>
              <p:cNvSpPr/>
              <p:nvPr/>
            </p:nvSpPr>
            <p:spPr>
              <a:xfrm>
                <a:off x="9172698" y="1491399"/>
                <a:ext cx="2614840" cy="283192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050" b="1" dirty="0"/>
                  <a:t>SiC</a:t>
                </a:r>
              </a:p>
            </p:txBody>
          </p:sp>
          <p:sp>
            <p:nvSpPr>
              <p:cNvPr id="85" name="Rectangle 84">
                <a:extLst>
                  <a:ext uri="{FF2B5EF4-FFF2-40B4-BE49-F238E27FC236}">
                    <a16:creationId xmlns:a16="http://schemas.microsoft.com/office/drawing/2014/main" id="{027B6E1F-E002-8042-A65E-DFDA7F1F7F8B}"/>
                  </a:ext>
                </a:extLst>
              </p:cNvPr>
              <p:cNvSpPr/>
              <p:nvPr/>
            </p:nvSpPr>
            <p:spPr>
              <a:xfrm>
                <a:off x="9172698" y="1249337"/>
                <a:ext cx="565370" cy="241431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050" b="1" dirty="0"/>
                  <a:t>SiC</a:t>
                </a:r>
              </a:p>
            </p:txBody>
          </p:sp>
          <p:sp>
            <p:nvSpPr>
              <p:cNvPr id="86" name="Rectangle 85">
                <a:extLst>
                  <a:ext uri="{FF2B5EF4-FFF2-40B4-BE49-F238E27FC236}">
                    <a16:creationId xmlns:a16="http://schemas.microsoft.com/office/drawing/2014/main" id="{5DB6356F-BB33-C945-8002-9AB00CCF7233}"/>
                  </a:ext>
                </a:extLst>
              </p:cNvPr>
              <p:cNvSpPr/>
              <p:nvPr/>
            </p:nvSpPr>
            <p:spPr>
              <a:xfrm>
                <a:off x="9172698" y="1131885"/>
                <a:ext cx="565370" cy="117451"/>
              </a:xfrm>
              <a:prstGeom prst="rect">
                <a:avLst/>
              </a:prstGeom>
              <a:ln>
                <a:noFill/>
              </a:ln>
              <a:effectLst/>
            </p:spPr>
            <p:style>
              <a:lnRef idx="1">
                <a:schemeClr val="dk1"/>
              </a:lnRef>
              <a:fillRef idx="3">
                <a:schemeClr val="dk1"/>
              </a:fillRef>
              <a:effectRef idx="2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50" b="1" dirty="0"/>
              </a:p>
            </p:txBody>
          </p:sp>
          <p:sp>
            <p:nvSpPr>
              <p:cNvPr id="87" name="Rectangle 86">
                <a:extLst>
                  <a:ext uri="{FF2B5EF4-FFF2-40B4-BE49-F238E27FC236}">
                    <a16:creationId xmlns:a16="http://schemas.microsoft.com/office/drawing/2014/main" id="{53AED248-4A54-6A45-B16A-4CF4CA4061AE}"/>
                  </a:ext>
                </a:extLst>
              </p:cNvPr>
              <p:cNvSpPr/>
              <p:nvPr/>
            </p:nvSpPr>
            <p:spPr>
              <a:xfrm>
                <a:off x="10227992" y="1249337"/>
                <a:ext cx="565370" cy="241431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050" b="1" dirty="0"/>
                  <a:t>SiC</a:t>
                </a:r>
              </a:p>
            </p:txBody>
          </p:sp>
          <p:sp>
            <p:nvSpPr>
              <p:cNvPr id="92" name="Rectangle 91">
                <a:extLst>
                  <a:ext uri="{FF2B5EF4-FFF2-40B4-BE49-F238E27FC236}">
                    <a16:creationId xmlns:a16="http://schemas.microsoft.com/office/drawing/2014/main" id="{06DE3C19-D939-F044-B1DF-D5363C60D0DB}"/>
                  </a:ext>
                </a:extLst>
              </p:cNvPr>
              <p:cNvSpPr/>
              <p:nvPr/>
            </p:nvSpPr>
            <p:spPr>
              <a:xfrm>
                <a:off x="10227992" y="1131885"/>
                <a:ext cx="565370" cy="117451"/>
              </a:xfrm>
              <a:prstGeom prst="rect">
                <a:avLst/>
              </a:prstGeom>
              <a:ln>
                <a:noFill/>
              </a:ln>
              <a:effectLst/>
            </p:spPr>
            <p:style>
              <a:lnRef idx="1">
                <a:schemeClr val="dk1"/>
              </a:lnRef>
              <a:fillRef idx="3">
                <a:schemeClr val="dk1"/>
              </a:fillRef>
              <a:effectRef idx="2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50" b="1" dirty="0"/>
              </a:p>
            </p:txBody>
          </p:sp>
          <p:sp>
            <p:nvSpPr>
              <p:cNvPr id="95" name="Rectangle 94">
                <a:extLst>
                  <a:ext uri="{FF2B5EF4-FFF2-40B4-BE49-F238E27FC236}">
                    <a16:creationId xmlns:a16="http://schemas.microsoft.com/office/drawing/2014/main" id="{E09927DA-A092-7D43-8654-50BDE2105A59}"/>
                  </a:ext>
                </a:extLst>
              </p:cNvPr>
              <p:cNvSpPr/>
              <p:nvPr/>
            </p:nvSpPr>
            <p:spPr>
              <a:xfrm>
                <a:off x="11222168" y="1246602"/>
                <a:ext cx="565370" cy="241431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050" b="1" dirty="0"/>
                  <a:t>SiC</a:t>
                </a:r>
              </a:p>
            </p:txBody>
          </p:sp>
          <p:sp>
            <p:nvSpPr>
              <p:cNvPr id="96" name="Rectangle 95">
                <a:extLst>
                  <a:ext uri="{FF2B5EF4-FFF2-40B4-BE49-F238E27FC236}">
                    <a16:creationId xmlns:a16="http://schemas.microsoft.com/office/drawing/2014/main" id="{F347CC83-66BE-F848-BA48-C694ABD70ABB}"/>
                  </a:ext>
                </a:extLst>
              </p:cNvPr>
              <p:cNvSpPr/>
              <p:nvPr/>
            </p:nvSpPr>
            <p:spPr>
              <a:xfrm>
                <a:off x="11222168" y="1129150"/>
                <a:ext cx="565370" cy="117451"/>
              </a:xfrm>
              <a:prstGeom prst="rect">
                <a:avLst/>
              </a:prstGeom>
              <a:ln>
                <a:noFill/>
              </a:ln>
              <a:effectLst/>
            </p:spPr>
            <p:style>
              <a:lnRef idx="1">
                <a:schemeClr val="dk1"/>
              </a:lnRef>
              <a:fillRef idx="3">
                <a:schemeClr val="dk1"/>
              </a:fillRef>
              <a:effectRef idx="2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50" b="1" dirty="0"/>
              </a:p>
            </p:txBody>
          </p:sp>
          <p:sp>
            <p:nvSpPr>
              <p:cNvPr id="97" name="Rectangle 96">
                <a:extLst>
                  <a:ext uri="{FF2B5EF4-FFF2-40B4-BE49-F238E27FC236}">
                    <a16:creationId xmlns:a16="http://schemas.microsoft.com/office/drawing/2014/main" id="{D3BBCF09-EF6D-BC4B-B517-DF739DDA4563}"/>
                  </a:ext>
                </a:extLst>
              </p:cNvPr>
              <p:cNvSpPr/>
              <p:nvPr/>
            </p:nvSpPr>
            <p:spPr>
              <a:xfrm>
                <a:off x="9172698" y="1871750"/>
                <a:ext cx="2614840" cy="185650"/>
              </a:xfrm>
              <a:prstGeom prst="rect">
                <a:avLst/>
              </a:prstGeom>
              <a:gradFill flip="none" rotWithShape="1">
                <a:gsLst>
                  <a:gs pos="0">
                    <a:srgbClr val="FF6600"/>
                  </a:gs>
                  <a:gs pos="100000">
                    <a:srgbClr val="FFFFFF"/>
                  </a:gs>
                  <a:gs pos="50000">
                    <a:srgbClr val="FF0000">
                      <a:alpha val="98000"/>
                    </a:srgbClr>
                  </a:gs>
                </a:gsLst>
                <a:lin ang="54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50" b="1" dirty="0"/>
              </a:p>
            </p:txBody>
          </p:sp>
          <p:grpSp>
            <p:nvGrpSpPr>
              <p:cNvPr id="98" name="Group 97">
                <a:extLst>
                  <a:ext uri="{FF2B5EF4-FFF2-40B4-BE49-F238E27FC236}">
                    <a16:creationId xmlns:a16="http://schemas.microsoft.com/office/drawing/2014/main" id="{6CF96C79-E6DA-B246-95AE-4E4983486A24}"/>
                  </a:ext>
                </a:extLst>
              </p:cNvPr>
              <p:cNvGrpSpPr/>
              <p:nvPr/>
            </p:nvGrpSpPr>
            <p:grpSpPr>
              <a:xfrm rot="19024954">
                <a:off x="9294052" y="1809710"/>
                <a:ext cx="100571" cy="92825"/>
                <a:chOff x="7010400" y="1828800"/>
                <a:chExt cx="152400" cy="152400"/>
              </a:xfrm>
            </p:grpSpPr>
            <p:cxnSp>
              <p:nvCxnSpPr>
                <p:cNvPr id="144" name="Curved Connector 143">
                  <a:extLst>
                    <a:ext uri="{FF2B5EF4-FFF2-40B4-BE49-F238E27FC236}">
                      <a16:creationId xmlns:a16="http://schemas.microsoft.com/office/drawing/2014/main" id="{D461C606-CE66-634C-8A76-6F15129CC355}"/>
                    </a:ext>
                  </a:extLst>
                </p:cNvPr>
                <p:cNvCxnSpPr/>
                <p:nvPr/>
              </p:nvCxnSpPr>
              <p:spPr>
                <a:xfrm rot="5400000" flipH="1" flipV="1">
                  <a:off x="7010400" y="1905000"/>
                  <a:ext cx="76200" cy="76200"/>
                </a:xfrm>
                <a:prstGeom prst="curvedConnector3">
                  <a:avLst/>
                </a:prstGeom>
                <a:ln>
                  <a:solidFill>
                    <a:srgbClr val="FF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5" name="Curved Connector 144">
                  <a:extLst>
                    <a:ext uri="{FF2B5EF4-FFF2-40B4-BE49-F238E27FC236}">
                      <a16:creationId xmlns:a16="http://schemas.microsoft.com/office/drawing/2014/main" id="{4E3126EE-0EDE-5249-B9CC-0EA8516C77A0}"/>
                    </a:ext>
                  </a:extLst>
                </p:cNvPr>
                <p:cNvCxnSpPr/>
                <p:nvPr/>
              </p:nvCxnSpPr>
              <p:spPr>
                <a:xfrm rot="5400000" flipH="1" flipV="1">
                  <a:off x="7086600" y="1828800"/>
                  <a:ext cx="76200" cy="76200"/>
                </a:xfrm>
                <a:prstGeom prst="curvedConnector3">
                  <a:avLst/>
                </a:prstGeom>
                <a:ln>
                  <a:solidFill>
                    <a:srgbClr val="FF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99" name="Group 98">
                <a:extLst>
                  <a:ext uri="{FF2B5EF4-FFF2-40B4-BE49-F238E27FC236}">
                    <a16:creationId xmlns:a16="http://schemas.microsoft.com/office/drawing/2014/main" id="{935FECB8-5E68-A248-B0E0-F25F2DD010AD}"/>
                  </a:ext>
                </a:extLst>
              </p:cNvPr>
              <p:cNvGrpSpPr/>
              <p:nvPr/>
            </p:nvGrpSpPr>
            <p:grpSpPr>
              <a:xfrm rot="19024954">
                <a:off x="9495195" y="1809709"/>
                <a:ext cx="100571" cy="92825"/>
                <a:chOff x="7010400" y="1828800"/>
                <a:chExt cx="152400" cy="152400"/>
              </a:xfrm>
            </p:grpSpPr>
            <p:cxnSp>
              <p:nvCxnSpPr>
                <p:cNvPr id="142" name="Curved Connector 141">
                  <a:extLst>
                    <a:ext uri="{FF2B5EF4-FFF2-40B4-BE49-F238E27FC236}">
                      <a16:creationId xmlns:a16="http://schemas.microsoft.com/office/drawing/2014/main" id="{4936A841-2875-3245-9FF6-C40C0A712419}"/>
                    </a:ext>
                  </a:extLst>
                </p:cNvPr>
                <p:cNvCxnSpPr/>
                <p:nvPr/>
              </p:nvCxnSpPr>
              <p:spPr>
                <a:xfrm rot="5400000" flipH="1" flipV="1">
                  <a:off x="7010400" y="1905000"/>
                  <a:ext cx="76200" cy="76200"/>
                </a:xfrm>
                <a:prstGeom prst="curvedConnector3">
                  <a:avLst/>
                </a:prstGeom>
                <a:ln>
                  <a:solidFill>
                    <a:srgbClr val="FF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3" name="Curved Connector 142">
                  <a:extLst>
                    <a:ext uri="{FF2B5EF4-FFF2-40B4-BE49-F238E27FC236}">
                      <a16:creationId xmlns:a16="http://schemas.microsoft.com/office/drawing/2014/main" id="{7F37D370-F3B7-6648-80B9-96E6AA921FB4}"/>
                    </a:ext>
                  </a:extLst>
                </p:cNvPr>
                <p:cNvCxnSpPr/>
                <p:nvPr/>
              </p:nvCxnSpPr>
              <p:spPr>
                <a:xfrm rot="5400000" flipH="1" flipV="1">
                  <a:off x="7086600" y="1828800"/>
                  <a:ext cx="76200" cy="76200"/>
                </a:xfrm>
                <a:prstGeom prst="curvedConnector3">
                  <a:avLst/>
                </a:prstGeom>
                <a:ln>
                  <a:solidFill>
                    <a:srgbClr val="FF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00" name="Group 99">
                <a:extLst>
                  <a:ext uri="{FF2B5EF4-FFF2-40B4-BE49-F238E27FC236}">
                    <a16:creationId xmlns:a16="http://schemas.microsoft.com/office/drawing/2014/main" id="{977B1799-1B53-554E-97FA-4A6717E1EE58}"/>
                  </a:ext>
                </a:extLst>
              </p:cNvPr>
              <p:cNvGrpSpPr/>
              <p:nvPr/>
            </p:nvGrpSpPr>
            <p:grpSpPr>
              <a:xfrm rot="19024954">
                <a:off x="9696335" y="1809710"/>
                <a:ext cx="100571" cy="92825"/>
                <a:chOff x="7010400" y="1828800"/>
                <a:chExt cx="152400" cy="152400"/>
              </a:xfrm>
            </p:grpSpPr>
            <p:cxnSp>
              <p:nvCxnSpPr>
                <p:cNvPr id="140" name="Curved Connector 139">
                  <a:extLst>
                    <a:ext uri="{FF2B5EF4-FFF2-40B4-BE49-F238E27FC236}">
                      <a16:creationId xmlns:a16="http://schemas.microsoft.com/office/drawing/2014/main" id="{F79353C4-B4B8-864A-BF61-ED1E526CF3C8}"/>
                    </a:ext>
                  </a:extLst>
                </p:cNvPr>
                <p:cNvCxnSpPr/>
                <p:nvPr/>
              </p:nvCxnSpPr>
              <p:spPr>
                <a:xfrm rot="5400000" flipH="1" flipV="1">
                  <a:off x="7010400" y="1905000"/>
                  <a:ext cx="76200" cy="76200"/>
                </a:xfrm>
                <a:prstGeom prst="curvedConnector3">
                  <a:avLst/>
                </a:prstGeom>
                <a:ln>
                  <a:solidFill>
                    <a:srgbClr val="FF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1" name="Curved Connector 140">
                  <a:extLst>
                    <a:ext uri="{FF2B5EF4-FFF2-40B4-BE49-F238E27FC236}">
                      <a16:creationId xmlns:a16="http://schemas.microsoft.com/office/drawing/2014/main" id="{319E5337-4CC7-F14D-B8C2-02184F916769}"/>
                    </a:ext>
                  </a:extLst>
                </p:cNvPr>
                <p:cNvCxnSpPr/>
                <p:nvPr/>
              </p:nvCxnSpPr>
              <p:spPr>
                <a:xfrm rot="5400000" flipH="1" flipV="1">
                  <a:off x="7086600" y="1828800"/>
                  <a:ext cx="76200" cy="76200"/>
                </a:xfrm>
                <a:prstGeom prst="curvedConnector3">
                  <a:avLst/>
                </a:prstGeom>
                <a:ln>
                  <a:solidFill>
                    <a:srgbClr val="FF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01" name="Group 100">
                <a:extLst>
                  <a:ext uri="{FF2B5EF4-FFF2-40B4-BE49-F238E27FC236}">
                    <a16:creationId xmlns:a16="http://schemas.microsoft.com/office/drawing/2014/main" id="{B81817B3-FF6C-FA4C-A835-F589BD3C2D21}"/>
                  </a:ext>
                </a:extLst>
              </p:cNvPr>
              <p:cNvGrpSpPr/>
              <p:nvPr/>
            </p:nvGrpSpPr>
            <p:grpSpPr>
              <a:xfrm rot="19024954">
                <a:off x="9897477" y="1809710"/>
                <a:ext cx="100571" cy="92825"/>
                <a:chOff x="7010400" y="1828800"/>
                <a:chExt cx="152400" cy="152400"/>
              </a:xfrm>
            </p:grpSpPr>
            <p:cxnSp>
              <p:nvCxnSpPr>
                <p:cNvPr id="138" name="Curved Connector 137">
                  <a:extLst>
                    <a:ext uri="{FF2B5EF4-FFF2-40B4-BE49-F238E27FC236}">
                      <a16:creationId xmlns:a16="http://schemas.microsoft.com/office/drawing/2014/main" id="{807AC2D5-C461-9848-BE7F-8D3DE16BA2B6}"/>
                    </a:ext>
                  </a:extLst>
                </p:cNvPr>
                <p:cNvCxnSpPr/>
                <p:nvPr/>
              </p:nvCxnSpPr>
              <p:spPr>
                <a:xfrm rot="5400000" flipH="1" flipV="1">
                  <a:off x="7010400" y="1905000"/>
                  <a:ext cx="76200" cy="76200"/>
                </a:xfrm>
                <a:prstGeom prst="curvedConnector3">
                  <a:avLst/>
                </a:prstGeom>
                <a:ln>
                  <a:solidFill>
                    <a:srgbClr val="FF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9" name="Curved Connector 138">
                  <a:extLst>
                    <a:ext uri="{FF2B5EF4-FFF2-40B4-BE49-F238E27FC236}">
                      <a16:creationId xmlns:a16="http://schemas.microsoft.com/office/drawing/2014/main" id="{68E78A78-9F98-AE4A-8C7D-A3D15959A504}"/>
                    </a:ext>
                  </a:extLst>
                </p:cNvPr>
                <p:cNvCxnSpPr/>
                <p:nvPr/>
              </p:nvCxnSpPr>
              <p:spPr>
                <a:xfrm rot="5400000" flipH="1" flipV="1">
                  <a:off x="7086600" y="1828800"/>
                  <a:ext cx="76200" cy="76200"/>
                </a:xfrm>
                <a:prstGeom prst="curvedConnector3">
                  <a:avLst/>
                </a:prstGeom>
                <a:ln>
                  <a:solidFill>
                    <a:srgbClr val="FF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02" name="Group 101">
                <a:extLst>
                  <a:ext uri="{FF2B5EF4-FFF2-40B4-BE49-F238E27FC236}">
                    <a16:creationId xmlns:a16="http://schemas.microsoft.com/office/drawing/2014/main" id="{F5B2D016-AA39-CB46-853A-377BF86F5C9D}"/>
                  </a:ext>
                </a:extLst>
              </p:cNvPr>
              <p:cNvGrpSpPr/>
              <p:nvPr/>
            </p:nvGrpSpPr>
            <p:grpSpPr>
              <a:xfrm rot="19024954">
                <a:off x="10098617" y="1809710"/>
                <a:ext cx="100571" cy="92825"/>
                <a:chOff x="7010400" y="1828800"/>
                <a:chExt cx="152400" cy="152400"/>
              </a:xfrm>
            </p:grpSpPr>
            <p:cxnSp>
              <p:nvCxnSpPr>
                <p:cNvPr id="136" name="Curved Connector 135">
                  <a:extLst>
                    <a:ext uri="{FF2B5EF4-FFF2-40B4-BE49-F238E27FC236}">
                      <a16:creationId xmlns:a16="http://schemas.microsoft.com/office/drawing/2014/main" id="{403248D7-9E88-3945-8DF4-EBC0642DD40A}"/>
                    </a:ext>
                  </a:extLst>
                </p:cNvPr>
                <p:cNvCxnSpPr/>
                <p:nvPr/>
              </p:nvCxnSpPr>
              <p:spPr>
                <a:xfrm rot="5400000" flipH="1" flipV="1">
                  <a:off x="7010400" y="1905000"/>
                  <a:ext cx="76200" cy="76200"/>
                </a:xfrm>
                <a:prstGeom prst="curvedConnector3">
                  <a:avLst/>
                </a:prstGeom>
                <a:ln>
                  <a:solidFill>
                    <a:srgbClr val="FF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7" name="Curved Connector 136">
                  <a:extLst>
                    <a:ext uri="{FF2B5EF4-FFF2-40B4-BE49-F238E27FC236}">
                      <a16:creationId xmlns:a16="http://schemas.microsoft.com/office/drawing/2014/main" id="{BF99C86A-662E-5741-A9B3-57638603A642}"/>
                    </a:ext>
                  </a:extLst>
                </p:cNvPr>
                <p:cNvCxnSpPr/>
                <p:nvPr/>
              </p:nvCxnSpPr>
              <p:spPr>
                <a:xfrm rot="5400000" flipH="1" flipV="1">
                  <a:off x="7086600" y="1828800"/>
                  <a:ext cx="76200" cy="76200"/>
                </a:xfrm>
                <a:prstGeom prst="curvedConnector3">
                  <a:avLst/>
                </a:prstGeom>
                <a:ln>
                  <a:solidFill>
                    <a:srgbClr val="FF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03" name="Group 102">
                <a:extLst>
                  <a:ext uri="{FF2B5EF4-FFF2-40B4-BE49-F238E27FC236}">
                    <a16:creationId xmlns:a16="http://schemas.microsoft.com/office/drawing/2014/main" id="{E68BCDD3-41AE-F948-B689-1B39EA87EF9B}"/>
                  </a:ext>
                </a:extLst>
              </p:cNvPr>
              <p:cNvGrpSpPr/>
              <p:nvPr/>
            </p:nvGrpSpPr>
            <p:grpSpPr>
              <a:xfrm rot="19024954">
                <a:off x="10299760" y="1809709"/>
                <a:ext cx="100571" cy="92825"/>
                <a:chOff x="7010400" y="1828800"/>
                <a:chExt cx="152400" cy="152400"/>
              </a:xfrm>
            </p:grpSpPr>
            <p:cxnSp>
              <p:nvCxnSpPr>
                <p:cNvPr id="134" name="Curved Connector 133">
                  <a:extLst>
                    <a:ext uri="{FF2B5EF4-FFF2-40B4-BE49-F238E27FC236}">
                      <a16:creationId xmlns:a16="http://schemas.microsoft.com/office/drawing/2014/main" id="{908CC51C-9B75-1B48-ABEA-27DC9F5068AD}"/>
                    </a:ext>
                  </a:extLst>
                </p:cNvPr>
                <p:cNvCxnSpPr/>
                <p:nvPr/>
              </p:nvCxnSpPr>
              <p:spPr>
                <a:xfrm rot="5400000" flipH="1" flipV="1">
                  <a:off x="7010400" y="1905000"/>
                  <a:ext cx="76200" cy="76200"/>
                </a:xfrm>
                <a:prstGeom prst="curvedConnector3">
                  <a:avLst/>
                </a:prstGeom>
                <a:ln>
                  <a:solidFill>
                    <a:srgbClr val="FF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5" name="Curved Connector 134">
                  <a:extLst>
                    <a:ext uri="{FF2B5EF4-FFF2-40B4-BE49-F238E27FC236}">
                      <a16:creationId xmlns:a16="http://schemas.microsoft.com/office/drawing/2014/main" id="{00DEB79D-92E7-CA40-961D-5F346CF14627}"/>
                    </a:ext>
                  </a:extLst>
                </p:cNvPr>
                <p:cNvCxnSpPr/>
                <p:nvPr/>
              </p:nvCxnSpPr>
              <p:spPr>
                <a:xfrm rot="5400000" flipH="1" flipV="1">
                  <a:off x="7086600" y="1828800"/>
                  <a:ext cx="76200" cy="76200"/>
                </a:xfrm>
                <a:prstGeom prst="curvedConnector3">
                  <a:avLst/>
                </a:prstGeom>
                <a:ln>
                  <a:solidFill>
                    <a:srgbClr val="FF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04" name="Group 103">
                <a:extLst>
                  <a:ext uri="{FF2B5EF4-FFF2-40B4-BE49-F238E27FC236}">
                    <a16:creationId xmlns:a16="http://schemas.microsoft.com/office/drawing/2014/main" id="{B3F10325-2FB3-0247-8989-63104CAFE4D4}"/>
                  </a:ext>
                </a:extLst>
              </p:cNvPr>
              <p:cNvGrpSpPr/>
              <p:nvPr/>
            </p:nvGrpSpPr>
            <p:grpSpPr>
              <a:xfrm rot="19024954">
                <a:off x="10500900" y="1809710"/>
                <a:ext cx="100571" cy="92825"/>
                <a:chOff x="7010400" y="1828800"/>
                <a:chExt cx="152400" cy="152400"/>
              </a:xfrm>
            </p:grpSpPr>
            <p:cxnSp>
              <p:nvCxnSpPr>
                <p:cNvPr id="132" name="Curved Connector 131">
                  <a:extLst>
                    <a:ext uri="{FF2B5EF4-FFF2-40B4-BE49-F238E27FC236}">
                      <a16:creationId xmlns:a16="http://schemas.microsoft.com/office/drawing/2014/main" id="{D5ECF5C5-076A-824E-9BE2-D7576AF01066}"/>
                    </a:ext>
                  </a:extLst>
                </p:cNvPr>
                <p:cNvCxnSpPr/>
                <p:nvPr/>
              </p:nvCxnSpPr>
              <p:spPr>
                <a:xfrm rot="5400000" flipH="1" flipV="1">
                  <a:off x="7010400" y="1905000"/>
                  <a:ext cx="76200" cy="76200"/>
                </a:xfrm>
                <a:prstGeom prst="curvedConnector3">
                  <a:avLst/>
                </a:prstGeom>
                <a:ln>
                  <a:solidFill>
                    <a:srgbClr val="FF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3" name="Curved Connector 132">
                  <a:extLst>
                    <a:ext uri="{FF2B5EF4-FFF2-40B4-BE49-F238E27FC236}">
                      <a16:creationId xmlns:a16="http://schemas.microsoft.com/office/drawing/2014/main" id="{5CF7D510-A9BB-CD4F-977B-1D310B249A08}"/>
                    </a:ext>
                  </a:extLst>
                </p:cNvPr>
                <p:cNvCxnSpPr/>
                <p:nvPr/>
              </p:nvCxnSpPr>
              <p:spPr>
                <a:xfrm rot="5400000" flipH="1" flipV="1">
                  <a:off x="7086600" y="1828800"/>
                  <a:ext cx="76200" cy="76200"/>
                </a:xfrm>
                <a:prstGeom prst="curvedConnector3">
                  <a:avLst/>
                </a:prstGeom>
                <a:ln>
                  <a:solidFill>
                    <a:srgbClr val="FF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05" name="Group 104">
                <a:extLst>
                  <a:ext uri="{FF2B5EF4-FFF2-40B4-BE49-F238E27FC236}">
                    <a16:creationId xmlns:a16="http://schemas.microsoft.com/office/drawing/2014/main" id="{57016291-D7AF-1B45-A16A-11A320C96244}"/>
                  </a:ext>
                </a:extLst>
              </p:cNvPr>
              <p:cNvGrpSpPr/>
              <p:nvPr/>
            </p:nvGrpSpPr>
            <p:grpSpPr>
              <a:xfrm rot="19024954">
                <a:off x="10702041" y="1809710"/>
                <a:ext cx="100571" cy="92825"/>
                <a:chOff x="7010400" y="1828800"/>
                <a:chExt cx="152400" cy="152400"/>
              </a:xfrm>
            </p:grpSpPr>
            <p:cxnSp>
              <p:nvCxnSpPr>
                <p:cNvPr id="130" name="Curved Connector 129">
                  <a:extLst>
                    <a:ext uri="{FF2B5EF4-FFF2-40B4-BE49-F238E27FC236}">
                      <a16:creationId xmlns:a16="http://schemas.microsoft.com/office/drawing/2014/main" id="{C9BA1F42-6495-AB45-9226-0672C2E09483}"/>
                    </a:ext>
                  </a:extLst>
                </p:cNvPr>
                <p:cNvCxnSpPr/>
                <p:nvPr/>
              </p:nvCxnSpPr>
              <p:spPr>
                <a:xfrm rot="5400000" flipH="1" flipV="1">
                  <a:off x="7010400" y="1905000"/>
                  <a:ext cx="76200" cy="76200"/>
                </a:xfrm>
                <a:prstGeom prst="curvedConnector3">
                  <a:avLst/>
                </a:prstGeom>
                <a:ln>
                  <a:solidFill>
                    <a:srgbClr val="FF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1" name="Curved Connector 130">
                  <a:extLst>
                    <a:ext uri="{FF2B5EF4-FFF2-40B4-BE49-F238E27FC236}">
                      <a16:creationId xmlns:a16="http://schemas.microsoft.com/office/drawing/2014/main" id="{80EA37C2-1B4E-0A40-89B7-9DBE6399BF31}"/>
                    </a:ext>
                  </a:extLst>
                </p:cNvPr>
                <p:cNvCxnSpPr/>
                <p:nvPr/>
              </p:nvCxnSpPr>
              <p:spPr>
                <a:xfrm rot="5400000" flipH="1" flipV="1">
                  <a:off x="7086600" y="1828800"/>
                  <a:ext cx="76200" cy="76200"/>
                </a:xfrm>
                <a:prstGeom prst="curvedConnector3">
                  <a:avLst/>
                </a:prstGeom>
                <a:ln>
                  <a:solidFill>
                    <a:srgbClr val="FF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06" name="Group 105">
                <a:extLst>
                  <a:ext uri="{FF2B5EF4-FFF2-40B4-BE49-F238E27FC236}">
                    <a16:creationId xmlns:a16="http://schemas.microsoft.com/office/drawing/2014/main" id="{95A0AA35-EEFC-B54E-A851-A361935748C4}"/>
                  </a:ext>
                </a:extLst>
              </p:cNvPr>
              <p:cNvGrpSpPr/>
              <p:nvPr/>
            </p:nvGrpSpPr>
            <p:grpSpPr>
              <a:xfrm rot="19024954">
                <a:off x="10903183" y="1809710"/>
                <a:ext cx="100571" cy="92825"/>
                <a:chOff x="7010400" y="1828800"/>
                <a:chExt cx="152400" cy="152400"/>
              </a:xfrm>
            </p:grpSpPr>
            <p:cxnSp>
              <p:nvCxnSpPr>
                <p:cNvPr id="128" name="Curved Connector 127">
                  <a:extLst>
                    <a:ext uri="{FF2B5EF4-FFF2-40B4-BE49-F238E27FC236}">
                      <a16:creationId xmlns:a16="http://schemas.microsoft.com/office/drawing/2014/main" id="{6EB69529-C9E5-784E-B4E7-A7DB99816702}"/>
                    </a:ext>
                  </a:extLst>
                </p:cNvPr>
                <p:cNvCxnSpPr/>
                <p:nvPr/>
              </p:nvCxnSpPr>
              <p:spPr>
                <a:xfrm rot="5400000" flipH="1" flipV="1">
                  <a:off x="7010400" y="1905000"/>
                  <a:ext cx="76200" cy="76200"/>
                </a:xfrm>
                <a:prstGeom prst="curvedConnector3">
                  <a:avLst/>
                </a:prstGeom>
                <a:ln>
                  <a:solidFill>
                    <a:srgbClr val="FF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9" name="Curved Connector 128">
                  <a:extLst>
                    <a:ext uri="{FF2B5EF4-FFF2-40B4-BE49-F238E27FC236}">
                      <a16:creationId xmlns:a16="http://schemas.microsoft.com/office/drawing/2014/main" id="{A8B7CD19-C2BC-6142-99CB-501097555C62}"/>
                    </a:ext>
                  </a:extLst>
                </p:cNvPr>
                <p:cNvCxnSpPr/>
                <p:nvPr/>
              </p:nvCxnSpPr>
              <p:spPr>
                <a:xfrm rot="5400000" flipH="1" flipV="1">
                  <a:off x="7086600" y="1828800"/>
                  <a:ext cx="76200" cy="76200"/>
                </a:xfrm>
                <a:prstGeom prst="curvedConnector3">
                  <a:avLst/>
                </a:prstGeom>
                <a:ln>
                  <a:solidFill>
                    <a:srgbClr val="FF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09" name="Group 108">
                <a:extLst>
                  <a:ext uri="{FF2B5EF4-FFF2-40B4-BE49-F238E27FC236}">
                    <a16:creationId xmlns:a16="http://schemas.microsoft.com/office/drawing/2014/main" id="{CCDF9139-CAAD-5C42-80CB-1BCA5FDC71A0}"/>
                  </a:ext>
                </a:extLst>
              </p:cNvPr>
              <p:cNvGrpSpPr/>
              <p:nvPr/>
            </p:nvGrpSpPr>
            <p:grpSpPr>
              <a:xfrm rot="19024954">
                <a:off x="11104326" y="1809709"/>
                <a:ext cx="100571" cy="92825"/>
                <a:chOff x="7010400" y="1828800"/>
                <a:chExt cx="152400" cy="152400"/>
              </a:xfrm>
            </p:grpSpPr>
            <p:cxnSp>
              <p:nvCxnSpPr>
                <p:cNvPr id="126" name="Curved Connector 125">
                  <a:extLst>
                    <a:ext uri="{FF2B5EF4-FFF2-40B4-BE49-F238E27FC236}">
                      <a16:creationId xmlns:a16="http://schemas.microsoft.com/office/drawing/2014/main" id="{A4BF7CEC-E341-3441-A340-DADC30496BB0}"/>
                    </a:ext>
                  </a:extLst>
                </p:cNvPr>
                <p:cNvCxnSpPr/>
                <p:nvPr/>
              </p:nvCxnSpPr>
              <p:spPr>
                <a:xfrm rot="5400000" flipH="1" flipV="1">
                  <a:off x="7010400" y="1905000"/>
                  <a:ext cx="76200" cy="76200"/>
                </a:xfrm>
                <a:prstGeom prst="curvedConnector3">
                  <a:avLst/>
                </a:prstGeom>
                <a:ln>
                  <a:solidFill>
                    <a:srgbClr val="FF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7" name="Curved Connector 126">
                  <a:extLst>
                    <a:ext uri="{FF2B5EF4-FFF2-40B4-BE49-F238E27FC236}">
                      <a16:creationId xmlns:a16="http://schemas.microsoft.com/office/drawing/2014/main" id="{BCB8BD8F-8E40-0C45-B9AF-A929035E28F3}"/>
                    </a:ext>
                  </a:extLst>
                </p:cNvPr>
                <p:cNvCxnSpPr/>
                <p:nvPr/>
              </p:nvCxnSpPr>
              <p:spPr>
                <a:xfrm rot="5400000" flipH="1" flipV="1">
                  <a:off x="7086600" y="1828800"/>
                  <a:ext cx="76200" cy="76200"/>
                </a:xfrm>
                <a:prstGeom prst="curvedConnector3">
                  <a:avLst/>
                </a:prstGeom>
                <a:ln>
                  <a:solidFill>
                    <a:srgbClr val="FF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10" name="Group 109">
                <a:extLst>
                  <a:ext uri="{FF2B5EF4-FFF2-40B4-BE49-F238E27FC236}">
                    <a16:creationId xmlns:a16="http://schemas.microsoft.com/office/drawing/2014/main" id="{5FC7609B-91B3-524D-AD80-739800C5CD50}"/>
                  </a:ext>
                </a:extLst>
              </p:cNvPr>
              <p:cNvGrpSpPr/>
              <p:nvPr/>
            </p:nvGrpSpPr>
            <p:grpSpPr>
              <a:xfrm rot="19024954">
                <a:off x="11305466" y="1809710"/>
                <a:ext cx="100571" cy="92825"/>
                <a:chOff x="7010400" y="1828800"/>
                <a:chExt cx="152400" cy="152400"/>
              </a:xfrm>
            </p:grpSpPr>
            <p:cxnSp>
              <p:nvCxnSpPr>
                <p:cNvPr id="124" name="Curved Connector 123">
                  <a:extLst>
                    <a:ext uri="{FF2B5EF4-FFF2-40B4-BE49-F238E27FC236}">
                      <a16:creationId xmlns:a16="http://schemas.microsoft.com/office/drawing/2014/main" id="{A196D922-D11E-ED46-BC02-0E158DD5AB6A}"/>
                    </a:ext>
                  </a:extLst>
                </p:cNvPr>
                <p:cNvCxnSpPr/>
                <p:nvPr/>
              </p:nvCxnSpPr>
              <p:spPr>
                <a:xfrm rot="5400000" flipH="1" flipV="1">
                  <a:off x="7010400" y="1905000"/>
                  <a:ext cx="76200" cy="76200"/>
                </a:xfrm>
                <a:prstGeom prst="curvedConnector3">
                  <a:avLst/>
                </a:prstGeom>
                <a:ln>
                  <a:solidFill>
                    <a:srgbClr val="FF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5" name="Curved Connector 124">
                  <a:extLst>
                    <a:ext uri="{FF2B5EF4-FFF2-40B4-BE49-F238E27FC236}">
                      <a16:creationId xmlns:a16="http://schemas.microsoft.com/office/drawing/2014/main" id="{1B888E02-5996-F647-9691-213D39E8EED2}"/>
                    </a:ext>
                  </a:extLst>
                </p:cNvPr>
                <p:cNvCxnSpPr/>
                <p:nvPr/>
              </p:nvCxnSpPr>
              <p:spPr>
                <a:xfrm rot="5400000" flipH="1" flipV="1">
                  <a:off x="7086600" y="1828800"/>
                  <a:ext cx="76200" cy="76200"/>
                </a:xfrm>
                <a:prstGeom prst="curvedConnector3">
                  <a:avLst/>
                </a:prstGeom>
                <a:ln>
                  <a:solidFill>
                    <a:srgbClr val="FF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11" name="Group 110">
                <a:extLst>
                  <a:ext uri="{FF2B5EF4-FFF2-40B4-BE49-F238E27FC236}">
                    <a16:creationId xmlns:a16="http://schemas.microsoft.com/office/drawing/2014/main" id="{CBCE7E44-1F5F-0C4B-A21E-3E6723232A29}"/>
                  </a:ext>
                </a:extLst>
              </p:cNvPr>
              <p:cNvGrpSpPr/>
              <p:nvPr/>
            </p:nvGrpSpPr>
            <p:grpSpPr>
              <a:xfrm rot="19024954">
                <a:off x="11506607" y="1809710"/>
                <a:ext cx="100571" cy="92825"/>
                <a:chOff x="7010400" y="1828800"/>
                <a:chExt cx="152400" cy="152400"/>
              </a:xfrm>
            </p:grpSpPr>
            <p:cxnSp>
              <p:nvCxnSpPr>
                <p:cNvPr id="122" name="Curved Connector 121">
                  <a:extLst>
                    <a:ext uri="{FF2B5EF4-FFF2-40B4-BE49-F238E27FC236}">
                      <a16:creationId xmlns:a16="http://schemas.microsoft.com/office/drawing/2014/main" id="{0DC180ED-C5EE-C946-8C05-D85D14D21FCC}"/>
                    </a:ext>
                  </a:extLst>
                </p:cNvPr>
                <p:cNvCxnSpPr/>
                <p:nvPr/>
              </p:nvCxnSpPr>
              <p:spPr>
                <a:xfrm rot="5400000" flipH="1" flipV="1">
                  <a:off x="7010400" y="1905000"/>
                  <a:ext cx="76200" cy="76200"/>
                </a:xfrm>
                <a:prstGeom prst="curvedConnector3">
                  <a:avLst/>
                </a:prstGeom>
                <a:ln>
                  <a:solidFill>
                    <a:srgbClr val="FF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3" name="Curved Connector 122">
                  <a:extLst>
                    <a:ext uri="{FF2B5EF4-FFF2-40B4-BE49-F238E27FC236}">
                      <a16:creationId xmlns:a16="http://schemas.microsoft.com/office/drawing/2014/main" id="{F662EA05-0637-F94A-B2E1-4955C9828EFC}"/>
                    </a:ext>
                  </a:extLst>
                </p:cNvPr>
                <p:cNvCxnSpPr/>
                <p:nvPr/>
              </p:nvCxnSpPr>
              <p:spPr>
                <a:xfrm rot="5400000" flipH="1" flipV="1">
                  <a:off x="7086600" y="1828800"/>
                  <a:ext cx="76200" cy="76200"/>
                </a:xfrm>
                <a:prstGeom prst="curvedConnector3">
                  <a:avLst/>
                </a:prstGeom>
                <a:ln>
                  <a:solidFill>
                    <a:srgbClr val="FF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12" name="Group 111">
                <a:extLst>
                  <a:ext uri="{FF2B5EF4-FFF2-40B4-BE49-F238E27FC236}">
                    <a16:creationId xmlns:a16="http://schemas.microsoft.com/office/drawing/2014/main" id="{B019196C-AE31-A444-B967-AA7F5067FF56}"/>
                  </a:ext>
                </a:extLst>
              </p:cNvPr>
              <p:cNvGrpSpPr/>
              <p:nvPr/>
            </p:nvGrpSpPr>
            <p:grpSpPr>
              <a:xfrm>
                <a:off x="8925335" y="685801"/>
                <a:ext cx="2906064" cy="485581"/>
                <a:chOff x="6934199" y="685800"/>
                <a:chExt cx="2906064" cy="485581"/>
              </a:xfrm>
            </p:grpSpPr>
            <p:grpSp>
              <p:nvGrpSpPr>
                <p:cNvPr id="114" name="Group 113">
                  <a:extLst>
                    <a:ext uri="{FF2B5EF4-FFF2-40B4-BE49-F238E27FC236}">
                      <a16:creationId xmlns:a16="http://schemas.microsoft.com/office/drawing/2014/main" id="{AA5DEAD6-6F5C-E041-993A-03A2A97C146B}"/>
                    </a:ext>
                  </a:extLst>
                </p:cNvPr>
                <p:cNvGrpSpPr/>
                <p:nvPr/>
              </p:nvGrpSpPr>
              <p:grpSpPr>
                <a:xfrm>
                  <a:off x="6934199" y="761999"/>
                  <a:ext cx="335011" cy="409382"/>
                  <a:chOff x="7356378" y="994008"/>
                  <a:chExt cx="253830" cy="336061"/>
                </a:xfrm>
              </p:grpSpPr>
              <p:sp>
                <p:nvSpPr>
                  <p:cNvPr id="120" name="TextBox 119">
                    <a:extLst>
                      <a:ext uri="{FF2B5EF4-FFF2-40B4-BE49-F238E27FC236}">
                        <a16:creationId xmlns:a16="http://schemas.microsoft.com/office/drawing/2014/main" id="{5AC2636D-F0F2-2843-B27C-2288B225AF22}"/>
                      </a:ext>
                    </a:extLst>
                  </p:cNvPr>
                  <p:cNvSpPr txBox="1"/>
                  <p:nvPr/>
                </p:nvSpPr>
                <p:spPr>
                  <a:xfrm>
                    <a:off x="7356378" y="994008"/>
                    <a:ext cx="217649" cy="21475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100" b="1" dirty="0"/>
                      <a:t>Si</a:t>
                    </a:r>
                  </a:p>
                </p:txBody>
              </p:sp>
              <p:cxnSp>
                <p:nvCxnSpPr>
                  <p:cNvPr id="121" name="Straight Arrow Connector 120">
                    <a:extLst>
                      <a:ext uri="{FF2B5EF4-FFF2-40B4-BE49-F238E27FC236}">
                        <a16:creationId xmlns:a16="http://schemas.microsoft.com/office/drawing/2014/main" id="{9A28978D-D988-B64F-86B8-F0D82D36C758}"/>
                      </a:ext>
                    </a:extLst>
                  </p:cNvPr>
                  <p:cNvCxnSpPr/>
                  <p:nvPr/>
                </p:nvCxnSpPr>
                <p:spPr>
                  <a:xfrm flipH="1" flipV="1">
                    <a:off x="7543800" y="1117600"/>
                    <a:ext cx="66408" cy="212469"/>
                  </a:xfrm>
                  <a:prstGeom prst="straightConnector1">
                    <a:avLst/>
                  </a:prstGeom>
                  <a:ln>
                    <a:tailEnd type="arrow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15" name="Group 114">
                  <a:extLst>
                    <a:ext uri="{FF2B5EF4-FFF2-40B4-BE49-F238E27FC236}">
                      <a16:creationId xmlns:a16="http://schemas.microsoft.com/office/drawing/2014/main" id="{0F3926AD-8FDD-BF4B-8664-6437BB03BC4B}"/>
                    </a:ext>
                  </a:extLst>
                </p:cNvPr>
                <p:cNvGrpSpPr/>
                <p:nvPr/>
              </p:nvGrpSpPr>
              <p:grpSpPr>
                <a:xfrm rot="2093423">
                  <a:off x="8516089" y="831170"/>
                  <a:ext cx="287258" cy="317733"/>
                  <a:chOff x="7437867" y="1071703"/>
                  <a:chExt cx="217649" cy="260827"/>
                </a:xfrm>
              </p:grpSpPr>
              <p:sp>
                <p:nvSpPr>
                  <p:cNvPr id="118" name="TextBox 117">
                    <a:extLst>
                      <a:ext uri="{FF2B5EF4-FFF2-40B4-BE49-F238E27FC236}">
                        <a16:creationId xmlns:a16="http://schemas.microsoft.com/office/drawing/2014/main" id="{D7717365-B202-3040-AE51-80B23DD6355F}"/>
                      </a:ext>
                    </a:extLst>
                  </p:cNvPr>
                  <p:cNvSpPr txBox="1"/>
                  <p:nvPr/>
                </p:nvSpPr>
                <p:spPr>
                  <a:xfrm rot="19506577">
                    <a:off x="7437867" y="1071703"/>
                    <a:ext cx="217649" cy="214756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100" b="1" dirty="0"/>
                      <a:t>Si</a:t>
                    </a:r>
                  </a:p>
                </p:txBody>
              </p:sp>
              <p:cxnSp>
                <p:nvCxnSpPr>
                  <p:cNvPr id="119" name="Straight Arrow Connector 118">
                    <a:extLst>
                      <a:ext uri="{FF2B5EF4-FFF2-40B4-BE49-F238E27FC236}">
                        <a16:creationId xmlns:a16="http://schemas.microsoft.com/office/drawing/2014/main" id="{1A8E5F78-0C2C-654A-A526-4C673179CC01}"/>
                      </a:ext>
                    </a:extLst>
                  </p:cNvPr>
                  <p:cNvCxnSpPr/>
                  <p:nvPr/>
                </p:nvCxnSpPr>
                <p:spPr>
                  <a:xfrm rot="19506577" flipV="1">
                    <a:off x="7568776" y="1187218"/>
                    <a:ext cx="34206" cy="145312"/>
                  </a:xfrm>
                  <a:prstGeom prst="straightConnector1">
                    <a:avLst/>
                  </a:prstGeom>
                  <a:ln>
                    <a:tailEnd type="arrow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16" name="TextBox 115">
                  <a:extLst>
                    <a:ext uri="{FF2B5EF4-FFF2-40B4-BE49-F238E27FC236}">
                      <a16:creationId xmlns:a16="http://schemas.microsoft.com/office/drawing/2014/main" id="{7CCC78E8-8DA8-274F-B629-DA21B9495593}"/>
                    </a:ext>
                  </a:extLst>
                </p:cNvPr>
                <p:cNvSpPr txBox="1"/>
                <p:nvPr/>
              </p:nvSpPr>
              <p:spPr>
                <a:xfrm>
                  <a:off x="9553005" y="685800"/>
                  <a:ext cx="287258" cy="2616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100" b="1" dirty="0"/>
                    <a:t>Si</a:t>
                  </a:r>
                </a:p>
              </p:txBody>
            </p:sp>
            <p:cxnSp>
              <p:nvCxnSpPr>
                <p:cNvPr id="117" name="Straight Arrow Connector 116">
                  <a:extLst>
                    <a:ext uri="{FF2B5EF4-FFF2-40B4-BE49-F238E27FC236}">
                      <a16:creationId xmlns:a16="http://schemas.microsoft.com/office/drawing/2014/main" id="{D804D66E-6EED-944A-BEC9-D8B06BD61F90}"/>
                    </a:ext>
                  </a:extLst>
                </p:cNvPr>
                <p:cNvCxnSpPr/>
                <p:nvPr/>
              </p:nvCxnSpPr>
              <p:spPr>
                <a:xfrm flipV="1">
                  <a:off x="9598923" y="850673"/>
                  <a:ext cx="113671" cy="295074"/>
                </a:xfrm>
                <a:prstGeom prst="straightConnector1">
                  <a:avLst/>
                </a:prstGeom>
                <a:ln>
                  <a:tailEnd type="arrow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13" name="TextBox 112">
                <a:extLst>
                  <a:ext uri="{FF2B5EF4-FFF2-40B4-BE49-F238E27FC236}">
                    <a16:creationId xmlns:a16="http://schemas.microsoft.com/office/drawing/2014/main" id="{52D57461-D209-5B47-BD30-D0776BB96D09}"/>
                  </a:ext>
                </a:extLst>
              </p:cNvPr>
              <p:cNvSpPr txBox="1"/>
              <p:nvPr/>
            </p:nvSpPr>
            <p:spPr>
              <a:xfrm>
                <a:off x="8882270" y="3200400"/>
                <a:ext cx="3108543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b="1" dirty="0"/>
                  <a:t>Cunning et al. Nanotechnology, 25, 325301 (2014)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17678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107" y="265208"/>
            <a:ext cx="11038893" cy="914400"/>
          </a:xfrm>
        </p:spPr>
        <p:txBody>
          <a:bodyPr>
            <a:noAutofit/>
          </a:bodyPr>
          <a:lstStyle/>
          <a:p>
            <a:r>
              <a:rPr lang="en-US" b="1" dirty="0"/>
              <a:t>How does graphene grow on SiC?</a:t>
            </a:r>
          </a:p>
        </p:txBody>
      </p:sp>
      <p:pic>
        <p:nvPicPr>
          <p:cNvPr id="73" name="Picture 4" descr="\\qut.edu.au\Documents\StaffHome\StaffGroupA$\amjadipm\Desktop\NanoE3\Pictures\IMG_0460.JPG">
            <a:extLst>
              <a:ext uri="{FF2B5EF4-FFF2-40B4-BE49-F238E27FC236}">
                <a16:creationId xmlns:a16="http://schemas.microsoft.com/office/drawing/2014/main" id="{E6CD3D42-7C31-B84A-ACDD-750E82F103C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5" t="14362" r="6529" b="17207"/>
          <a:stretch/>
        </p:blipFill>
        <p:spPr bwMode="auto">
          <a:xfrm>
            <a:off x="1153107" y="1324583"/>
            <a:ext cx="3684712" cy="4258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4" name="Picture 73">
            <a:extLst>
              <a:ext uri="{FF2B5EF4-FFF2-40B4-BE49-F238E27FC236}">
                <a16:creationId xmlns:a16="http://schemas.microsoft.com/office/drawing/2014/main" id="{C6800122-00E9-4243-A673-D04AD4ACE590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21" r="5081"/>
          <a:stretch/>
        </p:blipFill>
        <p:spPr bwMode="auto">
          <a:xfrm>
            <a:off x="5499114" y="1750127"/>
            <a:ext cx="4495493" cy="1932610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Rectangle 74">
            <a:extLst>
              <a:ext uri="{FF2B5EF4-FFF2-40B4-BE49-F238E27FC236}">
                <a16:creationId xmlns:a16="http://schemas.microsoft.com/office/drawing/2014/main" id="{3359262E-DBC1-D844-BF7E-912056658C10}"/>
              </a:ext>
            </a:extLst>
          </p:cNvPr>
          <p:cNvSpPr/>
          <p:nvPr/>
        </p:nvSpPr>
        <p:spPr>
          <a:xfrm>
            <a:off x="894895" y="5576756"/>
            <a:ext cx="456049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2400" dirty="0">
                <a:ea typeface="Calibri" panose="020F0502020204030204" pitchFamily="34" charset="0"/>
                <a:cs typeface="Arial" panose="020B0604020202020204" pitchFamily="34" charset="0"/>
              </a:rPr>
              <a:t>SiC/Si during annealing by direct current heating in UHV</a:t>
            </a:r>
            <a:endParaRPr lang="en-AU" sz="2400" dirty="0"/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90E65E08-2D35-AF4F-A963-A3C1693FD74D}"/>
              </a:ext>
            </a:extLst>
          </p:cNvPr>
          <p:cNvSpPr txBox="1"/>
          <p:nvPr/>
        </p:nvSpPr>
        <p:spPr>
          <a:xfrm>
            <a:off x="9139440" y="1984034"/>
            <a:ext cx="375424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160" dirty="0"/>
              <a:t>Si</a:t>
            </a:r>
          </a:p>
        </p:txBody>
      </p: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A9E4E8E9-AFB5-0E42-8670-CD9336BDE4B9}"/>
              </a:ext>
            </a:extLst>
          </p:cNvPr>
          <p:cNvCxnSpPr/>
          <p:nvPr/>
        </p:nvCxnSpPr>
        <p:spPr>
          <a:xfrm>
            <a:off x="2753213" y="2911437"/>
            <a:ext cx="285682" cy="42718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8" name="Picture 87">
            <a:extLst>
              <a:ext uri="{FF2B5EF4-FFF2-40B4-BE49-F238E27FC236}">
                <a16:creationId xmlns:a16="http://schemas.microsoft.com/office/drawing/2014/main" id="{0F3397B2-118A-F346-83D3-6E38AF13059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713"/>
          <a:stretch/>
        </p:blipFill>
        <p:spPr>
          <a:xfrm>
            <a:off x="5324631" y="3671742"/>
            <a:ext cx="4844460" cy="2269470"/>
          </a:xfrm>
          <a:prstGeom prst="rect">
            <a:avLst/>
          </a:prstGeom>
        </p:spPr>
      </p:pic>
      <p:sp>
        <p:nvSpPr>
          <p:cNvPr id="89" name="TextBox 88">
            <a:extLst>
              <a:ext uri="{FF2B5EF4-FFF2-40B4-BE49-F238E27FC236}">
                <a16:creationId xmlns:a16="http://schemas.microsoft.com/office/drawing/2014/main" id="{44C18F99-ABE6-5C42-8738-17C739171112}"/>
              </a:ext>
            </a:extLst>
          </p:cNvPr>
          <p:cNvSpPr txBox="1"/>
          <p:nvPr/>
        </p:nvSpPr>
        <p:spPr>
          <a:xfrm>
            <a:off x="3680456" y="6418022"/>
            <a:ext cx="48837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600" dirty="0" err="1">
                <a:solidFill>
                  <a:schemeClr val="bg1"/>
                </a:solidFill>
              </a:rPr>
              <a:t>F.Zarotti</a:t>
            </a:r>
            <a:r>
              <a:rPr lang="en-AU" sz="1600" dirty="0">
                <a:solidFill>
                  <a:schemeClr val="bg1"/>
                </a:solidFill>
              </a:rPr>
              <a:t>, </a:t>
            </a:r>
            <a:r>
              <a:rPr lang="en-AU" sz="1600" dirty="0" err="1">
                <a:solidFill>
                  <a:schemeClr val="bg1"/>
                </a:solidFill>
              </a:rPr>
              <a:t>B.Gupta</a:t>
            </a:r>
            <a:r>
              <a:rPr lang="en-AU" sz="1600" dirty="0">
                <a:solidFill>
                  <a:schemeClr val="bg1"/>
                </a:solidFill>
              </a:rPr>
              <a:t>. et al.</a:t>
            </a:r>
            <a:r>
              <a:rPr lang="pt-BR" sz="1600" dirty="0">
                <a:solidFill>
                  <a:schemeClr val="bg1"/>
                </a:solidFill>
              </a:rPr>
              <a:t> </a:t>
            </a:r>
            <a:r>
              <a:rPr lang="pt-BR" sz="1600" dirty="0" err="1">
                <a:solidFill>
                  <a:schemeClr val="bg1"/>
                </a:solidFill>
              </a:rPr>
              <a:t>Carbon</a:t>
            </a:r>
            <a:r>
              <a:rPr lang="pt-BR" sz="1600" dirty="0">
                <a:solidFill>
                  <a:schemeClr val="bg1"/>
                </a:solidFill>
              </a:rPr>
              <a:t> 98 - (2016) </a:t>
            </a:r>
            <a:r>
              <a:rPr lang="en-US" sz="1600" dirty="0">
                <a:solidFill>
                  <a:schemeClr val="bg1"/>
                </a:solidFill>
              </a:rPr>
              <a:t>307-312</a:t>
            </a:r>
            <a:r>
              <a:rPr lang="pt-BR" sz="1600" dirty="0">
                <a:solidFill>
                  <a:schemeClr val="bg1"/>
                </a:solidFill>
              </a:rPr>
              <a:t> </a:t>
            </a:r>
            <a:endParaRPr lang="en-AU" sz="1600" dirty="0">
              <a:solidFill>
                <a:schemeClr val="bg1"/>
              </a:solidFill>
            </a:endParaRP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E88648F0-6B98-D44E-A0D9-493DEC95BB0B}"/>
              </a:ext>
            </a:extLst>
          </p:cNvPr>
          <p:cNvSpPr txBox="1"/>
          <p:nvPr/>
        </p:nvSpPr>
        <p:spPr>
          <a:xfrm>
            <a:off x="5324631" y="1156189"/>
            <a:ext cx="6074932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80" dirty="0">
                <a:cs typeface="Times New Roman" panose="02020603050405020304" pitchFamily="18" charset="0"/>
              </a:rPr>
              <a:t>Si leaving SiC as a result of high temperature annealing (~1200 ˚C)</a:t>
            </a:r>
          </a:p>
        </p:txBody>
      </p:sp>
    </p:spTree>
    <p:extLst>
      <p:ext uri="{BB962C8B-B14F-4D97-AF65-F5344CB8AC3E}">
        <p14:creationId xmlns:p14="http://schemas.microsoft.com/office/powerpoint/2010/main" val="37955421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5943FB34-817E-8543-BAB3-4AA66CF1E119}"/>
              </a:ext>
            </a:extLst>
          </p:cNvPr>
          <p:cNvGrpSpPr/>
          <p:nvPr/>
        </p:nvGrpSpPr>
        <p:grpSpPr>
          <a:xfrm>
            <a:off x="5487579" y="2059848"/>
            <a:ext cx="4619504" cy="4063912"/>
            <a:chOff x="5487579" y="2059848"/>
            <a:chExt cx="4619504" cy="4063912"/>
          </a:xfrm>
        </p:grpSpPr>
        <p:pic>
          <p:nvPicPr>
            <p:cNvPr id="93" name="Picture 92" descr="Graphene growth Motta.tif">
              <a:extLst>
                <a:ext uri="{FF2B5EF4-FFF2-40B4-BE49-F238E27FC236}">
                  <a16:creationId xmlns:a16="http://schemas.microsoft.com/office/drawing/2014/main" id="{3F7BA724-8285-7F41-8989-FDBE01EF109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87579" y="2256711"/>
              <a:ext cx="4619504" cy="3867049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CFEEBAE-CD1A-6B40-8A86-B2D61634CF89}"/>
                </a:ext>
              </a:extLst>
            </p:cNvPr>
            <p:cNvSpPr txBox="1"/>
            <p:nvPr/>
          </p:nvSpPr>
          <p:spPr>
            <a:xfrm>
              <a:off x="6427624" y="2059848"/>
              <a:ext cx="29468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Graphene XPS peak intensity</a:t>
              </a: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107" y="265208"/>
            <a:ext cx="11038893" cy="914400"/>
          </a:xfrm>
        </p:spPr>
        <p:txBody>
          <a:bodyPr>
            <a:noAutofit/>
          </a:bodyPr>
          <a:lstStyle/>
          <a:p>
            <a:r>
              <a:rPr lang="en-US" b="1" dirty="0"/>
              <a:t>How does graphene grow on SiC?</a:t>
            </a:r>
          </a:p>
        </p:txBody>
      </p:sp>
      <p:pic>
        <p:nvPicPr>
          <p:cNvPr id="73" name="Picture 4" descr="\\qut.edu.au\Documents\StaffHome\StaffGroupA$\amjadipm\Desktop\NanoE3\Pictures\IMG_0460.JPG">
            <a:extLst>
              <a:ext uri="{FF2B5EF4-FFF2-40B4-BE49-F238E27FC236}">
                <a16:creationId xmlns:a16="http://schemas.microsoft.com/office/drawing/2014/main" id="{E6CD3D42-7C31-B84A-ACDD-750E82F103C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5" t="14362" r="6529" b="17207"/>
          <a:stretch/>
        </p:blipFill>
        <p:spPr bwMode="auto">
          <a:xfrm>
            <a:off x="1153107" y="1324583"/>
            <a:ext cx="3684712" cy="4258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5" name="Rectangle 74">
            <a:extLst>
              <a:ext uri="{FF2B5EF4-FFF2-40B4-BE49-F238E27FC236}">
                <a16:creationId xmlns:a16="http://schemas.microsoft.com/office/drawing/2014/main" id="{3359262E-DBC1-D844-BF7E-912056658C10}"/>
              </a:ext>
            </a:extLst>
          </p:cNvPr>
          <p:cNvSpPr/>
          <p:nvPr/>
        </p:nvSpPr>
        <p:spPr>
          <a:xfrm>
            <a:off x="894895" y="5576756"/>
            <a:ext cx="456049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2400" dirty="0">
                <a:ea typeface="Calibri" panose="020F0502020204030204" pitchFamily="34" charset="0"/>
                <a:cs typeface="Arial" panose="020B0604020202020204" pitchFamily="34" charset="0"/>
              </a:rPr>
              <a:t>SiC/Si during annealing by direct current heating in UHV</a:t>
            </a:r>
            <a:endParaRPr lang="en-AU" sz="2400" dirty="0"/>
          </a:p>
        </p:txBody>
      </p: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A9E4E8E9-AFB5-0E42-8670-CD9336BDE4B9}"/>
              </a:ext>
            </a:extLst>
          </p:cNvPr>
          <p:cNvCxnSpPr/>
          <p:nvPr/>
        </p:nvCxnSpPr>
        <p:spPr>
          <a:xfrm>
            <a:off x="2753213" y="2911437"/>
            <a:ext cx="285682" cy="42718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TextBox 88">
            <a:extLst>
              <a:ext uri="{FF2B5EF4-FFF2-40B4-BE49-F238E27FC236}">
                <a16:creationId xmlns:a16="http://schemas.microsoft.com/office/drawing/2014/main" id="{44C18F99-ABE6-5C42-8738-17C739171112}"/>
              </a:ext>
            </a:extLst>
          </p:cNvPr>
          <p:cNvSpPr txBox="1"/>
          <p:nvPr/>
        </p:nvSpPr>
        <p:spPr>
          <a:xfrm>
            <a:off x="3680456" y="6418022"/>
            <a:ext cx="48837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600" dirty="0" err="1">
                <a:solidFill>
                  <a:schemeClr val="bg1"/>
                </a:solidFill>
              </a:rPr>
              <a:t>F.Zarotti</a:t>
            </a:r>
            <a:r>
              <a:rPr lang="en-AU" sz="1600" dirty="0">
                <a:solidFill>
                  <a:schemeClr val="bg1"/>
                </a:solidFill>
              </a:rPr>
              <a:t>, </a:t>
            </a:r>
            <a:r>
              <a:rPr lang="en-AU" sz="1600" dirty="0" err="1">
                <a:solidFill>
                  <a:schemeClr val="bg1"/>
                </a:solidFill>
              </a:rPr>
              <a:t>B.Gupta</a:t>
            </a:r>
            <a:r>
              <a:rPr lang="en-AU" sz="1600" dirty="0">
                <a:solidFill>
                  <a:schemeClr val="bg1"/>
                </a:solidFill>
              </a:rPr>
              <a:t>. et al.</a:t>
            </a:r>
            <a:r>
              <a:rPr lang="pt-BR" sz="1600" dirty="0">
                <a:solidFill>
                  <a:schemeClr val="bg1"/>
                </a:solidFill>
              </a:rPr>
              <a:t> </a:t>
            </a:r>
            <a:r>
              <a:rPr lang="pt-BR" sz="1600" dirty="0" err="1">
                <a:solidFill>
                  <a:schemeClr val="bg1"/>
                </a:solidFill>
              </a:rPr>
              <a:t>Carbon</a:t>
            </a:r>
            <a:r>
              <a:rPr lang="pt-BR" sz="1600" dirty="0">
                <a:solidFill>
                  <a:schemeClr val="bg1"/>
                </a:solidFill>
              </a:rPr>
              <a:t> 98 - (2016) </a:t>
            </a:r>
            <a:r>
              <a:rPr lang="en-US" sz="1600" dirty="0">
                <a:solidFill>
                  <a:schemeClr val="bg1"/>
                </a:solidFill>
              </a:rPr>
              <a:t>307-312</a:t>
            </a:r>
            <a:r>
              <a:rPr lang="pt-BR" sz="1600" dirty="0">
                <a:solidFill>
                  <a:schemeClr val="bg1"/>
                </a:solidFill>
              </a:rPr>
              <a:t> </a:t>
            </a:r>
            <a:endParaRPr lang="en-AU" sz="1600" dirty="0">
              <a:solidFill>
                <a:schemeClr val="bg1"/>
              </a:solidFill>
            </a:endParaRP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E88648F0-6B98-D44E-A0D9-493DEC95BB0B}"/>
              </a:ext>
            </a:extLst>
          </p:cNvPr>
          <p:cNvSpPr txBox="1"/>
          <p:nvPr/>
        </p:nvSpPr>
        <p:spPr>
          <a:xfrm>
            <a:off x="5324631" y="1156189"/>
            <a:ext cx="6074932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80" dirty="0">
                <a:cs typeface="Times New Roman" panose="02020603050405020304" pitchFamily="18" charset="0"/>
              </a:rPr>
              <a:t>Si leaving SiC as a result of high temperature annealing (~1200 ˚C)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9A8867F-000B-9140-A7F8-A9EF1F7061AD}"/>
              </a:ext>
            </a:extLst>
          </p:cNvPr>
          <p:cNvSpPr txBox="1"/>
          <p:nvPr/>
        </p:nvSpPr>
        <p:spPr>
          <a:xfrm>
            <a:off x="9870229" y="494146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BEA2637-F84F-EA41-AABF-6C2097614C47}"/>
              </a:ext>
            </a:extLst>
          </p:cNvPr>
          <p:cNvSpPr txBox="1"/>
          <p:nvPr/>
        </p:nvSpPr>
        <p:spPr>
          <a:xfrm>
            <a:off x="9870229" y="449761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4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C7555F7-BD8C-2042-8E0B-5B12DBE79A3B}"/>
              </a:ext>
            </a:extLst>
          </p:cNvPr>
          <p:cNvSpPr txBox="1"/>
          <p:nvPr/>
        </p:nvSpPr>
        <p:spPr>
          <a:xfrm>
            <a:off x="9870229" y="405376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6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A1FF61C-0430-4046-B0E8-BA0357A94EC3}"/>
              </a:ext>
            </a:extLst>
          </p:cNvPr>
          <p:cNvSpPr txBox="1"/>
          <p:nvPr/>
        </p:nvSpPr>
        <p:spPr>
          <a:xfrm>
            <a:off x="9870229" y="360823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8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0FD7005-467D-F94F-874A-F9EBA700F28A}"/>
              </a:ext>
            </a:extLst>
          </p:cNvPr>
          <p:cNvSpPr txBox="1"/>
          <p:nvPr/>
        </p:nvSpPr>
        <p:spPr>
          <a:xfrm>
            <a:off x="9870229" y="319571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6851335-B689-7943-A4E1-5F9567BB2B75}"/>
              </a:ext>
            </a:extLst>
          </p:cNvPr>
          <p:cNvSpPr txBox="1"/>
          <p:nvPr/>
        </p:nvSpPr>
        <p:spPr>
          <a:xfrm rot="5400000">
            <a:off x="9310024" y="3927554"/>
            <a:ext cx="21549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 of Graphene layers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C308745-1C06-4841-9A89-E4D0EFEEFF64}"/>
              </a:ext>
            </a:extLst>
          </p:cNvPr>
          <p:cNvSpPr txBox="1"/>
          <p:nvPr/>
        </p:nvSpPr>
        <p:spPr>
          <a:xfrm>
            <a:off x="9870229" y="2752351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1DD4F8B6-2597-0549-87C4-1DACBAC2276E}"/>
                  </a:ext>
                </a:extLst>
              </p:cNvPr>
              <p:cNvSpPr txBox="1"/>
              <p:nvPr/>
            </p:nvSpPr>
            <p:spPr>
              <a:xfrm>
                <a:off x="7605217" y="2764377"/>
                <a:ext cx="1208344" cy="29411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𝑁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</m:t>
                      </m:r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f>
                            <m:fPr>
                              <m:type m:val="lin"/>
                              <m:ctrlP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1DD4F8B6-2597-0549-87C4-1DACBAC227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05217" y="2764377"/>
                <a:ext cx="1208344" cy="294119"/>
              </a:xfrm>
              <a:prstGeom prst="rect">
                <a:avLst/>
              </a:prstGeom>
              <a:blipFill>
                <a:blip r:embed="rId4"/>
                <a:stretch>
                  <a:fillRect l="-3125" t="-116667" r="-6250" b="-13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170559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298623-99D9-E144-9E88-966873887E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Improving quality of graphene  on SiC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1275303-BB92-4D40-B189-5BC70284EE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5226" y="1530735"/>
            <a:ext cx="4094556" cy="477308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9EEFF23-E439-1A48-A0C5-1FC27A31B0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4205" y="1530735"/>
            <a:ext cx="4091213" cy="477308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E576C6D-0446-F94E-8229-EC519913FC38}"/>
              </a:ext>
            </a:extLst>
          </p:cNvPr>
          <p:cNvSpPr txBox="1"/>
          <p:nvPr/>
        </p:nvSpPr>
        <p:spPr>
          <a:xfrm>
            <a:off x="7776238" y="1114119"/>
            <a:ext cx="30341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H+ etched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E72EDAF-1E66-6A4F-9910-CEF2D2272AE5}"/>
              </a:ext>
            </a:extLst>
          </p:cNvPr>
          <p:cNvSpPr txBox="1"/>
          <p:nvPr/>
        </p:nvSpPr>
        <p:spPr>
          <a:xfrm>
            <a:off x="3195457" y="1114118"/>
            <a:ext cx="15867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Un-treated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171F9C7-8424-ED46-9AC5-AC08508BBA54}"/>
              </a:ext>
            </a:extLst>
          </p:cNvPr>
          <p:cNvSpPr txBox="1"/>
          <p:nvPr/>
        </p:nvSpPr>
        <p:spPr>
          <a:xfrm>
            <a:off x="5954906" y="1942091"/>
            <a:ext cx="1840568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H</a:t>
            </a:r>
            <a:r>
              <a:rPr lang="en-US" b="1" baseline="30000" dirty="0"/>
              <a:t>+</a:t>
            </a:r>
            <a:r>
              <a:rPr lang="en-US" b="1" dirty="0"/>
              <a:t> treatment</a:t>
            </a:r>
          </a:p>
          <a:p>
            <a:r>
              <a:rPr lang="en-US" b="1" dirty="0"/>
              <a:t>P</a:t>
            </a:r>
            <a:r>
              <a:rPr lang="en-US" b="1" baseline="-25000" dirty="0"/>
              <a:t>H</a:t>
            </a:r>
            <a:r>
              <a:rPr lang="en-US" b="1" dirty="0"/>
              <a:t>= 7.5 10</a:t>
            </a:r>
            <a:r>
              <a:rPr lang="en-US" b="1" baseline="30000" dirty="0"/>
              <a:t>-6</a:t>
            </a:r>
            <a:r>
              <a:rPr lang="en-US" b="1" dirty="0"/>
              <a:t> mbar</a:t>
            </a:r>
          </a:p>
          <a:p>
            <a:r>
              <a:rPr lang="en-US" b="1" dirty="0" err="1"/>
              <a:t>T</a:t>
            </a:r>
            <a:r>
              <a:rPr lang="en-US" b="1" baseline="-25000" dirty="0" err="1"/>
              <a:t>SiC</a:t>
            </a:r>
            <a:r>
              <a:rPr lang="en-US" b="1" dirty="0"/>
              <a:t>=1000˚C  15’</a:t>
            </a:r>
          </a:p>
          <a:p>
            <a:endParaRPr lang="en-US" b="1" dirty="0"/>
          </a:p>
          <a:p>
            <a:r>
              <a:rPr lang="en-US" b="1" dirty="0"/>
              <a:t>Annealing</a:t>
            </a:r>
          </a:p>
          <a:p>
            <a:r>
              <a:rPr lang="en-US" b="1" dirty="0"/>
              <a:t>P= 5 10</a:t>
            </a:r>
            <a:r>
              <a:rPr lang="en-US" b="1" baseline="30000" dirty="0"/>
              <a:t>-10 </a:t>
            </a:r>
            <a:r>
              <a:rPr lang="en-US" b="1" dirty="0"/>
              <a:t>mbar</a:t>
            </a:r>
          </a:p>
          <a:p>
            <a:r>
              <a:rPr lang="en-US" b="1" dirty="0"/>
              <a:t>T=1250˚C     10’</a:t>
            </a:r>
          </a:p>
          <a:p>
            <a:endParaRPr lang="en-US" b="1" dirty="0"/>
          </a:p>
          <a:p>
            <a:endParaRPr lang="en-US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A1B5D25-7B52-D84F-952D-A28B643509EB}"/>
              </a:ext>
            </a:extLst>
          </p:cNvPr>
          <p:cNvSpPr txBox="1"/>
          <p:nvPr/>
        </p:nvSpPr>
        <p:spPr>
          <a:xfrm>
            <a:off x="869882" y="1942090"/>
            <a:ext cx="1661480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Degassing</a:t>
            </a:r>
          </a:p>
          <a:p>
            <a:r>
              <a:rPr lang="en-US" b="1" dirty="0"/>
              <a:t>P= 1 10</a:t>
            </a:r>
            <a:r>
              <a:rPr lang="en-US" b="1" baseline="30000" dirty="0"/>
              <a:t>-9 </a:t>
            </a:r>
            <a:r>
              <a:rPr lang="en-US" b="1" dirty="0"/>
              <a:t>mbar</a:t>
            </a:r>
          </a:p>
          <a:p>
            <a:r>
              <a:rPr lang="en-US" b="1" dirty="0" err="1"/>
              <a:t>T</a:t>
            </a:r>
            <a:r>
              <a:rPr lang="en-US" b="1" baseline="-25000" dirty="0" err="1"/>
              <a:t>SiC</a:t>
            </a:r>
            <a:r>
              <a:rPr lang="en-US" b="1" dirty="0"/>
              <a:t>=950˚C  10’</a:t>
            </a:r>
          </a:p>
          <a:p>
            <a:endParaRPr lang="en-US" b="1" dirty="0"/>
          </a:p>
          <a:p>
            <a:r>
              <a:rPr lang="en-US" b="1" dirty="0"/>
              <a:t>Annealing</a:t>
            </a:r>
          </a:p>
          <a:p>
            <a:r>
              <a:rPr lang="en-US" b="1" dirty="0"/>
              <a:t>P= 5 10</a:t>
            </a:r>
            <a:r>
              <a:rPr lang="en-US" b="1" baseline="30000" dirty="0"/>
              <a:t>-10 </a:t>
            </a:r>
            <a:r>
              <a:rPr lang="en-US" b="1" dirty="0"/>
              <a:t>mbar</a:t>
            </a:r>
          </a:p>
          <a:p>
            <a:r>
              <a:rPr lang="en-US" b="1" dirty="0"/>
              <a:t>T=1250˚C   10’</a:t>
            </a:r>
          </a:p>
          <a:p>
            <a:endParaRPr lang="en-US" b="1" dirty="0"/>
          </a:p>
          <a:p>
            <a:endParaRPr lang="en-US" b="1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AF21E24-3A48-9F49-8EE0-0589A7EAEBAF}"/>
              </a:ext>
            </a:extLst>
          </p:cNvPr>
          <p:cNvSpPr/>
          <p:nvPr/>
        </p:nvSpPr>
        <p:spPr>
          <a:xfrm>
            <a:off x="3839811" y="6459282"/>
            <a:ext cx="4505721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AU" sz="1600" b="1" dirty="0" err="1">
                <a:solidFill>
                  <a:schemeClr val="bg1"/>
                </a:solidFill>
                <a:latin typeface="+mj-lt"/>
              </a:rPr>
              <a:t>P.Mondelli</a:t>
            </a:r>
            <a:r>
              <a:rPr lang="en-AU" sz="1600" b="1" dirty="0">
                <a:solidFill>
                  <a:schemeClr val="bg1"/>
                </a:solidFill>
                <a:latin typeface="+mj-lt"/>
              </a:rPr>
              <a:t>, et al. Nanotechnology 28 (2017) 115601 </a:t>
            </a:r>
          </a:p>
        </p:txBody>
      </p:sp>
      <p:pic>
        <p:nvPicPr>
          <p:cNvPr id="11" name="Picture 4" descr="http://www.onb.it/wp-content/uploads/2013/09/logo-sapienza.jpg">
            <a:extLst>
              <a:ext uri="{FF2B5EF4-FFF2-40B4-BE49-F238E27FC236}">
                <a16:creationId xmlns:a16="http://schemas.microsoft.com/office/drawing/2014/main" id="{7206B78F-ED20-3C4F-92CE-B1EEBBA3613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1172633" y="4002075"/>
            <a:ext cx="791335" cy="1050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22BFBEA-D10F-9D4D-81EA-90519149D369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31020" y="5234926"/>
            <a:ext cx="674559" cy="562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773734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Opening a gap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Quantum confinement</a:t>
            </a:r>
          </a:p>
        </p:txBody>
      </p:sp>
    </p:spTree>
    <p:extLst>
      <p:ext uri="{BB962C8B-B14F-4D97-AF65-F5344CB8AC3E}">
        <p14:creationId xmlns:p14="http://schemas.microsoft.com/office/powerpoint/2010/main" val="14602901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913" y="2740749"/>
            <a:ext cx="7134240" cy="3636723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How to open a gap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919480" y="1324177"/>
            <a:ext cx="10058400" cy="4131734"/>
          </a:xfrm>
        </p:spPr>
        <p:txBody>
          <a:bodyPr/>
          <a:lstStyle/>
          <a:p>
            <a:pPr>
              <a:buFont typeface="Courier New" charset="0"/>
              <a:buChar char="o"/>
            </a:pPr>
            <a:r>
              <a:rPr lang="en-US" sz="2800" b="1" dirty="0">
                <a:latin typeface="+mj-lt"/>
              </a:rPr>
              <a:t>Quantum confinement on the plane</a:t>
            </a:r>
          </a:p>
          <a:p>
            <a:pPr lvl="1">
              <a:buFont typeface="Courier New" charset="0"/>
              <a:buChar char="o"/>
            </a:pPr>
            <a:r>
              <a:rPr lang="en-US" sz="2400" b="1" dirty="0">
                <a:latin typeface="+mj-lt"/>
              </a:rPr>
              <a:t>Graphene </a:t>
            </a:r>
            <a:r>
              <a:rPr lang="en-US" sz="2400" b="1" dirty="0" err="1">
                <a:latin typeface="+mj-lt"/>
              </a:rPr>
              <a:t>nanoribbons</a:t>
            </a:r>
            <a:endParaRPr lang="en-US" sz="2400" b="1" dirty="0">
              <a:latin typeface="+mj-lt"/>
            </a:endParaRPr>
          </a:p>
          <a:p>
            <a:pPr>
              <a:buFont typeface="Courier New" charset="0"/>
              <a:buChar char="o"/>
            </a:pPr>
            <a:endParaRPr lang="en-US" b="1" dirty="0">
              <a:latin typeface="+mj-lt"/>
            </a:endParaRPr>
          </a:p>
          <a:p>
            <a:pPr>
              <a:buFont typeface="Courier New" charset="0"/>
              <a:buChar char="o"/>
            </a:pPr>
            <a:endParaRPr lang="en-US" b="1" dirty="0">
              <a:latin typeface="+mj-lt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5852" t="12206"/>
          <a:stretch/>
        </p:blipFill>
        <p:spPr>
          <a:xfrm>
            <a:off x="7812420" y="3056821"/>
            <a:ext cx="3079847" cy="332065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881704" y="1904427"/>
            <a:ext cx="26566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Graphene NR on Au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0E8276E-58E0-7E43-B520-2A6D51AD17B7}"/>
              </a:ext>
            </a:extLst>
          </p:cNvPr>
          <p:cNvSpPr/>
          <p:nvPr/>
        </p:nvSpPr>
        <p:spPr>
          <a:xfrm>
            <a:off x="7381217" y="2298406"/>
            <a:ext cx="3657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2" algn="ctr"/>
            <a:r>
              <a:rPr lang="en-US" sz="1600" b="1" dirty="0"/>
              <a:t>Cai et al Nature Nanotech, 2014. 9 p. 896</a:t>
            </a:r>
          </a:p>
          <a:p>
            <a:pPr marL="0" lvl="2" algn="ctr"/>
            <a:r>
              <a:rPr lang="en-US" sz="1600" b="1" dirty="0"/>
              <a:t>(Experiment)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2C44777-FABD-1343-B1BB-C41036F4D414}"/>
              </a:ext>
            </a:extLst>
          </p:cNvPr>
          <p:cNvSpPr/>
          <p:nvPr/>
        </p:nvSpPr>
        <p:spPr>
          <a:xfrm>
            <a:off x="1394723" y="2215624"/>
            <a:ext cx="52019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100" lvl="2" algn="ctr"/>
            <a:r>
              <a:rPr lang="en-US" b="1" dirty="0"/>
              <a:t>Barone et al Nano Letters, 2006. 6: p. 2748 </a:t>
            </a:r>
          </a:p>
          <a:p>
            <a:pPr marL="38100" lvl="2" algn="ctr"/>
            <a:r>
              <a:rPr lang="en-US" b="1" dirty="0"/>
              <a:t>(Theory)</a:t>
            </a:r>
          </a:p>
        </p:txBody>
      </p:sp>
    </p:spTree>
    <p:extLst>
      <p:ext uri="{BB962C8B-B14F-4D97-AF65-F5344CB8AC3E}">
        <p14:creationId xmlns:p14="http://schemas.microsoft.com/office/powerpoint/2010/main" val="14252765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D:\Demo Poster material for Attendees\Images\QUT_Square_CMYK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99" y="6339600"/>
            <a:ext cx="518400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1124420" y="549973"/>
            <a:ext cx="836927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sz="4000" b="1" dirty="0">
                <a:latin typeface="+mj-lt"/>
              </a:rPr>
              <a:t>Nanoscale Graphene Fabrication on SiC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25860" y="6408437"/>
            <a:ext cx="502361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</a:rPr>
              <a:t>M. </a:t>
            </a:r>
            <a:r>
              <a:rPr lang="fr-FR" sz="1400" dirty="0" err="1">
                <a:solidFill>
                  <a:schemeClr val="bg1"/>
                </a:solidFill>
              </a:rPr>
              <a:t>Sprinkle</a:t>
            </a:r>
            <a:r>
              <a:rPr lang="fr-FR" sz="1400" dirty="0">
                <a:solidFill>
                  <a:schemeClr val="bg1"/>
                </a:solidFill>
              </a:rPr>
              <a:t> et al, Nature </a:t>
            </a:r>
            <a:r>
              <a:rPr lang="fr-FR" sz="1400" dirty="0" err="1">
                <a:solidFill>
                  <a:schemeClr val="bg1"/>
                </a:solidFill>
              </a:rPr>
              <a:t>Nanotechnology</a:t>
            </a:r>
            <a:r>
              <a:rPr lang="fr-FR" sz="1400" dirty="0">
                <a:solidFill>
                  <a:schemeClr val="bg1"/>
                </a:solidFill>
              </a:rPr>
              <a:t>, 2010. 5(10): p. 727-731.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608832" y="1566717"/>
            <a:ext cx="257674" cy="2022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160"/>
          </a:p>
        </p:txBody>
      </p:sp>
      <p:sp>
        <p:nvSpPr>
          <p:cNvPr id="14" name="Rectangle 13"/>
          <p:cNvSpPr/>
          <p:nvPr/>
        </p:nvSpPr>
        <p:spPr>
          <a:xfrm>
            <a:off x="6764594" y="1166607"/>
            <a:ext cx="456644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sz="2000" dirty="0"/>
              <a:t>Patterning 4H/6H-SiC by photolithography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517898" y="1158399"/>
            <a:ext cx="3647660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2160" dirty="0"/>
              <a:t>Graphene on SiC facets 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6764594" y="1548942"/>
            <a:ext cx="5162986" cy="5203746"/>
            <a:chOff x="4813712" y="799344"/>
            <a:chExt cx="4740487" cy="4964229"/>
          </a:xfrm>
        </p:grpSpPr>
        <p:grpSp>
          <p:nvGrpSpPr>
            <p:cNvPr id="18" name="Group 17"/>
            <p:cNvGrpSpPr/>
            <p:nvPr/>
          </p:nvGrpSpPr>
          <p:grpSpPr>
            <a:xfrm>
              <a:off x="4813712" y="799344"/>
              <a:ext cx="4451828" cy="4964229"/>
              <a:chOff x="4813712" y="799344"/>
              <a:chExt cx="4451828" cy="4964229"/>
            </a:xfrm>
          </p:grpSpPr>
          <p:pic>
            <p:nvPicPr>
              <p:cNvPr id="11" name="Picture 10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813712" y="799344"/>
                <a:ext cx="4330288" cy="4442101"/>
              </a:xfrm>
              <a:prstGeom prst="rect">
                <a:avLst/>
              </a:prstGeom>
            </p:spPr>
          </p:pic>
          <p:sp>
            <p:nvSpPr>
              <p:cNvPr id="12" name="TextBox 11"/>
              <p:cNvSpPr txBox="1"/>
              <p:nvPr/>
            </p:nvSpPr>
            <p:spPr>
              <a:xfrm>
                <a:off x="4938063" y="5478190"/>
                <a:ext cx="4327477" cy="2853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solidFill>
                      <a:schemeClr val="bg1"/>
                    </a:solidFill>
                  </a:rPr>
                  <a:t>B. V. Cunning et al, Nanotechnology, 2014. 25(32): p. 325301.</a:t>
                </a:r>
              </a:p>
            </p:txBody>
          </p:sp>
        </p:grpSp>
        <p:sp>
          <p:nvSpPr>
            <p:cNvPr id="19" name="Rectangle 18"/>
            <p:cNvSpPr/>
            <p:nvPr/>
          </p:nvSpPr>
          <p:spPr>
            <a:xfrm>
              <a:off x="6388331" y="4436590"/>
              <a:ext cx="3165868" cy="34245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AU" dirty="0"/>
                <a:t>Graphene on micro-scale structures</a:t>
              </a:r>
            </a:p>
          </p:txBody>
        </p:sp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6DB01DEB-4622-3943-8036-42B56B6A13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0446" y="1850861"/>
            <a:ext cx="3283901" cy="4199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2846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D:\Demo Poster material for Attendees\Images\QUT_Square_CMYK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99" y="6339600"/>
            <a:ext cx="518400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1127999" y="577001"/>
            <a:ext cx="194226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sz="4000" b="1" dirty="0">
                <a:latin typeface="+mj-lt"/>
              </a:rPr>
              <a:t>Our goal</a:t>
            </a:r>
          </a:p>
        </p:txBody>
      </p:sp>
      <p:pic>
        <p:nvPicPr>
          <p:cNvPr id="7" name="Picture 6" descr="\\qut.edu.au\Documents\StaffHome\StaffGroupA$\amjadipm\Desktop\Confirmation Report\Images\Device.tif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7772" y="2425931"/>
            <a:ext cx="4751832" cy="3563874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Rectangle 8"/>
          <p:cNvSpPr/>
          <p:nvPr/>
        </p:nvSpPr>
        <p:spPr>
          <a:xfrm>
            <a:off x="1127998" y="1948044"/>
            <a:ext cx="587654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/>
              <a:t>Employing a combination of FIB (Ga</a:t>
            </a:r>
            <a:r>
              <a:rPr lang="en-US" sz="2800" baseline="30000" dirty="0"/>
              <a:t>+</a:t>
            </a:r>
            <a:r>
              <a:rPr lang="en-US" sz="2800" dirty="0"/>
              <a:t> ions) and HIM (Helium ions) to fabricate nanoscale structures</a:t>
            </a:r>
            <a:endParaRPr lang="en-AU" sz="2800" dirty="0"/>
          </a:p>
        </p:txBody>
      </p:sp>
      <p:sp>
        <p:nvSpPr>
          <p:cNvPr id="10" name="Rectangle 9"/>
          <p:cNvSpPr/>
          <p:nvPr/>
        </p:nvSpPr>
        <p:spPr>
          <a:xfrm>
            <a:off x="1127999" y="3688445"/>
            <a:ext cx="490704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/>
              <a:t>Fabricate a transistor using this approach</a:t>
            </a:r>
            <a:endParaRPr lang="en-AU" sz="2800" dirty="0"/>
          </a:p>
        </p:txBody>
      </p:sp>
    </p:spTree>
    <p:extLst>
      <p:ext uri="{BB962C8B-B14F-4D97-AF65-F5344CB8AC3E}">
        <p14:creationId xmlns:p14="http://schemas.microsoft.com/office/powerpoint/2010/main" val="27987922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8" descr="D:\Demo Poster material for Attendees\Images\QUT_Square_CMYK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99" y="6339600"/>
            <a:ext cx="518400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" t="36800" r="70191" b="2224"/>
          <a:stretch/>
        </p:blipFill>
        <p:spPr>
          <a:xfrm>
            <a:off x="1542985" y="4077756"/>
            <a:ext cx="2635025" cy="2128816"/>
          </a:xfrm>
          <a:prstGeom prst="rect">
            <a:avLst/>
          </a:prstGeom>
        </p:spPr>
      </p:pic>
      <p:sp>
        <p:nvSpPr>
          <p:cNvPr id="16" name="Title 1"/>
          <p:cNvSpPr txBox="1">
            <a:spLocks/>
          </p:cNvSpPr>
          <p:nvPr/>
        </p:nvSpPr>
        <p:spPr>
          <a:xfrm>
            <a:off x="1127999" y="481974"/>
            <a:ext cx="9052560" cy="666551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b="1" dirty="0"/>
              <a:t>Ga</a:t>
            </a:r>
            <a:r>
              <a:rPr lang="en-US" sz="4800" b="1" baseline="30000" dirty="0"/>
              <a:t>+</a:t>
            </a:r>
            <a:r>
              <a:rPr lang="en-US" sz="4800" b="1" dirty="0"/>
              <a:t> FIB patterning 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207956" y="6460165"/>
            <a:ext cx="4676537" cy="3139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40" dirty="0">
                <a:solidFill>
                  <a:schemeClr val="bg1"/>
                </a:solidFill>
              </a:rPr>
              <a:t>M. Amjadipour et al. </a:t>
            </a:r>
            <a:r>
              <a:rPr lang="en-AU" sz="1440" i="1" dirty="0">
                <a:solidFill>
                  <a:schemeClr val="bg1"/>
                </a:solidFill>
              </a:rPr>
              <a:t>Nanotechnology</a:t>
            </a:r>
            <a:r>
              <a:rPr lang="en-AU" sz="1440" dirty="0">
                <a:solidFill>
                  <a:schemeClr val="bg1"/>
                </a:solidFill>
              </a:rPr>
              <a:t> 28.34 (2017): 345602.</a:t>
            </a:r>
            <a:endParaRPr lang="en-US" sz="1351" dirty="0">
              <a:solidFill>
                <a:schemeClr val="bg1"/>
              </a:solidFill>
            </a:endParaRPr>
          </a:p>
        </p:txBody>
      </p:sp>
      <p:pic>
        <p:nvPicPr>
          <p:cNvPr id="22" name="Picture 21" descr="\\qut.edu.au\Documents\StaffHome\StaffGroupA$\amjadipm\Desktop\Reducing Gallium Poisoning on 3C SiC\Images\FIGURE 1 and 4\new\Figure 4 rev 8.tif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10" t="26857" r="35286" b="29170"/>
          <a:stretch/>
        </p:blipFill>
        <p:spPr bwMode="auto">
          <a:xfrm>
            <a:off x="5018451" y="3439351"/>
            <a:ext cx="2628822" cy="282191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4" name="Picture 23" descr="\\qut.edu.au\Documents\StaffHome\StaffGroupA$\amjadipm\Desktop\Reducing Gallium Poisoning on 3C SiC\Images\FIGURE 1 and 4\new\Figure 4 rev 8.tif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186" t="27724" r="234" b="28972"/>
          <a:stretch/>
        </p:blipFill>
        <p:spPr bwMode="auto">
          <a:xfrm>
            <a:off x="8408472" y="3508483"/>
            <a:ext cx="2634433" cy="277796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pSp>
        <p:nvGrpSpPr>
          <p:cNvPr id="9" name="Group 8"/>
          <p:cNvGrpSpPr/>
          <p:nvPr/>
        </p:nvGrpSpPr>
        <p:grpSpPr>
          <a:xfrm>
            <a:off x="2602487" y="1298053"/>
            <a:ext cx="7130169" cy="2725602"/>
            <a:chOff x="1532608" y="864777"/>
            <a:chExt cx="5941808" cy="2271335"/>
          </a:xfrm>
        </p:grpSpPr>
        <p:grpSp>
          <p:nvGrpSpPr>
            <p:cNvPr id="3" name="Group 2"/>
            <p:cNvGrpSpPr/>
            <p:nvPr/>
          </p:nvGrpSpPr>
          <p:grpSpPr>
            <a:xfrm>
              <a:off x="1532608" y="864777"/>
              <a:ext cx="5941808" cy="2271335"/>
              <a:chOff x="1532608" y="864777"/>
              <a:chExt cx="5941808" cy="2271335"/>
            </a:xfrm>
          </p:grpSpPr>
          <p:grpSp>
            <p:nvGrpSpPr>
              <p:cNvPr id="12" name="Group 11"/>
              <p:cNvGrpSpPr/>
              <p:nvPr/>
            </p:nvGrpSpPr>
            <p:grpSpPr>
              <a:xfrm>
                <a:off x="1532608" y="864777"/>
                <a:ext cx="2146582" cy="2206826"/>
                <a:chOff x="68030" y="3024834"/>
                <a:chExt cx="2146582" cy="2206826"/>
              </a:xfrm>
            </p:grpSpPr>
            <p:sp>
              <p:nvSpPr>
                <p:cNvPr id="19" name="TextBox 18"/>
                <p:cNvSpPr txBox="1"/>
                <p:nvPr/>
              </p:nvSpPr>
              <p:spPr>
                <a:xfrm rot="16200000">
                  <a:off x="-345945" y="3783067"/>
                  <a:ext cx="1181894" cy="35394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AU" sz="2160" dirty="0">
                      <a:solidFill>
                        <a:schemeClr val="bg1"/>
                      </a:solidFill>
                    </a:rPr>
                    <a:t>HIM Image</a:t>
                  </a:r>
                </a:p>
              </p:txBody>
            </p:sp>
            <p:pic>
              <p:nvPicPr>
                <p:cNvPr id="15" name="Picture 14"/>
                <p:cNvPicPr>
                  <a:picLocks noChangeAspect="1"/>
                </p:cNvPicPr>
                <p:nvPr/>
              </p:nvPicPr>
              <p:blipFill rotWithShape="1"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287" r="50457" b="51185"/>
                <a:stretch/>
              </p:blipFill>
              <p:spPr>
                <a:xfrm>
                  <a:off x="78278" y="3024834"/>
                  <a:ext cx="2136334" cy="2206826"/>
                </a:xfrm>
                <a:prstGeom prst="rect">
                  <a:avLst/>
                </a:prstGeom>
              </p:spPr>
            </p:pic>
          </p:grpSp>
          <p:pic>
            <p:nvPicPr>
              <p:cNvPr id="17" name="Picture 16"/>
              <p:cNvPicPr>
                <a:picLocks noChangeAspect="1"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49132" r="50610"/>
              <a:stretch/>
            </p:blipFill>
            <p:spPr>
              <a:xfrm>
                <a:off x="5345097" y="943070"/>
                <a:ext cx="2129319" cy="2193042"/>
              </a:xfrm>
              <a:prstGeom prst="rect">
                <a:avLst/>
              </a:prstGeom>
            </p:spPr>
          </p:pic>
        </p:grpSp>
        <p:sp>
          <p:nvSpPr>
            <p:cNvPr id="7" name="TextBox 6"/>
            <p:cNvSpPr txBox="1"/>
            <p:nvPr/>
          </p:nvSpPr>
          <p:spPr>
            <a:xfrm>
              <a:off x="3828205" y="1346884"/>
              <a:ext cx="1439871" cy="6309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sz="2160" dirty="0"/>
                <a:t>No Damage</a:t>
              </a:r>
            </a:p>
            <a:p>
              <a:r>
                <a:rPr lang="en-AU" sz="2160" dirty="0"/>
                <a:t>Using Si Layer</a:t>
              </a: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24DC1DB9-2762-904C-8A64-50395FEC6ED5}"/>
              </a:ext>
            </a:extLst>
          </p:cNvPr>
          <p:cNvSpPr txBox="1"/>
          <p:nvPr/>
        </p:nvSpPr>
        <p:spPr>
          <a:xfrm>
            <a:off x="180964" y="3545324"/>
            <a:ext cx="22878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E-beam Si evaporation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CDBD3418-C65F-4B44-AE02-4597D3F7E850}"/>
              </a:ext>
            </a:extLst>
          </p:cNvPr>
          <p:cNvGrpSpPr/>
          <p:nvPr/>
        </p:nvGrpSpPr>
        <p:grpSpPr>
          <a:xfrm>
            <a:off x="1579816" y="3855037"/>
            <a:ext cx="1028886" cy="891969"/>
            <a:chOff x="1220697" y="3868051"/>
            <a:chExt cx="1028886" cy="891969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9F3A2C37-EB31-8446-9591-0B2692EAA59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366100" y="3927670"/>
              <a:ext cx="59915" cy="59731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0825BB5F-C2DA-AC49-9E73-A9E3F1499EF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525496" y="4036669"/>
              <a:ext cx="59915" cy="59731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2532868D-D5F2-F749-88A4-3F3BA0DE0FC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693362" y="4144010"/>
              <a:ext cx="59915" cy="59731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BD7CC17E-D2B1-6A48-8A74-0533760AD13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814505" y="4272523"/>
              <a:ext cx="59915" cy="59731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989BAE39-1721-2844-85A9-9A774309DB3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220697" y="3868051"/>
              <a:ext cx="59915" cy="59731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E7AE605C-4EEB-744A-9559-055A3C60DF2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373097" y="4020451"/>
              <a:ext cx="59915" cy="59731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79C404E5-1392-6948-86C1-0332068DACB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525497" y="4172851"/>
              <a:ext cx="59915" cy="59731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115CAE64-F112-AD4A-9366-6F555657C5C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641114" y="4278235"/>
              <a:ext cx="59915" cy="59731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FAF23274-B27D-484E-8AFA-20ECE86BC1F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261163" y="3970546"/>
              <a:ext cx="59915" cy="59731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FFB64A66-8E3A-B741-A5DC-E67EC169B02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410595" y="4163291"/>
              <a:ext cx="59915" cy="59731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A8F3E269-7054-9949-BEE8-8891A2526D1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481047" y="4300147"/>
              <a:ext cx="59915" cy="59731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9A3C4FDC-EE40-414E-B208-78DAFF0E86F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571576" y="4429111"/>
              <a:ext cx="59915" cy="59731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4B706FDA-FE04-024A-8C49-C3697FB8D9D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675430" y="4384052"/>
              <a:ext cx="59915" cy="59731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042934CB-D2D1-CE43-B903-DAB662DBEA0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842457" y="4518121"/>
              <a:ext cx="59915" cy="59731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63870F31-7077-1E43-8D58-5F49C9E108F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962674" y="4608682"/>
              <a:ext cx="59915" cy="59731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BD026CD8-0831-A34B-B36B-4588F2C48F8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803870" y="4418218"/>
              <a:ext cx="59915" cy="59731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6DE87586-4720-7D45-89EB-3044961C190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940209" y="4410574"/>
              <a:ext cx="59915" cy="59731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CCB60F1D-4105-7049-850B-F8A0AB870CB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079694" y="4507722"/>
              <a:ext cx="59915" cy="59731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EF8AE6E4-07A7-AE49-A6C1-871D4CE8757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651683" y="4533545"/>
              <a:ext cx="59915" cy="59731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F7ABBEE3-B685-A847-8CAF-BAC0A3B7F5D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764527" y="4700289"/>
              <a:ext cx="59915" cy="59731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33CA4DB4-B969-4B42-A843-60ED6A6F926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189668" y="4577852"/>
              <a:ext cx="59915" cy="59731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99314182-2841-6347-A1B0-338873B463E0}"/>
              </a:ext>
            </a:extLst>
          </p:cNvPr>
          <p:cNvSpPr txBox="1"/>
          <p:nvPr/>
        </p:nvSpPr>
        <p:spPr>
          <a:xfrm>
            <a:off x="382906" y="2275429"/>
            <a:ext cx="19164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Surface protection</a:t>
            </a:r>
          </a:p>
          <a:p>
            <a:r>
              <a:rPr lang="en-US" dirty="0"/>
              <a:t> required!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E9FBD19-56B7-AC47-9DC5-D56ED92C62F8}"/>
              </a:ext>
            </a:extLst>
          </p:cNvPr>
          <p:cNvSpPr txBox="1"/>
          <p:nvPr/>
        </p:nvSpPr>
        <p:spPr>
          <a:xfrm>
            <a:off x="7285219" y="6460165"/>
            <a:ext cx="39424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Talk Surf Sci 6 </a:t>
            </a:r>
            <a:r>
              <a:rPr lang="en-US" dirty="0" err="1">
                <a:solidFill>
                  <a:schemeClr val="bg1"/>
                </a:solidFill>
              </a:rPr>
              <a:t>Mojtaba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Amjadipour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7448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446335" y="-220025"/>
            <a:ext cx="50486" cy="6484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 descr="\\qut.edu.au\Documents\StaffHome\StaffGroupA$\amjadipm\Desktop\Reducing Gallium Poisoning on 3C SiC\Images\SI\SI 2.tif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81" b="6654"/>
          <a:stretch/>
        </p:blipFill>
        <p:spPr bwMode="auto">
          <a:xfrm>
            <a:off x="16307944" y="1758472"/>
            <a:ext cx="6047994" cy="500100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pSp>
        <p:nvGrpSpPr>
          <p:cNvPr id="6" name="Group 5"/>
          <p:cNvGrpSpPr/>
          <p:nvPr/>
        </p:nvGrpSpPr>
        <p:grpSpPr>
          <a:xfrm>
            <a:off x="392246" y="1275118"/>
            <a:ext cx="2882511" cy="4878197"/>
            <a:chOff x="-195237" y="974877"/>
            <a:chExt cx="2552325" cy="4352137"/>
          </a:xfrm>
        </p:grpSpPr>
        <p:pic>
          <p:nvPicPr>
            <p:cNvPr id="9" name="Picture 8" descr="\\qut.edu.au\Documents\StaffHome\StaffGroupA$\amjadipm\Desktop\Reducing Gallium Poisoning on 3C SiC\Images\SI\SI 2.tif"/>
            <p:cNvPicPr/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181" r="49358" b="50713"/>
            <a:stretch/>
          </p:blipFill>
          <p:spPr bwMode="auto">
            <a:xfrm>
              <a:off x="-195237" y="974877"/>
              <a:ext cx="2552325" cy="2036482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4" name="Picture 13" descr="\\qut.edu.au\Documents\StaffHome\staffgroupA$\amjadipm\Desktop\Reducing Gallium Poisoning on 3C SiC\Images\FIGURE 2\Figure 2 Rev.11.tif"/>
            <p:cNvPicPr/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" t="-1" r="52604" b="51815"/>
            <a:stretch/>
          </p:blipFill>
          <p:spPr bwMode="auto">
            <a:xfrm>
              <a:off x="58452" y="3275391"/>
              <a:ext cx="2102571" cy="2051623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grpSp>
        <p:nvGrpSpPr>
          <p:cNvPr id="24" name="Group 23"/>
          <p:cNvGrpSpPr/>
          <p:nvPr/>
        </p:nvGrpSpPr>
        <p:grpSpPr>
          <a:xfrm>
            <a:off x="3477951" y="1275118"/>
            <a:ext cx="3946153" cy="2256470"/>
            <a:chOff x="2508484" y="877888"/>
            <a:chExt cx="3446469" cy="2045718"/>
          </a:xfrm>
        </p:grpSpPr>
        <p:pic>
          <p:nvPicPr>
            <p:cNvPr id="11" name="Picture 10" descr="\\qut.edu.au\Documents\StaffHome\StaffGroupA$\amjadipm\Desktop\Reducing Gallium Poisoning on 3C SiC\Images\SI\SI 2.tif"/>
            <p:cNvPicPr/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580" t="7181" b="50523"/>
            <a:stretch/>
          </p:blipFill>
          <p:spPr bwMode="auto">
            <a:xfrm>
              <a:off x="3464195" y="877888"/>
              <a:ext cx="2490758" cy="2045718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19" name="Right Arrow 18"/>
            <p:cNvSpPr/>
            <p:nvPr/>
          </p:nvSpPr>
          <p:spPr>
            <a:xfrm>
              <a:off x="2724728" y="1715045"/>
              <a:ext cx="471054" cy="251375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216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2508484" y="1408179"/>
              <a:ext cx="927337" cy="24622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sz="1320" b="1" dirty="0"/>
                <a:t>Si Deposition</a:t>
              </a:r>
            </a:p>
          </p:txBody>
        </p:sp>
      </p:grpSp>
      <p:grpSp>
        <p:nvGrpSpPr>
          <p:cNvPr id="23" name="Group 22"/>
          <p:cNvGrpSpPr>
            <a:grpSpLocks noChangeAspect="1"/>
          </p:cNvGrpSpPr>
          <p:nvPr/>
        </p:nvGrpSpPr>
        <p:grpSpPr>
          <a:xfrm>
            <a:off x="7613450" y="1238179"/>
            <a:ext cx="3790657" cy="4915138"/>
            <a:chOff x="5872452" y="931080"/>
            <a:chExt cx="3330860" cy="4318943"/>
          </a:xfrm>
        </p:grpSpPr>
        <p:grpSp>
          <p:nvGrpSpPr>
            <p:cNvPr id="7" name="Group 6"/>
            <p:cNvGrpSpPr/>
            <p:nvPr/>
          </p:nvGrpSpPr>
          <p:grpSpPr>
            <a:xfrm>
              <a:off x="6638817" y="931080"/>
              <a:ext cx="2564495" cy="4318943"/>
              <a:chOff x="6638817" y="931080"/>
              <a:chExt cx="2564495" cy="4318943"/>
            </a:xfrm>
          </p:grpSpPr>
          <p:pic>
            <p:nvPicPr>
              <p:cNvPr id="12" name="Picture 11" descr="\\qut.edu.au\Documents\StaffHome\StaffGroupA$\amjadipm\Desktop\Reducing Gallium Poisoning on 3C SiC\Images\SI\SI 2.tif"/>
              <p:cNvPicPr/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49297" r="49390" b="6653"/>
              <a:stretch/>
            </p:blipFill>
            <p:spPr bwMode="auto">
              <a:xfrm>
                <a:off x="6638817" y="931080"/>
                <a:ext cx="2564495" cy="2101023"/>
              </a:xfrm>
              <a:prstGeom prst="rect">
                <a:avLst/>
              </a:prstGeom>
              <a:noFill/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pic>
            <p:nvPicPr>
              <p:cNvPr id="15" name="Picture 14" descr="\\qut.edu.au\Documents\StaffHome\StaffGroupA$\amjadipm\Desktop\Reducing Gallium Poisoning on 3C SiC\Images\FIGURE 5\Figure 5 Rev.9.tif"/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2225" t="1487" r="2211" b="53016"/>
              <a:stretch/>
            </p:blipFill>
            <p:spPr bwMode="auto">
              <a:xfrm>
                <a:off x="7050278" y="3229350"/>
                <a:ext cx="2085069" cy="2020673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21" name="Right Arrow 20"/>
            <p:cNvSpPr/>
            <p:nvPr/>
          </p:nvSpPr>
          <p:spPr>
            <a:xfrm>
              <a:off x="6013065" y="1767199"/>
              <a:ext cx="471054" cy="251375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2160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5872452" y="1469934"/>
              <a:ext cx="713657" cy="24622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sz="1320" b="1" dirty="0"/>
                <a:t>H-Etching</a:t>
              </a:r>
            </a:p>
          </p:txBody>
        </p:sp>
      </p:grpSp>
      <p:grpSp>
        <p:nvGrpSpPr>
          <p:cNvPr id="26" name="Group 25"/>
          <p:cNvGrpSpPr>
            <a:grpSpLocks noChangeAspect="1"/>
          </p:cNvGrpSpPr>
          <p:nvPr/>
        </p:nvGrpSpPr>
        <p:grpSpPr>
          <a:xfrm>
            <a:off x="3359966" y="3515149"/>
            <a:ext cx="5312086" cy="2754234"/>
            <a:chOff x="2291725" y="2877072"/>
            <a:chExt cx="4661268" cy="2416795"/>
          </a:xfrm>
        </p:grpSpPr>
        <p:grpSp>
          <p:nvGrpSpPr>
            <p:cNvPr id="18" name="Group 17"/>
            <p:cNvGrpSpPr/>
            <p:nvPr/>
          </p:nvGrpSpPr>
          <p:grpSpPr>
            <a:xfrm>
              <a:off x="2291725" y="3134306"/>
              <a:ext cx="4661268" cy="2159561"/>
              <a:chOff x="2291725" y="3134306"/>
              <a:chExt cx="4661268" cy="2159561"/>
            </a:xfrm>
          </p:grpSpPr>
          <p:pic>
            <p:nvPicPr>
              <p:cNvPr id="16" name="Picture 15" descr="\\qut.edu.au\Documents\StaffHome\StaffGroupA$\amjadipm\Desktop\Reducing Gallium Poisoning on 3C SiC\Images\FIGURE 5\Figure 5 Rev.9.tif"/>
              <p:cNvPicPr/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0399" r="49482"/>
              <a:stretch/>
            </p:blipFill>
            <p:spPr bwMode="auto">
              <a:xfrm>
                <a:off x="2291725" y="3134306"/>
                <a:ext cx="2294414" cy="2105054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7" name="Picture 16" descr="\\qut.edu.au\Documents\StaffHome\StaffGroupA$\amjadipm\Desktop\Reducing Gallium Poisoning on 3C SiC\Images\FIGURE 5\Figure 5 Rev.9.tif"/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0273" t="50318"/>
              <a:stretch/>
            </p:blipFill>
            <p:spPr bwMode="auto">
              <a:xfrm>
                <a:off x="4759249" y="3134306"/>
                <a:ext cx="2193744" cy="2159561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25" name="TextBox 24"/>
            <p:cNvSpPr txBox="1"/>
            <p:nvPr/>
          </p:nvSpPr>
          <p:spPr>
            <a:xfrm>
              <a:off x="3956572" y="2877072"/>
              <a:ext cx="1506422" cy="2970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sz="1600" b="1" dirty="0"/>
                <a:t>Graphene Growth</a:t>
              </a:r>
            </a:p>
          </p:txBody>
        </p:sp>
      </p:grpSp>
      <p:sp>
        <p:nvSpPr>
          <p:cNvPr id="28" name="Title 27">
            <a:extLst>
              <a:ext uri="{FF2B5EF4-FFF2-40B4-BE49-F238E27FC236}">
                <a16:creationId xmlns:a16="http://schemas.microsoft.com/office/drawing/2014/main" id="{E7A85AAD-CD03-EC46-8030-6499A81C9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162" y="336154"/>
            <a:ext cx="9966960" cy="877824"/>
          </a:xfrm>
        </p:spPr>
        <p:txBody>
          <a:bodyPr>
            <a:normAutofit/>
          </a:bodyPr>
          <a:lstStyle/>
          <a:p>
            <a:r>
              <a:rPr lang="en-US" b="1" dirty="0"/>
              <a:t>Effect of the protective layer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FFC3517-E621-0E4D-9031-09C52E6BC4E1}"/>
              </a:ext>
            </a:extLst>
          </p:cNvPr>
          <p:cNvSpPr txBox="1"/>
          <p:nvPr/>
        </p:nvSpPr>
        <p:spPr>
          <a:xfrm>
            <a:off x="1207956" y="6460165"/>
            <a:ext cx="4676537" cy="3139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40" dirty="0">
                <a:solidFill>
                  <a:schemeClr val="bg1"/>
                </a:solidFill>
              </a:rPr>
              <a:t>M. Amjadipour et al. </a:t>
            </a:r>
            <a:r>
              <a:rPr lang="en-AU" sz="1440" i="1" dirty="0">
                <a:solidFill>
                  <a:schemeClr val="bg1"/>
                </a:solidFill>
              </a:rPr>
              <a:t>Nanotechnology</a:t>
            </a:r>
            <a:r>
              <a:rPr lang="en-AU" sz="1440" dirty="0">
                <a:solidFill>
                  <a:schemeClr val="bg1"/>
                </a:solidFill>
              </a:rPr>
              <a:t> 28.34 (2017): 345602.</a:t>
            </a:r>
            <a:endParaRPr lang="en-US" sz="1351" dirty="0">
              <a:solidFill>
                <a:schemeClr val="bg1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9D4309D-084E-524F-8C6F-E1A9EB94DA37}"/>
              </a:ext>
            </a:extLst>
          </p:cNvPr>
          <p:cNvSpPr txBox="1"/>
          <p:nvPr/>
        </p:nvSpPr>
        <p:spPr>
          <a:xfrm>
            <a:off x="2052905" y="1439128"/>
            <a:ext cx="75052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/>
              <a:t>After </a:t>
            </a:r>
          </a:p>
          <a:p>
            <a:r>
              <a:rPr lang="en-US" sz="1100" b="1" dirty="0"/>
              <a:t>H-etching</a:t>
            </a:r>
          </a:p>
        </p:txBody>
      </p:sp>
    </p:spTree>
    <p:extLst>
      <p:ext uri="{BB962C8B-B14F-4D97-AF65-F5344CB8AC3E}">
        <p14:creationId xmlns:p14="http://schemas.microsoft.com/office/powerpoint/2010/main" val="775780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Picture 48" descr="\\qut.edu.au\Documents\StaffHome\StaffGroupA$\amjadipm\Desktop\H-Intercalation\Papers\H-intercalation\Figs\Fig.9\Rev.2\Fig.9 Rev.5.tif">
            <a:extLst>
              <a:ext uri="{FF2B5EF4-FFF2-40B4-BE49-F238E27FC236}">
                <a16:creationId xmlns:a16="http://schemas.microsoft.com/office/drawing/2014/main" id="{1F7A08A7-2F14-CC4E-9B8D-C73A14BC721F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524" t="11869" b="40961"/>
          <a:stretch/>
        </p:blipFill>
        <p:spPr bwMode="auto">
          <a:xfrm>
            <a:off x="8837686" y="4426605"/>
            <a:ext cx="3292866" cy="168107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2" name="Picture 51" descr="\\qut.edu.au\Documents\StaffHome\StaffGroupA$\amjadipm\Desktop\H-Intercalation\Papers\H-intercalation\Figs\Fig.9\Rev.2\Fig.9 Rev.5.tif">
            <a:extLst>
              <a:ext uri="{FF2B5EF4-FFF2-40B4-BE49-F238E27FC236}">
                <a16:creationId xmlns:a16="http://schemas.microsoft.com/office/drawing/2014/main" id="{0E00D21F-D856-B545-836F-AF3870E84F2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69" r="55393" b="40961"/>
          <a:stretch/>
        </p:blipFill>
        <p:spPr bwMode="auto">
          <a:xfrm>
            <a:off x="8804491" y="2472251"/>
            <a:ext cx="3378477" cy="168107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pSp>
        <p:nvGrpSpPr>
          <p:cNvPr id="34" name="Group 33"/>
          <p:cNvGrpSpPr>
            <a:grpSpLocks noChangeAspect="1"/>
          </p:cNvGrpSpPr>
          <p:nvPr/>
        </p:nvGrpSpPr>
        <p:grpSpPr>
          <a:xfrm>
            <a:off x="499896" y="2155858"/>
            <a:ext cx="4084534" cy="3977662"/>
            <a:chOff x="-85961" y="1423311"/>
            <a:chExt cx="2735745" cy="2664164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85961" y="1567475"/>
              <a:ext cx="2735745" cy="2520000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4888" y="1823924"/>
              <a:ext cx="977905" cy="612000"/>
            </a:xfrm>
            <a:prstGeom prst="rect">
              <a:avLst/>
            </a:prstGeom>
          </p:spPr>
        </p:pic>
        <p:sp>
          <p:nvSpPr>
            <p:cNvPr id="21" name="TextBox 20"/>
            <p:cNvSpPr txBox="1"/>
            <p:nvPr/>
          </p:nvSpPr>
          <p:spPr>
            <a:xfrm>
              <a:off x="1810782" y="3055052"/>
              <a:ext cx="374302" cy="2923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sz="1680" dirty="0"/>
                <a:t>SiC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535939" y="1863826"/>
              <a:ext cx="875560" cy="2923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sz="1680" dirty="0"/>
                <a:t>Graphene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586549" y="2830460"/>
              <a:ext cx="601821" cy="2923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sz="1680" dirty="0"/>
                <a:t>Buffer</a:t>
              </a:r>
            </a:p>
          </p:txBody>
        </p:sp>
        <p:cxnSp>
          <p:nvCxnSpPr>
            <p:cNvPr id="25" name="Straight Connector 24"/>
            <p:cNvCxnSpPr/>
            <p:nvPr/>
          </p:nvCxnSpPr>
          <p:spPr>
            <a:xfrm flipV="1">
              <a:off x="1460995" y="2137434"/>
              <a:ext cx="202836" cy="210917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flipV="1">
              <a:off x="1772613" y="3302778"/>
              <a:ext cx="202836" cy="210917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flipH="1" flipV="1">
              <a:off x="958668" y="3111455"/>
              <a:ext cx="395066" cy="360665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flipH="1" flipV="1">
              <a:off x="958668" y="3111455"/>
              <a:ext cx="141462" cy="334608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30"/>
            <p:cNvSpPr txBox="1"/>
            <p:nvPr/>
          </p:nvSpPr>
          <p:spPr>
            <a:xfrm>
              <a:off x="635767" y="1423311"/>
              <a:ext cx="1621384" cy="2923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sz="1680" dirty="0"/>
                <a:t>As Grown Graphene</a:t>
              </a:r>
            </a:p>
          </p:txBody>
        </p:sp>
      </p:grpSp>
      <p:grpSp>
        <p:nvGrpSpPr>
          <p:cNvPr id="28" name="Group 27"/>
          <p:cNvGrpSpPr>
            <a:grpSpLocks noChangeAspect="1"/>
          </p:cNvGrpSpPr>
          <p:nvPr/>
        </p:nvGrpSpPr>
        <p:grpSpPr>
          <a:xfrm>
            <a:off x="4245235" y="2188559"/>
            <a:ext cx="4515821" cy="3922499"/>
            <a:chOff x="2477811" y="1831831"/>
            <a:chExt cx="3023524" cy="2626271"/>
          </a:xfrm>
        </p:grpSpPr>
        <p:grpSp>
          <p:nvGrpSpPr>
            <p:cNvPr id="35" name="Group 34"/>
            <p:cNvGrpSpPr/>
            <p:nvPr/>
          </p:nvGrpSpPr>
          <p:grpSpPr>
            <a:xfrm>
              <a:off x="2481869" y="1831831"/>
              <a:ext cx="3019466" cy="2626271"/>
              <a:chOff x="2481869" y="1466071"/>
              <a:chExt cx="3019466" cy="2626271"/>
            </a:xfrm>
          </p:grpSpPr>
          <p:pic>
            <p:nvPicPr>
              <p:cNvPr id="13" name="Picture 12"/>
              <p:cNvPicPr>
                <a:picLocks noChangeAspect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5199"/>
              <a:stretch/>
            </p:blipFill>
            <p:spPr>
              <a:xfrm>
                <a:off x="2907822" y="1572342"/>
                <a:ext cx="2593513" cy="2520000"/>
              </a:xfrm>
              <a:prstGeom prst="rect">
                <a:avLst/>
              </a:prstGeom>
            </p:spPr>
          </p:pic>
          <p:pic>
            <p:nvPicPr>
              <p:cNvPr id="10" name="Picture 9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351224" y="1839828"/>
                <a:ext cx="972000" cy="608305"/>
              </a:xfrm>
              <a:prstGeom prst="rect">
                <a:avLst/>
              </a:prstGeom>
            </p:spPr>
          </p:pic>
          <p:sp>
            <p:nvSpPr>
              <p:cNvPr id="16" name="Right Arrow 15"/>
              <p:cNvSpPr/>
              <p:nvPr/>
            </p:nvSpPr>
            <p:spPr>
              <a:xfrm>
                <a:off x="2724728" y="2639605"/>
                <a:ext cx="471054" cy="251375"/>
              </a:xfrm>
              <a:prstGeom prst="righ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sz="2160"/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2481869" y="2322579"/>
                <a:ext cx="868838" cy="20606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AU" sz="1400" b="1" dirty="0"/>
                  <a:t>H-intercalation</a:t>
                </a:r>
              </a:p>
            </p:txBody>
          </p:sp>
          <p:sp>
            <p:nvSpPr>
              <p:cNvPr id="32" name="TextBox 31"/>
              <p:cNvSpPr txBox="1"/>
              <p:nvPr/>
            </p:nvSpPr>
            <p:spPr>
              <a:xfrm>
                <a:off x="3935621" y="1466071"/>
                <a:ext cx="1167254" cy="2923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AU" sz="1680" dirty="0"/>
                  <a:t>Free-Standing</a:t>
                </a:r>
              </a:p>
            </p:txBody>
          </p:sp>
        </p:grpSp>
        <p:sp>
          <p:nvSpPr>
            <p:cNvPr id="43" name="TextBox 42"/>
            <p:cNvSpPr txBox="1"/>
            <p:nvPr/>
          </p:nvSpPr>
          <p:spPr>
            <a:xfrm>
              <a:off x="2477811" y="3321407"/>
              <a:ext cx="884164" cy="20606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sz="1400" b="1" dirty="0"/>
                <a:t>600 ˚C, 30 mins</a:t>
              </a:r>
            </a:p>
          </p:txBody>
        </p:sp>
      </p:grpSp>
      <p:pic>
        <p:nvPicPr>
          <p:cNvPr id="45" name="Picture 44">
            <a:extLst>
              <a:ext uri="{FF2B5EF4-FFF2-40B4-BE49-F238E27FC236}">
                <a16:creationId xmlns:a16="http://schemas.microsoft.com/office/drawing/2014/main" id="{C0FDA748-A97E-9B49-ABA8-2CA8821FEB6A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523"/>
          <a:stretch/>
        </p:blipFill>
        <p:spPr>
          <a:xfrm>
            <a:off x="9764542" y="1453814"/>
            <a:ext cx="2114949" cy="702044"/>
          </a:xfrm>
          <a:prstGeom prst="rect">
            <a:avLst/>
          </a:prstGeom>
        </p:spPr>
      </p:pic>
      <p:pic>
        <p:nvPicPr>
          <p:cNvPr id="4" name="Picture 8" descr="D:\Demo Poster material for Attendees\Images\QUT_Square_CMYK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99" y="6339600"/>
            <a:ext cx="518400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1030298" y="638215"/>
            <a:ext cx="819448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sz="3600" b="1" dirty="0">
                <a:latin typeface="+mj-lt"/>
              </a:rPr>
              <a:t>Free-Standing Graphene on 3C-SiC/Si(111)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3226" y="1698142"/>
            <a:ext cx="6995633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160" dirty="0"/>
              <a:t>Photoelectron Spectroscopy (PES) Measurement C 1s 330 eV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588A8A99-B669-5A41-A287-F79FA0D324B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4400" y="283878"/>
            <a:ext cx="2035234" cy="1215377"/>
          </a:xfrm>
          <a:prstGeom prst="rect">
            <a:avLst/>
          </a:prstGeom>
        </p:spPr>
      </p:pic>
      <p:sp>
        <p:nvSpPr>
          <p:cNvPr id="50" name="TextBox 49">
            <a:extLst>
              <a:ext uri="{FF2B5EF4-FFF2-40B4-BE49-F238E27FC236}">
                <a16:creationId xmlns:a16="http://schemas.microsoft.com/office/drawing/2014/main" id="{C5998E08-7BB3-FB4D-954C-DB3E7ED8879E}"/>
              </a:ext>
            </a:extLst>
          </p:cNvPr>
          <p:cNvSpPr txBox="1"/>
          <p:nvPr/>
        </p:nvSpPr>
        <p:spPr>
          <a:xfrm>
            <a:off x="8863676" y="2768051"/>
            <a:ext cx="10625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dirty="0"/>
              <a:t>Buffer Layer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8D776A08-35CD-D943-A5F1-9988A9508197}"/>
              </a:ext>
            </a:extLst>
          </p:cNvPr>
          <p:cNvSpPr txBox="1"/>
          <p:nvPr/>
        </p:nvSpPr>
        <p:spPr>
          <a:xfrm>
            <a:off x="8863676" y="2371098"/>
            <a:ext cx="9071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dirty="0"/>
              <a:t>Graphene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957CFBD4-4F4C-784C-AAD4-1C2BEB501F4B}"/>
              </a:ext>
            </a:extLst>
          </p:cNvPr>
          <p:cNvSpPr/>
          <p:nvPr/>
        </p:nvSpPr>
        <p:spPr>
          <a:xfrm>
            <a:off x="8832076" y="4178980"/>
            <a:ext cx="33909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dirty="0"/>
              <a:t>H-intercalation improves flatness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DD2E93CE-8EE1-D84C-B1FC-9CD32DC205C2}"/>
              </a:ext>
            </a:extLst>
          </p:cNvPr>
          <p:cNvSpPr txBox="1"/>
          <p:nvPr/>
        </p:nvSpPr>
        <p:spPr>
          <a:xfrm>
            <a:off x="1621701" y="6449250"/>
            <a:ext cx="4514634" cy="3139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40" dirty="0">
                <a:solidFill>
                  <a:schemeClr val="bg1"/>
                </a:solidFill>
              </a:rPr>
              <a:t>M. </a:t>
            </a:r>
            <a:r>
              <a:rPr lang="en-AU" sz="1440" dirty="0" err="1">
                <a:solidFill>
                  <a:schemeClr val="bg1"/>
                </a:solidFill>
              </a:rPr>
              <a:t>Amjadipour</a:t>
            </a:r>
            <a:r>
              <a:rPr lang="en-AU" sz="1440" dirty="0">
                <a:solidFill>
                  <a:schemeClr val="bg1"/>
                </a:solidFill>
              </a:rPr>
              <a:t> et al. </a:t>
            </a:r>
            <a:r>
              <a:rPr lang="en-AU" sz="1440" i="1" dirty="0">
                <a:solidFill>
                  <a:schemeClr val="bg1"/>
                </a:solidFill>
              </a:rPr>
              <a:t>Nanotechnology</a:t>
            </a:r>
            <a:r>
              <a:rPr lang="en-AU" sz="1440" dirty="0">
                <a:solidFill>
                  <a:schemeClr val="bg1"/>
                </a:solidFill>
              </a:rPr>
              <a:t> 29 (2018): 145601.</a:t>
            </a:r>
            <a:endParaRPr lang="en-US" sz="1351" dirty="0">
              <a:solidFill>
                <a:schemeClr val="bg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9749E38-FE8D-AD4D-8E7C-D11B0696BBB7}"/>
              </a:ext>
            </a:extLst>
          </p:cNvPr>
          <p:cNvSpPr txBox="1"/>
          <p:nvPr/>
        </p:nvSpPr>
        <p:spPr>
          <a:xfrm>
            <a:off x="3369494" y="3712223"/>
            <a:ext cx="5677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 1s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8CAA19FF-56E8-2E4F-BAD4-F35B71415E99}"/>
              </a:ext>
            </a:extLst>
          </p:cNvPr>
          <p:cNvGrpSpPr/>
          <p:nvPr/>
        </p:nvGrpSpPr>
        <p:grpSpPr>
          <a:xfrm>
            <a:off x="7218534" y="2932628"/>
            <a:ext cx="1431185" cy="2321111"/>
            <a:chOff x="7218534" y="2932628"/>
            <a:chExt cx="1431185" cy="2321111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097A4646-1D19-E147-B340-53572E06481D}"/>
                </a:ext>
              </a:extLst>
            </p:cNvPr>
            <p:cNvSpPr txBox="1"/>
            <p:nvPr/>
          </p:nvSpPr>
          <p:spPr>
            <a:xfrm>
              <a:off x="7882039" y="3756639"/>
              <a:ext cx="56778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C 1s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43DDCC4A-49D8-F947-9776-F6FFEE2A8452}"/>
                </a:ext>
              </a:extLst>
            </p:cNvPr>
            <p:cNvSpPr txBox="1"/>
            <p:nvPr/>
          </p:nvSpPr>
          <p:spPr>
            <a:xfrm>
              <a:off x="7342487" y="2932628"/>
              <a:ext cx="1307232" cy="4365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sz="1680" dirty="0"/>
                <a:t>Graphene</a:t>
              </a:r>
            </a:p>
          </p:txBody>
        </p: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7BC9A50D-CA03-3044-B485-78FFECF816A6}"/>
                </a:ext>
              </a:extLst>
            </p:cNvPr>
            <p:cNvCxnSpPr/>
            <p:nvPr/>
          </p:nvCxnSpPr>
          <p:spPr>
            <a:xfrm flipV="1">
              <a:off x="7218534" y="3289356"/>
              <a:ext cx="302839" cy="314904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B2AD436F-F141-874E-854A-AF6248D39FAF}"/>
                </a:ext>
              </a:extLst>
            </p:cNvPr>
            <p:cNvSpPr txBox="1"/>
            <p:nvPr/>
          </p:nvSpPr>
          <p:spPr>
            <a:xfrm>
              <a:off x="7902840" y="4568974"/>
              <a:ext cx="558842" cy="4365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sz="1680" dirty="0"/>
                <a:t>SiC</a:t>
              </a:r>
            </a:p>
          </p:txBody>
        </p: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62640B56-676C-B242-BFCC-7922DEFD75B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845852" y="4938835"/>
              <a:ext cx="302839" cy="314904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703142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Opening a gap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2D Materials – Graphene heterostructures</a:t>
            </a:r>
          </a:p>
        </p:txBody>
      </p:sp>
    </p:spTree>
    <p:extLst>
      <p:ext uri="{BB962C8B-B14F-4D97-AF65-F5344CB8AC3E}">
        <p14:creationId xmlns:p14="http://schemas.microsoft.com/office/powerpoint/2010/main" val="15680508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7200" b="1" dirty="0"/>
              <a:t>Other 2D Materials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2810" y="1807717"/>
            <a:ext cx="3015020" cy="1688411"/>
          </a:xfrm>
        </p:spPr>
      </p:pic>
      <p:sp>
        <p:nvSpPr>
          <p:cNvPr id="3" name="Rectangle 2"/>
          <p:cNvSpPr/>
          <p:nvPr/>
        </p:nvSpPr>
        <p:spPr>
          <a:xfrm>
            <a:off x="995997" y="3523632"/>
            <a:ext cx="2123167" cy="400110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r>
              <a:rPr lang="en-US" sz="2000" dirty="0"/>
              <a:t>h-BN       </a:t>
            </a:r>
            <a:r>
              <a:rPr lang="en-US" sz="2000" dirty="0" err="1"/>
              <a:t>E</a:t>
            </a:r>
            <a:r>
              <a:rPr lang="en-US" sz="2000" baseline="-25000" dirty="0" err="1"/>
              <a:t>g</a:t>
            </a:r>
            <a:r>
              <a:rPr lang="en-US" sz="2000" dirty="0"/>
              <a:t>=5.2 eV</a:t>
            </a:r>
          </a:p>
        </p:txBody>
      </p:sp>
      <p:sp>
        <p:nvSpPr>
          <p:cNvPr id="4" name="Rectangle 3"/>
          <p:cNvSpPr/>
          <p:nvPr/>
        </p:nvSpPr>
        <p:spPr>
          <a:xfrm>
            <a:off x="1130118" y="1486869"/>
            <a:ext cx="19404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latin typeface="+mj-lt"/>
              </a:rPr>
              <a:t>Boron Nitride - BN</a:t>
            </a:r>
            <a:endParaRPr lang="en-US" dirty="0">
              <a:latin typeface="+mj-lt"/>
            </a:endParaRPr>
          </a:p>
        </p:txBody>
      </p:sp>
      <p:pic>
        <p:nvPicPr>
          <p:cNvPr id="7" name="Content Placeholder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53361"/>
          <a:stretch/>
        </p:blipFill>
        <p:spPr>
          <a:xfrm>
            <a:off x="3607830" y="1908603"/>
            <a:ext cx="3829291" cy="2781300"/>
          </a:xfrm>
          <a:prstGeom prst="rect">
            <a:avLst/>
          </a:prstGeom>
        </p:spPr>
      </p:pic>
      <p:graphicFrame>
        <p:nvGraphicFramePr>
          <p:cNvPr id="8" name="Table 7"/>
          <p:cNvGraphicFramePr>
            <a:graphicFrameLocks noGrp="1"/>
          </p:cNvGraphicFramePr>
          <p:nvPr>
            <p:extLst/>
          </p:nvPr>
        </p:nvGraphicFramePr>
        <p:xfrm>
          <a:off x="5743829" y="3693509"/>
          <a:ext cx="1916844" cy="2194560"/>
        </p:xfrm>
        <a:graphic>
          <a:graphicData uri="http://schemas.openxmlformats.org/drawingml/2006/table">
            <a:tbl>
              <a:tblPr/>
              <a:tblGrid>
                <a:gridCol w="9434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733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TMDC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 err="1"/>
                        <a:t>E</a:t>
                      </a:r>
                      <a:r>
                        <a:rPr lang="nb-NO" baseline="-25000" dirty="0" err="1"/>
                        <a:t>g</a:t>
                      </a:r>
                      <a:r>
                        <a:rPr lang="nb-NO" dirty="0"/>
                        <a:t> (ev)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MoS</a:t>
                      </a:r>
                      <a:r>
                        <a:rPr lang="en-US" baseline="-25000" dirty="0"/>
                        <a:t>2</a:t>
                      </a:r>
                      <a:endParaRPr lang="en-US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1.78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MoSe</a:t>
                      </a:r>
                      <a:r>
                        <a:rPr lang="en-US" baseline="-25000"/>
                        <a:t>2</a:t>
                      </a:r>
                      <a:endParaRPr lang="en-US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1.50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MoTe</a:t>
                      </a:r>
                      <a:r>
                        <a:rPr lang="en-US" baseline="-25000"/>
                        <a:t>2</a:t>
                      </a:r>
                      <a:endParaRPr lang="en-US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r>
                        <a:rPr lang="de-DE" dirty="0"/>
                        <a:t>WS</a:t>
                      </a:r>
                      <a:r>
                        <a:rPr lang="de-DE" baseline="-25000" dirty="0"/>
                        <a:t>2</a:t>
                      </a:r>
                      <a:endParaRPr lang="de-DE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/>
                        <a:t>1.84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WSe</a:t>
                      </a:r>
                      <a:r>
                        <a:rPr lang="en-US" baseline="-25000" dirty="0"/>
                        <a:t>2</a:t>
                      </a:r>
                      <a:endParaRPr lang="en-US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1.52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3542057" y="4351357"/>
            <a:ext cx="22017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latin typeface="+mj-lt"/>
              </a:rPr>
              <a:t>Semiconductors</a:t>
            </a:r>
          </a:p>
        </p:txBody>
      </p:sp>
      <p:sp>
        <p:nvSpPr>
          <p:cNvPr id="5" name="Rectangle 4"/>
          <p:cNvSpPr/>
          <p:nvPr/>
        </p:nvSpPr>
        <p:spPr>
          <a:xfrm>
            <a:off x="3715743" y="1485103"/>
            <a:ext cx="328506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b="1" dirty="0">
                <a:latin typeface="+mj-lt"/>
              </a:rPr>
              <a:t>Transition metal Dichalcogenides</a:t>
            </a:r>
          </a:p>
          <a:p>
            <a:pPr algn="r"/>
            <a:r>
              <a:rPr lang="en-US" b="1" dirty="0" err="1">
                <a:latin typeface="+mj-lt"/>
              </a:rPr>
              <a:t>MXenes</a:t>
            </a:r>
            <a:endParaRPr lang="en-US" b="1" dirty="0">
              <a:latin typeface="+mj-lt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412565" y="4120525"/>
            <a:ext cx="129003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latin typeface="+mj-lt"/>
              </a:rPr>
              <a:t>Insulator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28920" y="1512444"/>
            <a:ext cx="372309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+mj-lt"/>
              </a:rPr>
              <a:t>Group IV materials:</a:t>
            </a:r>
          </a:p>
          <a:p>
            <a:r>
              <a:rPr lang="en-US" b="1" dirty="0">
                <a:latin typeface="+mj-lt"/>
              </a:rPr>
              <a:t>Silicene</a:t>
            </a:r>
          </a:p>
          <a:p>
            <a:r>
              <a:rPr lang="en-US" b="1" dirty="0">
                <a:latin typeface="+mj-lt"/>
              </a:rPr>
              <a:t>Germanene</a:t>
            </a:r>
          </a:p>
          <a:p>
            <a:r>
              <a:rPr lang="en-US" b="1" dirty="0" err="1">
                <a:latin typeface="+mj-lt"/>
              </a:rPr>
              <a:t>Stannene</a:t>
            </a:r>
            <a:endParaRPr lang="en-US" b="1" dirty="0">
              <a:latin typeface="+mj-lt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2327EBF-AD6D-0B4B-9AC7-F857E925ED2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4664" t="15959" r="10938" b="17241"/>
          <a:stretch/>
        </p:blipFill>
        <p:spPr>
          <a:xfrm>
            <a:off x="7974430" y="2771625"/>
            <a:ext cx="4161092" cy="1795984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898769C4-5932-4E49-84CD-2CC675B1C9EE}"/>
              </a:ext>
            </a:extLst>
          </p:cNvPr>
          <p:cNvSpPr/>
          <p:nvPr/>
        </p:nvSpPr>
        <p:spPr>
          <a:xfrm>
            <a:off x="8500132" y="4567609"/>
            <a:ext cx="310968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latin typeface="+mj-lt"/>
              </a:rPr>
              <a:t>Semimetals</a:t>
            </a:r>
          </a:p>
          <a:p>
            <a:r>
              <a:rPr lang="en-US" sz="2400" b="1" dirty="0">
                <a:latin typeface="+mj-lt"/>
              </a:rPr>
              <a:t>(gap opening by electric field or doping)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B791245-2FBD-D749-9255-19FC0276D3B5}"/>
              </a:ext>
            </a:extLst>
          </p:cNvPr>
          <p:cNvSpPr/>
          <p:nvPr/>
        </p:nvSpPr>
        <p:spPr>
          <a:xfrm>
            <a:off x="8635623" y="2837588"/>
            <a:ext cx="22017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latin typeface="+mj-lt"/>
              </a:rPr>
              <a:t>Silicene</a:t>
            </a:r>
          </a:p>
        </p:txBody>
      </p:sp>
    </p:spTree>
    <p:extLst>
      <p:ext uri="{BB962C8B-B14F-4D97-AF65-F5344CB8AC3E}">
        <p14:creationId xmlns:p14="http://schemas.microsoft.com/office/powerpoint/2010/main" val="13507298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6677" y="224115"/>
            <a:ext cx="10058400" cy="904657"/>
          </a:xfrm>
        </p:spPr>
        <p:txBody>
          <a:bodyPr>
            <a:normAutofit/>
          </a:bodyPr>
          <a:lstStyle/>
          <a:p>
            <a:r>
              <a:rPr lang="en-US" sz="4400" b="1" dirty="0"/>
              <a:t>Epitaxial graphene </a:t>
            </a:r>
            <a:r>
              <a:rPr lang="en-US" sz="4400" b="1" dirty="0" err="1"/>
              <a:t>heterostructures</a:t>
            </a:r>
            <a:endParaRPr lang="en-US" sz="4400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1831" y="1920838"/>
            <a:ext cx="6676028" cy="434026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7037859" y="1979467"/>
            <a:ext cx="4929809" cy="224676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sz="2800" dirty="0">
                <a:solidFill>
                  <a:srgbClr val="23373B"/>
                </a:solidFill>
              </a:rPr>
              <a:t>2D materials: building blocks</a:t>
            </a:r>
          </a:p>
          <a:p>
            <a:pPr marL="742950" lvl="1" indent="-285750">
              <a:buFont typeface="Arial" charset="0"/>
              <a:buChar char="•"/>
            </a:pPr>
            <a:r>
              <a:rPr lang="en-US" sz="2800" dirty="0">
                <a:solidFill>
                  <a:srgbClr val="23373B"/>
                </a:solidFill>
              </a:rPr>
              <a:t>Engineer </a:t>
            </a:r>
            <a:r>
              <a:rPr lang="en-US" sz="2800" dirty="0" err="1">
                <a:solidFill>
                  <a:srgbClr val="23373B"/>
                </a:solidFill>
              </a:rPr>
              <a:t>heterostructures</a:t>
            </a:r>
            <a:r>
              <a:rPr lang="en-US" sz="2800" dirty="0">
                <a:solidFill>
                  <a:srgbClr val="23373B"/>
                </a:solidFill>
              </a:rPr>
              <a:t> with new properties</a:t>
            </a:r>
          </a:p>
          <a:p>
            <a:pPr marL="742950" lvl="1" indent="-285750">
              <a:buFont typeface="Arial" charset="0"/>
              <a:buChar char="•"/>
            </a:pPr>
            <a:r>
              <a:rPr lang="en-US" sz="2800" dirty="0">
                <a:solidFill>
                  <a:srgbClr val="23373B"/>
                </a:solidFill>
              </a:rPr>
              <a:t>Tailor properties to suit applications</a:t>
            </a:r>
          </a:p>
        </p:txBody>
      </p:sp>
      <p:sp>
        <p:nvSpPr>
          <p:cNvPr id="6" name="Rectangle 5"/>
          <p:cNvSpPr/>
          <p:nvPr/>
        </p:nvSpPr>
        <p:spPr>
          <a:xfrm>
            <a:off x="3596770" y="1285121"/>
            <a:ext cx="467410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latin typeface="+mj-lt"/>
              </a:rPr>
              <a:t>2D materials </a:t>
            </a:r>
            <a:r>
              <a:rPr lang="en-US" sz="2800" b="1" dirty="0" err="1">
                <a:latin typeface="+mj-lt"/>
              </a:rPr>
              <a:t>Heterostructures</a:t>
            </a:r>
            <a:endParaRPr lang="en-US" sz="2800" dirty="0">
              <a:latin typeface="+mj-lt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054087" y="6432225"/>
            <a:ext cx="805732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1400" dirty="0">
                <a:solidFill>
                  <a:schemeClr val="bg1"/>
                </a:solidFill>
                <a:latin typeface=""/>
              </a:rPr>
              <a:t>Geim, A.K., et al. Nature 499(7459) 419 (2013</a:t>
            </a:r>
            <a:r>
              <a:rPr lang="en-US" sz="1400" dirty="0">
                <a:solidFill>
                  <a:schemeClr val="bg1"/>
                </a:solidFill>
                <a:latin typeface=""/>
              </a:rPr>
              <a:t>)</a:t>
            </a:r>
            <a:endParaRPr lang="en-US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87508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9730" y="266700"/>
            <a:ext cx="10058400" cy="1065192"/>
          </a:xfrm>
        </p:spPr>
        <p:txBody>
          <a:bodyPr>
            <a:normAutofit/>
          </a:bodyPr>
          <a:lstStyle/>
          <a:p>
            <a:r>
              <a:rPr lang="en-US" b="1" dirty="0"/>
              <a:t>Graphene heterostructures on SiC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660" y="2080591"/>
            <a:ext cx="5926270" cy="312578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768625" y="5504479"/>
            <a:ext cx="549083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23373B"/>
                </a:solidFill>
                <a:latin typeface="+mj-lt"/>
              </a:rPr>
              <a:t>Lateral </a:t>
            </a:r>
            <a:r>
              <a:rPr lang="en-US" sz="2400" b="1" dirty="0" err="1">
                <a:solidFill>
                  <a:srgbClr val="23373B"/>
                </a:solidFill>
                <a:latin typeface="+mj-lt"/>
              </a:rPr>
              <a:t>heterostructure</a:t>
            </a:r>
            <a:r>
              <a:rPr lang="en-US" sz="2400" b="1" dirty="0">
                <a:solidFill>
                  <a:srgbClr val="23373B"/>
                </a:solidFill>
                <a:latin typeface="+mj-lt"/>
              </a:rPr>
              <a:t> of graphene and</a:t>
            </a:r>
          </a:p>
          <a:p>
            <a:r>
              <a:rPr lang="en-US" sz="2400" b="1" dirty="0">
                <a:solidFill>
                  <a:srgbClr val="23373B"/>
                </a:solidFill>
                <a:latin typeface="+mj-lt"/>
              </a:rPr>
              <a:t>h-BN on a SiC substrate</a:t>
            </a:r>
            <a:endParaRPr lang="en-US" sz="2400" b="1" dirty="0">
              <a:latin typeface="+mj-lt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2997" y="2133601"/>
            <a:ext cx="4892328" cy="321365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6957392" y="5504479"/>
            <a:ext cx="542013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23373B"/>
                </a:solidFill>
                <a:latin typeface="+mj-lt"/>
              </a:rPr>
              <a:t>TMD/graphene/SiC van der Waals</a:t>
            </a:r>
          </a:p>
          <a:p>
            <a:r>
              <a:rPr lang="en-US" sz="2400" b="1" dirty="0" err="1">
                <a:solidFill>
                  <a:srgbClr val="23373B"/>
                </a:solidFill>
                <a:latin typeface="+mj-lt"/>
              </a:rPr>
              <a:t>heterostructure</a:t>
            </a:r>
            <a:endParaRPr lang="en-US" sz="24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30262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A6239838-21C9-844D-8ECA-E9AB1C143F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1122" y="2093524"/>
            <a:ext cx="6259959" cy="3048226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ED10DF7D-5F37-054A-9C7C-A7B02AADCAED}"/>
              </a:ext>
            </a:extLst>
          </p:cNvPr>
          <p:cNvSpPr txBox="1"/>
          <p:nvPr/>
        </p:nvSpPr>
        <p:spPr>
          <a:xfrm>
            <a:off x="6209668" y="2425487"/>
            <a:ext cx="455574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60" dirty="0">
                <a:solidFill>
                  <a:schemeClr val="bg1"/>
                </a:solidFill>
              </a:rPr>
              <a:t>Gr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683AA8EB-E07E-D04E-B497-B1FF251FFE3D}"/>
              </a:ext>
            </a:extLst>
          </p:cNvPr>
          <p:cNvSpPr txBox="1"/>
          <p:nvPr/>
        </p:nvSpPr>
        <p:spPr>
          <a:xfrm>
            <a:off x="6132489" y="3254995"/>
            <a:ext cx="7136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h-BN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025038" y="-267582"/>
            <a:ext cx="10478876" cy="1450757"/>
          </a:xfrm>
        </p:spPr>
        <p:txBody>
          <a:bodyPr/>
          <a:lstStyle/>
          <a:p>
            <a:r>
              <a:rPr lang="en-US" b="1" dirty="0"/>
              <a:t>Graphene – h-BN in plane </a:t>
            </a:r>
            <a:r>
              <a:rPr lang="en-US" b="1" dirty="0" err="1"/>
              <a:t>heterostructure</a:t>
            </a:r>
            <a:endParaRPr lang="en-US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698" y="2181268"/>
            <a:ext cx="4902200" cy="22098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681202" y="4382068"/>
            <a:ext cx="9076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latin typeface="+mj-lt"/>
              </a:rPr>
              <a:t>a=2.46 </a:t>
            </a:r>
            <a:r>
              <a:rPr lang="en-US" sz="1600" b="1" dirty="0" err="1">
                <a:latin typeface="+mj-lt"/>
              </a:rPr>
              <a:t>Å</a:t>
            </a:r>
            <a:endParaRPr lang="en-US" sz="1600" b="1" dirty="0"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667809" y="4357356"/>
            <a:ext cx="10118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latin typeface="+mj-lt"/>
              </a:rPr>
              <a:t>a=2.505 </a:t>
            </a:r>
            <a:r>
              <a:rPr lang="en-US" sz="1600" b="1" dirty="0" err="1">
                <a:latin typeface="+mj-lt"/>
              </a:rPr>
              <a:t>Å</a:t>
            </a:r>
            <a:endParaRPr lang="en-US" sz="1600" b="1" dirty="0"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492229" y="1928372"/>
            <a:ext cx="96782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latin typeface="+mj-lt"/>
              </a:rPr>
              <a:t>graphene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78909" y="1928372"/>
            <a:ext cx="5966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latin typeface="+mj-lt"/>
              </a:rPr>
              <a:t>h-BN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07680" y="4877183"/>
            <a:ext cx="44950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+mj-lt"/>
              </a:rPr>
              <a:t>Very similar lattice constant (difference 1.8%)</a:t>
            </a:r>
          </a:p>
          <a:p>
            <a:r>
              <a:rPr lang="en-US" b="1" dirty="0">
                <a:latin typeface="+mj-lt"/>
              </a:rPr>
              <a:t>Very different Energy gap (Gr=0, h-BN= 6.4 eV)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00809" y="5688362"/>
            <a:ext cx="41087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+mj-lt"/>
              </a:rPr>
              <a:t>Gap opening by surface alloying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2642497" y="6430975"/>
            <a:ext cx="81847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>
                <a:solidFill>
                  <a:schemeClr val="bg1"/>
                </a:solidFill>
                <a:latin typeface="+mj-lt"/>
              </a:rPr>
              <a:t>J.Bradford</a:t>
            </a:r>
            <a:r>
              <a:rPr lang="en-US" b="1" dirty="0">
                <a:solidFill>
                  <a:schemeClr val="bg1"/>
                </a:solidFill>
                <a:latin typeface="+mj-lt"/>
              </a:rPr>
              <a:t>, </a:t>
            </a:r>
            <a:r>
              <a:rPr lang="en-US" b="1" dirty="0" err="1">
                <a:solidFill>
                  <a:schemeClr val="bg1"/>
                </a:solidFill>
                <a:latin typeface="+mj-lt"/>
              </a:rPr>
              <a:t>J.Macleod</a:t>
            </a:r>
            <a:r>
              <a:rPr lang="en-US" b="1" dirty="0">
                <a:solidFill>
                  <a:schemeClr val="bg1"/>
                </a:solidFill>
                <a:latin typeface="+mj-lt"/>
              </a:rPr>
              <a:t>, </a:t>
            </a:r>
            <a:r>
              <a:rPr lang="en-US" b="1" dirty="0" err="1">
                <a:solidFill>
                  <a:schemeClr val="bg1"/>
                </a:solidFill>
                <a:latin typeface="+mj-lt"/>
              </a:rPr>
              <a:t>J.Lipton-Duffin</a:t>
            </a:r>
            <a:r>
              <a:rPr lang="en-US" b="1" dirty="0">
                <a:solidFill>
                  <a:schemeClr val="bg1"/>
                </a:solidFill>
                <a:latin typeface="+mj-lt"/>
              </a:rPr>
              <a:t>, </a:t>
            </a:r>
            <a:r>
              <a:rPr lang="en-US" b="1" dirty="0" err="1">
                <a:solidFill>
                  <a:schemeClr val="bg1"/>
                </a:solidFill>
                <a:latin typeface="+mj-lt"/>
              </a:rPr>
              <a:t>M.Shafiei</a:t>
            </a:r>
            <a:r>
              <a:rPr lang="en-US" b="1" dirty="0">
                <a:solidFill>
                  <a:schemeClr val="bg1"/>
                </a:solidFill>
                <a:latin typeface="+mj-lt"/>
              </a:rPr>
              <a:t>, </a:t>
            </a:r>
            <a:r>
              <a:rPr lang="en-US" b="1" dirty="0" err="1">
                <a:solidFill>
                  <a:schemeClr val="bg1"/>
                </a:solidFill>
                <a:latin typeface="+mj-lt"/>
              </a:rPr>
              <a:t>N.Motta</a:t>
            </a:r>
            <a:r>
              <a:rPr lang="en-US" b="1" dirty="0">
                <a:solidFill>
                  <a:schemeClr val="bg1"/>
                </a:solidFill>
                <a:latin typeface="+mj-lt"/>
              </a:rPr>
              <a:t> In preparation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A502E892-BA7A-C64B-B315-45172D6D9010}"/>
              </a:ext>
            </a:extLst>
          </p:cNvPr>
          <p:cNvGrpSpPr/>
          <p:nvPr/>
        </p:nvGrpSpPr>
        <p:grpSpPr>
          <a:xfrm>
            <a:off x="5304499" y="1825022"/>
            <a:ext cx="6097792" cy="3436600"/>
            <a:chOff x="5323893" y="1770815"/>
            <a:chExt cx="6097792" cy="3436600"/>
          </a:xfrm>
        </p:grpSpPr>
        <p:sp>
          <p:nvSpPr>
            <p:cNvPr id="16" name="TextBox 15"/>
            <p:cNvSpPr txBox="1"/>
            <p:nvPr/>
          </p:nvSpPr>
          <p:spPr>
            <a:xfrm>
              <a:off x="7730752" y="1770815"/>
              <a:ext cx="17243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latin typeface="+mj-lt"/>
                </a:rPr>
                <a:t>6H-SiC substrate</a:t>
              </a:r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25A95338-1F57-D645-B248-D8AEE760AD6A}"/>
                </a:ext>
              </a:extLst>
            </p:cNvPr>
            <p:cNvGrpSpPr/>
            <p:nvPr/>
          </p:nvGrpSpPr>
          <p:grpSpPr>
            <a:xfrm>
              <a:off x="5323893" y="2181268"/>
              <a:ext cx="6097792" cy="3026147"/>
              <a:chOff x="5323893" y="2181268"/>
              <a:chExt cx="6097792" cy="3026147"/>
            </a:xfrm>
          </p:grpSpPr>
          <p:pic>
            <p:nvPicPr>
              <p:cNvPr id="30" name="Picture 29"/>
              <p:cNvPicPr>
                <a:picLocks noChangeAspect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323893" y="2181268"/>
                <a:ext cx="3007209" cy="3007208"/>
              </a:xfrm>
              <a:prstGeom prst="rect">
                <a:avLst/>
              </a:prstGeom>
            </p:spPr>
          </p:pic>
          <p:grpSp>
            <p:nvGrpSpPr>
              <p:cNvPr id="38" name="Group 37"/>
              <p:cNvGrpSpPr/>
              <p:nvPr/>
            </p:nvGrpSpPr>
            <p:grpSpPr>
              <a:xfrm>
                <a:off x="6140027" y="2181268"/>
                <a:ext cx="5281658" cy="3026147"/>
                <a:chOff x="4792722" y="1977101"/>
                <a:chExt cx="4401381" cy="2521789"/>
              </a:xfrm>
            </p:grpSpPr>
            <p:pic>
              <p:nvPicPr>
                <p:cNvPr id="31" name="Picture 30"/>
                <p:cNvPicPr>
                  <a:picLocks noChangeAspect="1"/>
                </p:cNvPicPr>
                <p:nvPr/>
              </p:nvPicPr>
              <p:blipFill>
                <a:blip r:embed="rId6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696664" y="1977101"/>
                  <a:ext cx="2497439" cy="2497439"/>
                </a:xfrm>
                <a:prstGeom prst="rect">
                  <a:avLst/>
                </a:prstGeom>
              </p:spPr>
            </p:pic>
            <p:sp>
              <p:nvSpPr>
                <p:cNvPr id="35" name="TextBox 34"/>
                <p:cNvSpPr txBox="1"/>
                <p:nvPr/>
              </p:nvSpPr>
              <p:spPr>
                <a:xfrm>
                  <a:off x="4792722" y="4165465"/>
                  <a:ext cx="594714" cy="33342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000" dirty="0">
                      <a:solidFill>
                        <a:schemeClr val="bg1"/>
                      </a:solidFill>
                    </a:rPr>
                    <a:t>h-BN</a:t>
                  </a:r>
                </a:p>
              </p:txBody>
            </p:sp>
            <p:sp>
              <p:nvSpPr>
                <p:cNvPr id="36" name="TextBox 35"/>
                <p:cNvSpPr txBox="1"/>
                <p:nvPr/>
              </p:nvSpPr>
              <p:spPr>
                <a:xfrm>
                  <a:off x="5068599" y="3755456"/>
                  <a:ext cx="379645" cy="35394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160" dirty="0">
                      <a:solidFill>
                        <a:schemeClr val="bg1"/>
                      </a:solidFill>
                    </a:rPr>
                    <a:t>Gr</a:t>
                  </a:r>
                </a:p>
              </p:txBody>
            </p:sp>
          </p:grpSp>
        </p:grp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57AE7908-753C-7D4D-A31D-488358FDB44A}"/>
              </a:ext>
            </a:extLst>
          </p:cNvPr>
          <p:cNvGrpSpPr/>
          <p:nvPr/>
        </p:nvGrpSpPr>
        <p:grpSpPr>
          <a:xfrm>
            <a:off x="8575040" y="1960880"/>
            <a:ext cx="3474720" cy="1534160"/>
            <a:chOff x="8575040" y="1960880"/>
            <a:chExt cx="3474720" cy="1534160"/>
          </a:xfrm>
        </p:grpSpPr>
        <p:cxnSp>
          <p:nvCxnSpPr>
            <p:cNvPr id="15" name="Straight Connector 14"/>
            <p:cNvCxnSpPr/>
            <p:nvPr/>
          </p:nvCxnSpPr>
          <p:spPr>
            <a:xfrm>
              <a:off x="8575040" y="2804160"/>
              <a:ext cx="1239520" cy="2844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3" name="Group 32"/>
            <p:cNvGrpSpPr/>
            <p:nvPr/>
          </p:nvGrpSpPr>
          <p:grpSpPr>
            <a:xfrm>
              <a:off x="9784080" y="1960880"/>
              <a:ext cx="2265680" cy="1534160"/>
              <a:chOff x="9899714" y="2133901"/>
              <a:chExt cx="1724648" cy="1061914"/>
            </a:xfrm>
          </p:grpSpPr>
          <p:pic>
            <p:nvPicPr>
              <p:cNvPr id="37" name="Picture 36"/>
              <p:cNvPicPr>
                <a:picLocks noChangeAspect="1"/>
              </p:cNvPicPr>
              <p:nvPr/>
            </p:nvPicPr>
            <p:blipFill>
              <a:blip r:embed="rId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9899714" y="2133901"/>
                <a:ext cx="1724648" cy="1061914"/>
              </a:xfrm>
              <a:prstGeom prst="rect">
                <a:avLst/>
              </a:prstGeom>
            </p:spPr>
          </p:pic>
          <p:cxnSp>
            <p:nvCxnSpPr>
              <p:cNvPr id="24" name="Straight Arrow Connector 23"/>
              <p:cNvCxnSpPr/>
              <p:nvPr/>
            </p:nvCxnSpPr>
            <p:spPr>
              <a:xfrm flipH="1">
                <a:off x="10795854" y="2247075"/>
                <a:ext cx="2774" cy="682906"/>
              </a:xfrm>
              <a:prstGeom prst="straightConnector1">
                <a:avLst/>
              </a:prstGeom>
              <a:ln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4" name="TextBox 43"/>
              <p:cNvSpPr txBox="1"/>
              <p:nvPr/>
            </p:nvSpPr>
            <p:spPr>
              <a:xfrm>
                <a:off x="10795854" y="2366169"/>
                <a:ext cx="548548" cy="4247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160" dirty="0"/>
                  <a:t>1 </a:t>
                </a:r>
                <a:r>
                  <a:rPr lang="en-US" sz="2160" dirty="0" err="1"/>
                  <a:t>Å</a:t>
                </a:r>
                <a:endParaRPr lang="en-US" sz="2160" dirty="0"/>
              </a:p>
            </p:txBody>
          </p:sp>
        </p:grp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0A42B41-F41A-2347-9529-1A62FC882367}"/>
              </a:ext>
            </a:extLst>
          </p:cNvPr>
          <p:cNvGrpSpPr/>
          <p:nvPr/>
        </p:nvGrpSpPr>
        <p:grpSpPr>
          <a:xfrm>
            <a:off x="8493760" y="2275840"/>
            <a:ext cx="2333500" cy="2082800"/>
            <a:chOff x="8493760" y="2275840"/>
            <a:chExt cx="2333500" cy="2082800"/>
          </a:xfrm>
        </p:grpSpPr>
        <p:sp>
          <p:nvSpPr>
            <p:cNvPr id="29" name="TextBox 28"/>
            <p:cNvSpPr txBox="1"/>
            <p:nvPr/>
          </p:nvSpPr>
          <p:spPr>
            <a:xfrm>
              <a:off x="9906816" y="3833314"/>
              <a:ext cx="920444" cy="4247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160" dirty="0">
                  <a:solidFill>
                    <a:schemeClr val="bg1"/>
                  </a:solidFill>
                </a:rPr>
                <a:t>6x6 Gr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8565138" y="3030318"/>
              <a:ext cx="745717" cy="4247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160" dirty="0">
                  <a:solidFill>
                    <a:schemeClr val="bg1"/>
                  </a:solidFill>
                </a:rPr>
                <a:t>h-BN</a:t>
              </a:r>
            </a:p>
          </p:txBody>
        </p:sp>
        <p:grpSp>
          <p:nvGrpSpPr>
            <p:cNvPr id="49" name="Group 48"/>
            <p:cNvGrpSpPr/>
            <p:nvPr/>
          </p:nvGrpSpPr>
          <p:grpSpPr>
            <a:xfrm>
              <a:off x="8493760" y="2275840"/>
              <a:ext cx="873760" cy="2082800"/>
              <a:chOff x="8493760" y="2275840"/>
              <a:chExt cx="873760" cy="2082800"/>
            </a:xfrm>
          </p:grpSpPr>
          <p:cxnSp>
            <p:nvCxnSpPr>
              <p:cNvPr id="11" name="Straight Connector 10"/>
              <p:cNvCxnSpPr/>
              <p:nvPr/>
            </p:nvCxnSpPr>
            <p:spPr>
              <a:xfrm flipV="1">
                <a:off x="8493760" y="3403600"/>
                <a:ext cx="873760" cy="955040"/>
              </a:xfrm>
              <a:prstGeom prst="line">
                <a:avLst/>
              </a:prstGeom>
              <a:ln w="28575">
                <a:solidFill>
                  <a:schemeClr val="bg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41"/>
              <p:cNvCxnSpPr/>
              <p:nvPr/>
            </p:nvCxnSpPr>
            <p:spPr>
              <a:xfrm flipH="1" flipV="1">
                <a:off x="9265920" y="2275840"/>
                <a:ext cx="101600" cy="1137920"/>
              </a:xfrm>
              <a:prstGeom prst="line">
                <a:avLst/>
              </a:prstGeom>
              <a:ln w="28575">
                <a:solidFill>
                  <a:schemeClr val="bg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5" name="TextBox 44">
            <a:extLst>
              <a:ext uri="{FF2B5EF4-FFF2-40B4-BE49-F238E27FC236}">
                <a16:creationId xmlns:a16="http://schemas.microsoft.com/office/drawing/2014/main" id="{BE5232E8-E8BE-AD41-A314-240EC21123BD}"/>
              </a:ext>
            </a:extLst>
          </p:cNvPr>
          <p:cNvSpPr txBox="1"/>
          <p:nvPr/>
        </p:nvSpPr>
        <p:spPr>
          <a:xfrm>
            <a:off x="7061252" y="5631160"/>
            <a:ext cx="28650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h-BN /Gr STM images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3D33DDB0-59CB-BE49-9450-14AA0DC183EB}"/>
              </a:ext>
            </a:extLst>
          </p:cNvPr>
          <p:cNvSpPr txBox="1"/>
          <p:nvPr/>
        </p:nvSpPr>
        <p:spPr>
          <a:xfrm>
            <a:off x="4007750" y="1297035"/>
            <a:ext cx="43976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+mj-lt"/>
              </a:rPr>
              <a:t>Following Talk: Jonathan Bradford </a:t>
            </a:r>
          </a:p>
        </p:txBody>
      </p:sp>
    </p:spTree>
    <p:extLst>
      <p:ext uri="{BB962C8B-B14F-4D97-AF65-F5344CB8AC3E}">
        <p14:creationId xmlns:p14="http://schemas.microsoft.com/office/powerpoint/2010/main" val="31887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/>
              <a:t>TMD/Graphene van der Waals </a:t>
            </a:r>
            <a:r>
              <a:rPr lang="en-US" sz="4000" b="1" dirty="0" err="1"/>
              <a:t>Heterostructures</a:t>
            </a:r>
            <a:endParaRPr lang="en-US" sz="4000" b="1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1131146" y="2032001"/>
            <a:ext cx="4937760" cy="3539066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</a:pPr>
            <a:r>
              <a:rPr lang="en-US" sz="2400" b="1" dirty="0">
                <a:latin typeface="+mj-lt"/>
              </a:rPr>
              <a:t>High carrier mobility of graphene complements direct optical bandgap of monolayer </a:t>
            </a:r>
            <a:r>
              <a:rPr lang="nb-NO" sz="2400" b="1" dirty="0" err="1">
                <a:latin typeface="+mj-lt"/>
              </a:rPr>
              <a:t>TMDs</a:t>
            </a:r>
            <a:r>
              <a:rPr lang="nb-NO" sz="2400" b="1" dirty="0">
                <a:latin typeface="+mj-lt"/>
              </a:rPr>
              <a:t> (e.g. MoS</a:t>
            </a:r>
            <a:r>
              <a:rPr lang="nb-NO" sz="2400" b="1" baseline="-25000" dirty="0">
                <a:latin typeface="+mj-lt"/>
              </a:rPr>
              <a:t>2</a:t>
            </a:r>
            <a:r>
              <a:rPr lang="nb-NO" sz="2400" b="1" dirty="0">
                <a:latin typeface="+mj-lt"/>
              </a:rPr>
              <a:t>, WS</a:t>
            </a:r>
            <a:r>
              <a:rPr lang="nb-NO" sz="2400" b="1" baseline="-25000" dirty="0">
                <a:latin typeface="+mj-lt"/>
              </a:rPr>
              <a:t>2</a:t>
            </a:r>
            <a:r>
              <a:rPr lang="nb-NO" sz="2400" b="1" dirty="0">
                <a:latin typeface="+mj-lt"/>
              </a:rPr>
              <a:t>).</a:t>
            </a:r>
          </a:p>
          <a:p>
            <a:pPr>
              <a:buFont typeface="Arial" charset="0"/>
              <a:buChar char="•"/>
            </a:pPr>
            <a:r>
              <a:rPr lang="nb-NO" sz="2400" b="1" dirty="0">
                <a:latin typeface="+mj-lt"/>
              </a:rPr>
              <a:t>Ideal for </a:t>
            </a:r>
            <a:r>
              <a:rPr lang="nb-NO" sz="2400" b="1" dirty="0" err="1">
                <a:latin typeface="+mj-lt"/>
              </a:rPr>
              <a:t>optoelectronic</a:t>
            </a:r>
            <a:r>
              <a:rPr lang="nb-NO" sz="2400" b="1" dirty="0">
                <a:latin typeface="+mj-lt"/>
              </a:rPr>
              <a:t> </a:t>
            </a:r>
            <a:r>
              <a:rPr lang="nb-NO" sz="2400" b="1" dirty="0" err="1">
                <a:latin typeface="+mj-lt"/>
              </a:rPr>
              <a:t>devices</a:t>
            </a:r>
            <a:endParaRPr lang="nb-NO" sz="2400" b="1" dirty="0">
              <a:latin typeface="+mj-lt"/>
            </a:endParaRPr>
          </a:p>
          <a:p>
            <a:pPr>
              <a:buFont typeface="Arial" charset="0"/>
              <a:buChar char="•"/>
            </a:pPr>
            <a:r>
              <a:rPr lang="nb-NO" sz="2400" b="1" dirty="0" err="1">
                <a:latin typeface="+mj-lt"/>
              </a:rPr>
              <a:t>Photoresponsivity</a:t>
            </a:r>
            <a:r>
              <a:rPr lang="nb-NO" sz="2400" b="1" dirty="0">
                <a:latin typeface="+mj-lt"/>
              </a:rPr>
              <a:t> </a:t>
            </a:r>
            <a:r>
              <a:rPr lang="nb-NO" sz="2400" b="1" dirty="0" err="1">
                <a:latin typeface="+mj-lt"/>
              </a:rPr>
              <a:t>improved</a:t>
            </a:r>
            <a:r>
              <a:rPr lang="nb-NO" sz="2400" b="1" dirty="0">
                <a:latin typeface="+mj-lt"/>
              </a:rPr>
              <a:t> by a </a:t>
            </a:r>
            <a:r>
              <a:rPr lang="nb-NO" sz="2400" b="1" dirty="0" err="1">
                <a:latin typeface="+mj-lt"/>
              </a:rPr>
              <a:t>factor</a:t>
            </a:r>
            <a:r>
              <a:rPr lang="nb-NO" sz="2400" b="1" dirty="0">
                <a:latin typeface="+mj-lt"/>
              </a:rPr>
              <a:t> </a:t>
            </a:r>
            <a:r>
              <a:rPr lang="nb-NO" sz="2400" b="1" dirty="0" err="1">
                <a:latin typeface="+mj-lt"/>
              </a:rPr>
              <a:t>of</a:t>
            </a:r>
            <a:r>
              <a:rPr lang="nb-NO" sz="2400" b="1" dirty="0">
                <a:latin typeface="+mj-lt"/>
              </a:rPr>
              <a:t> 10</a:t>
            </a:r>
            <a:r>
              <a:rPr lang="nb-NO" sz="2400" b="1" baseline="30000" dirty="0">
                <a:latin typeface="+mj-lt"/>
              </a:rPr>
              <a:t>4</a:t>
            </a:r>
            <a:r>
              <a:rPr lang="nb-NO" sz="2400" b="1" dirty="0">
                <a:latin typeface="+mj-lt"/>
              </a:rPr>
              <a:t> </a:t>
            </a:r>
            <a:r>
              <a:rPr lang="nb-NO" sz="2400" b="1" dirty="0" err="1">
                <a:latin typeface="+mj-lt"/>
              </a:rPr>
              <a:t>compared</a:t>
            </a:r>
            <a:r>
              <a:rPr lang="nb-NO" sz="2400" b="1" dirty="0">
                <a:latin typeface="+mj-lt"/>
              </a:rPr>
              <a:t> to MoS</a:t>
            </a:r>
            <a:r>
              <a:rPr lang="nb-NO" sz="2400" b="1" baseline="-25000" dirty="0">
                <a:latin typeface="+mj-lt"/>
              </a:rPr>
              <a:t>2</a:t>
            </a:r>
            <a:r>
              <a:rPr lang="nb-NO" sz="2400" b="1" dirty="0">
                <a:latin typeface="+mj-lt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nb-NO" sz="2400" b="1" dirty="0" err="1">
                <a:latin typeface="+mj-lt"/>
              </a:rPr>
              <a:t>Other</a:t>
            </a:r>
            <a:r>
              <a:rPr lang="nb-NO" sz="2400" b="1" dirty="0">
                <a:latin typeface="+mj-lt"/>
              </a:rPr>
              <a:t> </a:t>
            </a:r>
            <a:r>
              <a:rPr lang="nb-NO" sz="2400" b="1" dirty="0" err="1">
                <a:latin typeface="+mj-lt"/>
              </a:rPr>
              <a:t>applications</a:t>
            </a:r>
            <a:r>
              <a:rPr lang="nb-NO" sz="2400" b="1" dirty="0">
                <a:latin typeface="+mj-lt"/>
              </a:rPr>
              <a:t> in gas </a:t>
            </a:r>
            <a:r>
              <a:rPr lang="nb-NO" sz="2400" b="1" dirty="0" err="1">
                <a:latin typeface="+mj-lt"/>
              </a:rPr>
              <a:t>sensing</a:t>
            </a:r>
            <a:r>
              <a:rPr lang="nb-NO" sz="2400" b="1" dirty="0">
                <a:latin typeface="+mj-lt"/>
              </a:rPr>
              <a:t>, </a:t>
            </a:r>
            <a:r>
              <a:rPr lang="nb-NO" sz="2400" b="1" dirty="0" err="1">
                <a:latin typeface="+mj-lt"/>
              </a:rPr>
              <a:t>energy</a:t>
            </a:r>
            <a:r>
              <a:rPr lang="nb-NO" sz="2400" b="1" dirty="0">
                <a:latin typeface="+mj-lt"/>
              </a:rPr>
              <a:t> </a:t>
            </a:r>
            <a:r>
              <a:rPr lang="nb-NO" sz="2400" b="1" dirty="0" err="1">
                <a:latin typeface="+mj-lt"/>
              </a:rPr>
              <a:t>storage</a:t>
            </a:r>
            <a:r>
              <a:rPr lang="nb-NO" sz="2400" b="1" dirty="0">
                <a:latin typeface="+mj-lt"/>
              </a:rPr>
              <a:t>, </a:t>
            </a:r>
            <a:r>
              <a:rPr lang="nb-NO" sz="2400" b="1" dirty="0" err="1">
                <a:latin typeface="+mj-lt"/>
              </a:rPr>
              <a:t>electronics</a:t>
            </a:r>
            <a:r>
              <a:rPr lang="nb-NO" sz="2400" b="1" dirty="0">
                <a:latin typeface="+mj-lt"/>
              </a:rPr>
              <a:t>.</a:t>
            </a:r>
            <a:endParaRPr lang="en-US" sz="2400" b="1" dirty="0">
              <a:latin typeface="+mj-lt"/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14790" y="1465947"/>
            <a:ext cx="3298312" cy="216658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14347" y="4006941"/>
            <a:ext cx="4741333" cy="229529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390014" y="6409522"/>
            <a:ext cx="5138586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err="1"/>
              <a:t>Photoresponse</a:t>
            </a:r>
            <a:r>
              <a:rPr lang="en-US" dirty="0"/>
              <a:t> of a MoS</a:t>
            </a:r>
            <a:r>
              <a:rPr lang="en-US" baseline="-25000" dirty="0"/>
              <a:t>2</a:t>
            </a:r>
            <a:r>
              <a:rPr lang="en-US" dirty="0"/>
              <a:t>/graphene photodetector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82246" y="5899920"/>
            <a:ext cx="23770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/>
              <a:t>Pierucci, D. et. al. Sci. Rep. 6 (2016)</a:t>
            </a:r>
            <a:endParaRPr lang="en-US" sz="1200" dirty="0"/>
          </a:p>
        </p:txBody>
      </p:sp>
      <p:sp>
        <p:nvSpPr>
          <p:cNvPr id="12" name="TextBox 11"/>
          <p:cNvSpPr txBox="1"/>
          <p:nvPr/>
        </p:nvSpPr>
        <p:spPr>
          <a:xfrm>
            <a:off x="6514695" y="3680465"/>
            <a:ext cx="48892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TMD/graphene/SiC van der Waals </a:t>
            </a:r>
            <a:r>
              <a:rPr lang="en-US" dirty="0" err="1"/>
              <a:t>heterostructure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67770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097280" y="337404"/>
            <a:ext cx="10058400" cy="849470"/>
          </a:xfrm>
        </p:spPr>
        <p:txBody>
          <a:bodyPr>
            <a:normAutofit/>
          </a:bodyPr>
          <a:lstStyle/>
          <a:p>
            <a:r>
              <a:rPr lang="en-US" b="1" dirty="0"/>
              <a:t>CVD Growth of TMDs on Graphene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1097280" y="1937052"/>
            <a:ext cx="4937760" cy="4023360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</a:pPr>
            <a:r>
              <a:rPr lang="en-US" sz="2400" b="1" dirty="0">
                <a:latin typeface="+mj-lt"/>
              </a:rPr>
              <a:t>MoS</a:t>
            </a:r>
            <a:r>
              <a:rPr lang="en-US" sz="2400" b="1" baseline="-25000" dirty="0">
                <a:latin typeface="+mj-lt"/>
              </a:rPr>
              <a:t>2</a:t>
            </a:r>
            <a:r>
              <a:rPr lang="en-US" sz="2400" b="1" dirty="0">
                <a:latin typeface="+mj-lt"/>
              </a:rPr>
              <a:t> grown by CVD from MoO</a:t>
            </a:r>
            <a:r>
              <a:rPr lang="en-US" sz="2400" b="1" baseline="-25000" dirty="0">
                <a:latin typeface="+mj-lt"/>
              </a:rPr>
              <a:t>3</a:t>
            </a:r>
            <a:r>
              <a:rPr lang="en-US" sz="2400" b="1" dirty="0">
                <a:latin typeface="+mj-lt"/>
              </a:rPr>
              <a:t> and S powders.</a:t>
            </a:r>
          </a:p>
          <a:p>
            <a:pPr>
              <a:buFont typeface="Arial" charset="0"/>
              <a:buChar char="•"/>
            </a:pPr>
            <a:r>
              <a:rPr lang="en-US" sz="2400" b="1" dirty="0">
                <a:latin typeface="+mj-lt"/>
              </a:rPr>
              <a:t> Tube pumped down to 85 </a:t>
            </a:r>
            <a:r>
              <a:rPr lang="en-US" sz="2400" b="1" dirty="0" err="1">
                <a:latin typeface="+mj-lt"/>
              </a:rPr>
              <a:t>Torr</a:t>
            </a:r>
            <a:r>
              <a:rPr lang="en-US" sz="2400" b="1" dirty="0">
                <a:latin typeface="+mj-lt"/>
              </a:rPr>
              <a:t> under </a:t>
            </a:r>
            <a:r>
              <a:rPr lang="en-US" sz="2400" b="1" dirty="0" err="1">
                <a:latin typeface="+mj-lt"/>
              </a:rPr>
              <a:t>Ar</a:t>
            </a:r>
            <a:r>
              <a:rPr lang="en-US" sz="2400" b="1" dirty="0">
                <a:latin typeface="+mj-lt"/>
              </a:rPr>
              <a:t> </a:t>
            </a:r>
          </a:p>
          <a:p>
            <a:pPr>
              <a:buFont typeface="Arial" charset="0"/>
              <a:buChar char="•"/>
            </a:pPr>
            <a:r>
              <a:rPr lang="en-US" sz="2400" b="1" dirty="0">
                <a:latin typeface="+mj-lt"/>
              </a:rPr>
              <a:t> MoO</a:t>
            </a:r>
            <a:r>
              <a:rPr lang="en-US" sz="2400" b="1" baseline="-25000" dirty="0">
                <a:latin typeface="+mj-lt"/>
              </a:rPr>
              <a:t>3</a:t>
            </a:r>
            <a:r>
              <a:rPr lang="en-US" sz="2400" b="1" dirty="0">
                <a:latin typeface="+mj-lt"/>
              </a:rPr>
              <a:t> evaporated at 800˚C and S evaporated at 300˚C.</a:t>
            </a:r>
          </a:p>
          <a:p>
            <a:pPr>
              <a:buFont typeface="Arial" charset="0"/>
              <a:buChar char="•"/>
            </a:pPr>
            <a:r>
              <a:rPr lang="en-US" sz="2400" b="1" dirty="0">
                <a:latin typeface="+mj-lt"/>
              </a:rPr>
              <a:t> Films </a:t>
            </a:r>
            <a:r>
              <a:rPr lang="en-US" sz="2400" b="1" dirty="0" err="1">
                <a:latin typeface="+mj-lt"/>
              </a:rPr>
              <a:t>characterised</a:t>
            </a:r>
            <a:r>
              <a:rPr lang="en-US" sz="2400" b="1" dirty="0">
                <a:latin typeface="+mj-lt"/>
              </a:rPr>
              <a:t> by AFM, XPS, STM and Raman spectroscopy.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126480" y="1937052"/>
            <a:ext cx="5774327" cy="3248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12890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MoS</a:t>
            </a:r>
            <a:r>
              <a:rPr lang="en-US" b="1" baseline="-25000" dirty="0"/>
              <a:t>2</a:t>
            </a:r>
            <a:r>
              <a:rPr lang="en-US" b="1" dirty="0"/>
              <a:t>/Graphene/SiC - XPS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35400" y="1235902"/>
            <a:ext cx="7582160" cy="5088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074753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Multilayer MoS</a:t>
            </a:r>
            <a:r>
              <a:rPr lang="en-US" b="1" baseline="-25000" dirty="0"/>
              <a:t>2</a:t>
            </a:r>
            <a:r>
              <a:rPr lang="en-US" b="1" dirty="0"/>
              <a:t>/Graphene/SiC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693332" y="1375038"/>
            <a:ext cx="4199467" cy="4199467"/>
          </a:xfrm>
          <a:prstGeom prst="rect">
            <a:avLst/>
          </a:prstGeom>
        </p:spPr>
      </p:pic>
      <p:pic>
        <p:nvPicPr>
          <p:cNvPr id="9" name="Content Placeholder 8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566960" y="1372130"/>
            <a:ext cx="4182004" cy="4182004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1642533" y="5625868"/>
            <a:ext cx="4250267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23373B"/>
                </a:solidFill>
                <a:latin typeface="+mj-lt"/>
              </a:rPr>
              <a:t>AFM image of low density multilayer</a:t>
            </a:r>
          </a:p>
          <a:p>
            <a:r>
              <a:rPr lang="en-US" b="1" dirty="0">
                <a:solidFill>
                  <a:srgbClr val="23373B"/>
                </a:solidFill>
                <a:latin typeface="+mj-lt"/>
              </a:rPr>
              <a:t>MoS</a:t>
            </a:r>
            <a:r>
              <a:rPr lang="en-US" b="1" baseline="-25000" dirty="0">
                <a:solidFill>
                  <a:srgbClr val="23373B"/>
                </a:solidFill>
                <a:latin typeface="+mj-lt"/>
              </a:rPr>
              <a:t>2</a:t>
            </a:r>
            <a:r>
              <a:rPr lang="en-US" sz="1200" b="1" dirty="0">
                <a:solidFill>
                  <a:srgbClr val="23373B"/>
                </a:solidFill>
                <a:latin typeface="+mj-lt"/>
              </a:rPr>
              <a:t> </a:t>
            </a:r>
            <a:r>
              <a:rPr lang="en-US" sz="1400" b="1" dirty="0">
                <a:solidFill>
                  <a:srgbClr val="23373B"/>
                </a:solidFill>
                <a:latin typeface="+mj-lt"/>
              </a:rPr>
              <a:t> </a:t>
            </a:r>
            <a:r>
              <a:rPr lang="en-US" b="1" dirty="0">
                <a:solidFill>
                  <a:srgbClr val="23373B"/>
                </a:solidFill>
                <a:latin typeface="+mj-lt"/>
              </a:rPr>
              <a:t>flakes grown under 200 </a:t>
            </a:r>
            <a:r>
              <a:rPr lang="en-US" b="1" dirty="0" err="1">
                <a:solidFill>
                  <a:srgbClr val="23373B"/>
                </a:solidFill>
                <a:latin typeface="+mj-lt"/>
              </a:rPr>
              <a:t>sccm</a:t>
            </a:r>
            <a:r>
              <a:rPr lang="en-US" b="1" dirty="0">
                <a:solidFill>
                  <a:srgbClr val="23373B"/>
                </a:solidFill>
                <a:latin typeface="+mj-lt"/>
              </a:rPr>
              <a:t> </a:t>
            </a:r>
            <a:r>
              <a:rPr lang="en-US" b="1" dirty="0" err="1">
                <a:solidFill>
                  <a:srgbClr val="23373B"/>
                </a:solidFill>
                <a:latin typeface="+mj-lt"/>
              </a:rPr>
              <a:t>Ar</a:t>
            </a:r>
            <a:r>
              <a:rPr lang="en-US" b="1" dirty="0">
                <a:solidFill>
                  <a:srgbClr val="23373B"/>
                </a:solidFill>
                <a:latin typeface="+mj-lt"/>
              </a:rPr>
              <a:t> flow.</a:t>
            </a:r>
            <a:endParaRPr lang="en-US" b="1" dirty="0">
              <a:latin typeface="+mj-lt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553201" y="5625868"/>
            <a:ext cx="4216400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b="1" dirty="0">
                <a:latin typeface="+mj-lt"/>
              </a:rPr>
              <a:t>STM image of an individual MoS</a:t>
            </a:r>
            <a:r>
              <a:rPr lang="en-US" b="1" baseline="-25000" dirty="0">
                <a:latin typeface="+mj-lt"/>
              </a:rPr>
              <a:t>2 </a:t>
            </a:r>
            <a:r>
              <a:rPr lang="en-US" b="1" dirty="0">
                <a:latin typeface="+mj-lt"/>
              </a:rPr>
              <a:t>flake </a:t>
            </a:r>
          </a:p>
          <a:p>
            <a:r>
              <a:rPr lang="en-US" b="1" dirty="0">
                <a:latin typeface="+mj-lt"/>
              </a:rPr>
              <a:t>(V = 1:6 V; I = 0:6 </a:t>
            </a:r>
            <a:r>
              <a:rPr lang="en-US" b="1" dirty="0" err="1">
                <a:latin typeface="+mj-lt"/>
              </a:rPr>
              <a:t>nA</a:t>
            </a:r>
            <a:r>
              <a:rPr lang="en-US" b="1" dirty="0">
                <a:latin typeface="+mj-lt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6758326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MoS</a:t>
            </a:r>
            <a:r>
              <a:rPr lang="en-US" b="1" baseline="-25000" dirty="0"/>
              <a:t>2</a:t>
            </a:r>
            <a:r>
              <a:rPr lang="en-US" b="1" dirty="0"/>
              <a:t> spirals on Graphene/SiC</a:t>
            </a:r>
          </a:p>
        </p:txBody>
      </p:sp>
      <p:sp>
        <p:nvSpPr>
          <p:cNvPr id="10" name="Rectangle 9"/>
          <p:cNvSpPr/>
          <p:nvPr/>
        </p:nvSpPr>
        <p:spPr>
          <a:xfrm>
            <a:off x="1642533" y="5511568"/>
            <a:ext cx="4250267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23373B"/>
                </a:solidFill>
                <a:latin typeface="+mj-lt"/>
              </a:rPr>
              <a:t>AFM image of high density multilayer</a:t>
            </a:r>
          </a:p>
          <a:p>
            <a:r>
              <a:rPr lang="en-US" b="1" dirty="0">
                <a:solidFill>
                  <a:srgbClr val="23373B"/>
                </a:solidFill>
                <a:latin typeface="+mj-lt"/>
              </a:rPr>
              <a:t>MoS</a:t>
            </a:r>
            <a:r>
              <a:rPr lang="en-US" b="1" baseline="-25000" dirty="0">
                <a:solidFill>
                  <a:srgbClr val="23373B"/>
                </a:solidFill>
                <a:latin typeface="+mj-lt"/>
              </a:rPr>
              <a:t>2</a:t>
            </a:r>
            <a:r>
              <a:rPr lang="en-US" sz="1200" b="1" dirty="0">
                <a:solidFill>
                  <a:srgbClr val="23373B"/>
                </a:solidFill>
                <a:latin typeface="+mj-lt"/>
              </a:rPr>
              <a:t> </a:t>
            </a:r>
            <a:r>
              <a:rPr lang="en-US" sz="1400" b="1" dirty="0">
                <a:solidFill>
                  <a:srgbClr val="23373B"/>
                </a:solidFill>
                <a:latin typeface="+mj-lt"/>
              </a:rPr>
              <a:t> </a:t>
            </a:r>
            <a:r>
              <a:rPr lang="en-US" b="1" dirty="0">
                <a:solidFill>
                  <a:srgbClr val="23373B"/>
                </a:solidFill>
                <a:latin typeface="+mj-lt"/>
              </a:rPr>
              <a:t>flakes grown under 300 </a:t>
            </a:r>
            <a:r>
              <a:rPr lang="en-US" b="1" dirty="0" err="1">
                <a:solidFill>
                  <a:srgbClr val="23373B"/>
                </a:solidFill>
                <a:latin typeface="+mj-lt"/>
              </a:rPr>
              <a:t>sccm</a:t>
            </a:r>
            <a:r>
              <a:rPr lang="en-US" b="1" dirty="0">
                <a:solidFill>
                  <a:srgbClr val="23373B"/>
                </a:solidFill>
                <a:latin typeface="+mj-lt"/>
              </a:rPr>
              <a:t> </a:t>
            </a:r>
            <a:r>
              <a:rPr lang="en-US" b="1" dirty="0" err="1">
                <a:solidFill>
                  <a:srgbClr val="23373B"/>
                </a:solidFill>
                <a:latin typeface="+mj-lt"/>
              </a:rPr>
              <a:t>Ar</a:t>
            </a:r>
            <a:r>
              <a:rPr lang="en-US" b="1" dirty="0">
                <a:solidFill>
                  <a:srgbClr val="23373B"/>
                </a:solidFill>
                <a:latin typeface="+mj-lt"/>
              </a:rPr>
              <a:t> flow.</a:t>
            </a:r>
            <a:endParaRPr lang="en-US" b="1" dirty="0">
              <a:latin typeface="+mj-lt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553201" y="5511568"/>
            <a:ext cx="4216400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b="1" dirty="0">
                <a:latin typeface="+mj-lt"/>
              </a:rPr>
              <a:t>STM image of an MoS</a:t>
            </a:r>
            <a:r>
              <a:rPr lang="en-US" b="1" baseline="-25000" dirty="0">
                <a:latin typeface="+mj-lt"/>
              </a:rPr>
              <a:t>2 </a:t>
            </a:r>
            <a:r>
              <a:rPr lang="en-US" b="1" dirty="0">
                <a:latin typeface="+mj-lt"/>
              </a:rPr>
              <a:t>spiral </a:t>
            </a:r>
          </a:p>
          <a:p>
            <a:r>
              <a:rPr lang="en-US" dirty="0"/>
              <a:t>(V = 2.0 V; I = 0.4 </a:t>
            </a:r>
            <a:r>
              <a:rPr lang="en-US" dirty="0" err="1"/>
              <a:t>nA</a:t>
            </a:r>
            <a:r>
              <a:rPr lang="en-US" dirty="0"/>
              <a:t>).</a:t>
            </a:r>
            <a:endParaRPr lang="en-US" b="1" dirty="0">
              <a:latin typeface="+mj-lt"/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673490" y="1291696"/>
            <a:ext cx="4202377" cy="4202377"/>
          </a:xfrm>
          <a:prstGeom prst="rect">
            <a:avLst/>
          </a:prstGeom>
        </p:spPr>
      </p:pic>
      <p:pic>
        <p:nvPicPr>
          <p:cNvPr id="12" name="Content Placeholder 11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566960" y="1274763"/>
            <a:ext cx="4215870" cy="4215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341901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MoS</a:t>
            </a:r>
            <a:r>
              <a:rPr lang="en-US" b="1" baseline="-25000" dirty="0"/>
              <a:t>2</a:t>
            </a:r>
            <a:r>
              <a:rPr lang="en-US" b="1" dirty="0"/>
              <a:t>/Graphene/SiC – Raman spectroscopy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50433" y="1240895"/>
            <a:ext cx="6637867" cy="4951449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8161868" y="2019068"/>
            <a:ext cx="3691466" cy="181588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2800" dirty="0"/>
              <a:t>Raman spectrum of MoS</a:t>
            </a:r>
            <a:r>
              <a:rPr lang="en-US" sz="2800" baseline="-25000" dirty="0"/>
              <a:t>2</a:t>
            </a:r>
            <a:r>
              <a:rPr lang="en-US" sz="2800" dirty="0"/>
              <a:t>/gr/</a:t>
            </a:r>
            <a:r>
              <a:rPr lang="en-US" sz="2800" dirty="0" err="1"/>
              <a:t>SiC.</a:t>
            </a:r>
            <a:r>
              <a:rPr lang="en-US" sz="2800" dirty="0"/>
              <a:t> Inset: Raman spectrum of gr/</a:t>
            </a:r>
            <a:r>
              <a:rPr lang="en-US" sz="2800" dirty="0" err="1"/>
              <a:t>SiC</a:t>
            </a:r>
            <a:r>
              <a:rPr lang="en-US" sz="2800" b="1" dirty="0" err="1">
                <a:solidFill>
                  <a:srgbClr val="23373B"/>
                </a:solidFill>
                <a:latin typeface="+mj-lt"/>
              </a:rPr>
              <a:t>.</a:t>
            </a:r>
            <a:endParaRPr lang="en-US" sz="28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83725506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MoS</a:t>
            </a:r>
            <a:r>
              <a:rPr lang="en-US" b="1" baseline="-25000" dirty="0"/>
              <a:t>2</a:t>
            </a:r>
            <a:r>
              <a:rPr lang="en-US" b="1" dirty="0"/>
              <a:t>/Graphene/SiC – Raman spectroscopy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097280" y="1585806"/>
            <a:ext cx="10908452" cy="4023360"/>
          </a:xfrm>
        </p:spPr>
        <p:txBody>
          <a:bodyPr>
            <a:noAutofit/>
          </a:bodyPr>
          <a:lstStyle/>
          <a:p>
            <a:pPr marL="366713" indent="-317500">
              <a:buFont typeface="Wingdings" charset="2"/>
              <a:buChar char="§"/>
            </a:pPr>
            <a:r>
              <a:rPr lang="en-US" sz="2800" b="1" dirty="0">
                <a:latin typeface="+mj-lt"/>
              </a:rPr>
              <a:t>Graphene Raman peak positions:</a:t>
            </a:r>
          </a:p>
          <a:p>
            <a:pPr marL="366713" indent="-317500">
              <a:buFont typeface="Wingdings" charset="2"/>
              <a:buChar char="§"/>
            </a:pPr>
            <a:endParaRPr lang="en-US" sz="2800" b="1" dirty="0">
              <a:latin typeface="+mj-lt"/>
            </a:endParaRPr>
          </a:p>
          <a:p>
            <a:pPr marL="366713" indent="-317500">
              <a:buFont typeface="Wingdings" charset="2"/>
              <a:buChar char="§"/>
            </a:pPr>
            <a:endParaRPr lang="en-US" sz="2800" b="1" dirty="0">
              <a:latin typeface="+mj-lt"/>
            </a:endParaRPr>
          </a:p>
          <a:p>
            <a:pPr marL="366713" indent="-317500">
              <a:buFont typeface="Wingdings" charset="2"/>
              <a:buChar char="§"/>
            </a:pPr>
            <a:endParaRPr lang="en-US" sz="2800" b="1" dirty="0">
              <a:latin typeface="+mj-lt"/>
            </a:endParaRPr>
          </a:p>
          <a:p>
            <a:pPr marL="366713" indent="-317500">
              <a:buFont typeface="Wingdings" charset="2"/>
              <a:buChar char="§"/>
            </a:pPr>
            <a:endParaRPr lang="en-US" sz="2800" b="1" dirty="0">
              <a:latin typeface="+mj-lt"/>
            </a:endParaRPr>
          </a:p>
          <a:p>
            <a:pPr marL="366713" indent="-317500">
              <a:buFont typeface="Wingdings" charset="2"/>
              <a:buChar char="§"/>
            </a:pPr>
            <a:r>
              <a:rPr lang="en-US" sz="2800" b="1" dirty="0">
                <a:latin typeface="+mj-lt"/>
              </a:rPr>
              <a:t>6 cm</a:t>
            </a:r>
            <a:r>
              <a:rPr lang="en-US" sz="2800" b="1" baseline="30000" dirty="0">
                <a:latin typeface="+mj-lt"/>
              </a:rPr>
              <a:t>-1</a:t>
            </a:r>
            <a:r>
              <a:rPr lang="en-US" sz="2800" b="1" dirty="0">
                <a:latin typeface="+mj-lt"/>
              </a:rPr>
              <a:t> redshift of G peak and 4 cm</a:t>
            </a:r>
            <a:r>
              <a:rPr lang="en-US" sz="2800" b="1" baseline="30000" dirty="0">
                <a:latin typeface="+mj-lt"/>
              </a:rPr>
              <a:t>-1 </a:t>
            </a:r>
            <a:r>
              <a:rPr lang="en-US" sz="2800" b="1" dirty="0" err="1">
                <a:latin typeface="+mj-lt"/>
              </a:rPr>
              <a:t>blueshift</a:t>
            </a:r>
            <a:r>
              <a:rPr lang="en-US" sz="2800" b="1" dirty="0">
                <a:latin typeface="+mj-lt"/>
              </a:rPr>
              <a:t> of 2D peak</a:t>
            </a:r>
          </a:p>
          <a:p>
            <a:pPr marL="366713" indent="-317500">
              <a:buFont typeface="Wingdings" charset="2"/>
              <a:buChar char="§"/>
            </a:pPr>
            <a:r>
              <a:rPr lang="en-US" sz="2800" b="1" dirty="0">
                <a:latin typeface="+mj-lt"/>
              </a:rPr>
              <a:t>Graphene is hole doped under laser illumination</a:t>
            </a:r>
          </a:p>
          <a:p>
            <a:pPr marL="366713" indent="-317500">
              <a:buFont typeface="Wingdings" charset="2"/>
              <a:buChar char="§"/>
            </a:pPr>
            <a:r>
              <a:rPr lang="en-US" sz="2800" b="1" dirty="0">
                <a:latin typeface="+mj-lt"/>
              </a:rPr>
              <a:t>Electron-hole pairs generated in MoS</a:t>
            </a:r>
            <a:r>
              <a:rPr lang="en-US" sz="2800" b="1" baseline="-25000" dirty="0">
                <a:latin typeface="+mj-lt"/>
              </a:rPr>
              <a:t>2</a:t>
            </a:r>
            <a:r>
              <a:rPr lang="en-US" sz="2800" b="1" dirty="0">
                <a:latin typeface="+mj-lt"/>
              </a:rPr>
              <a:t> and separated at the interface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37732" y="2094074"/>
            <a:ext cx="8094134" cy="2052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53145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39695" y="489353"/>
            <a:ext cx="11667086" cy="633379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/>
          <a:p>
            <a:pPr marL="26844"/>
            <a:r>
              <a:rPr lang="en-AU" b="1" spc="-159" dirty="0"/>
              <a:t>Growth of MoS</a:t>
            </a:r>
            <a:r>
              <a:rPr lang="en-AU" b="1" spc="-159" baseline="-25000" dirty="0"/>
              <a:t>2</a:t>
            </a:r>
            <a:r>
              <a:rPr lang="en-AU" b="1" spc="-159" dirty="0"/>
              <a:t> on 4H-SiC</a:t>
            </a:r>
            <a:endParaRPr b="1" spc="63" dirty="0"/>
          </a:p>
        </p:txBody>
      </p:sp>
      <p:sp>
        <p:nvSpPr>
          <p:cNvPr id="5" name="object 5"/>
          <p:cNvSpPr/>
          <p:nvPr/>
        </p:nvSpPr>
        <p:spPr>
          <a:xfrm>
            <a:off x="11415878" y="56264"/>
            <a:ext cx="666335" cy="67092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6032"/>
          </a:p>
        </p:txBody>
      </p:sp>
      <p:sp>
        <p:nvSpPr>
          <p:cNvPr id="9" name="object 9"/>
          <p:cNvSpPr txBox="1"/>
          <p:nvPr/>
        </p:nvSpPr>
        <p:spPr>
          <a:xfrm>
            <a:off x="11571665" y="6375256"/>
            <a:ext cx="418440" cy="2601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6844"/>
            <a:r>
              <a:rPr lang="en-AU" sz="1691" dirty="0">
                <a:latin typeface="Arial"/>
                <a:cs typeface="Arial"/>
              </a:rPr>
              <a:t>12</a:t>
            </a:r>
            <a:endParaRPr sz="1691" dirty="0">
              <a:latin typeface="Arial"/>
              <a:cs typeface="Arial"/>
            </a:endParaRPr>
          </a:p>
        </p:txBody>
      </p:sp>
      <p:sp>
        <p:nvSpPr>
          <p:cNvPr id="15" name="object 12">
            <a:extLst>
              <a:ext uri="{FF2B5EF4-FFF2-40B4-BE49-F238E27FC236}">
                <a16:creationId xmlns:a16="http://schemas.microsoft.com/office/drawing/2014/main" id="{42FD26D5-987F-4FA6-AB97-72A670D556D6}"/>
              </a:ext>
            </a:extLst>
          </p:cNvPr>
          <p:cNvSpPr txBox="1"/>
          <p:nvPr/>
        </p:nvSpPr>
        <p:spPr>
          <a:xfrm>
            <a:off x="217541" y="1681778"/>
            <a:ext cx="5170888" cy="153888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06005" indent="-279162">
              <a:buClr>
                <a:srgbClr val="EB801B"/>
              </a:buClr>
              <a:buFont typeface="Arial"/>
              <a:buChar char="•"/>
              <a:tabLst>
                <a:tab pos="307347" algn="l"/>
              </a:tabLst>
            </a:pPr>
            <a:r>
              <a:rPr lang="en-AU" sz="2000" spc="63" dirty="0">
                <a:solidFill>
                  <a:srgbClr val="22373B"/>
                </a:solidFill>
                <a:latin typeface="Tahoma"/>
                <a:cs typeface="Tahoma"/>
              </a:rPr>
              <a:t>MoS</a:t>
            </a:r>
            <a:r>
              <a:rPr lang="en-AU" sz="2000" spc="63" baseline="-25000" dirty="0">
                <a:solidFill>
                  <a:srgbClr val="22373B"/>
                </a:solidFill>
                <a:latin typeface="Tahoma"/>
                <a:cs typeface="Tahoma"/>
              </a:rPr>
              <a:t>2</a:t>
            </a:r>
            <a:r>
              <a:rPr lang="en-AU" sz="2000" spc="63" dirty="0">
                <a:solidFill>
                  <a:srgbClr val="22373B"/>
                </a:solidFill>
                <a:latin typeface="Tahoma"/>
                <a:cs typeface="Tahoma"/>
              </a:rPr>
              <a:t> grown by CVD on 4H-SiC substrates.</a:t>
            </a:r>
          </a:p>
          <a:p>
            <a:pPr marL="306005" indent="-279162">
              <a:buClr>
                <a:srgbClr val="EB801B"/>
              </a:buClr>
              <a:buFont typeface="Arial"/>
              <a:buChar char="•"/>
              <a:tabLst>
                <a:tab pos="307347" algn="l"/>
              </a:tabLst>
            </a:pPr>
            <a:r>
              <a:rPr lang="en-AU" sz="2000" spc="63" dirty="0">
                <a:solidFill>
                  <a:srgbClr val="22373B"/>
                </a:solidFill>
                <a:latin typeface="Tahoma"/>
                <a:cs typeface="Tahoma"/>
              </a:rPr>
              <a:t>T=750 ˚C</a:t>
            </a:r>
          </a:p>
          <a:p>
            <a:pPr marL="306005" indent="-279162">
              <a:buClr>
                <a:srgbClr val="EB801B"/>
              </a:buClr>
              <a:buFont typeface="Arial"/>
              <a:buChar char="•"/>
              <a:tabLst>
                <a:tab pos="307347" algn="l"/>
              </a:tabLst>
            </a:pPr>
            <a:r>
              <a:rPr lang="en-AU" sz="2000" spc="63" dirty="0">
                <a:solidFill>
                  <a:srgbClr val="22373B"/>
                </a:solidFill>
                <a:latin typeface="Tahoma"/>
                <a:cs typeface="Tahoma"/>
              </a:rPr>
              <a:t>P= 80 Torr</a:t>
            </a:r>
          </a:p>
          <a:p>
            <a:pPr marL="306005" indent="-279162">
              <a:buClr>
                <a:srgbClr val="EB801B"/>
              </a:buClr>
              <a:buFont typeface="Arial"/>
              <a:buChar char="•"/>
              <a:tabLst>
                <a:tab pos="307347" algn="l"/>
              </a:tabLst>
            </a:pPr>
            <a:r>
              <a:rPr lang="en-AU" sz="2000" spc="63" dirty="0" err="1">
                <a:solidFill>
                  <a:srgbClr val="22373B"/>
                </a:solidFill>
                <a:latin typeface="Tahoma"/>
                <a:cs typeface="Tahoma"/>
              </a:rPr>
              <a:t>Ar</a:t>
            </a:r>
            <a:r>
              <a:rPr lang="en-AU" sz="2000" spc="63" dirty="0">
                <a:solidFill>
                  <a:srgbClr val="22373B"/>
                </a:solidFill>
                <a:latin typeface="Tahoma"/>
                <a:cs typeface="Tahoma"/>
              </a:rPr>
              <a:t> flux: 300 </a:t>
            </a:r>
            <a:r>
              <a:rPr lang="en-AU" sz="2000" spc="63" dirty="0" err="1">
                <a:solidFill>
                  <a:srgbClr val="22373B"/>
                </a:solidFill>
                <a:latin typeface="Tahoma"/>
                <a:cs typeface="Tahoma"/>
              </a:rPr>
              <a:t>sccm</a:t>
            </a:r>
            <a:r>
              <a:rPr lang="en-AU" sz="2000" spc="63" dirty="0">
                <a:solidFill>
                  <a:srgbClr val="22373B"/>
                </a:solidFill>
                <a:latin typeface="Tahoma"/>
                <a:cs typeface="Tahoma"/>
              </a:rPr>
              <a:t>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0D3C83D-697E-AD4C-BE3C-9368BB87CA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7541" y="3220661"/>
            <a:ext cx="5170888" cy="181278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37761F0-BF74-5F42-98B8-4E966EAF1E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88429" y="1491666"/>
            <a:ext cx="6741679" cy="4693103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1EC54AE-154C-5247-90E9-B6BA88398AAF}"/>
              </a:ext>
            </a:extLst>
          </p:cNvPr>
          <p:cNvSpPr/>
          <p:nvPr/>
        </p:nvSpPr>
        <p:spPr>
          <a:xfrm>
            <a:off x="336367" y="5147442"/>
            <a:ext cx="505206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dirty="0"/>
              <a:t>X-ray photoemission spectroscopy (XPS) and Raman spectroscopy identify the growth of MoS2 with minimal residual oxide. </a:t>
            </a:r>
          </a:p>
        </p:txBody>
      </p:sp>
    </p:spTree>
    <p:extLst>
      <p:ext uri="{BB962C8B-B14F-4D97-AF65-F5344CB8AC3E}">
        <p14:creationId xmlns:p14="http://schemas.microsoft.com/office/powerpoint/2010/main" val="3454057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193EDED-8735-3549-B685-B39E1C8D5E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7917" y="3944388"/>
            <a:ext cx="3168416" cy="2395171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39695" y="489353"/>
            <a:ext cx="11667086" cy="633379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/>
          <a:p>
            <a:pPr marL="26844"/>
            <a:r>
              <a:rPr lang="en-AU" b="1" spc="-159" dirty="0"/>
              <a:t>Vertical MoS</a:t>
            </a:r>
            <a:r>
              <a:rPr lang="en-AU" b="1" spc="-159" baseline="-25000" dirty="0"/>
              <a:t>2</a:t>
            </a:r>
            <a:r>
              <a:rPr lang="en-AU" b="1" spc="-159" dirty="0"/>
              <a:t> Flakes on SiC!</a:t>
            </a:r>
            <a:endParaRPr b="1" spc="63" dirty="0"/>
          </a:p>
        </p:txBody>
      </p:sp>
      <p:sp>
        <p:nvSpPr>
          <p:cNvPr id="5" name="object 5"/>
          <p:cNvSpPr/>
          <p:nvPr/>
        </p:nvSpPr>
        <p:spPr>
          <a:xfrm>
            <a:off x="11415878" y="56264"/>
            <a:ext cx="666335" cy="67092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6032"/>
          </a:p>
        </p:txBody>
      </p:sp>
      <p:sp>
        <p:nvSpPr>
          <p:cNvPr id="9" name="object 9"/>
          <p:cNvSpPr txBox="1"/>
          <p:nvPr/>
        </p:nvSpPr>
        <p:spPr>
          <a:xfrm>
            <a:off x="11571665" y="6375256"/>
            <a:ext cx="418440" cy="2601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6844"/>
            <a:r>
              <a:rPr lang="en-AU" sz="1691" dirty="0">
                <a:latin typeface="Arial"/>
                <a:cs typeface="Arial"/>
              </a:rPr>
              <a:t>12</a:t>
            </a:r>
            <a:endParaRPr sz="1691" dirty="0">
              <a:latin typeface="Arial"/>
              <a:cs typeface="Arial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E539EC21-4C6B-4165-B9F2-C10A1489D05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5714" y="4050376"/>
            <a:ext cx="3110586" cy="2289183"/>
          </a:xfrm>
          <a:prstGeom prst="rect">
            <a:avLst/>
          </a:prstGeom>
        </p:spPr>
      </p:pic>
      <p:sp>
        <p:nvSpPr>
          <p:cNvPr id="15" name="object 12">
            <a:extLst>
              <a:ext uri="{FF2B5EF4-FFF2-40B4-BE49-F238E27FC236}">
                <a16:creationId xmlns:a16="http://schemas.microsoft.com/office/drawing/2014/main" id="{42FD26D5-987F-4FA6-AB97-72A670D556D6}"/>
              </a:ext>
            </a:extLst>
          </p:cNvPr>
          <p:cNvSpPr txBox="1"/>
          <p:nvPr/>
        </p:nvSpPr>
        <p:spPr>
          <a:xfrm>
            <a:off x="8485215" y="1748446"/>
            <a:ext cx="3506130" cy="36933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69743" indent="-342900">
              <a:buClr>
                <a:srgbClr val="EB801B"/>
              </a:buClr>
              <a:buFont typeface="Arial" panose="020B0604020202020204" pitchFamily="34" charset="0"/>
              <a:buChar char="•"/>
              <a:tabLst>
                <a:tab pos="307347" algn="l"/>
              </a:tabLst>
            </a:pPr>
            <a:r>
              <a:rPr lang="en-AU" sz="2000" dirty="0">
                <a:latin typeface="Tahoma"/>
                <a:cs typeface="Tahoma"/>
              </a:rPr>
              <a:t>Flakes are vertically standing with three preferred orientations.</a:t>
            </a:r>
          </a:p>
          <a:p>
            <a:pPr marL="369743" indent="-342900">
              <a:buClr>
                <a:srgbClr val="EB801B"/>
              </a:buClr>
              <a:buFont typeface="Arial" panose="020B0604020202020204" pitchFamily="34" charset="0"/>
              <a:buChar char="•"/>
              <a:tabLst>
                <a:tab pos="307347" algn="l"/>
              </a:tabLst>
            </a:pPr>
            <a:endParaRPr lang="en-AU" sz="2000" dirty="0">
              <a:latin typeface="Tahoma"/>
              <a:cs typeface="Tahoma"/>
            </a:endParaRPr>
          </a:p>
          <a:p>
            <a:pPr marL="369743" indent="-342900">
              <a:buClr>
                <a:srgbClr val="EB801B"/>
              </a:buClr>
              <a:buFont typeface="Arial" panose="020B0604020202020204" pitchFamily="34" charset="0"/>
              <a:buChar char="•"/>
              <a:tabLst>
                <a:tab pos="307347" algn="l"/>
              </a:tabLst>
            </a:pPr>
            <a:r>
              <a:rPr lang="en-AU" sz="2000" dirty="0">
                <a:latin typeface="Tahoma"/>
                <a:cs typeface="Tahoma"/>
              </a:rPr>
              <a:t>Flakes grow preferentially at the step edges</a:t>
            </a:r>
          </a:p>
          <a:p>
            <a:pPr marL="369743" indent="-342900">
              <a:buClr>
                <a:srgbClr val="EB801B"/>
              </a:buClr>
              <a:buFont typeface="Arial" panose="020B0604020202020204" pitchFamily="34" charset="0"/>
              <a:buChar char="•"/>
              <a:tabLst>
                <a:tab pos="307347" algn="l"/>
              </a:tabLst>
            </a:pPr>
            <a:endParaRPr lang="en-AU" sz="2000" dirty="0">
              <a:latin typeface="Tahoma"/>
              <a:cs typeface="Tahoma"/>
            </a:endParaRPr>
          </a:p>
          <a:p>
            <a:pPr marL="306005" indent="-279162">
              <a:buClr>
                <a:srgbClr val="EB801B"/>
              </a:buClr>
              <a:buFont typeface="Arial"/>
              <a:buChar char="•"/>
              <a:tabLst>
                <a:tab pos="307347" algn="l"/>
              </a:tabLst>
            </a:pPr>
            <a:r>
              <a:rPr lang="en-AU" sz="2000" dirty="0">
                <a:latin typeface="Tahoma"/>
                <a:cs typeface="Tahoma"/>
              </a:rPr>
              <a:t>High edge density of vertically standing flakes ideal for applications in gas sensing, field emission, etc.</a:t>
            </a:r>
          </a:p>
          <a:p>
            <a:pPr marL="306005" indent="-279162">
              <a:buClr>
                <a:srgbClr val="EB801B"/>
              </a:buClr>
              <a:buFont typeface="Arial"/>
              <a:buChar char="•"/>
              <a:tabLst>
                <a:tab pos="307347" algn="l"/>
              </a:tabLst>
            </a:pPr>
            <a:endParaRPr lang="en-AU" sz="2000" dirty="0">
              <a:latin typeface="Tahoma"/>
              <a:cs typeface="Tahoma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24C0860-193E-4785-B3D7-5F14A4E3FCC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1875" y="1219849"/>
            <a:ext cx="4225836" cy="281034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3D040DB-B6D8-8941-B850-81AC88C5FDE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6123" y="1219849"/>
            <a:ext cx="2788406" cy="283052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AB840FD-2568-3D4C-B4FD-51BB88B08740}"/>
              </a:ext>
            </a:extLst>
          </p:cNvPr>
          <p:cNvSpPr txBox="1"/>
          <p:nvPr/>
        </p:nvSpPr>
        <p:spPr>
          <a:xfrm>
            <a:off x="1273628" y="1324988"/>
            <a:ext cx="7505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SEM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21EE7C0-96F1-F549-9E94-01E153F21952}"/>
              </a:ext>
            </a:extLst>
          </p:cNvPr>
          <p:cNvSpPr txBox="1"/>
          <p:nvPr/>
        </p:nvSpPr>
        <p:spPr>
          <a:xfrm>
            <a:off x="7569797" y="1324988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AFM</a:t>
            </a:r>
          </a:p>
        </p:txBody>
      </p:sp>
    </p:spTree>
    <p:extLst>
      <p:ext uri="{BB962C8B-B14F-4D97-AF65-F5344CB8AC3E}">
        <p14:creationId xmlns:p14="http://schemas.microsoft.com/office/powerpoint/2010/main" val="3962280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Conclusions</a:t>
            </a:r>
          </a:p>
        </p:txBody>
      </p:sp>
      <p:sp>
        <p:nvSpPr>
          <p:cNvPr id="4" name="Content Placeholder 5"/>
          <p:cNvSpPr txBox="1">
            <a:spLocks/>
          </p:cNvSpPr>
          <p:nvPr/>
        </p:nvSpPr>
        <p:spPr>
          <a:xfrm>
            <a:off x="944563" y="1592925"/>
            <a:ext cx="11463337" cy="4023360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en-US" sz="3600" b="1" dirty="0">
                <a:latin typeface="+mj-lt"/>
              </a:rPr>
              <a:t>Epitaxial Graphene growth on SiC</a:t>
            </a:r>
            <a:endParaRPr lang="en-US" sz="2600" b="1" dirty="0">
              <a:latin typeface="+mj-lt"/>
            </a:endParaRPr>
          </a:p>
          <a:p>
            <a:pPr marL="506412" indent="-457200">
              <a:buFont typeface="Arial" panose="020B0604020202020204" pitchFamily="34" charset="0"/>
              <a:buChar char="•"/>
            </a:pPr>
            <a:r>
              <a:rPr lang="en-US" sz="2800" b="1" dirty="0">
                <a:latin typeface="+mj-lt"/>
              </a:rPr>
              <a:t>High temperature annealing in UHV</a:t>
            </a:r>
          </a:p>
          <a:p>
            <a:pPr marL="506412" indent="-457200">
              <a:buFont typeface="Arial" panose="020B0604020202020204" pitchFamily="34" charset="0"/>
              <a:buChar char="•"/>
            </a:pPr>
            <a:r>
              <a:rPr lang="en-US" sz="2800" b="1" dirty="0">
                <a:latin typeface="+mj-lt"/>
              </a:rPr>
              <a:t>FIB nanopatterning to open a gap</a:t>
            </a:r>
          </a:p>
          <a:p>
            <a:pPr marL="506412" indent="-457200">
              <a:buFont typeface="Arial" panose="020B0604020202020204" pitchFamily="34" charset="0"/>
              <a:buChar char="•"/>
            </a:pPr>
            <a:r>
              <a:rPr lang="en-US" sz="2800" b="1" dirty="0">
                <a:latin typeface="+mj-lt"/>
              </a:rPr>
              <a:t>H intercalation to isolate graphene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600" b="1" dirty="0">
                <a:latin typeface="+mj-lt"/>
              </a:rPr>
              <a:t> </a:t>
            </a:r>
            <a:r>
              <a:rPr lang="en-US" sz="3600" b="1" dirty="0" err="1">
                <a:latin typeface="+mj-lt"/>
              </a:rPr>
              <a:t>Heterostructures</a:t>
            </a:r>
            <a:r>
              <a:rPr lang="en-US" sz="3600" b="1" dirty="0">
                <a:latin typeface="+mj-lt"/>
              </a:rPr>
              <a:t> of 2D materials on epitaxial graphene</a:t>
            </a:r>
          </a:p>
          <a:p>
            <a:pPr marL="506412" indent="-457200">
              <a:buFont typeface="Arial" panose="020B0604020202020204" pitchFamily="34" charset="0"/>
              <a:buChar char="•"/>
            </a:pPr>
            <a:r>
              <a:rPr lang="en-US" sz="2800" b="1" dirty="0">
                <a:latin typeface="+mj-lt"/>
              </a:rPr>
              <a:t>Growth of in-plane graphene/h-BN </a:t>
            </a:r>
            <a:r>
              <a:rPr lang="en-US" sz="2800" b="1" dirty="0" err="1">
                <a:latin typeface="+mj-lt"/>
              </a:rPr>
              <a:t>heterostructures</a:t>
            </a:r>
            <a:r>
              <a:rPr lang="en-US" sz="2800" b="1" dirty="0">
                <a:latin typeface="+mj-lt"/>
              </a:rPr>
              <a:t> on </a:t>
            </a:r>
            <a:r>
              <a:rPr lang="en-US" sz="2800" b="1" dirty="0" err="1">
                <a:latin typeface="+mj-lt"/>
              </a:rPr>
              <a:t>SiC.</a:t>
            </a:r>
            <a:endParaRPr lang="en-US" sz="2800" b="1" dirty="0">
              <a:latin typeface="+mj-lt"/>
            </a:endParaRPr>
          </a:p>
          <a:p>
            <a:pPr marL="506412" indent="-457200">
              <a:buFont typeface="Arial" panose="020B0604020202020204" pitchFamily="34" charset="0"/>
              <a:buChar char="•"/>
            </a:pPr>
            <a:r>
              <a:rPr lang="en-US" sz="2800" b="1" dirty="0">
                <a:latin typeface="+mj-lt"/>
              </a:rPr>
              <a:t>Spiral and multilayer growth modes of MoS</a:t>
            </a:r>
            <a:r>
              <a:rPr lang="en-US" sz="2800" b="1" baseline="-25000" dirty="0">
                <a:latin typeface="+mj-lt"/>
              </a:rPr>
              <a:t>2</a:t>
            </a:r>
            <a:r>
              <a:rPr lang="en-US" sz="2800" b="1" dirty="0">
                <a:latin typeface="+mj-lt"/>
              </a:rPr>
              <a:t> on epitaxial graphene/SiC</a:t>
            </a:r>
          </a:p>
          <a:p>
            <a:pPr marL="506412" indent="-457200">
              <a:buFont typeface="Arial" panose="020B0604020202020204" pitchFamily="34" charset="0"/>
              <a:buChar char="•"/>
            </a:pPr>
            <a:r>
              <a:rPr lang="en-US" sz="2800" b="1" dirty="0">
                <a:latin typeface="+mj-lt"/>
              </a:rPr>
              <a:t>Vertical flakes of MoS</a:t>
            </a:r>
            <a:r>
              <a:rPr lang="en-US" sz="2800" b="1" baseline="-25000" dirty="0">
                <a:latin typeface="+mj-lt"/>
              </a:rPr>
              <a:t>2</a:t>
            </a:r>
            <a:r>
              <a:rPr lang="en-US" sz="2800" b="1" dirty="0">
                <a:latin typeface="+mj-lt"/>
              </a:rPr>
              <a:t> on SiC</a:t>
            </a:r>
            <a:endParaRPr lang="en-US" sz="3600" b="1" dirty="0">
              <a:latin typeface="+mj-lt"/>
            </a:endParaRPr>
          </a:p>
          <a:p>
            <a:pPr marL="0" indent="0">
              <a:buFont typeface="Calibri" panose="020F0502020204030204" pitchFamily="34" charset="0"/>
              <a:buNone/>
            </a:pPr>
            <a:endParaRPr lang="en-US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7443446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627572" y="1414894"/>
            <a:ext cx="1564428" cy="493579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046" y="200291"/>
            <a:ext cx="6508377" cy="1143000"/>
          </a:xfrm>
        </p:spPr>
        <p:txBody>
          <a:bodyPr>
            <a:normAutofit/>
          </a:bodyPr>
          <a:lstStyle/>
          <a:p>
            <a:r>
              <a:rPr lang="en-US" b="1" dirty="0"/>
              <a:t>Acknowledgements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369418" y="1413875"/>
            <a:ext cx="2315923" cy="49398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500" b="1" dirty="0">
                <a:solidFill>
                  <a:schemeClr val="accent1">
                    <a:lumMod val="50000"/>
                  </a:schemeClr>
                </a:solidFill>
              </a:rPr>
              <a:t>QUT Surface science group </a:t>
            </a:r>
          </a:p>
          <a:p>
            <a:r>
              <a:rPr lang="en-US" sz="1500" dirty="0">
                <a:solidFill>
                  <a:schemeClr val="accent1">
                    <a:lumMod val="50000"/>
                  </a:schemeClr>
                </a:solidFill>
              </a:rPr>
              <a:t>Jennifer MacLeod</a:t>
            </a:r>
          </a:p>
          <a:p>
            <a:r>
              <a:rPr lang="en-US" sz="1500" dirty="0">
                <a:solidFill>
                  <a:schemeClr val="accent1">
                    <a:lumMod val="50000"/>
                  </a:schemeClr>
                </a:solidFill>
              </a:rPr>
              <a:t>Josh Lipton </a:t>
            </a:r>
            <a:r>
              <a:rPr lang="en-US" sz="1500" dirty="0" err="1">
                <a:solidFill>
                  <a:schemeClr val="accent1">
                    <a:lumMod val="50000"/>
                  </a:schemeClr>
                </a:solidFill>
              </a:rPr>
              <a:t>Duffin</a:t>
            </a:r>
            <a:endParaRPr lang="en-US" sz="15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sz="1500" dirty="0">
                <a:solidFill>
                  <a:schemeClr val="accent1">
                    <a:lumMod val="50000"/>
                  </a:schemeClr>
                </a:solidFill>
              </a:rPr>
              <a:t>Bharati Gupta</a:t>
            </a:r>
          </a:p>
          <a:p>
            <a:r>
              <a:rPr lang="en-US" sz="1500" dirty="0">
                <a:solidFill>
                  <a:schemeClr val="accent1">
                    <a:lumMod val="50000"/>
                  </a:schemeClr>
                </a:solidFill>
              </a:rPr>
              <a:t>Jonathan Bradford</a:t>
            </a:r>
          </a:p>
          <a:p>
            <a:r>
              <a:rPr lang="en-US" sz="1500" dirty="0" err="1">
                <a:solidFill>
                  <a:schemeClr val="accent1">
                    <a:lumMod val="50000"/>
                  </a:schemeClr>
                </a:solidFill>
              </a:rPr>
              <a:t>Mojtaba</a:t>
            </a:r>
            <a:r>
              <a:rPr lang="en-US" sz="15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1500" dirty="0" err="1">
                <a:solidFill>
                  <a:schemeClr val="accent1">
                    <a:lumMod val="50000"/>
                  </a:schemeClr>
                </a:solidFill>
              </a:rPr>
              <a:t>Amjadi</a:t>
            </a:r>
            <a:r>
              <a:rPr lang="en-US" sz="1500" dirty="0">
                <a:solidFill>
                  <a:schemeClr val="accent1">
                    <a:lumMod val="50000"/>
                  </a:schemeClr>
                </a:solidFill>
              </a:rPr>
              <a:t> Pour</a:t>
            </a:r>
          </a:p>
          <a:p>
            <a:r>
              <a:rPr lang="en-US" sz="1500" dirty="0" err="1">
                <a:solidFill>
                  <a:schemeClr val="accent1">
                    <a:lumMod val="50000"/>
                  </a:schemeClr>
                </a:solidFill>
              </a:rPr>
              <a:t>Nima</a:t>
            </a:r>
            <a:r>
              <a:rPr lang="en-US" sz="15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1500" dirty="0" err="1">
                <a:solidFill>
                  <a:schemeClr val="accent1">
                    <a:lumMod val="50000"/>
                  </a:schemeClr>
                </a:solidFill>
              </a:rPr>
              <a:t>Khoshsirat</a:t>
            </a:r>
            <a:endParaRPr lang="en-US" sz="15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sz="1500" dirty="0">
                <a:solidFill>
                  <a:schemeClr val="accent1">
                    <a:lumMod val="50000"/>
                  </a:schemeClr>
                </a:solidFill>
              </a:rPr>
              <a:t>Muhammad Imran</a:t>
            </a:r>
          </a:p>
          <a:p>
            <a:r>
              <a:rPr lang="en-US" sz="1500" dirty="0">
                <a:solidFill>
                  <a:schemeClr val="accent1">
                    <a:lumMod val="50000"/>
                  </a:schemeClr>
                </a:solidFill>
              </a:rPr>
              <a:t>Michael Horn</a:t>
            </a:r>
          </a:p>
          <a:p>
            <a:r>
              <a:rPr lang="en-US" sz="1500" dirty="0">
                <a:solidFill>
                  <a:schemeClr val="accent1">
                    <a:lumMod val="50000"/>
                  </a:schemeClr>
                </a:solidFill>
              </a:rPr>
              <a:t>Maryam </a:t>
            </a:r>
            <a:r>
              <a:rPr lang="en-US" sz="1500" dirty="0" err="1">
                <a:solidFill>
                  <a:schemeClr val="accent1">
                    <a:lumMod val="50000"/>
                  </a:schemeClr>
                </a:solidFill>
              </a:rPr>
              <a:t>Abyasizami</a:t>
            </a:r>
            <a:endParaRPr lang="en-US" sz="15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sz="1500" b="1" dirty="0">
                <a:solidFill>
                  <a:schemeClr val="accent1">
                    <a:lumMod val="50000"/>
                  </a:schemeClr>
                </a:solidFill>
              </a:rPr>
              <a:t>Collaborators</a:t>
            </a:r>
          </a:p>
          <a:p>
            <a:r>
              <a:rPr lang="en-US" sz="1500" dirty="0">
                <a:solidFill>
                  <a:schemeClr val="accent1">
                    <a:lumMod val="50000"/>
                  </a:schemeClr>
                </a:solidFill>
              </a:rPr>
              <a:t>Francesca </a:t>
            </a:r>
            <a:r>
              <a:rPr lang="en-US" sz="1500" dirty="0" err="1">
                <a:solidFill>
                  <a:schemeClr val="accent1">
                    <a:lumMod val="50000"/>
                  </a:schemeClr>
                </a:solidFill>
              </a:rPr>
              <a:t>Iacopi</a:t>
            </a:r>
            <a:r>
              <a:rPr lang="en-US" sz="1500" dirty="0">
                <a:solidFill>
                  <a:schemeClr val="accent1">
                    <a:lumMod val="50000"/>
                  </a:schemeClr>
                </a:solidFill>
              </a:rPr>
              <a:t> (UTS)</a:t>
            </a:r>
          </a:p>
          <a:p>
            <a:r>
              <a:rPr lang="en-US" sz="1500" dirty="0" err="1">
                <a:solidFill>
                  <a:schemeClr val="accent1">
                    <a:lumMod val="50000"/>
                  </a:schemeClr>
                </a:solidFill>
              </a:rPr>
              <a:t>Mahnaz</a:t>
            </a:r>
            <a:r>
              <a:rPr lang="en-US" sz="15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1500" dirty="0" err="1">
                <a:solidFill>
                  <a:schemeClr val="accent1">
                    <a:lumMod val="50000"/>
                  </a:schemeClr>
                </a:solidFill>
              </a:rPr>
              <a:t>Shafiei</a:t>
            </a:r>
            <a:r>
              <a:rPr lang="en-US" sz="1500" dirty="0">
                <a:solidFill>
                  <a:schemeClr val="accent1">
                    <a:lumMod val="50000"/>
                  </a:schemeClr>
                </a:solidFill>
              </a:rPr>
              <a:t> (Swinburne)</a:t>
            </a:r>
          </a:p>
          <a:p>
            <a:r>
              <a:rPr lang="en-US" sz="1500" dirty="0" err="1">
                <a:solidFill>
                  <a:schemeClr val="accent1">
                    <a:lumMod val="50000"/>
                  </a:schemeClr>
                </a:solidFill>
              </a:rPr>
              <a:t>Sgarlata</a:t>
            </a:r>
            <a:r>
              <a:rPr lang="en-US" sz="1500" dirty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en-US" sz="1500" dirty="0" err="1">
                <a:solidFill>
                  <a:schemeClr val="accent1">
                    <a:lumMod val="50000"/>
                  </a:schemeClr>
                </a:solidFill>
              </a:rPr>
              <a:t>Tomellini</a:t>
            </a:r>
            <a:r>
              <a:rPr lang="en-US" sz="1500" dirty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en-US" sz="1500" dirty="0" err="1">
                <a:solidFill>
                  <a:schemeClr val="accent1">
                    <a:lumMod val="50000"/>
                  </a:schemeClr>
                </a:solidFill>
              </a:rPr>
              <a:t>Placidi</a:t>
            </a:r>
            <a:r>
              <a:rPr lang="en-US" sz="1500" dirty="0">
                <a:solidFill>
                  <a:schemeClr val="accent1">
                    <a:lumMod val="50000"/>
                  </a:schemeClr>
                </a:solidFill>
              </a:rPr>
              <a:t>, De Crescenzi (Tor </a:t>
            </a:r>
            <a:r>
              <a:rPr lang="en-US" sz="1500" dirty="0" err="1">
                <a:solidFill>
                  <a:schemeClr val="accent1">
                    <a:lumMod val="50000"/>
                  </a:schemeClr>
                </a:solidFill>
              </a:rPr>
              <a:t>Vergata</a:t>
            </a:r>
            <a:r>
              <a:rPr lang="en-US" sz="1500" dirty="0">
                <a:solidFill>
                  <a:schemeClr val="accent1">
                    <a:lumMod val="50000"/>
                  </a:schemeClr>
                </a:solidFill>
              </a:rPr>
              <a:t>)</a:t>
            </a:r>
          </a:p>
          <a:p>
            <a:r>
              <a:rPr lang="en-US" sz="1500" dirty="0" err="1">
                <a:solidFill>
                  <a:schemeClr val="accent1">
                    <a:lumMod val="50000"/>
                  </a:schemeClr>
                </a:solidFill>
              </a:rPr>
              <a:t>Mariani</a:t>
            </a:r>
            <a:r>
              <a:rPr lang="en-US" sz="1500" dirty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en-US" sz="1500" dirty="0" err="1">
                <a:solidFill>
                  <a:schemeClr val="accent1">
                    <a:lumMod val="50000"/>
                  </a:schemeClr>
                </a:solidFill>
              </a:rPr>
              <a:t>Betti</a:t>
            </a:r>
            <a:r>
              <a:rPr lang="en-US" sz="1500" dirty="0">
                <a:solidFill>
                  <a:schemeClr val="accent1">
                    <a:lumMod val="50000"/>
                  </a:schemeClr>
                </a:solidFill>
              </a:rPr>
              <a:t>, Di Bernardo, </a:t>
            </a:r>
            <a:r>
              <a:rPr lang="en-US" sz="1500" dirty="0" err="1">
                <a:solidFill>
                  <a:schemeClr val="accent1">
                    <a:lumMod val="50000"/>
                  </a:schemeClr>
                </a:solidFill>
              </a:rPr>
              <a:t>Mondelli</a:t>
            </a:r>
            <a:r>
              <a:rPr lang="en-US" sz="1500" dirty="0">
                <a:solidFill>
                  <a:schemeClr val="accent1">
                    <a:lumMod val="50000"/>
                  </a:schemeClr>
                </a:solidFill>
              </a:rPr>
              <a:t> (Sapienza)</a:t>
            </a:r>
          </a:p>
          <a:p>
            <a:r>
              <a:rPr lang="en-US" sz="1500" dirty="0" err="1">
                <a:solidFill>
                  <a:schemeClr val="accent1">
                    <a:lumMod val="50000"/>
                  </a:schemeClr>
                </a:solidFill>
              </a:rPr>
              <a:t>Jinzhang</a:t>
            </a:r>
            <a:r>
              <a:rPr lang="en-US" sz="1500" dirty="0">
                <a:solidFill>
                  <a:schemeClr val="accent1">
                    <a:lumMod val="50000"/>
                  </a:schemeClr>
                </a:solidFill>
              </a:rPr>
              <a:t> Liu (</a:t>
            </a:r>
            <a:r>
              <a:rPr lang="en-US" sz="1500" dirty="0" err="1">
                <a:solidFill>
                  <a:schemeClr val="accent1">
                    <a:lumMod val="50000"/>
                  </a:schemeClr>
                </a:solidFill>
              </a:rPr>
              <a:t>Beihang</a:t>
            </a:r>
            <a:r>
              <a:rPr lang="en-US" sz="1500" dirty="0">
                <a:solidFill>
                  <a:schemeClr val="accent1">
                    <a:lumMod val="50000"/>
                  </a:schemeClr>
                </a:solidFill>
              </a:rPr>
              <a:t>)</a:t>
            </a:r>
          </a:p>
          <a:p>
            <a:r>
              <a:rPr lang="en-US" sz="1500" dirty="0">
                <a:solidFill>
                  <a:schemeClr val="accent1">
                    <a:lumMod val="50000"/>
                  </a:schemeClr>
                </a:solidFill>
              </a:rPr>
              <a:t>Isabelle </a:t>
            </a:r>
            <a:r>
              <a:rPr lang="en-US" sz="1500" dirty="0" err="1">
                <a:solidFill>
                  <a:schemeClr val="accent1">
                    <a:lumMod val="50000"/>
                  </a:schemeClr>
                </a:solidFill>
              </a:rPr>
              <a:t>Berbezier</a:t>
            </a:r>
            <a:r>
              <a:rPr lang="en-US" sz="1500" dirty="0">
                <a:solidFill>
                  <a:schemeClr val="accent1">
                    <a:lumMod val="50000"/>
                  </a:schemeClr>
                </a:solidFill>
              </a:rPr>
              <a:t> (IM2NP)</a:t>
            </a:r>
          </a:p>
          <a:p>
            <a:r>
              <a:rPr lang="en-US" sz="1500" dirty="0">
                <a:solidFill>
                  <a:schemeClr val="accent1">
                    <a:lumMod val="50000"/>
                  </a:schemeClr>
                </a:solidFill>
              </a:rPr>
              <a:t>Luca </a:t>
            </a:r>
            <a:r>
              <a:rPr lang="en-US" sz="1500" dirty="0" err="1">
                <a:solidFill>
                  <a:schemeClr val="accent1">
                    <a:lumMod val="50000"/>
                  </a:schemeClr>
                </a:solidFill>
              </a:rPr>
              <a:t>Camilli</a:t>
            </a:r>
            <a:r>
              <a:rPr lang="en-US" sz="1500" dirty="0">
                <a:solidFill>
                  <a:schemeClr val="accent1">
                    <a:lumMod val="50000"/>
                  </a:schemeClr>
                </a:solidFill>
              </a:rPr>
              <a:t> (DTU)</a:t>
            </a:r>
          </a:p>
        </p:txBody>
      </p:sp>
      <p:pic>
        <p:nvPicPr>
          <p:cNvPr id="6" name="Picture 18" descr="MDAyLTEtsbG+qQ==_0dYx3BuALyzL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897525" y="5169656"/>
            <a:ext cx="585098" cy="5850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02220" y="2515290"/>
            <a:ext cx="1589780" cy="987337"/>
          </a:xfrm>
          <a:prstGeom prst="rect">
            <a:avLst/>
          </a:prstGeom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865017" y="3686430"/>
            <a:ext cx="497319" cy="6937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 descr="http://www.onb.it/wp-content/uploads/2013/09/logo-sapienza.jpg"/>
          <p:cNvPicPr>
            <a:picLocks noChangeAspect="1" noChangeArrowheads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1493137" y="3686430"/>
            <a:ext cx="519186" cy="689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19690" y="4454763"/>
            <a:ext cx="580191" cy="585098"/>
          </a:xfrm>
          <a:prstGeom prst="rect">
            <a:avLst/>
          </a:prstGeom>
        </p:spPr>
      </p:pic>
      <p:pic>
        <p:nvPicPr>
          <p:cNvPr id="3076" name="Picture 4" descr="ttp://noodles.minatec.grenoble-inp.fr/wp-content/uploads/2014/04/im2np-logo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8588" y="5864234"/>
            <a:ext cx="853239" cy="351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BF21919-E585-144C-A2E1-7358DA1881D7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5" r="6029"/>
          <a:stretch/>
        </p:blipFill>
        <p:spPr>
          <a:xfrm>
            <a:off x="-1396" y="1436844"/>
            <a:ext cx="8418463" cy="4913841"/>
          </a:xfrm>
          <a:prstGeom prst="rect">
            <a:avLst/>
          </a:prstGeom>
        </p:spPr>
      </p:pic>
      <p:sp>
        <p:nvSpPr>
          <p:cNvPr id="16" name="object 10">
            <a:extLst>
              <a:ext uri="{FF2B5EF4-FFF2-40B4-BE49-F238E27FC236}">
                <a16:creationId xmlns:a16="http://schemas.microsoft.com/office/drawing/2014/main" id="{6AD5CBB9-AA55-A340-8AA9-30AD749535AB}"/>
              </a:ext>
            </a:extLst>
          </p:cNvPr>
          <p:cNvSpPr/>
          <p:nvPr/>
        </p:nvSpPr>
        <p:spPr>
          <a:xfrm>
            <a:off x="10602220" y="1487530"/>
            <a:ext cx="1589780" cy="1052433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4524"/>
          </a:p>
        </p:txBody>
      </p:sp>
      <p:pic>
        <p:nvPicPr>
          <p:cNvPr id="4098" name="Picture 2" descr="Technical University of Denmark">
            <a:extLst>
              <a:ext uri="{FF2B5EF4-FFF2-40B4-BE49-F238E27FC236}">
                <a16:creationId xmlns:a16="http://schemas.microsoft.com/office/drawing/2014/main" id="{E6573E2F-A168-E642-8D08-9AA71EBBB4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046" t="-8663" r="82609" b="-4057"/>
          <a:stretch/>
        </p:blipFill>
        <p:spPr bwMode="auto">
          <a:xfrm>
            <a:off x="11507975" y="5129435"/>
            <a:ext cx="463975" cy="625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376661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Silicene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Work in progress…</a:t>
            </a:r>
          </a:p>
          <a:p>
            <a:r>
              <a:rPr lang="en-US" dirty="0"/>
              <a:t>Silicene on AG(111)</a:t>
            </a:r>
          </a:p>
          <a:p>
            <a:r>
              <a:rPr lang="en-US" dirty="0"/>
              <a:t>Silicene on graphene</a:t>
            </a:r>
          </a:p>
        </p:txBody>
      </p:sp>
    </p:spTree>
    <p:extLst>
      <p:ext uri="{BB962C8B-B14F-4D97-AF65-F5344CB8AC3E}">
        <p14:creationId xmlns:p14="http://schemas.microsoft.com/office/powerpoint/2010/main" val="395514581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87BD6F-EDD0-3C46-AFB4-53AE789C4D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Silicene on Ag(111)/Mica</a:t>
            </a:r>
          </a:p>
        </p:txBody>
      </p:sp>
      <p:pic>
        <p:nvPicPr>
          <p:cNvPr id="4" name="Content Placeholder 3" descr="C:\Users\bradfojw\Syncplicity Folders\Syncplicity\STM\2018\18-Apr-2018\Analysed\Si-Ag(111)--27_9-001.png">
            <a:extLst>
              <a:ext uri="{FF2B5EF4-FFF2-40B4-BE49-F238E27FC236}">
                <a16:creationId xmlns:a16="http://schemas.microsoft.com/office/drawing/2014/main" id="{B21BF456-6658-B042-ADDE-ACA530964B5F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280" y="1843088"/>
            <a:ext cx="3868420" cy="3998912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C:\Users\bradfojw\Syncplicity Folders\Syncplicity\STM\2018\18-Apr-2018\Analysed\Si-Ag(111)--27_9-002.png">
            <a:extLst>
              <a:ext uri="{FF2B5EF4-FFF2-40B4-BE49-F238E27FC236}">
                <a16:creationId xmlns:a16="http://schemas.microsoft.com/office/drawing/2014/main" id="{124BF78B-6BE6-5944-BDA4-512E0D6A8A11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15" r="63773" b="56246"/>
          <a:stretch/>
        </p:blipFill>
        <p:spPr bwMode="auto">
          <a:xfrm>
            <a:off x="1097280" y="2419350"/>
            <a:ext cx="1391920" cy="121285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68E324B-BCA1-7B47-AC02-61802B62234B}"/>
              </a:ext>
            </a:extLst>
          </p:cNvPr>
          <p:cNvSpPr/>
          <p:nvPr/>
        </p:nvSpPr>
        <p:spPr>
          <a:xfrm>
            <a:off x="1097280" y="5771931"/>
            <a:ext cx="38684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STM image of the silicon monolayer/Ag </a:t>
            </a:r>
          </a:p>
          <a:p>
            <a:pPr algn="ctr"/>
            <a:r>
              <a:rPr lang="en-A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(V = -1.0 V, I = 1.0 </a:t>
            </a:r>
            <a:r>
              <a:rPr lang="en-A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</a:t>
            </a:r>
            <a:r>
              <a:rPr lang="en-A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  <a:endParaRPr lang="en-US" dirty="0"/>
          </a:p>
        </p:txBody>
      </p:sp>
      <p:pic>
        <p:nvPicPr>
          <p:cNvPr id="7" name="Picture 6" descr="C:\Users\bradfojw\Syncplicity Folders\Syncplicity\Silicene Project\4x4.png">
            <a:extLst>
              <a:ext uri="{FF2B5EF4-FFF2-40B4-BE49-F238E27FC236}">
                <a16:creationId xmlns:a16="http://schemas.microsoft.com/office/drawing/2014/main" id="{12694DC1-B8F3-3445-8AE0-AA9D91C72B1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4608" y="1843089"/>
            <a:ext cx="2043111" cy="2043111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 descr="C:\Users\bradfojw\Syncplicity Folders\Syncplicity\Silicene Project\sqrt13.png">
            <a:extLst>
              <a:ext uri="{FF2B5EF4-FFF2-40B4-BE49-F238E27FC236}">
                <a16:creationId xmlns:a16="http://schemas.microsoft.com/office/drawing/2014/main" id="{986EF1BF-9955-B143-9475-18CEADDF036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6386" y="1843088"/>
            <a:ext cx="2043112" cy="2043112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 descr="C:\Users\bradfojw\Syncplicity Folders\Syncplicity\Silicene Project\2sqrt3.png">
            <a:extLst>
              <a:ext uri="{FF2B5EF4-FFF2-40B4-BE49-F238E27FC236}">
                <a16:creationId xmlns:a16="http://schemas.microsoft.com/office/drawing/2014/main" id="{BC5D4AD9-5F1D-6340-9979-90B5E0EC605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4607" y="3939638"/>
            <a:ext cx="2043111" cy="20431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B090076-0FBD-6846-AA75-513988ACA79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17129" y="3939638"/>
            <a:ext cx="2043111" cy="204311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2592002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8" descr="C:\Users\guptab\Dropbox\Bharati\Transition SiC graphene paper\Fig2a.tiff"/>
          <p:cNvPicPr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24779" y="1218489"/>
            <a:ext cx="4723200" cy="47244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008921" y="316442"/>
            <a:ext cx="11106676" cy="914400"/>
          </a:xfrm>
        </p:spPr>
        <p:txBody>
          <a:bodyPr>
            <a:noAutofit/>
          </a:bodyPr>
          <a:lstStyle/>
          <a:p>
            <a:r>
              <a:rPr lang="en-AU" sz="5400" b="1" dirty="0"/>
              <a:t>Surface – Transition: SiC to graphene</a:t>
            </a:r>
            <a:endParaRPr lang="en-AU" sz="3200" b="1" dirty="0">
              <a:latin typeface="+mn-lt"/>
              <a:ea typeface="+mn-ea"/>
              <a:cs typeface="+mn-cs"/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1438890" y="6139937"/>
            <a:ext cx="4648200" cy="0"/>
          </a:xfrm>
          <a:prstGeom prst="straightConnector1">
            <a:avLst/>
          </a:prstGeom>
          <a:ln>
            <a:solidFill>
              <a:schemeClr val="bg1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3112940" y="5942933"/>
            <a:ext cx="1183384" cy="33855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AU" sz="1600" b="1" dirty="0"/>
              <a:t>3.6 nm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10406290" y="4571841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grpSp>
        <p:nvGrpSpPr>
          <p:cNvPr id="83" name="Group 82"/>
          <p:cNvGrpSpPr/>
          <p:nvPr/>
        </p:nvGrpSpPr>
        <p:grpSpPr>
          <a:xfrm>
            <a:off x="3455299" y="1894187"/>
            <a:ext cx="1103680" cy="3029367"/>
            <a:chOff x="5830410" y="1905000"/>
            <a:chExt cx="1103680" cy="3029367"/>
          </a:xfrm>
        </p:grpSpPr>
        <p:cxnSp>
          <p:nvCxnSpPr>
            <p:cNvPr id="84" name="Straight Connector 83"/>
            <p:cNvCxnSpPr/>
            <p:nvPr/>
          </p:nvCxnSpPr>
          <p:spPr>
            <a:xfrm flipH="1">
              <a:off x="5830410" y="1905000"/>
              <a:ext cx="1103680" cy="1494553"/>
            </a:xfrm>
            <a:prstGeom prst="line">
              <a:avLst/>
            </a:prstGeom>
            <a:ln w="28575" cmpd="sng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>
              <a:off x="5838215" y="3378247"/>
              <a:ext cx="738803" cy="1556120"/>
            </a:xfrm>
            <a:prstGeom prst="line">
              <a:avLst/>
            </a:prstGeom>
            <a:ln w="28575" cmpd="sng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10"/>
          <p:cNvGrpSpPr/>
          <p:nvPr/>
        </p:nvGrpSpPr>
        <p:grpSpPr>
          <a:xfrm>
            <a:off x="3742685" y="2056689"/>
            <a:ext cx="2025494" cy="2843422"/>
            <a:chOff x="6127906" y="2057400"/>
            <a:chExt cx="2025494" cy="2843422"/>
          </a:xfrm>
        </p:grpSpPr>
        <p:sp>
          <p:nvSpPr>
            <p:cNvPr id="80" name="TextBox 79"/>
            <p:cNvSpPr txBox="1"/>
            <p:nvPr/>
          </p:nvSpPr>
          <p:spPr>
            <a:xfrm rot="338378">
              <a:off x="6493346" y="4531490"/>
              <a:ext cx="744549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5.3 Å</a:t>
              </a:r>
            </a:p>
          </p:txBody>
        </p:sp>
        <p:sp>
          <p:nvSpPr>
            <p:cNvPr id="81" name="TextBox 80"/>
            <p:cNvSpPr txBox="1"/>
            <p:nvPr/>
          </p:nvSpPr>
          <p:spPr>
            <a:xfrm rot="18373558">
              <a:off x="5940297" y="3501378"/>
              <a:ext cx="744549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5.3 Å</a:t>
              </a:r>
            </a:p>
          </p:txBody>
        </p:sp>
        <p:graphicFrame>
          <p:nvGraphicFramePr>
            <p:cNvPr id="82" name="Object 81"/>
            <p:cNvGraphicFramePr>
              <a:graphicFrameLocks noChangeAspect="1"/>
            </p:cNvGraphicFramePr>
            <p:nvPr>
              <p:extLst/>
            </p:nvPr>
          </p:nvGraphicFramePr>
          <p:xfrm>
            <a:off x="7162800" y="2057400"/>
            <a:ext cx="851388" cy="34461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57" name="Equation" r:id="rId5" imgW="533400" imgH="215900" progId="Equation.3">
                    <p:embed/>
                  </p:oleObj>
                </mc:Choice>
                <mc:Fallback>
                  <p:oleObj name="Equation" r:id="rId5" imgW="533400" imgH="215900" progId="Equation.3">
                    <p:embed/>
                    <p:pic>
                      <p:nvPicPr>
                        <p:cNvPr id="82" name="Object 81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7162800" y="2057400"/>
                          <a:ext cx="851388" cy="344610"/>
                        </a:xfrm>
                        <a:prstGeom prst="rect">
                          <a:avLst/>
                        </a:prstGeom>
                        <a:solidFill>
                          <a:srgbClr val="FFFFFF"/>
                        </a:solidFill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9" name="Group 8"/>
            <p:cNvGrpSpPr/>
            <p:nvPr/>
          </p:nvGrpSpPr>
          <p:grpSpPr>
            <a:xfrm>
              <a:off x="6476999" y="2559825"/>
              <a:ext cx="1676401" cy="2198250"/>
              <a:chOff x="6476999" y="2559825"/>
              <a:chExt cx="1676401" cy="2198250"/>
            </a:xfrm>
          </p:grpSpPr>
          <p:sp>
            <p:nvSpPr>
              <p:cNvPr id="44" name="Diamante 3"/>
              <p:cNvSpPr/>
              <p:nvPr/>
            </p:nvSpPr>
            <p:spPr>
              <a:xfrm rot="3967477">
                <a:off x="6758027" y="3295398"/>
                <a:ext cx="735999" cy="1298055"/>
              </a:xfrm>
              <a:prstGeom prst="diamond">
                <a:avLst/>
              </a:prstGeom>
              <a:noFill/>
              <a:ln w="25400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45" name="Ovale 300"/>
              <p:cNvSpPr/>
              <p:nvPr/>
            </p:nvSpPr>
            <p:spPr>
              <a:xfrm rot="20167898">
                <a:off x="6587096" y="3275357"/>
                <a:ext cx="217410" cy="215843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46" name="Ovale 301"/>
              <p:cNvSpPr/>
              <p:nvPr/>
            </p:nvSpPr>
            <p:spPr>
              <a:xfrm rot="20167898">
                <a:off x="6929842" y="3097161"/>
                <a:ext cx="217410" cy="215843"/>
              </a:xfrm>
              <a:prstGeom prst="ellipse">
                <a:avLst/>
              </a:prstGeom>
              <a:solidFill>
                <a:schemeClr val="accent1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47" name="Ovale 302"/>
              <p:cNvSpPr/>
              <p:nvPr/>
            </p:nvSpPr>
            <p:spPr>
              <a:xfrm rot="20167898">
                <a:off x="7650307" y="2807157"/>
                <a:ext cx="217410" cy="215843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48" name="Ovale 303"/>
              <p:cNvSpPr/>
              <p:nvPr/>
            </p:nvSpPr>
            <p:spPr>
              <a:xfrm rot="20167898">
                <a:off x="6551683" y="3662558"/>
                <a:ext cx="217410" cy="215843"/>
              </a:xfrm>
              <a:prstGeom prst="ellipse">
                <a:avLst/>
              </a:prstGeom>
              <a:solidFill>
                <a:schemeClr val="accent1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49" name="Ovale 304"/>
              <p:cNvSpPr/>
              <p:nvPr/>
            </p:nvSpPr>
            <p:spPr>
              <a:xfrm rot="20167898">
                <a:off x="7254465" y="3331176"/>
                <a:ext cx="217410" cy="215843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50" name="Ovale 305"/>
              <p:cNvSpPr/>
              <p:nvPr/>
            </p:nvSpPr>
            <p:spPr>
              <a:xfrm rot="20167898">
                <a:off x="7213254" y="3736696"/>
                <a:ext cx="217410" cy="215843"/>
              </a:xfrm>
              <a:prstGeom prst="ellipse">
                <a:avLst/>
              </a:prstGeom>
              <a:solidFill>
                <a:schemeClr val="accent1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51" name="Ovale 306"/>
              <p:cNvSpPr/>
              <p:nvPr/>
            </p:nvSpPr>
            <p:spPr>
              <a:xfrm rot="20167898">
                <a:off x="6867667" y="3903329"/>
                <a:ext cx="217410" cy="215843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54" name="Ovale 307"/>
              <p:cNvSpPr/>
              <p:nvPr/>
            </p:nvSpPr>
            <p:spPr>
              <a:xfrm rot="20167898">
                <a:off x="6980174" y="2747069"/>
                <a:ext cx="217410" cy="215843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55" name="Ovale 308"/>
              <p:cNvSpPr/>
              <p:nvPr/>
            </p:nvSpPr>
            <p:spPr>
              <a:xfrm rot="20167898">
                <a:off x="7340116" y="2559825"/>
                <a:ext cx="217410" cy="215843"/>
              </a:xfrm>
              <a:prstGeom prst="ellipse">
                <a:avLst/>
              </a:prstGeom>
              <a:solidFill>
                <a:srgbClr val="6076B4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76" name="Ovale 309"/>
              <p:cNvSpPr/>
              <p:nvPr/>
            </p:nvSpPr>
            <p:spPr>
              <a:xfrm rot="20167898">
                <a:off x="7607829" y="3176715"/>
                <a:ext cx="217410" cy="215843"/>
              </a:xfrm>
              <a:prstGeom prst="ellipse">
                <a:avLst/>
              </a:prstGeom>
              <a:solidFill>
                <a:schemeClr val="accent1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77" name="Ovale 310"/>
              <p:cNvSpPr/>
              <p:nvPr/>
            </p:nvSpPr>
            <p:spPr>
              <a:xfrm rot="20167898">
                <a:off x="7545470" y="3982888"/>
                <a:ext cx="217410" cy="215843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78" name="Ovale 311"/>
              <p:cNvSpPr/>
              <p:nvPr/>
            </p:nvSpPr>
            <p:spPr>
              <a:xfrm rot="20167898">
                <a:off x="7901890" y="3812809"/>
                <a:ext cx="217410" cy="215843"/>
              </a:xfrm>
              <a:prstGeom prst="ellipse">
                <a:avLst/>
              </a:prstGeom>
              <a:solidFill>
                <a:schemeClr val="accent1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79" name="Ovale 312"/>
              <p:cNvSpPr/>
              <p:nvPr/>
            </p:nvSpPr>
            <p:spPr>
              <a:xfrm rot="20167898">
                <a:off x="7935990" y="3419204"/>
                <a:ext cx="217410" cy="215843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86" name="Ovale 305"/>
              <p:cNvSpPr/>
              <p:nvPr/>
            </p:nvSpPr>
            <p:spPr>
              <a:xfrm rot="20167898">
                <a:off x="7480980" y="4359892"/>
                <a:ext cx="217410" cy="215843"/>
              </a:xfrm>
              <a:prstGeom prst="ellipse">
                <a:avLst/>
              </a:prstGeom>
              <a:solidFill>
                <a:schemeClr val="accent1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87" name="Ovale 306"/>
              <p:cNvSpPr/>
              <p:nvPr/>
            </p:nvSpPr>
            <p:spPr>
              <a:xfrm rot="20167898">
                <a:off x="7145889" y="4542232"/>
                <a:ext cx="217410" cy="215843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88" name="Ovale 310"/>
              <p:cNvSpPr/>
              <p:nvPr/>
            </p:nvSpPr>
            <p:spPr>
              <a:xfrm rot="20167898">
                <a:off x="6816172" y="4301956"/>
                <a:ext cx="217410" cy="215843"/>
              </a:xfrm>
              <a:prstGeom prst="ellipse">
                <a:avLst/>
              </a:prstGeom>
              <a:solidFill>
                <a:schemeClr val="accent1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</p:grpSp>
      </p:grpSp>
      <p:grpSp>
        <p:nvGrpSpPr>
          <p:cNvPr id="10" name="Group 9"/>
          <p:cNvGrpSpPr/>
          <p:nvPr/>
        </p:nvGrpSpPr>
        <p:grpSpPr>
          <a:xfrm>
            <a:off x="1500979" y="2116530"/>
            <a:ext cx="2730628" cy="2556909"/>
            <a:chOff x="3886200" y="2117240"/>
            <a:chExt cx="2730628" cy="2556909"/>
          </a:xfrm>
        </p:grpSpPr>
        <p:sp>
          <p:nvSpPr>
            <p:cNvPr id="35" name="TextBox 34"/>
            <p:cNvSpPr txBox="1"/>
            <p:nvPr/>
          </p:nvSpPr>
          <p:spPr>
            <a:xfrm rot="18514249">
              <a:off x="3828473" y="2462475"/>
              <a:ext cx="743342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5.2 Å </a:t>
              </a:r>
            </a:p>
          </p:txBody>
        </p:sp>
        <p:grpSp>
          <p:nvGrpSpPr>
            <p:cNvPr id="36" name="Group 35"/>
            <p:cNvGrpSpPr/>
            <p:nvPr/>
          </p:nvGrpSpPr>
          <p:grpSpPr>
            <a:xfrm>
              <a:off x="3886200" y="2590800"/>
              <a:ext cx="2730628" cy="1313429"/>
              <a:chOff x="1027768" y="3936926"/>
              <a:chExt cx="1779538" cy="868802"/>
            </a:xfrm>
          </p:grpSpPr>
          <p:sp>
            <p:nvSpPr>
              <p:cNvPr id="37" name="Ovale 414"/>
              <p:cNvSpPr/>
              <p:nvPr/>
            </p:nvSpPr>
            <p:spPr>
              <a:xfrm rot="11316467">
                <a:off x="2522972" y="4302886"/>
                <a:ext cx="141179" cy="141588"/>
              </a:xfrm>
              <a:prstGeom prst="ellipse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38" name="Ovale 415"/>
              <p:cNvSpPr/>
              <p:nvPr/>
            </p:nvSpPr>
            <p:spPr>
              <a:xfrm rot="11316467">
                <a:off x="2379819" y="4482160"/>
                <a:ext cx="141180" cy="141588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39" name="Ovale 416"/>
              <p:cNvSpPr/>
              <p:nvPr/>
            </p:nvSpPr>
            <p:spPr>
              <a:xfrm rot="11316467">
                <a:off x="2666126" y="4123613"/>
                <a:ext cx="141180" cy="141588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40" name="Ovale 413"/>
              <p:cNvSpPr/>
              <p:nvPr/>
            </p:nvSpPr>
            <p:spPr>
              <a:xfrm rot="11316467">
                <a:off x="2234507" y="4664140"/>
                <a:ext cx="141181" cy="141588"/>
              </a:xfrm>
              <a:prstGeom prst="ellipse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41" name="Ovale 412"/>
              <p:cNvSpPr/>
              <p:nvPr/>
            </p:nvSpPr>
            <p:spPr>
              <a:xfrm rot="11316467">
                <a:off x="2264268" y="4060221"/>
                <a:ext cx="141179" cy="141588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42" name="Ovale 409"/>
              <p:cNvSpPr/>
              <p:nvPr/>
            </p:nvSpPr>
            <p:spPr>
              <a:xfrm rot="11316467">
                <a:off x="1832650" y="4600746"/>
                <a:ext cx="141180" cy="141588"/>
              </a:xfrm>
              <a:prstGeom prst="ellipse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43" name="Ovale 406"/>
              <p:cNvSpPr/>
              <p:nvPr/>
            </p:nvSpPr>
            <p:spPr>
              <a:xfrm rot="11316467">
                <a:off x="1724180" y="4170950"/>
                <a:ext cx="141179" cy="141588"/>
              </a:xfrm>
              <a:prstGeom prst="ellipse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56" name="Ovale 407"/>
              <p:cNvSpPr/>
              <p:nvPr/>
            </p:nvSpPr>
            <p:spPr>
              <a:xfrm rot="11316467">
                <a:off x="1581027" y="4350224"/>
                <a:ext cx="141180" cy="141588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57" name="Ovale 408"/>
              <p:cNvSpPr/>
              <p:nvPr/>
            </p:nvSpPr>
            <p:spPr>
              <a:xfrm rot="11316467">
                <a:off x="1867334" y="3991677"/>
                <a:ext cx="141180" cy="141588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58" name="Ovale 405"/>
              <p:cNvSpPr/>
              <p:nvPr/>
            </p:nvSpPr>
            <p:spPr>
              <a:xfrm rot="11316467">
                <a:off x="1435715" y="4532204"/>
                <a:ext cx="141181" cy="141588"/>
              </a:xfrm>
              <a:prstGeom prst="ellipse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59" name="Ovale 402"/>
              <p:cNvSpPr/>
              <p:nvPr/>
            </p:nvSpPr>
            <p:spPr>
              <a:xfrm rot="11316467">
                <a:off x="1316233" y="4116200"/>
                <a:ext cx="141181" cy="141588"/>
              </a:xfrm>
              <a:prstGeom prst="ellipse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60" name="Ovale 403"/>
              <p:cNvSpPr/>
              <p:nvPr/>
            </p:nvSpPr>
            <p:spPr>
              <a:xfrm rot="11316467">
                <a:off x="1173081" y="4295473"/>
                <a:ext cx="141179" cy="141588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61" name="Ovale 404"/>
              <p:cNvSpPr/>
              <p:nvPr/>
            </p:nvSpPr>
            <p:spPr>
              <a:xfrm rot="11316467">
                <a:off x="1459385" y="3936926"/>
                <a:ext cx="141181" cy="141588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62" name="Ovale 401"/>
              <p:cNvSpPr/>
              <p:nvPr/>
            </p:nvSpPr>
            <p:spPr>
              <a:xfrm rot="11316467">
                <a:off x="1027768" y="4477452"/>
                <a:ext cx="141179" cy="141588"/>
              </a:xfrm>
              <a:prstGeom prst="ellipse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63" name="Parallelogramma 4"/>
              <p:cNvSpPr>
                <a:spLocks noChangeAspect="1"/>
              </p:cNvSpPr>
              <p:nvPr/>
            </p:nvSpPr>
            <p:spPr>
              <a:xfrm rot="514305">
                <a:off x="1468696" y="4037836"/>
                <a:ext cx="664820" cy="410025"/>
              </a:xfrm>
              <a:prstGeom prst="parallelogram">
                <a:avLst>
                  <a:gd name="adj" fmla="val 59278"/>
                </a:avLst>
              </a:prstGeom>
              <a:noFill/>
              <a:ln w="28575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64" name="Ovale 414"/>
              <p:cNvSpPr/>
              <p:nvPr/>
            </p:nvSpPr>
            <p:spPr>
              <a:xfrm rot="11316467">
                <a:off x="2134154" y="4238704"/>
                <a:ext cx="141179" cy="141588"/>
              </a:xfrm>
              <a:prstGeom prst="ellipse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65" name="Ovale 415"/>
              <p:cNvSpPr/>
              <p:nvPr/>
            </p:nvSpPr>
            <p:spPr>
              <a:xfrm rot="11316467">
                <a:off x="1991001" y="4417978"/>
                <a:ext cx="141180" cy="141588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</p:grpSp>
        <p:sp>
          <p:nvSpPr>
            <p:cNvPr id="66" name="TextBox 65"/>
            <p:cNvSpPr txBox="1"/>
            <p:nvPr/>
          </p:nvSpPr>
          <p:spPr>
            <a:xfrm rot="554166">
              <a:off x="5053812" y="2117240"/>
              <a:ext cx="775476" cy="369332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4.6 Å</a:t>
              </a:r>
            </a:p>
          </p:txBody>
        </p:sp>
        <p:graphicFrame>
          <p:nvGraphicFramePr>
            <p:cNvPr id="67" name="Object 66"/>
            <p:cNvGraphicFramePr>
              <a:graphicFrameLocks noChangeAspect="1"/>
            </p:cNvGraphicFramePr>
            <p:nvPr>
              <p:extLst/>
            </p:nvPr>
          </p:nvGraphicFramePr>
          <p:xfrm>
            <a:off x="4648200" y="4114800"/>
            <a:ext cx="648072" cy="55934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58" name="Equation" r:id="rId7" imgW="457200" imgH="393700" progId="Equation.3">
                    <p:embed/>
                  </p:oleObj>
                </mc:Choice>
                <mc:Fallback>
                  <p:oleObj name="Equation" r:id="rId7" imgW="457200" imgH="393700" progId="Equation.3">
                    <p:embed/>
                    <p:pic>
                      <p:nvPicPr>
                        <p:cNvPr id="67" name="Object 66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4648200" y="4114800"/>
                          <a:ext cx="648072" cy="559349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</p:spPr>
                    </p:pic>
                  </p:oleObj>
                </mc:Fallback>
              </mc:AlternateContent>
            </a:graphicData>
          </a:graphic>
        </p:graphicFrame>
      </p:grpSp>
      <p:pic>
        <p:nvPicPr>
          <p:cNvPr id="70" name="Picture 69" descr="STM_Spectroscopy--57_3_backgr sub smooth.tif"/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02779" y="1250041"/>
            <a:ext cx="4732498" cy="4644000"/>
          </a:xfrm>
          <a:prstGeom prst="rect">
            <a:avLst/>
          </a:prstGeom>
          <a:ln>
            <a:solidFill>
              <a:srgbClr val="77933C"/>
            </a:solidFill>
          </a:ln>
        </p:spPr>
      </p:pic>
      <p:grpSp>
        <p:nvGrpSpPr>
          <p:cNvPr id="71" name="Group 70"/>
          <p:cNvGrpSpPr/>
          <p:nvPr/>
        </p:nvGrpSpPr>
        <p:grpSpPr>
          <a:xfrm>
            <a:off x="7527119" y="3031084"/>
            <a:ext cx="2481874" cy="656498"/>
            <a:chOff x="1412770" y="2924043"/>
            <a:chExt cx="2481874" cy="656498"/>
          </a:xfrm>
        </p:grpSpPr>
        <p:sp>
          <p:nvSpPr>
            <p:cNvPr id="72" name="Ovale 414"/>
            <p:cNvSpPr/>
            <p:nvPr/>
          </p:nvSpPr>
          <p:spPr>
            <a:xfrm rot="11316467">
              <a:off x="3634696" y="3297384"/>
              <a:ext cx="259948" cy="283157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73" name="Ovale 406"/>
            <p:cNvSpPr/>
            <p:nvPr/>
          </p:nvSpPr>
          <p:spPr>
            <a:xfrm rot="11316467">
              <a:off x="2163910" y="3033532"/>
              <a:ext cx="259948" cy="283157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74" name="Ovale 402"/>
            <p:cNvSpPr/>
            <p:nvPr/>
          </p:nvSpPr>
          <p:spPr>
            <a:xfrm rot="11316467">
              <a:off x="1412770" y="2924043"/>
              <a:ext cx="259951" cy="283157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75" name="Ovale 414"/>
            <p:cNvSpPr/>
            <p:nvPr/>
          </p:nvSpPr>
          <p:spPr>
            <a:xfrm rot="11316467">
              <a:off x="2918774" y="3169025"/>
              <a:ext cx="259948" cy="283157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grpSp>
        <p:nvGrpSpPr>
          <p:cNvPr id="89" name="Group 88"/>
          <p:cNvGrpSpPr/>
          <p:nvPr/>
        </p:nvGrpSpPr>
        <p:grpSpPr>
          <a:xfrm>
            <a:off x="6419149" y="3398757"/>
            <a:ext cx="3276600" cy="1737482"/>
            <a:chOff x="304800" y="3291716"/>
            <a:chExt cx="3276600" cy="1737482"/>
          </a:xfrm>
        </p:grpSpPr>
        <p:sp>
          <p:nvSpPr>
            <p:cNvPr id="90" name="Ovale 414"/>
            <p:cNvSpPr/>
            <p:nvPr/>
          </p:nvSpPr>
          <p:spPr>
            <a:xfrm rot="11316467">
              <a:off x="3057866" y="4023581"/>
              <a:ext cx="259948" cy="283157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91" name="Ovale 415"/>
            <p:cNvSpPr/>
            <p:nvPr/>
          </p:nvSpPr>
          <p:spPr>
            <a:xfrm rot="11316467">
              <a:off x="2794284" y="4382105"/>
              <a:ext cx="259950" cy="283157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92" name="Ovale 416"/>
            <p:cNvSpPr/>
            <p:nvPr/>
          </p:nvSpPr>
          <p:spPr>
            <a:xfrm rot="11316467">
              <a:off x="3321450" y="3665059"/>
              <a:ext cx="259950" cy="283157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93" name="Ovale 413"/>
            <p:cNvSpPr/>
            <p:nvPr/>
          </p:nvSpPr>
          <p:spPr>
            <a:xfrm rot="11316467">
              <a:off x="2526724" y="4746041"/>
              <a:ext cx="259951" cy="283157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94" name="Ovale 412"/>
            <p:cNvSpPr/>
            <p:nvPr/>
          </p:nvSpPr>
          <p:spPr>
            <a:xfrm rot="11316467">
              <a:off x="2581522" y="3538286"/>
              <a:ext cx="259948" cy="283157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95" name="Ovale 409"/>
            <p:cNvSpPr/>
            <p:nvPr/>
          </p:nvSpPr>
          <p:spPr>
            <a:xfrm rot="11316467">
              <a:off x="1786800" y="4619263"/>
              <a:ext cx="259950" cy="283157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96" name="Ovale 406"/>
            <p:cNvSpPr/>
            <p:nvPr/>
          </p:nvSpPr>
          <p:spPr>
            <a:xfrm rot="11316467">
              <a:off x="1587080" y="3759729"/>
              <a:ext cx="259948" cy="283157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97" name="Ovale 407"/>
            <p:cNvSpPr/>
            <p:nvPr/>
          </p:nvSpPr>
          <p:spPr>
            <a:xfrm rot="11316467">
              <a:off x="1323496" y="4118255"/>
              <a:ext cx="259950" cy="283157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98" name="Ovale 408"/>
            <p:cNvSpPr/>
            <p:nvPr/>
          </p:nvSpPr>
          <p:spPr>
            <a:xfrm rot="11316467">
              <a:off x="1850664" y="3401209"/>
              <a:ext cx="259950" cy="283157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99" name="Ovale 405"/>
            <p:cNvSpPr/>
            <p:nvPr/>
          </p:nvSpPr>
          <p:spPr>
            <a:xfrm rot="11316467">
              <a:off x="1055938" y="4482193"/>
              <a:ext cx="259951" cy="283157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00" name="Ovale 402"/>
            <p:cNvSpPr/>
            <p:nvPr/>
          </p:nvSpPr>
          <p:spPr>
            <a:xfrm rot="11316467">
              <a:off x="835940" y="3650240"/>
              <a:ext cx="259951" cy="283157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01" name="Ovale 403"/>
            <p:cNvSpPr/>
            <p:nvPr/>
          </p:nvSpPr>
          <p:spPr>
            <a:xfrm rot="11316467">
              <a:off x="572360" y="4008762"/>
              <a:ext cx="259948" cy="283157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02" name="Ovale 404"/>
            <p:cNvSpPr/>
            <p:nvPr/>
          </p:nvSpPr>
          <p:spPr>
            <a:xfrm rot="11316467">
              <a:off x="1099522" y="3291716"/>
              <a:ext cx="259951" cy="283157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03" name="Ovale 401"/>
            <p:cNvSpPr/>
            <p:nvPr/>
          </p:nvSpPr>
          <p:spPr>
            <a:xfrm rot="11316467">
              <a:off x="304800" y="4372692"/>
              <a:ext cx="259948" cy="283157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04" name="Ovale 414"/>
            <p:cNvSpPr/>
            <p:nvPr/>
          </p:nvSpPr>
          <p:spPr>
            <a:xfrm rot="11316467">
              <a:off x="2341944" y="3895222"/>
              <a:ext cx="259948" cy="283157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05" name="Ovale 415"/>
            <p:cNvSpPr/>
            <p:nvPr/>
          </p:nvSpPr>
          <p:spPr>
            <a:xfrm rot="11316467">
              <a:off x="2078364" y="4253764"/>
              <a:ext cx="259950" cy="283157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sp>
        <p:nvSpPr>
          <p:cNvPr id="106" name="TextBox 105"/>
          <p:cNvSpPr txBox="1"/>
          <p:nvPr/>
        </p:nvSpPr>
        <p:spPr>
          <a:xfrm>
            <a:off x="9314750" y="1250041"/>
            <a:ext cx="11129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Graphene</a:t>
            </a:r>
          </a:p>
        </p:txBody>
      </p:sp>
      <p:grpSp>
        <p:nvGrpSpPr>
          <p:cNvPr id="107" name="Group 106"/>
          <p:cNvGrpSpPr/>
          <p:nvPr/>
        </p:nvGrpSpPr>
        <p:grpSpPr>
          <a:xfrm>
            <a:off x="9447782" y="1628657"/>
            <a:ext cx="934249" cy="1386496"/>
            <a:chOff x="3333432" y="1521616"/>
            <a:chExt cx="934249" cy="1386496"/>
          </a:xfrm>
        </p:grpSpPr>
        <p:sp>
          <p:nvSpPr>
            <p:cNvPr id="108" name="Parallelogramma 4"/>
            <p:cNvSpPr>
              <a:spLocks noChangeAspect="1"/>
            </p:cNvSpPr>
            <p:nvPr/>
          </p:nvSpPr>
          <p:spPr>
            <a:xfrm rot="18579782">
              <a:off x="3298231" y="1938662"/>
              <a:ext cx="1299056" cy="639844"/>
            </a:xfrm>
            <a:prstGeom prst="parallelogram">
              <a:avLst>
                <a:gd name="adj" fmla="val 73437"/>
              </a:avLst>
            </a:prstGeom>
            <a:noFill/>
            <a:ln w="28575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09" name="TextBox 108"/>
            <p:cNvSpPr txBox="1"/>
            <p:nvPr/>
          </p:nvSpPr>
          <p:spPr>
            <a:xfrm rot="18580089">
              <a:off x="3417739" y="1575156"/>
              <a:ext cx="47641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FFFFFF"/>
                  </a:solidFill>
                </a:rPr>
                <a:t>4.9</a:t>
              </a:r>
            </a:p>
          </p:txBody>
        </p:sp>
        <p:sp>
          <p:nvSpPr>
            <p:cNvPr id="110" name="TextBox 109"/>
            <p:cNvSpPr txBox="1"/>
            <p:nvPr/>
          </p:nvSpPr>
          <p:spPr>
            <a:xfrm rot="15337539">
              <a:off x="3279892" y="2391496"/>
              <a:ext cx="47641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FFFFFF"/>
                  </a:solidFill>
                </a:rPr>
                <a:t>4.9</a:t>
              </a:r>
            </a:p>
          </p:txBody>
        </p:sp>
      </p:grpSp>
      <p:grpSp>
        <p:nvGrpSpPr>
          <p:cNvPr id="111" name="Group 110"/>
          <p:cNvGrpSpPr/>
          <p:nvPr/>
        </p:nvGrpSpPr>
        <p:grpSpPr>
          <a:xfrm>
            <a:off x="6865898" y="3150718"/>
            <a:ext cx="961085" cy="1503162"/>
            <a:chOff x="751548" y="3043677"/>
            <a:chExt cx="961085" cy="1503162"/>
          </a:xfrm>
        </p:grpSpPr>
        <p:sp>
          <p:nvSpPr>
            <p:cNvPr id="112" name="TextBox 111"/>
            <p:cNvSpPr txBox="1"/>
            <p:nvPr/>
          </p:nvSpPr>
          <p:spPr>
            <a:xfrm rot="15178562">
              <a:off x="698008" y="4072962"/>
              <a:ext cx="47641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4.6</a:t>
              </a:r>
            </a:p>
          </p:txBody>
        </p:sp>
        <p:sp>
          <p:nvSpPr>
            <p:cNvPr id="113" name="TextBox 112"/>
            <p:cNvSpPr txBox="1"/>
            <p:nvPr/>
          </p:nvSpPr>
          <p:spPr>
            <a:xfrm rot="18808444">
              <a:off x="831332" y="3097217"/>
              <a:ext cx="47641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5.2</a:t>
              </a:r>
            </a:p>
          </p:txBody>
        </p:sp>
        <p:sp>
          <p:nvSpPr>
            <p:cNvPr id="114" name="Parallelogramma 4"/>
            <p:cNvSpPr>
              <a:spLocks noChangeAspect="1"/>
            </p:cNvSpPr>
            <p:nvPr/>
          </p:nvSpPr>
          <p:spPr>
            <a:xfrm rot="18579782">
              <a:off x="676731" y="3510938"/>
              <a:ext cx="1388101" cy="683702"/>
            </a:xfrm>
            <a:prstGeom prst="parallelogram">
              <a:avLst>
                <a:gd name="adj" fmla="val 72292"/>
              </a:avLst>
            </a:prstGeom>
            <a:noFill/>
            <a:ln w="28575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sp>
        <p:nvSpPr>
          <p:cNvPr id="115" name="TextBox 114"/>
          <p:cNvSpPr txBox="1"/>
          <p:nvPr/>
        </p:nvSpPr>
        <p:spPr>
          <a:xfrm>
            <a:off x="6800149" y="2545441"/>
            <a:ext cx="13163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SiC (3/2x√3)</a:t>
            </a:r>
          </a:p>
        </p:txBody>
      </p:sp>
      <p:grpSp>
        <p:nvGrpSpPr>
          <p:cNvPr id="116" name="Group 115"/>
          <p:cNvGrpSpPr/>
          <p:nvPr/>
        </p:nvGrpSpPr>
        <p:grpSpPr>
          <a:xfrm>
            <a:off x="9333732" y="1635141"/>
            <a:ext cx="1453043" cy="1485352"/>
            <a:chOff x="3219382" y="1528100"/>
            <a:chExt cx="1453043" cy="1485352"/>
          </a:xfrm>
        </p:grpSpPr>
        <p:sp>
          <p:nvSpPr>
            <p:cNvPr id="117" name="Hexagon 116"/>
            <p:cNvSpPr/>
            <p:nvPr/>
          </p:nvSpPr>
          <p:spPr>
            <a:xfrm rot="805686">
              <a:off x="3637937" y="2264324"/>
              <a:ext cx="497369" cy="440776"/>
            </a:xfrm>
            <a:prstGeom prst="hexagon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8" name="Hexagon 117"/>
            <p:cNvSpPr/>
            <p:nvPr/>
          </p:nvSpPr>
          <p:spPr>
            <a:xfrm rot="805686">
              <a:off x="4067106" y="2144051"/>
              <a:ext cx="497369" cy="440776"/>
            </a:xfrm>
            <a:prstGeom prst="hexagon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9" name="Hexagon 118"/>
            <p:cNvSpPr/>
            <p:nvPr/>
          </p:nvSpPr>
          <p:spPr>
            <a:xfrm rot="805686">
              <a:off x="3746431" y="1836076"/>
              <a:ext cx="497369" cy="440776"/>
            </a:xfrm>
            <a:prstGeom prst="hexagon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0" name="Hexagon 119"/>
            <p:cNvSpPr/>
            <p:nvPr/>
          </p:nvSpPr>
          <p:spPr>
            <a:xfrm rot="805686">
              <a:off x="3320981" y="1956726"/>
              <a:ext cx="497369" cy="440776"/>
            </a:xfrm>
            <a:prstGeom prst="hexagon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1" name="Hexagon 120"/>
            <p:cNvSpPr/>
            <p:nvPr/>
          </p:nvSpPr>
          <p:spPr>
            <a:xfrm rot="805686">
              <a:off x="4175056" y="1712251"/>
              <a:ext cx="497369" cy="440776"/>
            </a:xfrm>
            <a:prstGeom prst="hexagon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2" name="Hexagon 121"/>
            <p:cNvSpPr/>
            <p:nvPr/>
          </p:nvSpPr>
          <p:spPr>
            <a:xfrm rot="805686">
              <a:off x="3955981" y="2572676"/>
              <a:ext cx="497369" cy="440776"/>
            </a:xfrm>
            <a:prstGeom prst="hexagon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3" name="Hexagon 122"/>
            <p:cNvSpPr/>
            <p:nvPr/>
          </p:nvSpPr>
          <p:spPr>
            <a:xfrm rot="805686">
              <a:off x="3419406" y="1528100"/>
              <a:ext cx="497369" cy="440776"/>
            </a:xfrm>
            <a:prstGeom prst="hexagon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4" name="Hexagon 123"/>
            <p:cNvSpPr/>
            <p:nvPr/>
          </p:nvSpPr>
          <p:spPr>
            <a:xfrm rot="805686">
              <a:off x="3219382" y="2388525"/>
              <a:ext cx="497369" cy="440776"/>
            </a:xfrm>
            <a:prstGeom prst="hexagon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125" name="TextBox 124"/>
          <p:cNvSpPr txBox="1"/>
          <p:nvPr/>
        </p:nvSpPr>
        <p:spPr>
          <a:xfrm rot="18422132">
            <a:off x="9826348" y="2158648"/>
            <a:ext cx="518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2x2</a:t>
            </a:r>
          </a:p>
        </p:txBody>
      </p:sp>
      <p:sp>
        <p:nvSpPr>
          <p:cNvPr id="126" name="Rectangle 125"/>
          <p:cNvSpPr/>
          <p:nvPr/>
        </p:nvSpPr>
        <p:spPr>
          <a:xfrm>
            <a:off x="1424780" y="5561889"/>
            <a:ext cx="472281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b="1" dirty="0">
                <a:solidFill>
                  <a:srgbClr val="FFFFFF"/>
                </a:solidFill>
              </a:rPr>
              <a:t>STM image </a:t>
            </a:r>
            <a:r>
              <a:rPr lang="en-AU" dirty="0" err="1">
                <a:solidFill>
                  <a:srgbClr val="FFFFFF"/>
                </a:solidFill>
              </a:rPr>
              <a:t>V</a:t>
            </a:r>
            <a:r>
              <a:rPr lang="en-AU" baseline="-25000" dirty="0" err="1">
                <a:solidFill>
                  <a:srgbClr val="FFFFFF"/>
                </a:solidFill>
              </a:rPr>
              <a:t>b</a:t>
            </a:r>
            <a:r>
              <a:rPr lang="en-AU" dirty="0">
                <a:solidFill>
                  <a:srgbClr val="FFFFFF"/>
                </a:solidFill>
              </a:rPr>
              <a:t>=60 </a:t>
            </a:r>
            <a:r>
              <a:rPr lang="en-AU" i="1" dirty="0">
                <a:solidFill>
                  <a:srgbClr val="FFFFFF"/>
                </a:solidFill>
              </a:rPr>
              <a:t>mV</a:t>
            </a:r>
            <a:r>
              <a:rPr lang="en-AU" dirty="0">
                <a:solidFill>
                  <a:srgbClr val="FFFFFF"/>
                </a:solidFill>
              </a:rPr>
              <a:t> I=80 </a:t>
            </a:r>
            <a:r>
              <a:rPr lang="en-AU" i="1" dirty="0" err="1">
                <a:solidFill>
                  <a:srgbClr val="FFFFFF"/>
                </a:solidFill>
              </a:rPr>
              <a:t>pA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8054179" y="5517241"/>
            <a:ext cx="323523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b="1" dirty="0">
                <a:solidFill>
                  <a:schemeClr val="bg1"/>
                </a:solidFill>
              </a:rPr>
              <a:t>STM image </a:t>
            </a:r>
            <a:r>
              <a:rPr lang="en-AU" dirty="0">
                <a:solidFill>
                  <a:schemeClr val="bg1"/>
                </a:solidFill>
              </a:rPr>
              <a:t>(20mV; I=80</a:t>
            </a:r>
            <a:r>
              <a:rPr lang="en-AU" i="1" dirty="0">
                <a:solidFill>
                  <a:schemeClr val="bg1"/>
                </a:solidFill>
              </a:rPr>
              <a:t>pA</a:t>
            </a:r>
            <a:r>
              <a:rPr lang="en-AU" dirty="0">
                <a:solidFill>
                  <a:schemeClr val="bg1"/>
                </a:solidFill>
              </a:rPr>
              <a:t>)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6301579" y="5924347"/>
            <a:ext cx="4648200" cy="338554"/>
            <a:chOff x="5105400" y="5956610"/>
            <a:chExt cx="4648200" cy="338554"/>
          </a:xfrm>
          <a:solidFill>
            <a:schemeClr val="bg1"/>
          </a:solidFill>
        </p:grpSpPr>
        <p:cxnSp>
          <p:nvCxnSpPr>
            <p:cNvPr id="127" name="Straight Arrow Connector 126"/>
            <p:cNvCxnSpPr/>
            <p:nvPr/>
          </p:nvCxnSpPr>
          <p:spPr>
            <a:xfrm>
              <a:off x="5105400" y="6172200"/>
              <a:ext cx="4648200" cy="0"/>
            </a:xfrm>
            <a:prstGeom prst="straightConnector1">
              <a:avLst/>
            </a:prstGeom>
            <a:grpFill/>
            <a:ln>
              <a:solidFill>
                <a:schemeClr val="bg1"/>
              </a:solidFill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8" name="Rectangle 127"/>
            <p:cNvSpPr/>
            <p:nvPr/>
          </p:nvSpPr>
          <p:spPr>
            <a:xfrm>
              <a:off x="6705600" y="5956610"/>
              <a:ext cx="1371600" cy="338554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AU" sz="1600" b="1" dirty="0"/>
                <a:t>3 nm</a:t>
              </a:r>
            </a:p>
          </p:txBody>
        </p:sp>
      </p:grpSp>
      <p:sp>
        <p:nvSpPr>
          <p:cNvPr id="129" name="TextBox 128"/>
          <p:cNvSpPr txBox="1"/>
          <p:nvPr/>
        </p:nvSpPr>
        <p:spPr>
          <a:xfrm rot="16200000">
            <a:off x="-1315669" y="3329599"/>
            <a:ext cx="480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b="1" dirty="0"/>
              <a:t>200 nm 3C SiC (111)/Si(111) </a:t>
            </a:r>
            <a:r>
              <a:rPr lang="en-US" b="1" dirty="0"/>
              <a:t>T = 1250˚C  </a:t>
            </a:r>
          </a:p>
        </p:txBody>
      </p:sp>
      <p:sp>
        <p:nvSpPr>
          <p:cNvPr id="130" name="TextBox 129"/>
          <p:cNvSpPr txBox="1"/>
          <p:nvPr/>
        </p:nvSpPr>
        <p:spPr>
          <a:xfrm>
            <a:off x="3670930" y="6476320"/>
            <a:ext cx="51492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  <a:latin typeface="+mj-lt"/>
              </a:rPr>
              <a:t>B. Gupta, E. </a:t>
            </a:r>
            <a:r>
              <a:rPr lang="en-US" sz="1600" b="1" dirty="0" err="1">
                <a:solidFill>
                  <a:schemeClr val="bg1"/>
                </a:solidFill>
                <a:latin typeface="+mj-lt"/>
              </a:rPr>
              <a:t>Placidi</a:t>
            </a:r>
            <a:r>
              <a:rPr lang="en-US" sz="1600" b="1" dirty="0">
                <a:solidFill>
                  <a:schemeClr val="bg1"/>
                </a:solidFill>
                <a:latin typeface="+mj-lt"/>
              </a:rPr>
              <a:t>, C. Hogan, et al., Carbon, 91, 378 (2015)</a:t>
            </a:r>
          </a:p>
        </p:txBody>
      </p:sp>
      <p:pic>
        <p:nvPicPr>
          <p:cNvPr id="131" name="Picture 2"/>
          <p:cNvPicPr>
            <a:picLocks noChangeAspect="1" noChangeArrowheads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305918" y="4212926"/>
            <a:ext cx="641545" cy="894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11114209" y="3892855"/>
            <a:ext cx="10249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/>
              <a:t>Collaboration</a:t>
            </a:r>
          </a:p>
        </p:txBody>
      </p:sp>
      <p:pic>
        <p:nvPicPr>
          <p:cNvPr id="132" name="Picture 131"/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9409" y="5331908"/>
            <a:ext cx="674559" cy="562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601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" grpId="0"/>
      <p:bldP spid="115" grpId="0"/>
      <p:bldP spid="125" grpId="0"/>
      <p:bldP spid="129" grpId="0"/>
      <p:bldP spid="130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6093132" y="1975424"/>
            <a:ext cx="5036989" cy="4280357"/>
            <a:chOff x="4038600" y="1066800"/>
            <a:chExt cx="5479548" cy="4572000"/>
          </a:xfrm>
        </p:grpSpPr>
        <p:grpSp>
          <p:nvGrpSpPr>
            <p:cNvPr id="4" name="Group 3"/>
            <p:cNvGrpSpPr/>
            <p:nvPr/>
          </p:nvGrpSpPr>
          <p:grpSpPr>
            <a:xfrm>
              <a:off x="4038600" y="1066800"/>
              <a:ext cx="5479548" cy="4572000"/>
              <a:chOff x="506506" y="908721"/>
              <a:chExt cx="6202921" cy="5043449"/>
            </a:xfrm>
          </p:grpSpPr>
          <p:pic>
            <p:nvPicPr>
              <p:cNvPr id="2054" name="Picture 6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506506" y="908721"/>
                <a:ext cx="6084676" cy="50434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3" name="TextBox 2"/>
              <p:cNvSpPr txBox="1"/>
              <p:nvPr/>
            </p:nvSpPr>
            <p:spPr>
              <a:xfrm rot="5400000">
                <a:off x="6255297" y="1109975"/>
                <a:ext cx="490172" cy="41808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2D</a:t>
                </a:r>
              </a:p>
            </p:txBody>
          </p:sp>
        </p:grpSp>
        <p:sp>
          <p:nvSpPr>
            <p:cNvPr id="7" name="TextBox 6"/>
            <p:cNvSpPr txBox="1"/>
            <p:nvPr/>
          </p:nvSpPr>
          <p:spPr>
            <a:xfrm>
              <a:off x="4735488" y="1219200"/>
              <a:ext cx="2808312" cy="23083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dirty="0"/>
                <a:t>Arrhenius formula</a:t>
              </a:r>
            </a:p>
            <a:p>
              <a:r>
                <a:rPr lang="en-AU" b="1" dirty="0"/>
                <a:t>N(T) = A e</a:t>
              </a:r>
              <a:r>
                <a:rPr lang="en-AU" b="1" baseline="30000" dirty="0"/>
                <a:t>-Ea/KT</a:t>
              </a:r>
              <a:endParaRPr lang="en-AU" i="1" dirty="0"/>
            </a:p>
            <a:p>
              <a:endParaRPr lang="en-AU" i="1" dirty="0"/>
            </a:p>
            <a:p>
              <a:r>
                <a:rPr lang="en-AU" dirty="0"/>
                <a:t>Activation energy </a:t>
              </a:r>
            </a:p>
            <a:p>
              <a:r>
                <a:rPr lang="en-AU" dirty="0"/>
                <a:t>E</a:t>
              </a:r>
              <a:r>
                <a:rPr lang="en-AU" baseline="-25000" dirty="0"/>
                <a:t>a</a:t>
              </a:r>
              <a:r>
                <a:rPr lang="en-AU" dirty="0"/>
                <a:t> = 2.46 </a:t>
              </a:r>
              <a:r>
                <a:rPr lang="en-AU" dirty="0" err="1"/>
                <a:t>eV</a:t>
              </a:r>
              <a:endParaRPr lang="en-AU" dirty="0"/>
            </a:p>
            <a:p>
              <a:endParaRPr lang="en-AU" dirty="0"/>
            </a:p>
            <a:p>
              <a:r>
                <a:rPr lang="en-AU" dirty="0"/>
                <a:t>A = </a:t>
              </a:r>
              <a:r>
                <a:rPr lang="en-US" dirty="0"/>
                <a:t>4.74</a:t>
              </a:r>
              <a:r>
                <a:rPr lang="en-US" b="1" dirty="0"/>
                <a:t> </a:t>
              </a:r>
              <a:r>
                <a:rPr lang="en-AU" dirty="0"/>
                <a:t> x 10</a:t>
              </a:r>
              <a:r>
                <a:rPr lang="en-AU" baseline="30000" dirty="0"/>
                <a:t>8</a:t>
              </a:r>
            </a:p>
            <a:p>
              <a:endParaRPr lang="en-AU" dirty="0"/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4503751" y="6428509"/>
            <a:ext cx="34562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i="1" dirty="0" err="1">
                <a:solidFill>
                  <a:schemeClr val="bg1"/>
                </a:solidFill>
                <a:latin typeface="+mj-lt"/>
              </a:rPr>
              <a:t>B.Gupta</a:t>
            </a:r>
            <a:r>
              <a:rPr lang="en-AU" sz="1400" i="1" dirty="0">
                <a:solidFill>
                  <a:schemeClr val="bg1"/>
                </a:solidFill>
                <a:latin typeface="+mj-lt"/>
              </a:rPr>
              <a:t>. et al.</a:t>
            </a:r>
            <a:r>
              <a:rPr lang="pt-BR" sz="1400" i="1" dirty="0">
                <a:solidFill>
                  <a:schemeClr val="bg1"/>
                </a:solidFill>
                <a:latin typeface="+mj-lt"/>
              </a:rPr>
              <a:t> Carbon 68 ( 2014 ) 563 –572</a:t>
            </a:r>
            <a:endParaRPr lang="en-AU" sz="1400" i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0021" y="252321"/>
            <a:ext cx="8915400" cy="914400"/>
          </a:xfrm>
        </p:spPr>
        <p:txBody>
          <a:bodyPr>
            <a:normAutofit/>
          </a:bodyPr>
          <a:lstStyle/>
          <a:p>
            <a:r>
              <a:rPr lang="en-US" dirty="0"/>
              <a:t>XPS: Number of graphene layers vs T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31355" y="1804429"/>
            <a:ext cx="3409342" cy="453771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542032" y="1710285"/>
            <a:ext cx="14462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+mj-lt"/>
              </a:rPr>
              <a:t>10’ annealing</a:t>
            </a:r>
          </a:p>
        </p:txBody>
      </p:sp>
    </p:spTree>
    <p:extLst>
      <p:ext uri="{BB962C8B-B14F-4D97-AF65-F5344CB8AC3E}">
        <p14:creationId xmlns:p14="http://schemas.microsoft.com/office/powerpoint/2010/main" val="129426040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4020368" y="6458297"/>
            <a:ext cx="48837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600" i="1" dirty="0" err="1">
                <a:solidFill>
                  <a:schemeClr val="bg1"/>
                </a:solidFill>
                <a:latin typeface="+mj-lt"/>
              </a:rPr>
              <a:t>F.Zarotti</a:t>
            </a:r>
            <a:r>
              <a:rPr lang="en-AU" sz="1600" i="1" dirty="0">
                <a:solidFill>
                  <a:schemeClr val="bg1"/>
                </a:solidFill>
                <a:latin typeface="+mj-lt"/>
              </a:rPr>
              <a:t>, </a:t>
            </a:r>
            <a:r>
              <a:rPr lang="en-AU" sz="1600" i="1" dirty="0" err="1">
                <a:solidFill>
                  <a:schemeClr val="bg1"/>
                </a:solidFill>
                <a:latin typeface="+mj-lt"/>
              </a:rPr>
              <a:t>B.Gupta</a:t>
            </a:r>
            <a:r>
              <a:rPr lang="en-AU" sz="1600" i="1" dirty="0">
                <a:solidFill>
                  <a:schemeClr val="bg1"/>
                </a:solidFill>
                <a:latin typeface="+mj-lt"/>
              </a:rPr>
              <a:t>. et al.</a:t>
            </a:r>
            <a:r>
              <a:rPr lang="pt-BR" sz="1600" i="1" dirty="0">
                <a:solidFill>
                  <a:schemeClr val="bg1"/>
                </a:solidFill>
                <a:latin typeface="+mj-lt"/>
              </a:rPr>
              <a:t> </a:t>
            </a:r>
            <a:r>
              <a:rPr lang="pt-BR" sz="1600" i="1" dirty="0" err="1">
                <a:solidFill>
                  <a:schemeClr val="bg1"/>
                </a:solidFill>
                <a:latin typeface="+mj-lt"/>
              </a:rPr>
              <a:t>Carbon</a:t>
            </a:r>
            <a:r>
              <a:rPr lang="pt-BR" sz="1600" i="1" dirty="0">
                <a:solidFill>
                  <a:schemeClr val="bg1"/>
                </a:solidFill>
                <a:latin typeface="+mj-lt"/>
              </a:rPr>
              <a:t> 98 - (2016) </a:t>
            </a:r>
            <a:r>
              <a:rPr lang="en-US" sz="1600" dirty="0">
                <a:solidFill>
                  <a:schemeClr val="bg1"/>
                </a:solidFill>
                <a:latin typeface="+mj-lt"/>
              </a:rPr>
              <a:t>307-312</a:t>
            </a:r>
            <a:r>
              <a:rPr lang="pt-BR" sz="1600" i="1" dirty="0">
                <a:solidFill>
                  <a:schemeClr val="bg1"/>
                </a:solidFill>
                <a:latin typeface="+mj-lt"/>
              </a:rPr>
              <a:t> </a:t>
            </a:r>
            <a:endParaRPr lang="en-AU" sz="1600" i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9565" y="145699"/>
            <a:ext cx="10001082" cy="914400"/>
          </a:xfrm>
        </p:spPr>
        <p:txBody>
          <a:bodyPr>
            <a:noAutofit/>
          </a:bodyPr>
          <a:lstStyle/>
          <a:p>
            <a:r>
              <a:rPr lang="en-US" dirty="0"/>
              <a:t>Graphene thickness </a:t>
            </a:r>
            <a:r>
              <a:rPr lang="en-US" dirty="0" err="1"/>
              <a:t>vs</a:t>
            </a:r>
            <a:r>
              <a:rPr lang="en-US" dirty="0"/>
              <a:t> annealing time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01451" y="26444822"/>
            <a:ext cx="9720000" cy="4624116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53851" y="26597222"/>
            <a:ext cx="9720000" cy="462411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0368" y="2176507"/>
            <a:ext cx="7140279" cy="3396860"/>
          </a:xfrm>
          <a:prstGeom prst="rect">
            <a:avLst/>
          </a:prstGeom>
        </p:spPr>
      </p:pic>
      <p:pic>
        <p:nvPicPr>
          <p:cNvPr id="16" name="Picture 15" descr="Screen Shot 2015-09-27 at 9.59.37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15219" y="13915430"/>
            <a:ext cx="3016300" cy="822101"/>
          </a:xfrm>
          <a:prstGeom prst="rect">
            <a:avLst/>
          </a:prstGeom>
        </p:spPr>
      </p:pic>
      <p:pic>
        <p:nvPicPr>
          <p:cNvPr id="17" name="Picture 16" descr="Screen Shot 2015-09-27 at 9.34.31 AM.p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15" t="26270" r="8844" b="17539"/>
          <a:stretch/>
        </p:blipFill>
        <p:spPr>
          <a:xfrm>
            <a:off x="28443211" y="13339366"/>
            <a:ext cx="3053204" cy="642773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37" r="45788"/>
          <a:stretch/>
        </p:blipFill>
        <p:spPr>
          <a:xfrm>
            <a:off x="12591397" y="32719574"/>
            <a:ext cx="9666820" cy="453650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6"/>
          <a:srcRect t="-713" r="45425"/>
          <a:stretch/>
        </p:blipFill>
        <p:spPr>
          <a:xfrm>
            <a:off x="620454" y="4110371"/>
            <a:ext cx="3090506" cy="1447800"/>
          </a:xfrm>
          <a:prstGeom prst="rect">
            <a:avLst/>
          </a:prstGeom>
        </p:spPr>
      </p:pic>
      <p:sp>
        <p:nvSpPr>
          <p:cNvPr id="21" name="Rectangle 20"/>
          <p:cNvSpPr/>
          <p:nvPr/>
        </p:nvSpPr>
        <p:spPr>
          <a:xfrm>
            <a:off x="831612" y="2382076"/>
            <a:ext cx="2879348" cy="1070807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/>
              <a:t>SiC</a:t>
            </a:r>
          </a:p>
        </p:txBody>
      </p:sp>
      <p:sp>
        <p:nvSpPr>
          <p:cNvPr id="22" name="Rectangle 21"/>
          <p:cNvSpPr/>
          <p:nvPr/>
        </p:nvSpPr>
        <p:spPr>
          <a:xfrm>
            <a:off x="826710" y="2379087"/>
            <a:ext cx="2884250" cy="21403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4" name="Rectangle 23"/>
          <p:cNvSpPr/>
          <p:nvPr/>
        </p:nvSpPr>
        <p:spPr>
          <a:xfrm>
            <a:off x="826709" y="2176507"/>
            <a:ext cx="2890097" cy="21403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graphene</a:t>
            </a:r>
          </a:p>
        </p:txBody>
      </p:sp>
      <p:sp>
        <p:nvSpPr>
          <p:cNvPr id="25" name="Rectangle 24"/>
          <p:cNvSpPr/>
          <p:nvPr/>
        </p:nvSpPr>
        <p:spPr>
          <a:xfrm>
            <a:off x="828140" y="2577923"/>
            <a:ext cx="2883460" cy="21403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522230" y="3866138"/>
            <a:ext cx="12869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latin typeface="+mj-lt"/>
              </a:rPr>
              <a:t>Si out-diffusion</a:t>
            </a:r>
          </a:p>
        </p:txBody>
      </p:sp>
    </p:spTree>
    <p:extLst>
      <p:ext uri="{BB962C8B-B14F-4D97-AF65-F5344CB8AC3E}">
        <p14:creationId xmlns:p14="http://schemas.microsoft.com/office/powerpoint/2010/main" val="522758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4" grpId="0" animBg="1" autoUpdateAnimBg="0"/>
      <p:bldP spid="25" grpId="0" animBg="1"/>
      <p:bldP spid="4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4005024" y="6473225"/>
            <a:ext cx="48837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600" i="1" dirty="0" err="1">
                <a:solidFill>
                  <a:schemeClr val="bg1"/>
                </a:solidFill>
                <a:latin typeface="+mj-lt"/>
              </a:rPr>
              <a:t>F.Zarotti</a:t>
            </a:r>
            <a:r>
              <a:rPr lang="en-AU" sz="1600" i="1" dirty="0">
                <a:solidFill>
                  <a:schemeClr val="bg1"/>
                </a:solidFill>
                <a:latin typeface="+mj-lt"/>
              </a:rPr>
              <a:t>, </a:t>
            </a:r>
            <a:r>
              <a:rPr lang="en-AU" sz="1600" i="1" dirty="0" err="1">
                <a:solidFill>
                  <a:schemeClr val="bg1"/>
                </a:solidFill>
                <a:latin typeface="+mj-lt"/>
              </a:rPr>
              <a:t>B.Gupta</a:t>
            </a:r>
            <a:r>
              <a:rPr lang="en-AU" sz="1600" i="1" dirty="0">
                <a:solidFill>
                  <a:schemeClr val="bg1"/>
                </a:solidFill>
                <a:latin typeface="+mj-lt"/>
              </a:rPr>
              <a:t>. et al.</a:t>
            </a:r>
            <a:r>
              <a:rPr lang="pt-BR" sz="1600" i="1" dirty="0">
                <a:solidFill>
                  <a:schemeClr val="bg1"/>
                </a:solidFill>
                <a:latin typeface="+mj-lt"/>
              </a:rPr>
              <a:t> </a:t>
            </a:r>
            <a:r>
              <a:rPr lang="pt-BR" sz="1600" i="1" dirty="0" err="1">
                <a:solidFill>
                  <a:schemeClr val="bg1"/>
                </a:solidFill>
                <a:latin typeface="+mj-lt"/>
              </a:rPr>
              <a:t>Carbon</a:t>
            </a:r>
            <a:r>
              <a:rPr lang="pt-BR" sz="1600" i="1" dirty="0">
                <a:solidFill>
                  <a:schemeClr val="bg1"/>
                </a:solidFill>
                <a:latin typeface="+mj-lt"/>
              </a:rPr>
              <a:t> 98 - (2016) </a:t>
            </a:r>
            <a:r>
              <a:rPr lang="en-US" sz="1600" dirty="0">
                <a:solidFill>
                  <a:schemeClr val="bg1"/>
                </a:solidFill>
                <a:latin typeface="+mj-lt"/>
              </a:rPr>
              <a:t>307-312</a:t>
            </a:r>
            <a:r>
              <a:rPr lang="pt-BR" sz="1600" i="1" dirty="0">
                <a:solidFill>
                  <a:schemeClr val="bg1"/>
                </a:solidFill>
                <a:latin typeface="+mj-lt"/>
              </a:rPr>
              <a:t> </a:t>
            </a:r>
            <a:endParaRPr lang="en-AU" sz="1600" i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4039" y="185543"/>
            <a:ext cx="8915400" cy="914400"/>
          </a:xfrm>
        </p:spPr>
        <p:txBody>
          <a:bodyPr>
            <a:normAutofit/>
          </a:bodyPr>
          <a:lstStyle/>
          <a:p>
            <a:r>
              <a:rPr lang="en-US" dirty="0"/>
              <a:t>Growth law of the graphene layer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4627729" y="2462286"/>
            <a:ext cx="635969" cy="533400"/>
            <a:chOff x="3962400" y="1752600"/>
            <a:chExt cx="635969" cy="533400"/>
          </a:xfrm>
        </p:grpSpPr>
        <p:sp>
          <p:nvSpPr>
            <p:cNvPr id="48" name="TextBox 47"/>
            <p:cNvSpPr txBox="1"/>
            <p:nvPr/>
          </p:nvSpPr>
          <p:spPr>
            <a:xfrm>
              <a:off x="4038600" y="1828800"/>
              <a:ext cx="55976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>
                  <a:latin typeface="Cambria"/>
                  <a:cs typeface="Cambria"/>
                </a:rPr>
                <a:t>h(t)</a:t>
              </a:r>
            </a:p>
          </p:txBody>
        </p:sp>
        <p:cxnSp>
          <p:nvCxnSpPr>
            <p:cNvPr id="50" name="Straight Arrow Connector 49"/>
            <p:cNvCxnSpPr/>
            <p:nvPr/>
          </p:nvCxnSpPr>
          <p:spPr>
            <a:xfrm>
              <a:off x="3962400" y="1752600"/>
              <a:ext cx="0" cy="533400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5" name="TextBox 64"/>
          <p:cNvSpPr txBox="1"/>
          <p:nvPr/>
        </p:nvSpPr>
        <p:spPr>
          <a:xfrm>
            <a:off x="3713328" y="1700286"/>
            <a:ext cx="3465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</a:t>
            </a:r>
            <a:r>
              <a:rPr lang="en-US" baseline="30000" dirty="0"/>
              <a:t>-</a:t>
            </a:r>
            <a:endParaRPr lang="en-US" dirty="0"/>
          </a:p>
        </p:txBody>
      </p:sp>
      <p:sp>
        <p:nvSpPr>
          <p:cNvPr id="66" name="TextBox 65"/>
          <p:cNvSpPr txBox="1"/>
          <p:nvPr/>
        </p:nvSpPr>
        <p:spPr>
          <a:xfrm>
            <a:off x="1468315" y="2024004"/>
            <a:ext cx="45072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h</a:t>
            </a:r>
            <a:r>
              <a:rPr lang="en-US" dirty="0" err="1">
                <a:latin typeface="Symbol" charset="2"/>
                <a:cs typeface="Symbol" charset="2"/>
              </a:rPr>
              <a:t>n</a:t>
            </a:r>
            <a:endParaRPr lang="en-US" dirty="0">
              <a:latin typeface="Symbol" charset="2"/>
              <a:cs typeface="Symbol" charset="2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1331656" y="1700286"/>
            <a:ext cx="6526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X-ray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5138288" y="4881924"/>
            <a:ext cx="22156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latin typeface="+mj-lt"/>
                <a:cs typeface="Symbol" charset="2"/>
              </a:rPr>
              <a:t>(</a:t>
            </a:r>
            <a:r>
              <a:rPr lang="en-US" i="1" dirty="0">
                <a:latin typeface="Symbol" charset="2"/>
                <a:cs typeface="Symbol" charset="2"/>
              </a:rPr>
              <a:t>l</a:t>
            </a:r>
            <a:r>
              <a:rPr lang="en-US" i="1" dirty="0"/>
              <a:t>=e</a:t>
            </a:r>
            <a:r>
              <a:rPr lang="en-US" i="1" baseline="30000" dirty="0"/>
              <a:t>-</a:t>
            </a:r>
            <a:r>
              <a:rPr lang="en-US" i="1" dirty="0"/>
              <a:t> mean free path)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7309107" y="1842049"/>
            <a:ext cx="4619504" cy="3867049"/>
            <a:chOff x="4839035" y="869412"/>
            <a:chExt cx="5066965" cy="4310601"/>
          </a:xfrm>
        </p:grpSpPr>
        <p:pic>
          <p:nvPicPr>
            <p:cNvPr id="62" name="Picture 61" descr="Graphene growth Motta.tif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39035" y="869412"/>
              <a:ext cx="5066965" cy="4310601"/>
            </a:xfrm>
            <a:prstGeom prst="rect">
              <a:avLst/>
            </a:prstGeom>
          </p:spPr>
        </p:pic>
        <p:sp>
          <p:nvSpPr>
            <p:cNvPr id="63" name="TextBox 62"/>
            <p:cNvSpPr txBox="1"/>
            <p:nvPr/>
          </p:nvSpPr>
          <p:spPr>
            <a:xfrm>
              <a:off x="7543800" y="1219200"/>
              <a:ext cx="168142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Exponential rise</a:t>
              </a:r>
            </a:p>
          </p:txBody>
        </p:sp>
      </p:grpSp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4039" y="4164238"/>
            <a:ext cx="3406140" cy="1028700"/>
          </a:xfrm>
          <a:prstGeom prst="rect">
            <a:avLst/>
          </a:prstGeom>
        </p:spPr>
      </p:pic>
      <p:sp>
        <p:nvSpPr>
          <p:cNvPr id="69" name="TextBox 68"/>
          <p:cNvSpPr txBox="1"/>
          <p:nvPr/>
        </p:nvSpPr>
        <p:spPr>
          <a:xfrm>
            <a:off x="1087298" y="3850900"/>
            <a:ext cx="41764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+mj-lt"/>
                <a:cs typeface="Symbol" charset="2"/>
              </a:rPr>
              <a:t>Intensity of the </a:t>
            </a:r>
            <a:r>
              <a:rPr lang="en-AU" dirty="0">
                <a:latin typeface="+mj-lt"/>
                <a:cs typeface="Symbol" charset="2"/>
              </a:rPr>
              <a:t>normalised</a:t>
            </a:r>
            <a:r>
              <a:rPr lang="en-US" dirty="0">
                <a:latin typeface="+mj-lt"/>
                <a:cs typeface="Symbol" charset="2"/>
              </a:rPr>
              <a:t> overlayer signal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1095107" y="5424215"/>
            <a:ext cx="50456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+mj-lt"/>
              </a:rPr>
              <a:t>The overall best fitting is obtained with the function</a:t>
            </a: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99840" y="4430000"/>
            <a:ext cx="1966714" cy="446347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82064" y="5891917"/>
            <a:ext cx="1828800" cy="402210"/>
          </a:xfrm>
          <a:prstGeom prst="rect">
            <a:avLst/>
          </a:prstGeom>
        </p:spPr>
      </p:pic>
      <p:sp>
        <p:nvSpPr>
          <p:cNvPr id="80" name="Rectangle 79"/>
          <p:cNvSpPr/>
          <p:nvPr/>
        </p:nvSpPr>
        <p:spPr>
          <a:xfrm>
            <a:off x="1097802" y="2462286"/>
            <a:ext cx="3301326" cy="9906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/>
              <a:t>SiC</a:t>
            </a:r>
          </a:p>
        </p:txBody>
      </p:sp>
      <p:sp>
        <p:nvSpPr>
          <p:cNvPr id="81" name="Rectangle 80"/>
          <p:cNvSpPr/>
          <p:nvPr/>
        </p:nvSpPr>
        <p:spPr>
          <a:xfrm>
            <a:off x="1096980" y="2653050"/>
            <a:ext cx="3305851" cy="198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82" name="Rectangle 81"/>
          <p:cNvSpPr/>
          <p:nvPr/>
        </p:nvSpPr>
        <p:spPr>
          <a:xfrm>
            <a:off x="1095107" y="2455496"/>
            <a:ext cx="3306041" cy="198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1100" dirty="0">
                <a:solidFill>
                  <a:schemeClr val="tx1"/>
                </a:solidFill>
              </a:rPr>
              <a:t>graphene</a:t>
            </a:r>
          </a:p>
        </p:txBody>
      </p:sp>
      <p:sp>
        <p:nvSpPr>
          <p:cNvPr id="83" name="Rectangle 82"/>
          <p:cNvSpPr/>
          <p:nvPr/>
        </p:nvSpPr>
        <p:spPr>
          <a:xfrm>
            <a:off x="1095107" y="2850606"/>
            <a:ext cx="3306041" cy="198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2036928" y="2233686"/>
            <a:ext cx="1219200" cy="762000"/>
            <a:chOff x="1371600" y="1371600"/>
            <a:chExt cx="1219200" cy="762000"/>
          </a:xfrm>
        </p:grpSpPr>
        <p:cxnSp>
          <p:nvCxnSpPr>
            <p:cNvPr id="70" name="Straight Arrow Connector 69"/>
            <p:cNvCxnSpPr/>
            <p:nvPr/>
          </p:nvCxnSpPr>
          <p:spPr>
            <a:xfrm flipV="1">
              <a:off x="2133600" y="1447800"/>
              <a:ext cx="457200" cy="68580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3" name="Group 72"/>
            <p:cNvGrpSpPr/>
            <p:nvPr/>
          </p:nvGrpSpPr>
          <p:grpSpPr>
            <a:xfrm>
              <a:off x="1371600" y="1371600"/>
              <a:ext cx="762000" cy="762000"/>
              <a:chOff x="990600" y="1143000"/>
              <a:chExt cx="762000" cy="762000"/>
            </a:xfrm>
          </p:grpSpPr>
          <p:cxnSp>
            <p:nvCxnSpPr>
              <p:cNvPr id="75" name="Curved Connector 74"/>
              <p:cNvCxnSpPr/>
              <p:nvPr/>
            </p:nvCxnSpPr>
            <p:spPr>
              <a:xfrm rot="16200000" flipH="1">
                <a:off x="990600" y="1143000"/>
                <a:ext cx="152400" cy="152400"/>
              </a:xfrm>
              <a:prstGeom prst="curvedConnector3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Curved Connector 75"/>
              <p:cNvCxnSpPr/>
              <p:nvPr/>
            </p:nvCxnSpPr>
            <p:spPr>
              <a:xfrm rot="16200000" flipH="1">
                <a:off x="1143000" y="1295400"/>
                <a:ext cx="152400" cy="152400"/>
              </a:xfrm>
              <a:prstGeom prst="curvedConnector3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Curved Connector 76"/>
              <p:cNvCxnSpPr/>
              <p:nvPr/>
            </p:nvCxnSpPr>
            <p:spPr>
              <a:xfrm rot="16200000" flipH="1">
                <a:off x="1295400" y="1447800"/>
                <a:ext cx="152400" cy="152400"/>
              </a:xfrm>
              <a:prstGeom prst="curvedConnector3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Curved Connector 77"/>
              <p:cNvCxnSpPr/>
              <p:nvPr/>
            </p:nvCxnSpPr>
            <p:spPr>
              <a:xfrm rot="16200000" flipH="1">
                <a:off x="1447800" y="1600200"/>
                <a:ext cx="152400" cy="152400"/>
              </a:xfrm>
              <a:prstGeom prst="curvedConnector3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Curved Connector 78"/>
              <p:cNvCxnSpPr/>
              <p:nvPr/>
            </p:nvCxnSpPr>
            <p:spPr>
              <a:xfrm rot="16200000" flipH="1">
                <a:off x="1600200" y="1752600"/>
                <a:ext cx="152400" cy="152400"/>
              </a:xfrm>
              <a:prstGeom prst="curvedConnector3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" name="Group 6"/>
          <p:cNvGrpSpPr/>
          <p:nvPr/>
        </p:nvGrpSpPr>
        <p:grpSpPr>
          <a:xfrm>
            <a:off x="2036928" y="2005086"/>
            <a:ext cx="1219200" cy="762000"/>
            <a:chOff x="1371600" y="1219200"/>
            <a:chExt cx="1219200" cy="762000"/>
          </a:xfrm>
        </p:grpSpPr>
        <p:cxnSp>
          <p:nvCxnSpPr>
            <p:cNvPr id="26" name="Straight Arrow Connector 25"/>
            <p:cNvCxnSpPr/>
            <p:nvPr/>
          </p:nvCxnSpPr>
          <p:spPr>
            <a:xfrm flipV="1">
              <a:off x="2133600" y="1295400"/>
              <a:ext cx="457200" cy="68580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7" name="Group 36"/>
            <p:cNvGrpSpPr/>
            <p:nvPr/>
          </p:nvGrpSpPr>
          <p:grpSpPr>
            <a:xfrm>
              <a:off x="1371600" y="1219200"/>
              <a:ext cx="762000" cy="762000"/>
              <a:chOff x="990600" y="1143000"/>
              <a:chExt cx="762000" cy="762000"/>
            </a:xfrm>
          </p:grpSpPr>
          <p:cxnSp>
            <p:nvCxnSpPr>
              <p:cNvPr id="32" name="Curved Connector 31"/>
              <p:cNvCxnSpPr/>
              <p:nvPr/>
            </p:nvCxnSpPr>
            <p:spPr>
              <a:xfrm rot="16200000" flipH="1">
                <a:off x="990600" y="1143000"/>
                <a:ext cx="152400" cy="152400"/>
              </a:xfrm>
              <a:prstGeom prst="curvedConnector3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Curved Connector 32"/>
              <p:cNvCxnSpPr/>
              <p:nvPr/>
            </p:nvCxnSpPr>
            <p:spPr>
              <a:xfrm rot="16200000" flipH="1">
                <a:off x="1143000" y="1295400"/>
                <a:ext cx="152400" cy="152400"/>
              </a:xfrm>
              <a:prstGeom prst="curvedConnector3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Curved Connector 33"/>
              <p:cNvCxnSpPr/>
              <p:nvPr/>
            </p:nvCxnSpPr>
            <p:spPr>
              <a:xfrm rot="16200000" flipH="1">
                <a:off x="1295400" y="1447800"/>
                <a:ext cx="152400" cy="152400"/>
              </a:xfrm>
              <a:prstGeom prst="curvedConnector3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Curved Connector 34"/>
              <p:cNvCxnSpPr/>
              <p:nvPr/>
            </p:nvCxnSpPr>
            <p:spPr>
              <a:xfrm rot="16200000" flipH="1">
                <a:off x="1447800" y="1600200"/>
                <a:ext cx="152400" cy="152400"/>
              </a:xfrm>
              <a:prstGeom prst="curvedConnector3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Curved Connector 35"/>
              <p:cNvCxnSpPr/>
              <p:nvPr/>
            </p:nvCxnSpPr>
            <p:spPr>
              <a:xfrm rot="16200000" flipH="1">
                <a:off x="1600200" y="1752600"/>
                <a:ext cx="152400" cy="152400"/>
              </a:xfrm>
              <a:prstGeom prst="curvedConnector3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1" name="Group 60"/>
          <p:cNvGrpSpPr/>
          <p:nvPr/>
        </p:nvGrpSpPr>
        <p:grpSpPr>
          <a:xfrm>
            <a:off x="2030448" y="2005086"/>
            <a:ext cx="1219200" cy="762000"/>
            <a:chOff x="1371600" y="1066800"/>
            <a:chExt cx="1219200" cy="762000"/>
          </a:xfrm>
        </p:grpSpPr>
        <p:grpSp>
          <p:nvGrpSpPr>
            <p:cNvPr id="41" name="Group 40"/>
            <p:cNvGrpSpPr/>
            <p:nvPr/>
          </p:nvGrpSpPr>
          <p:grpSpPr>
            <a:xfrm>
              <a:off x="1371600" y="1066800"/>
              <a:ext cx="762000" cy="762000"/>
              <a:chOff x="990600" y="1143000"/>
              <a:chExt cx="762000" cy="762000"/>
            </a:xfrm>
          </p:grpSpPr>
          <p:cxnSp>
            <p:nvCxnSpPr>
              <p:cNvPr id="42" name="Curved Connector 41"/>
              <p:cNvCxnSpPr/>
              <p:nvPr/>
            </p:nvCxnSpPr>
            <p:spPr>
              <a:xfrm rot="16200000" flipH="1">
                <a:off x="990600" y="1143000"/>
                <a:ext cx="152400" cy="152400"/>
              </a:xfrm>
              <a:prstGeom prst="curvedConnector3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Curved Connector 42"/>
              <p:cNvCxnSpPr/>
              <p:nvPr/>
            </p:nvCxnSpPr>
            <p:spPr>
              <a:xfrm rot="16200000" flipH="1">
                <a:off x="1143000" y="1295400"/>
                <a:ext cx="152400" cy="152400"/>
              </a:xfrm>
              <a:prstGeom prst="curvedConnector3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Curved Connector 43"/>
              <p:cNvCxnSpPr/>
              <p:nvPr/>
            </p:nvCxnSpPr>
            <p:spPr>
              <a:xfrm rot="16200000" flipH="1">
                <a:off x="1295400" y="1447800"/>
                <a:ext cx="152400" cy="152400"/>
              </a:xfrm>
              <a:prstGeom prst="curvedConnector3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Curved Connector 44"/>
              <p:cNvCxnSpPr/>
              <p:nvPr/>
            </p:nvCxnSpPr>
            <p:spPr>
              <a:xfrm rot="16200000" flipH="1">
                <a:off x="1447800" y="1600200"/>
                <a:ext cx="152400" cy="152400"/>
              </a:xfrm>
              <a:prstGeom prst="curvedConnector3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Curved Connector 45"/>
              <p:cNvCxnSpPr/>
              <p:nvPr/>
            </p:nvCxnSpPr>
            <p:spPr>
              <a:xfrm rot="16200000" flipH="1">
                <a:off x="1600200" y="1752600"/>
                <a:ext cx="152400" cy="152400"/>
              </a:xfrm>
              <a:prstGeom prst="curvedConnector3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7" name="Straight Arrow Connector 46"/>
            <p:cNvCxnSpPr/>
            <p:nvPr/>
          </p:nvCxnSpPr>
          <p:spPr>
            <a:xfrm flipV="1">
              <a:off x="2133600" y="1143000"/>
              <a:ext cx="457200" cy="685800"/>
            </a:xfrm>
            <a:prstGeom prst="straightConnector1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4" name="Group 83"/>
          <p:cNvGrpSpPr/>
          <p:nvPr/>
        </p:nvGrpSpPr>
        <p:grpSpPr>
          <a:xfrm>
            <a:off x="2036928" y="1852686"/>
            <a:ext cx="1219200" cy="762000"/>
            <a:chOff x="1371600" y="1371600"/>
            <a:chExt cx="1219200" cy="762000"/>
          </a:xfrm>
        </p:grpSpPr>
        <p:cxnSp>
          <p:nvCxnSpPr>
            <p:cNvPr id="85" name="Straight Arrow Connector 84"/>
            <p:cNvCxnSpPr/>
            <p:nvPr/>
          </p:nvCxnSpPr>
          <p:spPr>
            <a:xfrm flipV="1">
              <a:off x="2133600" y="1447800"/>
              <a:ext cx="457200" cy="68580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6" name="Group 85"/>
            <p:cNvGrpSpPr/>
            <p:nvPr/>
          </p:nvGrpSpPr>
          <p:grpSpPr>
            <a:xfrm>
              <a:off x="1371600" y="1371600"/>
              <a:ext cx="762000" cy="762000"/>
              <a:chOff x="990600" y="1143000"/>
              <a:chExt cx="762000" cy="762000"/>
            </a:xfrm>
          </p:grpSpPr>
          <p:cxnSp>
            <p:nvCxnSpPr>
              <p:cNvPr id="87" name="Curved Connector 86"/>
              <p:cNvCxnSpPr/>
              <p:nvPr/>
            </p:nvCxnSpPr>
            <p:spPr>
              <a:xfrm rot="16200000" flipH="1">
                <a:off x="990600" y="1143000"/>
                <a:ext cx="152400" cy="152400"/>
              </a:xfrm>
              <a:prstGeom prst="curvedConnector3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" name="Curved Connector 87"/>
              <p:cNvCxnSpPr/>
              <p:nvPr/>
            </p:nvCxnSpPr>
            <p:spPr>
              <a:xfrm rot="16200000" flipH="1">
                <a:off x="1143000" y="1295400"/>
                <a:ext cx="152400" cy="152400"/>
              </a:xfrm>
              <a:prstGeom prst="curvedConnector3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Curved Connector 88"/>
              <p:cNvCxnSpPr/>
              <p:nvPr/>
            </p:nvCxnSpPr>
            <p:spPr>
              <a:xfrm rot="16200000" flipH="1">
                <a:off x="1295400" y="1447800"/>
                <a:ext cx="152400" cy="152400"/>
              </a:xfrm>
              <a:prstGeom prst="curvedConnector3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" name="Curved Connector 89"/>
              <p:cNvCxnSpPr/>
              <p:nvPr/>
            </p:nvCxnSpPr>
            <p:spPr>
              <a:xfrm rot="16200000" flipH="1">
                <a:off x="1447800" y="1600200"/>
                <a:ext cx="152400" cy="152400"/>
              </a:xfrm>
              <a:prstGeom prst="curvedConnector3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" name="Curved Connector 90"/>
              <p:cNvCxnSpPr/>
              <p:nvPr/>
            </p:nvCxnSpPr>
            <p:spPr>
              <a:xfrm rot="16200000" flipH="1">
                <a:off x="1600200" y="1752600"/>
                <a:ext cx="152400" cy="152400"/>
              </a:xfrm>
              <a:prstGeom prst="curvedConnector3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92" name="Group 91"/>
          <p:cNvGrpSpPr/>
          <p:nvPr/>
        </p:nvGrpSpPr>
        <p:grpSpPr>
          <a:xfrm>
            <a:off x="2030448" y="2233686"/>
            <a:ext cx="1219200" cy="762000"/>
            <a:chOff x="1371600" y="1066800"/>
            <a:chExt cx="1219200" cy="762000"/>
          </a:xfrm>
        </p:grpSpPr>
        <p:grpSp>
          <p:nvGrpSpPr>
            <p:cNvPr id="93" name="Group 92"/>
            <p:cNvGrpSpPr/>
            <p:nvPr/>
          </p:nvGrpSpPr>
          <p:grpSpPr>
            <a:xfrm>
              <a:off x="1371600" y="1066800"/>
              <a:ext cx="762000" cy="762000"/>
              <a:chOff x="990600" y="1143000"/>
              <a:chExt cx="762000" cy="762000"/>
            </a:xfrm>
          </p:grpSpPr>
          <p:cxnSp>
            <p:nvCxnSpPr>
              <p:cNvPr id="95" name="Curved Connector 94"/>
              <p:cNvCxnSpPr/>
              <p:nvPr/>
            </p:nvCxnSpPr>
            <p:spPr>
              <a:xfrm rot="16200000" flipH="1">
                <a:off x="990600" y="1143000"/>
                <a:ext cx="152400" cy="152400"/>
              </a:xfrm>
              <a:prstGeom prst="curvedConnector3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" name="Curved Connector 95"/>
              <p:cNvCxnSpPr/>
              <p:nvPr/>
            </p:nvCxnSpPr>
            <p:spPr>
              <a:xfrm rot="16200000" flipH="1">
                <a:off x="1143000" y="1295400"/>
                <a:ext cx="152400" cy="152400"/>
              </a:xfrm>
              <a:prstGeom prst="curvedConnector3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7" name="Curved Connector 96"/>
              <p:cNvCxnSpPr/>
              <p:nvPr/>
            </p:nvCxnSpPr>
            <p:spPr>
              <a:xfrm rot="16200000" flipH="1">
                <a:off x="1295400" y="1447800"/>
                <a:ext cx="152400" cy="152400"/>
              </a:xfrm>
              <a:prstGeom prst="curvedConnector3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8" name="Curved Connector 97"/>
              <p:cNvCxnSpPr/>
              <p:nvPr/>
            </p:nvCxnSpPr>
            <p:spPr>
              <a:xfrm rot="16200000" flipH="1">
                <a:off x="1447800" y="1600200"/>
                <a:ext cx="152400" cy="152400"/>
              </a:xfrm>
              <a:prstGeom prst="curvedConnector3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9" name="Curved Connector 98"/>
              <p:cNvCxnSpPr/>
              <p:nvPr/>
            </p:nvCxnSpPr>
            <p:spPr>
              <a:xfrm rot="16200000" flipH="1">
                <a:off x="1600200" y="1752600"/>
                <a:ext cx="152400" cy="152400"/>
              </a:xfrm>
              <a:prstGeom prst="curvedConnector3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94" name="Straight Arrow Connector 93"/>
            <p:cNvCxnSpPr/>
            <p:nvPr/>
          </p:nvCxnSpPr>
          <p:spPr>
            <a:xfrm flipV="1">
              <a:off x="2133600" y="1143000"/>
              <a:ext cx="457200" cy="685800"/>
            </a:xfrm>
            <a:prstGeom prst="straightConnector1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" name="Group 59"/>
          <p:cNvGrpSpPr/>
          <p:nvPr/>
        </p:nvGrpSpPr>
        <p:grpSpPr>
          <a:xfrm>
            <a:off x="2030448" y="1852686"/>
            <a:ext cx="1219200" cy="762000"/>
            <a:chOff x="1371600" y="914400"/>
            <a:chExt cx="1219200" cy="762000"/>
          </a:xfrm>
        </p:grpSpPr>
        <p:grpSp>
          <p:nvGrpSpPr>
            <p:cNvPr id="53" name="Group 52"/>
            <p:cNvGrpSpPr/>
            <p:nvPr/>
          </p:nvGrpSpPr>
          <p:grpSpPr>
            <a:xfrm>
              <a:off x="1371600" y="914400"/>
              <a:ext cx="762000" cy="762000"/>
              <a:chOff x="990600" y="1143000"/>
              <a:chExt cx="762000" cy="762000"/>
            </a:xfrm>
          </p:grpSpPr>
          <p:cxnSp>
            <p:nvCxnSpPr>
              <p:cNvPr id="54" name="Curved Connector 53"/>
              <p:cNvCxnSpPr/>
              <p:nvPr/>
            </p:nvCxnSpPr>
            <p:spPr>
              <a:xfrm rot="16200000" flipH="1">
                <a:off x="990600" y="1143000"/>
                <a:ext cx="152400" cy="152400"/>
              </a:xfrm>
              <a:prstGeom prst="curvedConnector3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Curved Connector 54"/>
              <p:cNvCxnSpPr/>
              <p:nvPr/>
            </p:nvCxnSpPr>
            <p:spPr>
              <a:xfrm rot="16200000" flipH="1">
                <a:off x="1143000" y="1295400"/>
                <a:ext cx="152400" cy="152400"/>
              </a:xfrm>
              <a:prstGeom prst="curvedConnector3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Curved Connector 55"/>
              <p:cNvCxnSpPr/>
              <p:nvPr/>
            </p:nvCxnSpPr>
            <p:spPr>
              <a:xfrm rot="16200000" flipH="1">
                <a:off x="1295400" y="1447800"/>
                <a:ext cx="152400" cy="152400"/>
              </a:xfrm>
              <a:prstGeom prst="curvedConnector3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Curved Connector 56"/>
              <p:cNvCxnSpPr/>
              <p:nvPr/>
            </p:nvCxnSpPr>
            <p:spPr>
              <a:xfrm rot="16200000" flipH="1">
                <a:off x="1447800" y="1600200"/>
                <a:ext cx="152400" cy="152400"/>
              </a:xfrm>
              <a:prstGeom prst="curvedConnector3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Curved Connector 57"/>
              <p:cNvCxnSpPr/>
              <p:nvPr/>
            </p:nvCxnSpPr>
            <p:spPr>
              <a:xfrm rot="16200000" flipH="1">
                <a:off x="1600200" y="1752600"/>
                <a:ext cx="152400" cy="152400"/>
              </a:xfrm>
              <a:prstGeom prst="curvedConnector3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59" name="Straight Arrow Connector 58"/>
            <p:cNvCxnSpPr/>
            <p:nvPr/>
          </p:nvCxnSpPr>
          <p:spPr>
            <a:xfrm flipV="1">
              <a:off x="2133600" y="990600"/>
              <a:ext cx="457200" cy="685800"/>
            </a:xfrm>
            <a:prstGeom prst="straightConnector1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Box 2"/>
          <p:cNvSpPr txBox="1"/>
          <p:nvPr/>
        </p:nvSpPr>
        <p:spPr>
          <a:xfrm>
            <a:off x="5738430" y="5891917"/>
            <a:ext cx="13774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+mj-lt"/>
              </a:rPr>
              <a:t>(growth law)</a:t>
            </a:r>
          </a:p>
        </p:txBody>
      </p:sp>
      <p:grpSp>
        <p:nvGrpSpPr>
          <p:cNvPr id="40" name="Group 39"/>
          <p:cNvGrpSpPr/>
          <p:nvPr/>
        </p:nvGrpSpPr>
        <p:grpSpPr>
          <a:xfrm>
            <a:off x="5232089" y="2013923"/>
            <a:ext cx="2028071" cy="1811123"/>
            <a:chOff x="5232089" y="2013923"/>
            <a:chExt cx="2028071" cy="1811123"/>
          </a:xfrm>
        </p:grpSpPr>
        <p:grpSp>
          <p:nvGrpSpPr>
            <p:cNvPr id="14" name="Group 13"/>
            <p:cNvGrpSpPr/>
            <p:nvPr/>
          </p:nvGrpSpPr>
          <p:grpSpPr>
            <a:xfrm>
              <a:off x="5232089" y="2013923"/>
              <a:ext cx="2028071" cy="1811123"/>
              <a:chOff x="5235249" y="2029347"/>
              <a:chExt cx="2028071" cy="1811123"/>
            </a:xfrm>
          </p:grpSpPr>
          <p:pic>
            <p:nvPicPr>
              <p:cNvPr id="100" name="Picture 99"/>
              <p:cNvPicPr>
                <a:picLocks noChangeAspect="1"/>
              </p:cNvPicPr>
              <p:nvPr/>
            </p:nvPicPr>
            <p:blipFill rotWithShape="1"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6943" r="50427"/>
              <a:stretch/>
            </p:blipFill>
            <p:spPr>
              <a:xfrm>
                <a:off x="5235249" y="2029347"/>
                <a:ext cx="2028071" cy="1811123"/>
              </a:xfrm>
              <a:prstGeom prst="rect">
                <a:avLst/>
              </a:prstGeom>
            </p:spPr>
          </p:pic>
          <p:sp>
            <p:nvSpPr>
              <p:cNvPr id="4" name="Rectangle 3"/>
              <p:cNvSpPr/>
              <p:nvPr/>
            </p:nvSpPr>
            <p:spPr>
              <a:xfrm>
                <a:off x="6761328" y="2081285"/>
                <a:ext cx="470647" cy="34290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01" name="Rectangle 100"/>
            <p:cNvSpPr/>
            <p:nvPr/>
          </p:nvSpPr>
          <p:spPr>
            <a:xfrm>
              <a:off x="5556219" y="2066818"/>
              <a:ext cx="733818" cy="4572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 err="1">
                  <a:solidFill>
                    <a:schemeClr val="tx1"/>
                  </a:solidFill>
                </a:rPr>
                <a:t>Overlayer</a:t>
              </a:r>
              <a:r>
                <a:rPr lang="en-US" sz="900" dirty="0">
                  <a:solidFill>
                    <a:schemeClr val="tx1"/>
                  </a:solidFill>
                </a:rPr>
                <a:t> signal</a:t>
              </a:r>
            </a:p>
            <a:p>
              <a:pPr algn="ctr"/>
              <a:r>
                <a:rPr lang="en-US" sz="900" dirty="0">
                  <a:solidFill>
                    <a:schemeClr val="tx1"/>
                  </a:solidFill>
                </a:rPr>
                <a:t>G + I</a:t>
              </a:r>
            </a:p>
          </p:txBody>
        </p:sp>
        <p:cxnSp>
          <p:nvCxnSpPr>
            <p:cNvPr id="21" name="Straight Arrow Connector 20"/>
            <p:cNvCxnSpPr/>
            <p:nvPr/>
          </p:nvCxnSpPr>
          <p:spPr>
            <a:xfrm>
              <a:off x="5930995" y="2524018"/>
              <a:ext cx="304407" cy="52430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Arrow Connector 101"/>
            <p:cNvCxnSpPr/>
            <p:nvPr/>
          </p:nvCxnSpPr>
          <p:spPr>
            <a:xfrm>
              <a:off x="5923128" y="2524018"/>
              <a:ext cx="174671" cy="67638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189F1891-53A8-6644-8B7D-4ED71C68D11E}"/>
                  </a:ext>
                </a:extLst>
              </p:cNvPr>
              <p:cNvSpPr txBox="1"/>
              <p:nvPr/>
            </p:nvSpPr>
            <p:spPr>
              <a:xfrm>
                <a:off x="3646319" y="5954325"/>
                <a:ext cx="209211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𝑁𝑢𝑚𝑏𝑒𝑟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𝑜𝑓𝑙𝑎𝑦𝑒𝑟𝑠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189F1891-53A8-6644-8B7D-4ED71C68D1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46319" y="5954325"/>
                <a:ext cx="2092111" cy="276999"/>
              </a:xfrm>
              <a:prstGeom prst="rect">
                <a:avLst/>
              </a:prstGeom>
              <a:blipFill>
                <a:blip r:embed="rId9"/>
                <a:stretch>
                  <a:fillRect l="-1205" t="-4348" r="-3012" b="-347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3" name="TextBox 102">
                <a:extLst>
                  <a:ext uri="{FF2B5EF4-FFF2-40B4-BE49-F238E27FC236}">
                    <a16:creationId xmlns:a16="http://schemas.microsoft.com/office/drawing/2014/main" id="{4BB8FBB2-316E-3C41-913E-C232EA4AB679}"/>
                  </a:ext>
                </a:extLst>
              </p:cNvPr>
              <p:cNvSpPr txBox="1"/>
              <p:nvPr/>
            </p:nvSpPr>
            <p:spPr>
              <a:xfrm>
                <a:off x="8919383" y="5906658"/>
                <a:ext cx="1711266" cy="32701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𝑁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</m:t>
                      </m:r>
                      <m:sSup>
                        <m:sSupPr>
                          <m:ctrlPr>
                            <a:rPr lang="en-US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f>
                            <m:fPr>
                              <m:type m:val="lin"/>
                              <m:ctrlPr>
                                <a:rPr lang="en-US" sz="20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03" name="TextBox 102">
                <a:extLst>
                  <a:ext uri="{FF2B5EF4-FFF2-40B4-BE49-F238E27FC236}">
                    <a16:creationId xmlns:a16="http://schemas.microsoft.com/office/drawing/2014/main" id="{4BB8FBB2-316E-3C41-913E-C232EA4AB6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19383" y="5906658"/>
                <a:ext cx="1711266" cy="327013"/>
              </a:xfrm>
              <a:prstGeom prst="rect">
                <a:avLst/>
              </a:prstGeom>
              <a:blipFill>
                <a:blip r:embed="rId10"/>
                <a:stretch>
                  <a:fillRect t="-118519" b="-144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55801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68" grpId="0"/>
      <p:bldP spid="69" grpId="0"/>
      <p:bldP spid="74" grpId="0"/>
      <p:bldP spid="81" grpId="0" animBg="1"/>
      <p:bldP spid="82" grpId="0" animBg="1"/>
      <p:bldP spid="83" grpId="0" animBg="1"/>
      <p:bldP spid="3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1" y="317189"/>
            <a:ext cx="9737725" cy="914400"/>
          </a:xfrm>
        </p:spPr>
        <p:txBody>
          <a:bodyPr>
            <a:noAutofit/>
          </a:bodyPr>
          <a:lstStyle/>
          <a:p>
            <a:r>
              <a:rPr lang="en-US" dirty="0"/>
              <a:t>Arrhenius plot – activation energy</a:t>
            </a:r>
          </a:p>
        </p:txBody>
      </p:sp>
      <p:pic>
        <p:nvPicPr>
          <p:cNvPr id="5" name="Picture 4" descr="Screen Shot 2016-02-02 at 9.41.58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5512" y="2102643"/>
            <a:ext cx="3235711" cy="297377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686242" y="2984081"/>
            <a:ext cx="17763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j-lt"/>
              </a:rPr>
              <a:t>The slope  =  provides the activation  energy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72140" y="5328532"/>
            <a:ext cx="199766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>
                <a:latin typeface="Times New Roman"/>
                <a:cs typeface="Times New Roman"/>
              </a:rPr>
              <a:t>K</a:t>
            </a:r>
            <a:r>
              <a:rPr lang="en-US" sz="1600" i="1" baseline="-25000" dirty="0">
                <a:latin typeface="Times New Roman"/>
                <a:cs typeface="Times New Roman"/>
              </a:rPr>
              <a:t>1</a:t>
            </a:r>
            <a:r>
              <a:rPr lang="en-US" sz="1600" i="1" dirty="0">
                <a:latin typeface="Times New Roman"/>
                <a:cs typeface="Times New Roman"/>
              </a:rPr>
              <a:t>=diffusion constant</a:t>
            </a:r>
          </a:p>
          <a:p>
            <a:r>
              <a:rPr lang="en-US" sz="1600" i="1" dirty="0" err="1">
                <a:latin typeface="Times New Roman"/>
                <a:cs typeface="Times New Roman"/>
              </a:rPr>
              <a:t>U</a:t>
            </a:r>
            <a:r>
              <a:rPr lang="en-US" sz="1600" i="1" baseline="-25000" dirty="0" err="1">
                <a:latin typeface="Times New Roman"/>
                <a:cs typeface="Times New Roman"/>
              </a:rPr>
              <a:t>d</a:t>
            </a:r>
            <a:r>
              <a:rPr lang="en-US" sz="1600" i="1" baseline="30000" dirty="0">
                <a:latin typeface="Times New Roman"/>
                <a:cs typeface="Times New Roman"/>
              </a:rPr>
              <a:t>*</a:t>
            </a:r>
            <a:r>
              <a:rPr lang="en-US" sz="1600" i="1" dirty="0">
                <a:latin typeface="Times New Roman"/>
                <a:cs typeface="Times New Roman"/>
              </a:rPr>
              <a:t>=diffusion energy</a:t>
            </a:r>
          </a:p>
          <a:p>
            <a:r>
              <a:rPr lang="en-US" sz="1600" i="1" dirty="0" err="1">
                <a:latin typeface="Times New Roman"/>
                <a:cs typeface="Times New Roman"/>
              </a:rPr>
              <a:t>E</a:t>
            </a:r>
            <a:r>
              <a:rPr lang="en-US" sz="1600" i="1" baseline="-25000" dirty="0" err="1">
                <a:latin typeface="Times New Roman"/>
                <a:cs typeface="Times New Roman"/>
              </a:rPr>
              <a:t>si</a:t>
            </a:r>
            <a:r>
              <a:rPr lang="en-US" sz="1600" i="1" dirty="0">
                <a:latin typeface="Times New Roman"/>
                <a:cs typeface="Times New Roman"/>
              </a:rPr>
              <a:t>= Si bond energy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219201" y="1882587"/>
            <a:ext cx="34329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+mj-lt"/>
              </a:rPr>
              <a:t>So we fit all the temperatures with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219201" y="3664810"/>
            <a:ext cx="23083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latin typeface="+mj-lt"/>
              </a:rPr>
              <a:t>From </a:t>
            </a:r>
            <a:r>
              <a:rPr lang="en-US" dirty="0">
                <a:latin typeface="+mj-lt"/>
              </a:rPr>
              <a:t>diffusion theory</a:t>
            </a:r>
            <a:r>
              <a:rPr lang="en-US">
                <a:latin typeface="+mj-lt"/>
              </a:rPr>
              <a:t>: </a:t>
            </a:r>
            <a:endParaRPr lang="en-US" dirty="0">
              <a:latin typeface="+mj-lt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9201" y="2337884"/>
            <a:ext cx="3505200" cy="831742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25252" y="3385926"/>
            <a:ext cx="1731405" cy="9271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7244453" y="1879959"/>
            <a:ext cx="21872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+mj-lt"/>
              </a:rPr>
              <a:t>Experimental kinetics</a:t>
            </a: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65857" y="4362571"/>
            <a:ext cx="2590800" cy="813328"/>
          </a:xfrm>
          <a:prstGeom prst="rect">
            <a:avLst/>
          </a:prstGeom>
        </p:spPr>
      </p:pic>
      <p:sp>
        <p:nvSpPr>
          <p:cNvPr id="24" name="Rectangle 23"/>
          <p:cNvSpPr/>
          <p:nvPr/>
        </p:nvSpPr>
        <p:spPr>
          <a:xfrm>
            <a:off x="1293113" y="4542718"/>
            <a:ext cx="9350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+mj-lt"/>
              </a:rPr>
              <a:t>Where: 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655686" y="6474089"/>
            <a:ext cx="48837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600" i="1" dirty="0" err="1">
                <a:solidFill>
                  <a:schemeClr val="bg1"/>
                </a:solidFill>
                <a:latin typeface="+mj-lt"/>
              </a:rPr>
              <a:t>F.Zarotti</a:t>
            </a:r>
            <a:r>
              <a:rPr lang="en-AU" sz="1600" i="1" dirty="0">
                <a:solidFill>
                  <a:schemeClr val="bg1"/>
                </a:solidFill>
                <a:latin typeface="+mj-lt"/>
              </a:rPr>
              <a:t>, </a:t>
            </a:r>
            <a:r>
              <a:rPr lang="en-AU" sz="1600" i="1" dirty="0" err="1">
                <a:solidFill>
                  <a:schemeClr val="bg1"/>
                </a:solidFill>
                <a:latin typeface="+mj-lt"/>
              </a:rPr>
              <a:t>B.Gupta</a:t>
            </a:r>
            <a:r>
              <a:rPr lang="en-AU" sz="1600" i="1" dirty="0">
                <a:solidFill>
                  <a:schemeClr val="bg1"/>
                </a:solidFill>
                <a:latin typeface="+mj-lt"/>
              </a:rPr>
              <a:t>. et al.</a:t>
            </a:r>
            <a:r>
              <a:rPr lang="pt-BR" sz="1600" i="1" dirty="0">
                <a:solidFill>
                  <a:schemeClr val="bg1"/>
                </a:solidFill>
                <a:latin typeface="+mj-lt"/>
              </a:rPr>
              <a:t> </a:t>
            </a:r>
            <a:r>
              <a:rPr lang="pt-BR" sz="1600" i="1" dirty="0" err="1">
                <a:solidFill>
                  <a:schemeClr val="bg1"/>
                </a:solidFill>
                <a:latin typeface="+mj-lt"/>
              </a:rPr>
              <a:t>Carbon</a:t>
            </a:r>
            <a:r>
              <a:rPr lang="pt-BR" sz="1600" i="1" dirty="0">
                <a:solidFill>
                  <a:schemeClr val="bg1"/>
                </a:solidFill>
                <a:latin typeface="+mj-lt"/>
              </a:rPr>
              <a:t> 98 - (2016) </a:t>
            </a:r>
            <a:r>
              <a:rPr lang="en-US" sz="1600" dirty="0">
                <a:solidFill>
                  <a:schemeClr val="bg1"/>
                </a:solidFill>
                <a:latin typeface="+mj-lt"/>
              </a:rPr>
              <a:t>307-312</a:t>
            </a:r>
            <a:r>
              <a:rPr lang="pt-BR" sz="1600" i="1" dirty="0">
                <a:solidFill>
                  <a:schemeClr val="bg1"/>
                </a:solidFill>
                <a:latin typeface="+mj-lt"/>
              </a:rPr>
              <a:t> </a:t>
            </a:r>
            <a:endParaRPr lang="en-AU" sz="1600" i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222207" y="3185336"/>
            <a:ext cx="23929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+mj-lt"/>
              </a:rPr>
              <a:t>and obtain </a:t>
            </a:r>
            <a:r>
              <a:rPr lang="en-US" i="1" dirty="0">
                <a:latin typeface="Symbol" charset="2"/>
                <a:cs typeface="Symbol" charset="2"/>
              </a:rPr>
              <a:t>b</a:t>
            </a:r>
            <a:r>
              <a:rPr lang="en-US" dirty="0"/>
              <a:t> </a:t>
            </a:r>
            <a:r>
              <a:rPr lang="en-US" dirty="0">
                <a:latin typeface="+mj-lt"/>
              </a:rPr>
              <a:t>for each T.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58232" y="5076416"/>
            <a:ext cx="2728010" cy="605583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9738607" y="5175899"/>
            <a:ext cx="17984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+mj-lt"/>
              </a:rPr>
              <a:t>Activation energy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82643" y="5681999"/>
            <a:ext cx="2510883" cy="533633"/>
          </a:xfrm>
          <a:prstGeom prst="rect">
            <a:avLst/>
          </a:prstGeom>
        </p:spPr>
      </p:pic>
      <p:cxnSp>
        <p:nvCxnSpPr>
          <p:cNvPr id="4" name="Straight Arrow Connector 3"/>
          <p:cNvCxnSpPr/>
          <p:nvPr/>
        </p:nvCxnSpPr>
        <p:spPr>
          <a:xfrm flipH="1">
            <a:off x="8539485" y="3385926"/>
            <a:ext cx="1211738" cy="1983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915810" y="2984081"/>
            <a:ext cx="685429" cy="416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6161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2" grpId="0"/>
      <p:bldP spid="18" grpId="0"/>
      <p:bldP spid="22" grpId="0"/>
      <p:bldP spid="24" grpId="0"/>
      <p:bldP spid="7" grpId="0"/>
      <p:bldP spid="21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D:\Demo Poster material for Attendees\Images\QUT_Square_CMYK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99" y="6339600"/>
            <a:ext cx="518400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990871" y="439492"/>
            <a:ext cx="862575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sz="4000" b="1" dirty="0">
                <a:latin typeface="+mj-lt"/>
              </a:rPr>
              <a:t>How to produce free-Standing Graphene</a:t>
            </a:r>
          </a:p>
        </p:txBody>
      </p:sp>
      <p:pic>
        <p:nvPicPr>
          <p:cNvPr id="14" name="Picture 13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248" t="15614" r="973" b="65999"/>
          <a:stretch/>
        </p:blipFill>
        <p:spPr bwMode="auto">
          <a:xfrm>
            <a:off x="1006239" y="5662517"/>
            <a:ext cx="1046665" cy="46332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pSp>
        <p:nvGrpSpPr>
          <p:cNvPr id="24" name="Group 23"/>
          <p:cNvGrpSpPr/>
          <p:nvPr/>
        </p:nvGrpSpPr>
        <p:grpSpPr>
          <a:xfrm>
            <a:off x="860605" y="1260657"/>
            <a:ext cx="1682496" cy="1584716"/>
            <a:chOff x="178679" y="661509"/>
            <a:chExt cx="1402080" cy="1320597"/>
          </a:xfrm>
        </p:grpSpPr>
        <p:pic>
          <p:nvPicPr>
            <p:cNvPr id="6" name="Picture 5"/>
            <p:cNvPicPr/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41" t="14301" r="62465" b="45348"/>
            <a:stretch/>
          </p:blipFill>
          <p:spPr bwMode="auto">
            <a:xfrm>
              <a:off x="178679" y="1134762"/>
              <a:ext cx="1402080" cy="847344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20" name="TextBox 19"/>
            <p:cNvSpPr txBox="1"/>
            <p:nvPr/>
          </p:nvSpPr>
          <p:spPr>
            <a:xfrm>
              <a:off x="314536" y="661509"/>
              <a:ext cx="997068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sz="1680" dirty="0"/>
                <a:t>Buffer layer</a:t>
              </a: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534780" y="2690561"/>
            <a:ext cx="4187592" cy="2713994"/>
            <a:chOff x="-62350" y="2242134"/>
            <a:chExt cx="3489660" cy="2261661"/>
          </a:xfrm>
        </p:grpSpPr>
        <p:sp>
          <p:nvSpPr>
            <p:cNvPr id="16" name="Right Arrow 15"/>
            <p:cNvSpPr/>
            <p:nvPr/>
          </p:nvSpPr>
          <p:spPr>
            <a:xfrm rot="5400000">
              <a:off x="551863" y="2621436"/>
              <a:ext cx="521819" cy="19068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216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888154" y="2242134"/>
              <a:ext cx="2539156" cy="10002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AU" sz="2400" dirty="0"/>
                <a:t>H-intercalation</a:t>
              </a:r>
            </a:p>
            <a:p>
              <a:pPr algn="ctr"/>
              <a:r>
                <a:rPr lang="en-AU" sz="2400" dirty="0"/>
                <a:t>by molecular hydrogen</a:t>
              </a:r>
            </a:p>
            <a:p>
              <a:pPr algn="ctr"/>
              <a:r>
                <a:rPr lang="en-AU" sz="2400" dirty="0"/>
                <a:t>on bulk SiC</a:t>
              </a:r>
            </a:p>
          </p:txBody>
        </p:sp>
        <p:grpSp>
          <p:nvGrpSpPr>
            <p:cNvPr id="30" name="Group 29"/>
            <p:cNvGrpSpPr/>
            <p:nvPr/>
          </p:nvGrpSpPr>
          <p:grpSpPr>
            <a:xfrm>
              <a:off x="-62350" y="3218206"/>
              <a:ext cx="2155398" cy="1285589"/>
              <a:chOff x="18674" y="2969629"/>
              <a:chExt cx="2155398" cy="1285589"/>
            </a:xfrm>
          </p:grpSpPr>
          <p:pic>
            <p:nvPicPr>
              <p:cNvPr id="12" name="Picture 11"/>
              <p:cNvPicPr/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283" t="67019" r="62924"/>
              <a:stretch/>
            </p:blipFill>
            <p:spPr bwMode="auto">
              <a:xfrm>
                <a:off x="411556" y="3562649"/>
                <a:ext cx="1402081" cy="692569"/>
              </a:xfrm>
              <a:prstGeom prst="rect">
                <a:avLst/>
              </a:prstGeom>
              <a:noFill/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sp>
            <p:nvSpPr>
              <p:cNvPr id="21" name="TextBox 20"/>
              <p:cNvSpPr txBox="1"/>
              <p:nvPr/>
            </p:nvSpPr>
            <p:spPr>
              <a:xfrm>
                <a:off x="18674" y="2969629"/>
                <a:ext cx="2155398" cy="2923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AU" sz="1680" dirty="0"/>
                  <a:t>Free-standing ML graphene</a:t>
                </a:r>
              </a:p>
            </p:txBody>
          </p:sp>
        </p:grpSp>
      </p:grpSp>
      <p:grpSp>
        <p:nvGrpSpPr>
          <p:cNvPr id="25" name="Group 24"/>
          <p:cNvGrpSpPr/>
          <p:nvPr/>
        </p:nvGrpSpPr>
        <p:grpSpPr>
          <a:xfrm>
            <a:off x="3440687" y="1280833"/>
            <a:ext cx="2725579" cy="4141207"/>
            <a:chOff x="2359239" y="1067361"/>
            <a:chExt cx="2271316" cy="3451006"/>
          </a:xfrm>
        </p:grpSpPr>
        <p:grpSp>
          <p:nvGrpSpPr>
            <p:cNvPr id="27" name="Group 26"/>
            <p:cNvGrpSpPr/>
            <p:nvPr/>
          </p:nvGrpSpPr>
          <p:grpSpPr>
            <a:xfrm>
              <a:off x="2501713" y="1067361"/>
              <a:ext cx="2128842" cy="1229290"/>
              <a:chOff x="-20673" y="2054665"/>
              <a:chExt cx="2128842" cy="1229290"/>
            </a:xfrm>
          </p:grpSpPr>
          <p:pic>
            <p:nvPicPr>
              <p:cNvPr id="13" name="Picture 12"/>
              <p:cNvPicPr/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4284" t="5714" r="25766" b="49529"/>
              <a:stretch/>
            </p:blipFill>
            <p:spPr bwMode="auto">
              <a:xfrm>
                <a:off x="363911" y="2344096"/>
                <a:ext cx="1320800" cy="939859"/>
              </a:xfrm>
              <a:prstGeom prst="rect">
                <a:avLst/>
              </a:prstGeom>
              <a:noFill/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sp>
            <p:nvSpPr>
              <p:cNvPr id="23" name="TextBox 22"/>
              <p:cNvSpPr txBox="1"/>
              <p:nvPr/>
            </p:nvSpPr>
            <p:spPr>
              <a:xfrm>
                <a:off x="-20673" y="2054665"/>
                <a:ext cx="2128842" cy="2923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AU" sz="1680" dirty="0"/>
                  <a:t>ML graphene + Buffer layer</a:t>
                </a:r>
              </a:p>
            </p:txBody>
          </p:sp>
        </p:grpSp>
        <p:grpSp>
          <p:nvGrpSpPr>
            <p:cNvPr id="10" name="Group 9"/>
            <p:cNvGrpSpPr/>
            <p:nvPr/>
          </p:nvGrpSpPr>
          <p:grpSpPr>
            <a:xfrm>
              <a:off x="2359239" y="2471392"/>
              <a:ext cx="2099293" cy="2046975"/>
              <a:chOff x="2359239" y="2471392"/>
              <a:chExt cx="2099293" cy="2046975"/>
            </a:xfrm>
          </p:grpSpPr>
          <p:grpSp>
            <p:nvGrpSpPr>
              <p:cNvPr id="28" name="Group 27"/>
              <p:cNvGrpSpPr/>
              <p:nvPr/>
            </p:nvGrpSpPr>
            <p:grpSpPr>
              <a:xfrm>
                <a:off x="2359239" y="3221688"/>
                <a:ext cx="2099293" cy="1296679"/>
                <a:chOff x="2912793" y="2009543"/>
                <a:chExt cx="2099293" cy="1296679"/>
              </a:xfrm>
            </p:grpSpPr>
            <p:pic>
              <p:nvPicPr>
                <p:cNvPr id="15" name="Picture 14"/>
                <p:cNvPicPr/>
                <p:nvPr/>
              </p:nvPicPr>
              <p:blipFill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44284" t="53123" r="25766"/>
                <a:stretch/>
              </p:blipFill>
              <p:spPr bwMode="auto">
                <a:xfrm>
                  <a:off x="3305676" y="2321828"/>
                  <a:ext cx="1320800" cy="98439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53640926-AAD7-44D8-BBD7-CCE9431645EC}">
                    <a14:shadowObscured xmlns:a14="http://schemas.microsoft.com/office/drawing/2010/main"/>
                  </a:ext>
                </a:extLst>
              </p:spPr>
            </p:pic>
            <p:sp>
              <p:nvSpPr>
                <p:cNvPr id="22" name="TextBox 21"/>
                <p:cNvSpPr txBox="1"/>
                <p:nvPr/>
              </p:nvSpPr>
              <p:spPr>
                <a:xfrm>
                  <a:off x="2912793" y="2009543"/>
                  <a:ext cx="2099293" cy="29238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AU" sz="1680" dirty="0"/>
                    <a:t>Free-standing BL graphene</a:t>
                  </a:r>
                </a:p>
              </p:txBody>
            </p:sp>
          </p:grpSp>
          <p:sp>
            <p:nvSpPr>
              <p:cNvPr id="29" name="Right Arrow 28"/>
              <p:cNvSpPr/>
              <p:nvPr/>
            </p:nvSpPr>
            <p:spPr>
              <a:xfrm rot="5400000">
                <a:off x="3241781" y="2636962"/>
                <a:ext cx="521819" cy="190680"/>
              </a:xfrm>
              <a:prstGeom prst="righ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sz="2160"/>
              </a:p>
            </p:txBody>
          </p:sp>
        </p:grpSp>
      </p:grpSp>
      <p:pic>
        <p:nvPicPr>
          <p:cNvPr id="31" name="Picture 30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248" t="34884" r="973" b="46091"/>
          <a:stretch/>
        </p:blipFill>
        <p:spPr bwMode="auto">
          <a:xfrm>
            <a:off x="1701903" y="5654481"/>
            <a:ext cx="1046665" cy="47939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2" name="Picture 31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248" t="55659" r="973" b="29121"/>
          <a:stretch/>
        </p:blipFill>
        <p:spPr bwMode="auto">
          <a:xfrm>
            <a:off x="2386245" y="5668314"/>
            <a:ext cx="1046665" cy="38351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3" name="Picture 32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248" t="75851" r="973" b="6597"/>
          <a:stretch/>
        </p:blipFill>
        <p:spPr bwMode="auto">
          <a:xfrm>
            <a:off x="3088323" y="5638928"/>
            <a:ext cx="1046665" cy="44228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5" name="TextBox 34"/>
          <p:cNvSpPr txBox="1"/>
          <p:nvPr/>
        </p:nvSpPr>
        <p:spPr>
          <a:xfrm>
            <a:off x="3286821" y="6419630"/>
            <a:ext cx="57588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C. </a:t>
            </a:r>
            <a:r>
              <a:rPr lang="en-US" sz="1600" dirty="0" err="1">
                <a:solidFill>
                  <a:schemeClr val="bg1"/>
                </a:solidFill>
              </a:rPr>
              <a:t>Riedl</a:t>
            </a:r>
            <a:r>
              <a:rPr lang="en-US" sz="1600" dirty="0">
                <a:solidFill>
                  <a:schemeClr val="bg1"/>
                </a:solidFill>
              </a:rPr>
              <a:t> et al, Physical Review Letters, 2009. 103(24): p. 246804.</a:t>
            </a:r>
          </a:p>
        </p:txBody>
      </p:sp>
      <p:grpSp>
        <p:nvGrpSpPr>
          <p:cNvPr id="40" name="Group 39"/>
          <p:cNvGrpSpPr/>
          <p:nvPr/>
        </p:nvGrpSpPr>
        <p:grpSpPr>
          <a:xfrm>
            <a:off x="6352430" y="1305170"/>
            <a:ext cx="5212983" cy="5113355"/>
            <a:chOff x="4672705" y="884062"/>
            <a:chExt cx="4344152" cy="4261129"/>
          </a:xfrm>
        </p:grpSpPr>
        <p:grpSp>
          <p:nvGrpSpPr>
            <p:cNvPr id="26" name="Group 25"/>
            <p:cNvGrpSpPr/>
            <p:nvPr/>
          </p:nvGrpSpPr>
          <p:grpSpPr>
            <a:xfrm>
              <a:off x="4672705" y="884062"/>
              <a:ext cx="4344152" cy="4261129"/>
              <a:chOff x="4672705" y="884062"/>
              <a:chExt cx="4344152" cy="4261129"/>
            </a:xfrm>
          </p:grpSpPr>
          <p:grpSp>
            <p:nvGrpSpPr>
              <p:cNvPr id="18" name="Group 17"/>
              <p:cNvGrpSpPr/>
              <p:nvPr/>
            </p:nvGrpSpPr>
            <p:grpSpPr>
              <a:xfrm>
                <a:off x="4672705" y="884062"/>
                <a:ext cx="4344152" cy="4261129"/>
                <a:chOff x="4672705" y="884062"/>
                <a:chExt cx="4344152" cy="4261129"/>
              </a:xfrm>
            </p:grpSpPr>
            <p:grpSp>
              <p:nvGrpSpPr>
                <p:cNvPr id="11" name="Group 10"/>
                <p:cNvGrpSpPr/>
                <p:nvPr/>
              </p:nvGrpSpPr>
              <p:grpSpPr>
                <a:xfrm>
                  <a:off x="4672705" y="884062"/>
                  <a:ext cx="4344152" cy="3968741"/>
                  <a:chOff x="4672705" y="884062"/>
                  <a:chExt cx="4344152" cy="3968741"/>
                </a:xfrm>
              </p:grpSpPr>
              <p:pic>
                <p:nvPicPr>
                  <p:cNvPr id="7" name="Picture 6"/>
                  <p:cNvPicPr/>
                  <p:nvPr/>
                </p:nvPicPr>
                <p:blipFill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72705" y="1236663"/>
                    <a:ext cx="4344152" cy="361614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sp>
                <p:nvSpPr>
                  <p:cNvPr id="34" name="TextBox 33"/>
                  <p:cNvSpPr txBox="1"/>
                  <p:nvPr/>
                </p:nvSpPr>
                <p:spPr>
                  <a:xfrm>
                    <a:off x="6255796" y="884062"/>
                    <a:ext cx="1485289" cy="292388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AU" sz="1680" dirty="0"/>
                      <a:t>PES Measurement</a:t>
                    </a:r>
                  </a:p>
                </p:txBody>
              </p:sp>
            </p:grpSp>
            <p:sp>
              <p:nvSpPr>
                <p:cNvPr id="38" name="TextBox 37"/>
                <p:cNvSpPr txBox="1"/>
                <p:nvPr/>
              </p:nvSpPr>
              <p:spPr>
                <a:xfrm>
                  <a:off x="5485035" y="4852803"/>
                  <a:ext cx="3132481" cy="29238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AU" sz="1680" dirty="0"/>
                    <a:t>S1 and S2 disappear after H-intercalation</a:t>
                  </a:r>
                </a:p>
              </p:txBody>
            </p:sp>
          </p:grpSp>
          <p:sp>
            <p:nvSpPr>
              <p:cNvPr id="36" name="TextBox 35"/>
              <p:cNvSpPr txBox="1"/>
              <p:nvPr/>
            </p:nvSpPr>
            <p:spPr>
              <a:xfrm>
                <a:off x="4815068" y="3804832"/>
                <a:ext cx="1026617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AU" sz="1440" b="1" dirty="0">
                    <a:solidFill>
                      <a:srgbClr val="FF0000"/>
                    </a:solidFill>
                  </a:rPr>
                  <a:t>Free-standing</a:t>
                </a:r>
              </a:p>
            </p:txBody>
          </p:sp>
        </p:grpSp>
        <p:sp>
          <p:nvSpPr>
            <p:cNvPr id="37" name="Oval 36"/>
            <p:cNvSpPr/>
            <p:nvPr/>
          </p:nvSpPr>
          <p:spPr>
            <a:xfrm>
              <a:off x="5246370" y="1523801"/>
              <a:ext cx="235773" cy="20975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2160"/>
            </a:p>
          </p:txBody>
        </p:sp>
        <p:sp>
          <p:nvSpPr>
            <p:cNvPr id="39" name="Oval 38"/>
            <p:cNvSpPr/>
            <p:nvPr/>
          </p:nvSpPr>
          <p:spPr>
            <a:xfrm>
              <a:off x="5491325" y="1454792"/>
              <a:ext cx="235773" cy="20975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2160"/>
            </a:p>
          </p:txBody>
        </p:sp>
      </p:grpSp>
    </p:spTree>
    <p:extLst>
      <p:ext uri="{BB962C8B-B14F-4D97-AF65-F5344CB8AC3E}">
        <p14:creationId xmlns:p14="http://schemas.microsoft.com/office/powerpoint/2010/main" val="2863381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Energy storage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Use of graphene and Graphene oxide for improving supercapacitors energy storage</a:t>
            </a:r>
          </a:p>
        </p:txBody>
      </p:sp>
    </p:spTree>
    <p:extLst>
      <p:ext uri="{BB962C8B-B14F-4D97-AF65-F5344CB8AC3E}">
        <p14:creationId xmlns:p14="http://schemas.microsoft.com/office/powerpoint/2010/main" val="277205073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Supercapacitors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15448" y="1830656"/>
            <a:ext cx="5616649" cy="354524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5318"/>
          <a:stretch/>
        </p:blipFill>
        <p:spPr>
          <a:xfrm>
            <a:off x="5427518" y="5141127"/>
            <a:ext cx="1502185" cy="1308515"/>
          </a:xfrm>
          <a:prstGeom prst="rect">
            <a:avLst/>
          </a:prstGeom>
        </p:spPr>
      </p:pic>
      <p:grpSp>
        <p:nvGrpSpPr>
          <p:cNvPr id="6" name="Group 10"/>
          <p:cNvGrpSpPr/>
          <p:nvPr/>
        </p:nvGrpSpPr>
        <p:grpSpPr>
          <a:xfrm>
            <a:off x="617675" y="1830656"/>
            <a:ext cx="5341029" cy="3543166"/>
            <a:chOff x="2133600" y="1434388"/>
            <a:chExt cx="5715847" cy="3276600"/>
          </a:xfrm>
        </p:grpSpPr>
        <p:pic>
          <p:nvPicPr>
            <p:cNvPr id="7" name="Picture 6" descr="Density Chart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33600" y="1434388"/>
              <a:ext cx="5715847" cy="3276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Rectangle 7"/>
            <p:cNvSpPr/>
            <p:nvPr/>
          </p:nvSpPr>
          <p:spPr>
            <a:xfrm>
              <a:off x="2895600" y="2819400"/>
              <a:ext cx="762000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4953000" y="2286000"/>
              <a:ext cx="762000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72200" y="2209800"/>
              <a:ext cx="762000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400800" y="3352800"/>
              <a:ext cx="990600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12" name="Content Placeholder 7"/>
          <p:cNvSpPr txBox="1">
            <a:spLocks noGrp="1"/>
          </p:cNvSpPr>
          <p:nvPr>
            <p:ph idx="1"/>
          </p:nvPr>
        </p:nvSpPr>
        <p:spPr>
          <a:xfrm>
            <a:off x="685800" y="5443538"/>
            <a:ext cx="3686175" cy="9970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spcBef>
                <a:spcPts val="18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100000"/>
              <a:buFont typeface="Wingdings 2" pitchFamily="18" charset="2"/>
              <a:buChar char="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377950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603375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830388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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057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"/>
              <a:defRPr lang="en-US" sz="18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600"/>
              </a:spcBef>
              <a:buFont typeface="Courier New" charset="0"/>
              <a:buChar char="o"/>
            </a:pPr>
            <a:r>
              <a:rPr lang="en-US" b="1" dirty="0">
                <a:solidFill>
                  <a:srgbClr val="073779"/>
                </a:solidFill>
                <a:latin typeface="+mj-lt"/>
              </a:rPr>
              <a:t>High power density </a:t>
            </a:r>
          </a:p>
          <a:p>
            <a:pPr>
              <a:lnSpc>
                <a:spcPct val="120000"/>
              </a:lnSpc>
              <a:spcBef>
                <a:spcPts val="600"/>
              </a:spcBef>
              <a:buFont typeface="Courier New" charset="0"/>
              <a:buChar char="o"/>
            </a:pPr>
            <a:r>
              <a:rPr lang="en-US" b="1" dirty="0">
                <a:solidFill>
                  <a:srgbClr val="073779"/>
                </a:solidFill>
                <a:latin typeface="+mj-lt"/>
              </a:rPr>
              <a:t>Fast charge and discharge rate</a:t>
            </a:r>
          </a:p>
        </p:txBody>
      </p:sp>
    </p:spTree>
    <p:extLst>
      <p:ext uri="{BB962C8B-B14F-4D97-AF65-F5344CB8AC3E}">
        <p14:creationId xmlns:p14="http://schemas.microsoft.com/office/powerpoint/2010/main" val="391384509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/>
          <p:cNvSpPr>
            <a:spLocks noGrp="1"/>
          </p:cNvSpPr>
          <p:nvPr>
            <p:ph type="title"/>
          </p:nvPr>
        </p:nvSpPr>
        <p:spPr>
          <a:xfrm>
            <a:off x="1272420" y="561253"/>
            <a:ext cx="6508377" cy="1143000"/>
          </a:xfrm>
        </p:spPr>
        <p:txBody>
          <a:bodyPr>
            <a:normAutofit/>
          </a:bodyPr>
          <a:lstStyle/>
          <a:p>
            <a:r>
              <a:rPr lang="en-US" sz="5400" b="1" dirty="0"/>
              <a:t>Supercapacitors</a:t>
            </a:r>
          </a:p>
        </p:txBody>
      </p:sp>
      <p:pic>
        <p:nvPicPr>
          <p:cNvPr id="14" name="Picture 4"/>
          <p:cNvPicPr>
            <a:picLocks noGrp="1" noChangeAspect="1"/>
          </p:cNvPicPr>
          <p:nvPr>
            <p:ph idx="1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255" r="791"/>
          <a:stretch/>
        </p:blipFill>
        <p:spPr bwMode="auto">
          <a:xfrm>
            <a:off x="1428750" y="1765058"/>
            <a:ext cx="7086601" cy="28581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Content Placeholder 15"/>
          <p:cNvSpPr txBox="1">
            <a:spLocks/>
          </p:cNvSpPr>
          <p:nvPr/>
        </p:nvSpPr>
        <p:spPr>
          <a:xfrm>
            <a:off x="1443036" y="4539299"/>
            <a:ext cx="7396163" cy="1920240"/>
          </a:xfrm>
          <a:prstGeom prst="rect">
            <a:avLst/>
          </a:prstGeom>
        </p:spPr>
        <p:txBody>
          <a:bodyPr/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6375" lvl="2" indent="-206375">
              <a:lnSpc>
                <a:spcPct val="120000"/>
              </a:lnSpc>
              <a:buFont typeface="Wingdings" charset="2"/>
              <a:buChar char="§"/>
            </a:pPr>
            <a:r>
              <a:rPr lang="en-US" sz="2400" dirty="0">
                <a:solidFill>
                  <a:srgbClr val="073779"/>
                </a:solidFill>
              </a:rPr>
              <a:t>Energy storage is electrostatic</a:t>
            </a:r>
          </a:p>
          <a:p>
            <a:pPr marL="663575" lvl="3" indent="-206375">
              <a:lnSpc>
                <a:spcPct val="120000"/>
              </a:lnSpc>
              <a:buFont typeface="Wingdings" charset="2"/>
              <a:buChar char="§"/>
            </a:pPr>
            <a:r>
              <a:rPr lang="en-US" sz="2000" dirty="0">
                <a:solidFill>
                  <a:srgbClr val="073779"/>
                </a:solidFill>
              </a:rPr>
              <a:t>no chemical reactions </a:t>
            </a:r>
          </a:p>
          <a:p>
            <a:pPr marL="663575" lvl="3" indent="-206375">
              <a:lnSpc>
                <a:spcPct val="120000"/>
              </a:lnSpc>
              <a:buFont typeface="Wingdings" charset="2"/>
              <a:buChar char="§"/>
            </a:pPr>
            <a:r>
              <a:rPr lang="en-US" sz="2000" dirty="0">
                <a:solidFill>
                  <a:srgbClr val="073779"/>
                </a:solidFill>
              </a:rPr>
              <a:t>physical phenomenon</a:t>
            </a:r>
          </a:p>
          <a:p>
            <a:pPr marL="663575" lvl="2" indent="-206375">
              <a:lnSpc>
                <a:spcPct val="120000"/>
              </a:lnSpc>
              <a:buFont typeface="Wingdings" charset="2"/>
              <a:buChar char="§"/>
            </a:pPr>
            <a:r>
              <a:rPr lang="en-US" sz="2000" dirty="0">
                <a:solidFill>
                  <a:srgbClr val="073779"/>
                </a:solidFill>
              </a:rPr>
              <a:t>highly reversible</a:t>
            </a:r>
          </a:p>
          <a:p>
            <a:pPr marL="0" indent="0">
              <a:buFont typeface="Calibri" panose="020F0502020204030204" pitchFamily="34" charset="0"/>
              <a:buNone/>
            </a:pPr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8683570" y="4234815"/>
            <a:ext cx="2750263" cy="201041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0" name="Object 19"/>
          <p:cNvGraphicFramePr>
            <a:graphicFrameLocks noChangeAspect="1"/>
          </p:cNvGraphicFramePr>
          <p:nvPr>
            <p:extLst/>
          </p:nvPr>
        </p:nvGraphicFramePr>
        <p:xfrm>
          <a:off x="9067455" y="4202359"/>
          <a:ext cx="839787" cy="860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09" name="Equation" r:id="rId4" imgW="469900" imgH="444500" progId="Equation.3">
                  <p:embed/>
                </p:oleObj>
              </mc:Choice>
              <mc:Fallback>
                <p:oleObj name="Equation" r:id="rId4" imgW="469900" imgH="444500" progId="Equation.3">
                  <p:embed/>
                  <p:pic>
                    <p:nvPicPr>
                      <p:cNvPr id="20" name="Object 19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067455" y="4202359"/>
                        <a:ext cx="839787" cy="8604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21"/>
          <p:cNvGraphicFramePr>
            <a:graphicFrameLocks noChangeAspect="1"/>
          </p:cNvGraphicFramePr>
          <p:nvPr>
            <p:extLst/>
          </p:nvPr>
        </p:nvGraphicFramePr>
        <p:xfrm>
          <a:off x="10367962" y="4202359"/>
          <a:ext cx="952500" cy="860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10" name="Equation" r:id="rId6" imgW="533400" imgH="444500" progId="Equation.3">
                  <p:embed/>
                </p:oleObj>
              </mc:Choice>
              <mc:Fallback>
                <p:oleObj name="Equation" r:id="rId6" imgW="533400" imgH="444500" progId="Equation.3">
                  <p:embed/>
                  <p:pic>
                    <p:nvPicPr>
                      <p:cNvPr id="22" name="Object 2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0367962" y="4202359"/>
                        <a:ext cx="952500" cy="8604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22"/>
          <p:cNvGraphicFramePr>
            <a:graphicFrameLocks noChangeAspect="1"/>
          </p:cNvGraphicFramePr>
          <p:nvPr>
            <p:extLst/>
          </p:nvPr>
        </p:nvGraphicFramePr>
        <p:xfrm>
          <a:off x="8683570" y="5126461"/>
          <a:ext cx="1246187" cy="860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11" name="Equation" r:id="rId8" imgW="698500" imgH="444500" progId="Equation.3">
                  <p:embed/>
                </p:oleObj>
              </mc:Choice>
              <mc:Fallback>
                <p:oleObj name="Equation" r:id="rId8" imgW="698500" imgH="444500" progId="Equation.3">
                  <p:embed/>
                  <p:pic>
                    <p:nvPicPr>
                      <p:cNvPr id="23" name="Object 22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8683570" y="5126461"/>
                        <a:ext cx="1246187" cy="8604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ct 23"/>
          <p:cNvGraphicFramePr>
            <a:graphicFrameLocks noChangeAspect="1"/>
          </p:cNvGraphicFramePr>
          <p:nvPr>
            <p:extLst/>
          </p:nvPr>
        </p:nvGraphicFramePr>
        <p:xfrm>
          <a:off x="10074933" y="5126461"/>
          <a:ext cx="1358900" cy="860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12" name="Equation" r:id="rId10" imgW="762000" imgH="444500" progId="Equation.3">
                  <p:embed/>
                </p:oleObj>
              </mc:Choice>
              <mc:Fallback>
                <p:oleObj name="Equation" r:id="rId10" imgW="762000" imgH="444500" progId="Equation.3">
                  <p:embed/>
                  <p:pic>
                    <p:nvPicPr>
                      <p:cNvPr id="24" name="Object 23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0074933" y="5126461"/>
                        <a:ext cx="1358900" cy="8604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5" name="Picture Placeholder 15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322" r="-3217"/>
          <a:stretch/>
        </p:blipFill>
        <p:spPr bwMode="auto">
          <a:xfrm>
            <a:off x="9139242" y="2228850"/>
            <a:ext cx="2394189" cy="1677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Straight Arrow Connector 2"/>
          <p:cNvCxnSpPr/>
          <p:nvPr/>
        </p:nvCxnSpPr>
        <p:spPr>
          <a:xfrm flipV="1">
            <a:off x="7929563" y="3200400"/>
            <a:ext cx="1143000" cy="2428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6935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8913712" y="3693563"/>
            <a:ext cx="3159226" cy="27501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29" name="Content Placeholder 3" descr="Capacitor-all.tif"/>
          <p:cNvPicPr>
            <a:picLocks noGrp="1" noChangeAspect="1"/>
          </p:cNvPicPr>
          <p:nvPr>
            <p:ph sz="half" idx="13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953" b="50127"/>
          <a:stretch/>
        </p:blipFill>
        <p:spPr>
          <a:xfrm>
            <a:off x="1668364" y="4048081"/>
            <a:ext cx="6761261" cy="2396740"/>
          </a:xfrm>
          <a:prstGeom prst="rect">
            <a:avLst/>
          </a:prstGeom>
        </p:spPr>
      </p:pic>
      <p:pic>
        <p:nvPicPr>
          <p:cNvPr id="36" name="Picture 35" descr="Fig-3.tif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4104" y="1632815"/>
            <a:ext cx="2554005" cy="20435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21574"/>
            <a:ext cx="6965299" cy="694289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1. Exfoliated graphene</a:t>
            </a:r>
          </a:p>
        </p:txBody>
      </p:sp>
      <p:pic>
        <p:nvPicPr>
          <p:cNvPr id="27" name="Content Placeholder 3" descr="Fig-Graphene.tif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91724" y="1646351"/>
            <a:ext cx="3738097" cy="205508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380785" y="1626073"/>
            <a:ext cx="8166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optical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84064" y="2366825"/>
            <a:ext cx="5998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SEM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690907" y="2983948"/>
            <a:ext cx="18576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SEM cross section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48284" y="2843199"/>
            <a:ext cx="6206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AFM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2659569" y="5841177"/>
            <a:ext cx="21585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C=0.9 mF/cm</a:t>
            </a:r>
            <a:r>
              <a:rPr lang="en-US" b="1" baseline="30000" dirty="0"/>
              <a:t>2</a:t>
            </a:r>
            <a:endParaRPr lang="en-US" b="1" dirty="0"/>
          </a:p>
        </p:txBody>
      </p:sp>
      <p:sp>
        <p:nvSpPr>
          <p:cNvPr id="39" name="TextBox 38"/>
          <p:cNvSpPr txBox="1"/>
          <p:nvPr/>
        </p:nvSpPr>
        <p:spPr>
          <a:xfrm>
            <a:off x="6571609" y="5824685"/>
            <a:ext cx="15132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C=0.7 mF/cm</a:t>
            </a:r>
            <a:r>
              <a:rPr lang="en-US" b="1" baseline="30000" dirty="0"/>
              <a:t>2</a:t>
            </a:r>
            <a:endParaRPr lang="en-US" b="1" dirty="0"/>
          </a:p>
        </p:txBody>
      </p:sp>
      <p:grpSp>
        <p:nvGrpSpPr>
          <p:cNvPr id="55" name="Group 54"/>
          <p:cNvGrpSpPr/>
          <p:nvPr/>
        </p:nvGrpSpPr>
        <p:grpSpPr>
          <a:xfrm>
            <a:off x="1770315" y="3791460"/>
            <a:ext cx="3268437" cy="145021"/>
            <a:chOff x="946903" y="3348110"/>
            <a:chExt cx="2780662" cy="145021"/>
          </a:xfrm>
        </p:grpSpPr>
        <p:cxnSp>
          <p:nvCxnSpPr>
            <p:cNvPr id="41" name="Straight Connector 40"/>
            <p:cNvCxnSpPr/>
            <p:nvPr/>
          </p:nvCxnSpPr>
          <p:spPr>
            <a:xfrm>
              <a:off x="2390624" y="3348110"/>
              <a:ext cx="795102" cy="0"/>
            </a:xfrm>
            <a:prstGeom prst="line">
              <a:avLst/>
            </a:prstGeom>
            <a:ln w="28575" cmpd="sng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>
              <a:off x="2390624" y="3423492"/>
              <a:ext cx="795102" cy="0"/>
            </a:xfrm>
            <a:prstGeom prst="line">
              <a:avLst/>
            </a:prstGeom>
            <a:ln w="28575" cmpd="sng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>
              <a:off x="1421240" y="3417749"/>
              <a:ext cx="795102" cy="0"/>
            </a:xfrm>
            <a:prstGeom prst="line">
              <a:avLst/>
            </a:prstGeom>
            <a:ln w="28575" cmpd="sng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>
              <a:off x="946903" y="3493131"/>
              <a:ext cx="2780662" cy="0"/>
            </a:xfrm>
            <a:prstGeom prst="line">
              <a:avLst/>
            </a:prstGeom>
            <a:ln w="28575" cmpd="sng"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" name="Group 53"/>
          <p:cNvGrpSpPr/>
          <p:nvPr/>
        </p:nvGrpSpPr>
        <p:grpSpPr>
          <a:xfrm>
            <a:off x="5779886" y="3729909"/>
            <a:ext cx="2780663" cy="215019"/>
            <a:chOff x="4688238" y="3360446"/>
            <a:chExt cx="2780662" cy="215019"/>
          </a:xfrm>
        </p:grpSpPr>
        <p:cxnSp>
          <p:nvCxnSpPr>
            <p:cNvPr id="44" name="Straight Connector 43"/>
            <p:cNvCxnSpPr/>
            <p:nvPr/>
          </p:nvCxnSpPr>
          <p:spPr>
            <a:xfrm>
              <a:off x="6158315" y="3443212"/>
              <a:ext cx="795102" cy="0"/>
            </a:xfrm>
            <a:prstGeom prst="line">
              <a:avLst/>
            </a:prstGeom>
            <a:ln w="28575" cmpd="sng">
              <a:solidFill>
                <a:schemeClr val="accent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>
              <a:off x="6158315" y="3360446"/>
              <a:ext cx="795102" cy="0"/>
            </a:xfrm>
            <a:prstGeom prst="line">
              <a:avLst/>
            </a:prstGeom>
            <a:ln w="28575" cmpd="sng">
              <a:solidFill>
                <a:schemeClr val="accent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>
              <a:off x="6158315" y="3518594"/>
              <a:ext cx="795102" cy="0"/>
            </a:xfrm>
            <a:prstGeom prst="line">
              <a:avLst/>
            </a:prstGeom>
            <a:ln w="28575" cmpd="sng">
              <a:solidFill>
                <a:schemeClr val="accent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>
              <a:off x="5200719" y="3436878"/>
              <a:ext cx="795102" cy="0"/>
            </a:xfrm>
            <a:prstGeom prst="line">
              <a:avLst/>
            </a:prstGeom>
            <a:ln w="28575" cmpd="sng">
              <a:solidFill>
                <a:schemeClr val="accent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>
              <a:off x="5200719" y="3512260"/>
              <a:ext cx="795102" cy="0"/>
            </a:xfrm>
            <a:prstGeom prst="line">
              <a:avLst/>
            </a:prstGeom>
            <a:ln w="28575" cmpd="sng">
              <a:solidFill>
                <a:schemeClr val="accent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>
              <a:off x="4688238" y="3575465"/>
              <a:ext cx="2780662" cy="0"/>
            </a:xfrm>
            <a:prstGeom prst="line">
              <a:avLst/>
            </a:prstGeom>
            <a:ln w="28575" cmpd="sng">
              <a:solidFill>
                <a:srgbClr val="FFE06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组合 6"/>
          <p:cNvGrpSpPr/>
          <p:nvPr/>
        </p:nvGrpSpPr>
        <p:grpSpPr>
          <a:xfrm>
            <a:off x="3323496" y="1820261"/>
            <a:ext cx="2634288" cy="1544006"/>
            <a:chOff x="892917" y="2780928"/>
            <a:chExt cx="4061267" cy="3236443"/>
          </a:xfrm>
        </p:grpSpPr>
        <p:sp>
          <p:nvSpPr>
            <p:cNvPr id="18" name="Rectangle 5"/>
            <p:cNvSpPr/>
            <p:nvPr/>
          </p:nvSpPr>
          <p:spPr>
            <a:xfrm>
              <a:off x="1043608" y="2780928"/>
              <a:ext cx="1368152" cy="1296144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AU" sz="1100" b="1"/>
            </a:p>
          </p:txBody>
        </p:sp>
        <p:sp>
          <p:nvSpPr>
            <p:cNvPr id="19" name="Rectangle 6"/>
            <p:cNvSpPr/>
            <p:nvPr/>
          </p:nvSpPr>
          <p:spPr>
            <a:xfrm>
              <a:off x="1043608" y="4077072"/>
              <a:ext cx="1368152" cy="72008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100"/>
            </a:p>
          </p:txBody>
        </p:sp>
        <p:sp>
          <p:nvSpPr>
            <p:cNvPr id="20" name="Rectangle 7"/>
            <p:cNvSpPr/>
            <p:nvPr/>
          </p:nvSpPr>
          <p:spPr>
            <a:xfrm>
              <a:off x="1043608" y="3356992"/>
              <a:ext cx="1368152" cy="72008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sz="933" b="1" dirty="0"/>
                <a:t>Graphene </a:t>
              </a:r>
              <a:r>
                <a:rPr lang="en-AU" sz="800" b="1" dirty="0"/>
                <a:t>dispersion</a:t>
              </a:r>
              <a:endParaRPr lang="en-AU" sz="933" b="1" dirty="0"/>
            </a:p>
          </p:txBody>
        </p:sp>
        <p:sp>
          <p:nvSpPr>
            <p:cNvPr id="21" name="Flowchart: Manual Operation 8"/>
            <p:cNvSpPr/>
            <p:nvPr/>
          </p:nvSpPr>
          <p:spPr>
            <a:xfrm>
              <a:off x="1043608" y="4149080"/>
              <a:ext cx="1368152" cy="360040"/>
            </a:xfrm>
            <a:prstGeom prst="flowChartManualOperation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100"/>
            </a:p>
          </p:txBody>
        </p:sp>
        <p:sp>
          <p:nvSpPr>
            <p:cNvPr id="22" name="Flowchart: Process 9"/>
            <p:cNvSpPr/>
            <p:nvPr/>
          </p:nvSpPr>
          <p:spPr>
            <a:xfrm>
              <a:off x="1547664" y="4509120"/>
              <a:ext cx="360040" cy="504056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100"/>
            </a:p>
          </p:txBody>
        </p:sp>
        <p:sp>
          <p:nvSpPr>
            <p:cNvPr id="23" name="Down Arrow 22"/>
            <p:cNvSpPr/>
            <p:nvPr/>
          </p:nvSpPr>
          <p:spPr>
            <a:xfrm>
              <a:off x="1619672" y="5013176"/>
              <a:ext cx="216024" cy="504056"/>
            </a:xfrm>
            <a:prstGeom prst="downArrow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10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892917" y="5469001"/>
              <a:ext cx="2197516" cy="54837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sz="1100" b="1" dirty="0">
                  <a:latin typeface="Century Gothic" panose="020B0502020202020204" pitchFamily="34" charset="0"/>
                </a:rPr>
                <a:t>Vacuum pumping</a:t>
              </a:r>
            </a:p>
          </p:txBody>
        </p:sp>
        <p:cxnSp>
          <p:nvCxnSpPr>
            <p:cNvPr id="25" name="Straight Arrow Connector 24"/>
            <p:cNvCxnSpPr/>
            <p:nvPr/>
          </p:nvCxnSpPr>
          <p:spPr>
            <a:xfrm flipV="1">
              <a:off x="2521033" y="3936870"/>
              <a:ext cx="384804" cy="140202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sp>
          <p:nvSpPr>
            <p:cNvPr id="26" name="TextBox 25"/>
            <p:cNvSpPr txBox="1"/>
            <p:nvPr/>
          </p:nvSpPr>
          <p:spPr>
            <a:xfrm>
              <a:off x="2909891" y="3326818"/>
              <a:ext cx="2044293" cy="96771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sz="1200" b="1" dirty="0">
                  <a:latin typeface="Century Gothic" panose="020B0502020202020204" pitchFamily="34" charset="0"/>
                </a:rPr>
                <a:t>Porous alumina</a:t>
              </a:r>
            </a:p>
            <a:p>
              <a:r>
                <a:rPr lang="en-AU" sz="1200" b="1" dirty="0">
                  <a:latin typeface="Century Gothic" panose="020B0502020202020204" pitchFamily="34" charset="0"/>
                </a:rPr>
                <a:t> membrane</a:t>
              </a:r>
            </a:p>
          </p:txBody>
        </p:sp>
      </p:grpSp>
      <p:cxnSp>
        <p:nvCxnSpPr>
          <p:cNvPr id="12" name="直接箭头连接符 15"/>
          <p:cNvCxnSpPr/>
          <p:nvPr/>
        </p:nvCxnSpPr>
        <p:spPr bwMode="auto">
          <a:xfrm>
            <a:off x="4965130" y="2741304"/>
            <a:ext cx="2378645" cy="1896"/>
          </a:xfrm>
          <a:prstGeom prst="straightConnector1">
            <a:avLst/>
          </a:prstGeom>
          <a:solidFill>
            <a:schemeClr val="accent1"/>
          </a:solidFill>
          <a:ln w="88900" cap="flat" cmpd="sng" algn="ctr">
            <a:solidFill>
              <a:schemeClr val="accent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6" name="Rectangle 55"/>
          <p:cNvSpPr/>
          <p:nvPr/>
        </p:nvSpPr>
        <p:spPr>
          <a:xfrm>
            <a:off x="3831391" y="6581001"/>
            <a:ext cx="4572000" cy="276999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r>
              <a:rPr lang="en-US" altLang="zh-CN" sz="1200" b="1" dirty="0">
                <a:solidFill>
                  <a:srgbClr val="124B82"/>
                </a:solidFill>
                <a:latin typeface="Century Gothic" panose="020B0502020202020204" pitchFamily="34" charset="0"/>
              </a:rPr>
              <a:t>J. Liu et al, Langmuir, 2013, Vol. 29,p13307</a:t>
            </a:r>
            <a:endParaRPr lang="zh-CN" altLang="en-US" sz="1200" b="1" dirty="0"/>
          </a:p>
        </p:txBody>
      </p:sp>
      <p:sp>
        <p:nvSpPr>
          <p:cNvPr id="10" name="矩形 4"/>
          <p:cNvSpPr/>
          <p:nvPr/>
        </p:nvSpPr>
        <p:spPr>
          <a:xfrm>
            <a:off x="2996845" y="1412905"/>
            <a:ext cx="2307721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altLang="zh-CN" b="1" dirty="0"/>
              <a:t>Vacuum filtration</a:t>
            </a:r>
            <a:endParaRPr lang="zh-CN" altLang="en-US" b="1" dirty="0"/>
          </a:p>
        </p:txBody>
      </p:sp>
      <p:sp>
        <p:nvSpPr>
          <p:cNvPr id="9" name="Oval 8"/>
          <p:cNvSpPr/>
          <p:nvPr/>
        </p:nvSpPr>
        <p:spPr>
          <a:xfrm>
            <a:off x="6057600" y="3600000"/>
            <a:ext cx="2332800" cy="508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2" name="Oval 41"/>
          <p:cNvSpPr/>
          <p:nvPr/>
        </p:nvSpPr>
        <p:spPr>
          <a:xfrm>
            <a:off x="2200000" y="3611200"/>
            <a:ext cx="2332800" cy="508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grpSp>
        <p:nvGrpSpPr>
          <p:cNvPr id="40" name="Group 11"/>
          <p:cNvGrpSpPr/>
          <p:nvPr/>
        </p:nvGrpSpPr>
        <p:grpSpPr>
          <a:xfrm>
            <a:off x="9336399" y="4615213"/>
            <a:ext cx="2133600" cy="1295400"/>
            <a:chOff x="6732240" y="1268760"/>
            <a:chExt cx="1656185" cy="1584176"/>
          </a:xfrm>
        </p:grpSpPr>
        <p:sp>
          <p:nvSpPr>
            <p:cNvPr id="51" name="Rectangle 4"/>
            <p:cNvSpPr/>
            <p:nvPr/>
          </p:nvSpPr>
          <p:spPr>
            <a:xfrm>
              <a:off x="6732240" y="1268760"/>
              <a:ext cx="1656184" cy="288032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2">
                  <a:lumMod val="60000"/>
                  <a:lumOff val="40000"/>
                </a:schemeClr>
              </a:solidFill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Glass or PET</a:t>
              </a:r>
            </a:p>
          </p:txBody>
        </p:sp>
        <p:sp>
          <p:nvSpPr>
            <p:cNvPr id="52" name="Rectangle 5"/>
            <p:cNvSpPr/>
            <p:nvPr/>
          </p:nvSpPr>
          <p:spPr>
            <a:xfrm>
              <a:off x="6732240" y="1556792"/>
              <a:ext cx="1656184" cy="72008"/>
            </a:xfrm>
            <a:prstGeom prst="rect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57" name="Rectangle 6"/>
            <p:cNvSpPr/>
            <p:nvPr/>
          </p:nvSpPr>
          <p:spPr>
            <a:xfrm>
              <a:off x="6732241" y="1628799"/>
              <a:ext cx="1656184" cy="144017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58" name="Rectangle 7"/>
            <p:cNvSpPr/>
            <p:nvPr/>
          </p:nvSpPr>
          <p:spPr>
            <a:xfrm>
              <a:off x="6732240" y="1772816"/>
              <a:ext cx="1656184" cy="576064"/>
            </a:xfrm>
            <a:prstGeom prst="rect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sz="1600" dirty="0"/>
                <a:t>PVA+H3PO4 </a:t>
              </a:r>
            </a:p>
            <a:p>
              <a:pPr algn="ctr"/>
              <a:r>
                <a:rPr lang="en-AU" sz="1600" dirty="0"/>
                <a:t>Gelled electrolyte</a:t>
              </a:r>
            </a:p>
          </p:txBody>
        </p:sp>
        <p:sp>
          <p:nvSpPr>
            <p:cNvPr id="59" name="Rectangle 8"/>
            <p:cNvSpPr/>
            <p:nvPr/>
          </p:nvSpPr>
          <p:spPr>
            <a:xfrm>
              <a:off x="6732240" y="2348880"/>
              <a:ext cx="1656184" cy="144016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60" name="Rectangle 9"/>
            <p:cNvSpPr/>
            <p:nvPr/>
          </p:nvSpPr>
          <p:spPr>
            <a:xfrm>
              <a:off x="6732240" y="2492896"/>
              <a:ext cx="1656184" cy="72008"/>
            </a:xfrm>
            <a:prstGeom prst="rect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61" name="Rectangle 10"/>
            <p:cNvSpPr/>
            <p:nvPr/>
          </p:nvSpPr>
          <p:spPr>
            <a:xfrm>
              <a:off x="6732240" y="2564904"/>
              <a:ext cx="1656184" cy="288032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2">
                  <a:lumMod val="60000"/>
                  <a:lumOff val="40000"/>
                </a:schemeClr>
              </a:solidFill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Glass or PET</a:t>
              </a: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9043200" y="4003200"/>
            <a:ext cx="2572800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133" b="1"/>
              <a:t>supercapacitor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600575" y="3228975"/>
            <a:ext cx="12973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AFM results</a:t>
            </a:r>
          </a:p>
        </p:txBody>
      </p:sp>
      <p:cxnSp>
        <p:nvCxnSpPr>
          <p:cNvPr id="13" name="Straight Arrow Connector 12"/>
          <p:cNvCxnSpPr/>
          <p:nvPr/>
        </p:nvCxnSpPr>
        <p:spPr>
          <a:xfrm flipH="1">
            <a:off x="4514850" y="3557588"/>
            <a:ext cx="371475" cy="1285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5400675" y="3543300"/>
            <a:ext cx="642938" cy="1571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3443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42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 52"/>
          <p:cNvSpPr/>
          <p:nvPr/>
        </p:nvSpPr>
        <p:spPr>
          <a:xfrm>
            <a:off x="4510088" y="4172501"/>
            <a:ext cx="2333625" cy="2616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AU" altLang="zh-CN" sz="1100" dirty="0">
                <a:latin typeface="Century Gothic" panose="020B0502020202020204" pitchFamily="34" charset="0"/>
              </a:rPr>
              <a:t>Low R graphene film </a:t>
            </a:r>
            <a:endParaRPr lang="en-US" sz="1100" dirty="0"/>
          </a:p>
        </p:txBody>
      </p:sp>
      <p:pic>
        <p:nvPicPr>
          <p:cNvPr id="54" name="Picture 53" descr="Screen Shot 2016-04-19 at 8.45.53 pm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84954" y="4443412"/>
            <a:ext cx="3978057" cy="2414588"/>
          </a:xfrm>
          <a:prstGeom prst="rect">
            <a:avLst/>
          </a:prstGeom>
        </p:spPr>
      </p:pic>
      <p:sp>
        <p:nvSpPr>
          <p:cNvPr id="55" name="TextBox 54"/>
          <p:cNvSpPr txBox="1"/>
          <p:nvPr/>
        </p:nvSpPr>
        <p:spPr>
          <a:xfrm>
            <a:off x="6790537" y="5894370"/>
            <a:ext cx="1497398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C=2.2 mF/cm</a:t>
            </a:r>
            <a:r>
              <a:rPr lang="en-US" baseline="30000" dirty="0"/>
              <a:t>2</a:t>
            </a:r>
            <a:endParaRPr lang="en-US" dirty="0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334434" y="222393"/>
            <a:ext cx="8689567" cy="1143000"/>
          </a:xfrm>
        </p:spPr>
        <p:txBody>
          <a:bodyPr>
            <a:normAutofit fontScale="90000"/>
          </a:bodyPr>
          <a:lstStyle/>
          <a:p>
            <a:r>
              <a:rPr lang="en-US" b="1"/>
              <a:t>2. </a:t>
            </a:r>
            <a:r>
              <a:rPr lang="en-US" b="1" dirty="0"/>
              <a:t>Graphene + Carbon Nanotubes film</a:t>
            </a:r>
          </a:p>
        </p:txBody>
      </p:sp>
      <p:grpSp>
        <p:nvGrpSpPr>
          <p:cNvPr id="24" name="Group 23"/>
          <p:cNvGrpSpPr/>
          <p:nvPr/>
        </p:nvGrpSpPr>
        <p:grpSpPr>
          <a:xfrm>
            <a:off x="1214437" y="1460500"/>
            <a:ext cx="5857491" cy="2738669"/>
            <a:chOff x="538078" y="2275817"/>
            <a:chExt cx="5415344" cy="2524783"/>
          </a:xfrm>
        </p:grpSpPr>
        <p:pic>
          <p:nvPicPr>
            <p:cNvPr id="25" name="Picture 24" descr="Figure1.tif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38078" y="2275817"/>
              <a:ext cx="5415344" cy="2524783"/>
            </a:xfrm>
            <a:prstGeom prst="rect">
              <a:avLst/>
            </a:prstGeom>
          </p:spPr>
        </p:pic>
        <p:sp>
          <p:nvSpPr>
            <p:cNvPr id="26" name="TextBox 25"/>
            <p:cNvSpPr txBox="1"/>
            <p:nvPr/>
          </p:nvSpPr>
          <p:spPr>
            <a:xfrm>
              <a:off x="3150577" y="4432762"/>
              <a:ext cx="923583" cy="3404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b="1" dirty="0">
                  <a:solidFill>
                    <a:schemeClr val="bg1"/>
                  </a:solidFill>
                </a:rPr>
                <a:t>CNT film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3143789" y="2429983"/>
              <a:ext cx="529371" cy="8512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b="1" dirty="0"/>
                <a:t>G</a:t>
              </a:r>
            </a:p>
            <a:p>
              <a:endParaRPr lang="en-AU" dirty="0">
                <a:solidFill>
                  <a:srgbClr val="FFFF00"/>
                </a:solidFill>
              </a:endParaRPr>
            </a:p>
            <a:p>
              <a:r>
                <a:rPr lang="en-AU" b="1" dirty="0">
                  <a:solidFill>
                    <a:schemeClr val="bg1"/>
                  </a:solidFill>
                </a:rPr>
                <a:t>CNT</a:t>
              </a:r>
            </a:p>
          </p:txBody>
        </p:sp>
      </p:grpSp>
      <p:pic>
        <p:nvPicPr>
          <p:cNvPr id="28" name="Picture 2" descr="C:\Documents and Settings\Marco\Desktop\Loghi\rice_logo.pn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68881" y="3307181"/>
            <a:ext cx="691073" cy="8919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9" descr="thick graphene16.tif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204913" y="2760782"/>
            <a:ext cx="2820288" cy="14288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Picture 10" descr="thick graphene17.tif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204914" y="4199168"/>
            <a:ext cx="2825801" cy="211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TextBox 30"/>
          <p:cNvSpPr txBox="1"/>
          <p:nvPr/>
        </p:nvSpPr>
        <p:spPr>
          <a:xfrm>
            <a:off x="2674997" y="2735474"/>
            <a:ext cx="12259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b="1" dirty="0">
                <a:solidFill>
                  <a:schemeClr val="bg1"/>
                </a:solidFill>
              </a:rPr>
              <a:t>HIM image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203313" y="3234632"/>
            <a:ext cx="57259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b="1" dirty="0">
                <a:solidFill>
                  <a:schemeClr val="bg1"/>
                </a:solidFill>
              </a:rPr>
              <a:t>G</a:t>
            </a:r>
          </a:p>
          <a:p>
            <a:endParaRPr lang="en-AU" b="1" dirty="0">
              <a:solidFill>
                <a:srgbClr val="FFFF00"/>
              </a:solidFill>
            </a:endParaRPr>
          </a:p>
          <a:p>
            <a:r>
              <a:rPr lang="en-AU" b="1" dirty="0">
                <a:solidFill>
                  <a:schemeClr val="bg1"/>
                </a:solidFill>
              </a:rPr>
              <a:t>CNT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299212" y="2777042"/>
            <a:ext cx="5998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>
                <a:solidFill>
                  <a:schemeClr val="bg1"/>
                </a:solidFill>
              </a:rPr>
              <a:t>SEM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263237" y="1460499"/>
            <a:ext cx="5998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>
                <a:solidFill>
                  <a:schemeClr val="bg1"/>
                </a:solidFill>
              </a:rPr>
              <a:t>SEM</a:t>
            </a:r>
          </a:p>
        </p:txBody>
      </p:sp>
      <p:pic>
        <p:nvPicPr>
          <p:cNvPr id="35" name="Picture 7" descr="Untitled-2.tif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42679" y="1460499"/>
            <a:ext cx="3012027" cy="1566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0" name="Straight Arrow Connector 39"/>
          <p:cNvCxnSpPr/>
          <p:nvPr/>
        </p:nvCxnSpPr>
        <p:spPr>
          <a:xfrm flipV="1">
            <a:off x="7046286" y="1997165"/>
            <a:ext cx="1172655" cy="375569"/>
          </a:xfrm>
          <a:prstGeom prst="straightConnector1">
            <a:avLst/>
          </a:prstGeom>
          <a:ln w="57150" cmpd="sng">
            <a:solidFill>
              <a:srgbClr val="153081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>
            <a:off x="6999740" y="2391954"/>
            <a:ext cx="1288869" cy="174171"/>
          </a:xfrm>
          <a:prstGeom prst="straightConnector1">
            <a:avLst/>
          </a:prstGeom>
          <a:ln w="57150" cmpd="sng">
            <a:solidFill>
              <a:srgbClr val="153081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Content Placeholder 35"/>
          <p:cNvSpPr>
            <a:spLocks noGrp="1"/>
          </p:cNvSpPr>
          <p:nvPr>
            <p:ph idx="1"/>
          </p:nvPr>
        </p:nvSpPr>
        <p:spPr>
          <a:xfrm>
            <a:off x="7537885" y="3032154"/>
            <a:ext cx="3026564" cy="1310519"/>
          </a:xfrm>
          <a:solidFill>
            <a:schemeClr val="bg1">
              <a:lumMod val="65000"/>
            </a:schemeClr>
          </a:solidFill>
          <a:effectLst/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-AU" altLang="zh-CN" sz="1600" b="1" dirty="0">
                <a:solidFill>
                  <a:srgbClr val="FFFFFF"/>
                </a:solidFill>
                <a:latin typeface="Century Gothic" panose="020B0502020202020204" pitchFamily="34" charset="0"/>
              </a:rPr>
              <a:t>graphene films as electrodes </a:t>
            </a:r>
            <a:br>
              <a:rPr lang="en-AU" altLang="zh-CN" sz="1600" b="1" dirty="0">
                <a:solidFill>
                  <a:srgbClr val="FFFFFF"/>
                </a:solidFill>
                <a:latin typeface="Century Gothic" panose="020B0502020202020204" pitchFamily="34" charset="0"/>
              </a:rPr>
            </a:br>
            <a:r>
              <a:rPr lang="en-AU" altLang="zh-CN" sz="1600" b="1" dirty="0">
                <a:solidFill>
                  <a:srgbClr val="FFFFFF"/>
                </a:solidFill>
                <a:latin typeface="Century Gothic" panose="020B0502020202020204" pitchFamily="34" charset="0"/>
              </a:rPr>
              <a:t>CNT films as current collectors</a:t>
            </a:r>
            <a:endParaRPr lang="en-US" sz="1600" b="1" dirty="0">
              <a:solidFill>
                <a:srgbClr val="FFFFFF"/>
              </a:solidFill>
            </a:endParaRPr>
          </a:p>
        </p:txBody>
      </p:sp>
      <p:pic>
        <p:nvPicPr>
          <p:cNvPr id="52" name="Picture 51" descr="Screen Shot 2016-04-19 at 8.40.41 pm.png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22670" y="4454908"/>
            <a:ext cx="3649885" cy="2403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2499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6-04-19 at 8.52.24 pm.png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4497" y="1990261"/>
            <a:ext cx="4623204" cy="2107443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34433" y="663614"/>
            <a:ext cx="69847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bg2">
                    <a:lumMod val="25000"/>
                  </a:schemeClr>
                </a:solidFill>
              </a:rPr>
              <a:t>3. Graphene/MWNT mixture</a:t>
            </a:r>
            <a:endParaRPr lang="en-US" sz="3600" dirty="0">
              <a:solidFill>
                <a:schemeClr val="bg2">
                  <a:lumMod val="2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134534" y="1347196"/>
            <a:ext cx="954425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altLang="zh-CN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Making electrodes out of graphene-MWCNT mixture films with high roughness. </a:t>
            </a:r>
          </a:p>
        </p:txBody>
      </p:sp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4704032" y="6581001"/>
            <a:ext cx="444311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sz="12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J.Liu</a:t>
            </a:r>
            <a:r>
              <a:rPr lang="en-US" sz="1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, et al. Journal of Power Sources</a:t>
            </a:r>
            <a:r>
              <a:rPr lang="zh-CN" altLang="en-US" sz="1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，</a:t>
            </a:r>
            <a:r>
              <a:rPr lang="en-US" altLang="zh-CN" sz="1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274</a:t>
            </a:r>
            <a:r>
              <a:rPr lang="en-AU" altLang="zh-CN" sz="1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, </a:t>
            </a:r>
            <a:r>
              <a:rPr lang="en-US" altLang="zh-CN" sz="1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p823</a:t>
            </a:r>
            <a:r>
              <a:rPr lang="zh-CN" altLang="en-US" sz="1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US" altLang="zh-CN" sz="1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(2015</a:t>
            </a:r>
            <a:r>
              <a:rPr lang="en-US" altLang="zh-CN" sz="1200" b="1" dirty="0">
                <a:solidFill>
                  <a:schemeClr val="bg1"/>
                </a:solidFill>
              </a:rPr>
              <a:t>)</a:t>
            </a:r>
            <a:r>
              <a:rPr lang="zh-CN" altLang="en-US" sz="1200" b="1" dirty="0">
                <a:solidFill>
                  <a:schemeClr val="bg1"/>
                </a:solidFill>
              </a:rPr>
              <a:t> </a:t>
            </a:r>
            <a:endParaRPr lang="en-AU" sz="1200" b="1" dirty="0">
              <a:solidFill>
                <a:schemeClr val="bg1"/>
              </a:solidFill>
            </a:endParaRPr>
          </a:p>
        </p:txBody>
      </p:sp>
      <p:pic>
        <p:nvPicPr>
          <p:cNvPr id="2" name="Picture 1" descr="Screen Shot 2015-06-05 at 12.20.37 AM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53352" y="5028166"/>
            <a:ext cx="1910863" cy="79452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129210" y="4875765"/>
            <a:ext cx="281355" cy="1524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0981391" y="3433995"/>
            <a:ext cx="161057" cy="0"/>
          </a:xfrm>
          <a:prstGeom prst="line">
            <a:avLst/>
          </a:prstGeom>
          <a:ln w="57150" cmpd="sng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4" name="Group 13"/>
          <p:cNvGrpSpPr/>
          <p:nvPr/>
        </p:nvGrpSpPr>
        <p:grpSpPr>
          <a:xfrm>
            <a:off x="9522582" y="2275811"/>
            <a:ext cx="1849820" cy="2625079"/>
            <a:chOff x="6766887" y="1706858"/>
            <a:chExt cx="1387365" cy="1968809"/>
          </a:xfrm>
        </p:grpSpPr>
        <p:pic>
          <p:nvPicPr>
            <p:cNvPr id="15" name="Picture 14" descr="Screen Shot 2016-04-20 at 12.17.40 am.png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766887" y="1706858"/>
              <a:ext cx="1387365" cy="1968809"/>
            </a:xfrm>
            <a:prstGeom prst="rect">
              <a:avLst/>
            </a:prstGeom>
          </p:spPr>
        </p:pic>
        <p:sp>
          <p:nvSpPr>
            <p:cNvPr id="22" name="TextBox 21"/>
            <p:cNvSpPr txBox="1"/>
            <p:nvPr/>
          </p:nvSpPr>
          <p:spPr>
            <a:xfrm>
              <a:off x="7756338" y="2358433"/>
              <a:ext cx="382557" cy="2077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/>
                  </a:solidFill>
                </a:rPr>
                <a:t>2 </a:t>
              </a:r>
              <a:r>
                <a:rPr lang="en-US" sz="1200" dirty="0">
                  <a:solidFill>
                    <a:schemeClr val="bg1"/>
                  </a:solidFill>
                  <a:latin typeface="Symbol" charset="2"/>
                  <a:cs typeface="Symbol" charset="2"/>
                </a:rPr>
                <a:t>m</a:t>
              </a:r>
              <a:r>
                <a:rPr lang="en-US" sz="1200" dirty="0">
                  <a:solidFill>
                    <a:schemeClr val="bg1"/>
                  </a:solidFill>
                </a:rPr>
                <a:t>m</a:t>
              </a:r>
            </a:p>
          </p:txBody>
        </p:sp>
      </p:grpSp>
      <p:cxnSp>
        <p:nvCxnSpPr>
          <p:cNvPr id="25" name="Straight Connector 24"/>
          <p:cNvCxnSpPr/>
          <p:nvPr/>
        </p:nvCxnSpPr>
        <p:spPr>
          <a:xfrm>
            <a:off x="5541342" y="6284992"/>
            <a:ext cx="215323" cy="0"/>
          </a:xfrm>
          <a:prstGeom prst="line">
            <a:avLst/>
          </a:prstGeom>
          <a:ln w="57150" cmpd="sng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5354786" y="5940647"/>
            <a:ext cx="8931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200 </a:t>
            </a:r>
            <a:r>
              <a:rPr lang="en-US" dirty="0">
                <a:solidFill>
                  <a:schemeClr val="bg1"/>
                </a:solidFill>
                <a:latin typeface="+mj-lt"/>
                <a:cs typeface="Symbol" charset="2"/>
              </a:rPr>
              <a:t>n</a:t>
            </a:r>
            <a:r>
              <a:rPr lang="en-US" dirty="0">
                <a:solidFill>
                  <a:schemeClr val="bg1"/>
                </a:solidFill>
              </a:rPr>
              <a:t>m</a:t>
            </a:r>
          </a:p>
        </p:txBody>
      </p:sp>
      <p:sp>
        <p:nvSpPr>
          <p:cNvPr id="30" name="Down Arrow 29"/>
          <p:cNvSpPr/>
          <p:nvPr/>
        </p:nvSpPr>
        <p:spPr>
          <a:xfrm rot="16200000">
            <a:off x="5495844" y="2627893"/>
            <a:ext cx="450823" cy="760140"/>
          </a:xfrm>
          <a:prstGeom prst="downArrow">
            <a:avLst/>
          </a:prstGeom>
          <a:solidFill>
            <a:srgbClr val="6F56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6243977" y="2628870"/>
            <a:ext cx="23573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Repeat process:</a:t>
            </a:r>
          </a:p>
          <a:p>
            <a:r>
              <a:rPr lang="en-US" sz="1400" b="1" dirty="0"/>
              <a:t>Grinding + suspension + filtration</a:t>
            </a:r>
          </a:p>
        </p:txBody>
      </p:sp>
      <p:sp>
        <p:nvSpPr>
          <p:cNvPr id="36" name="Down Arrow 35"/>
          <p:cNvSpPr/>
          <p:nvPr/>
        </p:nvSpPr>
        <p:spPr>
          <a:xfrm rot="5400000">
            <a:off x="8841882" y="3529403"/>
            <a:ext cx="450823" cy="760140"/>
          </a:xfrm>
          <a:prstGeom prst="downArrow">
            <a:avLst/>
          </a:prstGeom>
          <a:solidFill>
            <a:srgbClr val="6F56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" name="Picture 3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4497" y="4143008"/>
            <a:ext cx="3826495" cy="2384992"/>
          </a:xfrm>
          <a:prstGeom prst="rect">
            <a:avLst/>
          </a:prstGeom>
        </p:spPr>
      </p:pic>
      <p:sp>
        <p:nvSpPr>
          <p:cNvPr id="45" name="Down Arrow 44"/>
          <p:cNvSpPr/>
          <p:nvPr/>
        </p:nvSpPr>
        <p:spPr>
          <a:xfrm rot="16200000">
            <a:off x="8788018" y="2647093"/>
            <a:ext cx="450823" cy="760140"/>
          </a:xfrm>
          <a:prstGeom prst="downArrow">
            <a:avLst/>
          </a:prstGeom>
          <a:solidFill>
            <a:srgbClr val="6F56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6" name="Picture 3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90" b="-3431"/>
          <a:stretch>
            <a:fillRect/>
          </a:stretch>
        </p:blipFill>
        <p:spPr bwMode="auto">
          <a:xfrm>
            <a:off x="4570464" y="4151304"/>
            <a:ext cx="4070400" cy="2444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" name="TextBox 46"/>
          <p:cNvSpPr txBox="1"/>
          <p:nvPr/>
        </p:nvSpPr>
        <p:spPr>
          <a:xfrm>
            <a:off x="6257167" y="5623436"/>
            <a:ext cx="1439689" cy="369332"/>
          </a:xfrm>
          <a:prstGeom prst="rect">
            <a:avLst/>
          </a:prstGeom>
          <a:solidFill>
            <a:srgbClr val="FFE066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C=10 mF/cm</a:t>
            </a:r>
            <a:r>
              <a:rPr lang="en-US" baseline="30000" dirty="0"/>
              <a:t>2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834496" y="4156800"/>
            <a:ext cx="211200" cy="3779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39" name="Picture 3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61548" y="3388801"/>
            <a:ext cx="2656977" cy="1285635"/>
          </a:xfrm>
          <a:prstGeom prst="rect">
            <a:avLst/>
          </a:prstGeom>
        </p:spPr>
      </p:pic>
      <p:cxnSp>
        <p:nvCxnSpPr>
          <p:cNvPr id="33" name="Straight Arrow Connector 32"/>
          <p:cNvCxnSpPr/>
          <p:nvPr/>
        </p:nvCxnSpPr>
        <p:spPr>
          <a:xfrm>
            <a:off x="7632864" y="4089600"/>
            <a:ext cx="1881465" cy="134452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820629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434" y="638781"/>
            <a:ext cx="8677836" cy="728031"/>
          </a:xfrm>
        </p:spPr>
        <p:txBody>
          <a:bodyPr/>
          <a:lstStyle/>
          <a:p>
            <a:r>
              <a:rPr lang="en-US" b="1" dirty="0"/>
              <a:t>Scaling up the production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1794" y="1888273"/>
            <a:ext cx="6488872" cy="4261505"/>
          </a:xfrm>
        </p:spPr>
        <p:txBody>
          <a:bodyPr/>
          <a:lstStyle/>
          <a:p>
            <a:r>
              <a:rPr lang="en-US" b="1" dirty="0">
                <a:solidFill>
                  <a:srgbClr val="29558F"/>
                </a:solidFill>
              </a:rPr>
              <a:t>Reduced graphene oxide</a:t>
            </a:r>
          </a:p>
          <a:p>
            <a:r>
              <a:rPr lang="en-US" b="1" dirty="0">
                <a:solidFill>
                  <a:srgbClr val="29558F"/>
                </a:solidFill>
              </a:rPr>
              <a:t>Reduced Graphene oxide( </a:t>
            </a:r>
            <a:r>
              <a:rPr lang="en-US" b="1" dirty="0" err="1">
                <a:solidFill>
                  <a:srgbClr val="29558F"/>
                </a:solidFill>
              </a:rPr>
              <a:t>rGO</a:t>
            </a:r>
            <a:r>
              <a:rPr lang="en-US" b="1" dirty="0">
                <a:solidFill>
                  <a:srgbClr val="29558F"/>
                </a:solidFill>
              </a:rPr>
              <a:t>)  solution</a:t>
            </a:r>
          </a:p>
          <a:p>
            <a:pPr lvl="1"/>
            <a:r>
              <a:rPr lang="en-US" b="1" dirty="0">
                <a:solidFill>
                  <a:srgbClr val="29558F"/>
                </a:solidFill>
              </a:rPr>
              <a:t>1: Blade-coating : dense paste</a:t>
            </a:r>
          </a:p>
          <a:p>
            <a:pPr lvl="1"/>
            <a:r>
              <a:rPr lang="en-US" b="1" dirty="0">
                <a:solidFill>
                  <a:srgbClr val="29558F"/>
                </a:solidFill>
              </a:rPr>
              <a:t>2: Spray coating  : liquid solution</a:t>
            </a:r>
          </a:p>
        </p:txBody>
      </p:sp>
      <p:pic>
        <p:nvPicPr>
          <p:cNvPr id="6" name="Picture 5" descr="e97d2476-210b-4f5b-bf71-d81ad97c3b6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323045" y="2054775"/>
            <a:ext cx="3616983" cy="2179232"/>
          </a:xfrm>
          <a:prstGeom prst="rect">
            <a:avLst/>
          </a:prstGeom>
        </p:spPr>
      </p:pic>
      <p:pic>
        <p:nvPicPr>
          <p:cNvPr id="7" name="Picture 6" descr="m_X1000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96298" y="4422429"/>
            <a:ext cx="2870473" cy="1741635"/>
          </a:xfrm>
          <a:prstGeom prst="rect">
            <a:avLst/>
          </a:prstGeom>
        </p:spPr>
      </p:pic>
      <p:pic>
        <p:nvPicPr>
          <p:cNvPr id="8" name="图片 4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16541" y="3609720"/>
            <a:ext cx="2360108" cy="239739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966661" y="5076640"/>
            <a:ext cx="92204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AFM of</a:t>
            </a:r>
          </a:p>
          <a:p>
            <a:r>
              <a:rPr lang="en-US" b="1" dirty="0" err="1"/>
              <a:t>rGO</a:t>
            </a:r>
            <a:r>
              <a:rPr lang="en-US" b="1" dirty="0"/>
              <a:t> on </a:t>
            </a:r>
          </a:p>
          <a:p>
            <a:r>
              <a:rPr lang="en-US" b="1" dirty="0"/>
              <a:t>mica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739995" y="2856325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752140" y="5227265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</a:t>
            </a:r>
          </a:p>
        </p:txBody>
      </p:sp>
      <p:pic>
        <p:nvPicPr>
          <p:cNvPr id="12" name="图片 5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1328" r="62186" b="8152"/>
          <a:stretch/>
        </p:blipFill>
        <p:spPr>
          <a:xfrm>
            <a:off x="1217346" y="3609718"/>
            <a:ext cx="700800" cy="1943976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1192571" y="5465830"/>
            <a:ext cx="6222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err="1"/>
              <a:t>rGO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0599526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91690" y="1974849"/>
            <a:ext cx="8772991" cy="4675441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2320395" y="1351916"/>
            <a:ext cx="103691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sz="2400" b="1" dirty="0">
                <a:cs typeface="Times New Roman" panose="02020603050405020304" pitchFamily="18" charset="0"/>
              </a:rPr>
              <a:t>F</a:t>
            </a:r>
            <a:r>
              <a:rPr lang="en-US" altLang="zh-CN" sz="2400" b="1">
                <a:cs typeface="Times New Roman" panose="02020603050405020304" pitchFamily="18" charset="0"/>
              </a:rPr>
              <a:t>abrication </a:t>
            </a:r>
            <a:r>
              <a:rPr lang="en-US" altLang="zh-CN" sz="2400" b="1" dirty="0">
                <a:cs typeface="Times New Roman" panose="02020603050405020304" pitchFamily="18" charset="0"/>
              </a:rPr>
              <a:t>process of flexible solid-state supercapacitors</a:t>
            </a:r>
            <a:endParaRPr lang="zh-CN" altLang="en-US" sz="2400" b="1" dirty="0">
              <a:cs typeface="Times New Roman" panose="02020603050405020304" pitchFamily="18" charset="0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95288" y="228600"/>
            <a:ext cx="9855201" cy="1143000"/>
          </a:xfrm>
        </p:spPr>
        <p:txBody>
          <a:bodyPr/>
          <a:lstStyle/>
          <a:p>
            <a:r>
              <a:rPr lang="en-US" b="1" dirty="0"/>
              <a:t>4. Blade coating - spray coating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168808" y="3545491"/>
            <a:ext cx="119135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latin typeface="Times New Roman" charset="0"/>
                <a:ea typeface="Times New Roman" charset="0"/>
                <a:cs typeface="Times New Roman" charset="0"/>
              </a:rPr>
              <a:t>(polyimide)</a:t>
            </a:r>
          </a:p>
        </p:txBody>
      </p:sp>
    </p:spTree>
    <p:extLst>
      <p:ext uri="{BB962C8B-B14F-4D97-AF65-F5344CB8AC3E}">
        <p14:creationId xmlns:p14="http://schemas.microsoft.com/office/powerpoint/2010/main" val="387659644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34434" y="674175"/>
            <a:ext cx="60572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3600" dirty="0">
                <a:solidFill>
                  <a:srgbClr val="073779"/>
                </a:solidFill>
              </a:rPr>
              <a:t>4. Blade vs spray: SEM analysis</a:t>
            </a:r>
          </a:p>
        </p:txBody>
      </p:sp>
      <p:sp>
        <p:nvSpPr>
          <p:cNvPr id="8" name="Rounded Rectangular Callout 7"/>
          <p:cNvSpPr/>
          <p:nvPr/>
        </p:nvSpPr>
        <p:spPr bwMode="auto">
          <a:xfrm>
            <a:off x="7028728" y="1509184"/>
            <a:ext cx="1944216" cy="1008112"/>
          </a:xfrm>
          <a:prstGeom prst="wedgeRoundRectCallout">
            <a:avLst>
              <a:gd name="adj1" fmla="val -64008"/>
              <a:gd name="adj2" fmla="val 7019"/>
              <a:gd name="adj3" fmla="val 16667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defTabSz="914377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AU" sz="2400" b="1" dirty="0">
                <a:solidFill>
                  <a:srgbClr val="FFFF00"/>
                </a:solidFill>
                <a:latin typeface="Arial" pitchFamily="34" charset="0"/>
                <a:ea typeface="宋体" pitchFamily="2" charset="-122"/>
              </a:rPr>
              <a:t>Blade-coated film</a:t>
            </a:r>
          </a:p>
        </p:txBody>
      </p:sp>
      <p:sp>
        <p:nvSpPr>
          <p:cNvPr id="9" name="Rounded Rectangular Callout 8"/>
          <p:cNvSpPr/>
          <p:nvPr/>
        </p:nvSpPr>
        <p:spPr bwMode="auto">
          <a:xfrm>
            <a:off x="7076352" y="2896416"/>
            <a:ext cx="1944216" cy="1152128"/>
          </a:xfrm>
          <a:prstGeom prst="wedgeRoundRectCallout">
            <a:avLst>
              <a:gd name="adj1" fmla="val -66743"/>
              <a:gd name="adj2" fmla="val 23611"/>
              <a:gd name="adj3" fmla="val 16667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defTabSz="914377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AU" sz="2400" b="1" dirty="0">
                <a:solidFill>
                  <a:srgbClr val="FFFF00"/>
                </a:solidFill>
                <a:latin typeface="Arial" pitchFamily="34" charset="0"/>
                <a:ea typeface="宋体" pitchFamily="2" charset="-122"/>
              </a:rPr>
              <a:t>Spray-coated film</a:t>
            </a:r>
          </a:p>
        </p:txBody>
      </p:sp>
      <p:pic>
        <p:nvPicPr>
          <p:cNvPr id="18" name="Picture 2" descr="C:\Users\Administrator\Desktop\11\8.tif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4433" y="4067668"/>
            <a:ext cx="3533731" cy="2425971"/>
          </a:xfrm>
          <a:prstGeom prst="rect">
            <a:avLst/>
          </a:prstGeom>
          <a:noFill/>
        </p:spPr>
      </p:pic>
      <p:pic>
        <p:nvPicPr>
          <p:cNvPr id="19" name="图片 6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9578"/>
          <a:stretch/>
        </p:blipFill>
        <p:spPr>
          <a:xfrm>
            <a:off x="3424989" y="4055477"/>
            <a:ext cx="3195267" cy="2444087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770485" y="4213429"/>
            <a:ext cx="16302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C=57.5 mF/cm</a:t>
            </a:r>
            <a:r>
              <a:rPr lang="en-US" b="1" baseline="30000" dirty="0"/>
              <a:t>2</a:t>
            </a:r>
            <a:endParaRPr lang="en-US" b="1" dirty="0"/>
          </a:p>
        </p:txBody>
      </p:sp>
      <p:cxnSp>
        <p:nvCxnSpPr>
          <p:cNvPr id="20" name="Straight Arrow Connector 19"/>
          <p:cNvCxnSpPr/>
          <p:nvPr/>
        </p:nvCxnSpPr>
        <p:spPr>
          <a:xfrm flipH="1">
            <a:off x="6156960" y="4416000"/>
            <a:ext cx="649440" cy="42422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Rectangle 21"/>
          <p:cNvSpPr/>
          <p:nvPr/>
        </p:nvSpPr>
        <p:spPr>
          <a:xfrm>
            <a:off x="9180576" y="3117471"/>
            <a:ext cx="209702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Blade coating:</a:t>
            </a:r>
          </a:p>
          <a:p>
            <a:r>
              <a:rPr lang="en-US" b="1" dirty="0"/>
              <a:t>0.23 mg/cm</a:t>
            </a:r>
            <a:r>
              <a:rPr lang="en-US" b="1" baseline="30000" dirty="0"/>
              <a:t>2</a:t>
            </a:r>
            <a:r>
              <a:rPr lang="en-US" b="1" dirty="0"/>
              <a:t> </a:t>
            </a:r>
          </a:p>
          <a:p>
            <a:r>
              <a:rPr lang="en-US" b="1" dirty="0"/>
              <a:t>(C= 250 F/g)</a:t>
            </a:r>
          </a:p>
        </p:txBody>
      </p:sp>
      <p:pic>
        <p:nvPicPr>
          <p:cNvPr id="23" name="Content Placeholder 3"/>
          <p:cNvPicPr>
            <a:picLocks noGrp="1" noChangeAspect="1"/>
          </p:cNvPicPr>
          <p:nvPr>
            <p:ph idx="1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82722" y="1509185"/>
            <a:ext cx="2095337" cy="1594156"/>
          </a:xfr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8240" y="1423840"/>
            <a:ext cx="6375761" cy="296528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49435" y="4742400"/>
            <a:ext cx="4561184" cy="1758528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6422401" y="6529706"/>
            <a:ext cx="53663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i="1" dirty="0" err="1">
                <a:solidFill>
                  <a:schemeClr val="bg1"/>
                </a:solidFill>
              </a:rPr>
              <a:t>B.Wang,et</a:t>
            </a:r>
            <a:r>
              <a:rPr lang="en-US" sz="1200" b="1" i="1" dirty="0">
                <a:solidFill>
                  <a:schemeClr val="bg1"/>
                </a:solidFill>
              </a:rPr>
              <a:t> al. ACS Applied materials and interfaces 34, </a:t>
            </a:r>
            <a:r>
              <a:rPr lang="is-IS" sz="1200" b="1" dirty="0">
                <a:solidFill>
                  <a:schemeClr val="bg1"/>
                </a:solidFill>
              </a:rPr>
              <a:t>22316, 2016</a:t>
            </a:r>
            <a:endParaRPr lang="en-AU" sz="1200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561205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41" y="198428"/>
            <a:ext cx="9922559" cy="114300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5. Hybrid Graphene Oxide/</a:t>
            </a:r>
            <a:r>
              <a:rPr lang="en-US" b="1" dirty="0" err="1"/>
              <a:t>NaCl</a:t>
            </a:r>
            <a:r>
              <a:rPr lang="en-US" b="1" dirty="0"/>
              <a:t>/Urea Films 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4434" y="1460501"/>
            <a:ext cx="5221789" cy="39731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857" r="47555" b="-857"/>
          <a:stretch/>
        </p:blipFill>
        <p:spPr>
          <a:xfrm>
            <a:off x="5572962" y="1460501"/>
            <a:ext cx="5270400" cy="400190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181058" y="5714422"/>
            <a:ext cx="5836800" cy="5438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67" b="1" i="1" dirty="0"/>
              <a:t>Y. Zhao, et al. ACS Applied materials and interfaces (</a:t>
            </a:r>
            <a:r>
              <a:rPr lang="is-IS" sz="1467" b="1" dirty="0"/>
              <a:t>2017) (10.1021/acsami.7b05965)</a:t>
            </a:r>
            <a:endParaRPr lang="en-AU" sz="1467" b="1" i="1" dirty="0"/>
          </a:p>
        </p:txBody>
      </p:sp>
      <p:sp>
        <p:nvSpPr>
          <p:cNvPr id="11" name="TextBox 10"/>
          <p:cNvSpPr txBox="1"/>
          <p:nvPr/>
        </p:nvSpPr>
        <p:spPr>
          <a:xfrm>
            <a:off x="5943600" y="5518238"/>
            <a:ext cx="56578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Record capacitance: 425 F/g</a:t>
            </a:r>
          </a:p>
          <a:p>
            <a:pPr algn="ctr"/>
            <a:r>
              <a:rPr lang="en-US" sz="2400" b="1" dirty="0"/>
              <a:t>@ 1A/g</a:t>
            </a:r>
          </a:p>
        </p:txBody>
      </p:sp>
      <p:sp>
        <p:nvSpPr>
          <p:cNvPr id="3" name="Oval 2"/>
          <p:cNvSpPr/>
          <p:nvPr/>
        </p:nvSpPr>
        <p:spPr>
          <a:xfrm>
            <a:off x="6572470" y="1583559"/>
            <a:ext cx="476468" cy="43442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39645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3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32375" y="1566100"/>
            <a:ext cx="5267627" cy="365550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4433" y="1460501"/>
            <a:ext cx="5115963" cy="378242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41" y="198428"/>
            <a:ext cx="9922559" cy="114300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5. Hybrid Graphene Oxide/</a:t>
            </a:r>
            <a:r>
              <a:rPr lang="en-US" b="1" dirty="0" err="1"/>
              <a:t>NaCl</a:t>
            </a:r>
            <a:r>
              <a:rPr lang="en-US" b="1" dirty="0"/>
              <a:t>/Urea Films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Improving Energy storage in graphene supercapacitors - Motta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123908" y="5471535"/>
            <a:ext cx="5836800" cy="5438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67" b="1" i="1" dirty="0"/>
              <a:t>Y. Zhao, et al. ACS Applied materials and interfaces (</a:t>
            </a:r>
            <a:r>
              <a:rPr lang="is-IS" sz="1467" b="1" dirty="0"/>
              <a:t>2017) (10.1021/acsami.7b05965)</a:t>
            </a:r>
            <a:endParaRPr lang="en-AU" sz="1467" b="1" i="1" dirty="0"/>
          </a:p>
        </p:txBody>
      </p:sp>
      <p:sp>
        <p:nvSpPr>
          <p:cNvPr id="11" name="TextBox 10"/>
          <p:cNvSpPr txBox="1"/>
          <p:nvPr/>
        </p:nvSpPr>
        <p:spPr>
          <a:xfrm>
            <a:off x="6550256" y="5344204"/>
            <a:ext cx="361528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/>
              <a:t>Capacitance improvement:</a:t>
            </a:r>
          </a:p>
          <a:p>
            <a:pPr algn="ctr"/>
            <a:r>
              <a:rPr lang="en-US" sz="2400" b="1" dirty="0"/>
              <a:t>&gt;100!</a:t>
            </a:r>
          </a:p>
        </p:txBody>
      </p:sp>
    </p:spTree>
    <p:extLst>
      <p:ext uri="{BB962C8B-B14F-4D97-AF65-F5344CB8AC3E}">
        <p14:creationId xmlns:p14="http://schemas.microsoft.com/office/powerpoint/2010/main" val="371767695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Graphene sponge for Li Batteries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79" y="1845734"/>
            <a:ext cx="10405607" cy="4023360"/>
          </a:xfrm>
        </p:spPr>
        <p:txBody>
          <a:bodyPr/>
          <a:lstStyle/>
          <a:p>
            <a:r>
              <a:rPr lang="en-US" b="1" dirty="0"/>
              <a:t>Study Li adsorption on graphene sponge by XPS</a:t>
            </a:r>
          </a:p>
        </p:txBody>
      </p:sp>
      <p:pic>
        <p:nvPicPr>
          <p:cNvPr id="3074" name="Picture 2" descr="igure 1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125855" y="2311552"/>
            <a:ext cx="2584174" cy="3457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Straight Arrow Connector 6"/>
          <p:cNvCxnSpPr/>
          <p:nvPr/>
        </p:nvCxnSpPr>
        <p:spPr>
          <a:xfrm>
            <a:off x="3590677" y="4128108"/>
            <a:ext cx="700377" cy="12221"/>
          </a:xfrm>
          <a:prstGeom prst="straightConnector1">
            <a:avLst/>
          </a:prstGeom>
          <a:ln w="762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4" descr="http://www.onb.it/wp-content/uploads/2013/09/logo-sapienza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606526" y="4066529"/>
            <a:ext cx="1158754" cy="1538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10600838" y="3820331"/>
            <a:ext cx="11923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>
                <a:latin typeface="+mj-lt"/>
              </a:rPr>
              <a:t>Collaboration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78325" y="3043465"/>
            <a:ext cx="5647176" cy="2361546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800100" y="6415850"/>
            <a:ext cx="111633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</a:rPr>
              <a:t>I. Di Bernardo, M.C. </a:t>
            </a:r>
            <a:r>
              <a:rPr lang="en-US" sz="1600" b="1" dirty="0" err="1">
                <a:solidFill>
                  <a:schemeClr val="bg1"/>
                </a:solidFill>
              </a:rPr>
              <a:t>Asensio</a:t>
            </a:r>
            <a:r>
              <a:rPr lang="en-US" sz="1600" b="1" dirty="0">
                <a:solidFill>
                  <a:schemeClr val="bg1"/>
                </a:solidFill>
              </a:rPr>
              <a:t>, C. Chen, J. Avila, Y. Ito , </a:t>
            </a:r>
            <a:r>
              <a:rPr lang="en-US" sz="1600" b="1" dirty="0" err="1">
                <a:solidFill>
                  <a:schemeClr val="bg1"/>
                </a:solidFill>
              </a:rPr>
              <a:t>J.L.Duffin</a:t>
            </a:r>
            <a:r>
              <a:rPr lang="en-US" sz="1600" b="1" dirty="0">
                <a:solidFill>
                  <a:schemeClr val="bg1"/>
                </a:solidFill>
              </a:rPr>
              <a:t>, P. Hines , </a:t>
            </a:r>
            <a:r>
              <a:rPr lang="en-US" sz="1600" b="1" dirty="0" err="1">
                <a:solidFill>
                  <a:schemeClr val="bg1"/>
                </a:solidFill>
              </a:rPr>
              <a:t>L.Rintoul</a:t>
            </a:r>
            <a:r>
              <a:rPr lang="en-US" sz="1600" b="1" dirty="0">
                <a:solidFill>
                  <a:schemeClr val="bg1"/>
                </a:solidFill>
              </a:rPr>
              <a:t> </a:t>
            </a:r>
            <a:r>
              <a:rPr lang="en-US" sz="1600" b="1" dirty="0" err="1">
                <a:solidFill>
                  <a:schemeClr val="bg1"/>
                </a:solidFill>
              </a:rPr>
              <a:t>N.Motta</a:t>
            </a:r>
            <a:r>
              <a:rPr lang="en-US" sz="1600" b="1" dirty="0">
                <a:solidFill>
                  <a:schemeClr val="bg1"/>
                </a:solidFill>
              </a:rPr>
              <a:t> C. </a:t>
            </a:r>
            <a:r>
              <a:rPr lang="en-US" sz="1600" b="1" dirty="0" err="1">
                <a:solidFill>
                  <a:schemeClr val="bg1"/>
                </a:solidFill>
              </a:rPr>
              <a:t>Mariani</a:t>
            </a:r>
            <a:r>
              <a:rPr lang="en-US" sz="1600" b="1" dirty="0">
                <a:solidFill>
                  <a:schemeClr val="bg1"/>
                </a:solidFill>
              </a:rPr>
              <a:t>, </a:t>
            </a:r>
            <a:r>
              <a:rPr lang="en-US" sz="1600" b="1" dirty="0" err="1">
                <a:solidFill>
                  <a:schemeClr val="bg1"/>
                </a:solidFill>
              </a:rPr>
              <a:t>M.G.Betti</a:t>
            </a:r>
            <a:r>
              <a:rPr lang="en-US" sz="1600" b="1" dirty="0">
                <a:solidFill>
                  <a:schemeClr val="bg1"/>
                </a:solidFill>
              </a:rPr>
              <a:t>, to be submitted</a:t>
            </a:r>
          </a:p>
        </p:txBody>
      </p:sp>
    </p:spTree>
    <p:extLst>
      <p:ext uri="{BB962C8B-B14F-4D97-AF65-F5344CB8AC3E}">
        <p14:creationId xmlns:p14="http://schemas.microsoft.com/office/powerpoint/2010/main" val="225123769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2D Materials for gas sensing</a:t>
            </a:r>
          </a:p>
        </p:txBody>
      </p:sp>
      <p:pic>
        <p:nvPicPr>
          <p:cNvPr id="4" name="Picture 3"/>
          <p:cNvPicPr/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62274" y="2117249"/>
            <a:ext cx="3052831" cy="2326414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33246" y="4499310"/>
            <a:ext cx="3347118" cy="182623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273201" y="1715833"/>
            <a:ext cx="18490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+mj-lt"/>
              </a:rPr>
              <a:t>Graphene Oxide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004303" y="2461824"/>
            <a:ext cx="66396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+mj-lt"/>
              </a:rPr>
              <a:t>AFM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155009" y="1759385"/>
            <a:ext cx="6415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+mj-lt"/>
              </a:rPr>
              <a:t>SEM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63190" y="4467226"/>
            <a:ext cx="14350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+mj-lt"/>
              </a:rPr>
              <a:t>Sensing NH</a:t>
            </a:r>
            <a:r>
              <a:rPr lang="en-US" sz="2000" b="1" baseline="-25000" dirty="0">
                <a:latin typeface="+mj-lt"/>
              </a:rPr>
              <a:t>3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83924" y="2690191"/>
            <a:ext cx="1317103" cy="1328243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0443110" y="2084237"/>
            <a:ext cx="14825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/>
              <a:t>Collaboration</a:t>
            </a:r>
          </a:p>
          <a:p>
            <a:pPr algn="ctr"/>
            <a:r>
              <a:rPr lang="en-US" sz="1400" dirty="0"/>
              <a:t>Brescia University</a:t>
            </a:r>
          </a:p>
        </p:txBody>
      </p:sp>
      <p:grpSp>
        <p:nvGrpSpPr>
          <p:cNvPr id="20" name="Group 19"/>
          <p:cNvGrpSpPr>
            <a:grpSpLocks noChangeAspect="1"/>
          </p:cNvGrpSpPr>
          <p:nvPr/>
        </p:nvGrpSpPr>
        <p:grpSpPr>
          <a:xfrm>
            <a:off x="1199670" y="2133345"/>
            <a:ext cx="3966464" cy="3960000"/>
            <a:chOff x="1344049" y="2133345"/>
            <a:chExt cx="4543404" cy="4532714"/>
          </a:xfrm>
        </p:grpSpPr>
        <p:grpSp>
          <p:nvGrpSpPr>
            <p:cNvPr id="18" name="Group 17"/>
            <p:cNvGrpSpPr/>
            <p:nvPr/>
          </p:nvGrpSpPr>
          <p:grpSpPr>
            <a:xfrm>
              <a:off x="1344049" y="2133345"/>
              <a:ext cx="4543404" cy="4532714"/>
              <a:chOff x="1360091" y="2053136"/>
              <a:chExt cx="4543404" cy="4532714"/>
            </a:xfrm>
          </p:grpSpPr>
          <p:pic>
            <p:nvPicPr>
              <p:cNvPr id="11" name="Picture 10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360091" y="2053136"/>
                <a:ext cx="4543404" cy="4532714"/>
              </a:xfrm>
              <a:prstGeom prst="rect">
                <a:avLst/>
              </a:prstGeom>
            </p:spPr>
          </p:pic>
          <p:sp>
            <p:nvSpPr>
              <p:cNvPr id="15" name="TextBox 14"/>
              <p:cNvSpPr txBox="1"/>
              <p:nvPr/>
            </p:nvSpPr>
            <p:spPr>
              <a:xfrm>
                <a:off x="4636169" y="5887452"/>
                <a:ext cx="83708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="1" dirty="0">
                    <a:solidFill>
                      <a:schemeClr val="bg1"/>
                    </a:solidFill>
                  </a:rPr>
                  <a:t>1 </a:t>
                </a:r>
                <a:r>
                  <a:rPr lang="en-US" sz="2400" b="1" dirty="0">
                    <a:solidFill>
                      <a:schemeClr val="bg1"/>
                    </a:solidFill>
                    <a:latin typeface="Symbol" charset="2"/>
                    <a:ea typeface="Symbol" charset="2"/>
                    <a:cs typeface="Symbol" charset="2"/>
                  </a:rPr>
                  <a:t>m</a:t>
                </a:r>
                <a:r>
                  <a:rPr lang="en-US" sz="2400" b="1" dirty="0">
                    <a:solidFill>
                      <a:schemeClr val="bg1"/>
                    </a:solidFill>
                  </a:rPr>
                  <a:t>m</a:t>
                </a:r>
              </a:p>
            </p:txBody>
          </p:sp>
          <p:cxnSp>
            <p:nvCxnSpPr>
              <p:cNvPr id="17" name="Straight Connector 16"/>
              <p:cNvCxnSpPr/>
              <p:nvPr/>
            </p:nvCxnSpPr>
            <p:spPr>
              <a:xfrm>
                <a:off x="4828673" y="6384758"/>
                <a:ext cx="465222" cy="0"/>
              </a:xfrm>
              <a:prstGeom prst="lin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" name="TextBox 18"/>
            <p:cNvSpPr txBox="1"/>
            <p:nvPr/>
          </p:nvSpPr>
          <p:spPr>
            <a:xfrm>
              <a:off x="1620253" y="6031832"/>
              <a:ext cx="88197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>
                  <a:solidFill>
                    <a:schemeClr val="bg1"/>
                  </a:solidFill>
                </a:rPr>
                <a:t>AFM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0980332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Capacitance measurements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  <a:p>
            <a:r>
              <a:rPr lang="en-US" b="1" dirty="0"/>
              <a:t>Note: the way in which capacitance is measured is very important!</a:t>
            </a:r>
          </a:p>
          <a:p>
            <a:endParaRPr lang="en-US" b="1" dirty="0"/>
          </a:p>
          <a:p>
            <a:r>
              <a:rPr lang="en-US" b="1" dirty="0"/>
              <a:t>Weight capacitance: Farad/g	</a:t>
            </a:r>
          </a:p>
          <a:p>
            <a:pPr lvl="1"/>
            <a:r>
              <a:rPr lang="en-US" b="1" dirty="0"/>
              <a:t>If the active material is very light how much space you need to get enough capacitance? </a:t>
            </a:r>
          </a:p>
          <a:p>
            <a:r>
              <a:rPr lang="en-US" b="1" dirty="0"/>
              <a:t>Volume capacitance: Farad/cm</a:t>
            </a:r>
            <a:r>
              <a:rPr lang="en-US" b="1" baseline="30000" dirty="0"/>
              <a:t>3</a:t>
            </a:r>
            <a:r>
              <a:rPr lang="en-US" b="1" dirty="0"/>
              <a:t> 	</a:t>
            </a:r>
          </a:p>
          <a:p>
            <a:pPr lvl="1"/>
            <a:r>
              <a:rPr lang="en-US" b="1" dirty="0"/>
              <a:t>if the active material is thin, what happens to thick layer?</a:t>
            </a:r>
          </a:p>
          <a:p>
            <a:r>
              <a:rPr lang="en-US" b="1" dirty="0"/>
              <a:t>Surface capacitance: Farad/cm</a:t>
            </a:r>
            <a:r>
              <a:rPr lang="en-US" b="1" baseline="30000" dirty="0"/>
              <a:t>2  </a:t>
            </a:r>
            <a:r>
              <a:rPr lang="en-US" b="1" dirty="0"/>
              <a:t> 	</a:t>
            </a:r>
          </a:p>
          <a:p>
            <a:pPr lvl="1"/>
            <a:r>
              <a:rPr lang="en-US" b="1" dirty="0"/>
              <a:t>surface does not take into account thickness!</a:t>
            </a:r>
          </a:p>
        </p:txBody>
      </p:sp>
    </p:spTree>
    <p:extLst>
      <p:ext uri="{BB962C8B-B14F-4D97-AF65-F5344CB8AC3E}">
        <p14:creationId xmlns:p14="http://schemas.microsoft.com/office/powerpoint/2010/main" val="1358975010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12650</TotalTime>
  <Words>2693</Words>
  <Application>Microsoft Macintosh PowerPoint</Application>
  <PresentationFormat>Widescreen</PresentationFormat>
  <Paragraphs>512</Paragraphs>
  <Slides>55</Slides>
  <Notes>16</Notes>
  <HiddenSlides>22</HiddenSlides>
  <MMClips>0</MMClips>
  <ScaleCrop>false</ScaleCrop>
  <HeadingPairs>
    <vt:vector size="8" baseType="variant">
      <vt:variant>
        <vt:lpstr>Fonts Used</vt:lpstr>
      </vt:variant>
      <vt:variant>
        <vt:i4>14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55</vt:i4>
      </vt:variant>
    </vt:vector>
  </HeadingPairs>
  <TitlesOfParts>
    <vt:vector size="71" baseType="lpstr">
      <vt:lpstr>ＭＳ Ｐゴシック</vt:lpstr>
      <vt:lpstr>宋体</vt:lpstr>
      <vt:lpstr>Arial</vt:lpstr>
      <vt:lpstr>Calibri</vt:lpstr>
      <vt:lpstr>Calibri Light</vt:lpstr>
      <vt:lpstr>Cambria</vt:lpstr>
      <vt:lpstr>Cambria Math</vt:lpstr>
      <vt:lpstr>Century Gothic</vt:lpstr>
      <vt:lpstr>Courier New</vt:lpstr>
      <vt:lpstr>Helvetica</vt:lpstr>
      <vt:lpstr>Symbol</vt:lpstr>
      <vt:lpstr>Tahoma</vt:lpstr>
      <vt:lpstr>Times New Roman</vt:lpstr>
      <vt:lpstr>Wingdings</vt:lpstr>
      <vt:lpstr>Retrospect</vt:lpstr>
      <vt:lpstr>Equation</vt:lpstr>
      <vt:lpstr> Graphene Heterostructures on SiC: 2D materials towards applications</vt:lpstr>
      <vt:lpstr>Nanoscale Imaging Lab  - Queensland University of Technology </vt:lpstr>
      <vt:lpstr>Why 2D Materials? </vt:lpstr>
      <vt:lpstr>Graphene</vt:lpstr>
      <vt:lpstr>Summary</vt:lpstr>
      <vt:lpstr>Graphene from SiC</vt:lpstr>
      <vt:lpstr>Graphene growth on SiC by Si sublimation</vt:lpstr>
      <vt:lpstr>How does graphene grow on SiC?</vt:lpstr>
      <vt:lpstr>How does graphene grow on SiC?</vt:lpstr>
      <vt:lpstr>Improving quality of graphene  on SiC</vt:lpstr>
      <vt:lpstr>Opening a gap</vt:lpstr>
      <vt:lpstr>How to open a gap</vt:lpstr>
      <vt:lpstr>PowerPoint Presentation</vt:lpstr>
      <vt:lpstr>PowerPoint Presentation</vt:lpstr>
      <vt:lpstr>PowerPoint Presentation</vt:lpstr>
      <vt:lpstr>Effect of the protective layer</vt:lpstr>
      <vt:lpstr>PowerPoint Presentation</vt:lpstr>
      <vt:lpstr>Opening a gap</vt:lpstr>
      <vt:lpstr>Other 2D Materials</vt:lpstr>
      <vt:lpstr>Epitaxial graphene heterostructures</vt:lpstr>
      <vt:lpstr>Graphene heterostructures on SiC</vt:lpstr>
      <vt:lpstr>Graphene – h-BN in plane heterostructure</vt:lpstr>
      <vt:lpstr>TMD/Graphene van der Waals Heterostructures</vt:lpstr>
      <vt:lpstr>CVD Growth of TMDs on Graphene</vt:lpstr>
      <vt:lpstr>MoS2/Graphene/SiC - XPS</vt:lpstr>
      <vt:lpstr>Multilayer MoS2/Graphene/SiC</vt:lpstr>
      <vt:lpstr>MoS2 spirals on Graphene/SiC</vt:lpstr>
      <vt:lpstr>MoS2/Graphene/SiC – Raman spectroscopy</vt:lpstr>
      <vt:lpstr>MoS2/Graphene/SiC – Raman spectroscopy</vt:lpstr>
      <vt:lpstr>Growth of MoS2 on 4H-SiC</vt:lpstr>
      <vt:lpstr>Vertical MoS2 Flakes on SiC!</vt:lpstr>
      <vt:lpstr>Conclusions</vt:lpstr>
      <vt:lpstr>Acknowledgements</vt:lpstr>
      <vt:lpstr>Silicene</vt:lpstr>
      <vt:lpstr>Silicene on Ag(111)/Mica</vt:lpstr>
      <vt:lpstr>Surface – Transition: SiC to graphene</vt:lpstr>
      <vt:lpstr>XPS: Number of graphene layers vs T</vt:lpstr>
      <vt:lpstr>Graphene thickness vs annealing time</vt:lpstr>
      <vt:lpstr>Growth law of the graphene layer</vt:lpstr>
      <vt:lpstr>Arrhenius plot – activation energy</vt:lpstr>
      <vt:lpstr>PowerPoint Presentation</vt:lpstr>
      <vt:lpstr>Energy storage</vt:lpstr>
      <vt:lpstr>Supercapacitors</vt:lpstr>
      <vt:lpstr>Supercapacitors</vt:lpstr>
      <vt:lpstr>1. Exfoliated graphene</vt:lpstr>
      <vt:lpstr>2. Graphene + Carbon Nanotubes film</vt:lpstr>
      <vt:lpstr>PowerPoint Presentation</vt:lpstr>
      <vt:lpstr>Scaling up the production</vt:lpstr>
      <vt:lpstr>4. Blade coating - spray coating</vt:lpstr>
      <vt:lpstr>PowerPoint Presentation</vt:lpstr>
      <vt:lpstr>5. Hybrid Graphene Oxide/NaCl/Urea Films </vt:lpstr>
      <vt:lpstr>5. Hybrid Graphene Oxide/NaCl/Urea Films </vt:lpstr>
      <vt:lpstr>Graphene sponge for Li Batteries</vt:lpstr>
      <vt:lpstr>2D Materials for gas sensing</vt:lpstr>
      <vt:lpstr>Capacitance measurements</vt:lpstr>
    </vt:vector>
  </TitlesOfParts>
  <Company/>
  <LinksUpToDate>false</LinksUpToDate>
  <SharedDoc>false</SharedDoc>
  <HyperlinksChanged>false</HyperlinksChanged>
  <AppVersion>16.0015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PVB 301 Visit to CARF Labs</dc:title>
  <dc:creator>Nunzio Motta</dc:creator>
  <cp:lastModifiedBy>Nunzio Motta</cp:lastModifiedBy>
  <cp:revision>348</cp:revision>
  <dcterms:created xsi:type="dcterms:W3CDTF">2016-06-01T07:26:24Z</dcterms:created>
  <dcterms:modified xsi:type="dcterms:W3CDTF">2018-08-15T00:48:14Z</dcterms:modified>
</cp:coreProperties>
</file>