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  <p:sldMasterId id="2147483762" r:id="rId2"/>
    <p:sldMasterId id="2147483766" r:id="rId3"/>
    <p:sldMasterId id="2147483806" r:id="rId4"/>
    <p:sldMasterId id="2147483866" r:id="rId5"/>
  </p:sldMasterIdLst>
  <p:notesMasterIdLst>
    <p:notesMasterId r:id="rId38"/>
  </p:notesMasterIdLst>
  <p:sldIdLst>
    <p:sldId id="287" r:id="rId6"/>
    <p:sldId id="316" r:id="rId7"/>
    <p:sldId id="288" r:id="rId8"/>
    <p:sldId id="321" r:id="rId9"/>
    <p:sldId id="325" r:id="rId10"/>
    <p:sldId id="322" r:id="rId11"/>
    <p:sldId id="323" r:id="rId12"/>
    <p:sldId id="324" r:id="rId13"/>
    <p:sldId id="327" r:id="rId14"/>
    <p:sldId id="337" r:id="rId15"/>
    <p:sldId id="328" r:id="rId16"/>
    <p:sldId id="330" r:id="rId17"/>
    <p:sldId id="329" r:id="rId18"/>
    <p:sldId id="331" r:id="rId19"/>
    <p:sldId id="335" r:id="rId20"/>
    <p:sldId id="332" r:id="rId21"/>
    <p:sldId id="333" r:id="rId22"/>
    <p:sldId id="290" r:id="rId23"/>
    <p:sldId id="292" r:id="rId24"/>
    <p:sldId id="293" r:id="rId25"/>
    <p:sldId id="294" r:id="rId26"/>
    <p:sldId id="296" r:id="rId27"/>
    <p:sldId id="298" r:id="rId28"/>
    <p:sldId id="310" r:id="rId29"/>
    <p:sldId id="309" r:id="rId30"/>
    <p:sldId id="306" r:id="rId31"/>
    <p:sldId id="311" r:id="rId32"/>
    <p:sldId id="334" r:id="rId33"/>
    <p:sldId id="338" r:id="rId34"/>
    <p:sldId id="313" r:id="rId35"/>
    <p:sldId id="336" r:id="rId36"/>
    <p:sldId id="31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67" autoAdjust="0"/>
    <p:restoredTop sz="91511" autoAdjust="0"/>
  </p:normalViewPr>
  <p:slideViewPr>
    <p:cSldViewPr>
      <p:cViewPr>
        <p:scale>
          <a:sx n="75" d="100"/>
          <a:sy n="75" d="100"/>
        </p:scale>
        <p:origin x="786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91951-C697-4958-8A9B-B5C83F9D1771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F3CC5-2EDC-4AF0-94F4-DC7EC07F4B7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614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A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A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80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97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303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537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048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Abstract: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Photoemission spectroscopy is commonly applied to study the band structure of solids by measuring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kinetic energy versus angular distribution of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photoemitted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electrons. Here, we apply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experimental technique to characterize discrete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orbitals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large </a:t>
            </a:r>
            <a:r>
              <a:rPr lang="en-US" sz="1200" kern="1200" baseline="0" dirty="0" smtClean="0">
                <a:solidFill>
                  <a:schemeClr val="tx1"/>
                </a:solidFill>
                <a:latin typeface="Symbol" pitchFamily="18" charset="2"/>
                <a:ea typeface="+mn-ea"/>
                <a:cs typeface="+mn-cs"/>
              </a:rPr>
              <a:t>p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-conjugated molecules. By measuring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photoemission intensity from a constant initial-state energy over a hemispherical region, we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generate reciprocal space maps of the emitting orbital density. We demonstrate that the real-space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electron distribution of molecular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orbitals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both a crystalline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pentacene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film and a chemisorbed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sexiphenyl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monolayer can be obtained from a simple Fourier transform of the measurement data.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results are in good agreement with density functional calculations.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Choice words: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A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 we demonstrate that</a:t>
            </a:r>
          </a:p>
          <a:p>
            <a:r>
              <a:rPr lang="en-A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ultraviolet angle-resolved photoelectron spectroscopy</a:t>
            </a:r>
          </a:p>
          <a:p>
            <a:r>
              <a:rPr lang="en-A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(ARPES) allows molecular orbital densities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reconstructed in real space in a rather simple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way, as exemplified by analyses of a crystalline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pentacene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film and a chemisorbed monolayer,</a:t>
            </a:r>
          </a:p>
          <a:p>
            <a:r>
              <a:rPr lang="en-A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</a:t>
            </a:r>
            <a:r>
              <a:rPr lang="en-AU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sexiphenyl</a:t>
            </a:r>
            <a:r>
              <a:rPr lang="en-A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Cu (110).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a second example, we show that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approach allows reconstruction of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orbitals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sexiphenyl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bonded to the Cu (110) surface. Not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only do we reconstruct a real-space image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HOMO, but we also show that the PE intensity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Fermi level that appears on adsorption has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orbital structure of the lowest unoccupied molecular</a:t>
            </a:r>
          </a:p>
          <a:p>
            <a:r>
              <a:rPr lang="en-A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orbital (LUMO).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DCBDE-2F60-487B-96C2-31CAE9D53FA6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3049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A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n-A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AU" i="1" dirty="0" err="1" smtClean="0"/>
              <a:t>Zaiping</a:t>
            </a:r>
            <a:r>
              <a:rPr lang="en-AU" i="1" dirty="0" smtClean="0"/>
              <a:t> </a:t>
            </a:r>
            <a:r>
              <a:rPr lang="en-AU" i="1" dirty="0" err="1" smtClean="0"/>
              <a:t>Guo</a:t>
            </a:r>
            <a:r>
              <a:rPr lang="en-AU" i="1" dirty="0" smtClean="0"/>
              <a:t> &amp; </a:t>
            </a:r>
            <a:r>
              <a:rPr lang="en-AU" dirty="0" err="1" smtClean="0"/>
              <a:t>Xuebin</a:t>
            </a:r>
            <a:r>
              <a:rPr lang="en-AU" dirty="0" smtClean="0"/>
              <a:t> </a:t>
            </a:r>
            <a:r>
              <a:rPr lang="en-AU" i="1" dirty="0" smtClean="0"/>
              <a:t>Yu (Wollongong University) , Qinfen Gu (The Australian Synchrotron). </a:t>
            </a:r>
          </a:p>
          <a:p>
            <a:endParaRPr lang="en-AU" dirty="0" smtClean="0"/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Powder diffraction provides crucial structural detail, unattainable elsewhere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Allows study of potential materials under working conditions</a:t>
            </a:r>
          </a:p>
          <a:p>
            <a:pPr marL="1079951" indent="-1079951" defTabSz="4516232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defRPr/>
            </a:pPr>
            <a:r>
              <a:rPr lang="en-GB" dirty="0" smtClean="0">
                <a:solidFill>
                  <a:srgbClr val="000000"/>
                </a:solidFill>
              </a:rPr>
              <a:t>Informs the direction of research</a:t>
            </a:r>
            <a:endParaRPr lang="en-US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Also:</a:t>
            </a:r>
          </a:p>
          <a:p>
            <a:endParaRPr lang="en-AU" dirty="0" smtClean="0"/>
          </a:p>
          <a:p>
            <a:pPr defTabSz="914358">
              <a:defRPr/>
            </a:pPr>
            <a:r>
              <a:rPr lang="en-AU" dirty="0" smtClean="0"/>
              <a:t>“Splitting water to create renewable energy” was picked up by number of online science publications including: physorg.com and nature.com. The work was done in part at the AS and has XAS principal scientist Chris Glover as a co-author on the resulting Nature Chemistry paper. As the media release title suggests the work concentrates on ways to catalyse the splitting of water to provide a cheap source of hydrogen. In particular the study identifies a common mineral (</a:t>
            </a:r>
            <a:r>
              <a:rPr lang="en-AU" dirty="0" err="1" smtClean="0"/>
              <a:t>birnessite</a:t>
            </a:r>
            <a:r>
              <a:rPr lang="en-AU" dirty="0" smtClean="0"/>
              <a:t>) commonly found as a black stain on rocks as a central part of the manganese-based catalysis process.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646FE9-856F-4B77-B60E-18F7C55D6416}" type="slidenum">
              <a:rPr lang="en-AU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A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DCBDE-2F60-487B-96C2-31CAE9D53FA6}" type="slidenum">
              <a:rPr lang="en-AU" smtClean="0"/>
              <a:pPr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694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5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942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144000" cy="6021288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927" y="5589240"/>
            <a:ext cx="3190508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8731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02455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4" y="2492896"/>
            <a:ext cx="3076307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1" y="2492896"/>
            <a:ext cx="3043139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38" y="5228456"/>
            <a:ext cx="27617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2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20888"/>
            <a:ext cx="7391400" cy="3413794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2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662246" y="2636913"/>
            <a:ext cx="3059723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3046" y="2636913"/>
            <a:ext cx="4572000" cy="3341787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3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149969" y="2492895"/>
            <a:ext cx="4572000" cy="3413796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33046" y="2492896"/>
            <a:ext cx="3059723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9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572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72000" y="2564904"/>
            <a:ext cx="4572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40677" y="5372472"/>
            <a:ext cx="4290646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2338" y="5372472"/>
            <a:ext cx="43609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9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031" y="2636912"/>
            <a:ext cx="403860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431" y="2636911"/>
            <a:ext cx="403860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72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2031" y="2564904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031" y="3204666"/>
            <a:ext cx="4040188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3844" y="2564904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3844" y="3204666"/>
            <a:ext cx="4041775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15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62708" y="3429001"/>
            <a:ext cx="8018585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1"/>
            <a:ext cx="6576646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597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983274" y="4003675"/>
            <a:ext cx="71628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983274" y="5013325"/>
            <a:ext cx="71628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627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32240" y="6448253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575D485-3E4C-41C3-8B01-AE450C34458F}" type="slidenum">
              <a:rPr lang="en-AU">
                <a:solidFill>
                  <a:prstClr val="black"/>
                </a:solidFill>
                <a:latin typeface="Arial" charset="0"/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dirty="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221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 Frame pictur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188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33485"/>
            <a:ext cx="9144000" cy="5524515"/>
          </a:xfrm>
          <a:ln w="76200">
            <a:noFill/>
          </a:ln>
        </p:spPr>
        <p:txBody>
          <a:bodyPr anchor="t"/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905517"/>
            <a:ext cx="9144000" cy="952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398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2"/>
          <p:cNvSpPr>
            <a:spLocks noGrp="1"/>
          </p:cNvSpPr>
          <p:nvPr>
            <p:ph type="title"/>
          </p:nvPr>
        </p:nvSpPr>
        <p:spPr>
          <a:xfrm>
            <a:off x="457200" y="29969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576646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9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457200" y="29969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211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576646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57200" y="29969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32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31840" y="2130425"/>
            <a:ext cx="5088044" cy="1470025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AU" sz="2800" kern="12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3645024"/>
            <a:ext cx="4640560" cy="72008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AU" sz="2000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A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58214" y="6584156"/>
            <a:ext cx="785786" cy="273844"/>
          </a:xfrm>
        </p:spPr>
        <p:txBody>
          <a:bodyPr/>
          <a:lstStyle>
            <a:lvl1pPr algn="r">
              <a:defRPr>
                <a:solidFill>
                  <a:srgbClr val="D1D0D2"/>
                </a:solidFill>
              </a:defRPr>
            </a:lvl1pPr>
          </a:lstStyle>
          <a:p>
            <a:fld id="{FD6AD281-E497-4513-9250-2C4199296E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Diffratcion_Graphic.png"/>
          <p:cNvPicPr>
            <a:picLocks noChangeAspect="1"/>
          </p:cNvPicPr>
          <p:nvPr userDrawn="1"/>
        </p:nvPicPr>
        <p:blipFill>
          <a:blip r:embed="rId2" cstate="print"/>
          <a:srcRect l="48815"/>
          <a:stretch>
            <a:fillRect/>
          </a:stretch>
        </p:blipFill>
        <p:spPr>
          <a:xfrm>
            <a:off x="0" y="188640"/>
            <a:ext cx="2991423" cy="5955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Australian Synchrotron_PRIM_[CMYK]w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47760" y="1298509"/>
            <a:ext cx="2433600" cy="66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756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8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711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286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9479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245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1428724"/>
          </a:xfrm>
          <a:prstGeom prst="rect">
            <a:avLst/>
          </a:prstGeom>
          <a:solidFill>
            <a:srgbClr val="7474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8F8F8"/>
              </a:solidFill>
            </a:endParaRPr>
          </a:p>
        </p:txBody>
      </p:sp>
      <p:pic>
        <p:nvPicPr>
          <p:cNvPr id="15" name="Picture 14" descr="gradient_band_CMY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1428724"/>
            <a:ext cx="5715009" cy="1392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22"/>
          <p:cNvGrpSpPr/>
          <p:nvPr userDrawn="1"/>
        </p:nvGrpSpPr>
        <p:grpSpPr>
          <a:xfrm>
            <a:off x="989354" y="2331890"/>
            <a:ext cx="7143660" cy="3689398"/>
            <a:chOff x="324632" y="1428742"/>
            <a:chExt cx="8352000" cy="2786082"/>
          </a:xfrm>
        </p:grpSpPr>
        <p:cxnSp>
          <p:nvCxnSpPr>
            <p:cNvPr id="17" name="Straight Connector 4"/>
            <p:cNvCxnSpPr/>
            <p:nvPr/>
          </p:nvCxnSpPr>
          <p:spPr>
            <a:xfrm>
              <a:off x="324632" y="2821783"/>
              <a:ext cx="8352000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>
            <a:xfrm rot="5400000">
              <a:off x="1013931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>
            <a:xfrm rot="5400000">
              <a:off x="3102657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>
            <a:xfrm rot="5400000">
              <a:off x="5191383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</p:grpSp>
      <p:pic>
        <p:nvPicPr>
          <p:cNvPr id="21" name="Picture 20" descr="Australian Synchrotron_PRIM_[CMYK]w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09575" y="360469"/>
            <a:ext cx="2674658" cy="732418"/>
          </a:xfrm>
          <a:prstGeom prst="rect">
            <a:avLst/>
          </a:prstGeom>
        </p:spPr>
      </p:pic>
      <p:pic>
        <p:nvPicPr>
          <p:cNvPr id="22" name="Picture 21" descr="GOVERNMENT LOGO LINE_CMYK_wt copy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343032" y="371512"/>
            <a:ext cx="3447341" cy="72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5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8089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900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7116" y="-24"/>
            <a:ext cx="6886652" cy="11430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27117"/>
            <a:ext cx="8572560" cy="428314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14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/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572560" cy="3333773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85721" y="1972226"/>
            <a:ext cx="5357823" cy="571493"/>
          </a:xfrm>
        </p:spPr>
        <p:txBody>
          <a:bodyPr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34658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643042" y="1619237"/>
            <a:ext cx="5715040" cy="428628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4244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litp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46526" y="1619225"/>
            <a:ext cx="3927600" cy="4192099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714876" y="1619238"/>
            <a:ext cx="3928724" cy="4191029"/>
          </a:xfrm>
          <a:ln w="76200">
            <a:solidFill>
              <a:srgbClr val="706F72"/>
            </a:solidFill>
            <a:miter lim="800000"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4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0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46526" y="1714866"/>
            <a:ext cx="3071834" cy="400015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714744" y="1523987"/>
            <a:ext cx="4786316" cy="419102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8773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7158" y="1523987"/>
            <a:ext cx="4786316" cy="41910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572132" y="1714866"/>
            <a:ext cx="3071834" cy="400015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678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Frame pictur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33485"/>
            <a:ext cx="9144000" cy="5524515"/>
          </a:xfrm>
          <a:ln w="76200">
            <a:noFill/>
          </a:ln>
        </p:spPr>
        <p:txBody>
          <a:bodyPr anchor="t"/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905517"/>
            <a:ext cx="9144000" cy="952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067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144000" cy="60212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927" y="5589240"/>
            <a:ext cx="3190508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3820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39201"/>
            <a:ext cx="9144000" cy="864000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734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024554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4" y="2492896"/>
            <a:ext cx="3076307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1" y="2492896"/>
            <a:ext cx="3043139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38" y="5228456"/>
            <a:ext cx="2761785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594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31840" y="2130425"/>
            <a:ext cx="5088044" cy="1470025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AU" sz="2800" kern="12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3645024"/>
            <a:ext cx="4640560" cy="72008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AU" sz="2000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A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58214" y="6584156"/>
            <a:ext cx="785786" cy="273844"/>
          </a:xfrm>
        </p:spPr>
        <p:txBody>
          <a:bodyPr/>
          <a:lstStyle>
            <a:lvl1pPr algn="r">
              <a:defRPr>
                <a:solidFill>
                  <a:srgbClr val="D1D0D2"/>
                </a:solidFill>
              </a:defRPr>
            </a:lvl1pPr>
          </a:lstStyle>
          <a:p>
            <a:fld id="{FD6AD281-E497-4513-9250-2C4199296E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Diffratcion_Graphic.png"/>
          <p:cNvPicPr>
            <a:picLocks noChangeAspect="1"/>
          </p:cNvPicPr>
          <p:nvPr userDrawn="1"/>
        </p:nvPicPr>
        <p:blipFill>
          <a:blip r:embed="rId2" cstate="print"/>
          <a:srcRect l="48815"/>
          <a:stretch>
            <a:fillRect/>
          </a:stretch>
        </p:blipFill>
        <p:spPr>
          <a:xfrm>
            <a:off x="0" y="188640"/>
            <a:ext cx="2991423" cy="5955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Australian Synchrotron_PRIM_[CMYK]w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47760" y="1298509"/>
            <a:ext cx="2433600" cy="66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11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354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7314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334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6203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9983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1428724"/>
          </a:xfrm>
          <a:prstGeom prst="rect">
            <a:avLst/>
          </a:prstGeom>
          <a:solidFill>
            <a:srgbClr val="7474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8F8F8"/>
              </a:solidFill>
            </a:endParaRPr>
          </a:p>
        </p:txBody>
      </p:sp>
      <p:pic>
        <p:nvPicPr>
          <p:cNvPr id="15" name="Picture 14" descr="gradient_band_CMY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1428724"/>
            <a:ext cx="5715009" cy="1392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22"/>
          <p:cNvGrpSpPr/>
          <p:nvPr userDrawn="1"/>
        </p:nvGrpSpPr>
        <p:grpSpPr>
          <a:xfrm>
            <a:off x="989354" y="2331890"/>
            <a:ext cx="7143660" cy="3689398"/>
            <a:chOff x="324632" y="1428742"/>
            <a:chExt cx="8352000" cy="2786082"/>
          </a:xfrm>
        </p:grpSpPr>
        <p:cxnSp>
          <p:nvCxnSpPr>
            <p:cNvPr id="17" name="Straight Connector 4"/>
            <p:cNvCxnSpPr/>
            <p:nvPr/>
          </p:nvCxnSpPr>
          <p:spPr>
            <a:xfrm>
              <a:off x="324632" y="2821783"/>
              <a:ext cx="8352000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>
            <a:xfrm rot="5400000">
              <a:off x="1013931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>
            <a:xfrm rot="5400000">
              <a:off x="3102657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>
            <a:xfrm rot="5400000">
              <a:off x="5191383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</p:grpSp>
      <p:pic>
        <p:nvPicPr>
          <p:cNvPr id="21" name="Picture 20" descr="Australian Synchrotron_PRIM_[CMYK]w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09575" y="360469"/>
            <a:ext cx="2674658" cy="732418"/>
          </a:xfrm>
          <a:prstGeom prst="rect">
            <a:avLst/>
          </a:prstGeom>
        </p:spPr>
      </p:pic>
      <p:pic>
        <p:nvPicPr>
          <p:cNvPr id="22" name="Picture 21" descr="GOVERNMENT LOGO LINE_CMYK_wt copy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343032" y="371512"/>
            <a:ext cx="3447341" cy="72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4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2232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152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7116" y="-24"/>
            <a:ext cx="6886652" cy="11430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27117"/>
            <a:ext cx="8572560" cy="428314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21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/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572560" cy="3333773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85721" y="1972226"/>
            <a:ext cx="5357823" cy="571493"/>
          </a:xfrm>
        </p:spPr>
        <p:txBody>
          <a:bodyPr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81105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643042" y="1619237"/>
            <a:ext cx="5715040" cy="428628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822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litp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46526" y="1619225"/>
            <a:ext cx="3927600" cy="4192099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714876" y="1619238"/>
            <a:ext cx="3928724" cy="4191029"/>
          </a:xfrm>
          <a:ln w="76200">
            <a:solidFill>
              <a:srgbClr val="706F72"/>
            </a:solidFill>
            <a:miter lim="800000"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4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942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46526" y="1714866"/>
            <a:ext cx="3071834" cy="400015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714744" y="1523987"/>
            <a:ext cx="4786316" cy="419102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4554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7158" y="1523987"/>
            <a:ext cx="4786316" cy="41910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572132" y="1714866"/>
            <a:ext cx="3071834" cy="400015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2691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Frame pictur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33485"/>
            <a:ext cx="9144000" cy="5524515"/>
          </a:xfrm>
          <a:ln w="76200">
            <a:noFill/>
          </a:ln>
        </p:spPr>
        <p:txBody>
          <a:bodyPr anchor="t"/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905517"/>
            <a:ext cx="9144000" cy="952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478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144000" cy="60212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927" y="5589240"/>
            <a:ext cx="3190508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857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024554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4" y="2492896"/>
            <a:ext cx="3076307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1" y="2492896"/>
            <a:ext cx="3043139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38" y="5228456"/>
            <a:ext cx="2761785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860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31840" y="2130425"/>
            <a:ext cx="5088044" cy="1470025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2800"/>
              </a:lnSpc>
              <a:spcBef>
                <a:spcPct val="0"/>
              </a:spcBef>
              <a:buNone/>
              <a:defRPr lang="en-AU" sz="2800" kern="120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840" y="3645024"/>
            <a:ext cx="4640560" cy="72008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AU" sz="2000" kern="120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AU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58214" y="6584156"/>
            <a:ext cx="785786" cy="273844"/>
          </a:xfrm>
        </p:spPr>
        <p:txBody>
          <a:bodyPr/>
          <a:lstStyle>
            <a:lvl1pPr algn="r">
              <a:defRPr>
                <a:solidFill>
                  <a:srgbClr val="D1D0D2"/>
                </a:solidFill>
              </a:defRPr>
            </a:lvl1pPr>
          </a:lstStyle>
          <a:p>
            <a:fld id="{FD6AD281-E497-4513-9250-2C4199296ED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Diffratcion_Graphic.png"/>
          <p:cNvPicPr>
            <a:picLocks noChangeAspect="1"/>
          </p:cNvPicPr>
          <p:nvPr userDrawn="1"/>
        </p:nvPicPr>
        <p:blipFill>
          <a:blip r:embed="rId2" cstate="print"/>
          <a:srcRect l="48815"/>
          <a:stretch>
            <a:fillRect/>
          </a:stretch>
        </p:blipFill>
        <p:spPr>
          <a:xfrm>
            <a:off x="0" y="188640"/>
            <a:ext cx="2991423" cy="5955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Australian Synchrotron_PRIM_[CMYK]w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347760" y="1298509"/>
            <a:ext cx="2433600" cy="66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615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377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8887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3520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646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140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1428724"/>
          </a:xfrm>
          <a:prstGeom prst="rect">
            <a:avLst/>
          </a:prstGeom>
          <a:solidFill>
            <a:srgbClr val="7474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8F8F8"/>
              </a:solidFill>
            </a:endParaRPr>
          </a:p>
        </p:txBody>
      </p:sp>
      <p:pic>
        <p:nvPicPr>
          <p:cNvPr id="15" name="Picture 14" descr="gradient_band_CMYK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1428724"/>
            <a:ext cx="5715009" cy="1392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22"/>
          <p:cNvGrpSpPr/>
          <p:nvPr userDrawn="1"/>
        </p:nvGrpSpPr>
        <p:grpSpPr>
          <a:xfrm>
            <a:off x="989354" y="2331890"/>
            <a:ext cx="7143660" cy="3689398"/>
            <a:chOff x="324632" y="1428742"/>
            <a:chExt cx="8352000" cy="2786082"/>
          </a:xfrm>
        </p:grpSpPr>
        <p:cxnSp>
          <p:nvCxnSpPr>
            <p:cNvPr id="17" name="Straight Connector 4"/>
            <p:cNvCxnSpPr/>
            <p:nvPr/>
          </p:nvCxnSpPr>
          <p:spPr>
            <a:xfrm>
              <a:off x="324632" y="2821783"/>
              <a:ext cx="8352000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>
            <a:xfrm rot="5400000">
              <a:off x="1013931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>
            <a:xfrm rot="5400000">
              <a:off x="3102657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>
            <a:xfrm rot="5400000">
              <a:off x="5191383" y="2821783"/>
              <a:ext cx="2786082" cy="0"/>
            </a:xfrm>
            <a:prstGeom prst="line">
              <a:avLst/>
            </a:prstGeom>
            <a:noFill/>
            <a:ln w="9525" cap="flat" cmpd="sng" algn="ctr">
              <a:solidFill>
                <a:srgbClr val="C6C6C8"/>
              </a:solidFill>
              <a:prstDash val="solid"/>
            </a:ln>
            <a:effectLst/>
          </p:spPr>
        </p:cxnSp>
      </p:grpSp>
      <p:pic>
        <p:nvPicPr>
          <p:cNvPr id="21" name="Picture 20" descr="Australian Synchrotron_PRIM_[CMYK]w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09575" y="360469"/>
            <a:ext cx="2674658" cy="732418"/>
          </a:xfrm>
          <a:prstGeom prst="rect">
            <a:avLst/>
          </a:prstGeom>
        </p:spPr>
      </p:pic>
      <p:pic>
        <p:nvPicPr>
          <p:cNvPr id="22" name="Picture 21" descr="GOVERNMENT LOGO LINE_CMYK_wt copy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343032" y="371512"/>
            <a:ext cx="3447341" cy="72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68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1994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910469-308E-47E3-B35D-399830AB6E7E}" type="datetimeFigureOut">
              <a:rPr lang="en-AU" smtClean="0">
                <a:solidFill>
                  <a:srgbClr val="000000"/>
                </a:solidFill>
              </a:rPr>
              <a:pPr/>
              <a:t>12/08/2018</a:t>
            </a:fld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559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7116" y="-24"/>
            <a:ext cx="6886652" cy="11430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27117"/>
            <a:ext cx="8572560" cy="428314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360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/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572560" cy="3333773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85721" y="1972226"/>
            <a:ext cx="5357823" cy="571493"/>
          </a:xfrm>
        </p:spPr>
        <p:txBody>
          <a:bodyPr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8242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643042" y="1619237"/>
            <a:ext cx="5715040" cy="428628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505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litp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46526" y="1619225"/>
            <a:ext cx="3927600" cy="4192099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714876" y="1619238"/>
            <a:ext cx="3928724" cy="4191029"/>
          </a:xfrm>
          <a:ln w="76200">
            <a:solidFill>
              <a:srgbClr val="706F72"/>
            </a:solidFill>
            <a:miter lim="800000"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24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4204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46526" y="1714866"/>
            <a:ext cx="3071834" cy="400015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714744" y="1523987"/>
            <a:ext cx="4786316" cy="419102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5061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right and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7158" y="1523987"/>
            <a:ext cx="4786316" cy="41910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5572132" y="1714866"/>
            <a:ext cx="3071834" cy="4000151"/>
          </a:xfrm>
          <a:ln w="76200">
            <a:solidFill>
              <a:srgbClr val="706F72"/>
            </a:solidFill>
            <a:miter lim="800000"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372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Frame pictur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D281-E497-4513-9250-2C4199296EDD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333485"/>
            <a:ext cx="9144000" cy="5524515"/>
          </a:xfrm>
          <a:ln w="76200">
            <a:noFill/>
          </a:ln>
        </p:spPr>
        <p:txBody>
          <a:bodyPr anchor="t"/>
          <a:lstStyle>
            <a:lvl1pPr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5905517"/>
            <a:ext cx="9144000" cy="952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758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144000" cy="60212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927" y="5589240"/>
            <a:ext cx="3190508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827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39201"/>
            <a:ext cx="9144000" cy="864000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293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024554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4" y="2492896"/>
            <a:ext cx="3076307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1" y="2492896"/>
            <a:ext cx="3043139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38" y="5228456"/>
            <a:ext cx="2761785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144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5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image" Target="../media/image8.png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9144000" cy="836711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5" descr="ANSTO-logo-Inline_White.eps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008" y="151504"/>
            <a:ext cx="2840791" cy="541192"/>
          </a:xfrm>
          <a:prstGeom prst="rect">
            <a:avLst/>
          </a:prstGeom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144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542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2636839"/>
            <a:ext cx="7391400" cy="324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pic>
        <p:nvPicPr>
          <p:cNvPr id="10" name="Picture 9" descr="Aust-Synchrotron-vector-grey.eps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66" y="6113190"/>
            <a:ext cx="1893834" cy="55617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57200" y="6408689"/>
            <a:ext cx="1728192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</a:rPr>
              <a:t>synchrotron.org.au </a:t>
            </a:r>
          </a:p>
        </p:txBody>
      </p:sp>
    </p:spTree>
    <p:extLst>
      <p:ext uri="{BB962C8B-B14F-4D97-AF65-F5344CB8AC3E}">
        <p14:creationId xmlns:p14="http://schemas.microsoft.com/office/powerpoint/2010/main" val="3071659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886" r:id="rId1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29969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2924944"/>
            <a:ext cx="82296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NSTO-logo-In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374" y="1512900"/>
            <a:ext cx="4457253" cy="84914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457200" y="4293096"/>
            <a:ext cx="82296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ust-Synchrotron-vector-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66" y="6113190"/>
            <a:ext cx="1893834" cy="556171"/>
          </a:xfrm>
          <a:prstGeom prst="rect">
            <a:avLst/>
          </a:prstGeom>
        </p:spPr>
      </p:pic>
      <p:pic>
        <p:nvPicPr>
          <p:cNvPr id="5" name="Picture 4" descr="Victoria-StateGov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03" y="6197977"/>
            <a:ext cx="731158" cy="45149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57200" y="6408689"/>
            <a:ext cx="1728192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AU" sz="1000" dirty="0" smtClean="0">
                <a:solidFill>
                  <a:prstClr val="white"/>
                </a:solidFill>
                <a:latin typeface="Arial" charset="0"/>
                <a:ea typeface="ＭＳ Ｐゴシック" charset="0"/>
              </a:rPr>
              <a:t>synchrotron.org.au </a:t>
            </a:r>
            <a:endParaRPr lang="en-AU" sz="1000" dirty="0">
              <a:solidFill>
                <a:prstClr val="white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96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928676"/>
          </a:xfrm>
          <a:prstGeom prst="rect">
            <a:avLst/>
          </a:prstGeom>
          <a:solidFill>
            <a:srgbClr val="7474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8F8F8"/>
              </a:solidFill>
            </a:endParaRPr>
          </a:p>
        </p:txBody>
      </p:sp>
      <p:pic>
        <p:nvPicPr>
          <p:cNvPr id="17" name="Picture 16" descr="gradient_band_CMY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-1" y="928676"/>
            <a:ext cx="5715009" cy="139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Diffratcion_Graphic.png"/>
          <p:cNvPicPr>
            <a:picLocks noChangeAspect="1"/>
          </p:cNvPicPr>
          <p:nvPr userDrawn="1"/>
        </p:nvPicPr>
        <p:blipFill>
          <a:blip r:embed="rId22" cstate="print"/>
          <a:srcRect t="55529" r="35989"/>
          <a:stretch>
            <a:fillRect/>
          </a:stretch>
        </p:blipFill>
        <p:spPr>
          <a:xfrm>
            <a:off x="7125760" y="0"/>
            <a:ext cx="2018240" cy="14287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10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918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Australian Synchrotron_PRIM_[CMYK].png"/>
          <p:cNvPicPr>
            <a:picLocks noChangeAspect="1"/>
          </p:cNvPicPr>
          <p:nvPr userDrawn="1"/>
        </p:nvPicPr>
        <p:blipFill>
          <a:blip r:embed="rId23" cstate="print"/>
          <a:stretch>
            <a:fillRect/>
          </a:stretch>
        </p:blipFill>
        <p:spPr>
          <a:xfrm>
            <a:off x="407248" y="6309320"/>
            <a:ext cx="1609200" cy="440657"/>
          </a:xfrm>
          <a:prstGeom prst="rect">
            <a:avLst/>
          </a:prstGeom>
        </p:spPr>
      </p:pic>
      <p:pic>
        <p:nvPicPr>
          <p:cNvPr id="9" name="Picture 8" descr="GOVERNMENT LOGO LINE_CMYK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6647820" y="6309320"/>
            <a:ext cx="2097985" cy="41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2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928676"/>
          </a:xfrm>
          <a:prstGeom prst="rect">
            <a:avLst/>
          </a:prstGeom>
          <a:solidFill>
            <a:srgbClr val="7474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8F8F8"/>
              </a:solidFill>
            </a:endParaRPr>
          </a:p>
        </p:txBody>
      </p:sp>
      <p:pic>
        <p:nvPicPr>
          <p:cNvPr id="17" name="Picture 16" descr="gradient_band_CMYK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-1" y="928676"/>
            <a:ext cx="5715009" cy="139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Diffratcion_Graphic.png"/>
          <p:cNvPicPr>
            <a:picLocks noChangeAspect="1"/>
          </p:cNvPicPr>
          <p:nvPr userDrawn="1"/>
        </p:nvPicPr>
        <p:blipFill>
          <a:blip r:embed="rId21" cstate="print"/>
          <a:srcRect t="55529" r="35989"/>
          <a:stretch>
            <a:fillRect/>
          </a:stretch>
        </p:blipFill>
        <p:spPr>
          <a:xfrm>
            <a:off x="7125760" y="0"/>
            <a:ext cx="2018240" cy="14287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10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918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Australian Synchrotron_PRIM_[CMYK].png"/>
          <p:cNvPicPr>
            <a:picLocks noChangeAspect="1"/>
          </p:cNvPicPr>
          <p:nvPr userDrawn="1"/>
        </p:nvPicPr>
        <p:blipFill>
          <a:blip r:embed="rId22" cstate="print"/>
          <a:stretch>
            <a:fillRect/>
          </a:stretch>
        </p:blipFill>
        <p:spPr>
          <a:xfrm>
            <a:off x="407248" y="6309320"/>
            <a:ext cx="1609200" cy="440657"/>
          </a:xfrm>
          <a:prstGeom prst="rect">
            <a:avLst/>
          </a:prstGeom>
        </p:spPr>
      </p:pic>
      <p:pic>
        <p:nvPicPr>
          <p:cNvPr id="9" name="Picture 8" descr="GOVERNMENT LOGO LINE_CMYK.png"/>
          <p:cNvPicPr>
            <a:picLocks noChangeAspect="1"/>
          </p:cNvPicPr>
          <p:nvPr userDrawn="1"/>
        </p:nvPicPr>
        <p:blipFill>
          <a:blip r:embed="rId23" cstate="print"/>
          <a:stretch>
            <a:fillRect/>
          </a:stretch>
        </p:blipFill>
        <p:spPr>
          <a:xfrm>
            <a:off x="6647820" y="6309320"/>
            <a:ext cx="2097985" cy="41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30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5" r:id="rId18"/>
  </p:sldLayoutIdLst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928676"/>
          </a:xfrm>
          <a:prstGeom prst="rect">
            <a:avLst/>
          </a:prstGeom>
          <a:solidFill>
            <a:srgbClr val="7474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F8F8F8"/>
              </a:solidFill>
            </a:endParaRPr>
          </a:p>
        </p:txBody>
      </p:sp>
      <p:pic>
        <p:nvPicPr>
          <p:cNvPr id="17" name="Picture 16" descr="gradient_band_CMYK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-1" y="928676"/>
            <a:ext cx="5715009" cy="139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Diffratcion_Graphic.png"/>
          <p:cNvPicPr>
            <a:picLocks noChangeAspect="1"/>
          </p:cNvPicPr>
          <p:nvPr userDrawn="1"/>
        </p:nvPicPr>
        <p:blipFill>
          <a:blip r:embed="rId22" cstate="print"/>
          <a:srcRect t="55529" r="35989"/>
          <a:stretch>
            <a:fillRect/>
          </a:stretch>
        </p:blipFill>
        <p:spPr>
          <a:xfrm>
            <a:off x="7125760" y="0"/>
            <a:ext cx="2018240" cy="14287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10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9188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575D485-3E4C-41C3-8B01-AE450C34458F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Picture 6" descr="Australian Synchrotron_PRIM_[CMYK].png"/>
          <p:cNvPicPr>
            <a:picLocks noChangeAspect="1"/>
          </p:cNvPicPr>
          <p:nvPr userDrawn="1"/>
        </p:nvPicPr>
        <p:blipFill>
          <a:blip r:embed="rId23" cstate="print"/>
          <a:stretch>
            <a:fillRect/>
          </a:stretch>
        </p:blipFill>
        <p:spPr>
          <a:xfrm>
            <a:off x="407248" y="6309320"/>
            <a:ext cx="1609200" cy="440657"/>
          </a:xfrm>
          <a:prstGeom prst="rect">
            <a:avLst/>
          </a:prstGeom>
        </p:spPr>
      </p:pic>
      <p:pic>
        <p:nvPicPr>
          <p:cNvPr id="9" name="Picture 8" descr="GOVERNMENT LOGO LINE_CMYK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6647820" y="6309320"/>
            <a:ext cx="2097985" cy="41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3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60.jpeg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3501008"/>
            <a:ext cx="8018585" cy="122413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AU" sz="3600" b="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Towards ARPES at the </a:t>
            </a:r>
            <a:r>
              <a:rPr lang="en-AU" sz="3600" b="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/>
            </a:r>
            <a:br>
              <a:rPr lang="en-AU" sz="3600" b="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AU" sz="3600" b="0" i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Australian </a:t>
            </a:r>
            <a:r>
              <a:rPr lang="en-AU" sz="3600" b="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Synchrotron</a:t>
            </a:r>
            <a:r>
              <a:rPr lang="en-AU" sz="2800" b="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/>
            </a:r>
            <a:br>
              <a:rPr lang="en-AU" sz="2800" b="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AU" sz="2800" b="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/>
            </a:r>
            <a:br>
              <a:rPr lang="en-AU" sz="2800" b="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AU" sz="2800" b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  <a:r>
              <a:rPr lang="en-AU" sz="2800" b="0" baseline="30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rd</a:t>
            </a:r>
            <a:r>
              <a:rPr lang="en-AU" sz="2800" b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generation toroidal </a:t>
            </a:r>
            <a:r>
              <a:rPr lang="en-AU" sz="2800" b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angle-resolving </a:t>
            </a:r>
            <a:br>
              <a:rPr lang="en-AU" sz="2800" b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AU" sz="2800" b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electron </a:t>
            </a:r>
            <a:r>
              <a:rPr lang="en-AU" sz="2800" b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energy </a:t>
            </a:r>
            <a:r>
              <a:rPr lang="en-AU" sz="2800" b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analyser</a:t>
            </a:r>
            <a:endParaRPr lang="en-US" sz="2800" b="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0" y="6165304"/>
            <a:ext cx="2195736" cy="692696"/>
          </a:xfrm>
          <a:prstGeom prst="rect">
            <a:avLst/>
          </a:prstGeom>
          <a:solidFill>
            <a:srgbClr val="F8F8F8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6165304"/>
            <a:ext cx="2771800" cy="692696"/>
          </a:xfrm>
          <a:prstGeom prst="rect">
            <a:avLst/>
          </a:prstGeom>
          <a:solidFill>
            <a:srgbClr val="F8F8F8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5496" y="1198493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Conservation of energy and momentum in the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photoexcitation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process allows </a:t>
            </a:r>
            <a:r>
              <a:rPr lang="en-US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-space  to be probed</a:t>
            </a:r>
            <a:endParaRPr lang="en-A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07032" y="3429000"/>
            <a:ext cx="6569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/>
            <a:r>
              <a:rPr lang="en-US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1.  Measure  the photoelectron momentum and kinetic energy (</a:t>
            </a:r>
            <a:r>
              <a:rPr lang="en-US" sz="16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sz="1600" b="1" i="1" baseline="-25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kin</a:t>
            </a:r>
            <a:r>
              <a:rPr lang="en-US" sz="1600" b="1" i="1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K) OUTSIDE the sample</a:t>
            </a:r>
            <a:endParaRPr lang="en-AU" sz="16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98176" y="4026550"/>
            <a:ext cx="7082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/>
            <a:r>
              <a:rPr lang="en-US" sz="1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2.  Determine initial state energy and wavevector INSIDE the sample</a:t>
            </a:r>
            <a:endParaRPr lang="en-AU" sz="16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30364" y="1844824"/>
            <a:ext cx="5449948" cy="149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2" name="Group 31"/>
          <p:cNvGrpSpPr/>
          <p:nvPr/>
        </p:nvGrpSpPr>
        <p:grpSpPr>
          <a:xfrm>
            <a:off x="107504" y="4077072"/>
            <a:ext cx="8784976" cy="2640208"/>
            <a:chOff x="107504" y="4077072"/>
            <a:chExt cx="8784976" cy="2640208"/>
          </a:xfrm>
        </p:grpSpPr>
        <p:pic>
          <p:nvPicPr>
            <p:cNvPr id="33" name="Picture 32" descr="PEexperiment1.png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5260" r="27377"/>
            <a:stretch>
              <a:fillRect/>
            </a:stretch>
          </p:blipFill>
          <p:spPr>
            <a:xfrm>
              <a:off x="5508104" y="4077072"/>
              <a:ext cx="3384376" cy="2640208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107504" y="4870901"/>
              <a:ext cx="532859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975" indent="-180975">
                <a:buFont typeface="Arial" pitchFamily="34" charset="0"/>
                <a:buChar char="•"/>
              </a:pP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An ARPES experiment measures a range of electron vacuum </a:t>
              </a:r>
              <a:r>
                <a:rPr lang="en-US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momenta</a:t>
              </a:r>
              <a:r>
                <a:rPr lang="en-US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from the sample</a:t>
              </a:r>
              <a:endParaRPr 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95536" y="5805264"/>
            <a:ext cx="4464496" cy="770384"/>
            <a:chOff x="535360" y="5684912"/>
            <a:chExt cx="4724400" cy="91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Rectangle 35"/>
            <p:cNvSpPr/>
            <p:nvPr/>
          </p:nvSpPr>
          <p:spPr>
            <a:xfrm>
              <a:off x="535360" y="5684912"/>
              <a:ext cx="4724400" cy="914400"/>
            </a:xfrm>
            <a:prstGeom prst="rect">
              <a:avLst/>
            </a:prstGeom>
            <a:solidFill>
              <a:srgbClr val="3C97D1">
                <a:lumMod val="75000"/>
              </a:srgbClr>
            </a:solidFill>
            <a:ln w="25400" cap="flat" cmpd="sng" algn="ctr">
              <a:solidFill>
                <a:srgbClr val="3C97D1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07368" y="5756920"/>
              <a:ext cx="4572000" cy="7078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rPr>
                <a:t>Require detection as a function of 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rPr>
                <a:t>emission angle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rPr>
                <a:t> and 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</a:rPr>
                <a:t>kinetic energy</a:t>
              </a:r>
              <a:endParaRPr kumimoji="0" lang="en-A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Angle Resolved Photoelectron Spectroscopy</a:t>
            </a:r>
            <a:endParaRPr lang="en-AU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03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 bwMode="auto">
          <a:xfrm>
            <a:off x="6732240" y="6165304"/>
            <a:ext cx="2195736" cy="692696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ARPES</a:t>
            </a:r>
            <a:br>
              <a:rPr lang="en-AU" sz="2400" b="0" dirty="0" smtClean="0">
                <a:solidFill>
                  <a:schemeClr val="bg1"/>
                </a:solidFill>
              </a:rPr>
            </a:br>
            <a:r>
              <a:rPr lang="en-AU" sz="2000" b="0" i="1" dirty="0" smtClean="0">
                <a:solidFill>
                  <a:schemeClr val="bg1"/>
                </a:solidFill>
              </a:rPr>
              <a:t>Key </a:t>
            </a:r>
            <a:r>
              <a:rPr lang="en-AU" sz="2000" b="0" i="1" dirty="0">
                <a:solidFill>
                  <a:schemeClr val="bg1"/>
                </a:solidFill>
              </a:rPr>
              <a:t>to revealing electronic bandstructure</a:t>
            </a:r>
            <a:endParaRPr lang="en-AU" sz="2400" b="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5557" y="5860067"/>
            <a:ext cx="2292705" cy="777355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ectangle 20"/>
          <p:cNvSpPr/>
          <p:nvPr/>
        </p:nvSpPr>
        <p:spPr bwMode="auto">
          <a:xfrm>
            <a:off x="6623295" y="5845336"/>
            <a:ext cx="2292705" cy="777355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975" y="948790"/>
            <a:ext cx="347483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 bwMode="auto">
          <a:xfrm>
            <a:off x="179512" y="6133366"/>
            <a:ext cx="2195736" cy="692696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4" name="Picture 11" descr="http://www.nature.com/nnano/journal/v9/n5/images_article/nnano.2014.35-f1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391" y="1740878"/>
            <a:ext cx="2479556" cy="469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1687" y="908720"/>
            <a:ext cx="3184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solidFill>
                  <a:srgbClr val="00B050"/>
                </a:solidFill>
              </a:rPr>
              <a:t>Topological Insulators</a:t>
            </a:r>
            <a:endParaRPr lang="en-AU" sz="2000" b="1" i="1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76383" y="1380838"/>
            <a:ext cx="2915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>
                <a:solidFill>
                  <a:srgbClr val="00B050"/>
                </a:solidFill>
              </a:rPr>
              <a:t>Phosphorene, other “</a:t>
            </a:r>
            <a:r>
              <a:rPr lang="en-AU" b="1" i="1" dirty="0" err="1" smtClean="0">
                <a:solidFill>
                  <a:srgbClr val="00B050"/>
                </a:solidFill>
              </a:rPr>
              <a:t>enes</a:t>
            </a:r>
            <a:r>
              <a:rPr lang="en-AU" b="1" i="1" dirty="0" smtClean="0">
                <a:solidFill>
                  <a:srgbClr val="00B050"/>
                </a:solidFill>
              </a:rPr>
              <a:t>”</a:t>
            </a:r>
            <a:endParaRPr lang="en-AU" b="1" i="1" dirty="0">
              <a:solidFill>
                <a:srgbClr val="00B05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16216" y="6453336"/>
            <a:ext cx="26340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000" dirty="0" smtClean="0"/>
              <a:t>Li </a:t>
            </a:r>
            <a:r>
              <a:rPr lang="en-AU" sz="1000" i="1" dirty="0" smtClean="0"/>
              <a:t>et. al, </a:t>
            </a:r>
            <a:r>
              <a:rPr lang="en-AU" sz="1000" dirty="0" smtClean="0"/>
              <a:t>Nature </a:t>
            </a:r>
            <a:r>
              <a:rPr lang="en-AU" sz="1000" dirty="0"/>
              <a:t>Nanotechnology </a:t>
            </a:r>
            <a:r>
              <a:rPr lang="en-AU" sz="1000" b="1" dirty="0"/>
              <a:t>9</a:t>
            </a:r>
            <a:r>
              <a:rPr lang="en-AU" sz="1000" dirty="0"/>
              <a:t>, </a:t>
            </a:r>
            <a:r>
              <a:rPr lang="en-AU" sz="1000" dirty="0" smtClean="0"/>
              <a:t>372 </a:t>
            </a:r>
            <a:r>
              <a:rPr lang="en-AU" sz="1000" dirty="0"/>
              <a:t>(2014)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43808" y="2924944"/>
            <a:ext cx="2520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M. Bianchi </a:t>
            </a:r>
            <a:r>
              <a:rPr lang="en-AU" sz="1000" i="1" dirty="0" smtClean="0"/>
              <a:t>et al, </a:t>
            </a:r>
            <a:r>
              <a:rPr lang="en-AU" sz="1000" dirty="0" smtClean="0"/>
              <a:t>Nat. Comm. </a:t>
            </a:r>
            <a:r>
              <a:rPr lang="en-AU" sz="1000" b="1" dirty="0" smtClean="0"/>
              <a:t>1</a:t>
            </a:r>
            <a:r>
              <a:rPr lang="en-AU" sz="1000" dirty="0" smtClean="0"/>
              <a:t>, 128 (2010)</a:t>
            </a:r>
            <a:endParaRPr lang="en-AU" sz="1000" dirty="0"/>
          </a:p>
        </p:txBody>
      </p:sp>
      <p:sp>
        <p:nvSpPr>
          <p:cNvPr id="29" name="TextBox 28"/>
          <p:cNvSpPr txBox="1"/>
          <p:nvPr/>
        </p:nvSpPr>
        <p:spPr>
          <a:xfrm>
            <a:off x="48199" y="3613086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solidFill>
                  <a:srgbClr val="00B050"/>
                </a:solidFill>
              </a:rPr>
              <a:t>Superconductors</a:t>
            </a:r>
            <a:endParaRPr lang="en-AU" sz="2000" b="1" i="1" dirty="0">
              <a:solidFill>
                <a:srgbClr val="00B050"/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10" t="15692" r="15424" b="1977"/>
          <a:stretch/>
        </p:blipFill>
        <p:spPr bwMode="auto">
          <a:xfrm>
            <a:off x="3936631" y="3829110"/>
            <a:ext cx="2088232" cy="257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936631" y="6453336"/>
            <a:ext cx="2699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Zhang </a:t>
            </a:r>
            <a:r>
              <a:rPr lang="en-AU" sz="1000" i="1" dirty="0" smtClean="0"/>
              <a:t>et al, </a:t>
            </a:r>
            <a:r>
              <a:rPr lang="en-AU" sz="1000" dirty="0" smtClean="0"/>
              <a:t>Nature Nanotech. </a:t>
            </a:r>
            <a:r>
              <a:rPr lang="en-AU" sz="1000" b="1" dirty="0" smtClean="0"/>
              <a:t>9</a:t>
            </a:r>
            <a:r>
              <a:rPr lang="en-AU" sz="1000" dirty="0" smtClean="0"/>
              <a:t>, 111 (2014) </a:t>
            </a:r>
            <a:endParaRPr lang="en-AU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4160571" y="3325054"/>
            <a:ext cx="2067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>
                <a:solidFill>
                  <a:srgbClr val="00B050"/>
                </a:solidFill>
              </a:rPr>
              <a:t>Transition </a:t>
            </a:r>
            <a:r>
              <a:rPr lang="en-AU" b="1" i="1" dirty="0">
                <a:solidFill>
                  <a:srgbClr val="00B050"/>
                </a:solidFill>
              </a:rPr>
              <a:t>m</a:t>
            </a:r>
            <a:r>
              <a:rPr lang="en-AU" b="1" i="1" dirty="0" smtClean="0">
                <a:solidFill>
                  <a:srgbClr val="00B050"/>
                </a:solidFill>
              </a:rPr>
              <a:t>etal </a:t>
            </a:r>
            <a:r>
              <a:rPr lang="en-AU" b="1" i="1" dirty="0" err="1">
                <a:solidFill>
                  <a:srgbClr val="00B050"/>
                </a:solidFill>
              </a:rPr>
              <a:t>d</a:t>
            </a:r>
            <a:r>
              <a:rPr lang="en-AU" b="1" i="1" dirty="0" err="1" smtClean="0">
                <a:solidFill>
                  <a:srgbClr val="00B050"/>
                </a:solidFill>
              </a:rPr>
              <a:t>ichalcogenides</a:t>
            </a:r>
            <a:endParaRPr lang="en-AU" b="1" i="1" dirty="0">
              <a:solidFill>
                <a:srgbClr val="00B050"/>
              </a:solidFill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5" t="15621" r="31321" b="2315"/>
          <a:stretch/>
        </p:blipFill>
        <p:spPr bwMode="auto">
          <a:xfrm>
            <a:off x="48199" y="1475746"/>
            <a:ext cx="2411760" cy="162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251520" y="3068960"/>
            <a:ext cx="20882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 smtClean="0"/>
              <a:t>Xia </a:t>
            </a:r>
            <a:r>
              <a:rPr lang="en-AU" sz="1000" i="1" dirty="0" smtClean="0"/>
              <a:t>et al, </a:t>
            </a:r>
            <a:r>
              <a:rPr lang="en-AU" sz="1000" dirty="0" smtClean="0"/>
              <a:t>Nature Phys. </a:t>
            </a:r>
            <a:r>
              <a:rPr lang="en-AU" sz="1000" b="1" dirty="0" smtClean="0"/>
              <a:t>5</a:t>
            </a:r>
            <a:r>
              <a:rPr lang="en-AU" sz="1000" dirty="0" smtClean="0"/>
              <a:t>, 398 (2009)</a:t>
            </a:r>
            <a:endParaRPr lang="en-AU" sz="1000" dirty="0"/>
          </a:p>
        </p:txBody>
      </p:sp>
      <p:sp>
        <p:nvSpPr>
          <p:cNvPr id="35" name="TextBox 34"/>
          <p:cNvSpPr txBox="1"/>
          <p:nvPr/>
        </p:nvSpPr>
        <p:spPr>
          <a:xfrm>
            <a:off x="48199" y="1308830"/>
            <a:ext cx="82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/>
              <a:t>Bi</a:t>
            </a:r>
            <a:r>
              <a:rPr lang="en-AU" b="1" i="1" baseline="-25000" dirty="0" smtClean="0"/>
              <a:t>2</a:t>
            </a:r>
            <a:r>
              <a:rPr lang="en-AU" b="1" i="1" dirty="0" smtClean="0"/>
              <a:t>Se</a:t>
            </a:r>
            <a:r>
              <a:rPr lang="en-AU" b="1" i="1" baseline="-25000" dirty="0" smtClean="0"/>
              <a:t>3</a:t>
            </a:r>
            <a:endParaRPr lang="en-AU" b="1" i="1" baseline="-25000" dirty="0"/>
          </a:p>
        </p:txBody>
      </p:sp>
      <p:pic>
        <p:nvPicPr>
          <p:cNvPr id="36" name="Picture 4" descr="Image result for superconductor ARP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221088"/>
            <a:ext cx="384042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0" y="3933056"/>
            <a:ext cx="82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/>
              <a:t>BSSCO</a:t>
            </a:r>
            <a:endParaRPr lang="en-AU" b="1" i="1" baseline="-25000" dirty="0"/>
          </a:p>
        </p:txBody>
      </p:sp>
      <p:sp>
        <p:nvSpPr>
          <p:cNvPr id="38" name="TextBox 37"/>
          <p:cNvSpPr txBox="1"/>
          <p:nvPr/>
        </p:nvSpPr>
        <p:spPr>
          <a:xfrm>
            <a:off x="4188151" y="4117142"/>
            <a:ext cx="827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/>
              <a:t>MoSe</a:t>
            </a:r>
            <a:r>
              <a:rPr lang="en-AU" b="1" i="1" baseline="-25000" dirty="0" smtClean="0"/>
              <a:t>2</a:t>
            </a:r>
            <a:endParaRPr lang="en-AU" b="1" i="1" baseline="-25000" dirty="0"/>
          </a:p>
        </p:txBody>
      </p:sp>
    </p:spTree>
    <p:extLst>
      <p:ext uri="{BB962C8B-B14F-4D97-AF65-F5344CB8AC3E}">
        <p14:creationId xmlns:p14="http://schemas.microsoft.com/office/powerpoint/2010/main" val="264827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Toroidal Electron Analyser : Fundamentals</a:t>
            </a:r>
            <a:endParaRPr lang="en-AU" sz="2400" b="0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7504" y="908720"/>
            <a:ext cx="8197641" cy="5415156"/>
            <a:chOff x="-148525" y="525493"/>
            <a:chExt cx="8454325" cy="6027707"/>
          </a:xfrm>
        </p:grpSpPr>
        <p:sp>
          <p:nvSpPr>
            <p:cNvPr id="11" name="Rectangle 10"/>
            <p:cNvSpPr/>
            <p:nvPr/>
          </p:nvSpPr>
          <p:spPr>
            <a:xfrm>
              <a:off x="-148525" y="525493"/>
              <a:ext cx="7500534" cy="71944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dirty="0" smtClean="0"/>
                <a:t>A pair of oppositely charged concentric toroidal electrodes will image </a:t>
              </a:r>
              <a:r>
                <a:rPr lang="en-US" b="1" dirty="0" smtClean="0"/>
                <a:t>all </a:t>
              </a:r>
              <a:r>
                <a:rPr lang="en-US" b="1" dirty="0" smtClean="0"/>
                <a:t>photoelectron </a:t>
              </a:r>
              <a:r>
                <a:rPr lang="en-US" b="1" dirty="0" smtClean="0"/>
                <a:t>emission angles</a:t>
              </a:r>
              <a:r>
                <a:rPr lang="en-US" dirty="0" smtClean="0"/>
                <a:t> from a fixed surface azimuth</a:t>
              </a:r>
              <a:endParaRPr lang="en-AU" dirty="0"/>
            </a:p>
          </p:txBody>
        </p:sp>
        <p:pic>
          <p:nvPicPr>
            <p:cNvPr id="12" name="Picture 11" descr="LeckeyDesign.png"/>
            <p:cNvPicPr/>
            <p:nvPr/>
          </p:nvPicPr>
          <p:blipFill>
            <a:blip r:embed="rId3"/>
            <a:srcRect t="21489" r="52185" b="6462"/>
            <a:stretch>
              <a:fillRect/>
            </a:stretch>
          </p:blipFill>
          <p:spPr>
            <a:xfrm>
              <a:off x="222789" y="2590800"/>
              <a:ext cx="4882612" cy="35814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381000" y="1487269"/>
              <a:ext cx="7467600" cy="719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 indent="-182563"/>
              <a:r>
                <a:rPr lang="en-US" dirty="0" smtClean="0"/>
                <a:t>Dispersion of energy in toroidal sector     =&gt;      </a:t>
              </a:r>
              <a:r>
                <a:rPr lang="en-US" dirty="0" smtClean="0">
                  <a:solidFill>
                    <a:srgbClr val="FF0000"/>
                  </a:solidFill>
                </a:rPr>
                <a:t>Kinetic energy measurement</a:t>
              </a:r>
            </a:p>
            <a:p>
              <a:pPr marL="182563" indent="-182563"/>
              <a:r>
                <a:rPr lang="en-US" dirty="0" smtClean="0"/>
                <a:t>Preservation of polar angle from sample  =&gt;     </a:t>
              </a:r>
              <a:r>
                <a:rPr lang="en-US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Polar angle measurement</a:t>
              </a:r>
              <a:endParaRPr lang="en-AU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667000" y="2514600"/>
              <a:ext cx="5638800" cy="4038600"/>
              <a:chOff x="2667000" y="2514600"/>
              <a:chExt cx="5638800" cy="40386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715000" y="2514600"/>
                <a:ext cx="2590800" cy="2976265"/>
                <a:chOff x="782393" y="4271093"/>
                <a:chExt cx="2590800" cy="2976265"/>
              </a:xfrm>
            </p:grpSpPr>
            <p:sp>
              <p:nvSpPr>
                <p:cNvPr id="19" name="Arc 18"/>
                <p:cNvSpPr/>
                <p:nvPr/>
              </p:nvSpPr>
              <p:spPr>
                <a:xfrm>
                  <a:off x="1143000" y="4419600"/>
                  <a:ext cx="1676400" cy="1828800"/>
                </a:xfrm>
                <a:prstGeom prst="arc">
                  <a:avLst>
                    <a:gd name="adj1" fmla="val 701684"/>
                    <a:gd name="adj2" fmla="val 9942580"/>
                  </a:avLst>
                </a:prstGeom>
                <a:ln w="22225">
                  <a:solidFill>
                    <a:schemeClr val="tx1"/>
                  </a:solidFill>
                  <a:headEnd type="stealth" w="lg" len="lg"/>
                  <a:tailEnd type="stealth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grpSp>
              <p:nvGrpSpPr>
                <p:cNvPr id="20" name="Group 19"/>
                <p:cNvGrpSpPr/>
                <p:nvPr/>
              </p:nvGrpSpPr>
              <p:grpSpPr>
                <a:xfrm>
                  <a:off x="782393" y="4271093"/>
                  <a:ext cx="2590800" cy="2976265"/>
                  <a:chOff x="782393" y="4271093"/>
                  <a:chExt cx="2590800" cy="2976265"/>
                </a:xfrm>
              </p:grpSpPr>
              <p:sp>
                <p:nvSpPr>
                  <p:cNvPr id="21" name="Block Arc 20"/>
                  <p:cNvSpPr/>
                  <p:nvPr/>
                </p:nvSpPr>
                <p:spPr>
                  <a:xfrm rot="11335237">
                    <a:off x="782393" y="4271093"/>
                    <a:ext cx="2397394" cy="2415639"/>
                  </a:xfrm>
                  <a:prstGeom prst="blockArc">
                    <a:avLst>
                      <a:gd name="adj1" fmla="val 10507095"/>
                      <a:gd name="adj2" fmla="val 21109891"/>
                      <a:gd name="adj3" fmla="val 9081"/>
                    </a:avLst>
                  </a:prstGeom>
                  <a:gradFill flip="none" rotWithShape="1">
                    <a:gsLst>
                      <a:gs pos="0">
                        <a:srgbClr val="FFFFFF"/>
                      </a:gs>
                      <a:gs pos="16000">
                        <a:srgbClr val="1F1F1F"/>
                      </a:gs>
                      <a:gs pos="17000">
                        <a:srgbClr val="FFFFFF"/>
                      </a:gs>
                      <a:gs pos="42000">
                        <a:srgbClr val="636363"/>
                      </a:gs>
                      <a:gs pos="53000">
                        <a:srgbClr val="CFCFCF"/>
                      </a:gs>
                      <a:gs pos="66000">
                        <a:srgbClr val="CFCFCF"/>
                      </a:gs>
                      <a:gs pos="70000">
                        <a:srgbClr val="1F1F1F"/>
                      </a:gs>
                      <a:gs pos="78999">
                        <a:srgbClr val="FFFFFF"/>
                      </a:gs>
                      <a:gs pos="100000">
                        <a:srgbClr val="7F7F7F"/>
                      </a:gs>
                    </a:gsLst>
                    <a:lin ang="2700000" scaled="1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1752600" y="5562028"/>
                    <a:ext cx="741065" cy="5138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err="1" smtClean="0">
                        <a:latin typeface="Symbol" pitchFamily="18" charset="2"/>
                      </a:rPr>
                      <a:t>q</a:t>
                    </a:r>
                    <a:r>
                      <a:rPr lang="en-US" sz="2400" b="1" baseline="-25000" dirty="0" err="1" smtClean="0">
                        <a:latin typeface="+mj-lt"/>
                      </a:rPr>
                      <a:t>P</a:t>
                    </a:r>
                    <a:endParaRPr lang="en-AU" sz="2400" b="1" baseline="-25000" dirty="0">
                      <a:latin typeface="+mj-lt"/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1163393" y="6785693"/>
                    <a:ext cx="22098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b="1" dirty="0" err="1" smtClean="0"/>
                      <a:t>E</a:t>
                    </a:r>
                    <a:r>
                      <a:rPr lang="en-US" sz="2400" b="1" baseline="-25000" dirty="0" err="1" smtClean="0"/>
                      <a:t>kin</a:t>
                    </a:r>
                    <a:r>
                      <a:rPr lang="en-US" sz="2400" b="1" dirty="0" smtClean="0"/>
                      <a:t> = const</a:t>
                    </a:r>
                    <a:endParaRPr lang="en-AU" sz="2400" b="1" dirty="0"/>
                  </a:p>
                </p:txBody>
              </p:sp>
            </p:grpSp>
          </p:grpSp>
          <p:sp>
            <p:nvSpPr>
              <p:cNvPr id="17" name="Curved Up Arrow 16"/>
              <p:cNvSpPr/>
              <p:nvPr/>
            </p:nvSpPr>
            <p:spPr>
              <a:xfrm>
                <a:off x="2667000" y="5638800"/>
                <a:ext cx="3733800" cy="914400"/>
              </a:xfrm>
              <a:prstGeom prst="curvedUpArrow">
                <a:avLst>
                  <a:gd name="adj1" fmla="val 25001"/>
                  <a:gd name="adj2" fmla="val 72400"/>
                  <a:gd name="adj3" fmla="val 39286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562600" y="2895600"/>
                <a:ext cx="2743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Annular  Detector Output</a:t>
                </a:r>
                <a:endParaRPr lang="en-AU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225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6309320"/>
            <a:ext cx="1728192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/>
          <p:cNvSpPr/>
          <p:nvPr/>
        </p:nvSpPr>
        <p:spPr>
          <a:xfrm>
            <a:off x="5940152" y="5805264"/>
            <a:ext cx="2808312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" name="Group 2"/>
          <p:cNvGrpSpPr/>
          <p:nvPr/>
        </p:nvGrpSpPr>
        <p:grpSpPr>
          <a:xfrm>
            <a:off x="467544" y="980728"/>
            <a:ext cx="8136904" cy="5539029"/>
            <a:chOff x="210457" y="116114"/>
            <a:chExt cx="9456161" cy="6437086"/>
          </a:xfrm>
        </p:grpSpPr>
        <p:pic>
          <p:nvPicPr>
            <p:cNvPr id="24" name="Picture 2" descr="around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0457" y="116114"/>
              <a:ext cx="3124200" cy="3096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" descr="around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639457" y="116114"/>
              <a:ext cx="3124200" cy="30970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5" descr="E:\PEhemisphere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8600" y="3733800"/>
              <a:ext cx="4411548" cy="2819400"/>
            </a:xfrm>
            <a:prstGeom prst="rect">
              <a:avLst/>
            </a:prstGeom>
            <a:noFill/>
          </p:spPr>
        </p:pic>
        <p:sp>
          <p:nvSpPr>
            <p:cNvPr id="27" name="Rectangle 26"/>
            <p:cNvSpPr/>
            <p:nvPr/>
          </p:nvSpPr>
          <p:spPr>
            <a:xfrm>
              <a:off x="5231427" y="4886036"/>
              <a:ext cx="4257790" cy="107303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Complete emission hemisphere measurement requires only to rotate azimuth angle 180</a:t>
              </a:r>
              <a:r>
                <a:rPr lang="en-US" b="1" dirty="0" smtClean="0">
                  <a:solidFill>
                    <a:srgbClr val="FFFF00"/>
                  </a:solidFill>
                  <a:latin typeface="Calibri"/>
                </a:rPr>
                <a:t>°</a:t>
              </a:r>
              <a:endParaRPr lang="en-AU" b="1" dirty="0">
                <a:solidFill>
                  <a:srgbClr val="FFFF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876799" y="3733800"/>
              <a:ext cx="4789819" cy="751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4625" indent="-174625">
                <a:buFont typeface="Arial" pitchFamily="34" charset="0"/>
                <a:buChar char="•"/>
              </a:pPr>
              <a:r>
                <a:rPr lang="en-US" dirty="0" smtClean="0"/>
                <a:t>The toroidal </a:t>
              </a:r>
              <a:r>
                <a:rPr lang="en-US" dirty="0" err="1" smtClean="0"/>
                <a:t>analyser</a:t>
              </a:r>
              <a:r>
                <a:rPr lang="en-US" dirty="0" smtClean="0"/>
                <a:t> accepts a “fan” of polar emission angle at a given energy</a:t>
              </a:r>
              <a:endParaRPr lang="en-AU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rot="10800000" flipV="1">
              <a:off x="5181600" y="457199"/>
              <a:ext cx="1981200" cy="14515"/>
            </a:xfrm>
            <a:prstGeom prst="straightConnector1">
              <a:avLst/>
            </a:prstGeom>
            <a:ln w="57150">
              <a:solidFill>
                <a:srgbClr val="FFC000"/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7162800" y="152400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/>
                <a:t>SR</a:t>
              </a:r>
              <a:endParaRPr lang="en-AU" sz="2800" b="1" dirty="0"/>
            </a:p>
          </p:txBody>
        </p:sp>
      </p:grpSp>
      <p:sp>
        <p:nvSpPr>
          <p:cNvPr id="32" name="Title 14"/>
          <p:cNvSpPr txBox="1">
            <a:spLocks/>
          </p:cNvSpPr>
          <p:nvPr/>
        </p:nvSpPr>
        <p:spPr bwMode="auto">
          <a:xfrm>
            <a:off x="0" y="0"/>
            <a:ext cx="7164288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2400" b="0" smtClean="0">
                <a:solidFill>
                  <a:schemeClr val="bg1"/>
                </a:solidFill>
              </a:rPr>
              <a:t>Toroidal Electron Analyser: Fundamentals</a:t>
            </a:r>
            <a:endParaRPr lang="en-AU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6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588224" y="5877272"/>
            <a:ext cx="2376264" cy="908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1</a:t>
            </a:r>
            <a:r>
              <a:rPr lang="en-AU" sz="2400" b="0" baseline="30000" dirty="0" smtClean="0">
                <a:solidFill>
                  <a:schemeClr val="bg1"/>
                </a:solidFill>
              </a:rPr>
              <a:t>st</a:t>
            </a:r>
            <a:r>
              <a:rPr lang="en-AU" sz="2400" b="0" dirty="0" smtClean="0">
                <a:solidFill>
                  <a:schemeClr val="bg1"/>
                </a:solidFill>
              </a:rPr>
              <a:t> Generation Instrument</a:t>
            </a:r>
            <a:endParaRPr lang="en-AU" sz="2400" b="0" dirty="0">
              <a:solidFill>
                <a:schemeClr val="bg1"/>
              </a:solidFill>
            </a:endParaRPr>
          </a:p>
        </p:txBody>
      </p:sp>
      <p:pic>
        <p:nvPicPr>
          <p:cNvPr id="24" name="Picture 5" descr="C:\Documents and Settings\tadicha.AUSYNCH\Desktop\PhD\Thesis\Diagrams\ToroidalAnalyser\LeckeyDesign.pn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 l="55507"/>
          <a:stretch>
            <a:fillRect/>
          </a:stretch>
        </p:blipFill>
        <p:spPr bwMode="auto">
          <a:xfrm>
            <a:off x="5004048" y="908720"/>
            <a:ext cx="4007892" cy="4384872"/>
          </a:xfrm>
          <a:prstGeom prst="rect">
            <a:avLst/>
          </a:prstGeom>
          <a:noFill/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29689" y="81156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Designed and built 1985. Commissioned</a:t>
            </a:r>
            <a:r>
              <a:rPr kumimoji="0" lang="en-US" b="1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at </a:t>
            </a:r>
            <a:r>
              <a:rPr kumimoji="0" lang="en-US" b="1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BESSY1, Berlin</a:t>
            </a:r>
            <a:r>
              <a:rPr kumimoji="0" lang="en-US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AU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" name="Picture 5" descr="C:\Documents and Settings\tadicha.AUSYNCH\Desktop\New Folder (2)\P10001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330199" y="1955801"/>
            <a:ext cx="5079998" cy="381000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4191000" y="5157192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0" indent="-1778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u="sng" dirty="0" smtClean="0"/>
              <a:t>Single</a:t>
            </a:r>
            <a:r>
              <a:rPr lang="en-US" dirty="0" smtClean="0"/>
              <a:t> Kinetic Energy measurement from sample</a:t>
            </a:r>
            <a:endParaRPr lang="en-AU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4191000" y="5571946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0" indent="-1778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270</a:t>
            </a:r>
            <a:r>
              <a:rPr lang="en-US" dirty="0" smtClean="0">
                <a:latin typeface="Calibri"/>
              </a:rPr>
              <a:t>°</a:t>
            </a:r>
            <a:r>
              <a:rPr lang="en-US" dirty="0" smtClean="0"/>
              <a:t> Polar angle acceptance</a:t>
            </a:r>
            <a:endParaRPr lang="en-AU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4191000" y="6029146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0" indent="-1778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Electron detection using 1D Resistive Strip delay-line detector 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92653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1</a:t>
            </a:r>
            <a:r>
              <a:rPr lang="en-AU" sz="2400" b="0" baseline="30000" dirty="0" smtClean="0">
                <a:solidFill>
                  <a:schemeClr val="bg1"/>
                </a:solidFill>
              </a:rPr>
              <a:t>st</a:t>
            </a:r>
            <a:r>
              <a:rPr lang="en-AU" sz="2400" b="0" dirty="0" smtClean="0">
                <a:solidFill>
                  <a:schemeClr val="bg1"/>
                </a:solidFill>
              </a:rPr>
              <a:t> Generation Instrument: BESSY1</a:t>
            </a:r>
            <a:endParaRPr lang="en-AU" sz="2400" b="0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2754173" cy="4712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4067944" y="980728"/>
            <a:ext cx="4828185" cy="4428560"/>
            <a:chOff x="5072062" y="2201729"/>
            <a:chExt cx="3872790" cy="3632280"/>
          </a:xfrm>
        </p:grpSpPr>
        <p:pic>
          <p:nvPicPr>
            <p:cNvPr id="12" name="Picture 11" descr="OldandNewAnalyser.png"/>
            <p:cNvPicPr/>
            <p:nvPr/>
          </p:nvPicPr>
          <p:blipFill>
            <a:blip r:embed="rId4" cstate="print"/>
            <a:srcRect t="4758" r="51324" b="54760"/>
            <a:stretch>
              <a:fillRect/>
            </a:stretch>
          </p:blipFill>
          <p:spPr>
            <a:xfrm>
              <a:off x="5072062" y="2397474"/>
              <a:ext cx="3648200" cy="343653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 rot="3632011">
              <a:off x="7997483" y="2289964"/>
              <a:ext cx="1035604" cy="859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107504" y="5661248"/>
            <a:ext cx="4176464" cy="685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latin typeface="+mj-lt"/>
                <a:ea typeface="+mj-ea"/>
                <a:cs typeface="+mj-cs"/>
              </a:rPr>
              <a:t>Normal emission bandstructure </a:t>
            </a:r>
            <a:r>
              <a:rPr lang="en-US" b="1" dirty="0" smtClean="0">
                <a:latin typeface="+mj-lt"/>
                <a:ea typeface="+mj-ea"/>
                <a:cs typeface="+mj-cs"/>
              </a:rPr>
              <a:t>mapping</a:t>
            </a:r>
            <a:endParaRPr kumimoji="0" lang="en-A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644008" y="5559896"/>
            <a:ext cx="4608512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latin typeface="+mj-lt"/>
                <a:ea typeface="+mj-ea"/>
                <a:cs typeface="+mj-cs"/>
              </a:rPr>
              <a:t>Full </a:t>
            </a:r>
            <a:r>
              <a:rPr lang="en-US" b="1" dirty="0" smtClean="0">
                <a:latin typeface="+mj-lt"/>
                <a:ea typeface="+mj-ea"/>
                <a:cs typeface="+mj-cs"/>
              </a:rPr>
              <a:t>Hemisphere Fermi </a:t>
            </a:r>
            <a:r>
              <a:rPr lang="en-US" b="1" dirty="0" err="1" smtClean="0">
                <a:latin typeface="+mj-lt"/>
                <a:ea typeface="+mj-ea"/>
                <a:cs typeface="+mj-cs"/>
              </a:rPr>
              <a:t>Surface,Cu</a:t>
            </a:r>
            <a:r>
              <a:rPr lang="en-US" b="1" dirty="0" smtClean="0">
                <a:latin typeface="+mj-lt"/>
                <a:ea typeface="+mj-ea"/>
                <a:cs typeface="+mj-cs"/>
              </a:rPr>
              <a:t>(111)</a:t>
            </a:r>
            <a:endParaRPr kumimoji="0" lang="en-AU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17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2</a:t>
            </a:r>
            <a:r>
              <a:rPr lang="en-AU" sz="2400" b="0" baseline="30000" dirty="0" smtClean="0">
                <a:solidFill>
                  <a:schemeClr val="bg1"/>
                </a:solidFill>
              </a:rPr>
              <a:t>nd</a:t>
            </a:r>
            <a:r>
              <a:rPr lang="en-AU" sz="2400" b="0" dirty="0" smtClean="0">
                <a:solidFill>
                  <a:schemeClr val="bg1"/>
                </a:solidFill>
              </a:rPr>
              <a:t> </a:t>
            </a:r>
            <a:r>
              <a:rPr lang="en-AU" sz="2400" b="0" dirty="0" smtClean="0">
                <a:solidFill>
                  <a:schemeClr val="bg1"/>
                </a:solidFill>
              </a:rPr>
              <a:t> Generation Instrument: BESSY2</a:t>
            </a:r>
            <a:endParaRPr lang="en-AU" sz="2400" b="0" dirty="0">
              <a:solidFill>
                <a:schemeClr val="bg1"/>
              </a:solidFill>
            </a:endParaRPr>
          </a:p>
        </p:txBody>
      </p:sp>
      <p:pic>
        <p:nvPicPr>
          <p:cNvPr id="18" name="Picture 17" descr="Analyser1.png"/>
          <p:cNvPicPr/>
          <p:nvPr/>
        </p:nvPicPr>
        <p:blipFill>
          <a:blip r:embed="rId3"/>
          <a:srcRect t="-920"/>
          <a:stretch>
            <a:fillRect/>
          </a:stretch>
        </p:blipFill>
        <p:spPr>
          <a:xfrm>
            <a:off x="4165640" y="1061951"/>
            <a:ext cx="4507955" cy="5664533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35496" y="964758"/>
            <a:ext cx="3837647" cy="4046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182563" marR="0" lvl="0" indent="-182563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Revised Toroidal</a:t>
            </a:r>
            <a:r>
              <a:rPr kumimoji="0" lang="en-US" sz="2000" b="1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Electrode System</a:t>
            </a:r>
            <a:endParaRPr kumimoji="0" lang="en-AU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657821" y="3789040"/>
            <a:ext cx="994299" cy="10115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5496" y="2852936"/>
            <a:ext cx="324036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177800" marR="0" lvl="0" indent="-1778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Removal of</a:t>
            </a:r>
            <a:r>
              <a:rPr kumimoji="0" lang="en-US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exit slit allows for band of energies to pass to detector plane </a:t>
            </a:r>
            <a:endParaRPr kumimoji="0" lang="en-AU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245164" y="3324980"/>
            <a:ext cx="1470852" cy="68008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/>
          <p:cNvSpPr txBox="1">
            <a:spLocks/>
          </p:cNvSpPr>
          <p:nvPr/>
        </p:nvSpPr>
        <p:spPr>
          <a:xfrm>
            <a:off x="35496" y="1436802"/>
            <a:ext cx="3837647" cy="4046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182563" marR="0" lvl="0" indent="-182563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 x Larger</a:t>
            </a:r>
            <a:r>
              <a:rPr kumimoji="0" lang="en-US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=&gt; Increased Resolution</a:t>
            </a:r>
            <a:endParaRPr kumimoji="0" lang="en-AU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5496" y="2043717"/>
            <a:ext cx="3209668" cy="6069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177800" marR="0" lvl="0" indent="-1778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noProof="0" dirty="0" smtClean="0">
                <a:latin typeface="+mj-lt"/>
                <a:ea typeface="+mj-ea"/>
                <a:cs typeface="+mj-cs"/>
              </a:rPr>
              <a:t>Refined Toroidal Curvature </a:t>
            </a:r>
          </a:p>
          <a:p>
            <a:pPr marL="177800" marR="0" lvl="0" indent="-1778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>
                <a:latin typeface="+mj-lt"/>
                <a:ea typeface="+mj-ea"/>
                <a:cs typeface="+mj-cs"/>
              </a:rPr>
              <a:t>	</a:t>
            </a:r>
            <a:r>
              <a:rPr lang="en-US" noProof="0" dirty="0" smtClean="0">
                <a:latin typeface="+mj-lt"/>
                <a:ea typeface="+mj-ea"/>
                <a:cs typeface="+mj-cs"/>
              </a:rPr>
              <a:t>=&gt; Less aberrations</a:t>
            </a:r>
            <a:endParaRPr kumimoji="0" lang="en-AU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11560" y="3789040"/>
            <a:ext cx="5791358" cy="2425971"/>
            <a:chOff x="228600" y="3124200"/>
            <a:chExt cx="6324600" cy="2741295"/>
          </a:xfrm>
        </p:grpSpPr>
        <p:grpSp>
          <p:nvGrpSpPr>
            <p:cNvPr id="30" name="Group 29"/>
            <p:cNvGrpSpPr/>
            <p:nvPr/>
          </p:nvGrpSpPr>
          <p:grpSpPr>
            <a:xfrm>
              <a:off x="228600" y="3124200"/>
              <a:ext cx="2560955" cy="2741295"/>
              <a:chOff x="1447800" y="1979295"/>
              <a:chExt cx="2560955" cy="2741295"/>
            </a:xfrm>
          </p:grpSpPr>
          <p:pic>
            <p:nvPicPr>
              <p:cNvPr id="32" name="Picture 31" descr="Detector3.png"/>
              <p:cNvPicPr/>
              <p:nvPr/>
            </p:nvPicPr>
            <p:blipFill>
              <a:blip r:embed="rId4" cstate="print"/>
              <a:srcRect r="55318"/>
              <a:stretch>
                <a:fillRect/>
              </a:stretch>
            </p:blipFill>
            <p:spPr>
              <a:xfrm>
                <a:off x="1447800" y="1979295"/>
                <a:ext cx="2560955" cy="2741295"/>
              </a:xfrm>
              <a:prstGeom prst="rect">
                <a:avLst/>
              </a:prstGeom>
            </p:spPr>
          </p:pic>
          <p:sp>
            <p:nvSpPr>
              <p:cNvPr id="33" name="Rectangle 32"/>
              <p:cNvSpPr/>
              <p:nvPr/>
            </p:nvSpPr>
            <p:spPr>
              <a:xfrm>
                <a:off x="1676400" y="2133600"/>
                <a:ext cx="304800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cxnSp>
          <p:nvCxnSpPr>
            <p:cNvPr id="31" name="Straight Arrow Connector 30"/>
            <p:cNvCxnSpPr/>
            <p:nvPr/>
          </p:nvCxnSpPr>
          <p:spPr>
            <a:xfrm rot="10800000">
              <a:off x="2895600" y="5334000"/>
              <a:ext cx="3657600" cy="457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44016" y="6105490"/>
            <a:ext cx="4788024" cy="707886"/>
            <a:chOff x="1230086" y="1295399"/>
            <a:chExt cx="4428005" cy="857761"/>
          </a:xfrm>
        </p:grpSpPr>
        <p:sp>
          <p:nvSpPr>
            <p:cNvPr id="27" name="Rectangle 26"/>
            <p:cNvSpPr/>
            <p:nvPr/>
          </p:nvSpPr>
          <p:spPr>
            <a:xfrm>
              <a:off x="1230086" y="1357008"/>
              <a:ext cx="2895600" cy="7509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44599" y="1295399"/>
              <a:ext cx="4413492" cy="8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</a:rPr>
                <a:t>Requirement for new 2D </a:t>
              </a:r>
            </a:p>
            <a:p>
              <a:r>
                <a:rPr lang="en-US" sz="2000" b="1" dirty="0" smtClean="0">
                  <a:solidFill>
                    <a:srgbClr val="FFFF00"/>
                  </a:solidFill>
                </a:rPr>
                <a:t>Detector solution</a:t>
              </a:r>
              <a:endParaRPr lang="en-AU" sz="2000" b="1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47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79512" y="6309320"/>
            <a:ext cx="1728192" cy="432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 22"/>
          <p:cNvSpPr/>
          <p:nvPr/>
        </p:nvSpPr>
        <p:spPr>
          <a:xfrm>
            <a:off x="5940152" y="5805264"/>
            <a:ext cx="2808312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" name="Group 1"/>
          <p:cNvGrpSpPr/>
          <p:nvPr/>
        </p:nvGrpSpPr>
        <p:grpSpPr>
          <a:xfrm>
            <a:off x="683568" y="836712"/>
            <a:ext cx="8208912" cy="6021288"/>
            <a:chOff x="228600" y="228600"/>
            <a:chExt cx="8915400" cy="6629400"/>
          </a:xfrm>
        </p:grpSpPr>
        <p:pic>
          <p:nvPicPr>
            <p:cNvPr id="8" name="Picture 7" descr="Trajectories.png"/>
            <p:cNvPicPr/>
            <p:nvPr/>
          </p:nvPicPr>
          <p:blipFill>
            <a:blip r:embed="rId2" cstate="print"/>
            <a:srcRect t="57147" r="44444"/>
            <a:stretch>
              <a:fillRect/>
            </a:stretch>
          </p:blipFill>
          <p:spPr>
            <a:xfrm>
              <a:off x="228600" y="228600"/>
              <a:ext cx="4114800" cy="4038600"/>
            </a:xfrm>
            <a:prstGeom prst="rect">
              <a:avLst/>
            </a:prstGeom>
          </p:spPr>
        </p:pic>
        <p:sp>
          <p:nvSpPr>
            <p:cNvPr id="13" name="Title 1"/>
            <p:cNvSpPr txBox="1">
              <a:spLocks/>
            </p:cNvSpPr>
            <p:nvPr/>
          </p:nvSpPr>
          <p:spPr>
            <a:xfrm>
              <a:off x="4191000" y="381000"/>
              <a:ext cx="4953000" cy="1981200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/>
            <a:p>
              <a:pPr marL="177800" marR="0" lvl="0" indent="-17780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lang="en-US" dirty="0" smtClean="0">
                  <a:latin typeface="+mj-lt"/>
                  <a:ea typeface="+mj-ea"/>
                  <a:cs typeface="+mj-cs"/>
                </a:rPr>
                <a:t>Transmitted energy window ~ 10% pass energy</a:t>
              </a:r>
            </a:p>
            <a:p>
              <a:pPr marL="177800" marR="0" lvl="0" indent="-17780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lang="en-US" dirty="0" smtClean="0">
                <a:latin typeface="+mj-lt"/>
                <a:ea typeface="+mj-ea"/>
                <a:cs typeface="+mj-cs"/>
              </a:endParaRPr>
            </a:p>
            <a:p>
              <a:pPr marL="177800" marR="0" lvl="0" indent="-17780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lang="en-US" dirty="0" smtClean="0">
                  <a:latin typeface="+mj-lt"/>
                  <a:ea typeface="+mj-ea"/>
                  <a:cs typeface="+mj-cs"/>
                </a:rPr>
                <a:t>Polar </a:t>
              </a:r>
              <a:r>
                <a:rPr lang="en-US" dirty="0" smtClean="0">
                  <a:latin typeface="+mj-lt"/>
                  <a:ea typeface="+mj-ea"/>
                  <a:cs typeface="+mj-cs"/>
                </a:rPr>
                <a:t>Angle </a:t>
              </a:r>
              <a:r>
                <a:rPr lang="en-US" dirty="0" smtClean="0">
                  <a:latin typeface="+mj-lt"/>
                  <a:ea typeface="+mj-ea"/>
                  <a:cs typeface="+mj-cs"/>
                </a:rPr>
                <a:t>resolution </a:t>
              </a:r>
              <a:r>
                <a:rPr lang="en-US" dirty="0" smtClean="0">
                  <a:latin typeface="+mj-lt"/>
                  <a:ea typeface="+mj-ea"/>
                  <a:cs typeface="+mj-cs"/>
                </a:rPr>
                <a:t>~ 0.1</a:t>
              </a:r>
              <a:r>
                <a:rPr lang="en-US" dirty="0" smtClean="0">
                  <a:latin typeface="Calibri"/>
                  <a:ea typeface="+mj-ea"/>
                  <a:cs typeface="+mj-cs"/>
                </a:rPr>
                <a:t>°</a:t>
              </a:r>
              <a:endParaRPr lang="en-US" dirty="0" smtClean="0">
                <a:latin typeface="+mj-lt"/>
                <a:ea typeface="+mj-ea"/>
                <a:cs typeface="+mj-cs"/>
              </a:endParaRPr>
            </a:p>
            <a:p>
              <a:pPr marL="177800" marR="0" lvl="0" indent="-17780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lang="en-US" dirty="0" smtClean="0">
                <a:latin typeface="+mj-lt"/>
                <a:ea typeface="+mj-ea"/>
                <a:cs typeface="+mj-cs"/>
              </a:endParaRPr>
            </a:p>
            <a:p>
              <a:pPr marL="177800" marR="0" lvl="0" indent="-17780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lang="en-US" dirty="0" smtClean="0">
                  <a:latin typeface="+mj-lt"/>
                  <a:ea typeface="+mj-ea"/>
                  <a:cs typeface="+mj-cs"/>
                </a:rPr>
                <a:t>Energy dispersion at detector yields predicted resolving power of 1000</a:t>
              </a:r>
            </a:p>
            <a:p>
              <a:pPr marL="177800" marR="0" lvl="0" indent="-17780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lang="en-US" dirty="0" smtClean="0">
                <a:latin typeface="+mj-lt"/>
                <a:ea typeface="+mj-ea"/>
                <a:cs typeface="+mj-cs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AU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4" name="Picture 13" descr="Trajectories.png"/>
            <p:cNvPicPr/>
            <p:nvPr/>
          </p:nvPicPr>
          <p:blipFill>
            <a:blip r:embed="rId2" cstate="print"/>
            <a:srcRect l="54321" t="60956" b="11427"/>
            <a:stretch>
              <a:fillRect/>
            </a:stretch>
          </p:blipFill>
          <p:spPr>
            <a:xfrm>
              <a:off x="533400" y="4648200"/>
              <a:ext cx="2819400" cy="2209800"/>
            </a:xfrm>
            <a:prstGeom prst="rect">
              <a:avLst/>
            </a:prstGeom>
          </p:spPr>
        </p:pic>
        <p:pic>
          <p:nvPicPr>
            <p:cNvPr id="15" name="Picture 14" descr="Detector3.png"/>
            <p:cNvPicPr/>
            <p:nvPr/>
          </p:nvPicPr>
          <p:blipFill>
            <a:blip r:embed="rId3" cstate="print"/>
            <a:srcRect l="50521" t="7692"/>
            <a:stretch>
              <a:fillRect/>
            </a:stretch>
          </p:blipFill>
          <p:spPr>
            <a:xfrm>
              <a:off x="4572000" y="2667000"/>
              <a:ext cx="4114800" cy="3657600"/>
            </a:xfrm>
            <a:prstGeom prst="rect">
              <a:avLst/>
            </a:prstGeom>
          </p:spPr>
        </p:pic>
        <p:sp>
          <p:nvSpPr>
            <p:cNvPr id="16" name="Curved Right Arrow 15"/>
            <p:cNvSpPr/>
            <p:nvPr/>
          </p:nvSpPr>
          <p:spPr>
            <a:xfrm>
              <a:off x="228600" y="4648200"/>
              <a:ext cx="685800" cy="1219200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 rot="20084629">
              <a:off x="3313660" y="5357945"/>
              <a:ext cx="1371600" cy="838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rot="5400000">
              <a:off x="6172200" y="3657600"/>
              <a:ext cx="609600" cy="609600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5400000">
              <a:off x="6286500" y="4533900"/>
              <a:ext cx="1295400" cy="609600"/>
            </a:xfrm>
            <a:prstGeom prst="straightConnector1">
              <a:avLst/>
            </a:prstGeom>
            <a:ln w="254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324600" y="32766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Cu  d states</a:t>
              </a:r>
              <a:endParaRPr lang="en-AU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81800" y="38100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Cu  sp states</a:t>
              </a:r>
              <a:endParaRPr lang="en-AU" dirty="0">
                <a:solidFill>
                  <a:srgbClr val="FFFF00"/>
                </a:solidFill>
              </a:endParaRPr>
            </a:p>
          </p:txBody>
        </p:sp>
      </p:grpSp>
      <p:sp>
        <p:nvSpPr>
          <p:cNvPr id="18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2</a:t>
            </a:r>
            <a:r>
              <a:rPr lang="en-AU" sz="2400" b="0" baseline="30000" dirty="0" smtClean="0">
                <a:solidFill>
                  <a:schemeClr val="bg1"/>
                </a:solidFill>
              </a:rPr>
              <a:t>nd</a:t>
            </a:r>
            <a:r>
              <a:rPr lang="en-AU" sz="2400" b="0" dirty="0" smtClean="0">
                <a:solidFill>
                  <a:schemeClr val="bg1"/>
                </a:solidFill>
              </a:rPr>
              <a:t> </a:t>
            </a:r>
            <a:r>
              <a:rPr lang="en-AU" sz="2400" b="0" dirty="0" smtClean="0">
                <a:solidFill>
                  <a:schemeClr val="bg1"/>
                </a:solidFill>
              </a:rPr>
              <a:t> Generation Instrument: BESSY2</a:t>
            </a:r>
            <a:endParaRPr lang="en-AU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6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6516216" y="6028601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 bwMode="auto">
          <a:xfrm>
            <a:off x="251520" y="5893532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9591"/>
          <a:stretch/>
        </p:blipFill>
        <p:spPr>
          <a:xfrm>
            <a:off x="5220072" y="1124744"/>
            <a:ext cx="3695972" cy="18432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6" y="1052736"/>
            <a:ext cx="4729288" cy="187220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076055" y="3861048"/>
            <a:ext cx="3831678" cy="2165750"/>
            <a:chOff x="5004048" y="3645024"/>
            <a:chExt cx="3460577" cy="1877718"/>
          </a:xfrm>
        </p:grpSpPr>
        <p:grpSp>
          <p:nvGrpSpPr>
            <p:cNvPr id="10" name="Group 9"/>
            <p:cNvGrpSpPr/>
            <p:nvPr/>
          </p:nvGrpSpPr>
          <p:grpSpPr>
            <a:xfrm>
              <a:off x="5076056" y="3645024"/>
              <a:ext cx="3388569" cy="1607176"/>
              <a:chOff x="5004048" y="3645024"/>
              <a:chExt cx="3388569" cy="1607176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4"/>
              <a:srcRect t="32062" b="36241"/>
              <a:stretch/>
            </p:blipFill>
            <p:spPr>
              <a:xfrm>
                <a:off x="6752991" y="3645024"/>
                <a:ext cx="1639626" cy="1607176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4"/>
              <a:srcRect b="68433"/>
              <a:stretch/>
            </p:blipFill>
            <p:spPr>
              <a:xfrm>
                <a:off x="5004048" y="3645024"/>
                <a:ext cx="1639626" cy="1600581"/>
              </a:xfrm>
              <a:prstGeom prst="rect">
                <a:avLst/>
              </a:prstGeom>
            </p:spPr>
          </p:pic>
        </p:grp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/>
            <a:srcRect t="95631"/>
            <a:stretch/>
          </p:blipFill>
          <p:spPr>
            <a:xfrm>
              <a:off x="5004048" y="5301208"/>
              <a:ext cx="1639626" cy="221534"/>
            </a:xfrm>
            <a:prstGeom prst="rect">
              <a:avLst/>
            </a:prstGeom>
          </p:spPr>
        </p:pic>
      </p:grpSp>
      <p:sp>
        <p:nvSpPr>
          <p:cNvPr id="13" name="Title 14"/>
          <p:cNvSpPr txBox="1">
            <a:spLocks/>
          </p:cNvSpPr>
          <p:nvPr/>
        </p:nvSpPr>
        <p:spPr>
          <a:xfrm>
            <a:off x="179512" y="188640"/>
            <a:ext cx="7164288" cy="809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Some data over the years…</a:t>
            </a:r>
            <a:endParaRPr lang="en-AU" sz="2400" b="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5301208"/>
            <a:ext cx="4968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solidFill>
                  <a:srgbClr val="002060"/>
                </a:solidFill>
              </a:rPr>
              <a:t>Early studies of graphene growth on </a:t>
            </a:r>
            <a:r>
              <a:rPr lang="en-AU" sz="2000" b="1" i="1" dirty="0" err="1" smtClean="0">
                <a:solidFill>
                  <a:srgbClr val="002060"/>
                </a:solidFill>
              </a:rPr>
              <a:t>SiC</a:t>
            </a:r>
            <a:endParaRPr lang="en-AU" sz="2000" b="1" i="1" dirty="0" smtClean="0">
              <a:solidFill>
                <a:srgbClr val="002060"/>
              </a:solidFill>
            </a:endParaRPr>
          </a:p>
          <a:p>
            <a:r>
              <a:rPr lang="en-AU" sz="1600" i="1" dirty="0" err="1" smtClean="0"/>
              <a:t>Emtsev</a:t>
            </a:r>
            <a:r>
              <a:rPr lang="en-AU" sz="1600" i="1" dirty="0" smtClean="0"/>
              <a:t> et al, </a:t>
            </a:r>
            <a:r>
              <a:rPr lang="en-AU" sz="1600" i="1" dirty="0" err="1" smtClean="0"/>
              <a:t>Phys</a:t>
            </a:r>
            <a:r>
              <a:rPr lang="en-AU" sz="1600" i="1" dirty="0" smtClean="0"/>
              <a:t> Rev B </a:t>
            </a:r>
            <a:r>
              <a:rPr lang="en-AU" sz="1600" i="1" dirty="0"/>
              <a:t>77, 155303 </a:t>
            </a:r>
            <a:r>
              <a:rPr lang="en-AU" sz="1600" i="1" dirty="0" smtClean="0"/>
              <a:t>(2008)</a:t>
            </a:r>
          </a:p>
          <a:p>
            <a:r>
              <a:rPr lang="en-AU" sz="1600" i="1" dirty="0" err="1" smtClean="0"/>
              <a:t>Seyller</a:t>
            </a:r>
            <a:r>
              <a:rPr lang="en-AU" sz="1600" i="1" dirty="0" smtClean="0"/>
              <a:t> et al, </a:t>
            </a:r>
            <a:r>
              <a:rPr lang="fr-FR" sz="1600" i="1" dirty="0" smtClean="0"/>
              <a:t>Surf Sci. 600, 3906 (2006)</a:t>
            </a:r>
            <a:endParaRPr lang="en-AU" sz="1600" i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5076056" y="6021288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solidFill>
                  <a:srgbClr val="002060"/>
                </a:solidFill>
              </a:rPr>
              <a:t>DySi</a:t>
            </a:r>
            <a:r>
              <a:rPr lang="en-AU" sz="2000" b="1" i="1" baseline="-25000" dirty="0" smtClean="0">
                <a:solidFill>
                  <a:srgbClr val="002060"/>
                </a:solidFill>
              </a:rPr>
              <a:t>2</a:t>
            </a:r>
            <a:r>
              <a:rPr lang="en-AU" sz="2000" b="1" i="1" dirty="0" smtClean="0">
                <a:solidFill>
                  <a:srgbClr val="002060"/>
                </a:solidFill>
              </a:rPr>
              <a:t> nanowires on Si(111)</a:t>
            </a:r>
          </a:p>
          <a:p>
            <a:r>
              <a:rPr lang="fr-FR" sz="1600" i="1" dirty="0" smtClean="0"/>
              <a:t>Wanke et al </a:t>
            </a:r>
            <a:r>
              <a:rPr lang="fr-FR" sz="1600" i="1" dirty="0"/>
              <a:t>Surface Science 603 (2009) </a:t>
            </a:r>
            <a:r>
              <a:rPr lang="en-AU" sz="1600" i="1" dirty="0" smtClean="0"/>
              <a:t>2808</a:t>
            </a:r>
          </a:p>
          <a:p>
            <a:endParaRPr lang="en-AU" sz="1600" b="1" dirty="0" smtClean="0">
              <a:solidFill>
                <a:srgbClr val="002060"/>
              </a:solidFill>
            </a:endParaRPr>
          </a:p>
          <a:p>
            <a:endParaRPr lang="en-AU" sz="2000" b="1" i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4048" y="2998693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solidFill>
                  <a:srgbClr val="002060"/>
                </a:solidFill>
              </a:rPr>
              <a:t>Photoelectron Diffraction: Cu(111)</a:t>
            </a:r>
          </a:p>
          <a:p>
            <a:r>
              <a:rPr lang="en-AU" sz="1600" i="1" dirty="0" smtClean="0"/>
              <a:t>Cousland et al J</a:t>
            </a:r>
            <a:r>
              <a:rPr lang="en-AU" sz="1600" i="1" dirty="0"/>
              <a:t>. Appl. Phys. 106, 093510 (2009)</a:t>
            </a:r>
            <a:endParaRPr lang="en-AU" sz="1600" b="1" i="1" baseline="-25000" dirty="0">
              <a:solidFill>
                <a:srgbClr val="00206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" y="2852936"/>
            <a:ext cx="4827901" cy="23762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541764" y="997744"/>
            <a:ext cx="1074018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Experiment</a:t>
            </a:r>
            <a:endParaRPr lang="en-AU" sz="1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17172" y="997744"/>
            <a:ext cx="713978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1400" dirty="0" smtClean="0">
                <a:solidFill>
                  <a:schemeClr val="bg1"/>
                </a:solidFill>
              </a:rPr>
              <a:t>Theory</a:t>
            </a:r>
            <a:endParaRPr lang="en-A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79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6021288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179512" y="1199024"/>
            <a:ext cx="3168352" cy="1392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Sample</a:t>
            </a:r>
          </a:p>
          <a:p>
            <a:pPr marL="177800" indent="-177800">
              <a:spcAft>
                <a:spcPts val="50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Cu{421}</a:t>
            </a:r>
          </a:p>
          <a:p>
            <a:pPr marL="177800" indent="-177800">
              <a:spcAft>
                <a:spcPts val="50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Typical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example of a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fcc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metallic chiral surface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512" y="2783200"/>
            <a:ext cx="5904656" cy="1797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Beamline</a:t>
            </a:r>
          </a:p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UE56/2 PGM1, BESSYII, Berlin. </a:t>
            </a:r>
          </a:p>
          <a:p>
            <a:pPr>
              <a:spcAft>
                <a:spcPts val="500"/>
              </a:spcAft>
            </a:pPr>
            <a:r>
              <a:rPr lang="en-US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Techniques</a:t>
            </a:r>
            <a:endParaRPr lang="en-US" u="sng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Full-hemisphere X-ray Photoelectron Diffraction (XPD)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Full-hemisphere Fermi Surface mapping (FSM)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480720" y="6021288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7" name="Group 6"/>
          <p:cNvGrpSpPr/>
          <p:nvPr/>
        </p:nvGrpSpPr>
        <p:grpSpPr>
          <a:xfrm>
            <a:off x="4427984" y="908720"/>
            <a:ext cx="1895474" cy="2831669"/>
            <a:chOff x="4207768" y="1390585"/>
            <a:chExt cx="1895474" cy="2831669"/>
          </a:xfrm>
        </p:grpSpPr>
        <p:pic>
          <p:nvPicPr>
            <p:cNvPr id="8" name="Picture 7" descr="Cu421S.png"/>
            <p:cNvPicPr>
              <a:picLocks noChangeAspect="1"/>
            </p:cNvPicPr>
            <p:nvPr/>
          </p:nvPicPr>
          <p:blipFill>
            <a:blip r:embed="rId2" cstate="print"/>
            <a:srcRect l="46948" t="16838" r="25644" b="9170"/>
            <a:stretch>
              <a:fillRect/>
            </a:stretch>
          </p:blipFill>
          <p:spPr>
            <a:xfrm>
              <a:off x="4283968" y="1707654"/>
              <a:ext cx="1691715" cy="2514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655049" y="1390585"/>
              <a:ext cx="11194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latin typeface="Arial" pitchFamily="34" charset="0"/>
                  <a:cs typeface="Arial" pitchFamily="34" charset="0"/>
                </a:rPr>
                <a:t>Cu{421}</a:t>
              </a:r>
              <a:r>
                <a:rPr lang="en-US" sz="1400" b="1" i="1" baseline="30000" dirty="0" smtClean="0">
                  <a:latin typeface="Arial" pitchFamily="34" charset="0"/>
                  <a:cs typeface="Arial" pitchFamily="34" charset="0"/>
                </a:rPr>
                <a:t>R</a:t>
              </a:r>
              <a:endParaRPr lang="en-AU" sz="1400" b="1" i="1" baseline="300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" name="Group 64"/>
            <p:cNvGrpSpPr/>
            <p:nvPr/>
          </p:nvGrpSpPr>
          <p:grpSpPr>
            <a:xfrm>
              <a:off x="4207768" y="1961654"/>
              <a:ext cx="977102" cy="977064"/>
              <a:chOff x="2743200" y="699336"/>
              <a:chExt cx="977102" cy="977064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 rot="16200000" flipV="1">
                <a:off x="2813213" y="1063023"/>
                <a:ext cx="712800" cy="3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111"/>
              <p:cNvGrpSpPr/>
              <p:nvPr/>
            </p:nvGrpSpPr>
            <p:grpSpPr>
              <a:xfrm>
                <a:off x="2743200" y="914287"/>
                <a:ext cx="519076" cy="262250"/>
                <a:chOff x="1088579" y="2747816"/>
                <a:chExt cx="412739" cy="276999"/>
              </a:xfrm>
            </p:grpSpPr>
            <p:sp>
              <p:nvSpPr>
                <p:cNvPr id="39" name="TextBox 38"/>
                <p:cNvSpPr txBox="1"/>
                <p:nvPr/>
              </p:nvSpPr>
              <p:spPr>
                <a:xfrm>
                  <a:off x="1088579" y="2747816"/>
                  <a:ext cx="41273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bg1"/>
                      </a:solidFill>
                    </a:rPr>
                    <a:t>[132]</a:t>
                  </a:r>
                  <a:endParaRPr lang="en-AU" sz="12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1241544" y="2807504"/>
                  <a:ext cx="51525" cy="1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Rectangle 32"/>
              <p:cNvSpPr/>
              <p:nvPr/>
            </p:nvSpPr>
            <p:spPr>
              <a:xfrm>
                <a:off x="3175066" y="699336"/>
                <a:ext cx="448638" cy="720089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34" name="Straight Arrow Connector 33"/>
              <p:cNvCxnSpPr/>
              <p:nvPr/>
            </p:nvCxnSpPr>
            <p:spPr>
              <a:xfrm flipV="1">
                <a:off x="3169611" y="1418673"/>
                <a:ext cx="453147" cy="751"/>
              </a:xfrm>
              <a:prstGeom prst="straightConnector1">
                <a:avLst/>
              </a:prstGeom>
              <a:ln w="158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Group 110"/>
              <p:cNvGrpSpPr/>
              <p:nvPr/>
            </p:nvGrpSpPr>
            <p:grpSpPr>
              <a:xfrm>
                <a:off x="3161742" y="1414150"/>
                <a:ext cx="558560" cy="262250"/>
                <a:chOff x="3023629" y="2219012"/>
                <a:chExt cx="558560" cy="262250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3023629" y="2219012"/>
                  <a:ext cx="558560" cy="2622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chemeClr val="bg1"/>
                      </a:solidFill>
                    </a:rPr>
                    <a:t>[112]</a:t>
                  </a:r>
                  <a:endParaRPr lang="en-AU" sz="1200" dirty="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3321844" y="2281863"/>
                  <a:ext cx="64800" cy="1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3232198" y="2281863"/>
                  <a:ext cx="64800" cy="1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Group 89"/>
            <p:cNvGrpSpPr/>
            <p:nvPr/>
          </p:nvGrpSpPr>
          <p:grpSpPr>
            <a:xfrm>
              <a:off x="5235676" y="2948287"/>
              <a:ext cx="731043" cy="751683"/>
              <a:chOff x="3694908" y="1697833"/>
              <a:chExt cx="731043" cy="751683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5400000">
                <a:off x="3978278" y="1946276"/>
                <a:ext cx="212721" cy="16192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rot="16200000" flipV="1">
                <a:off x="3914774" y="2225677"/>
                <a:ext cx="260354" cy="8254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10800000">
                <a:off x="4083052" y="2390774"/>
                <a:ext cx="234948" cy="3492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10800000">
                <a:off x="4159252" y="1924049"/>
                <a:ext cx="234948" cy="34926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>
                <a:off x="4284666" y="2287589"/>
                <a:ext cx="168271" cy="11429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16200000" flipV="1">
                <a:off x="4375151" y="1974851"/>
                <a:ext cx="57151" cy="25398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0800000">
                <a:off x="3853658" y="1704183"/>
                <a:ext cx="311148" cy="206373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10800000">
                <a:off x="3694908" y="1910558"/>
                <a:ext cx="311148" cy="206373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rot="5400000">
                <a:off x="3669509" y="1723232"/>
                <a:ext cx="212721" cy="161924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>
                <a:off x="3967959" y="1929608"/>
                <a:ext cx="212721" cy="161924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headEnd type="none" w="sm" len="sm"/>
                <a:tailEnd type="non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0800000" flipV="1">
                <a:off x="3752851" y="2138362"/>
                <a:ext cx="240507" cy="45244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16200000" flipV="1">
                <a:off x="3888976" y="2221312"/>
                <a:ext cx="275435" cy="85724"/>
              </a:xfrm>
              <a:prstGeom prst="line">
                <a:avLst/>
              </a:prstGeom>
              <a:ln w="19050">
                <a:solidFill>
                  <a:schemeClr val="bg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 flipV="1">
                <a:off x="3821907" y="2395537"/>
                <a:ext cx="240507" cy="45244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16200000" flipV="1">
                <a:off x="3653233" y="2268937"/>
                <a:ext cx="275435" cy="85724"/>
              </a:xfrm>
              <a:prstGeom prst="line">
                <a:avLst/>
              </a:prstGeom>
              <a:ln w="19050">
                <a:solidFill>
                  <a:schemeClr val="bg1"/>
                </a:solidFill>
                <a:headEnd type="none" w="sm" len="sm"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/>
            <p:cNvSpPr txBox="1"/>
            <p:nvPr/>
          </p:nvSpPr>
          <p:spPr>
            <a:xfrm>
              <a:off x="5569842" y="3307854"/>
              <a:ext cx="533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{111}</a:t>
              </a:r>
              <a:endParaRPr lang="en-AU" sz="8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38850" y="3393579"/>
              <a:ext cx="533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solidFill>
                    <a:schemeClr val="bg1"/>
                  </a:solidFill>
                </a:rPr>
                <a:t>{100}</a:t>
              </a:r>
              <a:endParaRPr lang="en-AU" sz="8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31705" y="3026867"/>
              <a:ext cx="5334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solidFill>
                    <a:schemeClr val="bg1">
                      <a:lumMod val="75000"/>
                    </a:schemeClr>
                  </a:solidFill>
                </a:rPr>
                <a:t>{110}</a:t>
              </a:r>
              <a:endParaRPr lang="en-AU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5" name="Arc 14"/>
            <p:cNvSpPr/>
            <p:nvPr/>
          </p:nvSpPr>
          <p:spPr>
            <a:xfrm rot="12293849">
              <a:off x="5027220" y="2805938"/>
              <a:ext cx="815258" cy="965732"/>
            </a:xfrm>
            <a:prstGeom prst="arc">
              <a:avLst>
                <a:gd name="adj1" fmla="val 17397917"/>
                <a:gd name="adj2" fmla="val 0"/>
              </a:avLst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14297" y="3179267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chemeClr val="bg1"/>
                  </a:solidFill>
                </a:rPr>
                <a:t>R</a:t>
              </a:r>
              <a:endParaRPr lang="en-AU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0232" y="928465"/>
            <a:ext cx="1864037" cy="2808312"/>
            <a:chOff x="2515751" y="1633289"/>
            <a:chExt cx="1864037" cy="2808312"/>
          </a:xfrm>
        </p:grpSpPr>
        <p:grpSp>
          <p:nvGrpSpPr>
            <p:cNvPr id="42" name="Group 138"/>
            <p:cNvGrpSpPr/>
            <p:nvPr/>
          </p:nvGrpSpPr>
          <p:grpSpPr>
            <a:xfrm>
              <a:off x="2515751" y="1633289"/>
              <a:ext cx="1864037" cy="2808312"/>
              <a:chOff x="2443743" y="1409065"/>
              <a:chExt cx="1864037" cy="2808312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3774380" y="3226892"/>
                <a:ext cx="5334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/>
                  <a:t>{111}</a:t>
                </a:r>
                <a:endParaRPr lang="en-AU" sz="800" dirty="0"/>
              </a:p>
            </p:txBody>
          </p:sp>
          <p:sp>
            <p:nvSpPr>
              <p:cNvPr id="45" name="Arc 44"/>
              <p:cNvSpPr/>
              <p:nvPr/>
            </p:nvSpPr>
            <p:spPr>
              <a:xfrm rot="12293849">
                <a:off x="3303309" y="2824988"/>
                <a:ext cx="815258" cy="965732"/>
              </a:xfrm>
              <a:prstGeom prst="arc">
                <a:avLst>
                  <a:gd name="adj1" fmla="val 17397917"/>
                  <a:gd name="adj2" fmla="val 0"/>
                </a:avLst>
              </a:prstGeom>
              <a:ln w="19050">
                <a:solidFill>
                  <a:schemeClr val="bg1"/>
                </a:solidFill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46" name="Group 124"/>
              <p:cNvGrpSpPr/>
              <p:nvPr/>
            </p:nvGrpSpPr>
            <p:grpSpPr>
              <a:xfrm>
                <a:off x="2443743" y="1409065"/>
                <a:ext cx="1719576" cy="2808312"/>
                <a:chOff x="2443743" y="1409065"/>
                <a:chExt cx="1719576" cy="2808312"/>
              </a:xfrm>
            </p:grpSpPr>
            <p:pic>
              <p:nvPicPr>
                <p:cNvPr id="47" name="Picture 46" descr="Cu421R.pn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41425" t="4657" r="31562" b="21495"/>
                <a:stretch>
                  <a:fillRect/>
                </a:stretch>
              </p:blipFill>
              <p:spPr>
                <a:xfrm>
                  <a:off x="2493768" y="1707654"/>
                  <a:ext cx="1667327" cy="2509723"/>
                </a:xfrm>
                <a:prstGeom prst="rect">
                  <a:avLst/>
                </a:prstGeom>
              </p:spPr>
            </p:pic>
            <p:sp>
              <p:nvSpPr>
                <p:cNvPr id="48" name="TextBox 47"/>
                <p:cNvSpPr txBox="1"/>
                <p:nvPr/>
              </p:nvSpPr>
              <p:spPr>
                <a:xfrm>
                  <a:off x="2803783" y="1409065"/>
                  <a:ext cx="113609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i="1" dirty="0" smtClean="0">
                      <a:latin typeface="Arial" pitchFamily="34" charset="0"/>
                      <a:cs typeface="Arial" pitchFamily="34" charset="0"/>
                    </a:rPr>
                    <a:t>Cu{421}</a:t>
                  </a:r>
                  <a:r>
                    <a:rPr lang="en-US" sz="1400" b="1" i="1" baseline="30000" dirty="0" smtClean="0">
                      <a:latin typeface="Arial" pitchFamily="34" charset="0"/>
                      <a:cs typeface="Arial" pitchFamily="34" charset="0"/>
                    </a:rPr>
                    <a:t>S</a:t>
                  </a:r>
                  <a:endParaRPr lang="en-AU" sz="1400" b="1" i="1" baseline="30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49" name="Group 54"/>
                <p:cNvGrpSpPr/>
                <p:nvPr/>
              </p:nvGrpSpPr>
              <p:grpSpPr>
                <a:xfrm>
                  <a:off x="2443743" y="1961654"/>
                  <a:ext cx="932175" cy="998056"/>
                  <a:chOff x="896625" y="685800"/>
                  <a:chExt cx="932175" cy="998056"/>
                </a:xfrm>
              </p:grpSpPr>
              <p:cxnSp>
                <p:nvCxnSpPr>
                  <p:cNvPr id="67" name="Straight Arrow Connector 66"/>
                  <p:cNvCxnSpPr/>
                  <p:nvPr/>
                </p:nvCxnSpPr>
                <p:spPr>
                  <a:xfrm rot="16200000" flipV="1">
                    <a:off x="961875" y="1049488"/>
                    <a:ext cx="712800" cy="3"/>
                  </a:xfrm>
                  <a:prstGeom prst="straightConnector1">
                    <a:avLst/>
                  </a:prstGeom>
                  <a:ln w="15875">
                    <a:solidFill>
                      <a:schemeClr val="bg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896625" y="891227"/>
                    <a:ext cx="519076" cy="2622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schemeClr val="bg1"/>
                        </a:solidFill>
                      </a:rPr>
                      <a:t>[132]</a:t>
                    </a:r>
                    <a:endParaRPr lang="en-AU" sz="1200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69" name="Straight Connector 68"/>
                  <p:cNvCxnSpPr/>
                  <p:nvPr/>
                </p:nvCxnSpPr>
                <p:spPr>
                  <a:xfrm>
                    <a:off x="1110431" y="955833"/>
                    <a:ext cx="64800" cy="1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Rectangle 69"/>
                  <p:cNvSpPr/>
                  <p:nvPr/>
                </p:nvSpPr>
                <p:spPr>
                  <a:xfrm>
                    <a:off x="1320527" y="685800"/>
                    <a:ext cx="448638" cy="720089"/>
                  </a:xfrm>
                  <a:prstGeom prst="rect">
                    <a:avLst/>
                  </a:prstGeom>
                  <a:noFill/>
                  <a:ln w="9525">
                    <a:solidFill>
                      <a:schemeClr val="bg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cxnSp>
                <p:nvCxnSpPr>
                  <p:cNvPr id="71" name="Straight Arrow Connector 70"/>
                  <p:cNvCxnSpPr/>
                  <p:nvPr/>
                </p:nvCxnSpPr>
                <p:spPr>
                  <a:xfrm flipV="1">
                    <a:off x="1318273" y="1405138"/>
                    <a:ext cx="453147" cy="751"/>
                  </a:xfrm>
                  <a:prstGeom prst="straightConnector1">
                    <a:avLst/>
                  </a:prstGeom>
                  <a:ln w="15875">
                    <a:solidFill>
                      <a:schemeClr val="bg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72" name="Group 111"/>
                  <p:cNvGrpSpPr/>
                  <p:nvPr/>
                </p:nvGrpSpPr>
                <p:grpSpPr>
                  <a:xfrm>
                    <a:off x="1270240" y="1421606"/>
                    <a:ext cx="558560" cy="262250"/>
                    <a:chOff x="1182288" y="2186940"/>
                    <a:chExt cx="558560" cy="262250"/>
                  </a:xfrm>
                </p:grpSpPr>
                <p:sp>
                  <p:nvSpPr>
                    <p:cNvPr id="73" name="TextBox 72"/>
                    <p:cNvSpPr txBox="1"/>
                    <p:nvPr/>
                  </p:nvSpPr>
                  <p:spPr>
                    <a:xfrm>
                      <a:off x="1182288" y="2186940"/>
                      <a:ext cx="558560" cy="26225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[112]</a:t>
                      </a:r>
                      <a:endParaRPr lang="en-AU" sz="1200" dirty="0">
                        <a:solidFill>
                          <a:schemeClr val="bg1"/>
                        </a:solidFill>
                      </a:endParaRPr>
                    </a:p>
                  </p:txBody>
                </p:sp>
                <p:cxnSp>
                  <p:nvCxnSpPr>
                    <p:cNvPr id="74" name="Straight Connector 73"/>
                    <p:cNvCxnSpPr/>
                    <p:nvPr/>
                  </p:nvCxnSpPr>
                  <p:spPr>
                    <a:xfrm>
                      <a:off x="1322277" y="2242648"/>
                      <a:ext cx="64800" cy="1"/>
                    </a:xfrm>
                    <a:prstGeom prst="line">
                      <a:avLst/>
                    </a:prstGeom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50" name="Group 75"/>
                <p:cNvGrpSpPr/>
                <p:nvPr/>
              </p:nvGrpSpPr>
              <p:grpSpPr>
                <a:xfrm>
                  <a:off x="3458468" y="3081633"/>
                  <a:ext cx="704851" cy="734221"/>
                  <a:chOff x="1917700" y="1831179"/>
                  <a:chExt cx="704851" cy="734221"/>
                </a:xfrm>
              </p:grpSpPr>
              <p:cxnSp>
                <p:nvCxnSpPr>
                  <p:cNvPr id="54" name="Straight Connector 53"/>
                  <p:cNvCxnSpPr/>
                  <p:nvPr/>
                </p:nvCxnSpPr>
                <p:spPr>
                  <a:xfrm rot="5400000" flipH="1" flipV="1">
                    <a:off x="2151064" y="1966916"/>
                    <a:ext cx="266698" cy="8572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/>
                  <p:cNvCxnSpPr/>
                  <p:nvPr/>
                </p:nvCxnSpPr>
                <p:spPr>
                  <a:xfrm rot="10800000" flipV="1">
                    <a:off x="2315369" y="1838325"/>
                    <a:ext cx="240506" cy="42066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55"/>
                  <p:cNvCxnSpPr/>
                  <p:nvPr/>
                </p:nvCxnSpPr>
                <p:spPr>
                  <a:xfrm rot="10800000" flipV="1">
                    <a:off x="2397920" y="2320927"/>
                    <a:ext cx="218280" cy="4206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/>
                  <p:nvPr/>
                </p:nvCxnSpPr>
                <p:spPr>
                  <a:xfrm rot="16200000" flipV="1">
                    <a:off x="2539207" y="1850231"/>
                    <a:ext cx="97633" cy="69055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/>
                  <p:cNvCxnSpPr/>
                  <p:nvPr/>
                </p:nvCxnSpPr>
                <p:spPr>
                  <a:xfrm rot="10800000" flipV="1">
                    <a:off x="1920875" y="2139949"/>
                    <a:ext cx="317498" cy="206375"/>
                  </a:xfrm>
                  <a:prstGeom prst="line">
                    <a:avLst/>
                  </a:prstGeom>
                  <a:ln w="1905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/>
                  <p:cNvCxnSpPr/>
                  <p:nvPr/>
                </p:nvCxnSpPr>
                <p:spPr>
                  <a:xfrm rot="16200000" flipV="1">
                    <a:off x="2189163" y="2173287"/>
                    <a:ext cx="228600" cy="161926"/>
                  </a:xfrm>
                  <a:prstGeom prst="line">
                    <a:avLst/>
                  </a:prstGeom>
                  <a:ln w="1905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/>
                  <p:cNvCxnSpPr/>
                  <p:nvPr/>
                </p:nvCxnSpPr>
                <p:spPr>
                  <a:xfrm rot="10800000">
                    <a:off x="2073275" y="1831179"/>
                    <a:ext cx="241301" cy="38896"/>
                  </a:xfrm>
                  <a:prstGeom prst="line">
                    <a:avLst/>
                  </a:prstGeom>
                  <a:ln w="190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/>
                  <p:cNvCxnSpPr/>
                  <p:nvPr/>
                </p:nvCxnSpPr>
                <p:spPr>
                  <a:xfrm rot="16200000" flipV="1">
                    <a:off x="2214564" y="2173287"/>
                    <a:ext cx="219077" cy="158753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/>
                  <p:cNvCxnSpPr/>
                  <p:nvPr/>
                </p:nvCxnSpPr>
                <p:spPr>
                  <a:xfrm rot="10800000" flipV="1">
                    <a:off x="2073275" y="2359024"/>
                    <a:ext cx="317498" cy="206375"/>
                  </a:xfrm>
                  <a:prstGeom prst="line">
                    <a:avLst/>
                  </a:prstGeom>
                  <a:ln w="1905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62"/>
                  <p:cNvCxnSpPr/>
                  <p:nvPr/>
                </p:nvCxnSpPr>
                <p:spPr>
                  <a:xfrm rot="16200000" flipV="1">
                    <a:off x="1884363" y="2370137"/>
                    <a:ext cx="228600" cy="161926"/>
                  </a:xfrm>
                  <a:prstGeom prst="line">
                    <a:avLst/>
                  </a:prstGeom>
                  <a:ln w="1905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63"/>
                  <p:cNvCxnSpPr/>
                  <p:nvPr/>
                </p:nvCxnSpPr>
                <p:spPr>
                  <a:xfrm rot="10800000">
                    <a:off x="1981200" y="2095501"/>
                    <a:ext cx="254002" cy="41275"/>
                  </a:xfrm>
                  <a:prstGeom prst="line">
                    <a:avLst/>
                  </a:prstGeom>
                  <a:ln w="190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/>
                  <p:cNvCxnSpPr/>
                  <p:nvPr/>
                </p:nvCxnSpPr>
                <p:spPr>
                  <a:xfrm rot="5400000" flipH="1" flipV="1">
                    <a:off x="1901827" y="1920878"/>
                    <a:ext cx="266698" cy="88897"/>
                  </a:xfrm>
                  <a:prstGeom prst="line">
                    <a:avLst/>
                  </a:prstGeom>
                  <a:ln w="19050">
                    <a:solidFill>
                      <a:schemeClr val="bg1"/>
                    </a:solidFill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/>
                  <p:cNvCxnSpPr/>
                  <p:nvPr/>
                </p:nvCxnSpPr>
                <p:spPr>
                  <a:xfrm rot="5400000" flipH="1" flipV="1">
                    <a:off x="2133603" y="1952628"/>
                    <a:ext cx="266698" cy="88897"/>
                  </a:xfrm>
                  <a:prstGeom prst="line">
                    <a:avLst/>
                  </a:prstGeom>
                  <a:ln w="19050">
                    <a:solidFill>
                      <a:schemeClr val="bg1"/>
                    </a:solidFill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1" name="TextBox 50"/>
                <p:cNvSpPr txBox="1"/>
                <p:nvPr/>
              </p:nvSpPr>
              <p:spPr>
                <a:xfrm>
                  <a:off x="3479107" y="3138786"/>
                  <a:ext cx="5334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 smtClean="0">
                      <a:solidFill>
                        <a:schemeClr val="bg1"/>
                      </a:solidFill>
                    </a:rPr>
                    <a:t>{100}</a:t>
                  </a:r>
                  <a:endParaRPr lang="en-AU" sz="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3488630" y="3493592"/>
                  <a:ext cx="533400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 smtClean="0">
                      <a:solidFill>
                        <a:schemeClr val="bg1">
                          <a:lumMod val="75000"/>
                        </a:schemeClr>
                      </a:solidFill>
                    </a:rPr>
                    <a:t>{110}</a:t>
                  </a:r>
                  <a:endParaRPr lang="en-AU" sz="800" dirty="0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3028371" y="3188792"/>
                  <a:ext cx="381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i="1" dirty="0" smtClean="0">
                      <a:solidFill>
                        <a:schemeClr val="bg1"/>
                      </a:solidFill>
                    </a:rPr>
                    <a:t>S</a:t>
                  </a:r>
                  <a:endParaRPr lang="en-AU" i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43" name="Arc 42"/>
            <p:cNvSpPr/>
            <p:nvPr/>
          </p:nvSpPr>
          <p:spPr>
            <a:xfrm rot="12293849">
              <a:off x="3369249" y="3058524"/>
              <a:ext cx="815258" cy="965732"/>
            </a:xfrm>
            <a:prstGeom prst="arc">
              <a:avLst>
                <a:gd name="adj1" fmla="val 17397917"/>
                <a:gd name="adj2" fmla="val 0"/>
              </a:avLst>
            </a:prstGeom>
            <a:ln w="19050">
              <a:solidFill>
                <a:schemeClr val="bg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75" name="Picture 51" descr="C:\Documents and Settings\tadicha.AUSYNCH\My Documents\Work\Research\Chiral Surfaces Project AS\Paper Preparation\Determination of Chirality Using Full Hemisphere Photoemission\Figures\Figure 1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51" t="31322" r="40669" b="33235"/>
          <a:stretch>
            <a:fillRect/>
          </a:stretch>
        </p:blipFill>
        <p:spPr bwMode="auto">
          <a:xfrm>
            <a:off x="6444208" y="4509120"/>
            <a:ext cx="2482349" cy="2088232"/>
          </a:xfrm>
          <a:prstGeom prst="rect">
            <a:avLst/>
          </a:prstGeom>
          <a:noFill/>
        </p:spPr>
      </p:pic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5" cstate="print"/>
          <a:srcRect l="7678" t="21735" r="9045" b="40466"/>
          <a:stretch>
            <a:fillRect/>
          </a:stretch>
        </p:blipFill>
        <p:spPr bwMode="auto">
          <a:xfrm>
            <a:off x="280324" y="5053010"/>
            <a:ext cx="5443804" cy="1544342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7" name="Title 14"/>
          <p:cNvSpPr txBox="1">
            <a:spLocks/>
          </p:cNvSpPr>
          <p:nvPr/>
        </p:nvSpPr>
        <p:spPr>
          <a:xfrm>
            <a:off x="0" y="99095"/>
            <a:ext cx="7164288" cy="809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3200" b="0" dirty="0" smtClean="0">
                <a:solidFill>
                  <a:schemeClr val="bg1"/>
                </a:solidFill>
              </a:rPr>
              <a:t>Chiral single  crystal surfaces </a:t>
            </a:r>
            <a:endParaRPr lang="en-AU" sz="3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25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 bwMode="auto">
          <a:xfrm>
            <a:off x="6732240" y="5949280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/>
          <p:cNvSpPr/>
          <p:nvPr/>
        </p:nvSpPr>
        <p:spPr bwMode="auto">
          <a:xfrm>
            <a:off x="323528" y="5805264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 bwMode="auto">
          <a:xfrm>
            <a:off x="6732240" y="5310501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FS200eV_Rot99deg_APS_Colour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569" t="4832" r="7999" b="12080"/>
          <a:stretch>
            <a:fillRect/>
          </a:stretch>
        </p:blipFill>
        <p:spPr>
          <a:xfrm rot="4200000">
            <a:off x="807732" y="1999539"/>
            <a:ext cx="2503909" cy="24772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4950460"/>
            <a:ext cx="2286016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Times New Roman" pitchFamily="18" charset="0"/>
              </a:rPr>
              <a:t>FS @ </a:t>
            </a:r>
            <a:r>
              <a:rPr lang="en-US" b="1" i="1" dirty="0" smtClean="0">
                <a:cs typeface="Times New Roman" pitchFamily="18" charset="0"/>
              </a:rPr>
              <a:t>h</a:t>
            </a:r>
            <a:r>
              <a:rPr lang="en-US" b="1" i="1" dirty="0" smtClean="0">
                <a:latin typeface="Symbol" pitchFamily="18" charset="2"/>
                <a:cs typeface="Times New Roman" pitchFamily="18" charset="0"/>
              </a:rPr>
              <a:t>n</a:t>
            </a:r>
            <a:r>
              <a:rPr lang="en-US" b="1" dirty="0" smtClean="0">
                <a:cs typeface="Times New Roman" pitchFamily="18" charset="0"/>
              </a:rPr>
              <a:t> =200eV</a:t>
            </a:r>
            <a:endParaRPr lang="en-AU" b="1" baseline="30000" dirty="0">
              <a:cs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03568" y="2195818"/>
            <a:ext cx="1334395" cy="1473356"/>
            <a:chOff x="1675771" y="1975941"/>
            <a:chExt cx="1334395" cy="1473356"/>
          </a:xfrm>
        </p:grpSpPr>
        <p:grpSp>
          <p:nvGrpSpPr>
            <p:cNvPr id="7" name="Group 65"/>
            <p:cNvGrpSpPr/>
            <p:nvPr/>
          </p:nvGrpSpPr>
          <p:grpSpPr>
            <a:xfrm>
              <a:off x="2195736" y="2715766"/>
              <a:ext cx="814430" cy="733531"/>
              <a:chOff x="2217263" y="2713031"/>
              <a:chExt cx="814430" cy="733531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2756387" y="3138785"/>
                <a:ext cx="275306" cy="307777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FFFF00"/>
                    </a:solidFill>
                  </a:rPr>
                  <a:t>2</a:t>
                </a:r>
                <a:endParaRPr lang="en-AU" sz="14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 rot="5400000" flipH="1" flipV="1">
                <a:off x="2463622" y="2787662"/>
                <a:ext cx="210240" cy="60978"/>
              </a:xfrm>
              <a:prstGeom prst="straightConnector1">
                <a:avLst/>
              </a:prstGeom>
              <a:ln w="22225">
                <a:solidFill>
                  <a:srgbClr val="FFFF00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rot="10800000" flipV="1">
                <a:off x="2217263" y="3029935"/>
                <a:ext cx="224800" cy="81240"/>
              </a:xfrm>
              <a:prstGeom prst="straightConnector1">
                <a:avLst/>
              </a:prstGeom>
              <a:ln w="22225">
                <a:solidFill>
                  <a:srgbClr val="FFFF00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2561113" y="3063551"/>
                <a:ext cx="170510" cy="161236"/>
              </a:xfrm>
              <a:prstGeom prst="straightConnector1">
                <a:avLst/>
              </a:prstGeom>
              <a:ln w="22225">
                <a:solidFill>
                  <a:srgbClr val="FFFF00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64"/>
            <p:cNvGrpSpPr/>
            <p:nvPr/>
          </p:nvGrpSpPr>
          <p:grpSpPr>
            <a:xfrm>
              <a:off x="1675771" y="1975941"/>
              <a:ext cx="501972" cy="925211"/>
              <a:chOff x="1675771" y="1975941"/>
              <a:chExt cx="501972" cy="92521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763688" y="1975941"/>
                <a:ext cx="264796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F729DE"/>
                    </a:solidFill>
                  </a:rPr>
                  <a:t>1</a:t>
                </a:r>
                <a:endParaRPr lang="en-AU" sz="1400" b="1" dirty="0">
                  <a:solidFill>
                    <a:srgbClr val="F729DE"/>
                  </a:solidFill>
                </a:endParaRP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 flipV="1">
                <a:off x="1687204" y="2276314"/>
                <a:ext cx="481960" cy="140952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rot="5400000">
                <a:off x="1447167" y="2645868"/>
                <a:ext cx="483888" cy="26680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5400000">
                <a:off x="1922459" y="2500612"/>
                <a:ext cx="483888" cy="26680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V="1">
                <a:off x="1680067" y="2757769"/>
                <a:ext cx="481960" cy="140952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17"/>
          <p:cNvGrpSpPr/>
          <p:nvPr/>
        </p:nvGrpSpPr>
        <p:grpSpPr>
          <a:xfrm>
            <a:off x="2951601" y="1999539"/>
            <a:ext cx="5636628" cy="3320253"/>
            <a:chOff x="2823804" y="1779662"/>
            <a:chExt cx="5636628" cy="3320253"/>
          </a:xfrm>
        </p:grpSpPr>
        <p:cxnSp>
          <p:nvCxnSpPr>
            <p:cNvPr id="19" name="Straight Connector 4"/>
            <p:cNvCxnSpPr/>
            <p:nvPr/>
          </p:nvCxnSpPr>
          <p:spPr>
            <a:xfrm>
              <a:off x="4099692" y="2397718"/>
              <a:ext cx="1553777" cy="2117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5" descr="FSCalc_hv200eV_Cu421S_APS_colour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562" t="4830" r="7994" b="12074"/>
            <a:stretch>
              <a:fillRect/>
            </a:stretch>
          </p:blipFill>
          <p:spPr>
            <a:xfrm>
              <a:off x="3267545" y="1779662"/>
              <a:ext cx="2504282" cy="2477551"/>
            </a:xfrm>
            <a:prstGeom prst="rect">
              <a:avLst/>
            </a:prstGeom>
          </p:spPr>
        </p:pic>
        <p:pic>
          <p:nvPicPr>
            <p:cNvPr id="21" name="Picture 20" descr="FSCalc_hv200eV_Cu421R_APS_colour.pn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562" t="4830" r="7994" b="12074"/>
            <a:stretch>
              <a:fillRect/>
            </a:stretch>
          </p:blipFill>
          <p:spPr>
            <a:xfrm>
              <a:off x="5956140" y="1779662"/>
              <a:ext cx="2504292" cy="2477538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516211" y="4730583"/>
              <a:ext cx="3066134" cy="369332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cs typeface="Times New Roman" pitchFamily="18" charset="0"/>
                </a:rPr>
                <a:t>Calculation (</a:t>
              </a:r>
              <a:r>
                <a:rPr lang="en-US" b="1" i="1" dirty="0" smtClean="0">
                  <a:cs typeface="Times New Roman" pitchFamily="18" charset="0"/>
                </a:rPr>
                <a:t>V</a:t>
              </a:r>
              <a:r>
                <a:rPr lang="en-US" b="1" i="1" baseline="-25000" dirty="0" smtClean="0">
                  <a:cs typeface="Times New Roman" pitchFamily="18" charset="0"/>
                </a:rPr>
                <a:t>O</a:t>
              </a:r>
              <a:r>
                <a:rPr lang="en-US" b="1" baseline="-25000" dirty="0" smtClean="0">
                  <a:cs typeface="Times New Roman" pitchFamily="18" charset="0"/>
                </a:rPr>
                <a:t> </a:t>
              </a:r>
              <a:r>
                <a:rPr lang="en-US" b="1" dirty="0" smtClean="0">
                  <a:cs typeface="Times New Roman" pitchFamily="18" charset="0"/>
                </a:rPr>
                <a:t> = 12eV)</a:t>
              </a:r>
              <a:endParaRPr lang="en-AU" b="1" i="1" baseline="-25000" dirty="0">
                <a:cs typeface="Times New Roman" pitchFamily="18" charset="0"/>
              </a:endParaRPr>
            </a:p>
          </p:txBody>
        </p:sp>
        <p:grpSp>
          <p:nvGrpSpPr>
            <p:cNvPr id="23" name="Group 17"/>
            <p:cNvGrpSpPr/>
            <p:nvPr/>
          </p:nvGrpSpPr>
          <p:grpSpPr>
            <a:xfrm>
              <a:off x="5527895" y="3265858"/>
              <a:ext cx="1525206" cy="1491421"/>
              <a:chOff x="2789512" y="6593183"/>
              <a:chExt cx="1525206" cy="1491421"/>
            </a:xfrm>
          </p:grpSpPr>
          <p:grpSp>
            <p:nvGrpSpPr>
              <p:cNvPr id="39" name="Group 57"/>
              <p:cNvGrpSpPr/>
              <p:nvPr/>
            </p:nvGrpSpPr>
            <p:grpSpPr>
              <a:xfrm>
                <a:off x="3665815" y="7558089"/>
                <a:ext cx="648903" cy="276999"/>
                <a:chOff x="1157538" y="3541693"/>
                <a:chExt cx="412739" cy="276999"/>
              </a:xfrm>
            </p:grpSpPr>
            <p:sp>
              <p:nvSpPr>
                <p:cNvPr id="51" name="TextBox 30"/>
                <p:cNvSpPr txBox="1"/>
                <p:nvPr/>
              </p:nvSpPr>
              <p:spPr>
                <a:xfrm>
                  <a:off x="1157538" y="3541693"/>
                  <a:ext cx="41273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/>
                    <a:t>[112]</a:t>
                  </a:r>
                  <a:endParaRPr lang="en-AU" sz="1200" b="1" dirty="0"/>
                </a:p>
              </p:txBody>
            </p:sp>
            <p:cxnSp>
              <p:nvCxnSpPr>
                <p:cNvPr id="52" name="Straight Connector 31"/>
                <p:cNvCxnSpPr/>
                <p:nvPr/>
              </p:nvCxnSpPr>
              <p:spPr>
                <a:xfrm>
                  <a:off x="1297928" y="3605207"/>
                  <a:ext cx="34347" cy="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60"/>
              <p:cNvGrpSpPr/>
              <p:nvPr/>
            </p:nvGrpSpPr>
            <p:grpSpPr>
              <a:xfrm rot="16200000">
                <a:off x="2965201" y="6754630"/>
                <a:ext cx="632674" cy="309779"/>
                <a:chOff x="897120" y="3274231"/>
                <a:chExt cx="412739" cy="309779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897120" y="3307011"/>
                  <a:ext cx="41273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/>
                    <a:t>[132]</a:t>
                  </a:r>
                  <a:endParaRPr lang="en-AU" sz="1200" b="1" dirty="0"/>
                </a:p>
              </p:txBody>
            </p: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1042424" y="3274231"/>
                  <a:ext cx="35228" cy="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Straight Arrow Connector 40"/>
              <p:cNvCxnSpPr/>
              <p:nvPr/>
            </p:nvCxnSpPr>
            <p:spPr>
              <a:xfrm rot="16200000" flipV="1">
                <a:off x="2944694" y="7448637"/>
                <a:ext cx="540000" cy="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/>
              <p:cNvCxnSpPr/>
              <p:nvPr/>
            </p:nvCxnSpPr>
            <p:spPr>
              <a:xfrm flipV="1">
                <a:off x="3214686" y="7715272"/>
                <a:ext cx="540000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67"/>
              <p:cNvGrpSpPr/>
              <p:nvPr/>
            </p:nvGrpSpPr>
            <p:grpSpPr>
              <a:xfrm>
                <a:off x="3214686" y="7715272"/>
                <a:ext cx="642942" cy="369332"/>
                <a:chOff x="3214686" y="7929586"/>
                <a:chExt cx="642942" cy="369332"/>
              </a:xfrm>
            </p:grpSpPr>
            <p:sp>
              <p:nvSpPr>
                <p:cNvPr id="47" name="TextBox 46"/>
                <p:cNvSpPr txBox="1"/>
                <p:nvPr/>
              </p:nvSpPr>
              <p:spPr>
                <a:xfrm>
                  <a:off x="3214686" y="7929586"/>
                  <a:ext cx="64294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x</a:t>
                  </a:r>
                  <a:endParaRPr lang="en-AU" b="1" i="1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" name="TextBox 27"/>
                <p:cNvSpPr txBox="1"/>
                <p:nvPr/>
              </p:nvSpPr>
              <p:spPr>
                <a:xfrm>
                  <a:off x="3319462" y="7937981"/>
                  <a:ext cx="42862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i="1" dirty="0" smtClean="0"/>
                    <a:t>||</a:t>
                  </a:r>
                  <a:endParaRPr lang="en-AU" sz="800" b="1" i="1" dirty="0"/>
                </a:p>
              </p:txBody>
            </p:sp>
          </p:grpSp>
          <p:grpSp>
            <p:nvGrpSpPr>
              <p:cNvPr id="44" name="Group 68"/>
              <p:cNvGrpSpPr/>
              <p:nvPr/>
            </p:nvGrpSpPr>
            <p:grpSpPr>
              <a:xfrm rot="16200000">
                <a:off x="2652707" y="7162819"/>
                <a:ext cx="642942" cy="369332"/>
                <a:chOff x="3214686" y="7929586"/>
                <a:chExt cx="642942" cy="369332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3214686" y="7929586"/>
                  <a:ext cx="64294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y</a:t>
                  </a:r>
                  <a:endParaRPr lang="en-AU" b="1" i="1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3319462" y="7937981"/>
                  <a:ext cx="42862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i="1" dirty="0" smtClean="0"/>
                    <a:t>||</a:t>
                  </a:r>
                  <a:endParaRPr lang="en-AU" sz="800" b="1" i="1" dirty="0"/>
                </a:p>
              </p:txBody>
            </p:sp>
          </p:grpSp>
        </p:grpSp>
        <p:grpSp>
          <p:nvGrpSpPr>
            <p:cNvPr id="24" name="Group 32"/>
            <p:cNvGrpSpPr/>
            <p:nvPr/>
          </p:nvGrpSpPr>
          <p:grpSpPr>
            <a:xfrm>
              <a:off x="2823804" y="3257081"/>
              <a:ext cx="1525206" cy="1491421"/>
              <a:chOff x="2789512" y="6593183"/>
              <a:chExt cx="1525206" cy="1491421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3665815" y="7558089"/>
                <a:ext cx="6489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[112]</a:t>
                </a:r>
                <a:endParaRPr lang="en-AU" sz="1200" b="1" dirty="0"/>
              </a:p>
            </p:txBody>
          </p:sp>
          <p:grpSp>
            <p:nvGrpSpPr>
              <p:cNvPr id="28" name="Group 60"/>
              <p:cNvGrpSpPr/>
              <p:nvPr/>
            </p:nvGrpSpPr>
            <p:grpSpPr>
              <a:xfrm rot="16200000">
                <a:off x="2965201" y="6754630"/>
                <a:ext cx="632674" cy="309779"/>
                <a:chOff x="897120" y="3274231"/>
                <a:chExt cx="412739" cy="309779"/>
              </a:xfrm>
            </p:grpSpPr>
            <p:sp>
              <p:nvSpPr>
                <p:cNvPr id="37" name="TextBox 36"/>
                <p:cNvSpPr txBox="1"/>
                <p:nvPr/>
              </p:nvSpPr>
              <p:spPr>
                <a:xfrm>
                  <a:off x="897120" y="3307011"/>
                  <a:ext cx="41273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/>
                    <a:t>[132]</a:t>
                  </a:r>
                  <a:endParaRPr lang="en-AU" sz="1200" b="1" dirty="0"/>
                </a:p>
              </p:txBody>
            </p: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1042424" y="3274231"/>
                  <a:ext cx="35228" cy="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9" name="Straight Arrow Connector 28"/>
              <p:cNvCxnSpPr/>
              <p:nvPr/>
            </p:nvCxnSpPr>
            <p:spPr>
              <a:xfrm rot="16200000" flipV="1">
                <a:off x="2944694" y="7448637"/>
                <a:ext cx="540000" cy="1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V="1">
                <a:off x="3214686" y="7715272"/>
                <a:ext cx="540000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67"/>
              <p:cNvGrpSpPr/>
              <p:nvPr/>
            </p:nvGrpSpPr>
            <p:grpSpPr>
              <a:xfrm>
                <a:off x="3214686" y="7715272"/>
                <a:ext cx="642942" cy="369332"/>
                <a:chOff x="3214686" y="7929586"/>
                <a:chExt cx="642942" cy="369332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3214686" y="7929586"/>
                  <a:ext cx="64294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x</a:t>
                  </a:r>
                  <a:endParaRPr lang="en-AU" b="1" i="1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3319462" y="7937981"/>
                  <a:ext cx="42862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i="1" dirty="0" smtClean="0"/>
                    <a:t>||</a:t>
                  </a:r>
                  <a:endParaRPr lang="en-AU" sz="800" b="1" i="1" dirty="0"/>
                </a:p>
              </p:txBody>
            </p:sp>
          </p:grpSp>
          <p:grpSp>
            <p:nvGrpSpPr>
              <p:cNvPr id="32" name="Group 68"/>
              <p:cNvGrpSpPr/>
              <p:nvPr/>
            </p:nvGrpSpPr>
            <p:grpSpPr>
              <a:xfrm rot="16200000">
                <a:off x="2652707" y="7162819"/>
                <a:ext cx="642942" cy="369332"/>
                <a:chOff x="3214686" y="7929586"/>
                <a:chExt cx="642942" cy="369332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3214686" y="7929586"/>
                  <a:ext cx="64294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i="1" dirty="0" err="1" smtClean="0"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b="1" i="1" baseline="-25000" dirty="0" err="1" smtClean="0">
                      <a:latin typeface="Times New Roman" pitchFamily="18" charset="0"/>
                      <a:cs typeface="Times New Roman" pitchFamily="18" charset="0"/>
                    </a:rPr>
                    <a:t>y</a:t>
                  </a:r>
                  <a:endParaRPr lang="en-AU" b="1" i="1" baseline="-25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3319462" y="7937981"/>
                  <a:ext cx="42862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i="1" dirty="0" smtClean="0"/>
                    <a:t>||</a:t>
                  </a:r>
                  <a:endParaRPr lang="en-AU" sz="800" b="1" i="1" dirty="0"/>
                </a:p>
              </p:txBody>
            </p:sp>
          </p:grpSp>
        </p:grpSp>
        <p:cxnSp>
          <p:nvCxnSpPr>
            <p:cNvPr id="25" name="Straight Connector 24"/>
            <p:cNvCxnSpPr/>
            <p:nvPr/>
          </p:nvCxnSpPr>
          <p:spPr>
            <a:xfrm>
              <a:off x="3847679" y="4276220"/>
              <a:ext cx="5400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698727" y="4294211"/>
              <a:ext cx="54000" cy="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7100956" y="2209168"/>
            <a:ext cx="1334395" cy="1473356"/>
            <a:chOff x="1675771" y="1975941"/>
            <a:chExt cx="1334395" cy="1473356"/>
          </a:xfrm>
        </p:grpSpPr>
        <p:grpSp>
          <p:nvGrpSpPr>
            <p:cNvPr id="54" name="Group 65"/>
            <p:cNvGrpSpPr/>
            <p:nvPr/>
          </p:nvGrpSpPr>
          <p:grpSpPr>
            <a:xfrm>
              <a:off x="2195736" y="2715766"/>
              <a:ext cx="814430" cy="733531"/>
              <a:chOff x="2217263" y="2713031"/>
              <a:chExt cx="814430" cy="733531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2756387" y="3138785"/>
                <a:ext cx="275306" cy="307777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FFFF00"/>
                    </a:solidFill>
                  </a:rPr>
                  <a:t>2</a:t>
                </a:r>
                <a:endParaRPr lang="en-AU" sz="1400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62" name="Straight Arrow Connector 61"/>
              <p:cNvCxnSpPr/>
              <p:nvPr/>
            </p:nvCxnSpPr>
            <p:spPr>
              <a:xfrm rot="5400000" flipH="1" flipV="1">
                <a:off x="2463622" y="2787662"/>
                <a:ext cx="210240" cy="60978"/>
              </a:xfrm>
              <a:prstGeom prst="straightConnector1">
                <a:avLst/>
              </a:prstGeom>
              <a:ln w="22225">
                <a:solidFill>
                  <a:srgbClr val="FFFF00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/>
              <p:cNvCxnSpPr/>
              <p:nvPr/>
            </p:nvCxnSpPr>
            <p:spPr>
              <a:xfrm rot="10800000" flipV="1">
                <a:off x="2217263" y="3029935"/>
                <a:ext cx="224800" cy="81240"/>
              </a:xfrm>
              <a:prstGeom prst="straightConnector1">
                <a:avLst/>
              </a:prstGeom>
              <a:ln w="22225">
                <a:solidFill>
                  <a:srgbClr val="FFFF00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/>
              <p:cNvCxnSpPr/>
              <p:nvPr/>
            </p:nvCxnSpPr>
            <p:spPr>
              <a:xfrm>
                <a:off x="2561113" y="3063551"/>
                <a:ext cx="170510" cy="161236"/>
              </a:xfrm>
              <a:prstGeom prst="straightConnector1">
                <a:avLst/>
              </a:prstGeom>
              <a:ln w="22225">
                <a:solidFill>
                  <a:srgbClr val="FFFF00"/>
                </a:solidFill>
                <a:headEnd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64"/>
            <p:cNvGrpSpPr/>
            <p:nvPr/>
          </p:nvGrpSpPr>
          <p:grpSpPr>
            <a:xfrm>
              <a:off x="1675771" y="1975941"/>
              <a:ext cx="501972" cy="925211"/>
              <a:chOff x="1675771" y="1975941"/>
              <a:chExt cx="501972" cy="925211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1763688" y="1975941"/>
                <a:ext cx="264796" cy="30777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F729DE"/>
                    </a:solidFill>
                  </a:rPr>
                  <a:t>1</a:t>
                </a:r>
                <a:endParaRPr lang="en-AU" sz="1400" b="1" dirty="0">
                  <a:solidFill>
                    <a:srgbClr val="F729DE"/>
                  </a:solidFill>
                </a:endParaRPr>
              </a:p>
            </p:txBody>
          </p:sp>
          <p:cxnSp>
            <p:nvCxnSpPr>
              <p:cNvPr id="57" name="Straight Arrow Connector 56"/>
              <p:cNvCxnSpPr/>
              <p:nvPr/>
            </p:nvCxnSpPr>
            <p:spPr>
              <a:xfrm flipV="1">
                <a:off x="1687204" y="2276314"/>
                <a:ext cx="481960" cy="140952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/>
              <p:nvPr/>
            </p:nvCxnSpPr>
            <p:spPr>
              <a:xfrm rot="5400000">
                <a:off x="1447167" y="2645868"/>
                <a:ext cx="483888" cy="26680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 rot="5400000">
                <a:off x="1922459" y="2500612"/>
                <a:ext cx="483888" cy="26680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 flipV="1">
                <a:off x="1680067" y="2757769"/>
                <a:ext cx="481960" cy="140952"/>
              </a:xfrm>
              <a:prstGeom prst="straightConnector1">
                <a:avLst/>
              </a:prstGeom>
              <a:ln w="19050">
                <a:solidFill>
                  <a:srgbClr val="F729DE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/>
          <p:cNvGrpSpPr/>
          <p:nvPr/>
        </p:nvGrpSpPr>
        <p:grpSpPr>
          <a:xfrm>
            <a:off x="667349" y="1999539"/>
            <a:ext cx="7992888" cy="2808312"/>
            <a:chOff x="539552" y="1779662"/>
            <a:chExt cx="7992888" cy="2808312"/>
          </a:xfrm>
        </p:grpSpPr>
        <p:sp>
          <p:nvSpPr>
            <p:cNvPr id="66" name="Rectangle 65"/>
            <p:cNvSpPr/>
            <p:nvPr/>
          </p:nvSpPr>
          <p:spPr>
            <a:xfrm>
              <a:off x="539552" y="1779662"/>
              <a:ext cx="2664296" cy="2808312"/>
            </a:xfrm>
            <a:prstGeom prst="rect">
              <a:avLst/>
            </a:prstGeom>
            <a:noFill/>
            <a:ln>
              <a:solidFill>
                <a:srgbClr val="C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868144" y="1779662"/>
              <a:ext cx="2664296" cy="2808312"/>
            </a:xfrm>
            <a:prstGeom prst="rect">
              <a:avLst/>
            </a:prstGeom>
            <a:noFill/>
            <a:ln>
              <a:solidFill>
                <a:srgbClr val="C8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79512" y="5739671"/>
            <a:ext cx="8892480" cy="372209"/>
            <a:chOff x="26224" y="1128713"/>
            <a:chExt cx="6569723" cy="372209"/>
          </a:xfrm>
        </p:grpSpPr>
        <p:sp>
          <p:nvSpPr>
            <p:cNvPr id="69" name="Rectangle 68"/>
            <p:cNvSpPr/>
            <p:nvPr/>
          </p:nvSpPr>
          <p:spPr>
            <a:xfrm>
              <a:off x="26224" y="1131590"/>
              <a:ext cx="656972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7800" indent="-177800">
                <a:spcAft>
                  <a:spcPts val="500"/>
                </a:spcAft>
                <a:buFont typeface="Arial" pitchFamily="34" charset="0"/>
                <a:buChar char="•"/>
              </a:pPr>
              <a:r>
                <a:rPr lang="en-US" dirty="0" smtClean="0">
                  <a:latin typeface="Arial" pitchFamily="34" charset="0"/>
                  <a:cs typeface="Arial" pitchFamily="34" charset="0"/>
                </a:rPr>
                <a:t>Symmetry of XPD and FS features consistent with (421) orientation, or “</a:t>
              </a:r>
              <a:r>
                <a:rPr lang="en-US" i="1" dirty="0" smtClean="0">
                  <a:latin typeface="Arial" pitchFamily="34" charset="0"/>
                  <a:cs typeface="Arial" pitchFamily="34" charset="0"/>
                </a:rPr>
                <a:t>R” 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surface</a:t>
              </a: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4066135" y="1128713"/>
              <a:ext cx="2160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3923928" y="1628800"/>
            <a:ext cx="4680520" cy="378624"/>
            <a:chOff x="3923928" y="1628800"/>
            <a:chExt cx="4680520" cy="378624"/>
          </a:xfrm>
        </p:grpSpPr>
        <p:sp>
          <p:nvSpPr>
            <p:cNvPr id="71" name="TextBox 70"/>
            <p:cNvSpPr txBox="1"/>
            <p:nvPr/>
          </p:nvSpPr>
          <p:spPr>
            <a:xfrm>
              <a:off x="3923928" y="1628800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S-surface</a:t>
              </a:r>
              <a:endParaRPr lang="en-AU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6660232" y="1638092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smtClean="0">
                  <a:solidFill>
                    <a:srgbClr val="00B0F0"/>
                  </a:solidFill>
                  <a:latin typeface="Arial" pitchFamily="34" charset="0"/>
                  <a:cs typeface="Arial" pitchFamily="34" charset="0"/>
                </a:rPr>
                <a:t>R-surface</a:t>
              </a:r>
              <a:endParaRPr lang="en-AU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3" name="Title 3"/>
          <p:cNvSpPr txBox="1">
            <a:spLocks/>
          </p:cNvSpPr>
          <p:nvPr/>
        </p:nvSpPr>
        <p:spPr>
          <a:xfrm>
            <a:off x="179512" y="980728"/>
            <a:ext cx="68866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Fermi Surface Mapping</a:t>
            </a:r>
            <a:endParaRPr kumimoji="0" lang="en-AU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5" name="Title 14"/>
          <p:cNvSpPr txBox="1">
            <a:spLocks/>
          </p:cNvSpPr>
          <p:nvPr/>
        </p:nvSpPr>
        <p:spPr>
          <a:xfrm>
            <a:off x="0" y="99095"/>
            <a:ext cx="7164288" cy="809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2800" b="0" dirty="0" smtClean="0">
                <a:solidFill>
                  <a:schemeClr val="bg1"/>
                </a:solidFill>
              </a:rPr>
              <a:t>Determining the orientation…</a:t>
            </a:r>
            <a:endParaRPr lang="en-AU" sz="2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71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42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PD600_BS_Noaxes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46"/>
          <a:stretch>
            <a:fillRect/>
          </a:stretch>
        </p:blipFill>
        <p:spPr>
          <a:xfrm rot="4200000">
            <a:off x="-68164" y="2161609"/>
            <a:ext cx="3236164" cy="3271430"/>
          </a:xfrm>
          <a:prstGeom prst="rect">
            <a:avLst/>
          </a:prstGeom>
        </p:spPr>
      </p:pic>
      <p:pic>
        <p:nvPicPr>
          <p:cNvPr id="3" name="Picture 2" descr="Cu421R_Data_Planes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72223" y="2166764"/>
            <a:ext cx="3549764" cy="32784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496" y="2204864"/>
            <a:ext cx="3092896" cy="3040236"/>
          </a:xfrm>
          <a:prstGeom prst="rect">
            <a:avLst/>
          </a:prstGeom>
          <a:noFill/>
          <a:ln>
            <a:solidFill>
              <a:srgbClr val="F729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5496" y="1124744"/>
            <a:ext cx="6886652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X-ray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Photoelectron Diffraction</a:t>
            </a:r>
            <a:endParaRPr kumimoji="0" lang="en-AU" sz="2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2276872"/>
            <a:ext cx="6444208" cy="32143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9912" y="18355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S-surface</a:t>
            </a:r>
            <a:endParaRPr lang="en-AU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20272" y="18355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R-surface</a:t>
            </a:r>
            <a:endParaRPr lang="en-AU" b="1" i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97600" y="2255044"/>
            <a:ext cx="2917800" cy="2955032"/>
          </a:xfrm>
          <a:prstGeom prst="rect">
            <a:avLst/>
          </a:prstGeom>
          <a:noFill/>
          <a:ln>
            <a:solidFill>
              <a:srgbClr val="F729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755576" y="5445224"/>
            <a:ext cx="187220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Times New Roman" pitchFamily="18" charset="0"/>
              </a:rPr>
              <a:t>Cu3p, h</a:t>
            </a:r>
            <a:r>
              <a:rPr lang="en-US" b="1" dirty="0" smtClean="0">
                <a:latin typeface="Symbol" pitchFamily="18" charset="2"/>
                <a:cs typeface="Times New Roman" pitchFamily="18" charset="0"/>
              </a:rPr>
              <a:t>n</a:t>
            </a:r>
            <a:r>
              <a:rPr lang="en-US" b="1" dirty="0" smtClean="0">
                <a:cs typeface="Times New Roman" pitchFamily="18" charset="0"/>
              </a:rPr>
              <a:t> = 600eV</a:t>
            </a:r>
            <a:endParaRPr lang="en-AU" b="1" baseline="30000" dirty="0"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76056" y="5445224"/>
            <a:ext cx="331236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cs typeface="Times New Roman" pitchFamily="18" charset="0"/>
              </a:rPr>
              <a:t>Stereographic Plane Projection</a:t>
            </a:r>
            <a:endParaRPr lang="en-AU" b="1" baseline="30000" dirty="0">
              <a:cs typeface="Times New Roman" pitchFamily="18" charset="0"/>
            </a:endParaRPr>
          </a:p>
        </p:txBody>
      </p:sp>
      <p:sp>
        <p:nvSpPr>
          <p:cNvPr id="12" name="Title 14"/>
          <p:cNvSpPr txBox="1">
            <a:spLocks/>
          </p:cNvSpPr>
          <p:nvPr/>
        </p:nvSpPr>
        <p:spPr>
          <a:xfrm>
            <a:off x="0" y="99095"/>
            <a:ext cx="7164288" cy="809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2800" b="0" dirty="0" smtClean="0">
                <a:solidFill>
                  <a:schemeClr val="bg1"/>
                </a:solidFill>
              </a:rPr>
              <a:t>Determining the orientation…</a:t>
            </a:r>
            <a:endParaRPr lang="en-AU" sz="2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7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42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6021288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/>
          <p:cNvSpPr/>
          <p:nvPr/>
        </p:nvSpPr>
        <p:spPr bwMode="auto">
          <a:xfrm>
            <a:off x="6876256" y="6021288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807" y="2615523"/>
            <a:ext cx="4320480" cy="370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3175762"/>
            <a:ext cx="4407615" cy="334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07504" y="1535887"/>
            <a:ext cx="4104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Full-hemisphere mapping of emission from the HOMO and LUMO of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sexiphenyl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adsorbed on Cu(110)</a:t>
            </a:r>
          </a:p>
        </p:txBody>
      </p:sp>
      <p:sp>
        <p:nvSpPr>
          <p:cNvPr id="9" name="Rectangle 8"/>
          <p:cNvSpPr/>
          <p:nvPr/>
        </p:nvSpPr>
        <p:spPr>
          <a:xfrm>
            <a:off x="5724128" y="6484909"/>
            <a:ext cx="3392264" cy="30777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i="1" dirty="0" smtClean="0">
                <a:solidFill>
                  <a:schemeClr val="bg1"/>
                </a:solidFill>
              </a:rPr>
              <a:t>Molecular orbital density in real-space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18087" y="3212976"/>
            <a:ext cx="72008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i="1" dirty="0" smtClean="0"/>
              <a:t>HOMO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16016" y="4809806"/>
            <a:ext cx="648072" cy="307777"/>
          </a:xfrm>
          <a:prstGeom prst="rect">
            <a:avLst/>
          </a:prstGeom>
          <a:solidFill>
            <a:srgbClr val="F729DE"/>
          </a:solidFill>
        </p:spPr>
        <p:txBody>
          <a:bodyPr wrap="square">
            <a:spAutoFit/>
          </a:bodyPr>
          <a:lstStyle/>
          <a:p>
            <a:r>
              <a:rPr lang="en-US" sz="1400" b="1" i="1" dirty="0" smtClean="0"/>
              <a:t>LUMO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20480" y="148768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First demonstration of the reconstruction of molecular orbital density of HOMO and LUMO-states through Fourier transform of half space emission distribution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639" y="6360074"/>
            <a:ext cx="4483494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Charge transfer from Cu(110) =&gt;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occupied LUMO</a:t>
            </a:r>
            <a:endParaRPr lang="en-A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itle 14"/>
          <p:cNvSpPr txBox="1">
            <a:spLocks/>
          </p:cNvSpPr>
          <p:nvPr/>
        </p:nvSpPr>
        <p:spPr>
          <a:xfrm>
            <a:off x="0" y="99095"/>
            <a:ext cx="7164288" cy="809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2800" b="0" dirty="0" smtClean="0">
                <a:solidFill>
                  <a:schemeClr val="bg1"/>
                </a:solidFill>
              </a:rPr>
              <a:t>Molecular Orbital Tomography</a:t>
            </a:r>
            <a:endParaRPr lang="en-AU" sz="2800" b="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9512" y="908720"/>
            <a:ext cx="691276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AU" sz="2000" i="1" dirty="0" smtClean="0">
                <a:latin typeface="Arial" pitchFamily="34" charset="0"/>
                <a:cs typeface="Arial" pitchFamily="34" charset="0"/>
              </a:rPr>
              <a:t>P. </a:t>
            </a:r>
            <a:r>
              <a:rPr lang="en-AU" sz="2000" i="1" dirty="0" err="1" smtClean="0">
                <a:latin typeface="Arial" pitchFamily="34" charset="0"/>
                <a:cs typeface="Arial" pitchFamily="34" charset="0"/>
              </a:rPr>
              <a:t>Puschnig</a:t>
            </a:r>
            <a:r>
              <a:rPr lang="en-AU" sz="2000" i="1" dirty="0" smtClean="0">
                <a:latin typeface="Arial" pitchFamily="34" charset="0"/>
                <a:cs typeface="Arial" pitchFamily="34" charset="0"/>
              </a:rPr>
              <a:t> et al., Science 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326</a:t>
            </a:r>
            <a:r>
              <a:rPr lang="en-AU" sz="2000" i="1" dirty="0" smtClean="0">
                <a:latin typeface="Arial" pitchFamily="34" charset="0"/>
                <a:cs typeface="Arial" pitchFamily="34" charset="0"/>
              </a:rPr>
              <a:t>, 702 (2009)</a:t>
            </a:r>
          </a:p>
        </p:txBody>
      </p:sp>
    </p:spTree>
    <p:extLst>
      <p:ext uri="{BB962C8B-B14F-4D97-AF65-F5344CB8AC3E}">
        <p14:creationId xmlns:p14="http://schemas.microsoft.com/office/powerpoint/2010/main" val="6716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704"/>
            <a:ext cx="8945586" cy="50437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753943"/>
            <a:ext cx="4133669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6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179512" y="6021288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 bwMode="auto">
          <a:xfrm>
            <a:off x="6660232" y="6021288"/>
            <a:ext cx="2267744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9997" y="1484784"/>
            <a:ext cx="4860032" cy="4830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06053" y="1573242"/>
            <a:ext cx="3816424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PTCDA on Ag(110)</a:t>
            </a:r>
          </a:p>
          <a:p>
            <a:pPr marL="177800" indent="-177800"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Measurements performed with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Scienta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R4000 (conventional HSA)</a:t>
            </a:r>
          </a:p>
          <a:p>
            <a:pPr marL="177800" indent="-177800"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Data requires stitching together for many individual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measurements</a:t>
            </a:r>
          </a:p>
          <a:p>
            <a:pPr marL="177800" indent="-177800"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Long time, beam damage…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6381328"/>
            <a:ext cx="4546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 err="1" smtClean="0"/>
              <a:t>Ziroff</a:t>
            </a:r>
            <a:r>
              <a:rPr lang="en-AU" b="1" dirty="0" smtClean="0"/>
              <a:t> </a:t>
            </a:r>
            <a:r>
              <a:rPr lang="en-AU" b="1" i="1" dirty="0" smtClean="0"/>
              <a:t>et al </a:t>
            </a:r>
            <a:r>
              <a:rPr lang="en-AU" b="1" dirty="0" smtClean="0"/>
              <a:t>Phys. Rev. </a:t>
            </a:r>
            <a:r>
              <a:rPr lang="en-AU" b="1" dirty="0" err="1" smtClean="0"/>
              <a:t>Lett</a:t>
            </a:r>
            <a:r>
              <a:rPr lang="en-AU" b="1" dirty="0" smtClean="0"/>
              <a:t>. 104, 233004 (2010)</a:t>
            </a:r>
            <a:endParaRPr lang="en-AU" b="1" dirty="0"/>
          </a:p>
        </p:txBody>
      </p:sp>
      <p:sp>
        <p:nvSpPr>
          <p:cNvPr id="9" name="Title 14"/>
          <p:cNvSpPr txBox="1">
            <a:spLocks/>
          </p:cNvSpPr>
          <p:nvPr/>
        </p:nvSpPr>
        <p:spPr>
          <a:xfrm>
            <a:off x="0" y="99095"/>
            <a:ext cx="7164288" cy="8096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2800" b="0" dirty="0" smtClean="0">
                <a:solidFill>
                  <a:schemeClr val="bg1"/>
                </a:solidFill>
              </a:rPr>
              <a:t>Toroidal vs HSA</a:t>
            </a:r>
            <a:endParaRPr lang="en-AU" sz="2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81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6237312"/>
            <a:ext cx="1800200" cy="5040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6407696" y="5921896"/>
            <a:ext cx="2736304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6" descr="Image result for increasing icon increasing grap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5245"/>
            <a:ext cx="9142738" cy="513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4"/>
          <p:cNvSpPr txBox="1">
            <a:spLocks/>
          </p:cNvSpPr>
          <p:nvPr/>
        </p:nvSpPr>
        <p:spPr bwMode="auto">
          <a:xfrm>
            <a:off x="0" y="99095"/>
            <a:ext cx="7164288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AU" sz="2400" b="0" dirty="0" smtClean="0">
                <a:solidFill>
                  <a:schemeClr val="bg1"/>
                </a:solidFill>
              </a:rPr>
              <a:t>Growth in the ARPES community in Australia</a:t>
            </a:r>
            <a:endParaRPr lang="en-AU" sz="2400" b="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3284984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/>
              <a:t>Currently Australian researchers require access to overseas SR facilities for synchrotron  ARPES</a:t>
            </a:r>
            <a:endParaRPr lang="en-AU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155679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AU" dirty="0" smtClean="0"/>
              <a:t>ARPES: From 1980’s – 2000’s, a very small user community ( &lt; 10 ). Accessing Advanced Light Source Berkley, BESSY1/2 (Berlin) 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07504" y="2276872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AU" dirty="0" smtClean="0"/>
              <a:t>Over last 5 years, a rapidly increasing demand for ARPES </a:t>
            </a:r>
          </a:p>
          <a:p>
            <a:pPr marL="714375" indent="-171450">
              <a:buFont typeface="Arial" panose="020B0604020202020204" pitchFamily="34" charset="0"/>
              <a:buChar char="•"/>
            </a:pPr>
            <a:r>
              <a:rPr lang="en-AU" i="1" dirty="0" smtClean="0">
                <a:solidFill>
                  <a:srgbClr val="FF0000"/>
                </a:solidFill>
              </a:rPr>
              <a:t>2D Materials</a:t>
            </a:r>
          </a:p>
          <a:p>
            <a:pPr marL="714375" indent="-171450">
              <a:buFont typeface="Arial" panose="020B0604020202020204" pitchFamily="34" charset="0"/>
              <a:buChar char="•"/>
            </a:pPr>
            <a:r>
              <a:rPr lang="en-AU" i="1" dirty="0" smtClean="0">
                <a:solidFill>
                  <a:srgbClr val="0070C0"/>
                </a:solidFill>
              </a:rPr>
              <a:t>Topological materials</a:t>
            </a:r>
            <a:endParaRPr lang="en-AU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105273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AU" dirty="0" smtClean="0"/>
              <a:t>Australia has a small photoemission community (mostly XPS)</a:t>
            </a:r>
            <a:endParaRPr lang="en-AU" dirty="0"/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6" t="4057" r="59178" b="51523"/>
          <a:stretch/>
        </p:blipFill>
        <p:spPr bwMode="auto">
          <a:xfrm>
            <a:off x="7668344" y="1556792"/>
            <a:ext cx="1120376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" r="72772"/>
          <a:stretch/>
        </p:blipFill>
        <p:spPr bwMode="auto">
          <a:xfrm>
            <a:off x="7524328" y="2852936"/>
            <a:ext cx="1139808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68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Outline</a:t>
            </a:r>
            <a:endParaRPr lang="en-AU" sz="28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49188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D0AD2D3-39CA-4FDD-963C-AEB4DC59E7A0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18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8" name="Picture 2" descr="C:\Documents and Settings\tadicha.AUSYNCH\Desktop\Toroidal system 04 2560x1600 GQ.jpg"/>
          <p:cNvPicPr>
            <a:picLocks noChangeAspect="1" noChangeArrowheads="1"/>
          </p:cNvPicPr>
          <p:nvPr/>
        </p:nvPicPr>
        <p:blipFill rotWithShape="1">
          <a:blip r:embed="rId2" cstate="print"/>
          <a:srcRect l="8348" t="412" r="6528" b="1144"/>
          <a:stretch/>
        </p:blipFill>
        <p:spPr bwMode="auto">
          <a:xfrm>
            <a:off x="1" y="-1"/>
            <a:ext cx="9144000" cy="6829425"/>
          </a:xfrm>
          <a:prstGeom prst="rect">
            <a:avLst/>
          </a:prstGeom>
          <a:noFill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-99392"/>
            <a:ext cx="5292080" cy="2060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400" dirty="0" smtClean="0">
                <a:solidFill>
                  <a:srgbClr val="F8F8F8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400" baseline="30000" dirty="0" smtClean="0">
                <a:solidFill>
                  <a:srgbClr val="F8F8F8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2400" dirty="0" smtClean="0">
                <a:solidFill>
                  <a:srgbClr val="F8F8F8"/>
                </a:solidFill>
                <a:latin typeface="Arial" pitchFamily="34" charset="0"/>
                <a:cs typeface="Arial" pitchFamily="34" charset="0"/>
              </a:rPr>
              <a:t> Generation Toroidal </a:t>
            </a:r>
            <a:r>
              <a:rPr lang="en-US" sz="2400" dirty="0" err="1" smtClean="0">
                <a:solidFill>
                  <a:srgbClr val="F8F8F8"/>
                </a:solidFill>
                <a:latin typeface="Arial" pitchFamily="34" charset="0"/>
                <a:cs typeface="Arial" pitchFamily="34" charset="0"/>
              </a:rPr>
              <a:t>Analyser</a:t>
            </a:r>
            <a:endParaRPr lang="en-US" sz="2400" dirty="0" smtClean="0">
              <a:solidFill>
                <a:srgbClr val="F8F8F8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endParaRPr lang="en-US" sz="2400" dirty="0">
              <a:solidFill>
                <a:srgbClr val="F8F8F8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Offline (VUV lamp)</a:t>
            </a:r>
          </a:p>
          <a:p>
            <a:pPr>
              <a:spcBef>
                <a:spcPct val="0"/>
              </a:spcBef>
              <a:defRPr/>
            </a:pPr>
            <a:r>
              <a:rPr lang="en-US" sz="2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Online (SXR beamline)</a:t>
            </a:r>
          </a:p>
        </p:txBody>
      </p:sp>
      <p:sp>
        <p:nvSpPr>
          <p:cNvPr id="3" name="AutoShape 2" descr="Image result for la trobe univers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srgbClr val="000000"/>
              </a:solidFill>
            </a:endParaRPr>
          </a:p>
        </p:txBody>
      </p:sp>
      <p:pic>
        <p:nvPicPr>
          <p:cNvPr id="10244" name="Picture 4" descr="Image result for la trobe univers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" y="5949280"/>
            <a:ext cx="2593178" cy="90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229200"/>
            <a:ext cx="1904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F8F8F8"/>
                </a:solidFill>
                <a:latin typeface="Arial" pitchFamily="34" charset="0"/>
                <a:cs typeface="Arial" pitchFamily="34" charset="0"/>
              </a:rPr>
              <a:t>Designed and Constructed @</a:t>
            </a:r>
            <a:endParaRPr lang="en-US" sz="2000" dirty="0">
              <a:solidFill>
                <a:srgbClr val="F8F8F8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92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pic>
        <p:nvPicPr>
          <p:cNvPr id="18" name="Picture 2" descr="C:\Documents and Settings\tadicha.AUSYNCH\Desktop\Toroidal system 04 2560x1600 GQ.jpg"/>
          <p:cNvPicPr>
            <a:picLocks noChangeAspect="1" noChangeArrowheads="1"/>
          </p:cNvPicPr>
          <p:nvPr/>
        </p:nvPicPr>
        <p:blipFill rotWithShape="1">
          <a:blip r:embed="rId2" cstate="print"/>
          <a:srcRect l="8348" t="412" r="6528" b="1144"/>
          <a:stretch/>
        </p:blipFill>
        <p:spPr bwMode="auto">
          <a:xfrm>
            <a:off x="1" y="-1"/>
            <a:ext cx="9144000" cy="6829425"/>
          </a:xfrm>
          <a:prstGeom prst="rect">
            <a:avLst/>
          </a:prstGeom>
          <a:noFill/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49188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D0AD2D3-39CA-4FDD-963C-AEB4DC59E7A0}" type="slidenum">
              <a:rPr lang="en-AU" smtClean="0">
                <a:solidFill>
                  <a:srgbClr val="000000">
                    <a:tint val="75000"/>
                  </a:srgbClr>
                </a:solidFill>
              </a:rPr>
              <a:pPr/>
              <a:t>19</a:t>
            </a:fld>
            <a:endParaRPr lang="en-A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638132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F8F8F8"/>
                </a:solidFill>
              </a:rPr>
              <a:t>“Omni Wheel” Drive System</a:t>
            </a:r>
            <a:endParaRPr lang="en-AU" sz="2000" dirty="0" smtClean="0">
              <a:solidFill>
                <a:srgbClr val="F8F8F8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79512" y="-72008"/>
            <a:ext cx="2699792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ED21">
                    <a:lumMod val="60000"/>
                    <a:lumOff val="40000"/>
                  </a:srgbClr>
                </a:solidFill>
                <a:latin typeface="Arial" pitchFamily="34" charset="0"/>
                <a:cs typeface="Arial" pitchFamily="34" charset="0"/>
              </a:rPr>
              <a:t>Key features</a:t>
            </a:r>
            <a:endParaRPr lang="en-AU" sz="2800" b="1" dirty="0" smtClean="0">
              <a:solidFill>
                <a:srgbClr val="FFED21">
                  <a:lumMod val="60000"/>
                  <a:lumOff val="4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4288" y="198884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srgbClr val="F8F8F8"/>
                </a:solidFill>
              </a:rPr>
              <a:t>VUV lamp</a:t>
            </a:r>
            <a:endParaRPr lang="en-AU" dirty="0" smtClean="0">
              <a:solidFill>
                <a:srgbClr val="F8F8F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7784" y="404664"/>
            <a:ext cx="1728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F8F8F8"/>
                </a:solidFill>
              </a:rPr>
              <a:t>Prep chamber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solidFill>
                  <a:srgbClr val="F8F8F8"/>
                </a:solidFill>
              </a:rPr>
              <a:t>LEED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solidFill>
                  <a:srgbClr val="F8F8F8"/>
                </a:solidFill>
              </a:rPr>
              <a:t>e-beam shoe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solidFill>
                  <a:srgbClr val="F8F8F8"/>
                </a:solidFill>
              </a:rPr>
              <a:t>QCM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solidFill>
                  <a:srgbClr val="F8F8F8"/>
                </a:solidFill>
              </a:rPr>
              <a:t>Deposition cells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solidFill>
                  <a:srgbClr val="F8F8F8"/>
                </a:solidFill>
              </a:rPr>
              <a:t>Gas dosing</a:t>
            </a:r>
            <a:endParaRPr lang="en-AU" sz="1400" dirty="0" smtClean="0">
              <a:solidFill>
                <a:srgbClr val="F8F8F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15808" y="306896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srgbClr val="F8F8F8"/>
                </a:solidFill>
              </a:rPr>
              <a:t>Synchrotron Light Port</a:t>
            </a:r>
            <a:endParaRPr lang="en-AU" dirty="0" smtClean="0">
              <a:solidFill>
                <a:srgbClr val="F8F8F8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80112" y="3645024"/>
            <a:ext cx="1469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srgbClr val="F8F8F8"/>
                </a:solidFill>
              </a:rPr>
              <a:t>Spectrometer</a:t>
            </a:r>
            <a:endParaRPr lang="en-US" dirty="0">
              <a:solidFill>
                <a:srgbClr val="F8F8F8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836712"/>
            <a:ext cx="320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AU" sz="2000" dirty="0" err="1" smtClean="0">
                <a:solidFill>
                  <a:srgbClr val="F8F8F8"/>
                </a:solidFill>
              </a:rPr>
              <a:t>Labview</a:t>
            </a:r>
            <a:r>
              <a:rPr lang="en-AU" sz="2000" dirty="0" smtClean="0">
                <a:solidFill>
                  <a:srgbClr val="F8F8F8"/>
                </a:solidFill>
              </a:rPr>
              <a:t> based: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smtClean="0">
                <a:solidFill>
                  <a:srgbClr val="F8F8F8"/>
                </a:solidFill>
              </a:rPr>
              <a:t>Vacuum control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smtClean="0">
                <a:solidFill>
                  <a:srgbClr val="F8F8F8"/>
                </a:solidFill>
              </a:rPr>
              <a:t>Motion control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smtClean="0">
                <a:solidFill>
                  <a:srgbClr val="F8F8F8"/>
                </a:solidFill>
              </a:rPr>
              <a:t>Camera control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400" dirty="0" smtClean="0">
                <a:solidFill>
                  <a:srgbClr val="F8F8F8"/>
                </a:solidFill>
              </a:rPr>
              <a:t>Data acquisition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3528" y="4437112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AU" sz="2000" dirty="0" smtClean="0">
                <a:solidFill>
                  <a:srgbClr val="F8F8F8"/>
                </a:solidFill>
              </a:rPr>
              <a:t>SPECS HSA3500</a:t>
            </a:r>
          </a:p>
          <a:p>
            <a:pPr>
              <a:spcBef>
                <a:spcPct val="0"/>
              </a:spcBef>
              <a:defRPr/>
            </a:pPr>
            <a:r>
              <a:rPr lang="en-AU" sz="2000" dirty="0" smtClean="0">
                <a:solidFill>
                  <a:srgbClr val="F8F8F8"/>
                </a:solidFill>
              </a:rPr>
              <a:t>Voltage supply</a:t>
            </a:r>
            <a:endParaRPr lang="en-AU" sz="1400" dirty="0" smtClean="0">
              <a:solidFill>
                <a:srgbClr val="F8F8F8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24128" y="4653136"/>
            <a:ext cx="1448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srgbClr val="F8F8F8"/>
                </a:solidFill>
              </a:rPr>
              <a:t>CCD Detector</a:t>
            </a:r>
            <a:endParaRPr lang="en-US" dirty="0">
              <a:solidFill>
                <a:srgbClr val="F8F8F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6296" y="40466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srgbClr val="F8F8F8"/>
                </a:solidFill>
              </a:rPr>
              <a:t>Liquid He Cryostat</a:t>
            </a:r>
            <a:endParaRPr lang="en-AU" dirty="0" smtClean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45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91" y="116632"/>
            <a:ext cx="6065289" cy="1944216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Machining outer </a:t>
            </a:r>
            <a:r>
              <a:rPr lang="en-US" sz="2800" dirty="0"/>
              <a:t>t</a:t>
            </a:r>
            <a:r>
              <a:rPr lang="en-US" sz="2800" dirty="0" smtClean="0"/>
              <a:t>oroid </a:t>
            </a:r>
            <a:br>
              <a:rPr lang="en-US" sz="28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&gt; 70kg of cast </a:t>
            </a:r>
            <a:r>
              <a:rPr lang="en-US" dirty="0" err="1" smtClean="0"/>
              <a:t>aluminium</a:t>
            </a:r>
            <a:r>
              <a:rPr lang="en-US" dirty="0" smtClean="0"/>
              <a:t/>
            </a:r>
            <a:br>
              <a:rPr lang="en-US" dirty="0" smtClean="0"/>
            </a:br>
            <a:endParaRPr lang="en-AU" dirty="0"/>
          </a:p>
        </p:txBody>
      </p:sp>
      <p:pic>
        <p:nvPicPr>
          <p:cNvPr id="3" name="Picture 2" descr="IMG_20121120_1714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36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-44230"/>
            <a:ext cx="9144000" cy="1717654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pic>
        <p:nvPicPr>
          <p:cNvPr id="2" name="Picture 2" descr="C:\Users\tadicha\Desktop\IMG_5328_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0493" y="1070653"/>
            <a:ext cx="5903979" cy="442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6084169" y="5949280"/>
            <a:ext cx="2699792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67358" y="6381328"/>
            <a:ext cx="2699792" cy="47667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pic>
        <p:nvPicPr>
          <p:cNvPr id="1026" name="Picture 2" descr="C:\Users\tadicha\Desktop\IMG_5330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10070" y="1099733"/>
            <a:ext cx="5871517" cy="440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5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-44230"/>
            <a:ext cx="9144000" cy="1717654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084169" y="5949280"/>
            <a:ext cx="2699792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358" y="6021288"/>
            <a:ext cx="2699792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39395" y="848630"/>
            <a:ext cx="5705604" cy="444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tadicha\Desktop\IMG_2991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89716" y="931580"/>
            <a:ext cx="5733259" cy="43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6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0" y="-531440"/>
            <a:ext cx="9144000" cy="1717654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084169" y="5949280"/>
            <a:ext cx="2699792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67358" y="6021288"/>
            <a:ext cx="2699792" cy="836712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pic>
        <p:nvPicPr>
          <p:cNvPr id="3" name="IMG_4196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73.2696" end="3605.569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 rot="5400000">
            <a:off x="3403538" y="1067252"/>
            <a:ext cx="7308304" cy="4110921"/>
          </a:xfrm>
          <a:prstGeom prst="rect">
            <a:avLst/>
          </a:prstGeom>
        </p:spPr>
      </p:pic>
      <p:pic>
        <p:nvPicPr>
          <p:cNvPr id="4" name="IMG_4046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3244.8688" end="3276.372"/>
                </p14:media>
              </p:ext>
            </p:extLst>
          </p:nvPr>
        </p:nvPicPr>
        <p:blipFill rotWithShape="1">
          <a:blip r:embed="rId6"/>
          <a:srcRect r="23780"/>
          <a:stretch/>
        </p:blipFill>
        <p:spPr>
          <a:xfrm>
            <a:off x="179512" y="-315416"/>
            <a:ext cx="5268878" cy="3888432"/>
          </a:xfrm>
          <a:prstGeom prst="rect">
            <a:avLst/>
          </a:prstGeom>
        </p:spPr>
      </p:pic>
      <p:pic>
        <p:nvPicPr>
          <p:cNvPr id="4100" name="Picture 4" descr="C:\Users\tadicha\Desktop\IMG_4189_sm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2056" y="2990584"/>
            <a:ext cx="4396800" cy="329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79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18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6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800" b="0" dirty="0" smtClean="0">
                <a:solidFill>
                  <a:schemeClr val="bg1"/>
                </a:solidFill>
              </a:rPr>
              <a:t>Motion Control, Sample Imaging</a:t>
            </a:r>
            <a:endParaRPr lang="en-AU" sz="2800" b="0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tadicha\Desktop\IMG_5305_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90" b="12999"/>
          <a:stretch/>
        </p:blipFill>
        <p:spPr bwMode="auto">
          <a:xfrm>
            <a:off x="35496" y="612814"/>
            <a:ext cx="9036496" cy="620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10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7164288" cy="809625"/>
          </a:xfrm>
        </p:spPr>
        <p:txBody>
          <a:bodyPr/>
          <a:lstStyle/>
          <a:p>
            <a:pPr algn="l"/>
            <a:r>
              <a:rPr lang="en-AU" sz="2800" b="0" dirty="0" smtClean="0">
                <a:solidFill>
                  <a:schemeClr val="bg1"/>
                </a:solidFill>
              </a:rPr>
              <a:t>Vacuum Control</a:t>
            </a:r>
            <a:endParaRPr lang="en-AU" sz="2800" b="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" t="3041" r="2343" b="3683"/>
          <a:stretch/>
        </p:blipFill>
        <p:spPr bwMode="auto">
          <a:xfrm>
            <a:off x="26767" y="980728"/>
            <a:ext cx="9153745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55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75049" y="-1210954"/>
            <a:ext cx="6885383" cy="925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908720"/>
            <a:ext cx="8367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8F8F8"/>
                </a:solidFill>
              </a:rPr>
              <a:t>CCD Detector: first electrons observed from Cu(111) , </a:t>
            </a:r>
            <a:r>
              <a:rPr lang="en-AU" dirty="0" err="1" smtClean="0">
                <a:solidFill>
                  <a:srgbClr val="F8F8F8"/>
                </a:solidFill>
              </a:rPr>
              <a:t>h</a:t>
            </a:r>
            <a:r>
              <a:rPr lang="en-AU" dirty="0" err="1" smtClean="0">
                <a:solidFill>
                  <a:srgbClr val="F8F8F8"/>
                </a:solidFill>
                <a:latin typeface="Symbol" panose="05050102010706020507" pitchFamily="18" charset="2"/>
              </a:rPr>
              <a:t>n</a:t>
            </a:r>
            <a:r>
              <a:rPr lang="en-AU" dirty="0" smtClean="0">
                <a:solidFill>
                  <a:srgbClr val="F8F8F8"/>
                </a:solidFill>
              </a:rPr>
              <a:t> = 21.2eV, Set </a:t>
            </a:r>
            <a:r>
              <a:rPr lang="en-AU" dirty="0" err="1" smtClean="0">
                <a:solidFill>
                  <a:srgbClr val="F8F8F8"/>
                </a:solidFill>
              </a:rPr>
              <a:t>E</a:t>
            </a:r>
            <a:r>
              <a:rPr lang="en-AU" baseline="-25000" dirty="0" err="1" smtClean="0">
                <a:solidFill>
                  <a:srgbClr val="F8F8F8"/>
                </a:solidFill>
              </a:rPr>
              <a:t>kin</a:t>
            </a:r>
            <a:r>
              <a:rPr lang="en-AU" dirty="0" smtClean="0">
                <a:solidFill>
                  <a:srgbClr val="F8F8F8"/>
                </a:solidFill>
              </a:rPr>
              <a:t>  = 13eV 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72574" y="187162"/>
            <a:ext cx="792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  <a:defRPr/>
            </a:pPr>
            <a:r>
              <a:rPr lang="en-US" sz="4000" dirty="0" smtClean="0">
                <a:solidFill>
                  <a:srgbClr val="F8F8F8"/>
                </a:solidFill>
                <a:cs typeface="Arial" pitchFamily="34" charset="0"/>
              </a:rPr>
              <a:t>First electrons! </a:t>
            </a:r>
            <a:endParaRPr lang="en-AU" sz="4000" dirty="0" smtClean="0">
              <a:solidFill>
                <a:srgbClr val="F8F8F8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51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779912" y="0"/>
            <a:ext cx="5364088" cy="6858000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45" y="980728"/>
            <a:ext cx="430254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A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I(</a:t>
            </a:r>
            <a:r>
              <a:rPr lang="en-A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AU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AU" dirty="0" smtClean="0">
                <a:solidFill>
                  <a:srgbClr val="0070C0"/>
                </a:solidFill>
              </a:rPr>
              <a:t> , </a:t>
            </a:r>
            <a:r>
              <a:rPr lang="en-AU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q</a:t>
            </a:r>
            <a:r>
              <a:rPr lang="en-AU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A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AU" dirty="0" smtClean="0">
                <a:solidFill>
                  <a:srgbClr val="0070C0"/>
                </a:solidFill>
                <a:latin typeface="Symbol" panose="05050102010706020507" pitchFamily="18" charset="2"/>
              </a:rPr>
              <a:t> </a:t>
            </a:r>
            <a:r>
              <a:rPr lang="en-AU" dirty="0" smtClean="0">
                <a:solidFill>
                  <a:srgbClr val="0070C0"/>
                </a:solidFill>
              </a:rPr>
              <a:t>at fixed </a:t>
            </a:r>
            <a:r>
              <a:rPr lang="en-AU" dirty="0" smtClean="0">
                <a:solidFill>
                  <a:srgbClr val="0070C0"/>
                </a:solidFill>
                <a:latin typeface="Symbol" panose="05050102010706020507" pitchFamily="18" charset="2"/>
              </a:rPr>
              <a:t>f</a:t>
            </a:r>
          </a:p>
          <a:p>
            <a:pPr marL="174625" indent="-174625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AU" dirty="0" smtClean="0">
                <a:solidFill>
                  <a:srgbClr val="0070C0"/>
                </a:solidFill>
              </a:rPr>
              <a:t>LEED facilitates setting </a:t>
            </a:r>
            <a:r>
              <a:rPr lang="en-AU" i="1" dirty="0" smtClean="0">
                <a:solidFill>
                  <a:srgbClr val="0070C0"/>
                </a:solidFill>
              </a:rPr>
              <a:t>k</a:t>
            </a:r>
            <a:r>
              <a:rPr lang="en-AU" dirty="0" smtClean="0">
                <a:solidFill>
                  <a:srgbClr val="0070C0"/>
                </a:solidFill>
              </a:rPr>
              <a:t> direction </a:t>
            </a:r>
          </a:p>
          <a:p>
            <a:pPr marL="174625" indent="-174625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AU" dirty="0" smtClean="0">
                <a:solidFill>
                  <a:srgbClr val="0070C0"/>
                </a:solidFill>
              </a:rPr>
              <a:t>30% energy window summation</a:t>
            </a:r>
          </a:p>
          <a:p>
            <a:pPr marL="174625" indent="-174625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AU" dirty="0" smtClean="0">
                <a:solidFill>
                  <a:srgbClr val="0070C0"/>
                </a:solidFill>
              </a:rPr>
              <a:t>Surface state resolved</a:t>
            </a:r>
            <a:endParaRPr lang="en-A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" y="6447246"/>
            <a:ext cx="1844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rgbClr val="F8F8F8"/>
                </a:solidFill>
              </a:rPr>
              <a:t>LEED</a:t>
            </a:r>
            <a:r>
              <a:rPr lang="en-AU" sz="1600" dirty="0">
                <a:solidFill>
                  <a:srgbClr val="F8F8F8"/>
                </a:solidFill>
              </a:rPr>
              <a:t>;</a:t>
            </a:r>
            <a:r>
              <a:rPr lang="en-AU" sz="1600" dirty="0" smtClean="0">
                <a:solidFill>
                  <a:srgbClr val="F8F8F8"/>
                </a:solidFill>
              </a:rPr>
              <a:t> E = 120eV</a:t>
            </a:r>
            <a:endParaRPr lang="en-AU" sz="1600" dirty="0">
              <a:solidFill>
                <a:srgbClr val="F8F8F8"/>
              </a:solidFill>
            </a:endParaRPr>
          </a:p>
        </p:txBody>
      </p:sp>
      <p:pic>
        <p:nvPicPr>
          <p:cNvPr id="9" name="Picture 13" descr="C:\Users\tadicha\Desktop\Cu(111) Jan 24 120eV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4" r="11100"/>
          <a:stretch/>
        </p:blipFill>
        <p:spPr bwMode="auto">
          <a:xfrm rot="16200000">
            <a:off x="-354224" y="2838640"/>
            <a:ext cx="4391243" cy="3681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:\Users\tadicha\Desktop\EDC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4"/>
          <a:stretch/>
        </p:blipFill>
        <p:spPr bwMode="auto">
          <a:xfrm>
            <a:off x="3794743" y="735842"/>
            <a:ext cx="5349257" cy="612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012160" y="980728"/>
            <a:ext cx="1440160" cy="544498"/>
          </a:xfrm>
          <a:prstGeom prst="rect">
            <a:avLst/>
          </a:prstGeom>
          <a:noFill/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F8F8F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29" y="6447246"/>
            <a:ext cx="19979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rgbClr val="F8F8F8"/>
                </a:solidFill>
              </a:rPr>
              <a:t>LEED</a:t>
            </a:r>
            <a:r>
              <a:rPr lang="en-AU" sz="1600" dirty="0">
                <a:solidFill>
                  <a:srgbClr val="F8F8F8"/>
                </a:solidFill>
              </a:rPr>
              <a:t>;</a:t>
            </a:r>
            <a:r>
              <a:rPr lang="en-AU" sz="1600" dirty="0" smtClean="0">
                <a:solidFill>
                  <a:srgbClr val="F8F8F8"/>
                </a:solidFill>
              </a:rPr>
              <a:t> E = 120eV</a:t>
            </a:r>
            <a:endParaRPr lang="en-AU" sz="1600" dirty="0">
              <a:solidFill>
                <a:srgbClr val="F8F8F8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27539" y="3679487"/>
            <a:ext cx="3090092" cy="1876414"/>
            <a:chOff x="227539" y="3679487"/>
            <a:chExt cx="3090092" cy="1876414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227539" y="4712677"/>
              <a:ext cx="3090092" cy="162353"/>
            </a:xfrm>
            <a:prstGeom prst="line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/>
            <p:cNvGrpSpPr/>
            <p:nvPr/>
          </p:nvGrpSpPr>
          <p:grpSpPr>
            <a:xfrm rot="1679547">
              <a:off x="1014268" y="3679487"/>
              <a:ext cx="1727331" cy="1876414"/>
              <a:chOff x="347063" y="3079892"/>
              <a:chExt cx="2379289" cy="2584640"/>
            </a:xfrm>
          </p:grpSpPr>
          <p:sp>
            <p:nvSpPr>
              <p:cNvPr id="18" name="Hexagon 17"/>
              <p:cNvSpPr/>
              <p:nvPr/>
            </p:nvSpPr>
            <p:spPr bwMode="auto">
              <a:xfrm>
                <a:off x="347063" y="3682768"/>
                <a:ext cx="2298847" cy="1981764"/>
              </a:xfrm>
              <a:prstGeom prst="hexagon">
                <a:avLst>
                  <a:gd name="adj" fmla="val 28919"/>
                  <a:gd name="vf" fmla="val 115470"/>
                </a:avLst>
              </a:prstGeom>
              <a:noFill/>
              <a:ln w="2540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AU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9920453">
                <a:off x="2328905" y="3839283"/>
                <a:ext cx="397447" cy="466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 smtClean="0">
                    <a:solidFill>
                      <a:srgbClr val="1B9B94">
                        <a:lumMod val="60000"/>
                        <a:lumOff val="40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AU" sz="1600" b="1" dirty="0">
                  <a:solidFill>
                    <a:srgbClr val="1B9B94">
                      <a:lumMod val="60000"/>
                      <a:lumOff val="4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19742110">
                <a:off x="1952934" y="3230496"/>
                <a:ext cx="562584" cy="466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 smtClean="0">
                    <a:solidFill>
                      <a:srgbClr val="1B9B94">
                        <a:lumMod val="60000"/>
                        <a:lumOff val="40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n-AU" sz="1600" b="1" dirty="0">
                  <a:solidFill>
                    <a:srgbClr val="1B9B94">
                      <a:lumMod val="60000"/>
                      <a:lumOff val="4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 bwMode="auto">
              <a:xfrm>
                <a:off x="2027187" y="3631179"/>
                <a:ext cx="103177" cy="10317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prstDash val="sysDot"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AU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 bwMode="auto">
              <a:xfrm>
                <a:off x="2308478" y="4115806"/>
                <a:ext cx="103177" cy="10317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prstDash val="sysDot"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AU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Oval 22"/>
              <p:cNvSpPr/>
              <p:nvPr/>
            </p:nvSpPr>
            <p:spPr bwMode="auto">
              <a:xfrm>
                <a:off x="2589770" y="4605632"/>
                <a:ext cx="103177" cy="10317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prstDash val="sysDot"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AU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9920453">
                <a:off x="1319913" y="4394988"/>
                <a:ext cx="472129" cy="466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 smtClean="0">
                    <a:solidFill>
                      <a:srgbClr val="1B9B94">
                        <a:lumMod val="60000"/>
                        <a:lumOff val="40000"/>
                      </a:srgbClr>
                    </a:solidFill>
                    <a:latin typeface="Symbol" panose="05050102010706020507" pitchFamily="18" charset="2"/>
                  </a:rPr>
                  <a:t>G</a:t>
                </a:r>
                <a:endParaRPr lang="en-AU" sz="1600" b="1" dirty="0">
                  <a:solidFill>
                    <a:srgbClr val="1B9B94">
                      <a:lumMod val="60000"/>
                      <a:lumOff val="40000"/>
                    </a:srgbClr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19920453">
                <a:off x="1138892" y="3079892"/>
                <a:ext cx="738699" cy="466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 smtClean="0">
                    <a:solidFill>
                      <a:srgbClr val="1B9B94">
                        <a:lumMod val="60000"/>
                        <a:lumOff val="40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M’</a:t>
                </a:r>
                <a:endParaRPr lang="en-AU" sz="1600" b="1" dirty="0">
                  <a:solidFill>
                    <a:srgbClr val="1B9B94">
                      <a:lumMod val="60000"/>
                      <a:lumOff val="4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 bwMode="auto">
              <a:xfrm>
                <a:off x="868406" y="3631179"/>
                <a:ext cx="103177" cy="10317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prstDash val="sysDot"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AU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Oval 26"/>
              <p:cNvSpPr/>
              <p:nvPr/>
            </p:nvSpPr>
            <p:spPr bwMode="auto">
              <a:xfrm>
                <a:off x="1452671" y="3631179"/>
                <a:ext cx="103177" cy="10317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>
                <a:noFill/>
                <a:prstDash val="sysDot"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AU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6588224" y="908720"/>
            <a:ext cx="2548182" cy="2328821"/>
            <a:chOff x="6588224" y="908720"/>
            <a:chExt cx="2548182" cy="2328821"/>
          </a:xfrm>
        </p:grpSpPr>
        <p:pic>
          <p:nvPicPr>
            <p:cNvPr id="29" name="Picture 11" descr="C:\Users\tadicha\Desktop\SSstate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908720"/>
              <a:ext cx="2548182" cy="2328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7812360" y="1052736"/>
              <a:ext cx="9361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 smtClean="0">
                  <a:solidFill>
                    <a:srgbClr val="F8F8F8"/>
                  </a:solidFill>
                </a:rPr>
                <a:t>Shockley Surface State</a:t>
              </a:r>
              <a:endParaRPr lang="en-AU" sz="1200" dirty="0">
                <a:solidFill>
                  <a:srgbClr val="F8F8F8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3923928" y="188640"/>
            <a:ext cx="5400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200" b="1" i="1" dirty="0">
                <a:solidFill>
                  <a:srgbClr val="3C97D1">
                    <a:lumMod val="75000"/>
                  </a:srgbClr>
                </a:solidFill>
              </a:rPr>
              <a:t>Bandstructure of </a:t>
            </a:r>
            <a:r>
              <a:rPr lang="en-AU" sz="2200" b="1" i="1" dirty="0" smtClean="0">
                <a:solidFill>
                  <a:srgbClr val="3C97D1">
                    <a:lumMod val="75000"/>
                  </a:srgbClr>
                </a:solidFill>
              </a:rPr>
              <a:t>Cu(111) : </a:t>
            </a:r>
            <a:r>
              <a:rPr lang="en-AU" sz="2200" b="1" dirty="0" smtClean="0">
                <a:solidFill>
                  <a:srgbClr val="3C97D1">
                    <a:lumMod val="75000"/>
                  </a:srgbClr>
                </a:solidFill>
                <a:latin typeface="Symbol" panose="05050102010706020507" pitchFamily="18" charset="2"/>
              </a:rPr>
              <a:t>G</a:t>
            </a:r>
            <a:r>
              <a:rPr lang="en-AU" sz="2200" b="1" dirty="0" smtClean="0">
                <a:solidFill>
                  <a:srgbClr val="3C97D1">
                    <a:lumMod val="75000"/>
                  </a:srgbClr>
                </a:solidFill>
              </a:rPr>
              <a:t>M</a:t>
            </a:r>
            <a:r>
              <a:rPr lang="en-AU" sz="2200" b="1" i="1" dirty="0">
                <a:solidFill>
                  <a:srgbClr val="3C97D1">
                    <a:lumMod val="75000"/>
                  </a:srgbClr>
                </a:solidFill>
              </a:rPr>
              <a:t>, </a:t>
            </a:r>
            <a:r>
              <a:rPr lang="en-AU" sz="2200" b="1" i="1" dirty="0" err="1">
                <a:solidFill>
                  <a:srgbClr val="3C97D1">
                    <a:lumMod val="75000"/>
                  </a:srgbClr>
                </a:solidFill>
              </a:rPr>
              <a:t>h</a:t>
            </a:r>
            <a:r>
              <a:rPr lang="en-AU" sz="2200" b="1" i="1" dirty="0" err="1">
                <a:solidFill>
                  <a:srgbClr val="3C97D1">
                    <a:lumMod val="75000"/>
                  </a:srgbClr>
                </a:solidFill>
                <a:latin typeface="Symbol" panose="05050102010706020507" pitchFamily="18" charset="2"/>
              </a:rPr>
              <a:t>n</a:t>
            </a:r>
            <a:r>
              <a:rPr lang="en-AU" sz="2200" b="1" i="1" dirty="0">
                <a:solidFill>
                  <a:srgbClr val="3C97D1">
                    <a:lumMod val="75000"/>
                  </a:srgbClr>
                </a:solidFill>
              </a:rPr>
              <a:t>  = 21.2eV</a:t>
            </a: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0" y="44624"/>
            <a:ext cx="792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  <a:defRPr/>
            </a:pPr>
            <a:r>
              <a:rPr lang="en-US" sz="28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Data </a:t>
            </a:r>
            <a:endParaRPr lang="en-AU" sz="28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67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44624"/>
            <a:ext cx="792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  <a:defRPr/>
            </a:pPr>
            <a:r>
              <a:rPr lang="en-US" sz="28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Data </a:t>
            </a:r>
            <a:endParaRPr lang="en-AU" sz="28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0" y="6165304"/>
            <a:ext cx="2195736" cy="692696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012160" y="6165304"/>
            <a:ext cx="3131840" cy="692696"/>
          </a:xfrm>
          <a:prstGeom prst="rect">
            <a:avLst/>
          </a:prstGeom>
          <a:solidFill>
            <a:schemeClr val="bg1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>
              <a:solidFill>
                <a:srgbClr val="0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9"/>
          <a:stretch/>
        </p:blipFill>
        <p:spPr bwMode="auto">
          <a:xfrm>
            <a:off x="3419872" y="1296144"/>
            <a:ext cx="2757162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44624"/>
            <a:ext cx="792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>
              <a:spcBef>
                <a:spcPct val="0"/>
              </a:spcBef>
              <a:defRPr/>
            </a:pPr>
            <a:r>
              <a:rPr lang="en-US" sz="28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Data </a:t>
            </a:r>
            <a:endParaRPr lang="en-AU" sz="2800" dirty="0" smtClean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3612"/>
          <a:stretch>
            <a:fillRect/>
          </a:stretch>
        </p:blipFill>
        <p:spPr bwMode="auto">
          <a:xfrm>
            <a:off x="611560" y="4991893"/>
            <a:ext cx="2214605" cy="135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54132" y="4405260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/>
            <a:r>
              <a:rPr lang="en-AU" sz="1400" b="1" i="1" dirty="0" smtClean="0">
                <a:solidFill>
                  <a:srgbClr val="FF0000"/>
                </a:solidFill>
              </a:rPr>
              <a:t>Dirac “Cone” of graphene near E</a:t>
            </a:r>
            <a:r>
              <a:rPr lang="en-AU" sz="1400" b="1" i="1" baseline="-25000" dirty="0" smtClean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9" name="Rectangle 8"/>
          <p:cNvSpPr/>
          <p:nvPr/>
        </p:nvSpPr>
        <p:spPr>
          <a:xfrm>
            <a:off x="580957" y="4721273"/>
            <a:ext cx="1465363" cy="33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b="1" dirty="0" smtClean="0"/>
              <a:t>“n type”</a:t>
            </a:r>
            <a:endParaRPr lang="en-AU" sz="1000" b="1" dirty="0"/>
          </a:p>
        </p:txBody>
      </p:sp>
      <p:sp>
        <p:nvSpPr>
          <p:cNvPr id="10" name="Rectangle 9"/>
          <p:cNvSpPr/>
          <p:nvPr/>
        </p:nvSpPr>
        <p:spPr>
          <a:xfrm>
            <a:off x="2017517" y="4721273"/>
            <a:ext cx="665182" cy="3320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000" b="1" dirty="0" smtClean="0"/>
              <a:t>“p type”</a:t>
            </a:r>
            <a:endParaRPr lang="en-AU" sz="1000" b="1" dirty="0"/>
          </a:p>
        </p:txBody>
      </p:sp>
      <p:pic>
        <p:nvPicPr>
          <p:cNvPr id="11" name="Picture 6" descr="C:\Users\tadicha\Desktop\SICGraphene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9485"/>
            <a:ext cx="3267127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"/>
          <a:stretch/>
        </p:blipFill>
        <p:spPr bwMode="auto">
          <a:xfrm>
            <a:off x="6222195" y="1340768"/>
            <a:ext cx="2915472" cy="542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7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data:image/jpeg;base64,/9j/4AAQSkZJRgABAQAAAQABAAD/2wCEAAkGBxMSEhUTExMWFhUXGCAXGBgYGRoaGxoXHRsXGhcYHR8eHSggGhslHRcVITEhJSkrLi4uFx8zODMtNygtLisBCgoKDg0OGxAQGy8lICYuLy8tNy0vLS0tLS01NS0vLS0tLS0tLS8tLS0tLS0tLS0tLS0vLS0tLS0tLzctLS0vLf/AABEIAOQA3gMBIgACEQEDEQH/xAAcAAADAQEBAQEBAAAAAAAAAAAFBgcEAwACAQj/xAA7EAABAQYEBAMIAQQCAgMBAAABEQACBSExQQMEElEGYXGBIjKRE0KhscHR4fCCUmJy8RWikuIWQ7IU/8QAGgEAAwEBAQEAAAAAAAAAAAAAAwQFAgYBAP/EADARAAICAgEEAgEBCAEFAAAAAAECAAMEERIFEyEiMfBBMhQVI1FhcYGR4TNCobHR/9oADAMBAAIRAxEAPwBVgkQIxEV7z2SXXcNToR4nQOVqFTu04hEKe9qqEo8ayTmN2o8IeLoCpQch6WbiOrFCfWdlZvtwjmsgDvXnJOdwy3moS68exkKVuzHj51BOkzM8rMExIi6LyQfPZplBsH6YLH7mvMIQiAA2uO0vixXNwfS4o2K2DfcGiLsl3+lmI5/NjQaTdr+G16shZj7RC6+/u6/EnHEGYewxWSiryDsgZPzMZIPmUeKqL6XZq4wcB7m8/wDTTHNuF085yVTVrfTaUevZlflpQY8wPiCilfKJmXbYs75KIF8DvX9m0bgzz3tB1FltQ7dWqnDYOgKEKUVXq2LK9Uxkr8iZcBl2RNsSyOsEptUS9GS4nAleMrvGY+TU4l1FutamlwwTNAdJHn8bNPxcp6z4gqLS3giJMO4Wuk0EyJ1uGbchw6MMrpmSahTSzH4HgOEjt+lmJ/Ad0oguZfezHa+7IBO/EXyM7ttxAiNmsf2bt6ClfRl6IRtDt4jzWX/VjPFYTUi0FCh9WksXx/GZ3P6WY6dircNmOoQFDfzlChfEbuoAmeldyJ7s7ZCPLIEGn7yb+fclmSqTI2VBVqXwpmHnhQ1NkSV92Jn4AqHNTqDsqS5dkRqir3tAeh69i0+j8H1PPIJyp5u7UvBy4Lk9hSnq2GIZEG16Upzu03FyjS3ieU2KPSSDBgjy2vQKD1NmcuHIW84krCQqO9wx3Jwp07Ih6FTdmvIwYaabck+4Z7I6g93oo3PbciukQflMbSPWkweuzcIhEUFBQS/Ld4xg6KHedB3DTfiGKPOkzJCBP6WRxcY3NqYpRH943ORR3XfzT3Er7s0waLOoNkNKerQUxx/X/JZ/Rmjh+NvPAKR5a0Fbj6tQu6a9QDr8zdtCXDUrMSzgeBA2FPuyFHMPUSQp8VpGl92P5R558dx07NzzUP1ALOazl/tpqXFbOTfMFjotHrN0IgDhmlyefbk22IQwOOqOU9+rdoJn3URRT67t2jecHszpM1AbTKjIWJ9oi1txv0fiTWPRE4ZIkDPnaxsyZjRp5alUFDOvxY1xo+A8ApV5TKndkTHw3gUINm6Dp+OhrBMsOxUSi8P8QGQVFJ5r9izvlsyXxWwHNo/w46/qCUQ8nf5NWoLQAjaQ6WN2ldUoSttrMWgFOWpxieQ1D1Mr9dmS89w6pRLCQS5qrU7HI0rsDSXqwTFdBepJRKzLYuU9fxPKbCw8xegvDc1/uNBy94s15aHHDdApISHWxYzBcAVQX6NvimCPZ0FAOTZttsuBcnwIpbm/xOAEUM7ES72J5GnxZVzXEElUJp/jW7aeLsUilVNa0tu01zObeuZp+qGp9PwVsXkY8OKLuVuCcQqQOY5WtuzVhxgvO1UIejQeERB8Puz95Z9LbNU4Dil50E7Cb1e4ZfPwux5Bgraa7By1OkdwjiAhAZiRp2abRqFPF4vTuVRE+E2smJlQQpFzWnZgEQhrpnfTImtWFg5vZOpqqxWHGS7IQd4vU2RaHojUHhzJPOOqQQizNfS4YzCYI6XupFqoPgzJ/wAKHXVGx6sbLz2vBCiYsyK6vWYHM2HXJnatD2YZn4iFCkVJQlPRuPED5wwUVQRSvdp1F4y8CgN3ua/ZgYeEbvImq6kHvKLDoo4vYfPZnTKxR0jvfpZv57yMdeDycgJVrvdqBAIscT1NJr9ix8nCsxzzWYvxkuG40x/HDwXkevo0n4myxJeKVQLv1Fmp5wi8KWpf1YLFIRqJqJ2rLdgYOQKn2ZugKq8JITlntVLlmXhzLvh6iSE0V4TuNmN4HD4XsSQLrdbFmaGwBBIbTFR13arldSQpqF9a/JMIwcoAsp3msrbMSexnUd1be99GGYuCcMJK67d2BZqMaCAHgJbag0Baja21i5p7p5AzJAY0TJV//NfVWbQuIO/S3xabcO4SYhJCTAUhbmRDUuGPSmBQ1+jN9SrVLNrN3eFDfmLsfgAxUJAKCqSrsy3j8MF7EpLVcWH9KNT8/pT0CkfRhmA66X+5/eTYozra10J9XdyXZEBQfhrSA9UpUjnszGMocO170pZmiGZd3TICndsscwgBavW3wbN3ddO6x8RL9uL2cNeInRWKF101kO/pdl96O+KvvCf4STZuK8wQonSl67sk4mbOonnb6tVw8BXTcp+E8CWeCxwS3Q1rX0Y3jxLWOqc/hZo/w1nzRbUEr2et0amQnxJNZ2rS7Tc3G7DECL3Up/1NQBxDkPaC4MzOfo0+zsCe1FFtZXu7W3OZEaUS1rrzswHMw0F5E94UsnO7Gw+oNUOMIliWLJ5B+H39QJ3Mkr3sWo0EypcAF5f5d92LQeBAiQCIeQYpm4VpCiydvu2MvLsyBvXiAsyq1PbEwYmbDo9VuvXZgmeiAVLoJflsUezxwwStjO3cFkXPR6ZvS409m+w8A2e0PXUqeTK5BIi7qE7zTpdmR/PuFyqyoPu0MgvERWpqTMiX3DP0NiBxHAhqByH4by/Htxt6+DFsjDWw8xPziYa1le0k67tJYzlTqUIkyokK3a0ZnKl4b1/ebKkXgoO3l8ySmdkY3TcsVeDGa9FOMmeVy5LwksxdPRqJwlhPAUlOYkO/3b7h3DgL1CmoVBsKhm3JwYuug7Cp+oZjP6gjrxE9LJWPJhLKHwoRtISHYtmz74PRT+ndsmbxy5XcdPwytE+INJSfvSNezSKMZ7T6wNdGzy3GrJh1bInZnDJOupI36NF8nxOAVNEEzWtwztCo/qAt4ii1pZjvRZQ3JhsQeXjNYNqYejxCKDvO3o0p4gXWE2q7IfNqFmscvi9L19GXM/DCXtR2AX8N9iWhbCxhcROCcTNkO4e0lQLid+7bsV04Y7GX5sztl8F0CSVt9WWeJnXQ6UFj/i2blfYZzvcWpzDdZxIilFY5pJCzBHUfhhWU4hOqZCeLyyHfYsE4mzKE1qJUSVjdllzOFVnf9Iu1rH6ejV71KJYL4l1gkfUIDtQ/W7bc7my+PWlO7TLhfOPPEBDUSMhIW+zUfIYWp1TtU0nuLtEzKOy2vxFrakU9zUSOJIe88CEWgSgruyZjQl4vUkpmlE+bWjP5EGwrektmCYcLBKoLzTfkzuL1I1pqHV1cbilAIOZKFCBVk6Z/NqFDjoE7LyT7sThsCkPCLfoFm+YrkfZiXPqyeVkPf7EeIu2TW57YmXORIAE0CDk6wgxN3V/I/K27L/EESLiz2nU9wys/GTqqKk7+mzNY3Ti67jC1IglygkSd02pfqxCJZ10upzv9GkEAjrxIGqw5vVvYhnfKY5fEzVUmq/Zlr0toU1n4iVuEvPuCK/FrhIJQ0M7+l2m2ewDq9A1niUN1AqDQf5MqZuA+Ogm91WV9mo9OzUrXRjw06+IkwnLHWKip59Q1X4ZdAAUi0zeVxYtgg/Dkk0pKgqJ7sy4cPOGJSnUdLsDqOal3qJh2VV47hXW7pn/Sa17MHzr4X0E6+jY4nEdDqKnhMh97MnZ7iMaiNT4mJLP1uyeNhvZ5EHTRx8kynwQOKFSp3XszHiOu6e3dpHAuJAsn1r07lJM6ZeMF4JOgofrdtFWx9qy73FMrEdm5A+Jg4pQaklO01l8GkMcxCpFKyr8bNWYrhnEXqafVp7HYQ8hQe7/FSd92e6VYqnzKFS6rAilgvvKE5UqzzwtjvkhUEzSYPWciy7gwvQ6HiC8dQCC3e7OvD0MLroeooJkgE7GVWodQuQ1zda6+Y7Q3BUJyAT3vVuuPlnQplVJ17tiwcbQEoiSp6FscRjCBF97ofW7csK2ZvET7bs+x8QrkY0pTmf3m2SJYvtHTNZJy9GV+HMyXlB3eupM7bM2QqFhwPFT4iKzIY99Yqcjfx8TbV11HmJOuIIO888SlTddvdFmWsOCYlUSV612ayZ6Hj1BO69Nmx5GCgvU2HPu1GnqpRNQ3cQjkYs8Owh5wqXRX1lUbFnjLYukdhM19GM5SBAC15BhMay/s1SwHX1uyGS9lpDONbi37TXc3ATPnok6KkTePSnwYdlc+7qA1TSl6srxiLaSeRKp0uwHLx0r2ElQVsWcp6azJuNitVGpfIXEHURRX6fBskdzIed5oZX9WSIBGS/RalZ0lfdmQD2jqchSnqyF3crHbb4EnnEWuznJxxVli8XkE1FK92R38IrTfZrTFoRq5z3RJb3ZX/wDjCmxl/GZ+bW8LqCLXoygdWDYgDhvLEPCRqKVHNbhqnBgjvUGlDO+zYIVw4k9JkfSVt2MewOG6tkrQdw0zPylvbxB2OuuAPmbczpRKTEr+rB3wNVqmn1bJEoxpKHe5QUsy69xEhUvEoHq1E9rhg0YljDYnlNJUeTKjBcBwiiyDbohhu6V52p3ZJgfEQQcy7VR6bMwZiJa3fX9S7eE9tCjL5k67GsFvL8Sd8Yl4ElUGk2eLvwaaY+YfJKi8lUeitXeJYecQKqSAXryZBzsBeBIUKXjWapts17pl9Yr0fmVGUso0YMhGK8Cq2Nx8Rdqpw7qICqRJFkKWZMg8DMilBVPEFOzUKE5b2dknehlbZluq3o3hZ6fVPMNf/wAgLqk2NkT7sFiWRdIIlYTHhYs/EA67P+m9R0YNnow6pU+8Bv6izRag+9rFqBZv+k+4dCXXiJAgPEhRTpuzPhwV3Sv9tbejL8HioBCJe8+zM7kXdLvNBzK8wxPBJ7p/tAZjX8vX4i3HMvpW0xWnZprH808CimTx830anR7G1E8z1/00vjmTIIspJn4vqz/S+PLzHscntjcboLkC5ZKyFDOq2Zpwc5p7HvS+7ETCAHTK3QdubLUbf0E1keiS+LIWlrbPb8wC2JkHiJ+52KuoZjy2oZ/BvuExMau45f7DTiMxU7jy173DcYbGyHwpHmFelk+TUR0smvYjJqTXGX/LxBwu1FCdgy3xNmdQKToNvQsCg8UefdCm1e+zF8bC1jed/oyFtlgIV/gRGvEWizlJNxE48pKkhTyTtdl1zDJIlt0aoRqC6p7AzK6guwuwvKcMHVS4mRXtZr+Pn1rX5lBl5eZ88K4MwSDJZmRHZZhqZDiEGyisnT9mAwqBlx1UKgGsyJ/JiOLiHDEzcTqvUWaDmXC6zawF2rBxUzbncR359um7Dss66TXYKn0YHEo1pkSKH9GzDcrxANVTV2lR1b2vDsKkiaSjiutywQ/BdAG63r2YbxEBpNjprf0YLCo+oAXek/jZu8QzJxFRVQUq2HfSCvjoyamLYl22k24rzJBNvEm6y+DJOJmCorfq1E4ihjzwPMkyp32ZMegryoilBIc9i3R4FlYr8yu4J+IQ4azbxfE0UidSUF9urVGDAvOhVVKVPYsgQCCPgrzt097dn+F+BwDkJD6FpPVHRm9Zi3fDUJ5rJX59T3DL+JDgsgJqaV72YzmImBLmaV77sCxIq7vLTalb7NPqD/8AbBY4sA8xhhMHCUFhKvdiedhodEpV3P0k2GDRh1E5jcf7Ylm4k6XZHfo3uq+B5/qk+4393zJ/xDmdAI5U/LIUQjZ1FD71q992eeKXC+CAAQgug9WmMRyxD52W5T03a50utGX2lfZCjUMQyOPAgKkioBkV52Z4hcReLjwdKvBEAqO92l+QyjxK2Sp8vdqVwvgoELt6CQErbhvepVVquxPQdr7Q/kXXsTDDz8iVJQfOTYMxChqFBKwVmLBxXQ5MmhmJDu2d/HdWWw8tG59bWBJWLLa3I6HiM+Nn3dJpatGReKntSpuUWtLNqyOaL/IqOZ77N9Z3Il4T2Mt+7Fa5u6C/4gsehaH8mRiMYDwe7XrXZseVwjqHXb9m1EinDyvG0wJebuW+IXwsppVZCh77t0S9RrFfmOlRvlO3CgISgQAUV4fhn7LkaVPPmvTYsKyUEOG7IIiUqOpu37m8ycMJyNKd9m5zJcXWbWAt1adKZ9Z952ciJDbU31C8N3V1P70ZXiUdmXf8ZL8i3eEx51RO55erEOLYK96hDUeHEGU7L4LuhE93afqyvxOgVN7J8W15SL6nUBUILy7Fh8UBxFMzMnZPuwjYCVGtak/Gpau3bSSx7MPLKQQ9K72YE5jvKJ3DN8fhBQmdBNPCpLBsCDElEKrttcbt1ePdX25TZSTD3DeYxHtJkiGY8pJN9i1IyGGXhvOgNJfFkzh6EPuB0nYTMhWhDO+XxdKA70Mklbduc6jYrP6weQTx0Jlz+TBFLGlO7CcKFOkogtKw6MViERdA8w8vT1F2x5SIO66jzCpkZWZes2BTqfVlwkYIZB3SAes0QN8RjJ6HZbDp2YvDc87oBWx+ezZY7jAulOVafhvmVO2G37SWl1pv00l3EGfede81zUonTdk9+LPL5rVnvcXZn4qwCSeZJQzPbZkV/AOxX4t0uBXWa9yy5I+I7wCNEveb3gmoyp7v2Z6yOMX3Z7VMvg0t4eyhDwV0TJ5rK2xaqQTDAdCiw5vBpXVERD6zFp9NmezuR1AqKm9GU85AHS8s/eM6joGo+YDsjKpnVZbWYHih3UOnU9mQx8h6zoQVFxYeRAEN4dFUsApFezM2HCy4Agvf6MZgmXcM5VH6dmMY+AEkl+rFPdvUvvxFL88h+IEn8SzZcE18vf0ZYzMdGszNqH6Me4pkCi0oPN6tLojjn2j0p/HuzvTsZbV2ZSQgKDKvw9iIvU0t13Zp1u6bTAkKGe9mW81hHAc1AEo8Rsn3b5zEULrsyAoH+LTbFNjll/MXsp7pDCb85p1fypt3uxSA4LhqAZdqtP8AMxzxTs8a9Pd3YrAo/IFbCZ67Ns4zooYjc9uoZq+KnzKbiYbqI064rfQPEGxnbuLsyvRfUO9zysytH8MvunpW8+Tba5bbVIGopgUtW55SWRbNvajOUunbZuUPz7+qtFmajtdiUXhL2o8z6y+DZ4dB3lmEku7wnZulWyrtSkQdygcOZovAKk0sgMrCxZyw8EF2c5EqajoLspQDKFysp9VltYsyjNh12ZSV61s3KZWjZ6xfJBJHGD4rkHStLTIl6NwyEIdLw8NCTSY6N2zsSCrqXxVktLizdYPn3ZTnOhX4tndgSb3Ytf8AWMGVgwAXkLfMMHjThw1tMyM/TZmfDzzmn0G57sqcS4oeBS6yqPWzbdKwV4nf85PxGse33k6j0VfCzK6eWoTYRk428HlJ971lfZucfwHlKbCX5uwTBwniZC/6rdRRj1mqVWYg6lV4fjReAEwdNASXpnfZmx17UOp6ml9mnPCeA8JITIeEFB1B+jUuGPAD1oPm3N9QrVLPWByfA5fmAopDAQQiKCUqq87MtP8ADbpf5SEvMOp2ahZ551DSgkKerD8sHS//AC/erYpyrEU6ntdxKbIg+EcPgIju9L992MvZc4dAZJSo7syQ7Cd0Dp2bJH3BpKWTkn3b61XZBYxiP7YbLOGvETs/Fy5e5Uj6ssP8QlZ/00BkZ72b54ofIUgmpnT1F2RMbHePoOjWMLBR02ZU8IPAlfgfEqmR94SFpX3ZmdjJfdSyGlD3aJQTHeLzoKoDcokrbtT4H4nQSVlWjtbhkc/FFP6TA201sOZHmejWX9o6RWgT8siRWCkkkT8VAoI6m7Vp/KAixU0oEAswDP5MPCmqZ5f7YOHlmrwJ7TarDUcIvlXQ7MblUmOzTHizG0goUpOfysz/AJ7Pl8JyPMsh8SZF55ShqJuifdvcZkN+/gQGCjKpDSd5zOHV3O/w2YhBM+8XgpIoJVrfk2PMQp9ablBMetmJwWEvB4VqFSo67hultartxscuUpEFxC8JhKkTVemzGsXJkhTKgn5vRg0EwtDoFKyFDPexY5i50U5/y9W4+79Z1Fr+XP1i9nId4pCpJ3WXwbXCIGCnhsOv+m4Y2fdWovQy7sxwLOuiXSh/VYpZ9AMdCavssSvY+Z2/4fSJBDNUoZMpR/F9nhvzo7T8tQ8zm3dMkMj0aa8YHU68OSf2sRa6xeqqdiK4Fjux5REzcaxCFD/vd++7dIRxA8CAqy3AdJXezAIll3gTM1Nf2bcclgFeqTNKt0/7NUa5Q5ty1qWaERX2lFrMbSvuG35jAL7pksugnuy5wvhkACciayTpuGd8EDSskQBbdw3JZKiuz1gb27ZBAiJF4IDLSCFErBhWS4dBK1qVoK0LP+edBNvMenZvuE4IVSlKkc9mOmdYqahO+AnIiDYbAtAkDaVuzbMbG0C8lnT13Z0cy7oFB3+jKPFDodB3Q2mw7a35Aud7iVGX37OJEWopHw6swkq+VhuW4iGsK8PMflbdljiDGe1GaUnP4izAcPGK1uZT+GzXaOm1muUSwXxLrB4+C6oIRL9dm25/NF+s53+jTHhfNmQU0E6vdCNmo+Rw1AluZzXps0PMo7DaHxFrKkU8wIm8RZHUNRShmajtdkvGg7y0qgU/JGsufyAIMrAf3MHdhQL9BN7qsvgzmL1HtrqHWxXG4mQWBkPBXUMzMzHN1n6FuezAU7TP1DF4VAQlLHr6t2iMM0AkDaYE+7LZWS9/sR4i7ZdZPbEx5iJAIu5kadmXojGHRpEr+b6MPjubewztM8wfsyNmYiZeJK18V+bM4fTw/tDpUiSzZFzVL4Dru3XN5AEdzIct25w3HdA7iQkOxbRnIg6kkkvbru0pt8zqKsXFnrFnFgjhPlFKChU/NmGEcPraS9El8WGO510m1ujN0JzrmkTue33ZjkzMFsOhPcu21E9ZhzkK9m4vLtVlCN53Re9Kem7P0WzY0FDUdvRpfxapNkW/SzEorQ38QdieYDOykvF3OxwgKCDIhe9xdjsGjZV2YQkdKWm06zLpWa96sWgIeD4UpOQJqUsLFugvw6+3HQ2zoyxZXOF8VKIZlR8G5Z7Ia1WiitD0bjAHvAFJoK+YTZixQEB3JmboNrNyjejnjE7H7T+smkSgSmm5mZ9m+4Xw2hXTVJma9rM2ZlwLzRedbMag2XdJqKjv9mc/bbSoQfmGtyAictQLk4VoFDczmezdMzm9ArOU/uGb8xhOh0yoD19WnnFGIQqHale7BNLG0Kx3uLY137Q3sJkz8YAImKnmvTZukIjIVFQoJVeq00iUQe1GYqaUP2b5hcReDwrahQ+rWv3WDXHiV/TL/loyorfdbfBhUWOsHpS/qwDh3OF50XVaCXc7s2OZdXU6SH3aDcGrfRPxEzUlD8hJjxBCtRPUCVf5Mv4EGeJk6tZCa97NWYhkgTapp9WyZGDumSClLV3apT1MpXqOc1I5GLsHhxwHC+QZEU8w5HkzpCM14AaagZIq/ZieBBARRZ7crsMi7vsxKQAP+LIX2m4+w8mLG5LvQTtns6JhdpLP1Yfl88NX8jT6snxqNEEjmJW7FgWBxC8HlUlCdgnUXZurpjMm4daUUal5hcQd0gcv2bfkWzQeBAJkbfVppA4+88B0AuHfwzdh4rz4F/gn3ZW/u1L2m+Ig+EEfnuJvErhKpQrMU7tPMxlyHk5L4ZhrDE4eXnTIeUztPdlh+A+I1oKJp7NUwMxUTRlIaYeI6RPLnCO0xWh6MnxmNF09A9I17NR+JhqLwQ2CDxFPo0h4ihhJk9Mh8hEI8Myr+oB3/VFYWFjBrSG/BMXxruVYY/MzO8QnVqUe7OvwszZAuIS8k0r17cmm5hbyo48r40qJAeKbqPakeqJc5KhY9w3lngfCQXfECjrwQhCZpKRHq1PLwKzXsCEW0P4Mp/t3nwq1SZr6MEjEOLwndTuT02Y3C8GQWkpznK8m05vLIKJKlz0bmlLVv4EwLFR+IkqzMCK0Nh/cGOwfh7SRJJlQJr3sWYTlVe7iiL3ZlhEPGmm5QU9WdtzbWUKJq7IWpdwJlME4YpQDqG55uKB24vTpfZmGL5YB0y2pUd7tLeKM0XVTnMU7srj0d2zi3zMUOtw5mbcaPBUBnpEh13Y/A4+LPXsOV2jGYzj1LSlZi0EiT+oToSekv+wa1d0teGxDNwf1Ilyfi+pxOVB92UuIXNa1M7STru3eDYhfABCqBydPRiWPktQmFRT0+7Qg3as2TBVolLaEjcSyBX1KgIK3b9h0MeLwCKhEqJzBuz/n4SCVrIBT5a7MQhEDBNL+iCzW26oBXDtxX2My8PuEB01CGYk7W43ZsczgATmJLKli3w9C9LqpatvRl2OZk4YtWhp22aI38eyL+l58TdnYiK9eSfdvuG592W0ujTOJxgrWxrUN+w2OPAjxCroWq9rNR/dZ7cMa01xl6wc+4R9/2bKvEmOC6SNqmnowyFxfWBOc617NrzOGXlNKBa/Bp7cw4D/iK04gpfclnEjx1GUlFTKlhZgDoK3ajxiD6nlorxrNUFtmB5WAEnaV5vCbdLj5lYrjbJs7nXhgHUNldmTI9rFqjCwEnYGpp03ZbhMEOHOVRzWXwLFnny4DI0NSV7NBzrVuf1mbRyHEGFM4QhJKyE6fBhOKXVPXswmJx4Ogq9OU6vDswTH4jdC+NFeqJrLZJNmjCsI3qfVVcB5Mo+ODiE1PiCh2RCA+YpP8WZcicHJdIAkXXlABGEST7wQKf/XZnLKOA80J5AJbn+Bu3PO4TqGlALJXZGaryGrbx9+/SPiT0uAPHUnJ4eLz2kjU7rcRx4kYYR0zw/ECa91mCxmHQh6RJLxDr3ieA1TOyzqf/I7MyZTKgvdXlC0MquylX5Mw5bIO6RVUFTMd2afKtu9V+/fv859blLV+It4TuiapMBUBWVxZsebziAhCCXXjoq8eYeSVD6GrH4zhh0ggkEvVCf8AabTuM5tAXFdnhk6Fd0ka0XWpS0qSSpRg0U9x9H5/5+/8/M3QwsHM/fv3ULuZ4ayFKh5wEOrrdl76yI6XAZhhUTd0orsw95Srld1kfw0sdzhOKgGsOYzihwaThI6Qr72jxgIZr7pmFY/w/ES846Shd0ecB4YJJfIQu6QdXb+m02bycLS8oR0WwaMeItmQ+6QqzHJJWNw024nyRfnWROrbtdqFhOl4TWslpT3Nx+Gw56HAgkiaJqNl5NFW/s3b+/fup9jMtY4SIY0Le1IOQWaFjEDgz6h5KLMiYtIXDPmJB3S+Tpq9e6fJjMLgIQSNK1NWp3dW2mhGWauv2MywXL6UJ5TMgZWFmM42IA7PY1t03b7zeR9nyne/2ZVjMT9nK6GRM+zRAjXWf1gBq88hN2YfBNdp/hj0DedUT3rXs0rzPEHjqKgSXV3DHIJHVICpVACq9DZnLMKxFDfyhbqe4nEGVPOl3QZpKv4accWYJKpJXtlX7Mw4Od1CpsOfdsWfy2oLuvNfsy63fxgxGotiVGliGMi0VwXg9MWJQ1q3OH4BL4TcUn6s7xOBKoDthK8zu3SF8PvB6g81tkoW6T94IKo7w87m/hbLkOhQkqKprY2Z6y+WCA0mJ1PdgkPh5w3QA6kqD6Ft+JndN0Q9+7czk2d2zYi9+3OlnPPZUDYV5r9m5wyHAlOg5sLz0aG9QaU7mzdIZGhqksiP1bt72rQkJwsFegfMfsGGOgUFbXZc4kygdBA2Mr+rEsvHAXRetKd2FxnHL4PSlvVvXar1CDRk7FS5bfeSriF4gvAKoQJcd2WcXFM91t9Wdo9kXnnia+Lon3ZX/wCOJmhemfL9W6fDtTgJWcH8S8nM6ar7yLy2F/wGFxCKB0El5PLOpmf6VkOfSc0bTHPAqbPkCrxl7suXwuyHEM89reDvtNSuKMMPHFASeqQGmU0voVKNOxsYXHf37/oxCpF1yjlkomA/YEvPyUFUSv8ASZ/GbNGTigIRCqCV09J29WjGVipB8Lzs/alMMk4b0l8bxeGn7F3yqrOUEz5fCFPcko0zC+F5ZqtP7rorEycRqvZf6/fv+vzM20JaN/fv3cZopmS/NVAL0xIBLPbj8tOOIsAl16YT2boR4l3BJ9oCql8I96XnZqD7HUNVU1TIRF/tSY/ZsHikLBBUCZdCvqXCk5Oih5/5UVg4t4R9n79/zNUcVHESeDCJxJq9oxXiNSOnDDjonhuquMAgki+ASGpjkCypDoxFRcN10YjzoQq+uk4QBS8+/NjGHBQXhJ5QcR4ayTiOqAhw5oBKXMSRj+Sg+md0dGvzPHk8F/UDPZWcvHjN8lr8n79+idsu9psQVJR6/NzYcujfOczIn2majs3KJO+zFEm8UVV726MpRSNF0ldx/kOu7c+1LW2nU+qpD+8P4eM7rHU9/szbCsV3T2HMtGMCPoaiZepQ9TYs3wSOkgAGaOyFfW4YtmNZSQ+prKxu6vqY6xrEGnv6y+DSfizFKkIaGX5Z8xscvjqplTuyrHYYXwQiyA0g/Vs4to73Np9hV9tSp+ZL8zjHUa1792JQLFKgC4MrGe9i27MQNcTfxGgom+7GINAEIKEypR0z33bobsqoVxoKQdxxgMwJ0NqiV92OY+ENNvLa8/gwrIuFzeR9JX3b6zkT0umgGn+J6tybgu/iKWoz2bWcc1lwXiEuJD7sVg0PBIKb9O7KuNF3dVfeF0FLG7HIFFwgK7lbdGK9bqAW+Ju9LO3pY05jIgOlBajIXEWJpVN+iS+LOuYiQedQTp+hkfiZ0vgnqVon3baGs3Dh8Rbp6uCeUmsTiTy+axoiVuG5ZKJPKi1IkqAdG+IpkXgVmQlZJOyN+ZCHPF4SI8V/o3Vha+3H9tylHgMQL2G6FL1VKIK0LNBy5eABnSVAybw3lnnUJUyq9StCGecHHCTRVv5aWbk80BbPWDyCRoiAohkQ8klQk7J92G4cFDyKFkfLK7MGYx3b7Gtvu3xksd0mvut8l1ir4mw7Bd6mviB/U68JTdNxNSnmXw/hLtOork1fIDpeTFw5OAB5zS68Fee0+ICc1tUNT81ldQOxF/KSvWv27MAiMKDzwUKj+pCU0oPcC+K0v7RKbV8HIWs6+/fuh8xSoqU4j79+/wApP8vhvaV93S+S846XMBSUAfdDoJfmENZ4cpKzvw/hEIokS6geJ9mUdmcOcvzct6HQB0kP39npDyC75JBcAS5n3szHkoPp1I6hLylZ6kFXZeHp02ZjLzUccfvmekrWDszflXxpUk08z3nE9lmPy2XOYgBVQFeE/Msrj3S3LGxDhu+8od64gn8vorBIhFEeCGZxNKu+JSn/ANk/Af8A2lJpddLMfH3x9/r/AF/EFXVslochwCgIhQnSZvzNQUpL4FmvBAFN7VpdphDItRzwg+z1ezdIITWmoYmr4ckqUZuykT1KAVR5DplpQUeN0SvJjFWpbZG/v3/5BZdDP5H379M5cUkIg2Mh92j3EmIQ8QFkRLb7tTOIs48jgDoeUIQFDtebJcfhbz5Ml8VpIgvu2cJwtnJvzKOKhWoCIIx3lrv0Zv4Yxni8AhKES2lUG7B8KCvEzdWSr7pnRnGBQUuooKB6n9MrbhqebfX29Qygj5jnC3dTva1O7dM/lBMJcS/LfOTf0uz2/j3b8z2fFJealBS27cp5LeIn7mz1ggQ50vbzJWw67s0QmEAuzG0rdmWcCIukgqDI8kndnKE590j0qZdmZA24Fh8TOc9qp4maLZHSFG5ntJpvxLmy4DP3a2rcNToxmQ87Kyz27NLuKcAlSDUALb0RjYoTv6HxNYBYoeUTczFHtdvMs+ltmMwONEkTmHanrsyzmMo9qMpqa36SYpAco8DqKiQnU12bor66u3GwTuVOGYxf9bmVLNozcP1OqVoZmo6NygOCiS/8ryqGYMYu6a0dEzUT2u3I2Nxc8YrdaUs0snsQgA1EiqgKaHkjaYXw6FB03JnMjozDmE1H/Ku7GYFhuyNEB6swMq1gE38zduSUr5aglyEFx1UNBNGGxDM+zkZTvQyts1CzLo0maKgVp3xNheZCkzLf7N81PC0Kx3uAwsk3MeUV4lGCJTVDWo6NxycfQzPuiZM+4Zfi+IXZEz00vWxYXg4yvEkEy7tfrwkZJQLaOp/Sr4Aw9STJQ/G3ZhmfdAedFV1FSqu0pt+A3m80YeGH9l/8yJR+r/c1wbBdJVJoPFUnkVY5iZd1NKSKq3m8zeMoask/zH/uKZLHufMV4zlQ8+9hKQA4JhA9UGqNN8zjvPPYry6fZ4j8nZDEAdeKYn9fk/7Pbt5vM9gKBv8AuRKlJPb/AMCYMhmCXB/QcJ172SvBwPe2RQFUGSqvwkzxAMZ584mok+zxHw5ZA6JCVaCuzfreYmZ8f6jDfB/zDrmEHnXVFhISF2GZ7LulVsrfjeblVJ5bgqmIYwdlMm4ZpYSszPkco6QuxKejebzEu8nzCZbEDxMUT8LmoVTtVlGOYzwmCfNSwlZvN5mMBQSNwuP+iA3c0+Fe1EkOyVGcYNmntLrxM3k+Vm83mezUXh8Qp8jzDzxV1TMowCPYQDqpMkAt+t5pOMPcf3i1J0YrY8OcD9DNb/JjMKybomFWQVvN5qlzEpG4z4LmlE5lvzN4705zACG7ebzSAoJ8xRfLeYDx8d7UDu+h9GNwvHedIAKSrdvN5mblAQQ9oBTzGDM5p7T6KyvF8MEgJIqrfreZaskv5iOGAD4k2jeWd1F1EAd71Yblsq6r1ZJO7ebzdZSf4cfPz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AutoShape 6" descr="data:image/jpeg;base64,/9j/4AAQSkZJRgABAQAAAQABAAD/2wCEAAkGBxMSEhUTExMWFhUXGCAXGBgYGRoaGxoXHRsXGhcYHR8eHSggGhslHRcVITEhJSkrLi4uFx8zODMtNygtLisBCgoKDg0OGxAQGy8lICYuLy8tNy0vLS0tLS01NS0vLS0tLS0tLS8tLS0tLS0tLS0tLS0vLS0tLS0tLzctLS0vLf/AABEIAOQA3gMBIgACEQEDEQH/xAAcAAADAQEBAQEBAAAAAAAAAAAFBgcEAwACAQj/xAA7EAABAQYEBAMIAQQCAgMBAAABEQACBSExQQMEElEGYXGBIjKRE0KhscHR4fCCUmJy8RWikuIWQ7IU/8QAGgEAAwEBAQEAAAAAAAAAAAAAAwQFAgYBAP/EADARAAICAgEEAgEBCAEFAAAAAAECAAMEERIFEyEiMfBBMhQVI1FhcYGR4TNCobHR/9oADAMBAAIRAxEAPwBVgkQIxEV7z2SXXcNToR4nQOVqFTu04hEKe9qqEo8ayTmN2o8IeLoCpQch6WbiOrFCfWdlZvtwjmsgDvXnJOdwy3moS68exkKVuzHj51BOkzM8rMExIi6LyQfPZplBsH6YLH7mvMIQiAA2uO0vixXNwfS4o2K2DfcGiLsl3+lmI5/NjQaTdr+G16shZj7RC6+/u6/EnHEGYewxWSiryDsgZPzMZIPmUeKqL6XZq4wcB7m8/wDTTHNuF085yVTVrfTaUevZlflpQY8wPiCilfKJmXbYs75KIF8DvX9m0bgzz3tB1FltQ7dWqnDYOgKEKUVXq2LK9Uxkr8iZcBl2RNsSyOsEptUS9GS4nAleMrvGY+TU4l1FutamlwwTNAdJHn8bNPxcp6z4gqLS3giJMO4Wuk0EyJ1uGbchw6MMrpmSahTSzH4HgOEjt+lmJ/Ad0oguZfezHa+7IBO/EXyM7ttxAiNmsf2bt6ClfRl6IRtDt4jzWX/VjPFYTUi0FCh9WksXx/GZ3P6WY6dircNmOoQFDfzlChfEbuoAmeldyJ7s7ZCPLIEGn7yb+fclmSqTI2VBVqXwpmHnhQ1NkSV92Jn4AqHNTqDsqS5dkRqir3tAeh69i0+j8H1PPIJyp5u7UvBy4Lk9hSnq2GIZEG16Upzu03FyjS3ieU2KPSSDBgjy2vQKD1NmcuHIW84krCQqO9wx3Jwp07Ih6FTdmvIwYaabck+4Z7I6g93oo3PbciukQflMbSPWkweuzcIhEUFBQS/Ld4xg6KHedB3DTfiGKPOkzJCBP6WRxcY3NqYpRH943ORR3XfzT3Er7s0waLOoNkNKerQUxx/X/JZ/Rmjh+NvPAKR5a0Fbj6tQu6a9QDr8zdtCXDUrMSzgeBA2FPuyFHMPUSQp8VpGl92P5R558dx07NzzUP1ALOazl/tpqXFbOTfMFjotHrN0IgDhmlyefbk22IQwOOqOU9+rdoJn3URRT67t2jecHszpM1AbTKjIWJ9oi1txv0fiTWPRE4ZIkDPnaxsyZjRp5alUFDOvxY1xo+A8ApV5TKndkTHw3gUINm6Dp+OhrBMsOxUSi8P8QGQVFJ5r9izvlsyXxWwHNo/w46/qCUQ8nf5NWoLQAjaQ6WN2ldUoSttrMWgFOWpxieQ1D1Mr9dmS89w6pRLCQS5qrU7HI0rsDSXqwTFdBepJRKzLYuU9fxPKbCw8xegvDc1/uNBy94s15aHHDdApISHWxYzBcAVQX6NvimCPZ0FAOTZttsuBcnwIpbm/xOAEUM7ES72J5GnxZVzXEElUJp/jW7aeLsUilVNa0tu01zObeuZp+qGp9PwVsXkY8OKLuVuCcQqQOY5WtuzVhxgvO1UIejQeERB8Puz95Z9LbNU4Dil50E7Cb1e4ZfPwux5Bgraa7By1OkdwjiAhAZiRp2abRqFPF4vTuVRE+E2smJlQQpFzWnZgEQhrpnfTImtWFg5vZOpqqxWHGS7IQd4vU2RaHojUHhzJPOOqQQizNfS4YzCYI6XupFqoPgzJ/wAKHXVGx6sbLz2vBCiYsyK6vWYHM2HXJnatD2YZn4iFCkVJQlPRuPED5wwUVQRSvdp1F4y8CgN3ua/ZgYeEbvImq6kHvKLDoo4vYfPZnTKxR0jvfpZv57yMdeDycgJVrvdqBAIscT1NJr9ix8nCsxzzWYvxkuG40x/HDwXkevo0n4myxJeKVQLv1Fmp5wi8KWpf1YLFIRqJqJ2rLdgYOQKn2ZugKq8JITlntVLlmXhzLvh6iSE0V4TuNmN4HD4XsSQLrdbFmaGwBBIbTFR13arldSQpqF9a/JMIwcoAsp3msrbMSexnUd1be99GGYuCcMJK67d2BZqMaCAHgJbag0Baja21i5p7p5AzJAY0TJV//NfVWbQuIO/S3xabcO4SYhJCTAUhbmRDUuGPSmBQ1+jN9SrVLNrN3eFDfmLsfgAxUJAKCqSrsy3j8MF7EpLVcWH9KNT8/pT0CkfRhmA66X+5/eTYozra10J9XdyXZEBQfhrSA9UpUjnszGMocO170pZmiGZd3TICndsscwgBavW3wbN3ddO6x8RL9uL2cNeInRWKF101kO/pdl96O+KvvCf4STZuK8wQonSl67sk4mbOonnb6tVw8BXTcp+E8CWeCxwS3Q1rX0Y3jxLWOqc/hZo/w1nzRbUEr2et0amQnxJNZ2rS7Tc3G7DECL3Up/1NQBxDkPaC4MzOfo0+zsCe1FFtZXu7W3OZEaUS1rrzswHMw0F5E94UsnO7Gw+oNUOMIliWLJ5B+H39QJ3Mkr3sWo0EypcAF5f5d92LQeBAiQCIeQYpm4VpCiydvu2MvLsyBvXiAsyq1PbEwYmbDo9VuvXZgmeiAVLoJflsUezxwwStjO3cFkXPR6ZvS409m+w8A2e0PXUqeTK5BIi7qE7zTpdmR/PuFyqyoPu0MgvERWpqTMiX3DP0NiBxHAhqByH4by/Htxt6+DFsjDWw8xPziYa1le0k67tJYzlTqUIkyokK3a0ZnKl4b1/ebKkXgoO3l8ySmdkY3TcsVeDGa9FOMmeVy5LwksxdPRqJwlhPAUlOYkO/3b7h3DgL1CmoVBsKhm3JwYuug7Cp+oZjP6gjrxE9LJWPJhLKHwoRtISHYtmz74PRT+ndsmbxy5XcdPwytE+INJSfvSNezSKMZ7T6wNdGzy3GrJh1bInZnDJOupI36NF8nxOAVNEEzWtwztCo/qAt4ii1pZjvRZQ3JhsQeXjNYNqYejxCKDvO3o0p4gXWE2q7IfNqFmscvi9L19GXM/DCXtR2AX8N9iWhbCxhcROCcTNkO4e0lQLid+7bsV04Y7GX5sztl8F0CSVt9WWeJnXQ6UFj/i2blfYZzvcWpzDdZxIilFY5pJCzBHUfhhWU4hOqZCeLyyHfYsE4mzKE1qJUSVjdllzOFVnf9Iu1rH6ejV71KJYL4l1gkfUIDtQ/W7bc7my+PWlO7TLhfOPPEBDUSMhIW+zUfIYWp1TtU0nuLtEzKOy2vxFrakU9zUSOJIe88CEWgSgruyZjQl4vUkpmlE+bWjP5EGwrektmCYcLBKoLzTfkzuL1I1pqHV1cbilAIOZKFCBVk6Z/NqFDjoE7LyT7sThsCkPCLfoFm+YrkfZiXPqyeVkPf7EeIu2TW57YmXORIAE0CDk6wgxN3V/I/K27L/EESLiz2nU9wys/GTqqKk7+mzNY3Ti67jC1IglygkSd02pfqxCJZ10upzv9GkEAjrxIGqw5vVvYhnfKY5fEzVUmq/Zlr0toU1n4iVuEvPuCK/FrhIJQ0M7+l2m2ewDq9A1niUN1AqDQf5MqZuA+Ogm91WV9mo9OzUrXRjw06+IkwnLHWKip59Q1X4ZdAAUi0zeVxYtgg/Dkk0pKgqJ7sy4cPOGJSnUdLsDqOal3qJh2VV47hXW7pn/Sa17MHzr4X0E6+jY4nEdDqKnhMh97MnZ7iMaiNT4mJLP1uyeNhvZ5EHTRx8kynwQOKFSp3XszHiOu6e3dpHAuJAsn1r07lJM6ZeMF4JOgofrdtFWx9qy73FMrEdm5A+Jg4pQaklO01l8GkMcxCpFKyr8bNWYrhnEXqafVp7HYQ8hQe7/FSd92e6VYqnzKFS6rAilgvvKE5UqzzwtjvkhUEzSYPWciy7gwvQ6HiC8dQCC3e7OvD0MLroeooJkgE7GVWodQuQ1zda6+Y7Q3BUJyAT3vVuuPlnQplVJ17tiwcbQEoiSp6FscRjCBF97ofW7csK2ZvET7bs+x8QrkY0pTmf3m2SJYvtHTNZJy9GV+HMyXlB3eupM7bM2QqFhwPFT4iKzIY99Yqcjfx8TbV11HmJOuIIO888SlTddvdFmWsOCYlUSV612ayZ6Hj1BO69Nmx5GCgvU2HPu1GnqpRNQ3cQjkYs8Owh5wqXRX1lUbFnjLYukdhM19GM5SBAC15BhMay/s1SwHX1uyGS9lpDONbi37TXc3ATPnok6KkTePSnwYdlc+7qA1TSl6srxiLaSeRKp0uwHLx0r2ElQVsWcp6azJuNitVGpfIXEHURRX6fBskdzIed5oZX9WSIBGS/RalZ0lfdmQD2jqchSnqyF3crHbb4EnnEWuznJxxVli8XkE1FK92R38IrTfZrTFoRq5z3RJb3ZX/wDjCmxl/GZ+bW8LqCLXoygdWDYgDhvLEPCRqKVHNbhqnBgjvUGlDO+zYIVw4k9JkfSVt2MewOG6tkrQdw0zPylvbxB2OuuAPmbczpRKTEr+rB3wNVqmn1bJEoxpKHe5QUsy69xEhUvEoHq1E9rhg0YljDYnlNJUeTKjBcBwiiyDbohhu6V52p3ZJgfEQQcy7VR6bMwZiJa3fX9S7eE9tCjL5k67GsFvL8Sd8Yl4ElUGk2eLvwaaY+YfJKi8lUeitXeJYecQKqSAXryZBzsBeBIUKXjWapts17pl9Yr0fmVGUso0YMhGK8Cq2Nx8Rdqpw7qICqRJFkKWZMg8DMilBVPEFOzUKE5b2dknehlbZluq3o3hZ6fVPMNf/wAgLqk2NkT7sFiWRdIIlYTHhYs/EA67P+m9R0YNnow6pU+8Bv6izRag+9rFqBZv+k+4dCXXiJAgPEhRTpuzPhwV3Sv9tbejL8HioBCJe8+zM7kXdLvNBzK8wxPBJ7p/tAZjX8vX4i3HMvpW0xWnZprH808CimTx830anR7G1E8z1/00vjmTIIspJn4vqz/S+PLzHscntjcboLkC5ZKyFDOq2Zpwc5p7HvS+7ETCAHTK3QdubLUbf0E1keiS+LIWlrbPb8wC2JkHiJ+52KuoZjy2oZ/BvuExMau45f7DTiMxU7jy173DcYbGyHwpHmFelk+TUR0smvYjJqTXGX/LxBwu1FCdgy3xNmdQKToNvQsCg8UefdCm1e+zF8bC1jed/oyFtlgIV/gRGvEWizlJNxE48pKkhTyTtdl1zDJIlt0aoRqC6p7AzK6guwuwvKcMHVS4mRXtZr+Pn1rX5lBl5eZ88K4MwSDJZmRHZZhqZDiEGyisnT9mAwqBlx1UKgGsyJ/JiOLiHDEzcTqvUWaDmXC6zawF2rBxUzbncR359um7Dss66TXYKn0YHEo1pkSKH9GzDcrxANVTV2lR1b2vDsKkiaSjiutywQ/BdAG63r2YbxEBpNjprf0YLCo+oAXek/jZu8QzJxFRVQUq2HfSCvjoyamLYl22k24rzJBNvEm6y+DJOJmCorfq1E4ihjzwPMkyp32ZMegryoilBIc9i3R4FlYr8yu4J+IQ4azbxfE0UidSUF9urVGDAvOhVVKVPYsgQCCPgrzt097dn+F+BwDkJD6FpPVHRm9Zi3fDUJ5rJX59T3DL+JDgsgJqaV72YzmImBLmaV77sCxIq7vLTalb7NPqD/8AbBY4sA8xhhMHCUFhKvdiedhodEpV3P0k2GDRh1E5jcf7Ylm4k6XZHfo3uq+B5/qk+4393zJ/xDmdAI5U/LIUQjZ1FD71q992eeKXC+CAAQgug9WmMRyxD52W5T03a50utGX2lfZCjUMQyOPAgKkioBkV52Z4hcReLjwdKvBEAqO92l+QyjxK2Sp8vdqVwvgoELt6CQErbhvepVVquxPQdr7Q/kXXsTDDz8iVJQfOTYMxChqFBKwVmLBxXQ5MmhmJDu2d/HdWWw8tG59bWBJWLLa3I6HiM+Nn3dJpatGReKntSpuUWtLNqyOaL/IqOZ77N9Z3Il4T2Mt+7Fa5u6C/4gsehaH8mRiMYDwe7XrXZseVwjqHXb9m1EinDyvG0wJebuW+IXwsppVZCh77t0S9RrFfmOlRvlO3CgISgQAUV4fhn7LkaVPPmvTYsKyUEOG7IIiUqOpu37m8ycMJyNKd9m5zJcXWbWAt1adKZ9Z952ciJDbU31C8N3V1P70ZXiUdmXf8ZL8i3eEx51RO55erEOLYK96hDUeHEGU7L4LuhE93afqyvxOgVN7J8W15SL6nUBUILy7Fh8UBxFMzMnZPuwjYCVGtak/Gpau3bSSx7MPLKQQ9K72YE5jvKJ3DN8fhBQmdBNPCpLBsCDElEKrttcbt1ePdX25TZSTD3DeYxHtJkiGY8pJN9i1IyGGXhvOgNJfFkzh6EPuB0nYTMhWhDO+XxdKA70Mklbduc6jYrP6weQTx0Jlz+TBFLGlO7CcKFOkogtKw6MViERdA8w8vT1F2x5SIO66jzCpkZWZes2BTqfVlwkYIZB3SAes0QN8RjJ6HZbDp2YvDc87oBWx+ezZY7jAulOVafhvmVO2G37SWl1pv00l3EGfede81zUonTdk9+LPL5rVnvcXZn4qwCSeZJQzPbZkV/AOxX4t0uBXWa9yy5I+I7wCNEveb3gmoyp7v2Z6yOMX3Z7VMvg0t4eyhDwV0TJ5rK2xaqQTDAdCiw5vBpXVERD6zFp9NmezuR1AqKm9GU85AHS8s/eM6joGo+YDsjKpnVZbWYHih3UOnU9mQx8h6zoQVFxYeRAEN4dFUsApFezM2HCy4Agvf6MZgmXcM5VH6dmMY+AEkl+rFPdvUvvxFL88h+IEn8SzZcE18vf0ZYzMdGszNqH6Me4pkCi0oPN6tLojjn2j0p/HuzvTsZbV2ZSQgKDKvw9iIvU0t13Zp1u6bTAkKGe9mW81hHAc1AEo8Rsn3b5zEULrsyAoH+LTbFNjll/MXsp7pDCb85p1fypt3uxSA4LhqAZdqtP8AMxzxTs8a9Pd3YrAo/IFbCZ67Ns4zooYjc9uoZq+KnzKbiYbqI064rfQPEGxnbuLsyvRfUO9zysytH8MvunpW8+Tba5bbVIGopgUtW55SWRbNvajOUunbZuUPz7+qtFmajtdiUXhL2o8z6y+DZ4dB3lmEku7wnZulWyrtSkQdygcOZovAKk0sgMrCxZyw8EF2c5EqajoLspQDKFysp9VltYsyjNh12ZSV61s3KZWjZ6xfJBJHGD4rkHStLTIl6NwyEIdLw8NCTSY6N2zsSCrqXxVktLizdYPn3ZTnOhX4tndgSb3Ytf8AWMGVgwAXkLfMMHjThw1tMyM/TZmfDzzmn0G57sqcS4oeBS6yqPWzbdKwV4nf85PxGse33k6j0VfCzK6eWoTYRk428HlJ971lfZucfwHlKbCX5uwTBwniZC/6rdRRj1mqVWYg6lV4fjReAEwdNASXpnfZmx17UOp6ml9mnPCeA8JITIeEFB1B+jUuGPAD1oPm3N9QrVLPWByfA5fmAopDAQQiKCUqq87MtP8ADbpf5SEvMOp2ahZ551DSgkKerD8sHS//AC/erYpyrEU6ntdxKbIg+EcPgIju9L992MvZc4dAZJSo7syQ7Cd0Dp2bJH3BpKWTkn3b61XZBYxiP7YbLOGvETs/Fy5e5Uj6ssP8QlZ/00BkZ72b54ofIUgmpnT1F2RMbHePoOjWMLBR02ZU8IPAlfgfEqmR94SFpX3ZmdjJfdSyGlD3aJQTHeLzoKoDcokrbtT4H4nQSVlWjtbhkc/FFP6TA201sOZHmejWX9o6RWgT8siRWCkkkT8VAoI6m7Vp/KAixU0oEAswDP5MPCmqZ5f7YOHlmrwJ7TarDUcIvlXQ7MblUmOzTHizG0goUpOfysz/AJ7Pl8JyPMsh8SZF55ShqJuifdvcZkN+/gQGCjKpDSd5zOHV3O/w2YhBM+8XgpIoJVrfk2PMQp9ablBMetmJwWEvB4VqFSo67hultartxscuUpEFxC8JhKkTVemzGsXJkhTKgn5vRg0EwtDoFKyFDPexY5i50U5/y9W4+79Z1Fr+XP1i9nId4pCpJ3WXwbXCIGCnhsOv+m4Y2fdWovQy7sxwLOuiXSh/VYpZ9AMdCavssSvY+Z2/4fSJBDNUoZMpR/F9nhvzo7T8tQ8zm3dMkMj0aa8YHU68OSf2sRa6xeqqdiK4Fjux5REzcaxCFD/vd++7dIRxA8CAqy3AdJXezAIll3gTM1Nf2bcclgFeqTNKt0/7NUa5Q5ty1qWaERX2lFrMbSvuG35jAL7pksugnuy5wvhkACciayTpuGd8EDSskQBbdw3JZKiuz1gb27ZBAiJF4IDLSCFErBhWS4dBK1qVoK0LP+edBNvMenZvuE4IVSlKkc9mOmdYqahO+AnIiDYbAtAkDaVuzbMbG0C8lnT13Z0cy7oFB3+jKPFDodB3Q2mw7a35Aud7iVGX37OJEWopHw6swkq+VhuW4iGsK8PMflbdljiDGe1GaUnP4izAcPGK1uZT+GzXaOm1muUSwXxLrB4+C6oIRL9dm25/NF+s53+jTHhfNmQU0E6vdCNmo+Rw1AluZzXps0PMo7DaHxFrKkU8wIm8RZHUNRShmajtdkvGg7y0qgU/JGsufyAIMrAf3MHdhQL9BN7qsvgzmL1HtrqHWxXG4mQWBkPBXUMzMzHN1n6FuezAU7TP1DF4VAQlLHr6t2iMM0AkDaYE+7LZWS9/sR4i7ZdZPbEx5iJAIu5kadmXojGHRpEr+b6MPjubewztM8wfsyNmYiZeJK18V+bM4fTw/tDpUiSzZFzVL4Dru3XN5AEdzIct25w3HdA7iQkOxbRnIg6kkkvbru0pt8zqKsXFnrFnFgjhPlFKChU/NmGEcPraS9El8WGO510m1ujN0JzrmkTue33ZjkzMFsOhPcu21E9ZhzkK9m4vLtVlCN53Re9Kem7P0WzY0FDUdvRpfxapNkW/SzEorQ38QdieYDOykvF3OxwgKCDIhe9xdjsGjZV2YQkdKWm06zLpWa96sWgIeD4UpOQJqUsLFugvw6+3HQ2zoyxZXOF8VKIZlR8G5Z7Ia1WiitD0bjAHvAFJoK+YTZixQEB3JmboNrNyjejnjE7H7T+smkSgSmm5mZ9m+4Xw2hXTVJma9rM2ZlwLzRedbMag2XdJqKjv9mc/bbSoQfmGtyAictQLk4VoFDczmezdMzm9ArOU/uGb8xhOh0yoD19WnnFGIQqHale7BNLG0Kx3uLY137Q3sJkz8YAImKnmvTZukIjIVFQoJVeq00iUQe1GYqaUP2b5hcReDwrahQ+rWv3WDXHiV/TL/loyorfdbfBhUWOsHpS/qwDh3OF50XVaCXc7s2OZdXU6SH3aDcGrfRPxEzUlD8hJjxBCtRPUCVf5Mv4EGeJk6tZCa97NWYhkgTapp9WyZGDumSClLV3apT1MpXqOc1I5GLsHhxwHC+QZEU8w5HkzpCM14AaagZIq/ZieBBARRZ7crsMi7vsxKQAP+LIX2m4+w8mLG5LvQTtns6JhdpLP1Yfl88NX8jT6snxqNEEjmJW7FgWBxC8HlUlCdgnUXZurpjMm4daUUal5hcQd0gcv2bfkWzQeBAJkbfVppA4+88B0AuHfwzdh4rz4F/gn3ZW/u1L2m+Ig+EEfnuJvErhKpQrMU7tPMxlyHk5L4ZhrDE4eXnTIeUztPdlh+A+I1oKJp7NUwMxUTRlIaYeI6RPLnCO0xWh6MnxmNF09A9I17NR+JhqLwQ2CDxFPo0h4ihhJk9Mh8hEI8Myr+oB3/VFYWFjBrSG/BMXxruVYY/MzO8QnVqUe7OvwszZAuIS8k0r17cmm5hbyo48r40qJAeKbqPakeqJc5KhY9w3lngfCQXfECjrwQhCZpKRHq1PLwKzXsCEW0P4Mp/t3nwq1SZr6MEjEOLwndTuT02Y3C8GQWkpznK8m05vLIKJKlz0bmlLVv4EwLFR+IkqzMCK0Nh/cGOwfh7SRJJlQJr3sWYTlVe7iiL3ZlhEPGmm5QU9WdtzbWUKJq7IWpdwJlME4YpQDqG55uKB24vTpfZmGL5YB0y2pUd7tLeKM0XVTnMU7srj0d2zi3zMUOtw5mbcaPBUBnpEh13Y/A4+LPXsOV2jGYzj1LSlZi0EiT+oToSekv+wa1d0teGxDNwf1Ilyfi+pxOVB92UuIXNa1M7STru3eDYhfABCqBydPRiWPktQmFRT0+7Qg3as2TBVolLaEjcSyBX1KgIK3b9h0MeLwCKhEqJzBuz/n4SCVrIBT5a7MQhEDBNL+iCzW26oBXDtxX2My8PuEB01CGYk7W43ZsczgATmJLKli3w9C9LqpatvRl2OZk4YtWhp22aI38eyL+l58TdnYiK9eSfdvuG592W0ujTOJxgrWxrUN+w2OPAjxCroWq9rNR/dZ7cMa01xl6wc+4R9/2bKvEmOC6SNqmnowyFxfWBOc617NrzOGXlNKBa/Bp7cw4D/iK04gpfclnEjx1GUlFTKlhZgDoK3ajxiD6nlorxrNUFtmB5WAEnaV5vCbdLj5lYrjbJs7nXhgHUNldmTI9rFqjCwEnYGpp03ZbhMEOHOVRzWXwLFnny4DI0NSV7NBzrVuf1mbRyHEGFM4QhJKyE6fBhOKXVPXswmJx4Ogq9OU6vDswTH4jdC+NFeqJrLZJNmjCsI3qfVVcB5Mo+ODiE1PiCh2RCA+YpP8WZcicHJdIAkXXlABGEST7wQKf/XZnLKOA80J5AJbn+Bu3PO4TqGlALJXZGaryGrbx9+/SPiT0uAPHUnJ4eLz2kjU7rcRx4kYYR0zw/ECa91mCxmHQh6RJLxDr3ieA1TOyzqf/I7MyZTKgvdXlC0MquylX5Mw5bIO6RVUFTMd2afKtu9V+/fv859blLV+It4TuiapMBUBWVxZsebziAhCCXXjoq8eYeSVD6GrH4zhh0ggkEvVCf8AabTuM5tAXFdnhk6Fd0ka0XWpS0qSSpRg0U9x9H5/5+/8/M3QwsHM/fv3ULuZ4ayFKh5wEOrrdl76yI6XAZhhUTd0orsw95Srld1kfw0sdzhOKgGsOYzihwaThI6Qr72jxgIZr7pmFY/w/ES846Shd0ecB4YJJfIQu6QdXb+m02bycLS8oR0WwaMeItmQ+6QqzHJJWNw024nyRfnWROrbtdqFhOl4TWslpT3Nx+Gw56HAgkiaJqNl5NFW/s3b+/fup9jMtY4SIY0Le1IOQWaFjEDgz6h5KLMiYtIXDPmJB3S+Tpq9e6fJjMLgIQSNK1NWp3dW2mhGWauv2MywXL6UJ5TMgZWFmM42IA7PY1t03b7zeR9nyne/2ZVjMT9nK6GRM+zRAjXWf1gBq88hN2YfBNdp/hj0DedUT3rXs0rzPEHjqKgSXV3DHIJHVICpVACq9DZnLMKxFDfyhbqe4nEGVPOl3QZpKv4accWYJKpJXtlX7Mw4Od1CpsOfdsWfy2oLuvNfsy63fxgxGotiVGliGMi0VwXg9MWJQ1q3OH4BL4TcUn6s7xOBKoDthK8zu3SF8PvB6g81tkoW6T94IKo7w87m/hbLkOhQkqKprY2Z6y+WCA0mJ1PdgkPh5w3QA6kqD6Ft+JndN0Q9+7czk2d2zYi9+3OlnPPZUDYV5r9m5wyHAlOg5sLz0aG9QaU7mzdIZGhqksiP1bt72rQkJwsFegfMfsGGOgUFbXZc4kygdBA2Mr+rEsvHAXRetKd2FxnHL4PSlvVvXar1CDRk7FS5bfeSriF4gvAKoQJcd2WcXFM91t9Wdo9kXnnia+Lon3ZX/wCOJmhemfL9W6fDtTgJWcH8S8nM6ar7yLy2F/wGFxCKB0El5PLOpmf6VkOfSc0bTHPAqbPkCrxl7suXwuyHEM89reDvtNSuKMMPHFASeqQGmU0voVKNOxsYXHf37/oxCpF1yjlkomA/YEvPyUFUSv8ASZ/GbNGTigIRCqCV09J29WjGVipB8Lzs/alMMk4b0l8bxeGn7F3yqrOUEz5fCFPcko0zC+F5ZqtP7rorEycRqvZf6/fv+vzM20JaN/fv3cZopmS/NVAL0xIBLPbj8tOOIsAl16YT2boR4l3BJ9oCql8I96XnZqD7HUNVU1TIRF/tSY/ZsHikLBBUCZdCvqXCk5Oih5/5UVg4t4R9n79/zNUcVHESeDCJxJq9oxXiNSOnDDjonhuquMAgki+ASGpjkCypDoxFRcN10YjzoQq+uk4QBS8+/NjGHBQXhJ5QcR4ayTiOqAhw5oBKXMSRj+Sg+md0dGvzPHk8F/UDPZWcvHjN8lr8n79+idsu9psQVJR6/NzYcujfOczIn2majs3KJO+zFEm8UVV726MpRSNF0ldx/kOu7c+1LW2nU+qpD+8P4eM7rHU9/szbCsV3T2HMtGMCPoaiZepQ9TYs3wSOkgAGaOyFfW4YtmNZSQ+prKxu6vqY6xrEGnv6y+DSfizFKkIaGX5Z8xscvjqplTuyrHYYXwQiyA0g/Vs4to73Np9hV9tSp+ZL8zjHUa1792JQLFKgC4MrGe9i27MQNcTfxGgom+7GINAEIKEypR0z33bobsqoVxoKQdxxgMwJ0NqiV92OY+ENNvLa8/gwrIuFzeR9JX3b6zkT0umgGn+J6tybgu/iKWoz2bWcc1lwXiEuJD7sVg0PBIKb9O7KuNF3dVfeF0FLG7HIFFwgK7lbdGK9bqAW+Ju9LO3pY05jIgOlBajIXEWJpVN+iS+LOuYiQedQTp+hkfiZ0vgnqVon3baGs3Dh8Rbp6uCeUmsTiTy+axoiVuG5ZKJPKi1IkqAdG+IpkXgVmQlZJOyN+ZCHPF4SI8V/o3Vha+3H9tylHgMQL2G6FL1VKIK0LNBy5eABnSVAybw3lnnUJUyq9StCGecHHCTRVv5aWbk80BbPWDyCRoiAohkQ8klQk7J92G4cFDyKFkfLK7MGYx3b7Gtvu3xksd0mvut8l1ir4mw7Bd6mviB/U68JTdNxNSnmXw/hLtOork1fIDpeTFw5OAB5zS68Fee0+ICc1tUNT81ldQOxF/KSvWv27MAiMKDzwUKj+pCU0oPcC+K0v7RKbV8HIWs6+/fuh8xSoqU4j79+/wApP8vhvaV93S+S846XMBSUAfdDoJfmENZ4cpKzvw/hEIokS6geJ9mUdmcOcvzct6HQB0kP39npDyC75JBcAS5n3szHkoPp1I6hLylZ6kFXZeHp02ZjLzUccfvmekrWDszflXxpUk08z3nE9lmPy2XOYgBVQFeE/Msrj3S3LGxDhu+8od64gn8vorBIhFEeCGZxNKu+JSn/ANk/Af8A2lJpddLMfH3x9/r/AF/EFXVslochwCgIhQnSZvzNQUpL4FmvBAFN7VpdphDItRzwg+z1ezdIITWmoYmr4ckqUZuykT1KAVR5DplpQUeN0SvJjFWpbZG/v3/5BZdDP5H379M5cUkIg2Mh92j3EmIQ8QFkRLb7tTOIs48jgDoeUIQFDtebJcfhbz5Ml8VpIgvu2cJwtnJvzKOKhWoCIIx3lrv0Zv4Yxni8AhKES2lUG7B8KCvEzdWSr7pnRnGBQUuooKB6n9MrbhqebfX29Qygj5jnC3dTva1O7dM/lBMJcS/LfOTf0uz2/j3b8z2fFJealBS27cp5LeIn7mz1ggQ50vbzJWw67s0QmEAuzG0rdmWcCIukgqDI8kndnKE590j0qZdmZA24Fh8TOc9qp4maLZHSFG5ntJpvxLmy4DP3a2rcNToxmQ87Kyz27NLuKcAlSDUALb0RjYoTv6HxNYBYoeUTczFHtdvMs+ltmMwONEkTmHanrsyzmMo9qMpqa36SYpAco8DqKiQnU12bor66u3GwTuVOGYxf9bmVLNozcP1OqVoZmo6NygOCiS/8ryqGYMYu6a0dEzUT2u3I2Nxc8YrdaUs0snsQgA1EiqgKaHkjaYXw6FB03JnMjozDmE1H/Ku7GYFhuyNEB6swMq1gE38zduSUr5aglyEFx1UNBNGGxDM+zkZTvQyts1CzLo0maKgVp3xNheZCkzLf7N81PC0Kx3uAwsk3MeUV4lGCJTVDWo6NxycfQzPuiZM+4Zfi+IXZEz00vWxYXg4yvEkEy7tfrwkZJQLaOp/Sr4Aw9STJQ/G3ZhmfdAedFV1FSqu0pt+A3m80YeGH9l/8yJR+r/c1wbBdJVJoPFUnkVY5iZd1NKSKq3m8zeMoask/zH/uKZLHufMV4zlQ8+9hKQA4JhA9UGqNN8zjvPPYry6fZ4j8nZDEAdeKYn9fk/7Pbt5vM9gKBv8AuRKlJPb/AMCYMhmCXB/QcJ172SvBwPe2RQFUGSqvwkzxAMZ584mok+zxHw5ZA6JCVaCuzfreYmZ8f6jDfB/zDrmEHnXVFhISF2GZ7LulVsrfjeblVJ5bgqmIYwdlMm4ZpYSszPkco6QuxKejebzEu8nzCZbEDxMUT8LmoVTtVlGOYzwmCfNSwlZvN5mMBQSNwuP+iA3c0+Fe1EkOyVGcYNmntLrxM3k+Vm83mezUXh8Qp8jzDzxV1TMowCPYQDqpMkAt+t5pOMPcf3i1J0YrY8OcD9DNb/JjMKybomFWQVvN5qlzEpG4z4LmlE5lvzN4705zACG7ebzSAoJ8xRfLeYDx8d7UDu+h9GNwvHedIAKSrdvN5mblAQQ9oBTzGDM5p7T6KyvF8MEgJIqrfreZaskv5iOGAD4k2jeWd1F1EAd71Yblsq6r1ZJO7ebzdZSf4cfPzP/Z"/>
          <p:cNvSpPr>
            <a:spLocks noChangeAspect="1" noChangeArrowheads="1"/>
          </p:cNvSpPr>
          <p:nvPr/>
        </p:nvSpPr>
        <p:spPr bwMode="auto">
          <a:xfrm>
            <a:off x="307975" y="794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7" name="AutoShape 10" descr="http://pubs.rsc.org/services/images/RSCpubs.ePlatform.Service.FreeContent.ImageService.svc/ImageService/Articleimage/2014/NR/c3nr06923k/c3nr06923k-f7_hi-res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16190" y="116644"/>
            <a:ext cx="5779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Synchrotron Open Day</a:t>
            </a:r>
            <a:endParaRPr lang="en-A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67808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Moving Toroid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1364" end="56720.322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544" y="6021288"/>
            <a:ext cx="1331640" cy="74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2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esrf.eu/files/live/sites/www/files/news/spotlight/spotlight144/spotlight144-fi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464" y="3068960"/>
            <a:ext cx="182309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8" y="5133015"/>
            <a:ext cx="2483768" cy="1724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tadicha\Documents\Work\Research\LTU\Toroidal Analyser\STM Upgrade\Janzen Images June 3 2015\140329 Edmonds_Iso2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2" r="18592"/>
          <a:stretch/>
        </p:blipFill>
        <p:spPr bwMode="auto">
          <a:xfrm>
            <a:off x="2250008" y="1079313"/>
            <a:ext cx="5994400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MSEhUTExMWFhUXGCAXGBgYGRoaGxoXHRsXGhcYHR8eHSggGhslHRcVITEhJSkrLi4uFx8zODMtNygtLisBCgoKDg0OGxAQGy8lICYuLy8tNy0vLS0tLS01NS0vLS0tLS0tLS8tLS0tLS0tLS0tLS0vLS0tLS0tLzctLS0vLf/AABEIAOQA3gMBIgACEQEDEQH/xAAcAAADAQEBAQEBAAAAAAAAAAAFBgcEAwACAQj/xAA7EAABAQYEBAMIAQQCAgMBAAABEQACBSExQQMEElEGYXGBIjKRE0KhscHR4fCCUmJy8RWikuIWQ7IU/8QAGgEAAwEBAQEAAAAAAAAAAAAAAwQFAgYBAP/EADARAAICAgEEAgEBCAEFAAAAAAECAAMEERIFEyEiMfBBMhQVI1FhcYGR4TNCobHR/9oADAMBAAIRAxEAPwBVgkQIxEV7z2SXXcNToR4nQOVqFTu04hEKe9qqEo8ayTmN2o8IeLoCpQch6WbiOrFCfWdlZvtwjmsgDvXnJOdwy3moS68exkKVuzHj51BOkzM8rMExIi6LyQfPZplBsH6YLH7mvMIQiAA2uO0vixXNwfS4o2K2DfcGiLsl3+lmI5/NjQaTdr+G16shZj7RC6+/u6/EnHEGYewxWSiryDsgZPzMZIPmUeKqL6XZq4wcB7m8/wDTTHNuF085yVTVrfTaUevZlflpQY8wPiCilfKJmXbYs75KIF8DvX9m0bgzz3tB1FltQ7dWqnDYOgKEKUVXq2LK9Uxkr8iZcBl2RNsSyOsEptUS9GS4nAleMrvGY+TU4l1FutamlwwTNAdJHn8bNPxcp6z4gqLS3giJMO4Wuk0EyJ1uGbchw6MMrpmSahTSzH4HgOEjt+lmJ/Ad0oguZfezHa+7IBO/EXyM7ttxAiNmsf2bt6ClfRl6IRtDt4jzWX/VjPFYTUi0FCh9WksXx/GZ3P6WY6dircNmOoQFDfzlChfEbuoAmeldyJ7s7ZCPLIEGn7yb+fclmSqTI2VBVqXwpmHnhQ1NkSV92Jn4AqHNTqDsqS5dkRqir3tAeh69i0+j8H1PPIJyp5u7UvBy4Lk9hSnq2GIZEG16Upzu03FyjS3ieU2KPSSDBgjy2vQKD1NmcuHIW84krCQqO9wx3Jwp07Ih6FTdmvIwYaabck+4Z7I6g93oo3PbciukQflMbSPWkweuzcIhEUFBQS/Ld4xg6KHedB3DTfiGKPOkzJCBP6WRxcY3NqYpRH943ORR3XfzT3Er7s0waLOoNkNKerQUxx/X/JZ/Rmjh+NvPAKR5a0Fbj6tQu6a9QDr8zdtCXDUrMSzgeBA2FPuyFHMPUSQp8VpGl92P5R558dx07NzzUP1ALOazl/tpqXFbOTfMFjotHrN0IgDhmlyefbk22IQwOOqOU9+rdoJn3URRT67t2jecHszpM1AbTKjIWJ9oi1txv0fiTWPRE4ZIkDPnaxsyZjRp5alUFDOvxY1xo+A8ApV5TKndkTHw3gUINm6Dp+OhrBMsOxUSi8P8QGQVFJ5r9izvlsyXxWwHNo/w46/qCUQ8nf5NWoLQAjaQ6WN2ldUoSttrMWgFOWpxieQ1D1Mr9dmS89w6pRLCQS5qrU7HI0rsDSXqwTFdBepJRKzLYuU9fxPKbCw8xegvDc1/uNBy94s15aHHDdApISHWxYzBcAVQX6NvimCPZ0FAOTZttsuBcnwIpbm/xOAEUM7ES72J5GnxZVzXEElUJp/jW7aeLsUilVNa0tu01zObeuZp+qGp9PwVsXkY8OKLuVuCcQqQOY5WtuzVhxgvO1UIejQeERB8Puz95Z9LbNU4Dil50E7Cb1e4ZfPwux5Bgraa7By1OkdwjiAhAZiRp2abRqFPF4vTuVRE+E2smJlQQpFzWnZgEQhrpnfTImtWFg5vZOpqqxWHGS7IQd4vU2RaHojUHhzJPOOqQQizNfS4YzCYI6XupFqoPgzJ/wAKHXVGx6sbLz2vBCiYsyK6vWYHM2HXJnatD2YZn4iFCkVJQlPRuPED5wwUVQRSvdp1F4y8CgN3ua/ZgYeEbvImq6kHvKLDoo4vYfPZnTKxR0jvfpZv57yMdeDycgJVrvdqBAIscT1NJr9ix8nCsxzzWYvxkuG40x/HDwXkevo0n4myxJeKVQLv1Fmp5wi8KWpf1YLFIRqJqJ2rLdgYOQKn2ZugKq8JITlntVLlmXhzLvh6iSE0V4TuNmN4HD4XsSQLrdbFmaGwBBIbTFR13arldSQpqF9a/JMIwcoAsp3msrbMSexnUd1be99GGYuCcMJK67d2BZqMaCAHgJbag0Baja21i5p7p5AzJAY0TJV//NfVWbQuIO/S3xabcO4SYhJCTAUhbmRDUuGPSmBQ1+jN9SrVLNrN3eFDfmLsfgAxUJAKCqSrsy3j8MF7EpLVcWH9KNT8/pT0CkfRhmA66X+5/eTYozra10J9XdyXZEBQfhrSA9UpUjnszGMocO170pZmiGZd3TICndsscwgBavW3wbN3ddO6x8RL9uL2cNeInRWKF101kO/pdl96O+KvvCf4STZuK8wQonSl67sk4mbOonnb6tVw8BXTcp+E8CWeCxwS3Q1rX0Y3jxLWOqc/hZo/w1nzRbUEr2et0amQnxJNZ2rS7Tc3G7DECL3Up/1NQBxDkPaC4MzOfo0+zsCe1FFtZXu7W3OZEaUS1rrzswHMw0F5E94UsnO7Gw+oNUOMIliWLJ5B+H39QJ3Mkr3sWo0EypcAF5f5d92LQeBAiQCIeQYpm4VpCiydvu2MvLsyBvXiAsyq1PbEwYmbDo9VuvXZgmeiAVLoJflsUezxwwStjO3cFkXPR6ZvS409m+w8A2e0PXUqeTK5BIi7qE7zTpdmR/PuFyqyoPu0MgvERWpqTMiX3DP0NiBxHAhqByH4by/Htxt6+DFsjDWw8xPziYa1le0k67tJYzlTqUIkyokK3a0ZnKl4b1/ebKkXgoO3l8ySmdkY3TcsVeDGa9FOMmeVy5LwksxdPRqJwlhPAUlOYkO/3b7h3DgL1CmoVBsKhm3JwYuug7Cp+oZjP6gjrxE9LJWPJhLKHwoRtISHYtmz74PRT+ndsmbxy5XcdPwytE+INJSfvSNezSKMZ7T6wNdGzy3GrJh1bInZnDJOupI36NF8nxOAVNEEzWtwztCo/qAt4ii1pZjvRZQ3JhsQeXjNYNqYejxCKDvO3o0p4gXWE2q7IfNqFmscvi9L19GXM/DCXtR2AX8N9iWhbCxhcROCcTNkO4e0lQLid+7bsV04Y7GX5sztl8F0CSVt9WWeJnXQ6UFj/i2blfYZzvcWpzDdZxIilFY5pJCzBHUfhhWU4hOqZCeLyyHfYsE4mzKE1qJUSVjdllzOFVnf9Iu1rH6ejV71KJYL4l1gkfUIDtQ/W7bc7my+PWlO7TLhfOPPEBDUSMhIW+zUfIYWp1TtU0nuLtEzKOy2vxFrakU9zUSOJIe88CEWgSgruyZjQl4vUkpmlE+bWjP5EGwrektmCYcLBKoLzTfkzuL1I1pqHV1cbilAIOZKFCBVk6Z/NqFDjoE7LyT7sThsCkPCLfoFm+YrkfZiXPqyeVkPf7EeIu2TW57YmXORIAE0CDk6wgxN3V/I/K27L/EESLiz2nU9wys/GTqqKk7+mzNY3Ti67jC1IglygkSd02pfqxCJZ10upzv9GkEAjrxIGqw5vVvYhnfKY5fEzVUmq/Zlr0toU1n4iVuEvPuCK/FrhIJQ0M7+l2m2ewDq9A1niUN1AqDQf5MqZuA+Ogm91WV9mo9OzUrXRjw06+IkwnLHWKip59Q1X4ZdAAUi0zeVxYtgg/Dkk0pKgqJ7sy4cPOGJSnUdLsDqOal3qJh2VV47hXW7pn/Sa17MHzr4X0E6+jY4nEdDqKnhMh97MnZ7iMaiNT4mJLP1uyeNhvZ5EHTRx8kynwQOKFSp3XszHiOu6e3dpHAuJAsn1r07lJM6ZeMF4JOgofrdtFWx9qy73FMrEdm5A+Jg4pQaklO01l8GkMcxCpFKyr8bNWYrhnEXqafVp7HYQ8hQe7/FSd92e6VYqnzKFS6rAilgvvKE5UqzzwtjvkhUEzSYPWciy7gwvQ6HiC8dQCC3e7OvD0MLroeooJkgE7GVWodQuQ1zda6+Y7Q3BUJyAT3vVuuPlnQplVJ17tiwcbQEoiSp6FscRjCBF97ofW7csK2ZvET7bs+x8QrkY0pTmf3m2SJYvtHTNZJy9GV+HMyXlB3eupM7bM2QqFhwPFT4iKzIY99Yqcjfx8TbV11HmJOuIIO888SlTddvdFmWsOCYlUSV612ayZ6Hj1BO69Nmx5GCgvU2HPu1GnqpRNQ3cQjkYs8Owh5wqXRX1lUbFnjLYukdhM19GM5SBAC15BhMay/s1SwHX1uyGS9lpDONbi37TXc3ATPnok6KkTePSnwYdlc+7qA1TSl6srxiLaSeRKp0uwHLx0r2ElQVsWcp6azJuNitVGpfIXEHURRX6fBskdzIed5oZX9WSIBGS/RalZ0lfdmQD2jqchSnqyF3crHbb4EnnEWuznJxxVli8XkE1FK92R38IrTfZrTFoRq5z3RJb3ZX/wDjCmxl/GZ+bW8LqCLXoygdWDYgDhvLEPCRqKVHNbhqnBgjvUGlDO+zYIVw4k9JkfSVt2MewOG6tkrQdw0zPylvbxB2OuuAPmbczpRKTEr+rB3wNVqmn1bJEoxpKHe5QUsy69xEhUvEoHq1E9rhg0YljDYnlNJUeTKjBcBwiiyDbohhu6V52p3ZJgfEQQcy7VR6bMwZiJa3fX9S7eE9tCjL5k67GsFvL8Sd8Yl4ElUGk2eLvwaaY+YfJKi8lUeitXeJYecQKqSAXryZBzsBeBIUKXjWapts17pl9Yr0fmVGUso0YMhGK8Cq2Nx8Rdqpw7qICqRJFkKWZMg8DMilBVPEFOzUKE5b2dknehlbZluq3o3hZ6fVPMNf/wAgLqk2NkT7sFiWRdIIlYTHhYs/EA67P+m9R0YNnow6pU+8Bv6izRag+9rFqBZv+k+4dCXXiJAgPEhRTpuzPhwV3Sv9tbejL8HioBCJe8+zM7kXdLvNBzK8wxPBJ7p/tAZjX8vX4i3HMvpW0xWnZprH808CimTx830anR7G1E8z1/00vjmTIIspJn4vqz/S+PLzHscntjcboLkC5ZKyFDOq2Zpwc5p7HvS+7ETCAHTK3QdubLUbf0E1keiS+LIWlrbPb8wC2JkHiJ+52KuoZjy2oZ/BvuExMau45f7DTiMxU7jy173DcYbGyHwpHmFelk+TUR0smvYjJqTXGX/LxBwu1FCdgy3xNmdQKToNvQsCg8UefdCm1e+zF8bC1jed/oyFtlgIV/gRGvEWizlJNxE48pKkhTyTtdl1zDJIlt0aoRqC6p7AzK6guwuwvKcMHVS4mRXtZr+Pn1rX5lBl5eZ88K4MwSDJZmRHZZhqZDiEGyisnT9mAwqBlx1UKgGsyJ/JiOLiHDEzcTqvUWaDmXC6zawF2rBxUzbncR359um7Dss66TXYKn0YHEo1pkSKH9GzDcrxANVTV2lR1b2vDsKkiaSjiutywQ/BdAG63r2YbxEBpNjprf0YLCo+oAXek/jZu8QzJxFRVQUq2HfSCvjoyamLYl22k24rzJBNvEm6y+DJOJmCorfq1E4ihjzwPMkyp32ZMegryoilBIc9i3R4FlYr8yu4J+IQ4azbxfE0UidSUF9urVGDAvOhVVKVPYsgQCCPgrzt097dn+F+BwDkJD6FpPVHRm9Zi3fDUJ5rJX59T3DL+JDgsgJqaV72YzmImBLmaV77sCxIq7vLTalb7NPqD/8AbBY4sA8xhhMHCUFhKvdiedhodEpV3P0k2GDRh1E5jcf7Ylm4k6XZHfo3uq+B5/qk+4393zJ/xDmdAI5U/LIUQjZ1FD71q992eeKXC+CAAQgug9WmMRyxD52W5T03a50utGX2lfZCjUMQyOPAgKkioBkV52Z4hcReLjwdKvBEAqO92l+QyjxK2Sp8vdqVwvgoELt6CQErbhvepVVquxPQdr7Q/kXXsTDDz8iVJQfOTYMxChqFBKwVmLBxXQ5MmhmJDu2d/HdWWw8tG59bWBJWLLa3I6HiM+Nn3dJpatGReKntSpuUWtLNqyOaL/IqOZ77N9Z3Il4T2Mt+7Fa5u6C/4gsehaH8mRiMYDwe7XrXZseVwjqHXb9m1EinDyvG0wJebuW+IXwsppVZCh77t0S9RrFfmOlRvlO3CgISgQAUV4fhn7LkaVPPmvTYsKyUEOG7IIiUqOpu37m8ycMJyNKd9m5zJcXWbWAt1adKZ9Z952ciJDbU31C8N3V1P70ZXiUdmXf8ZL8i3eEx51RO55erEOLYK96hDUeHEGU7L4LuhE93afqyvxOgVN7J8W15SL6nUBUILy7Fh8UBxFMzMnZPuwjYCVGtak/Gpau3bSSx7MPLKQQ9K72YE5jvKJ3DN8fhBQmdBNPCpLBsCDElEKrttcbt1ePdX25TZSTD3DeYxHtJkiGY8pJN9i1IyGGXhvOgNJfFkzh6EPuB0nYTMhWhDO+XxdKA70Mklbduc6jYrP6weQTx0Jlz+TBFLGlO7CcKFOkogtKw6MViERdA8w8vT1F2x5SIO66jzCpkZWZes2BTqfVlwkYIZB3SAes0QN8RjJ6HZbDp2YvDc87oBWx+ezZY7jAulOVafhvmVO2G37SWl1pv00l3EGfede81zUonTdk9+LPL5rVnvcXZn4qwCSeZJQzPbZkV/AOxX4t0uBXWa9yy5I+I7wCNEveb3gmoyp7v2Z6yOMX3Z7VMvg0t4eyhDwV0TJ5rK2xaqQTDAdCiw5vBpXVERD6zFp9NmezuR1AqKm9GU85AHS8s/eM6joGo+YDsjKpnVZbWYHih3UOnU9mQx8h6zoQVFxYeRAEN4dFUsApFezM2HCy4Agvf6MZgmXcM5VH6dmMY+AEkl+rFPdvUvvxFL88h+IEn8SzZcE18vf0ZYzMdGszNqH6Me4pkCi0oPN6tLojjn2j0p/HuzvTsZbV2ZSQgKDKvw9iIvU0t13Zp1u6bTAkKGe9mW81hHAc1AEo8Rsn3b5zEULrsyAoH+LTbFNjll/MXsp7pDCb85p1fypt3uxSA4LhqAZdqtP8AMxzxTs8a9Pd3YrAo/IFbCZ67Ns4zooYjc9uoZq+KnzKbiYbqI064rfQPEGxnbuLsyvRfUO9zysytH8MvunpW8+Tba5bbVIGopgUtW55SWRbNvajOUunbZuUPz7+qtFmajtdiUXhL2o8z6y+DZ4dB3lmEku7wnZulWyrtSkQdygcOZovAKk0sgMrCxZyw8EF2c5EqajoLspQDKFysp9VltYsyjNh12ZSV61s3KZWjZ6xfJBJHGD4rkHStLTIl6NwyEIdLw8NCTSY6N2zsSCrqXxVktLizdYPn3ZTnOhX4tndgSb3Ytf8AWMGVgwAXkLfMMHjThw1tMyM/TZmfDzzmn0G57sqcS4oeBS6yqPWzbdKwV4nf85PxGse33k6j0VfCzK6eWoTYRk428HlJ971lfZucfwHlKbCX5uwTBwniZC/6rdRRj1mqVWYg6lV4fjReAEwdNASXpnfZmx17UOp6ml9mnPCeA8JITIeEFB1B+jUuGPAD1oPm3N9QrVLPWByfA5fmAopDAQQiKCUqq87MtP8ADbpf5SEvMOp2ahZ551DSgkKerD8sHS//AC/erYpyrEU6ntdxKbIg+EcPgIju9L992MvZc4dAZJSo7syQ7Cd0Dp2bJH3BpKWTkn3b61XZBYxiP7YbLOGvETs/Fy5e5Uj6ssP8QlZ/00BkZ72b54ofIUgmpnT1F2RMbHePoOjWMLBR02ZU8IPAlfgfEqmR94SFpX3ZmdjJfdSyGlD3aJQTHeLzoKoDcokrbtT4H4nQSVlWjtbhkc/FFP6TA201sOZHmejWX9o6RWgT8siRWCkkkT8VAoI6m7Vp/KAixU0oEAswDP5MPCmqZ5f7YOHlmrwJ7TarDUcIvlXQ7MblUmOzTHizG0goUpOfysz/AJ7Pl8JyPMsh8SZF55ShqJuifdvcZkN+/gQGCjKpDSd5zOHV3O/w2YhBM+8XgpIoJVrfk2PMQp9ablBMetmJwWEvB4VqFSo67hultartxscuUpEFxC8JhKkTVemzGsXJkhTKgn5vRg0EwtDoFKyFDPexY5i50U5/y9W4+79Z1Fr+XP1i9nId4pCpJ3WXwbXCIGCnhsOv+m4Y2fdWovQy7sxwLOuiXSh/VYpZ9AMdCavssSvY+Z2/4fSJBDNUoZMpR/F9nhvzo7T8tQ8zm3dMkMj0aa8YHU68OSf2sRa6xeqqdiK4Fjux5REzcaxCFD/vd++7dIRxA8CAqy3AdJXezAIll3gTM1Nf2bcclgFeqTNKt0/7NUa5Q5ty1qWaERX2lFrMbSvuG35jAL7pksugnuy5wvhkACciayTpuGd8EDSskQBbdw3JZKiuz1gb27ZBAiJF4IDLSCFErBhWS4dBK1qVoK0LP+edBNvMenZvuE4IVSlKkc9mOmdYqahO+AnIiDYbAtAkDaVuzbMbG0C8lnT13Z0cy7oFB3+jKPFDodB3Q2mw7a35Aud7iVGX37OJEWopHw6swkq+VhuW4iGsK8PMflbdljiDGe1GaUnP4izAcPGK1uZT+GzXaOm1muUSwXxLrB4+C6oIRL9dm25/NF+s53+jTHhfNmQU0E6vdCNmo+Rw1AluZzXps0PMo7DaHxFrKkU8wIm8RZHUNRShmajtdkvGg7y0qgU/JGsufyAIMrAf3MHdhQL9BN7qsvgzmL1HtrqHWxXG4mQWBkPBXUMzMzHN1n6FuezAU7TP1DF4VAQlLHr6t2iMM0AkDaYE+7LZWS9/sR4i7ZdZPbEx5iJAIu5kadmXojGHRpEr+b6MPjubewztM8wfsyNmYiZeJK18V+bM4fTw/tDpUiSzZFzVL4Dru3XN5AEdzIct25w3HdA7iQkOxbRnIg6kkkvbru0pt8zqKsXFnrFnFgjhPlFKChU/NmGEcPraS9El8WGO510m1ujN0JzrmkTue33ZjkzMFsOhPcu21E9ZhzkK9m4vLtVlCN53Re9Kem7P0WzY0FDUdvRpfxapNkW/SzEorQ38QdieYDOykvF3OxwgKCDIhe9xdjsGjZV2YQkdKWm06zLpWa96sWgIeD4UpOQJqUsLFugvw6+3HQ2zoyxZXOF8VKIZlR8G5Z7Ia1WiitD0bjAHvAFJoK+YTZixQEB3JmboNrNyjejnjE7H7T+smkSgSmm5mZ9m+4Xw2hXTVJma9rM2ZlwLzRedbMag2XdJqKjv9mc/bbSoQfmGtyAictQLk4VoFDczmezdMzm9ArOU/uGb8xhOh0yoD19WnnFGIQqHale7BNLG0Kx3uLY137Q3sJkz8YAImKnmvTZukIjIVFQoJVeq00iUQe1GYqaUP2b5hcReDwrahQ+rWv3WDXHiV/TL/loyorfdbfBhUWOsHpS/qwDh3OF50XVaCXc7s2OZdXU6SH3aDcGrfRPxEzUlD8hJjxBCtRPUCVf5Mv4EGeJk6tZCa97NWYhkgTapp9WyZGDumSClLV3apT1MpXqOc1I5GLsHhxwHC+QZEU8w5HkzpCM14AaagZIq/ZieBBARRZ7crsMi7vsxKQAP+LIX2m4+w8mLG5LvQTtns6JhdpLP1Yfl88NX8jT6snxqNEEjmJW7FgWBxC8HlUlCdgnUXZurpjMm4daUUal5hcQd0gcv2bfkWzQeBAJkbfVppA4+88B0AuHfwzdh4rz4F/gn3ZW/u1L2m+Ig+EEfnuJvErhKpQrMU7tPMxlyHk5L4ZhrDE4eXnTIeUztPdlh+A+I1oKJp7NUwMxUTRlIaYeI6RPLnCO0xWh6MnxmNF09A9I17NR+JhqLwQ2CDxFPo0h4ihhJk9Mh8hEI8Myr+oB3/VFYWFjBrSG/BMXxruVYY/MzO8QnVqUe7OvwszZAuIS8k0r17cmm5hbyo48r40qJAeKbqPakeqJc5KhY9w3lngfCQXfECjrwQhCZpKRHq1PLwKzXsCEW0P4Mp/t3nwq1SZr6MEjEOLwndTuT02Y3C8GQWkpznK8m05vLIKJKlz0bmlLVv4EwLFR+IkqzMCK0Nh/cGOwfh7SRJJlQJr3sWYTlVe7iiL3ZlhEPGmm5QU9WdtzbWUKJq7IWpdwJlME4YpQDqG55uKB24vTpfZmGL5YB0y2pUd7tLeKM0XVTnMU7srj0d2zi3zMUOtw5mbcaPBUBnpEh13Y/A4+LPXsOV2jGYzj1LSlZi0EiT+oToSekv+wa1d0teGxDNwf1Ilyfi+pxOVB92UuIXNa1M7STru3eDYhfABCqBydPRiWPktQmFRT0+7Qg3as2TBVolLaEjcSyBX1KgIK3b9h0MeLwCKhEqJzBuz/n4SCVrIBT5a7MQhEDBNL+iCzW26oBXDtxX2My8PuEB01CGYk7W43ZsczgATmJLKli3w9C9LqpatvRl2OZk4YtWhp22aI38eyL+l58TdnYiK9eSfdvuG592W0ujTOJxgrWxrUN+w2OPAjxCroWq9rNR/dZ7cMa01xl6wc+4R9/2bKvEmOC6SNqmnowyFxfWBOc617NrzOGXlNKBa/Bp7cw4D/iK04gpfclnEjx1GUlFTKlhZgDoK3ajxiD6nlorxrNUFtmB5WAEnaV5vCbdLj5lYrjbJs7nXhgHUNldmTI9rFqjCwEnYGpp03ZbhMEOHOVRzWXwLFnny4DI0NSV7NBzrVuf1mbRyHEGFM4QhJKyE6fBhOKXVPXswmJx4Ogq9OU6vDswTH4jdC+NFeqJrLZJNmjCsI3qfVVcB5Mo+ODiE1PiCh2RCA+YpP8WZcicHJdIAkXXlABGEST7wQKf/XZnLKOA80J5AJbn+Bu3PO4TqGlALJXZGaryGrbx9+/SPiT0uAPHUnJ4eLz2kjU7rcRx4kYYR0zw/ECa91mCxmHQh6RJLxDr3ieA1TOyzqf/I7MyZTKgvdXlC0MquylX5Mw5bIO6RVUFTMd2afKtu9V+/fv859blLV+It4TuiapMBUBWVxZsebziAhCCXXjoq8eYeSVD6GrH4zhh0ggkEvVCf8AabTuM5tAXFdnhk6Fd0ka0XWpS0qSSpRg0U9x9H5/5+/8/M3QwsHM/fv3ULuZ4ayFKh5wEOrrdl76yI6XAZhhUTd0orsw95Srld1kfw0sdzhOKgGsOYzihwaThI6Qr72jxgIZr7pmFY/w/ES846Shd0ecB4YJJfIQu6QdXb+m02bycLS8oR0WwaMeItmQ+6QqzHJJWNw024nyRfnWROrbtdqFhOl4TWslpT3Nx+Gw56HAgkiaJqNl5NFW/s3b+/fup9jMtY4SIY0Le1IOQWaFjEDgz6h5KLMiYtIXDPmJB3S+Tpq9e6fJjMLgIQSNK1NWp3dW2mhGWauv2MywXL6UJ5TMgZWFmM42IA7PY1t03b7zeR9nyne/2ZVjMT9nK6GRM+zRAjXWf1gBq88hN2YfBNdp/hj0DedUT3rXs0rzPEHjqKgSXV3DHIJHVICpVACq9DZnLMKxFDfyhbqe4nEGVPOl3QZpKv4accWYJKpJXtlX7Mw4Od1CpsOfdsWfy2oLuvNfsy63fxgxGotiVGliGMi0VwXg9MWJQ1q3OH4BL4TcUn6s7xOBKoDthK8zu3SF8PvB6g81tkoW6T94IKo7w87m/hbLkOhQkqKprY2Z6y+WCA0mJ1PdgkPh5w3QA6kqD6Ft+JndN0Q9+7czk2d2zYi9+3OlnPPZUDYV5r9m5wyHAlOg5sLz0aG9QaU7mzdIZGhqksiP1bt72rQkJwsFegfMfsGGOgUFbXZc4kygdBA2Mr+rEsvHAXRetKd2FxnHL4PSlvVvXar1CDRk7FS5bfeSriF4gvAKoQJcd2WcXFM91t9Wdo9kXnnia+Lon3ZX/wCOJmhemfL9W6fDtTgJWcH8S8nM6ar7yLy2F/wGFxCKB0El5PLOpmf6VkOfSc0bTHPAqbPkCrxl7suXwuyHEM89reDvtNSuKMMPHFASeqQGmU0voVKNOxsYXHf37/oxCpF1yjlkomA/YEvPyUFUSv8ASZ/GbNGTigIRCqCV09J29WjGVipB8Lzs/alMMk4b0l8bxeGn7F3yqrOUEz5fCFPcko0zC+F5ZqtP7rorEycRqvZf6/fv+vzM20JaN/fv3cZopmS/NVAL0xIBLPbj8tOOIsAl16YT2boR4l3BJ9oCql8I96XnZqD7HUNVU1TIRF/tSY/ZsHikLBBUCZdCvqXCk5Oih5/5UVg4t4R9n79/zNUcVHESeDCJxJq9oxXiNSOnDDjonhuquMAgki+ASGpjkCypDoxFRcN10YjzoQq+uk4QBS8+/NjGHBQXhJ5QcR4ayTiOqAhw5oBKXMSRj+Sg+md0dGvzPHk8F/UDPZWcvHjN8lr8n79+idsu9psQVJR6/NzYcujfOczIn2majs3KJO+zFEm8UVV726MpRSNF0ldx/kOu7c+1LW2nU+qpD+8P4eM7rHU9/szbCsV3T2HMtGMCPoaiZepQ9TYs3wSOkgAGaOyFfW4YtmNZSQ+prKxu6vqY6xrEGnv6y+DSfizFKkIaGX5Z8xscvjqplTuyrHYYXwQiyA0g/Vs4to73Np9hV9tSp+ZL8zjHUa1792JQLFKgC4MrGe9i27MQNcTfxGgom+7GINAEIKEypR0z33bobsqoVxoKQdxxgMwJ0NqiV92OY+ENNvLa8/gwrIuFzeR9JX3b6zkT0umgGn+J6tybgu/iKWoz2bWcc1lwXiEuJD7sVg0PBIKb9O7KuNF3dVfeF0FLG7HIFFwgK7lbdGK9bqAW+Ju9LO3pY05jIgOlBajIXEWJpVN+iS+LOuYiQedQTp+hkfiZ0vgnqVon3baGs3Dh8Rbp6uCeUmsTiTy+axoiVuG5ZKJPKi1IkqAdG+IpkXgVmQlZJOyN+ZCHPF4SI8V/o3Vha+3H9tylHgMQL2G6FL1VKIK0LNBy5eABnSVAybw3lnnUJUyq9StCGecHHCTRVv5aWbk80BbPWDyCRoiAohkQ8klQk7J92G4cFDyKFkfLK7MGYx3b7Gtvu3xksd0mvut8l1ir4mw7Bd6mviB/U68JTdNxNSnmXw/hLtOork1fIDpeTFw5OAB5zS68Fee0+ICc1tUNT81ldQOxF/KSvWv27MAiMKDzwUKj+pCU0oPcC+K0v7RKbV8HIWs6+/fuh8xSoqU4j79+/wApP8vhvaV93S+S846XMBSUAfdDoJfmENZ4cpKzvw/hEIokS6geJ9mUdmcOcvzct6HQB0kP39npDyC75JBcAS5n3szHkoPp1I6hLylZ6kFXZeHp02ZjLzUccfvmekrWDszflXxpUk08z3nE9lmPy2XOYgBVQFeE/Msrj3S3LGxDhu+8od64gn8vorBIhFEeCGZxNKu+JSn/ANk/Af8A2lJpddLMfH3x9/r/AF/EFXVslochwCgIhQnSZvzNQUpL4FmvBAFN7VpdphDItRzwg+z1ezdIITWmoYmr4ckqUZuykT1KAVR5DplpQUeN0SvJjFWpbZG/v3/5BZdDP5H379M5cUkIg2Mh92j3EmIQ8QFkRLb7tTOIs48jgDoeUIQFDtebJcfhbz5Ml8VpIgvu2cJwtnJvzKOKhWoCIIx3lrv0Zv4Yxni8AhKES2lUG7B8KCvEzdWSr7pnRnGBQUuooKB6n9MrbhqebfX29Qygj5jnC3dTva1O7dM/lBMJcS/LfOTf0uz2/j3b8z2fFJealBS27cp5LeIn7mz1ggQ50vbzJWw67s0QmEAuzG0rdmWcCIukgqDI8kndnKE590j0qZdmZA24Fh8TOc9qp4maLZHSFG5ntJpvxLmy4DP3a2rcNToxmQ87Kyz27NLuKcAlSDUALb0RjYoTv6HxNYBYoeUTczFHtdvMs+ltmMwONEkTmHanrsyzmMo9qMpqa36SYpAco8DqKiQnU12bor66u3GwTuVOGYxf9bmVLNozcP1OqVoZmo6NygOCiS/8ryqGYMYu6a0dEzUT2u3I2Nxc8YrdaUs0snsQgA1EiqgKaHkjaYXw6FB03JnMjozDmE1H/Ku7GYFhuyNEB6swMq1gE38zduSUr5aglyEFx1UNBNGGxDM+zkZTvQyts1CzLo0maKgVp3xNheZCkzLf7N81PC0Kx3uAwsk3MeUV4lGCJTVDWo6NxycfQzPuiZM+4Zfi+IXZEz00vWxYXg4yvEkEy7tfrwkZJQLaOp/Sr4Aw9STJQ/G3ZhmfdAedFV1FSqu0pt+A3m80YeGH9l/8yJR+r/c1wbBdJVJoPFUnkVY5iZd1NKSKq3m8zeMoask/zH/uKZLHufMV4zlQ8+9hKQA4JhA9UGqNN8zjvPPYry6fZ4j8nZDEAdeKYn9fk/7Pbt5vM9gKBv8AuRKlJPb/AMCYMhmCXB/QcJ172SvBwPe2RQFUGSqvwkzxAMZ584mok+zxHw5ZA6JCVaCuzfreYmZ8f6jDfB/zDrmEHnXVFhISF2GZ7LulVsrfjeblVJ5bgqmIYwdlMm4ZpYSszPkco6QuxKejebzEu8nzCZbEDxMUT8LmoVTtVlGOYzwmCfNSwlZvN5mMBQSNwuP+iA3c0+Fe1EkOyVGcYNmntLrxM3k+Vm83mezUXh8Qp8jzDzxV1TMowCPYQDqpMkAt+t5pOMPcf3i1J0YrY8OcD9DNb/JjMKybomFWQVvN5qlzEpG4z4LmlE5lvzN4705zACG7ebzSAoJ8xRfLeYDx8d7UDu+h9GNwvHedIAKSrdvN5mblAQQ9oBTzGDM5p7T6KyvF8MEgJIqrfreZaskv5iOGAD4k2jeWd1F1EAd71Yblsq6r1ZJO7ebzdZSf4cfPz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6" name="AutoShape 6" descr="data:image/jpeg;base64,/9j/4AAQSkZJRgABAQAAAQABAAD/2wCEAAkGBxMSEhUTExMWFhUXGCAXGBgYGRoaGxoXHRsXGhcYHR8eHSggGhslHRcVITEhJSkrLi4uFx8zODMtNygtLisBCgoKDg0OGxAQGy8lICYuLy8tNy0vLS0tLS01NS0vLS0tLS0tLS8tLS0tLS0tLS0tLS0vLS0tLS0tLzctLS0vLf/AABEIAOQA3gMBIgACEQEDEQH/xAAcAAADAQEBAQEBAAAAAAAAAAAFBgcEAwACAQj/xAA7EAABAQYEBAMIAQQCAgMBAAABEQACBSExQQMEElEGYXGBIjKRE0KhscHR4fCCUmJy8RWikuIWQ7IU/8QAGgEAAwEBAQEAAAAAAAAAAAAAAwQFAgYBAP/EADARAAICAgEEAgEBCAEFAAAAAAECAAMEERIFEyEiMfBBMhQVI1FhcYGR4TNCobHR/9oADAMBAAIRAxEAPwBVgkQIxEV7z2SXXcNToR4nQOVqFTu04hEKe9qqEo8ayTmN2o8IeLoCpQch6WbiOrFCfWdlZvtwjmsgDvXnJOdwy3moS68exkKVuzHj51BOkzM8rMExIi6LyQfPZplBsH6YLH7mvMIQiAA2uO0vixXNwfS4o2K2DfcGiLsl3+lmI5/NjQaTdr+G16shZj7RC6+/u6/EnHEGYewxWSiryDsgZPzMZIPmUeKqL6XZq4wcB7m8/wDTTHNuF085yVTVrfTaUevZlflpQY8wPiCilfKJmXbYs75KIF8DvX9m0bgzz3tB1FltQ7dWqnDYOgKEKUVXq2LK9Uxkr8iZcBl2RNsSyOsEptUS9GS4nAleMrvGY+TU4l1FutamlwwTNAdJHn8bNPxcp6z4gqLS3giJMO4Wuk0EyJ1uGbchw6MMrpmSahTSzH4HgOEjt+lmJ/Ad0oguZfezHa+7IBO/EXyM7ttxAiNmsf2bt6ClfRl6IRtDt4jzWX/VjPFYTUi0FCh9WksXx/GZ3P6WY6dircNmOoQFDfzlChfEbuoAmeldyJ7s7ZCPLIEGn7yb+fclmSqTI2VBVqXwpmHnhQ1NkSV92Jn4AqHNTqDsqS5dkRqir3tAeh69i0+j8H1PPIJyp5u7UvBy4Lk9hSnq2GIZEG16Upzu03FyjS3ieU2KPSSDBgjy2vQKD1NmcuHIW84krCQqO9wx3Jwp07Ih6FTdmvIwYaabck+4Z7I6g93oo3PbciukQflMbSPWkweuzcIhEUFBQS/Ld4xg6KHedB3DTfiGKPOkzJCBP6WRxcY3NqYpRH943ORR3XfzT3Er7s0waLOoNkNKerQUxx/X/JZ/Rmjh+NvPAKR5a0Fbj6tQu6a9QDr8zdtCXDUrMSzgeBA2FPuyFHMPUSQp8VpGl92P5R558dx07NzzUP1ALOazl/tpqXFbOTfMFjotHrN0IgDhmlyefbk22IQwOOqOU9+rdoJn3URRT67t2jecHszpM1AbTKjIWJ9oi1txv0fiTWPRE4ZIkDPnaxsyZjRp5alUFDOvxY1xo+A8ApV5TKndkTHw3gUINm6Dp+OhrBMsOxUSi8P8QGQVFJ5r9izvlsyXxWwHNo/w46/qCUQ8nf5NWoLQAjaQ6WN2ldUoSttrMWgFOWpxieQ1D1Mr9dmS89w6pRLCQS5qrU7HI0rsDSXqwTFdBepJRKzLYuU9fxPKbCw8xegvDc1/uNBy94s15aHHDdApISHWxYzBcAVQX6NvimCPZ0FAOTZttsuBcnwIpbm/xOAEUM7ES72J5GnxZVzXEElUJp/jW7aeLsUilVNa0tu01zObeuZp+qGp9PwVsXkY8OKLuVuCcQqQOY5WtuzVhxgvO1UIejQeERB8Puz95Z9LbNU4Dil50E7Cb1e4ZfPwux5Bgraa7By1OkdwjiAhAZiRp2abRqFPF4vTuVRE+E2smJlQQpFzWnZgEQhrpnfTImtWFg5vZOpqqxWHGS7IQd4vU2RaHojUHhzJPOOqQQizNfS4YzCYI6XupFqoPgzJ/wAKHXVGx6sbLz2vBCiYsyK6vWYHM2HXJnatD2YZn4iFCkVJQlPRuPED5wwUVQRSvdp1F4y8CgN3ua/ZgYeEbvImq6kHvKLDoo4vYfPZnTKxR0jvfpZv57yMdeDycgJVrvdqBAIscT1NJr9ix8nCsxzzWYvxkuG40x/HDwXkevo0n4myxJeKVQLv1Fmp5wi8KWpf1YLFIRqJqJ2rLdgYOQKn2ZugKq8JITlntVLlmXhzLvh6iSE0V4TuNmN4HD4XsSQLrdbFmaGwBBIbTFR13arldSQpqF9a/JMIwcoAsp3msrbMSexnUd1be99GGYuCcMJK67d2BZqMaCAHgJbag0Baja21i5p7p5AzJAY0TJV//NfVWbQuIO/S3xabcO4SYhJCTAUhbmRDUuGPSmBQ1+jN9SrVLNrN3eFDfmLsfgAxUJAKCqSrsy3j8MF7EpLVcWH9KNT8/pT0CkfRhmA66X+5/eTYozra10J9XdyXZEBQfhrSA9UpUjnszGMocO170pZmiGZd3TICndsscwgBavW3wbN3ddO6x8RL9uL2cNeInRWKF101kO/pdl96O+KvvCf4STZuK8wQonSl67sk4mbOonnb6tVw8BXTcp+E8CWeCxwS3Q1rX0Y3jxLWOqc/hZo/w1nzRbUEr2et0amQnxJNZ2rS7Tc3G7DECL3Up/1NQBxDkPaC4MzOfo0+zsCe1FFtZXu7W3OZEaUS1rrzswHMw0F5E94UsnO7Gw+oNUOMIliWLJ5B+H39QJ3Mkr3sWo0EypcAF5f5d92LQeBAiQCIeQYpm4VpCiydvu2MvLsyBvXiAsyq1PbEwYmbDo9VuvXZgmeiAVLoJflsUezxwwStjO3cFkXPR6ZvS409m+w8A2e0PXUqeTK5BIi7qE7zTpdmR/PuFyqyoPu0MgvERWpqTMiX3DP0NiBxHAhqByH4by/Htxt6+DFsjDWw8xPziYa1le0k67tJYzlTqUIkyokK3a0ZnKl4b1/ebKkXgoO3l8ySmdkY3TcsVeDGa9FOMmeVy5LwksxdPRqJwlhPAUlOYkO/3b7h3DgL1CmoVBsKhm3JwYuug7Cp+oZjP6gjrxE9LJWPJhLKHwoRtISHYtmz74PRT+ndsmbxy5XcdPwytE+INJSfvSNezSKMZ7T6wNdGzy3GrJh1bInZnDJOupI36NF8nxOAVNEEzWtwztCo/qAt4ii1pZjvRZQ3JhsQeXjNYNqYejxCKDvO3o0p4gXWE2q7IfNqFmscvi9L19GXM/DCXtR2AX8N9iWhbCxhcROCcTNkO4e0lQLid+7bsV04Y7GX5sztl8F0CSVt9WWeJnXQ6UFj/i2blfYZzvcWpzDdZxIilFY5pJCzBHUfhhWU4hOqZCeLyyHfYsE4mzKE1qJUSVjdllzOFVnf9Iu1rH6ejV71KJYL4l1gkfUIDtQ/W7bc7my+PWlO7TLhfOPPEBDUSMhIW+zUfIYWp1TtU0nuLtEzKOy2vxFrakU9zUSOJIe88CEWgSgruyZjQl4vUkpmlE+bWjP5EGwrektmCYcLBKoLzTfkzuL1I1pqHV1cbilAIOZKFCBVk6Z/NqFDjoE7LyT7sThsCkPCLfoFm+YrkfZiXPqyeVkPf7EeIu2TW57YmXORIAE0CDk6wgxN3V/I/K27L/EESLiz2nU9wys/GTqqKk7+mzNY3Ti67jC1IglygkSd02pfqxCJZ10upzv9GkEAjrxIGqw5vVvYhnfKY5fEzVUmq/Zlr0toU1n4iVuEvPuCK/FrhIJQ0M7+l2m2ewDq9A1niUN1AqDQf5MqZuA+Ogm91WV9mo9OzUrXRjw06+IkwnLHWKip59Q1X4ZdAAUi0zeVxYtgg/Dkk0pKgqJ7sy4cPOGJSnUdLsDqOal3qJh2VV47hXW7pn/Sa17MHzr4X0E6+jY4nEdDqKnhMh97MnZ7iMaiNT4mJLP1uyeNhvZ5EHTRx8kynwQOKFSp3XszHiOu6e3dpHAuJAsn1r07lJM6ZeMF4JOgofrdtFWx9qy73FMrEdm5A+Jg4pQaklO01l8GkMcxCpFKyr8bNWYrhnEXqafVp7HYQ8hQe7/FSd92e6VYqnzKFS6rAilgvvKE5UqzzwtjvkhUEzSYPWciy7gwvQ6HiC8dQCC3e7OvD0MLroeooJkgE7GVWodQuQ1zda6+Y7Q3BUJyAT3vVuuPlnQplVJ17tiwcbQEoiSp6FscRjCBF97ofW7csK2ZvET7bs+x8QrkY0pTmf3m2SJYvtHTNZJy9GV+HMyXlB3eupM7bM2QqFhwPFT4iKzIY99Yqcjfx8TbV11HmJOuIIO888SlTddvdFmWsOCYlUSV612ayZ6Hj1BO69Nmx5GCgvU2HPu1GnqpRNQ3cQjkYs8Owh5wqXRX1lUbFnjLYukdhM19GM5SBAC15BhMay/s1SwHX1uyGS9lpDONbi37TXc3ATPnok6KkTePSnwYdlc+7qA1TSl6srxiLaSeRKp0uwHLx0r2ElQVsWcp6azJuNitVGpfIXEHURRX6fBskdzIed5oZX9WSIBGS/RalZ0lfdmQD2jqchSnqyF3crHbb4EnnEWuznJxxVli8XkE1FK92R38IrTfZrTFoRq5z3RJb3ZX/wDjCmxl/GZ+bW8LqCLXoygdWDYgDhvLEPCRqKVHNbhqnBgjvUGlDO+zYIVw4k9JkfSVt2MewOG6tkrQdw0zPylvbxB2OuuAPmbczpRKTEr+rB3wNVqmn1bJEoxpKHe5QUsy69xEhUvEoHq1E9rhg0YljDYnlNJUeTKjBcBwiiyDbohhu6V52p3ZJgfEQQcy7VR6bMwZiJa3fX9S7eE9tCjL5k67GsFvL8Sd8Yl4ElUGk2eLvwaaY+YfJKi8lUeitXeJYecQKqSAXryZBzsBeBIUKXjWapts17pl9Yr0fmVGUso0YMhGK8Cq2Nx8Rdqpw7qICqRJFkKWZMg8DMilBVPEFOzUKE5b2dknehlbZluq3o3hZ6fVPMNf/wAgLqk2NkT7sFiWRdIIlYTHhYs/EA67P+m9R0YNnow6pU+8Bv6izRag+9rFqBZv+k+4dCXXiJAgPEhRTpuzPhwV3Sv9tbejL8HioBCJe8+zM7kXdLvNBzK8wxPBJ7p/tAZjX8vX4i3HMvpW0xWnZprH808CimTx830anR7G1E8z1/00vjmTIIspJn4vqz/S+PLzHscntjcboLkC5ZKyFDOq2Zpwc5p7HvS+7ETCAHTK3QdubLUbf0E1keiS+LIWlrbPb8wC2JkHiJ+52KuoZjy2oZ/BvuExMau45f7DTiMxU7jy173DcYbGyHwpHmFelk+TUR0smvYjJqTXGX/LxBwu1FCdgy3xNmdQKToNvQsCg8UefdCm1e+zF8bC1jed/oyFtlgIV/gRGvEWizlJNxE48pKkhTyTtdl1zDJIlt0aoRqC6p7AzK6guwuwvKcMHVS4mRXtZr+Pn1rX5lBl5eZ88K4MwSDJZmRHZZhqZDiEGyisnT9mAwqBlx1UKgGsyJ/JiOLiHDEzcTqvUWaDmXC6zawF2rBxUzbncR359um7Dss66TXYKn0YHEo1pkSKH9GzDcrxANVTV2lR1b2vDsKkiaSjiutywQ/BdAG63r2YbxEBpNjprf0YLCo+oAXek/jZu8QzJxFRVQUq2HfSCvjoyamLYl22k24rzJBNvEm6y+DJOJmCorfq1E4ihjzwPMkyp32ZMegryoilBIc9i3R4FlYr8yu4J+IQ4azbxfE0UidSUF9urVGDAvOhVVKVPYsgQCCPgrzt097dn+F+BwDkJD6FpPVHRm9Zi3fDUJ5rJX59T3DL+JDgsgJqaV72YzmImBLmaV77sCxIq7vLTalb7NPqD/8AbBY4sA8xhhMHCUFhKvdiedhodEpV3P0k2GDRh1E5jcf7Ylm4k6XZHfo3uq+B5/qk+4393zJ/xDmdAI5U/LIUQjZ1FD71q992eeKXC+CAAQgug9WmMRyxD52W5T03a50utGX2lfZCjUMQyOPAgKkioBkV52Z4hcReLjwdKvBEAqO92l+QyjxK2Sp8vdqVwvgoELt6CQErbhvepVVquxPQdr7Q/kXXsTDDz8iVJQfOTYMxChqFBKwVmLBxXQ5MmhmJDu2d/HdWWw8tG59bWBJWLLa3I6HiM+Nn3dJpatGReKntSpuUWtLNqyOaL/IqOZ77N9Z3Il4T2Mt+7Fa5u6C/4gsehaH8mRiMYDwe7XrXZseVwjqHXb9m1EinDyvG0wJebuW+IXwsppVZCh77t0S9RrFfmOlRvlO3CgISgQAUV4fhn7LkaVPPmvTYsKyUEOG7IIiUqOpu37m8ycMJyNKd9m5zJcXWbWAt1adKZ9Z952ciJDbU31C8N3V1P70ZXiUdmXf8ZL8i3eEx51RO55erEOLYK96hDUeHEGU7L4LuhE93afqyvxOgVN7J8W15SL6nUBUILy7Fh8UBxFMzMnZPuwjYCVGtak/Gpau3bSSx7MPLKQQ9K72YE5jvKJ3DN8fhBQmdBNPCpLBsCDElEKrttcbt1ePdX25TZSTD3DeYxHtJkiGY8pJN9i1IyGGXhvOgNJfFkzh6EPuB0nYTMhWhDO+XxdKA70Mklbduc6jYrP6weQTx0Jlz+TBFLGlO7CcKFOkogtKw6MViERdA8w8vT1F2x5SIO66jzCpkZWZes2BTqfVlwkYIZB3SAes0QN8RjJ6HZbDp2YvDc87oBWx+ezZY7jAulOVafhvmVO2G37SWl1pv00l3EGfede81zUonTdk9+LPL5rVnvcXZn4qwCSeZJQzPbZkV/AOxX4t0uBXWa9yy5I+I7wCNEveb3gmoyp7v2Z6yOMX3Z7VMvg0t4eyhDwV0TJ5rK2xaqQTDAdCiw5vBpXVERD6zFp9NmezuR1AqKm9GU85AHS8s/eM6joGo+YDsjKpnVZbWYHih3UOnU9mQx8h6zoQVFxYeRAEN4dFUsApFezM2HCy4Agvf6MZgmXcM5VH6dmMY+AEkl+rFPdvUvvxFL88h+IEn8SzZcE18vf0ZYzMdGszNqH6Me4pkCi0oPN6tLojjn2j0p/HuzvTsZbV2ZSQgKDKvw9iIvU0t13Zp1u6bTAkKGe9mW81hHAc1AEo8Rsn3b5zEULrsyAoH+LTbFNjll/MXsp7pDCb85p1fypt3uxSA4LhqAZdqtP8AMxzxTs8a9Pd3YrAo/IFbCZ67Ns4zooYjc9uoZq+KnzKbiYbqI064rfQPEGxnbuLsyvRfUO9zysytH8MvunpW8+Tba5bbVIGopgUtW55SWRbNvajOUunbZuUPz7+qtFmajtdiUXhL2o8z6y+DZ4dB3lmEku7wnZulWyrtSkQdygcOZovAKk0sgMrCxZyw8EF2c5EqajoLspQDKFysp9VltYsyjNh12ZSV61s3KZWjZ6xfJBJHGD4rkHStLTIl6NwyEIdLw8NCTSY6N2zsSCrqXxVktLizdYPn3ZTnOhX4tndgSb3Ytf8AWMGVgwAXkLfMMHjThw1tMyM/TZmfDzzmn0G57sqcS4oeBS6yqPWzbdKwV4nf85PxGse33k6j0VfCzK6eWoTYRk428HlJ971lfZucfwHlKbCX5uwTBwniZC/6rdRRj1mqVWYg6lV4fjReAEwdNASXpnfZmx17UOp6ml9mnPCeA8JITIeEFB1B+jUuGPAD1oPm3N9QrVLPWByfA5fmAopDAQQiKCUqq87MtP8ADbpf5SEvMOp2ahZ551DSgkKerD8sHS//AC/erYpyrEU6ntdxKbIg+EcPgIju9L992MvZc4dAZJSo7syQ7Cd0Dp2bJH3BpKWTkn3b61XZBYxiP7YbLOGvETs/Fy5e5Uj6ssP8QlZ/00BkZ72b54ofIUgmpnT1F2RMbHePoOjWMLBR02ZU8IPAlfgfEqmR94SFpX3ZmdjJfdSyGlD3aJQTHeLzoKoDcokrbtT4H4nQSVlWjtbhkc/FFP6TA201sOZHmejWX9o6RWgT8siRWCkkkT8VAoI6m7Vp/KAixU0oEAswDP5MPCmqZ5f7YOHlmrwJ7TarDUcIvlXQ7MblUmOzTHizG0goUpOfysz/AJ7Pl8JyPMsh8SZF55ShqJuifdvcZkN+/gQGCjKpDSd5zOHV3O/w2YhBM+8XgpIoJVrfk2PMQp9ablBMetmJwWEvB4VqFSo67hultartxscuUpEFxC8JhKkTVemzGsXJkhTKgn5vRg0EwtDoFKyFDPexY5i50U5/y9W4+79Z1Fr+XP1i9nId4pCpJ3WXwbXCIGCnhsOv+m4Y2fdWovQy7sxwLOuiXSh/VYpZ9AMdCavssSvY+Z2/4fSJBDNUoZMpR/F9nhvzo7T8tQ8zm3dMkMj0aa8YHU68OSf2sRa6xeqqdiK4Fjux5REzcaxCFD/vd++7dIRxA8CAqy3AdJXezAIll3gTM1Nf2bcclgFeqTNKt0/7NUa5Q5ty1qWaERX2lFrMbSvuG35jAL7pksugnuy5wvhkACciayTpuGd8EDSskQBbdw3JZKiuz1gb27ZBAiJF4IDLSCFErBhWS4dBK1qVoK0LP+edBNvMenZvuE4IVSlKkc9mOmdYqahO+AnIiDYbAtAkDaVuzbMbG0C8lnT13Z0cy7oFB3+jKPFDodB3Q2mw7a35Aud7iVGX37OJEWopHw6swkq+VhuW4iGsK8PMflbdljiDGe1GaUnP4izAcPGK1uZT+GzXaOm1muUSwXxLrB4+C6oIRL9dm25/NF+s53+jTHhfNmQU0E6vdCNmo+Rw1AluZzXps0PMo7DaHxFrKkU8wIm8RZHUNRShmajtdkvGg7y0qgU/JGsufyAIMrAf3MHdhQL9BN7qsvgzmL1HtrqHWxXG4mQWBkPBXUMzMzHN1n6FuezAU7TP1DF4VAQlLHr6t2iMM0AkDaYE+7LZWS9/sR4i7ZdZPbEx5iJAIu5kadmXojGHRpEr+b6MPjubewztM8wfsyNmYiZeJK18V+bM4fTw/tDpUiSzZFzVL4Dru3XN5AEdzIct25w3HdA7iQkOxbRnIg6kkkvbru0pt8zqKsXFnrFnFgjhPlFKChU/NmGEcPraS9El8WGO510m1ujN0JzrmkTue33ZjkzMFsOhPcu21E9ZhzkK9m4vLtVlCN53Re9Kem7P0WzY0FDUdvRpfxapNkW/SzEorQ38QdieYDOykvF3OxwgKCDIhe9xdjsGjZV2YQkdKWm06zLpWa96sWgIeD4UpOQJqUsLFugvw6+3HQ2zoyxZXOF8VKIZlR8G5Z7Ia1WiitD0bjAHvAFJoK+YTZixQEB3JmboNrNyjejnjE7H7T+smkSgSmm5mZ9m+4Xw2hXTVJma9rM2ZlwLzRedbMag2XdJqKjv9mc/bbSoQfmGtyAictQLk4VoFDczmezdMzm9ArOU/uGb8xhOh0yoD19WnnFGIQqHale7BNLG0Kx3uLY137Q3sJkz8YAImKnmvTZukIjIVFQoJVeq00iUQe1GYqaUP2b5hcReDwrahQ+rWv3WDXHiV/TL/loyorfdbfBhUWOsHpS/qwDh3OF50XVaCXc7s2OZdXU6SH3aDcGrfRPxEzUlD8hJjxBCtRPUCVf5Mv4EGeJk6tZCa97NWYhkgTapp9WyZGDumSClLV3apT1MpXqOc1I5GLsHhxwHC+QZEU8w5HkzpCM14AaagZIq/ZieBBARRZ7crsMi7vsxKQAP+LIX2m4+w8mLG5LvQTtns6JhdpLP1Yfl88NX8jT6snxqNEEjmJW7FgWBxC8HlUlCdgnUXZurpjMm4daUUal5hcQd0gcv2bfkWzQeBAJkbfVppA4+88B0AuHfwzdh4rz4F/gn3ZW/u1L2m+Ig+EEfnuJvErhKpQrMU7tPMxlyHk5L4ZhrDE4eXnTIeUztPdlh+A+I1oKJp7NUwMxUTRlIaYeI6RPLnCO0xWh6MnxmNF09A9I17NR+JhqLwQ2CDxFPo0h4ihhJk9Mh8hEI8Myr+oB3/VFYWFjBrSG/BMXxruVYY/MzO8QnVqUe7OvwszZAuIS8k0r17cmm5hbyo48r40qJAeKbqPakeqJc5KhY9w3lngfCQXfECjrwQhCZpKRHq1PLwKzXsCEW0P4Mp/t3nwq1SZr6MEjEOLwndTuT02Y3C8GQWkpznK8m05vLIKJKlz0bmlLVv4EwLFR+IkqzMCK0Nh/cGOwfh7SRJJlQJr3sWYTlVe7iiL3ZlhEPGmm5QU9WdtzbWUKJq7IWpdwJlME4YpQDqG55uKB24vTpfZmGL5YB0y2pUd7tLeKM0XVTnMU7srj0d2zi3zMUOtw5mbcaPBUBnpEh13Y/A4+LPXsOV2jGYzj1LSlZi0EiT+oToSekv+wa1d0teGxDNwf1Ilyfi+pxOVB92UuIXNa1M7STru3eDYhfABCqBydPRiWPktQmFRT0+7Qg3as2TBVolLaEjcSyBX1KgIK3b9h0MeLwCKhEqJzBuz/n4SCVrIBT5a7MQhEDBNL+iCzW26oBXDtxX2My8PuEB01CGYk7W43ZsczgATmJLKli3w9C9LqpatvRl2OZk4YtWhp22aI38eyL+l58TdnYiK9eSfdvuG592W0ujTOJxgrWxrUN+w2OPAjxCroWq9rNR/dZ7cMa01xl6wc+4R9/2bKvEmOC6SNqmnowyFxfWBOc617NrzOGXlNKBa/Bp7cw4D/iK04gpfclnEjx1GUlFTKlhZgDoK3ajxiD6nlorxrNUFtmB5WAEnaV5vCbdLj5lYrjbJs7nXhgHUNldmTI9rFqjCwEnYGpp03ZbhMEOHOVRzWXwLFnny4DI0NSV7NBzrVuf1mbRyHEGFM4QhJKyE6fBhOKXVPXswmJx4Ogq9OU6vDswTH4jdC+NFeqJrLZJNmjCsI3qfVVcB5Mo+ODiE1PiCh2RCA+YpP8WZcicHJdIAkXXlABGEST7wQKf/XZnLKOA80J5AJbn+Bu3PO4TqGlALJXZGaryGrbx9+/SPiT0uAPHUnJ4eLz2kjU7rcRx4kYYR0zw/ECa91mCxmHQh6RJLxDr3ieA1TOyzqf/I7MyZTKgvdXlC0MquylX5Mw5bIO6RVUFTMd2afKtu9V+/fv859blLV+It4TuiapMBUBWVxZsebziAhCCXXjoq8eYeSVD6GrH4zhh0ggkEvVCf8AabTuM5tAXFdnhk6Fd0ka0XWpS0qSSpRg0U9x9H5/5+/8/M3QwsHM/fv3ULuZ4ayFKh5wEOrrdl76yI6XAZhhUTd0orsw95Srld1kfw0sdzhOKgGsOYzihwaThI6Qr72jxgIZr7pmFY/w/ES846Shd0ecB4YJJfIQu6QdXb+m02bycLS8oR0WwaMeItmQ+6QqzHJJWNw024nyRfnWROrbtdqFhOl4TWslpT3Nx+Gw56HAgkiaJqNl5NFW/s3b+/fup9jMtY4SIY0Le1IOQWaFjEDgz6h5KLMiYtIXDPmJB3S+Tpq9e6fJjMLgIQSNK1NWp3dW2mhGWauv2MywXL6UJ5TMgZWFmM42IA7PY1t03b7zeR9nyne/2ZVjMT9nK6GRM+zRAjXWf1gBq88hN2YfBNdp/hj0DedUT3rXs0rzPEHjqKgSXV3DHIJHVICpVACq9DZnLMKxFDfyhbqe4nEGVPOl3QZpKv4accWYJKpJXtlX7Mw4Od1CpsOfdsWfy2oLuvNfsy63fxgxGotiVGliGMi0VwXg9MWJQ1q3OH4BL4TcUn6s7xOBKoDthK8zu3SF8PvB6g81tkoW6T94IKo7w87m/hbLkOhQkqKprY2Z6y+WCA0mJ1PdgkPh5w3QA6kqD6Ft+JndN0Q9+7czk2d2zYi9+3OlnPPZUDYV5r9m5wyHAlOg5sLz0aG9QaU7mzdIZGhqksiP1bt72rQkJwsFegfMfsGGOgUFbXZc4kygdBA2Mr+rEsvHAXRetKd2FxnHL4PSlvVvXar1CDRk7FS5bfeSriF4gvAKoQJcd2WcXFM91t9Wdo9kXnnia+Lon3ZX/wCOJmhemfL9W6fDtTgJWcH8S8nM6ar7yLy2F/wGFxCKB0El5PLOpmf6VkOfSc0bTHPAqbPkCrxl7suXwuyHEM89reDvtNSuKMMPHFASeqQGmU0voVKNOxsYXHf37/oxCpF1yjlkomA/YEvPyUFUSv8ASZ/GbNGTigIRCqCV09J29WjGVipB8Lzs/alMMk4b0l8bxeGn7F3yqrOUEz5fCFPcko0zC+F5ZqtP7rorEycRqvZf6/fv+vzM20JaN/fv3cZopmS/NVAL0xIBLPbj8tOOIsAl16YT2boR4l3BJ9oCql8I96XnZqD7HUNVU1TIRF/tSY/ZsHikLBBUCZdCvqXCk5Oih5/5UVg4t4R9n79/zNUcVHESeDCJxJq9oxXiNSOnDDjonhuquMAgki+ASGpjkCypDoxFRcN10YjzoQq+uk4QBS8+/NjGHBQXhJ5QcR4ayTiOqAhw5oBKXMSRj+Sg+md0dGvzPHk8F/UDPZWcvHjN8lr8n79+idsu9psQVJR6/NzYcujfOczIn2majs3KJO+zFEm8UVV726MpRSNF0ldx/kOu7c+1LW2nU+qpD+8P4eM7rHU9/szbCsV3T2HMtGMCPoaiZepQ9TYs3wSOkgAGaOyFfW4YtmNZSQ+prKxu6vqY6xrEGnv6y+DSfizFKkIaGX5Z8xscvjqplTuyrHYYXwQiyA0g/Vs4to73Np9hV9tSp+ZL8zjHUa1792JQLFKgC4MrGe9i27MQNcTfxGgom+7GINAEIKEypR0z33bobsqoVxoKQdxxgMwJ0NqiV92OY+ENNvLa8/gwrIuFzeR9JX3b6zkT0umgGn+J6tybgu/iKWoz2bWcc1lwXiEuJD7sVg0PBIKb9O7KuNF3dVfeF0FLG7HIFFwgK7lbdGK9bqAW+Ju9LO3pY05jIgOlBajIXEWJpVN+iS+LOuYiQedQTp+hkfiZ0vgnqVon3baGs3Dh8Rbp6uCeUmsTiTy+axoiVuG5ZKJPKi1IkqAdG+IpkXgVmQlZJOyN+ZCHPF4SI8V/o3Vha+3H9tylHgMQL2G6FL1VKIK0LNBy5eABnSVAybw3lnnUJUyq9StCGecHHCTRVv5aWbk80BbPWDyCRoiAohkQ8klQk7J92G4cFDyKFkfLK7MGYx3b7Gtvu3xksd0mvut8l1ir4mw7Bd6mviB/U68JTdNxNSnmXw/hLtOork1fIDpeTFw5OAB5zS68Fee0+ICc1tUNT81ldQOxF/KSvWv27MAiMKDzwUKj+pCU0oPcC+K0v7RKbV8HIWs6+/fuh8xSoqU4j79+/wApP8vhvaV93S+S846XMBSUAfdDoJfmENZ4cpKzvw/hEIokS6geJ9mUdmcOcvzct6HQB0kP39npDyC75JBcAS5n3szHkoPp1I6hLylZ6kFXZeHp02ZjLzUccfvmekrWDszflXxpUk08z3nE9lmPy2XOYgBVQFeE/Msrj3S3LGxDhu+8od64gn8vorBIhFEeCGZxNKu+JSn/ANk/Af8A2lJpddLMfH3x9/r/AF/EFXVslochwCgIhQnSZvzNQUpL4FmvBAFN7VpdphDItRzwg+z1ezdIITWmoYmr4ckqUZuykT1KAVR5DplpQUeN0SvJjFWpbZG/v3/5BZdDP5H379M5cUkIg2Mh92j3EmIQ8QFkRLb7tTOIs48jgDoeUIQFDtebJcfhbz5Ml8VpIgvu2cJwtnJvzKOKhWoCIIx3lrv0Zv4Yxni8AhKES2lUG7B8KCvEzdWSr7pnRnGBQUuooKB6n9MrbhqebfX29Qygj5jnC3dTva1O7dM/lBMJcS/LfOTf0uz2/j3b8z2fFJealBS27cp5LeIn7mz1ggQ50vbzJWw67s0QmEAuzG0rdmWcCIukgqDI8kndnKE590j0qZdmZA24Fh8TOc9qp4maLZHSFG5ntJpvxLmy4DP3a2rcNToxmQ87Kyz27NLuKcAlSDUALb0RjYoTv6HxNYBYoeUTczFHtdvMs+ltmMwONEkTmHanrsyzmMo9qMpqa36SYpAco8DqKiQnU12bor66u3GwTuVOGYxf9bmVLNozcP1OqVoZmo6NygOCiS/8ryqGYMYu6a0dEzUT2u3I2Nxc8YrdaUs0snsQgA1EiqgKaHkjaYXw6FB03JnMjozDmE1H/Ku7GYFhuyNEB6swMq1gE38zduSUr5aglyEFx1UNBNGGxDM+zkZTvQyts1CzLo0maKgVp3xNheZCkzLf7N81PC0Kx3uAwsk3MeUV4lGCJTVDWo6NxycfQzPuiZM+4Zfi+IXZEz00vWxYXg4yvEkEy7tfrwkZJQLaOp/Sr4Aw9STJQ/G3ZhmfdAedFV1FSqu0pt+A3m80YeGH9l/8yJR+r/c1wbBdJVJoPFUnkVY5iZd1NKSKq3m8zeMoask/zH/uKZLHufMV4zlQ8+9hKQA4JhA9UGqNN8zjvPPYry6fZ4j8nZDEAdeKYn9fk/7Pbt5vM9gKBv8AuRKlJPb/AMCYMhmCXB/QcJ172SvBwPe2RQFUGSqvwkzxAMZ584mok+zxHw5ZA6JCVaCuzfreYmZ8f6jDfB/zDrmEHnXVFhISF2GZ7LulVsrfjeblVJ5bgqmIYwdlMm4ZpYSszPkco6QuxKejebzEu8nzCZbEDxMUT8LmoVTtVlGOYzwmCfNSwlZvN5mMBQSNwuP+iA3c0+Fe1EkOyVGcYNmntLrxM3k+Vm83mezUXh8Qp8jzDzxV1TMowCPYQDqpMkAt+t5pOMPcf3i1J0YrY8OcD9DNb/JjMKybomFWQVvN5qlzEpG4z4LmlE5lvzN4705zACG7ebzSAoJ8xRfLeYDx8d7UDu+h9GNwvHedIAKSrdvN5mblAQQ9oBTzGDM5p7T6KyvF8MEgJIqrfreZaskv5iOGAD4k2jeWd1F1EAd71Yblsq6r1ZJO7ebzdZSf4cfPz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7" name="AutoShape 10" descr="http://pubs.rsc.org/services/images/RSCpubs.ePlatform.Service.FreeContent.ImageService.svc/ImageService/Articleimage/2014/NR/c3nr06923k/c3nr06923k-f7_hi-res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8" t="16675" r="18761" b="10603"/>
          <a:stretch/>
        </p:blipFill>
        <p:spPr bwMode="auto">
          <a:xfrm rot="21340709">
            <a:off x="-93515" y="1039521"/>
            <a:ext cx="3563888" cy="24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184" y="116632"/>
            <a:ext cx="4788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>
                <a:solidFill>
                  <a:schemeClr val="bg1"/>
                </a:solidFill>
              </a:rPr>
              <a:t>2015 LIEF </a:t>
            </a:r>
            <a:r>
              <a:rPr lang="en-AU" sz="3200" dirty="0" smtClean="0">
                <a:solidFill>
                  <a:schemeClr val="bg1"/>
                </a:solidFill>
              </a:rPr>
              <a:t>Upgrade ~$800K</a:t>
            </a:r>
            <a:endParaRPr lang="en-AU" sz="3200" dirty="0">
              <a:solidFill>
                <a:schemeClr val="bg1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108012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fik 5" descr="Bildschirmfoto 2012-07-11 um 16.59.39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1946" y="1412776"/>
            <a:ext cx="1502054" cy="2690846"/>
          </a:xfrm>
          <a:prstGeom prst="rect">
            <a:avLst/>
          </a:prstGeom>
        </p:spPr>
      </p:pic>
      <p:sp>
        <p:nvSpPr>
          <p:cNvPr id="16" name="Left Arrow 15"/>
          <p:cNvSpPr/>
          <p:nvPr/>
        </p:nvSpPr>
        <p:spPr bwMode="auto">
          <a:xfrm>
            <a:off x="6516216" y="2564904"/>
            <a:ext cx="1296144" cy="288032"/>
          </a:xfrm>
          <a:prstGeom prst="leftArrow">
            <a:avLst/>
          </a:prstGeom>
          <a:solidFill>
            <a:srgbClr val="FF3399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Left Arrow 23"/>
          <p:cNvSpPr/>
          <p:nvPr/>
        </p:nvSpPr>
        <p:spPr bwMode="auto">
          <a:xfrm rot="12843541">
            <a:off x="2124817" y="2884853"/>
            <a:ext cx="1178804" cy="288032"/>
          </a:xfrm>
          <a:prstGeom prst="leftArrow">
            <a:avLst/>
          </a:prstGeom>
          <a:solidFill>
            <a:srgbClr val="FF3399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Left Arrow 24"/>
          <p:cNvSpPr/>
          <p:nvPr/>
        </p:nvSpPr>
        <p:spPr bwMode="auto">
          <a:xfrm rot="10800000">
            <a:off x="1475656" y="4797152"/>
            <a:ext cx="1459427" cy="288032"/>
          </a:xfrm>
          <a:prstGeom prst="leftArrow">
            <a:avLst/>
          </a:prstGeom>
          <a:solidFill>
            <a:srgbClr val="FF3399"/>
          </a:solidFill>
          <a:ln w="25400">
            <a:noFill/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-9066" y="1052736"/>
            <a:ext cx="18226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i="1" dirty="0" err="1">
                <a:solidFill>
                  <a:srgbClr val="FF0000"/>
                </a:solidFill>
              </a:rPr>
              <a:t>Monochromated</a:t>
            </a:r>
            <a:r>
              <a:rPr lang="en-AU" i="1" dirty="0">
                <a:solidFill>
                  <a:srgbClr val="FF0000"/>
                </a:solidFill>
              </a:rPr>
              <a:t> </a:t>
            </a:r>
            <a:endParaRPr lang="en-AU" i="1" dirty="0" smtClean="0">
              <a:solidFill>
                <a:srgbClr val="FF0000"/>
              </a:solidFill>
            </a:endParaRPr>
          </a:p>
          <a:p>
            <a:r>
              <a:rPr lang="en-AU" i="1" dirty="0" smtClean="0">
                <a:solidFill>
                  <a:srgbClr val="FF0000"/>
                </a:solidFill>
              </a:rPr>
              <a:t>VUV </a:t>
            </a:r>
            <a:r>
              <a:rPr lang="en-AU" i="1" dirty="0">
                <a:solidFill>
                  <a:srgbClr val="FF0000"/>
                </a:solidFill>
              </a:rPr>
              <a:t>source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70980" y="4941168"/>
            <a:ext cx="1878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i="1" dirty="0" smtClean="0">
                <a:solidFill>
                  <a:srgbClr val="FF0000"/>
                </a:solidFill>
              </a:rPr>
              <a:t>Low Temperature </a:t>
            </a:r>
          </a:p>
          <a:p>
            <a:r>
              <a:rPr lang="en-AU" i="1" dirty="0" smtClean="0">
                <a:solidFill>
                  <a:srgbClr val="FF0000"/>
                </a:solidFill>
              </a:rPr>
              <a:t>STM</a:t>
            </a:r>
            <a:endParaRPr lang="en-AU" i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1600" y="4077072"/>
            <a:ext cx="13885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i="1" dirty="0">
                <a:solidFill>
                  <a:srgbClr val="FF0000"/>
                </a:solidFill>
              </a:rPr>
              <a:t>2</a:t>
            </a:r>
            <a:r>
              <a:rPr lang="en-AU" i="1" dirty="0" smtClean="0">
                <a:solidFill>
                  <a:srgbClr val="FF0000"/>
                </a:solidFill>
              </a:rPr>
              <a:t>D </a:t>
            </a:r>
            <a:r>
              <a:rPr lang="en-AU" i="1" dirty="0" err="1" smtClean="0">
                <a:solidFill>
                  <a:srgbClr val="FF0000"/>
                </a:solidFill>
              </a:rPr>
              <a:t>delayline</a:t>
            </a:r>
            <a:r>
              <a:rPr lang="en-AU" i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AU" i="1" dirty="0" smtClean="0">
                <a:solidFill>
                  <a:srgbClr val="FF0000"/>
                </a:solidFill>
              </a:rPr>
              <a:t>detector</a:t>
            </a:r>
            <a:endParaRPr lang="en-A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5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6500"/>
            <a:ext cx="9144000" cy="4445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184" y="116632"/>
            <a:ext cx="4788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 smtClean="0">
                <a:solidFill>
                  <a:schemeClr val="bg1"/>
                </a:solidFill>
              </a:rPr>
              <a:t>STM under assembly</a:t>
            </a:r>
            <a:endParaRPr lang="en-A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58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tadicha\Documents\Work\Research\Posters\User Meeting 2013 C60F48 Graphene\monash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08520" y="4509120"/>
            <a:ext cx="4392488" cy="86979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79512" y="213285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2000" dirty="0" err="1" smtClean="0"/>
              <a:t>Prof.</a:t>
            </a:r>
            <a:r>
              <a:rPr lang="en-AU" sz="2000" dirty="0" smtClean="0"/>
              <a:t> John Riley</a:t>
            </a:r>
          </a:p>
          <a:p>
            <a:r>
              <a:rPr lang="en-AU" sz="2000" dirty="0" smtClean="0"/>
              <a:t>Mr Eric </a:t>
            </a:r>
            <a:r>
              <a:rPr lang="en-AU" sz="2000" dirty="0" err="1" smtClean="0"/>
              <a:t>Huwald</a:t>
            </a:r>
            <a:endParaRPr lang="en-AU" sz="2000" dirty="0" smtClean="0"/>
          </a:p>
          <a:p>
            <a:r>
              <a:rPr lang="en-AU" sz="2000" dirty="0" err="1" smtClean="0"/>
              <a:t>Prof.</a:t>
            </a:r>
            <a:r>
              <a:rPr lang="en-AU" sz="2000" dirty="0" smtClean="0"/>
              <a:t> Robert </a:t>
            </a:r>
            <a:r>
              <a:rPr lang="en-AU" sz="2000" dirty="0" err="1" smtClean="0"/>
              <a:t>Leckey</a:t>
            </a:r>
            <a:endParaRPr lang="en-AU" sz="2000" dirty="0" smtClean="0"/>
          </a:p>
        </p:txBody>
      </p:sp>
      <p:pic>
        <p:nvPicPr>
          <p:cNvPr id="11266" name="Picture 2" descr="Image result for university of wollongo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733256"/>
            <a:ext cx="2311356" cy="67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4" descr="Image result for UNS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1270" name="Picture 6" descr="Image result for UNSW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25144"/>
            <a:ext cx="2041690" cy="53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3584" y="116632"/>
            <a:ext cx="792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  <a:latin typeface="+mj-lt"/>
                <a:ea typeface="+mj-ea"/>
                <a:cs typeface="Arial" pitchFamily="34" charset="0"/>
              </a:rPr>
              <a:t>Acknowledgments</a:t>
            </a:r>
            <a:endParaRPr kumimoji="0" lang="en-AU" sz="40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18" name="Picture 4" descr="Image result for la trobe university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10972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/>
        </p:nvCxnSpPr>
        <p:spPr>
          <a:xfrm>
            <a:off x="179512" y="4149080"/>
            <a:ext cx="8712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3" descr="C:\Documents and Settings\tadicha.AUSYNCH\Desktop\Analyser02 2560x1600 GQ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417" r="18663" b="-3987"/>
          <a:stretch>
            <a:fillRect/>
          </a:stretch>
        </p:blipFill>
        <p:spPr bwMode="auto">
          <a:xfrm flipH="1">
            <a:off x="4571998" y="980728"/>
            <a:ext cx="3391247" cy="3107774"/>
          </a:xfrm>
          <a:prstGeom prst="rect">
            <a:avLst/>
          </a:prstGeom>
          <a:noFill/>
        </p:spPr>
      </p:pic>
      <p:pic>
        <p:nvPicPr>
          <p:cNvPr id="1026" name="Picture 2" descr="Image result for university of sydney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70454"/>
            <a:ext cx="2952328" cy="102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27584" y="3861048"/>
            <a:ext cx="23042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2800" b="1" i="1" dirty="0" smtClean="0">
                <a:solidFill>
                  <a:schemeClr val="accent1">
                    <a:lumMod val="75000"/>
                  </a:schemeClr>
                </a:solidFill>
              </a:rPr>
              <a:t>LIEF Partners</a:t>
            </a:r>
            <a:endParaRPr lang="en-AU" sz="2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30" name="Picture 6" descr="Image result for university of newcastle logo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581128"/>
            <a:ext cx="2523406" cy="88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UWA logo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00" y="5445224"/>
            <a:ext cx="2569468" cy="128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7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Header - blue -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Australian Synchrotron">
      <a:dk1>
        <a:srgbClr val="000000"/>
      </a:dk1>
      <a:lt1>
        <a:srgbClr val="F8F8F8"/>
      </a:lt1>
      <a:dk2>
        <a:srgbClr val="747476"/>
      </a:dk2>
      <a:lt2>
        <a:srgbClr val="3C97D1"/>
      </a:lt2>
      <a:accent1>
        <a:srgbClr val="3C97D1"/>
      </a:accent1>
      <a:accent2>
        <a:srgbClr val="1B9B94"/>
      </a:accent2>
      <a:accent3>
        <a:srgbClr val="94B633"/>
      </a:accent3>
      <a:accent4>
        <a:srgbClr val="CCD221"/>
      </a:accent4>
      <a:accent5>
        <a:srgbClr val="FFED21"/>
      </a:accent5>
      <a:accent6>
        <a:srgbClr val="EBBC35"/>
      </a:accent6>
      <a:hlink>
        <a:srgbClr val="C53830"/>
      </a:hlink>
      <a:folHlink>
        <a:srgbClr val="C31C6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>
          <a:solidFill>
            <a:srgbClr val="000000"/>
          </a:solidFill>
          <a:prstDash val="sysDot"/>
          <a:round/>
          <a:headEnd/>
          <a:tailEnd/>
        </a:ln>
      </a:spPr>
      <a:bodyPr/>
      <a:lstStyle>
        <a:defPPr>
          <a:defRPr/>
        </a:defPPr>
      </a:lstStyle>
    </a:sp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Australian Synchrotron">
      <a:dk1>
        <a:srgbClr val="000000"/>
      </a:dk1>
      <a:lt1>
        <a:srgbClr val="F8F8F8"/>
      </a:lt1>
      <a:dk2>
        <a:srgbClr val="747476"/>
      </a:dk2>
      <a:lt2>
        <a:srgbClr val="3C97D1"/>
      </a:lt2>
      <a:accent1>
        <a:srgbClr val="3C97D1"/>
      </a:accent1>
      <a:accent2>
        <a:srgbClr val="1B9B94"/>
      </a:accent2>
      <a:accent3>
        <a:srgbClr val="94B633"/>
      </a:accent3>
      <a:accent4>
        <a:srgbClr val="CCD221"/>
      </a:accent4>
      <a:accent5>
        <a:srgbClr val="FFED21"/>
      </a:accent5>
      <a:accent6>
        <a:srgbClr val="EBBC35"/>
      </a:accent6>
      <a:hlink>
        <a:srgbClr val="C53830"/>
      </a:hlink>
      <a:folHlink>
        <a:srgbClr val="C31C6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>
          <a:solidFill>
            <a:srgbClr val="000000"/>
          </a:solidFill>
          <a:prstDash val="sysDot"/>
          <a:round/>
          <a:headEnd/>
          <a:tailEnd/>
        </a:ln>
      </a:spPr>
      <a:bodyPr/>
      <a:lstStyle>
        <a:defPPr>
          <a:defRPr/>
        </a:defPPr>
      </a:lstStyle>
    </a:sp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Australian Synchrotron">
      <a:dk1>
        <a:srgbClr val="000000"/>
      </a:dk1>
      <a:lt1>
        <a:srgbClr val="F8F8F8"/>
      </a:lt1>
      <a:dk2>
        <a:srgbClr val="747476"/>
      </a:dk2>
      <a:lt2>
        <a:srgbClr val="3C97D1"/>
      </a:lt2>
      <a:accent1>
        <a:srgbClr val="3C97D1"/>
      </a:accent1>
      <a:accent2>
        <a:srgbClr val="1B9B94"/>
      </a:accent2>
      <a:accent3>
        <a:srgbClr val="94B633"/>
      </a:accent3>
      <a:accent4>
        <a:srgbClr val="CCD221"/>
      </a:accent4>
      <a:accent5>
        <a:srgbClr val="FFED21"/>
      </a:accent5>
      <a:accent6>
        <a:srgbClr val="EBBC35"/>
      </a:accent6>
      <a:hlink>
        <a:srgbClr val="C53830"/>
      </a:hlink>
      <a:folHlink>
        <a:srgbClr val="C31C6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>
          <a:solidFill>
            <a:srgbClr val="000000"/>
          </a:solidFill>
          <a:prstDash val="sysDot"/>
          <a:round/>
          <a:headEnd/>
          <a:tailEnd/>
        </a:ln>
      </a:spPr>
      <a:bodyPr/>
      <a:lstStyle>
        <a:defPPr>
          <a:defRPr/>
        </a:defPPr>
      </a:lstStyle>
    </a:sp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3107</TotalTime>
  <Words>2645</Words>
  <Application>Microsoft Office PowerPoint</Application>
  <PresentationFormat>On-screen Show (4:3)</PresentationFormat>
  <Paragraphs>351</Paragraphs>
  <Slides>32</Slides>
  <Notes>12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ＭＳ Ｐゴシック</vt:lpstr>
      <vt:lpstr>Arial</vt:lpstr>
      <vt:lpstr>Calibri</vt:lpstr>
      <vt:lpstr>Courier New</vt:lpstr>
      <vt:lpstr>Symbol</vt:lpstr>
      <vt:lpstr>Times New Roman</vt:lpstr>
      <vt:lpstr>Wingdings</vt:lpstr>
      <vt:lpstr>1_Header - blue - logo</vt:lpstr>
      <vt:lpstr>Title - Blue</vt:lpstr>
      <vt:lpstr>Office Theme</vt:lpstr>
      <vt:lpstr>2_Office Theme</vt:lpstr>
      <vt:lpstr>4_Office Theme</vt:lpstr>
      <vt:lpstr>Towards ARPES at the  Australian Synchrotron  3rd generation toroidal angle-resolving  electron energy analyser</vt:lpstr>
      <vt:lpstr>Angle Resolved Photoelectron Spectroscopy</vt:lpstr>
      <vt:lpstr>ARPES Key to revealing electronic bandstructure</vt:lpstr>
      <vt:lpstr>Toroidal Electron Analyser : Fundamentals</vt:lpstr>
      <vt:lpstr>PowerPoint Presentation</vt:lpstr>
      <vt:lpstr>1st Generation Instrument</vt:lpstr>
      <vt:lpstr>1st Generation Instrument: BESSY1</vt:lpstr>
      <vt:lpstr>2nd  Generation Instrument: BESSY2</vt:lpstr>
      <vt:lpstr>2nd  Generation Instrument: BESSY2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Machining outer toroid   &gt; 70kg of cast aluminium </vt:lpstr>
      <vt:lpstr>PowerPoint Presentation</vt:lpstr>
      <vt:lpstr>PowerPoint Presentation</vt:lpstr>
      <vt:lpstr>PowerPoint Presentation</vt:lpstr>
      <vt:lpstr>Motion Control, Sample Imaging</vt:lpstr>
      <vt:lpstr>Vacuum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Phosphorus</dc:title>
  <dc:creator>tadicha</dc:creator>
  <cp:lastModifiedBy>Anton Tadich</cp:lastModifiedBy>
  <cp:revision>63</cp:revision>
  <dcterms:created xsi:type="dcterms:W3CDTF">2017-03-19T21:34:37Z</dcterms:created>
  <dcterms:modified xsi:type="dcterms:W3CDTF">2018-08-14T01:22:47Z</dcterms:modified>
</cp:coreProperties>
</file>