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tiff" ContentType="image/tiff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sldIdLst>
    <p:sldId id="256" r:id="rId2"/>
    <p:sldId id="312" r:id="rId3"/>
    <p:sldId id="349" r:id="rId4"/>
    <p:sldId id="285" r:id="rId5"/>
    <p:sldId id="296" r:id="rId6"/>
    <p:sldId id="294" r:id="rId7"/>
    <p:sldId id="295" r:id="rId8"/>
    <p:sldId id="257" r:id="rId9"/>
    <p:sldId id="259" r:id="rId10"/>
    <p:sldId id="298" r:id="rId11"/>
    <p:sldId id="299" r:id="rId12"/>
    <p:sldId id="300" r:id="rId13"/>
    <p:sldId id="358" r:id="rId14"/>
    <p:sldId id="301" r:id="rId15"/>
    <p:sldId id="302" r:id="rId16"/>
    <p:sldId id="303" r:id="rId17"/>
    <p:sldId id="306" r:id="rId18"/>
    <p:sldId id="310" r:id="rId19"/>
    <p:sldId id="311" r:id="rId20"/>
    <p:sldId id="307" r:id="rId21"/>
    <p:sldId id="262" r:id="rId22"/>
    <p:sldId id="263" r:id="rId23"/>
    <p:sldId id="327" r:id="rId24"/>
    <p:sldId id="328" r:id="rId25"/>
    <p:sldId id="325" r:id="rId26"/>
    <p:sldId id="324" r:id="rId27"/>
    <p:sldId id="323" r:id="rId28"/>
    <p:sldId id="313" r:id="rId29"/>
    <p:sldId id="314" r:id="rId30"/>
    <p:sldId id="315" r:id="rId31"/>
    <p:sldId id="321" r:id="rId32"/>
    <p:sldId id="353" r:id="rId33"/>
    <p:sldId id="354" r:id="rId34"/>
    <p:sldId id="356" r:id="rId35"/>
    <p:sldId id="355" r:id="rId36"/>
    <p:sldId id="322" r:id="rId37"/>
    <p:sldId id="352" r:id="rId38"/>
    <p:sldId id="318" r:id="rId39"/>
    <p:sldId id="347" r:id="rId40"/>
    <p:sldId id="348" r:id="rId41"/>
    <p:sldId id="319" r:id="rId42"/>
    <p:sldId id="335" r:id="rId43"/>
    <p:sldId id="336" r:id="rId44"/>
    <p:sldId id="337" r:id="rId45"/>
    <p:sldId id="338" r:id="rId46"/>
    <p:sldId id="339" r:id="rId47"/>
    <p:sldId id="329" r:id="rId48"/>
    <p:sldId id="333" r:id="rId49"/>
    <p:sldId id="334" r:id="rId50"/>
    <p:sldId id="320" r:id="rId51"/>
    <p:sldId id="330" r:id="rId52"/>
    <p:sldId id="345" r:id="rId53"/>
    <p:sldId id="340" r:id="rId54"/>
    <p:sldId id="351" r:id="rId55"/>
    <p:sldId id="346" r:id="rId56"/>
    <p:sldId id="341" r:id="rId57"/>
    <p:sldId id="357" r:id="rId58"/>
    <p:sldId id="342" r:id="rId59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019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69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3ADF4A-D4A2-4368-8690-BC9930AE3CEC}" type="datetimeFigureOut">
              <a:rPr kumimoji="1" lang="ja-JP" altLang="en-US" smtClean="0"/>
              <a:pPr/>
              <a:t>2015/3/18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16DF46-9798-4645-9690-2BB65004695B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2563" name="ノート プレースホル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ja-JP" altLang="en-US" smtClean="0">
              <a:latin typeface="Arial" charset="0"/>
              <a:ea typeface="ＭＳ Ｐ明朝" charset="-128"/>
            </a:endParaRPr>
          </a:p>
        </p:txBody>
      </p:sp>
      <p:sp>
        <p:nvSpPr>
          <p:cNvPr id="322564" name="スライド番号プレースホル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2DDEFB-170C-4D29-B135-6DEF594AD0C9}" type="slidenum">
              <a:rPr lang="ja-JP" altLang="en-US" smtClean="0">
                <a:latin typeface="Arial" charset="0"/>
                <a:ea typeface="ＭＳ Ｐゴシック" charset="-128"/>
              </a:rPr>
              <a:pPr/>
              <a:t>4</a:t>
            </a:fld>
            <a:endParaRPr lang="en-US" altLang="ja-JP" smtClean="0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86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3587" name="ノート プレースホル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ja-JP" altLang="en-US" smtClean="0">
              <a:latin typeface="Arial" charset="0"/>
              <a:ea typeface="ＭＳ Ｐ明朝" charset="-128"/>
            </a:endParaRPr>
          </a:p>
        </p:txBody>
      </p:sp>
      <p:sp>
        <p:nvSpPr>
          <p:cNvPr id="323588" name="スライド番号プレースホル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39355D0-18A1-4CE0-BC7A-B6FAAF97CFD2}" type="slidenum">
              <a:rPr lang="ja-JP" altLang="en-US" smtClean="0">
                <a:latin typeface="Arial" charset="0"/>
                <a:ea typeface="ＭＳ Ｐゴシック" charset="-128"/>
              </a:rPr>
              <a:pPr/>
              <a:t>17</a:t>
            </a:fld>
            <a:endParaRPr lang="en-US" altLang="ja-JP" smtClean="0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6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3827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 smtClean="0"/>
          </a:p>
        </p:txBody>
      </p:sp>
      <p:sp>
        <p:nvSpPr>
          <p:cNvPr id="557060" name="スライド番号プレースホル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B3F3CEB-52F8-46B7-B15B-C0A96BC214E8}" type="slidenum">
              <a:rPr lang="en-US" altLang="ja-JP" smtClean="0"/>
              <a:pPr>
                <a:defRPr/>
              </a:pPr>
              <a:t>18</a:t>
            </a:fld>
            <a:endParaRPr lang="en-US" altLang="ja-JP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802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2803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 smtClean="0"/>
          </a:p>
        </p:txBody>
      </p:sp>
      <p:sp>
        <p:nvSpPr>
          <p:cNvPr id="559108" name="スライド番号プレースホル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C12F708-FE67-4262-B455-DD20B13D3F42}" type="slidenum">
              <a:rPr lang="en-US" altLang="ja-JP" smtClean="0"/>
              <a:pPr>
                <a:defRPr/>
              </a:pPr>
              <a:t>19</a:t>
            </a:fld>
            <a:endParaRPr lang="en-US" altLang="ja-JP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4611" name="ノート プレースホル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ja-JP" altLang="en-US" smtClean="0">
              <a:latin typeface="Arial" charset="0"/>
              <a:ea typeface="ＭＳ Ｐ明朝" charset="-128"/>
            </a:endParaRPr>
          </a:p>
        </p:txBody>
      </p:sp>
      <p:sp>
        <p:nvSpPr>
          <p:cNvPr id="324612" name="スライド番号プレースホル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919124-53AB-484D-9304-2FF564DD78F1}" type="slidenum">
              <a:rPr lang="ja-JP" altLang="en-US" smtClean="0">
                <a:latin typeface="Arial" charset="0"/>
                <a:ea typeface="ＭＳ Ｐゴシック" charset="-128"/>
              </a:rPr>
              <a:pPr/>
              <a:t>20</a:t>
            </a:fld>
            <a:endParaRPr lang="en-US" altLang="ja-JP" smtClean="0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5635" name="ノート プレースホル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ja-JP" altLang="en-US" smtClean="0">
              <a:latin typeface="Arial" charset="0"/>
              <a:ea typeface="ＭＳ Ｐ明朝" charset="-128"/>
            </a:endParaRPr>
          </a:p>
        </p:txBody>
      </p:sp>
      <p:sp>
        <p:nvSpPr>
          <p:cNvPr id="325636" name="スライド番号プレースホル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0EDE78-FCA9-40C5-9AAA-269CAA612321}" type="slidenum">
              <a:rPr lang="ja-JP" altLang="en-US" smtClean="0">
                <a:latin typeface="Arial" charset="0"/>
                <a:ea typeface="ＭＳ Ｐゴシック" charset="-128"/>
              </a:rPr>
              <a:pPr/>
              <a:t>28</a:t>
            </a:fld>
            <a:endParaRPr lang="en-US" altLang="ja-JP" smtClean="0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4282-DBFE-4E8F-835E-C42BEBB27793}" type="datetimeFigureOut">
              <a:rPr kumimoji="1" lang="ja-JP" altLang="en-US" smtClean="0"/>
              <a:pPr/>
              <a:t>2015/3/18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0BD31-F64F-470B-A2D1-465FEBE279D5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4282-DBFE-4E8F-835E-C42BEBB27793}" type="datetimeFigureOut">
              <a:rPr kumimoji="1" lang="ja-JP" altLang="en-US" smtClean="0"/>
              <a:pPr/>
              <a:t>2015/3/18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0BD31-F64F-470B-A2D1-465FEBE279D5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4282-DBFE-4E8F-835E-C42BEBB27793}" type="datetimeFigureOut">
              <a:rPr kumimoji="1" lang="ja-JP" altLang="en-US" smtClean="0"/>
              <a:pPr/>
              <a:t>2015/3/18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0BD31-F64F-470B-A2D1-465FEBE279D5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F64D15-8BB7-49C8-9586-75FF29BEB136}" type="slidenum">
              <a:rPr lang="en-US" altLang="ja-JP"/>
              <a:pPr>
                <a:defRPr/>
              </a:pPr>
              <a:t>&lt;#&gt;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4282-DBFE-4E8F-835E-C42BEBB27793}" type="datetimeFigureOut">
              <a:rPr kumimoji="1" lang="ja-JP" altLang="en-US" smtClean="0"/>
              <a:pPr/>
              <a:t>2015/3/18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0BD31-F64F-470B-A2D1-465FEBE279D5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4282-DBFE-4E8F-835E-C42BEBB27793}" type="datetimeFigureOut">
              <a:rPr kumimoji="1" lang="ja-JP" altLang="en-US" smtClean="0"/>
              <a:pPr/>
              <a:t>2015/3/18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0BD31-F64F-470B-A2D1-465FEBE279D5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4282-DBFE-4E8F-835E-C42BEBB27793}" type="datetimeFigureOut">
              <a:rPr kumimoji="1" lang="ja-JP" altLang="en-US" smtClean="0"/>
              <a:pPr/>
              <a:t>2015/3/18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0BD31-F64F-470B-A2D1-465FEBE279D5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4282-DBFE-4E8F-835E-C42BEBB27793}" type="datetimeFigureOut">
              <a:rPr kumimoji="1" lang="ja-JP" altLang="en-US" smtClean="0"/>
              <a:pPr/>
              <a:t>2015/3/18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0BD31-F64F-470B-A2D1-465FEBE279D5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4282-DBFE-4E8F-835E-C42BEBB27793}" type="datetimeFigureOut">
              <a:rPr kumimoji="1" lang="ja-JP" altLang="en-US" smtClean="0"/>
              <a:pPr/>
              <a:t>2015/3/18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0BD31-F64F-470B-A2D1-465FEBE279D5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4282-DBFE-4E8F-835E-C42BEBB27793}" type="datetimeFigureOut">
              <a:rPr kumimoji="1" lang="ja-JP" altLang="en-US" smtClean="0"/>
              <a:pPr/>
              <a:t>2015/3/18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0BD31-F64F-470B-A2D1-465FEBE279D5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4282-DBFE-4E8F-835E-C42BEBB27793}" type="datetimeFigureOut">
              <a:rPr kumimoji="1" lang="ja-JP" altLang="en-US" smtClean="0"/>
              <a:pPr/>
              <a:t>2015/3/18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0BD31-F64F-470B-A2D1-465FEBE279D5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4282-DBFE-4E8F-835E-C42BEBB27793}" type="datetimeFigureOut">
              <a:rPr kumimoji="1" lang="ja-JP" altLang="en-US" smtClean="0"/>
              <a:pPr/>
              <a:t>2015/3/18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0BD31-F64F-470B-A2D1-465FEBE279D5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2D4282-DBFE-4E8F-835E-C42BEBB27793}" type="datetimeFigureOut">
              <a:rPr kumimoji="1" lang="ja-JP" altLang="en-US" smtClean="0"/>
              <a:pPr/>
              <a:t>2015/3/18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30BD31-F64F-470B-A2D1-465FEBE279D5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f"/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6.bin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8.bin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0.bin"/><Relationship Id="rId5" Type="http://schemas.openxmlformats.org/officeDocument/2006/relationships/oleObject" Target="../embeddings/oleObject9.bin"/><Relationship Id="rId4" Type="http://schemas.openxmlformats.org/officeDocument/2006/relationships/image" Target="../media/image36.emf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611560" y="692696"/>
            <a:ext cx="820891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600" b="1" dirty="0" smtClean="0">
                <a:latin typeface="Times New Roman" pitchFamily="18" charset="0"/>
                <a:cs typeface="Times New Roman" pitchFamily="18" charset="0"/>
              </a:rPr>
              <a:t>Two-dimensional and wide dynamic range profile monitor using OTR/fluorescence screens for diagnosing beam halo of intense proton beam</a:t>
            </a:r>
          </a:p>
          <a:p>
            <a:pPr algn="ctr"/>
            <a:endParaRPr lang="en-US" altLang="ja-JP" sz="3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kumimoji="1" lang="en-US" altLang="ja-JP" sz="3600" b="1" dirty="0" smtClean="0">
                <a:latin typeface="Times New Roman" pitchFamily="18" charset="0"/>
                <a:cs typeface="Times New Roman" pitchFamily="18" charset="0"/>
              </a:rPr>
              <a:t>Y. Hashimoto, T. Toyama, </a:t>
            </a:r>
          </a:p>
          <a:p>
            <a:pPr algn="ctr"/>
            <a:r>
              <a:rPr kumimoji="1" lang="en-US" altLang="ja-JP" sz="3600" b="1" dirty="0" smtClean="0">
                <a:latin typeface="Times New Roman" pitchFamily="18" charset="0"/>
                <a:cs typeface="Times New Roman" pitchFamily="18" charset="0"/>
              </a:rPr>
              <a:t>T. </a:t>
            </a:r>
            <a:r>
              <a:rPr kumimoji="1" lang="en-US" altLang="ja-JP" sz="3600" b="1" dirty="0" err="1" smtClean="0">
                <a:latin typeface="Times New Roman" pitchFamily="18" charset="0"/>
                <a:cs typeface="Times New Roman" pitchFamily="18" charset="0"/>
              </a:rPr>
              <a:t>Mitsuhashi</a:t>
            </a:r>
            <a:r>
              <a:rPr kumimoji="1" lang="en-US" altLang="ja-JP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ja-JP" sz="3600" b="1" dirty="0" smtClean="0">
                <a:latin typeface="Times New Roman" pitchFamily="18" charset="0"/>
                <a:cs typeface="Times New Roman" pitchFamily="18" charset="0"/>
              </a:rPr>
              <a:t>and M. </a:t>
            </a:r>
            <a:r>
              <a:rPr lang="en-US" altLang="ja-JP" sz="3600" b="1" dirty="0" err="1" smtClean="0">
                <a:latin typeface="Times New Roman" pitchFamily="18" charset="0"/>
                <a:cs typeface="Times New Roman" pitchFamily="18" charset="0"/>
              </a:rPr>
              <a:t>Tejima</a:t>
            </a:r>
            <a:endParaRPr lang="en-US" altLang="ja-JP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altLang="ja-JP" sz="3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altLang="ja-JP" sz="3600" b="1" dirty="0" smtClean="0">
                <a:latin typeface="Times New Roman" pitchFamily="18" charset="0"/>
                <a:cs typeface="Times New Roman" pitchFamily="18" charset="0"/>
              </a:rPr>
              <a:t>KEK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/>
          <p:cNvGrpSpPr/>
          <p:nvPr/>
        </p:nvGrpSpPr>
        <p:grpSpPr>
          <a:xfrm>
            <a:off x="539552" y="734416"/>
            <a:ext cx="8127595" cy="6123584"/>
            <a:chOff x="1919537" y="735088"/>
            <a:chExt cx="8127595" cy="6123584"/>
          </a:xfrm>
        </p:grpSpPr>
        <p:graphicFrame>
          <p:nvGraphicFramePr>
            <p:cNvPr id="5" name="オブジェクト 4"/>
            <p:cNvGraphicFramePr>
              <a:graphicFrameLocks noChangeAspect="1"/>
            </p:cNvGraphicFramePr>
            <p:nvPr>
              <p:extLst/>
            </p:nvPr>
          </p:nvGraphicFramePr>
          <p:xfrm>
            <a:off x="1919537" y="1196752"/>
            <a:ext cx="8127595" cy="5661920"/>
          </p:xfrm>
          <a:graphic>
            <a:graphicData uri="http://schemas.openxmlformats.org/presentationml/2006/ole">
              <p:oleObj spid="_x0000_s51201" name="KGPlot" r:id="rId3" imgW="6781680" imgH="4724280" progId="KGraph_Plot">
                <p:embed/>
              </p:oleObj>
            </a:graphicData>
          </a:graphic>
        </p:graphicFrame>
        <p:sp>
          <p:nvSpPr>
            <p:cNvPr id="6" name="正方形/長方形 5"/>
            <p:cNvSpPr/>
            <p:nvPr/>
          </p:nvSpPr>
          <p:spPr>
            <a:xfrm>
              <a:off x="2281244" y="735088"/>
              <a:ext cx="4174797" cy="461665"/>
            </a:xfrm>
            <a:prstGeom prst="rect">
              <a:avLst/>
            </a:prstGeom>
            <a:ln>
              <a:solidFill>
                <a:srgbClr val="FFC000"/>
              </a:solidFill>
            </a:ln>
          </p:spPr>
          <p:txBody>
            <a:bodyPr wrap="none">
              <a:spAutoFit/>
            </a:bodyPr>
            <a:lstStyle/>
            <a:p>
              <a:r>
                <a:rPr lang="en-US" altLang="ja-JP" sz="24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2.5×10</a:t>
              </a:r>
              <a:r>
                <a:rPr lang="en-US" altLang="ja-JP" sz="2400" baseline="300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en-US" altLang="ja-JP" sz="24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 photons/10</a:t>
              </a:r>
              <a:r>
                <a:rPr lang="en-US" altLang="ja-JP" sz="2400" baseline="300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13</a:t>
              </a:r>
              <a:r>
                <a:rPr lang="en-US" altLang="ja-JP" sz="24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 protons</a:t>
              </a:r>
              <a:endParaRPr lang="ja-JP" alt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テキスト ボックス 6"/>
            <p:cNvSpPr txBox="1"/>
            <p:nvPr/>
          </p:nvSpPr>
          <p:spPr>
            <a:xfrm>
              <a:off x="6388256" y="1151456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ja-JP" altLang="en-US" dirty="0"/>
            </a:p>
          </p:txBody>
        </p:sp>
        <p:graphicFrame>
          <p:nvGraphicFramePr>
            <p:cNvPr id="8" name="オブジェクト 7"/>
            <p:cNvGraphicFramePr>
              <a:graphicFrameLocks noChangeAspect="1"/>
            </p:cNvGraphicFramePr>
            <p:nvPr>
              <p:extLst/>
            </p:nvPr>
          </p:nvGraphicFramePr>
          <p:xfrm>
            <a:off x="6608469" y="4545124"/>
            <a:ext cx="2501233" cy="720000"/>
          </p:xfrm>
          <a:graphic>
            <a:graphicData uri="http://schemas.openxmlformats.org/presentationml/2006/ole">
              <p:oleObj spid="_x0000_s51202" name="数式" r:id="rId4" imgW="1587240" imgH="457200" progId="Equation.3">
                <p:embed/>
              </p:oleObj>
            </a:graphicData>
          </a:graphic>
        </p:graphicFrame>
        <p:sp>
          <p:nvSpPr>
            <p:cNvPr id="9" name="テキスト ボックス 8"/>
            <p:cNvSpPr txBox="1"/>
            <p:nvPr/>
          </p:nvSpPr>
          <p:spPr>
            <a:xfrm>
              <a:off x="5742730" y="3789040"/>
              <a:ext cx="403244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2000" dirty="0"/>
                <a:t>Intensity : Emitted photon number in a light band (</a:t>
              </a:r>
              <a:r>
                <a:rPr lang="en-US" altLang="ja-JP" sz="2000" dirty="0">
                  <a:latin typeface="Symbol" pitchFamily="18" charset="2"/>
                </a:rPr>
                <a:t>w</a:t>
              </a:r>
              <a:r>
                <a:rPr lang="en-US" altLang="ja-JP" sz="2000" baseline="-25000" dirty="0"/>
                <a:t>2</a:t>
              </a:r>
              <a:r>
                <a:rPr lang="en-US" altLang="ja-JP" sz="2000" dirty="0"/>
                <a:t>-</a:t>
              </a:r>
              <a:r>
                <a:rPr lang="en-US" altLang="ja-JP" sz="2000" dirty="0">
                  <a:latin typeface="Symbol" pitchFamily="18" charset="2"/>
                </a:rPr>
                <a:t>w</a:t>
              </a:r>
              <a:r>
                <a:rPr lang="en-US" altLang="ja-JP" sz="2000" baseline="-25000" dirty="0"/>
                <a:t>1</a:t>
              </a:r>
              <a:r>
                <a:rPr lang="en-US" altLang="ja-JP" sz="2000" dirty="0"/>
                <a:t>) </a:t>
              </a:r>
              <a:endParaRPr lang="ja-JP" altLang="en-US" sz="2000" dirty="0"/>
            </a:p>
          </p:txBody>
        </p:sp>
        <p:sp>
          <p:nvSpPr>
            <p:cNvPr id="10" name="下矢印 9"/>
            <p:cNvSpPr/>
            <p:nvPr/>
          </p:nvSpPr>
          <p:spPr>
            <a:xfrm>
              <a:off x="4619340" y="4012514"/>
              <a:ext cx="331303" cy="35259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11" name="テキスト ボックス 10"/>
            <p:cNvSpPr txBox="1"/>
            <p:nvPr/>
          </p:nvSpPr>
          <p:spPr>
            <a:xfrm>
              <a:off x="4430670" y="3409836"/>
              <a:ext cx="93647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2400" b="1" dirty="0" smtClean="0">
                  <a:latin typeface="Times New Roman" pitchFamily="18" charset="0"/>
                  <a:cs typeface="Times New Roman" pitchFamily="18" charset="0"/>
                </a:rPr>
                <a:t>3GeV</a:t>
              </a:r>
              <a:endParaRPr lang="ja-JP" altLang="en-US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下矢印 11"/>
            <p:cNvSpPr/>
            <p:nvPr/>
          </p:nvSpPr>
          <p:spPr>
            <a:xfrm>
              <a:off x="8976321" y="2312876"/>
              <a:ext cx="370675" cy="468052"/>
            </a:xfrm>
            <a:prstGeom prst="downArrow">
              <a:avLst/>
            </a:prstGeom>
            <a:noFill/>
            <a:ln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13" name="テキスト ボックス 12"/>
            <p:cNvSpPr txBox="1"/>
            <p:nvPr/>
          </p:nvSpPr>
          <p:spPr>
            <a:xfrm>
              <a:off x="8760297" y="1845496"/>
              <a:ext cx="1136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600" dirty="0" smtClean="0"/>
                <a:t> </a:t>
              </a:r>
              <a:r>
                <a:rPr lang="en-US" altLang="ja-JP" sz="2400" b="1" dirty="0">
                  <a:latin typeface="Times New Roman" pitchFamily="18" charset="0"/>
                  <a:cs typeface="Times New Roman" pitchFamily="18" charset="0"/>
                </a:rPr>
                <a:t>30GeV</a:t>
              </a:r>
              <a:endParaRPr lang="ja-JP" altLang="en-US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タイトル 1"/>
          <p:cNvSpPr>
            <a:spLocks noGrp="1"/>
          </p:cNvSpPr>
          <p:nvPr>
            <p:ph type="title"/>
          </p:nvPr>
        </p:nvSpPr>
        <p:spPr>
          <a:xfrm>
            <a:off x="0" y="188640"/>
            <a:ext cx="5878996" cy="436910"/>
          </a:xfrm>
        </p:spPr>
        <p:txBody>
          <a:bodyPr>
            <a:noAutofit/>
          </a:bodyPr>
          <a:lstStyle/>
          <a:p>
            <a:pPr>
              <a:lnSpc>
                <a:spcPts val="4000"/>
              </a:lnSpc>
            </a:pPr>
            <a:r>
              <a:rPr lang="en-US" altLang="ja-JP" sz="2800" b="1" dirty="0">
                <a:latin typeface="Times New Roman" pitchFamily="18" charset="0"/>
                <a:cs typeface="Times New Roman" pitchFamily="18" charset="0"/>
              </a:rPr>
              <a:t>OTR : 3GeV Proton</a:t>
            </a:r>
            <a:r>
              <a:rPr lang="ja-JP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ja-JP" sz="2800" b="1" dirty="0">
                <a:latin typeface="Times New Roman" pitchFamily="18" charset="0"/>
                <a:cs typeface="Times New Roman" pitchFamily="18" charset="0"/>
              </a:rPr>
              <a:t>Beam</a:t>
            </a:r>
            <a:r>
              <a:rPr lang="ja-JP" altLang="en-US" sz="2800" b="1" dirty="0">
                <a:latin typeface="Times New Roman" pitchFamily="18" charset="0"/>
                <a:cs typeface="Times New Roman" pitchFamily="18" charset="0"/>
              </a:rPr>
              <a:t>　</a:t>
            </a:r>
            <a:r>
              <a:rPr lang="en-US" altLang="ja-JP" sz="2800" b="1" dirty="0">
                <a:latin typeface="Times New Roman" pitchFamily="18" charset="0"/>
                <a:cs typeface="Times New Roman" pitchFamily="18" charset="0"/>
              </a:rPr>
              <a:t>(Low γ</a:t>
            </a:r>
            <a:r>
              <a:rPr lang="ja-JP" altLang="en-US" sz="2800" b="1" dirty="0">
                <a:latin typeface="Times New Roman" pitchFamily="18" charset="0"/>
                <a:cs typeface="Times New Roman" pitchFamily="18" charset="0"/>
              </a:rPr>
              <a:t>）</a:t>
            </a:r>
            <a:endParaRPr lang="en-US" altLang="ja-JP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Text Box 7"/>
          <p:cNvSpPr txBox="1">
            <a:spLocks noChangeArrowheads="1"/>
          </p:cNvSpPr>
          <p:nvPr/>
        </p:nvSpPr>
        <p:spPr bwMode="auto">
          <a:xfrm>
            <a:off x="1476375" y="692150"/>
            <a:ext cx="57594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altLang="ja-JP" sz="2400" b="1">
                <a:latin typeface="ＭＳ Ｐ明朝" charset="-128"/>
                <a:ea typeface="ＭＳ Ｐ明朝" charset="-128"/>
              </a:rPr>
              <a:t>Angular distribution of OTR from 3.5GeV  Al foil target and proton beam</a:t>
            </a:r>
            <a:endParaRPr lang="ja-JP" altLang="en-US" sz="2400" b="1">
              <a:latin typeface="ＭＳ Ｐ明朝" charset="-128"/>
              <a:ea typeface="ＭＳ Ｐ明朝" charset="-128"/>
            </a:endParaRP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971550" y="1628775"/>
            <a:ext cx="7196138" cy="4975225"/>
            <a:chOff x="612" y="1026"/>
            <a:chExt cx="4533" cy="3134"/>
          </a:xfrm>
        </p:grpSpPr>
        <p:graphicFrame>
          <p:nvGraphicFramePr>
            <p:cNvPr id="38914" name="Object 4"/>
            <p:cNvGraphicFramePr>
              <a:graphicFrameLocks noChangeAspect="1"/>
            </p:cNvGraphicFramePr>
            <p:nvPr/>
          </p:nvGraphicFramePr>
          <p:xfrm>
            <a:off x="612" y="1026"/>
            <a:ext cx="4533" cy="3134"/>
          </p:xfrm>
          <a:graphic>
            <a:graphicData uri="http://schemas.openxmlformats.org/presentationml/2006/ole">
              <p:oleObj spid="_x0000_s50178" name="ビットマップ イメージ" r:id="rId3" imgW="5249008" imgH="3629532" progId="PBrush">
                <p:embed/>
              </p:oleObj>
            </a:graphicData>
          </a:graphic>
        </p:graphicFrame>
        <p:sp>
          <p:nvSpPr>
            <p:cNvPr id="38919" name="Line 8"/>
            <p:cNvSpPr>
              <a:spLocks noChangeShapeType="1"/>
            </p:cNvSpPr>
            <p:nvPr/>
          </p:nvSpPr>
          <p:spPr bwMode="auto">
            <a:xfrm flipH="1">
              <a:off x="3689" y="3046"/>
              <a:ext cx="272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8920" name="Line 10"/>
            <p:cNvSpPr>
              <a:spLocks noChangeShapeType="1"/>
            </p:cNvSpPr>
            <p:nvPr/>
          </p:nvSpPr>
          <p:spPr bwMode="auto">
            <a:xfrm flipH="1">
              <a:off x="4084" y="1525"/>
              <a:ext cx="248" cy="30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8921" name="Text Box 11"/>
            <p:cNvSpPr txBox="1">
              <a:spLocks noChangeArrowheads="1"/>
            </p:cNvSpPr>
            <p:nvPr/>
          </p:nvSpPr>
          <p:spPr bwMode="auto">
            <a:xfrm>
              <a:off x="3606" y="2840"/>
              <a:ext cx="81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/>
              <a:r>
                <a:rPr lang="en-US" altLang="ja-JP"/>
                <a:t>PS 12GeV</a:t>
              </a:r>
            </a:p>
          </p:txBody>
        </p:sp>
        <p:sp>
          <p:nvSpPr>
            <p:cNvPr id="38922" name="Text Box 12"/>
            <p:cNvSpPr txBox="1">
              <a:spLocks noChangeArrowheads="1"/>
            </p:cNvSpPr>
            <p:nvPr/>
          </p:nvSpPr>
          <p:spPr bwMode="auto">
            <a:xfrm>
              <a:off x="3969" y="1298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/>
              <a:r>
                <a:rPr lang="en-US" altLang="ja-JP"/>
                <a:t>RCS 3GeV</a:t>
              </a:r>
            </a:p>
          </p:txBody>
        </p:sp>
      </p:grpSp>
      <p:cxnSp>
        <p:nvCxnSpPr>
          <p:cNvPr id="38917" name="直線矢印コネクタ 9"/>
          <p:cNvCxnSpPr>
            <a:cxnSpLocks noChangeShapeType="1"/>
          </p:cNvCxnSpPr>
          <p:nvPr/>
        </p:nvCxnSpPr>
        <p:spPr bwMode="auto">
          <a:xfrm rot="5400000" flipH="1" flipV="1">
            <a:off x="2951162" y="2241551"/>
            <a:ext cx="1368425" cy="431800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stealth" w="lg" len="lg"/>
          </a:ln>
        </p:spPr>
      </p:cxnSp>
      <p:sp>
        <p:nvSpPr>
          <p:cNvPr id="38918" name="テキスト ボックス 10"/>
          <p:cNvSpPr txBox="1">
            <a:spLocks noChangeArrowheads="1"/>
          </p:cNvSpPr>
          <p:nvPr/>
        </p:nvSpPr>
        <p:spPr bwMode="auto">
          <a:xfrm>
            <a:off x="2843213" y="3141663"/>
            <a:ext cx="11525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 b="1">
                <a:solidFill>
                  <a:srgbClr val="FF0000"/>
                </a:solidFill>
              </a:rPr>
              <a:t>Peak is in 350mrad!</a:t>
            </a:r>
            <a:endParaRPr lang="ja-JP" altLang="en-US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4"/>
          <p:cNvGrpSpPr>
            <a:grpSpLocks/>
          </p:cNvGrpSpPr>
          <p:nvPr/>
        </p:nvGrpSpPr>
        <p:grpSpPr bwMode="auto">
          <a:xfrm>
            <a:off x="914401" y="549275"/>
            <a:ext cx="6767513" cy="6237288"/>
            <a:chOff x="576" y="346"/>
            <a:chExt cx="4263" cy="3929"/>
          </a:xfrm>
        </p:grpSpPr>
        <p:sp>
          <p:nvSpPr>
            <p:cNvPr id="196612" name="Line 4"/>
            <p:cNvSpPr>
              <a:spLocks noChangeShapeType="1"/>
            </p:cNvSpPr>
            <p:nvPr/>
          </p:nvSpPr>
          <p:spPr bwMode="auto">
            <a:xfrm>
              <a:off x="1211" y="754"/>
              <a:ext cx="36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96613" name="Line 5"/>
            <p:cNvSpPr>
              <a:spLocks noChangeShapeType="1"/>
            </p:cNvSpPr>
            <p:nvPr/>
          </p:nvSpPr>
          <p:spPr bwMode="auto">
            <a:xfrm>
              <a:off x="3097" y="542"/>
              <a:ext cx="544" cy="49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grpSp>
          <p:nvGrpSpPr>
            <p:cNvPr id="3" name="Group 8"/>
            <p:cNvGrpSpPr>
              <a:grpSpLocks/>
            </p:cNvGrpSpPr>
            <p:nvPr/>
          </p:nvGrpSpPr>
          <p:grpSpPr bwMode="auto">
            <a:xfrm>
              <a:off x="3179" y="753"/>
              <a:ext cx="288" cy="863"/>
              <a:chOff x="2898" y="798"/>
              <a:chExt cx="288" cy="863"/>
            </a:xfrm>
          </p:grpSpPr>
          <p:sp>
            <p:nvSpPr>
              <p:cNvPr id="196647" name="Oval 6"/>
              <p:cNvSpPr>
                <a:spLocks noChangeArrowheads="1"/>
              </p:cNvSpPr>
              <p:nvPr/>
            </p:nvSpPr>
            <p:spPr bwMode="auto">
              <a:xfrm rot="706913">
                <a:off x="2898" y="799"/>
                <a:ext cx="90" cy="862"/>
              </a:xfrm>
              <a:prstGeom prst="ellipse">
                <a:avLst/>
              </a:prstGeom>
              <a:solidFill>
                <a:schemeClr val="accent1"/>
              </a:solidFill>
              <a:ln w="2857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96648" name="Oval 7"/>
              <p:cNvSpPr>
                <a:spLocks noChangeArrowheads="1"/>
              </p:cNvSpPr>
              <p:nvPr/>
            </p:nvSpPr>
            <p:spPr bwMode="auto">
              <a:xfrm rot="-737713">
                <a:off x="3102" y="798"/>
                <a:ext cx="84" cy="862"/>
              </a:xfrm>
              <a:prstGeom prst="ellipse">
                <a:avLst/>
              </a:prstGeom>
              <a:solidFill>
                <a:schemeClr val="accent1"/>
              </a:solidFill>
              <a:ln w="2857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4" name="Group 9"/>
            <p:cNvGrpSpPr>
              <a:grpSpLocks/>
            </p:cNvGrpSpPr>
            <p:nvPr/>
          </p:nvGrpSpPr>
          <p:grpSpPr bwMode="auto">
            <a:xfrm rot="-5400000">
              <a:off x="3607" y="318"/>
              <a:ext cx="288" cy="863"/>
              <a:chOff x="2898" y="798"/>
              <a:chExt cx="288" cy="863"/>
            </a:xfrm>
          </p:grpSpPr>
          <p:sp>
            <p:nvSpPr>
              <p:cNvPr id="196645" name="Oval 10"/>
              <p:cNvSpPr>
                <a:spLocks noChangeArrowheads="1"/>
              </p:cNvSpPr>
              <p:nvPr/>
            </p:nvSpPr>
            <p:spPr bwMode="auto">
              <a:xfrm rot="706913">
                <a:off x="2898" y="799"/>
                <a:ext cx="90" cy="862"/>
              </a:xfrm>
              <a:prstGeom prst="ellipse">
                <a:avLst/>
              </a:prstGeom>
              <a:solidFill>
                <a:schemeClr val="accent1"/>
              </a:solidFill>
              <a:ln w="2857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96646" name="Oval 11"/>
              <p:cNvSpPr>
                <a:spLocks noChangeArrowheads="1"/>
              </p:cNvSpPr>
              <p:nvPr/>
            </p:nvSpPr>
            <p:spPr bwMode="auto">
              <a:xfrm rot="-737713">
                <a:off x="3102" y="798"/>
                <a:ext cx="84" cy="862"/>
              </a:xfrm>
              <a:prstGeom prst="ellipse">
                <a:avLst/>
              </a:prstGeom>
              <a:solidFill>
                <a:schemeClr val="accent1"/>
              </a:solidFill>
              <a:ln w="2857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sp>
          <p:nvSpPr>
            <p:cNvPr id="196616" name="Oval 13"/>
            <p:cNvSpPr>
              <a:spLocks noChangeArrowheads="1"/>
            </p:cNvSpPr>
            <p:nvPr/>
          </p:nvSpPr>
          <p:spPr bwMode="auto">
            <a:xfrm>
              <a:off x="2971" y="2659"/>
              <a:ext cx="725" cy="88"/>
            </a:xfrm>
            <a:prstGeom prst="ellipse">
              <a:avLst/>
            </a:prstGeom>
            <a:solidFill>
              <a:srgbClr val="FF7C80"/>
            </a:solidFill>
            <a:ln w="2857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96617" name="Line 14"/>
            <p:cNvSpPr>
              <a:spLocks noChangeShapeType="1"/>
            </p:cNvSpPr>
            <p:nvPr/>
          </p:nvSpPr>
          <p:spPr bwMode="auto">
            <a:xfrm>
              <a:off x="2980" y="2705"/>
              <a:ext cx="349" cy="107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96618" name="Line 15"/>
            <p:cNvSpPr>
              <a:spLocks noChangeShapeType="1"/>
            </p:cNvSpPr>
            <p:nvPr/>
          </p:nvSpPr>
          <p:spPr bwMode="auto">
            <a:xfrm flipH="1">
              <a:off x="3329" y="2679"/>
              <a:ext cx="342" cy="109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96619" name="Rectangle 16"/>
            <p:cNvSpPr>
              <a:spLocks noChangeArrowheads="1"/>
            </p:cNvSpPr>
            <p:nvPr/>
          </p:nvSpPr>
          <p:spPr bwMode="auto">
            <a:xfrm>
              <a:off x="3261" y="3760"/>
              <a:ext cx="122" cy="161"/>
            </a:xfrm>
            <a:prstGeom prst="rect">
              <a:avLst/>
            </a:prstGeom>
            <a:solidFill>
              <a:srgbClr val="3333FF"/>
            </a:solidFill>
            <a:ln w="285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96620" name="Text Box 17"/>
            <p:cNvSpPr txBox="1">
              <a:spLocks noChangeArrowheads="1"/>
            </p:cNvSpPr>
            <p:nvPr/>
          </p:nvSpPr>
          <p:spPr bwMode="auto">
            <a:xfrm>
              <a:off x="3379" y="3702"/>
              <a:ext cx="1134" cy="231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ja-JP" b="1">
                  <a:cs typeface="Times New Roman" pitchFamily="18" charset="0"/>
                </a:rPr>
                <a:t>Imaging device</a:t>
              </a:r>
              <a:endParaRPr lang="ja-JP" altLang="en-US" b="1">
                <a:cs typeface="Times New Roman" pitchFamily="18" charset="0"/>
              </a:endParaRPr>
            </a:p>
          </p:txBody>
        </p:sp>
        <p:sp>
          <p:nvSpPr>
            <p:cNvPr id="196621" name="Line 18"/>
            <p:cNvSpPr>
              <a:spLocks noChangeShapeType="1"/>
            </p:cNvSpPr>
            <p:nvPr/>
          </p:nvSpPr>
          <p:spPr bwMode="auto">
            <a:xfrm flipH="1">
              <a:off x="2975" y="747"/>
              <a:ext cx="354" cy="19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96622" name="Line 19"/>
            <p:cNvSpPr>
              <a:spLocks noChangeShapeType="1"/>
            </p:cNvSpPr>
            <p:nvPr/>
          </p:nvSpPr>
          <p:spPr bwMode="auto">
            <a:xfrm>
              <a:off x="3297" y="754"/>
              <a:ext cx="368" cy="1919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96623" name="Line 20"/>
            <p:cNvSpPr>
              <a:spLocks noChangeShapeType="1"/>
            </p:cNvSpPr>
            <p:nvPr/>
          </p:nvSpPr>
          <p:spPr bwMode="auto">
            <a:xfrm>
              <a:off x="3116" y="1934"/>
              <a:ext cx="40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stealth" w="lg" len="lg"/>
              <a:tailEnd type="stealth" w="lg" len="lg"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96624" name="Text Box 21"/>
            <p:cNvSpPr txBox="1">
              <a:spLocks noChangeArrowheads="1"/>
            </p:cNvSpPr>
            <p:nvPr/>
          </p:nvSpPr>
          <p:spPr bwMode="auto">
            <a:xfrm>
              <a:off x="3479" y="1797"/>
              <a:ext cx="907" cy="231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ja-JP" b="1">
                  <a:cs typeface="Times New Roman" pitchFamily="18" charset="0"/>
                </a:rPr>
                <a:t>few mrad</a:t>
              </a:r>
            </a:p>
          </p:txBody>
        </p:sp>
        <p:sp>
          <p:nvSpPr>
            <p:cNvPr id="196625" name="Text Box 22"/>
            <p:cNvSpPr txBox="1">
              <a:spLocks noChangeArrowheads="1"/>
            </p:cNvSpPr>
            <p:nvPr/>
          </p:nvSpPr>
          <p:spPr bwMode="auto">
            <a:xfrm>
              <a:off x="3660" y="2523"/>
              <a:ext cx="454" cy="231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ja-JP" b="1">
                  <a:cs typeface="Times New Roman" pitchFamily="18" charset="0"/>
                </a:rPr>
                <a:t>lens</a:t>
              </a:r>
            </a:p>
          </p:txBody>
        </p:sp>
        <p:sp>
          <p:nvSpPr>
            <p:cNvPr id="196626" name="Text Box 23"/>
            <p:cNvSpPr txBox="1">
              <a:spLocks noChangeArrowheads="1"/>
            </p:cNvSpPr>
            <p:nvPr/>
          </p:nvSpPr>
          <p:spPr bwMode="auto">
            <a:xfrm>
              <a:off x="2254" y="346"/>
              <a:ext cx="1270" cy="231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ja-JP" b="1">
                  <a:cs typeface="Times New Roman" pitchFamily="18" charset="0"/>
                </a:rPr>
                <a:t>OTR screen 45º</a:t>
              </a:r>
            </a:p>
          </p:txBody>
        </p:sp>
        <p:sp>
          <p:nvSpPr>
            <p:cNvPr id="196637" name="Rectangle 40"/>
            <p:cNvSpPr>
              <a:spLocks noChangeArrowheads="1"/>
            </p:cNvSpPr>
            <p:nvPr/>
          </p:nvSpPr>
          <p:spPr bwMode="auto">
            <a:xfrm>
              <a:off x="576" y="3748"/>
              <a:ext cx="2222" cy="527"/>
            </a:xfrm>
            <a:prstGeom prst="rect">
              <a:avLst/>
            </a:prstGeom>
            <a:solidFill>
              <a:schemeClr val="bg1"/>
            </a:solidFill>
            <a:ln w="2857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96638" name="Line 12"/>
            <p:cNvSpPr>
              <a:spLocks noChangeShapeType="1"/>
            </p:cNvSpPr>
            <p:nvPr/>
          </p:nvSpPr>
          <p:spPr bwMode="auto">
            <a:xfrm>
              <a:off x="3324" y="754"/>
              <a:ext cx="0" cy="32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196611" name="Text Box 45"/>
          <p:cNvSpPr txBox="1">
            <a:spLocks noChangeArrowheads="1"/>
          </p:cNvSpPr>
          <p:nvPr/>
        </p:nvSpPr>
        <p:spPr bwMode="auto">
          <a:xfrm>
            <a:off x="395288" y="115888"/>
            <a:ext cx="4176712" cy="830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altLang="ja-JP" sz="2400" b="1">
                <a:solidFill>
                  <a:srgbClr val="009900"/>
                </a:solidFill>
                <a:latin typeface="ＭＳ Ｐ明朝" charset="-128"/>
                <a:ea typeface="ＭＳ Ｐ明朝" charset="-128"/>
              </a:rPr>
              <a:t>Typical OTR profile monitor at electron machine</a:t>
            </a:r>
            <a:endParaRPr lang="ja-JP" altLang="en-US" sz="2400" b="1">
              <a:solidFill>
                <a:srgbClr val="009900"/>
              </a:solidFill>
              <a:latin typeface="ＭＳ Ｐ明朝" charset="-128"/>
              <a:ea typeface="ＭＳ Ｐ明朝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4"/>
          <p:cNvGrpSpPr>
            <a:grpSpLocks/>
          </p:cNvGrpSpPr>
          <p:nvPr/>
        </p:nvGrpSpPr>
        <p:grpSpPr bwMode="auto">
          <a:xfrm>
            <a:off x="611188" y="549275"/>
            <a:ext cx="7070725" cy="7034213"/>
            <a:chOff x="385" y="346"/>
            <a:chExt cx="4454" cy="4431"/>
          </a:xfrm>
        </p:grpSpPr>
        <p:sp>
          <p:nvSpPr>
            <p:cNvPr id="196612" name="Line 4"/>
            <p:cNvSpPr>
              <a:spLocks noChangeShapeType="1"/>
            </p:cNvSpPr>
            <p:nvPr/>
          </p:nvSpPr>
          <p:spPr bwMode="auto">
            <a:xfrm>
              <a:off x="1211" y="754"/>
              <a:ext cx="36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96613" name="Line 5"/>
            <p:cNvSpPr>
              <a:spLocks noChangeShapeType="1"/>
            </p:cNvSpPr>
            <p:nvPr/>
          </p:nvSpPr>
          <p:spPr bwMode="auto">
            <a:xfrm>
              <a:off x="3097" y="542"/>
              <a:ext cx="544" cy="49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grpSp>
          <p:nvGrpSpPr>
            <p:cNvPr id="3" name="Group 8"/>
            <p:cNvGrpSpPr>
              <a:grpSpLocks/>
            </p:cNvGrpSpPr>
            <p:nvPr/>
          </p:nvGrpSpPr>
          <p:grpSpPr bwMode="auto">
            <a:xfrm>
              <a:off x="3179" y="753"/>
              <a:ext cx="288" cy="863"/>
              <a:chOff x="2898" y="798"/>
              <a:chExt cx="288" cy="863"/>
            </a:xfrm>
          </p:grpSpPr>
          <p:sp>
            <p:nvSpPr>
              <p:cNvPr id="196647" name="Oval 6"/>
              <p:cNvSpPr>
                <a:spLocks noChangeArrowheads="1"/>
              </p:cNvSpPr>
              <p:nvPr/>
            </p:nvSpPr>
            <p:spPr bwMode="auto">
              <a:xfrm rot="706913">
                <a:off x="2898" y="799"/>
                <a:ext cx="90" cy="862"/>
              </a:xfrm>
              <a:prstGeom prst="ellipse">
                <a:avLst/>
              </a:prstGeom>
              <a:solidFill>
                <a:schemeClr val="accent1"/>
              </a:solidFill>
              <a:ln w="2857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96648" name="Oval 7"/>
              <p:cNvSpPr>
                <a:spLocks noChangeArrowheads="1"/>
              </p:cNvSpPr>
              <p:nvPr/>
            </p:nvSpPr>
            <p:spPr bwMode="auto">
              <a:xfrm rot="-737713">
                <a:off x="3102" y="798"/>
                <a:ext cx="84" cy="862"/>
              </a:xfrm>
              <a:prstGeom prst="ellipse">
                <a:avLst/>
              </a:prstGeom>
              <a:solidFill>
                <a:schemeClr val="accent1"/>
              </a:solidFill>
              <a:ln w="2857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4" name="Group 9"/>
            <p:cNvGrpSpPr>
              <a:grpSpLocks/>
            </p:cNvGrpSpPr>
            <p:nvPr/>
          </p:nvGrpSpPr>
          <p:grpSpPr bwMode="auto">
            <a:xfrm rot="-5400000">
              <a:off x="3607" y="318"/>
              <a:ext cx="288" cy="863"/>
              <a:chOff x="2898" y="798"/>
              <a:chExt cx="288" cy="863"/>
            </a:xfrm>
          </p:grpSpPr>
          <p:sp>
            <p:nvSpPr>
              <p:cNvPr id="196645" name="Oval 10"/>
              <p:cNvSpPr>
                <a:spLocks noChangeArrowheads="1"/>
              </p:cNvSpPr>
              <p:nvPr/>
            </p:nvSpPr>
            <p:spPr bwMode="auto">
              <a:xfrm rot="706913">
                <a:off x="2898" y="799"/>
                <a:ext cx="90" cy="862"/>
              </a:xfrm>
              <a:prstGeom prst="ellipse">
                <a:avLst/>
              </a:prstGeom>
              <a:solidFill>
                <a:schemeClr val="accent1"/>
              </a:solidFill>
              <a:ln w="2857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96646" name="Oval 11"/>
              <p:cNvSpPr>
                <a:spLocks noChangeArrowheads="1"/>
              </p:cNvSpPr>
              <p:nvPr/>
            </p:nvSpPr>
            <p:spPr bwMode="auto">
              <a:xfrm rot="-737713">
                <a:off x="3102" y="798"/>
                <a:ext cx="84" cy="862"/>
              </a:xfrm>
              <a:prstGeom prst="ellipse">
                <a:avLst/>
              </a:prstGeom>
              <a:solidFill>
                <a:schemeClr val="accent1"/>
              </a:solidFill>
              <a:ln w="2857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sp>
          <p:nvSpPr>
            <p:cNvPr id="196616" name="Oval 13"/>
            <p:cNvSpPr>
              <a:spLocks noChangeArrowheads="1"/>
            </p:cNvSpPr>
            <p:nvPr/>
          </p:nvSpPr>
          <p:spPr bwMode="auto">
            <a:xfrm>
              <a:off x="2971" y="2659"/>
              <a:ext cx="725" cy="88"/>
            </a:xfrm>
            <a:prstGeom prst="ellipse">
              <a:avLst/>
            </a:prstGeom>
            <a:solidFill>
              <a:srgbClr val="FF7C80"/>
            </a:solidFill>
            <a:ln w="2857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96617" name="Line 14"/>
            <p:cNvSpPr>
              <a:spLocks noChangeShapeType="1"/>
            </p:cNvSpPr>
            <p:nvPr/>
          </p:nvSpPr>
          <p:spPr bwMode="auto">
            <a:xfrm>
              <a:off x="2980" y="2705"/>
              <a:ext cx="349" cy="107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96618" name="Line 15"/>
            <p:cNvSpPr>
              <a:spLocks noChangeShapeType="1"/>
            </p:cNvSpPr>
            <p:nvPr/>
          </p:nvSpPr>
          <p:spPr bwMode="auto">
            <a:xfrm flipH="1">
              <a:off x="3329" y="2679"/>
              <a:ext cx="342" cy="109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96619" name="Rectangle 16"/>
            <p:cNvSpPr>
              <a:spLocks noChangeArrowheads="1"/>
            </p:cNvSpPr>
            <p:nvPr/>
          </p:nvSpPr>
          <p:spPr bwMode="auto">
            <a:xfrm>
              <a:off x="3261" y="3760"/>
              <a:ext cx="122" cy="161"/>
            </a:xfrm>
            <a:prstGeom prst="rect">
              <a:avLst/>
            </a:prstGeom>
            <a:solidFill>
              <a:srgbClr val="3333FF"/>
            </a:solidFill>
            <a:ln w="285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96620" name="Text Box 17"/>
            <p:cNvSpPr txBox="1">
              <a:spLocks noChangeArrowheads="1"/>
            </p:cNvSpPr>
            <p:nvPr/>
          </p:nvSpPr>
          <p:spPr bwMode="auto">
            <a:xfrm>
              <a:off x="3379" y="3702"/>
              <a:ext cx="1134" cy="231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ja-JP" b="1">
                  <a:cs typeface="Times New Roman" pitchFamily="18" charset="0"/>
                </a:rPr>
                <a:t>Imaging device</a:t>
              </a:r>
              <a:endParaRPr lang="ja-JP" altLang="en-US" b="1">
                <a:cs typeface="Times New Roman" pitchFamily="18" charset="0"/>
              </a:endParaRPr>
            </a:p>
          </p:txBody>
        </p:sp>
        <p:sp>
          <p:nvSpPr>
            <p:cNvPr id="196621" name="Line 18"/>
            <p:cNvSpPr>
              <a:spLocks noChangeShapeType="1"/>
            </p:cNvSpPr>
            <p:nvPr/>
          </p:nvSpPr>
          <p:spPr bwMode="auto">
            <a:xfrm flipH="1">
              <a:off x="2975" y="747"/>
              <a:ext cx="354" cy="19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96622" name="Line 19"/>
            <p:cNvSpPr>
              <a:spLocks noChangeShapeType="1"/>
            </p:cNvSpPr>
            <p:nvPr/>
          </p:nvSpPr>
          <p:spPr bwMode="auto">
            <a:xfrm>
              <a:off x="3297" y="754"/>
              <a:ext cx="368" cy="1919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96623" name="Line 20"/>
            <p:cNvSpPr>
              <a:spLocks noChangeShapeType="1"/>
            </p:cNvSpPr>
            <p:nvPr/>
          </p:nvSpPr>
          <p:spPr bwMode="auto">
            <a:xfrm>
              <a:off x="3116" y="1934"/>
              <a:ext cx="40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stealth" w="lg" len="lg"/>
              <a:tailEnd type="stealth" w="lg" len="lg"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96624" name="Text Box 21"/>
            <p:cNvSpPr txBox="1">
              <a:spLocks noChangeArrowheads="1"/>
            </p:cNvSpPr>
            <p:nvPr/>
          </p:nvSpPr>
          <p:spPr bwMode="auto">
            <a:xfrm>
              <a:off x="3479" y="1797"/>
              <a:ext cx="907" cy="231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ja-JP" b="1">
                  <a:cs typeface="Times New Roman" pitchFamily="18" charset="0"/>
                </a:rPr>
                <a:t>few mrad</a:t>
              </a:r>
            </a:p>
          </p:txBody>
        </p:sp>
        <p:sp>
          <p:nvSpPr>
            <p:cNvPr id="196625" name="Text Box 22"/>
            <p:cNvSpPr txBox="1">
              <a:spLocks noChangeArrowheads="1"/>
            </p:cNvSpPr>
            <p:nvPr/>
          </p:nvSpPr>
          <p:spPr bwMode="auto">
            <a:xfrm>
              <a:off x="3660" y="2523"/>
              <a:ext cx="454" cy="231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ja-JP" b="1">
                  <a:cs typeface="Times New Roman" pitchFamily="18" charset="0"/>
                </a:rPr>
                <a:t>lens</a:t>
              </a:r>
            </a:p>
          </p:txBody>
        </p:sp>
        <p:sp>
          <p:nvSpPr>
            <p:cNvPr id="196626" name="Text Box 23"/>
            <p:cNvSpPr txBox="1">
              <a:spLocks noChangeArrowheads="1"/>
            </p:cNvSpPr>
            <p:nvPr/>
          </p:nvSpPr>
          <p:spPr bwMode="auto">
            <a:xfrm>
              <a:off x="2254" y="346"/>
              <a:ext cx="1270" cy="231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ja-JP" b="1">
                  <a:cs typeface="Times New Roman" pitchFamily="18" charset="0"/>
                </a:rPr>
                <a:t>OTR screen 45º</a:t>
              </a:r>
            </a:p>
          </p:txBody>
        </p:sp>
        <p:sp>
          <p:nvSpPr>
            <p:cNvPr id="196627" name="Line 24"/>
            <p:cNvSpPr>
              <a:spLocks noChangeShapeType="1"/>
            </p:cNvSpPr>
            <p:nvPr/>
          </p:nvSpPr>
          <p:spPr bwMode="auto">
            <a:xfrm>
              <a:off x="1211" y="1253"/>
              <a:ext cx="1512" cy="14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grpSp>
          <p:nvGrpSpPr>
            <p:cNvPr id="5" name="Group 27"/>
            <p:cNvGrpSpPr>
              <a:grpSpLocks/>
            </p:cNvGrpSpPr>
            <p:nvPr/>
          </p:nvGrpSpPr>
          <p:grpSpPr bwMode="auto">
            <a:xfrm>
              <a:off x="1074" y="1525"/>
              <a:ext cx="726" cy="2450"/>
              <a:chOff x="793" y="1570"/>
              <a:chExt cx="726" cy="2450"/>
            </a:xfrm>
          </p:grpSpPr>
          <p:sp>
            <p:nvSpPr>
              <p:cNvPr id="196643" name="Line 25"/>
              <p:cNvSpPr>
                <a:spLocks noChangeShapeType="1"/>
              </p:cNvSpPr>
              <p:nvPr/>
            </p:nvSpPr>
            <p:spPr bwMode="auto">
              <a:xfrm flipH="1">
                <a:off x="793" y="1570"/>
                <a:ext cx="409" cy="245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96644" name="Line 26"/>
              <p:cNvSpPr>
                <a:spLocks noChangeShapeType="1"/>
              </p:cNvSpPr>
              <p:nvPr/>
            </p:nvSpPr>
            <p:spPr bwMode="auto">
              <a:xfrm>
                <a:off x="1202" y="1570"/>
                <a:ext cx="317" cy="245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6" name="Group 28"/>
            <p:cNvGrpSpPr>
              <a:grpSpLocks/>
            </p:cNvGrpSpPr>
            <p:nvPr/>
          </p:nvGrpSpPr>
          <p:grpSpPr bwMode="auto">
            <a:xfrm>
              <a:off x="1918" y="2327"/>
              <a:ext cx="726" cy="2450"/>
              <a:chOff x="793" y="1570"/>
              <a:chExt cx="726" cy="2450"/>
            </a:xfrm>
          </p:grpSpPr>
          <p:sp>
            <p:nvSpPr>
              <p:cNvPr id="196641" name="Line 29"/>
              <p:cNvSpPr>
                <a:spLocks noChangeShapeType="1"/>
              </p:cNvSpPr>
              <p:nvPr/>
            </p:nvSpPr>
            <p:spPr bwMode="auto">
              <a:xfrm flipH="1">
                <a:off x="793" y="1570"/>
                <a:ext cx="409" cy="245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96642" name="Line 30"/>
              <p:cNvSpPr>
                <a:spLocks noChangeShapeType="1"/>
              </p:cNvSpPr>
              <p:nvPr/>
            </p:nvSpPr>
            <p:spPr bwMode="auto">
              <a:xfrm>
                <a:off x="1202" y="1570"/>
                <a:ext cx="317" cy="245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7" name="Group 31"/>
            <p:cNvGrpSpPr>
              <a:grpSpLocks/>
            </p:cNvGrpSpPr>
            <p:nvPr/>
          </p:nvGrpSpPr>
          <p:grpSpPr bwMode="auto">
            <a:xfrm>
              <a:off x="1483" y="1900"/>
              <a:ext cx="726" cy="2450"/>
              <a:chOff x="793" y="1570"/>
              <a:chExt cx="726" cy="2450"/>
            </a:xfrm>
          </p:grpSpPr>
          <p:sp>
            <p:nvSpPr>
              <p:cNvPr id="196639" name="Line 32"/>
              <p:cNvSpPr>
                <a:spLocks noChangeShapeType="1"/>
              </p:cNvSpPr>
              <p:nvPr/>
            </p:nvSpPr>
            <p:spPr bwMode="auto">
              <a:xfrm flipH="1">
                <a:off x="793" y="1570"/>
                <a:ext cx="409" cy="245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96640" name="Line 33"/>
              <p:cNvSpPr>
                <a:spLocks noChangeShapeType="1"/>
              </p:cNvSpPr>
              <p:nvPr/>
            </p:nvSpPr>
            <p:spPr bwMode="auto">
              <a:xfrm>
                <a:off x="1202" y="1570"/>
                <a:ext cx="317" cy="245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sp>
          <p:nvSpPr>
            <p:cNvPr id="196631" name="Oval 34"/>
            <p:cNvSpPr>
              <a:spLocks noChangeArrowheads="1"/>
            </p:cNvSpPr>
            <p:nvPr/>
          </p:nvSpPr>
          <p:spPr bwMode="auto">
            <a:xfrm>
              <a:off x="3082" y="516"/>
              <a:ext cx="499" cy="498"/>
            </a:xfrm>
            <a:prstGeom prst="ellipse">
              <a:avLst/>
            </a:prstGeom>
            <a:noFill/>
            <a:ln w="28575" algn="ctr">
              <a:solidFill>
                <a:srgbClr val="FF505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96632" name="Line 35"/>
            <p:cNvSpPr>
              <a:spLocks noChangeShapeType="1"/>
            </p:cNvSpPr>
            <p:nvPr/>
          </p:nvSpPr>
          <p:spPr bwMode="auto">
            <a:xfrm flipH="1">
              <a:off x="2345" y="890"/>
              <a:ext cx="771" cy="681"/>
            </a:xfrm>
            <a:prstGeom prst="line">
              <a:avLst/>
            </a:prstGeom>
            <a:noFill/>
            <a:ln w="28575">
              <a:solidFill>
                <a:srgbClr val="FF5050"/>
              </a:solidFill>
              <a:round/>
              <a:headEnd/>
              <a:tailEnd type="stealth" w="lg" len="lg"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96633" name="Line 36"/>
            <p:cNvSpPr>
              <a:spLocks noChangeShapeType="1"/>
            </p:cNvSpPr>
            <p:nvPr/>
          </p:nvSpPr>
          <p:spPr bwMode="auto">
            <a:xfrm>
              <a:off x="451" y="1913"/>
              <a:ext cx="2314" cy="0"/>
            </a:xfrm>
            <a:prstGeom prst="line">
              <a:avLst/>
            </a:prstGeom>
            <a:noFill/>
            <a:ln w="28575">
              <a:solidFill>
                <a:srgbClr val="3333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96634" name="Text Box 37"/>
            <p:cNvSpPr txBox="1">
              <a:spLocks noChangeArrowheads="1"/>
            </p:cNvSpPr>
            <p:nvPr/>
          </p:nvSpPr>
          <p:spPr bwMode="auto">
            <a:xfrm>
              <a:off x="1292" y="981"/>
              <a:ext cx="1542" cy="404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ja-JP" b="1">
                  <a:cs typeface="Times New Roman" pitchFamily="18" charset="0"/>
                </a:rPr>
                <a:t>Large field depth by large object</a:t>
              </a:r>
            </a:p>
          </p:txBody>
        </p:sp>
        <p:sp>
          <p:nvSpPr>
            <p:cNvPr id="196635" name="Line 38"/>
            <p:cNvSpPr>
              <a:spLocks noChangeShapeType="1"/>
            </p:cNvSpPr>
            <p:nvPr/>
          </p:nvSpPr>
          <p:spPr bwMode="auto">
            <a:xfrm>
              <a:off x="439" y="1525"/>
              <a:ext cx="1044" cy="0"/>
            </a:xfrm>
            <a:prstGeom prst="line">
              <a:avLst/>
            </a:prstGeom>
            <a:noFill/>
            <a:ln w="28575">
              <a:solidFill>
                <a:srgbClr val="3333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96636" name="Line 39"/>
            <p:cNvSpPr>
              <a:spLocks noChangeShapeType="1"/>
            </p:cNvSpPr>
            <p:nvPr/>
          </p:nvSpPr>
          <p:spPr bwMode="auto">
            <a:xfrm>
              <a:off x="385" y="2367"/>
              <a:ext cx="1951" cy="0"/>
            </a:xfrm>
            <a:prstGeom prst="line">
              <a:avLst/>
            </a:prstGeom>
            <a:noFill/>
            <a:ln w="28575">
              <a:solidFill>
                <a:srgbClr val="3333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96637" name="Rectangle 40"/>
            <p:cNvSpPr>
              <a:spLocks noChangeArrowheads="1"/>
            </p:cNvSpPr>
            <p:nvPr/>
          </p:nvSpPr>
          <p:spPr bwMode="auto">
            <a:xfrm>
              <a:off x="576" y="3748"/>
              <a:ext cx="2222" cy="527"/>
            </a:xfrm>
            <a:prstGeom prst="rect">
              <a:avLst/>
            </a:prstGeom>
            <a:solidFill>
              <a:schemeClr val="bg1"/>
            </a:solidFill>
            <a:ln w="2857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96638" name="Line 12"/>
            <p:cNvSpPr>
              <a:spLocks noChangeShapeType="1"/>
            </p:cNvSpPr>
            <p:nvPr/>
          </p:nvSpPr>
          <p:spPr bwMode="auto">
            <a:xfrm>
              <a:off x="3324" y="754"/>
              <a:ext cx="0" cy="32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196611" name="Text Box 45"/>
          <p:cNvSpPr txBox="1">
            <a:spLocks noChangeArrowheads="1"/>
          </p:cNvSpPr>
          <p:nvPr/>
        </p:nvSpPr>
        <p:spPr bwMode="auto">
          <a:xfrm>
            <a:off x="395288" y="115888"/>
            <a:ext cx="4176712" cy="830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altLang="ja-JP" sz="2400" b="1">
                <a:solidFill>
                  <a:srgbClr val="009900"/>
                </a:solidFill>
                <a:latin typeface="ＭＳ Ｐ明朝" charset="-128"/>
                <a:ea typeface="ＭＳ Ｐ明朝" charset="-128"/>
              </a:rPr>
              <a:t>Typical OTR profile monitor at electron machine</a:t>
            </a:r>
            <a:endParaRPr lang="ja-JP" altLang="en-US" sz="2400" b="1">
              <a:solidFill>
                <a:srgbClr val="009900"/>
              </a:solidFill>
              <a:latin typeface="ＭＳ Ｐ明朝" charset="-128"/>
              <a:ea typeface="ＭＳ Ｐ明朝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43"/>
          <p:cNvSpPr>
            <a:spLocks noChangeArrowheads="1"/>
          </p:cNvSpPr>
          <p:nvPr/>
        </p:nvSpPr>
        <p:spPr bwMode="auto">
          <a:xfrm>
            <a:off x="4635500" y="6246813"/>
            <a:ext cx="2087563" cy="287337"/>
          </a:xfrm>
          <a:prstGeom prst="rect">
            <a:avLst/>
          </a:prstGeom>
          <a:noFill/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97635" name="Line 5"/>
          <p:cNvSpPr>
            <a:spLocks noChangeShapeType="1"/>
          </p:cNvSpPr>
          <p:nvPr/>
        </p:nvSpPr>
        <p:spPr bwMode="auto">
          <a:xfrm>
            <a:off x="2211388" y="1339850"/>
            <a:ext cx="57594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97636" name="Line 6"/>
          <p:cNvSpPr>
            <a:spLocks noChangeShapeType="1"/>
          </p:cNvSpPr>
          <p:nvPr/>
        </p:nvSpPr>
        <p:spPr bwMode="auto">
          <a:xfrm>
            <a:off x="5205413" y="1003300"/>
            <a:ext cx="863600" cy="7921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ja-JP" altLang="en-US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5335588" y="1338263"/>
            <a:ext cx="457200" cy="1370012"/>
            <a:chOff x="2898" y="798"/>
            <a:chExt cx="288" cy="863"/>
          </a:xfrm>
        </p:grpSpPr>
        <p:sp>
          <p:nvSpPr>
            <p:cNvPr id="197681" name="Oval 8"/>
            <p:cNvSpPr>
              <a:spLocks noChangeArrowheads="1"/>
            </p:cNvSpPr>
            <p:nvPr/>
          </p:nvSpPr>
          <p:spPr bwMode="auto">
            <a:xfrm rot="706913">
              <a:off x="2898" y="799"/>
              <a:ext cx="90" cy="862"/>
            </a:xfrm>
            <a:prstGeom prst="ellipse">
              <a:avLst/>
            </a:prstGeom>
            <a:solidFill>
              <a:schemeClr val="accent1"/>
            </a:solidFill>
            <a:ln w="2857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97682" name="Oval 9"/>
            <p:cNvSpPr>
              <a:spLocks noChangeArrowheads="1"/>
            </p:cNvSpPr>
            <p:nvPr/>
          </p:nvSpPr>
          <p:spPr bwMode="auto">
            <a:xfrm rot="-737713">
              <a:off x="3102" y="798"/>
              <a:ext cx="84" cy="862"/>
            </a:xfrm>
            <a:prstGeom prst="ellipse">
              <a:avLst/>
            </a:prstGeom>
            <a:solidFill>
              <a:schemeClr val="accent1"/>
            </a:solidFill>
            <a:ln w="2857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 rot="-5400000">
            <a:off x="6014244" y="648494"/>
            <a:ext cx="457200" cy="1370012"/>
            <a:chOff x="2898" y="798"/>
            <a:chExt cx="288" cy="863"/>
          </a:xfrm>
        </p:grpSpPr>
        <p:sp>
          <p:nvSpPr>
            <p:cNvPr id="197679" name="Oval 11"/>
            <p:cNvSpPr>
              <a:spLocks noChangeArrowheads="1"/>
            </p:cNvSpPr>
            <p:nvPr/>
          </p:nvSpPr>
          <p:spPr bwMode="auto">
            <a:xfrm rot="706913">
              <a:off x="2898" y="799"/>
              <a:ext cx="90" cy="862"/>
            </a:xfrm>
            <a:prstGeom prst="ellipse">
              <a:avLst/>
            </a:prstGeom>
            <a:solidFill>
              <a:schemeClr val="accent1"/>
            </a:solidFill>
            <a:ln w="2857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97680" name="Oval 12"/>
            <p:cNvSpPr>
              <a:spLocks noChangeArrowheads="1"/>
            </p:cNvSpPr>
            <p:nvPr/>
          </p:nvSpPr>
          <p:spPr bwMode="auto">
            <a:xfrm rot="-737713">
              <a:off x="3102" y="798"/>
              <a:ext cx="84" cy="862"/>
            </a:xfrm>
            <a:prstGeom prst="ellipse">
              <a:avLst/>
            </a:prstGeom>
            <a:solidFill>
              <a:schemeClr val="accent1"/>
            </a:solidFill>
            <a:ln w="2857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197639" name="Rectangle 17"/>
          <p:cNvSpPr>
            <a:spLocks noChangeArrowheads="1"/>
          </p:cNvSpPr>
          <p:nvPr/>
        </p:nvSpPr>
        <p:spPr bwMode="auto">
          <a:xfrm rot="-5400000">
            <a:off x="6594475" y="4003675"/>
            <a:ext cx="288925" cy="504825"/>
          </a:xfrm>
          <a:prstGeom prst="rect">
            <a:avLst/>
          </a:prstGeom>
          <a:solidFill>
            <a:srgbClr val="3333FF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97640" name="Text Box 18"/>
          <p:cNvSpPr txBox="1">
            <a:spLocks noChangeArrowheads="1"/>
          </p:cNvSpPr>
          <p:nvPr/>
        </p:nvSpPr>
        <p:spPr bwMode="auto">
          <a:xfrm>
            <a:off x="7040563" y="4078288"/>
            <a:ext cx="1800225" cy="366712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 b="1">
                <a:cs typeface="Times New Roman" pitchFamily="18" charset="0"/>
              </a:rPr>
              <a:t>Imaging device</a:t>
            </a:r>
            <a:endParaRPr lang="ja-JP" altLang="en-US" b="1">
              <a:cs typeface="Times New Roman" pitchFamily="18" charset="0"/>
            </a:endParaRPr>
          </a:p>
        </p:txBody>
      </p:sp>
      <p:sp>
        <p:nvSpPr>
          <p:cNvPr id="197641" name="Line 21"/>
          <p:cNvSpPr>
            <a:spLocks noChangeShapeType="1"/>
          </p:cNvSpPr>
          <p:nvPr/>
        </p:nvSpPr>
        <p:spPr bwMode="auto">
          <a:xfrm>
            <a:off x="5235575" y="3213100"/>
            <a:ext cx="7048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stealth" w="lg" len="lg"/>
            <a:tailEnd type="stealth" w="lg" len="lg"/>
          </a:ln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97642" name="Text Box 22"/>
          <p:cNvSpPr txBox="1">
            <a:spLocks noChangeArrowheads="1"/>
          </p:cNvSpPr>
          <p:nvPr/>
        </p:nvSpPr>
        <p:spPr bwMode="auto">
          <a:xfrm>
            <a:off x="5940425" y="2997200"/>
            <a:ext cx="1439863" cy="366713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 b="1">
                <a:cs typeface="Times New Roman" pitchFamily="18" charset="0"/>
              </a:rPr>
              <a:t>50 mrad</a:t>
            </a:r>
          </a:p>
        </p:txBody>
      </p:sp>
      <p:sp>
        <p:nvSpPr>
          <p:cNvPr id="197643" name="Text Box 24"/>
          <p:cNvSpPr txBox="1">
            <a:spLocks noChangeArrowheads="1"/>
          </p:cNvSpPr>
          <p:nvPr/>
        </p:nvSpPr>
        <p:spPr bwMode="auto">
          <a:xfrm>
            <a:off x="3924300" y="692150"/>
            <a:ext cx="2016125" cy="366713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 b="1">
                <a:cs typeface="Times New Roman" pitchFamily="18" charset="0"/>
              </a:rPr>
              <a:t>OTR screen 45º</a:t>
            </a:r>
          </a:p>
        </p:txBody>
      </p:sp>
      <p:sp>
        <p:nvSpPr>
          <p:cNvPr id="197644" name="Oval 35"/>
          <p:cNvSpPr>
            <a:spLocks noChangeArrowheads="1"/>
          </p:cNvSpPr>
          <p:nvPr/>
        </p:nvSpPr>
        <p:spPr bwMode="auto">
          <a:xfrm>
            <a:off x="5181600" y="962025"/>
            <a:ext cx="792163" cy="790575"/>
          </a:xfrm>
          <a:prstGeom prst="ellipse">
            <a:avLst/>
          </a:prstGeom>
          <a:noFill/>
          <a:ln w="28575" algn="ctr">
            <a:solidFill>
              <a:srgbClr val="FF5050"/>
            </a:solidFill>
            <a:round/>
            <a:headEnd/>
            <a:tailEnd/>
          </a:ln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97645" name="Line 36"/>
          <p:cNvSpPr>
            <a:spLocks noChangeShapeType="1"/>
          </p:cNvSpPr>
          <p:nvPr/>
        </p:nvSpPr>
        <p:spPr bwMode="auto">
          <a:xfrm flipH="1">
            <a:off x="4011613" y="1555750"/>
            <a:ext cx="1223962" cy="1081088"/>
          </a:xfrm>
          <a:prstGeom prst="line">
            <a:avLst/>
          </a:prstGeom>
          <a:noFill/>
          <a:ln w="28575">
            <a:solidFill>
              <a:srgbClr val="FF5050"/>
            </a:solidFill>
            <a:round/>
            <a:headEnd/>
            <a:tailEnd type="stealth" w="lg" len="lg"/>
          </a:ln>
        </p:spPr>
        <p:txBody>
          <a:bodyPr wrap="none" anchor="ctr"/>
          <a:lstStyle/>
          <a:p>
            <a:endParaRPr lang="ja-JP" altLang="en-US"/>
          </a:p>
        </p:txBody>
      </p:sp>
      <p:grpSp>
        <p:nvGrpSpPr>
          <p:cNvPr id="4" name="Group 58"/>
          <p:cNvGrpSpPr>
            <a:grpSpLocks/>
          </p:cNvGrpSpPr>
          <p:nvPr/>
        </p:nvGrpSpPr>
        <p:grpSpPr bwMode="auto">
          <a:xfrm>
            <a:off x="900113" y="1557338"/>
            <a:ext cx="3814762" cy="6169025"/>
            <a:chOff x="567" y="981"/>
            <a:chExt cx="2403" cy="3886"/>
          </a:xfrm>
        </p:grpSpPr>
        <p:sp>
          <p:nvSpPr>
            <p:cNvPr id="197664" name="Line 25"/>
            <p:cNvSpPr>
              <a:spLocks noChangeShapeType="1"/>
            </p:cNvSpPr>
            <p:nvPr/>
          </p:nvSpPr>
          <p:spPr bwMode="auto">
            <a:xfrm>
              <a:off x="1393" y="1343"/>
              <a:ext cx="1512" cy="14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grpSp>
          <p:nvGrpSpPr>
            <p:cNvPr id="5" name="Group 26"/>
            <p:cNvGrpSpPr>
              <a:grpSpLocks/>
            </p:cNvGrpSpPr>
            <p:nvPr/>
          </p:nvGrpSpPr>
          <p:grpSpPr bwMode="auto">
            <a:xfrm>
              <a:off x="1256" y="1615"/>
              <a:ext cx="726" cy="2450"/>
              <a:chOff x="793" y="1570"/>
              <a:chExt cx="726" cy="2450"/>
            </a:xfrm>
          </p:grpSpPr>
          <p:sp>
            <p:nvSpPr>
              <p:cNvPr id="197677" name="Line 27"/>
              <p:cNvSpPr>
                <a:spLocks noChangeShapeType="1"/>
              </p:cNvSpPr>
              <p:nvPr/>
            </p:nvSpPr>
            <p:spPr bwMode="auto">
              <a:xfrm flipH="1">
                <a:off x="793" y="1570"/>
                <a:ext cx="409" cy="245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97678" name="Line 28"/>
              <p:cNvSpPr>
                <a:spLocks noChangeShapeType="1"/>
              </p:cNvSpPr>
              <p:nvPr/>
            </p:nvSpPr>
            <p:spPr bwMode="auto">
              <a:xfrm>
                <a:off x="1202" y="1570"/>
                <a:ext cx="317" cy="245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6" name="Group 29"/>
            <p:cNvGrpSpPr>
              <a:grpSpLocks/>
            </p:cNvGrpSpPr>
            <p:nvPr/>
          </p:nvGrpSpPr>
          <p:grpSpPr bwMode="auto">
            <a:xfrm>
              <a:off x="2100" y="2417"/>
              <a:ext cx="726" cy="2450"/>
              <a:chOff x="793" y="1570"/>
              <a:chExt cx="726" cy="2450"/>
            </a:xfrm>
          </p:grpSpPr>
          <p:sp>
            <p:nvSpPr>
              <p:cNvPr id="197675" name="Line 30"/>
              <p:cNvSpPr>
                <a:spLocks noChangeShapeType="1"/>
              </p:cNvSpPr>
              <p:nvPr/>
            </p:nvSpPr>
            <p:spPr bwMode="auto">
              <a:xfrm flipH="1">
                <a:off x="793" y="1570"/>
                <a:ext cx="409" cy="245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97676" name="Line 31"/>
              <p:cNvSpPr>
                <a:spLocks noChangeShapeType="1"/>
              </p:cNvSpPr>
              <p:nvPr/>
            </p:nvSpPr>
            <p:spPr bwMode="auto">
              <a:xfrm>
                <a:off x="1202" y="1570"/>
                <a:ext cx="317" cy="245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7" name="Group 32"/>
            <p:cNvGrpSpPr>
              <a:grpSpLocks/>
            </p:cNvGrpSpPr>
            <p:nvPr/>
          </p:nvGrpSpPr>
          <p:grpSpPr bwMode="auto">
            <a:xfrm>
              <a:off x="1665" y="1990"/>
              <a:ext cx="726" cy="2450"/>
              <a:chOff x="793" y="1570"/>
              <a:chExt cx="726" cy="2450"/>
            </a:xfrm>
          </p:grpSpPr>
          <p:sp>
            <p:nvSpPr>
              <p:cNvPr id="197673" name="Line 33"/>
              <p:cNvSpPr>
                <a:spLocks noChangeShapeType="1"/>
              </p:cNvSpPr>
              <p:nvPr/>
            </p:nvSpPr>
            <p:spPr bwMode="auto">
              <a:xfrm flipH="1">
                <a:off x="793" y="1570"/>
                <a:ext cx="409" cy="245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97674" name="Line 34"/>
              <p:cNvSpPr>
                <a:spLocks noChangeShapeType="1"/>
              </p:cNvSpPr>
              <p:nvPr/>
            </p:nvSpPr>
            <p:spPr bwMode="auto">
              <a:xfrm>
                <a:off x="1202" y="1570"/>
                <a:ext cx="317" cy="245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sp>
          <p:nvSpPr>
            <p:cNvPr id="197668" name="Line 37"/>
            <p:cNvSpPr>
              <a:spLocks noChangeShapeType="1"/>
            </p:cNvSpPr>
            <p:nvPr/>
          </p:nvSpPr>
          <p:spPr bwMode="auto">
            <a:xfrm>
              <a:off x="633" y="2003"/>
              <a:ext cx="2314" cy="0"/>
            </a:xfrm>
            <a:prstGeom prst="line">
              <a:avLst/>
            </a:prstGeom>
            <a:noFill/>
            <a:ln w="28575">
              <a:solidFill>
                <a:srgbClr val="3333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97669" name="Text Box 38"/>
            <p:cNvSpPr txBox="1">
              <a:spLocks noChangeArrowheads="1"/>
            </p:cNvSpPr>
            <p:nvPr/>
          </p:nvSpPr>
          <p:spPr bwMode="auto">
            <a:xfrm>
              <a:off x="1428" y="981"/>
              <a:ext cx="1542" cy="404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ja-JP" b="1">
                  <a:cs typeface="Times New Roman" pitchFamily="18" charset="0"/>
                </a:rPr>
                <a:t>Large field depth by large object</a:t>
              </a:r>
            </a:p>
          </p:txBody>
        </p:sp>
        <p:sp>
          <p:nvSpPr>
            <p:cNvPr id="197670" name="Line 39"/>
            <p:cNvSpPr>
              <a:spLocks noChangeShapeType="1"/>
            </p:cNvSpPr>
            <p:nvPr/>
          </p:nvSpPr>
          <p:spPr bwMode="auto">
            <a:xfrm>
              <a:off x="621" y="1615"/>
              <a:ext cx="1044" cy="0"/>
            </a:xfrm>
            <a:prstGeom prst="line">
              <a:avLst/>
            </a:prstGeom>
            <a:noFill/>
            <a:ln w="28575">
              <a:solidFill>
                <a:srgbClr val="3333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97671" name="Line 40"/>
            <p:cNvSpPr>
              <a:spLocks noChangeShapeType="1"/>
            </p:cNvSpPr>
            <p:nvPr/>
          </p:nvSpPr>
          <p:spPr bwMode="auto">
            <a:xfrm>
              <a:off x="567" y="2457"/>
              <a:ext cx="1951" cy="0"/>
            </a:xfrm>
            <a:prstGeom prst="line">
              <a:avLst/>
            </a:prstGeom>
            <a:noFill/>
            <a:ln w="28575">
              <a:solidFill>
                <a:srgbClr val="3333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97672" name="Rectangle 41"/>
            <p:cNvSpPr>
              <a:spLocks noChangeArrowheads="1"/>
            </p:cNvSpPr>
            <p:nvPr/>
          </p:nvSpPr>
          <p:spPr bwMode="auto">
            <a:xfrm>
              <a:off x="658" y="3838"/>
              <a:ext cx="2222" cy="618"/>
            </a:xfrm>
            <a:prstGeom prst="rect">
              <a:avLst/>
            </a:prstGeom>
            <a:solidFill>
              <a:schemeClr val="bg1"/>
            </a:solidFill>
            <a:ln w="2857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197647" name="Oval 42"/>
          <p:cNvSpPr>
            <a:spLocks noChangeArrowheads="1"/>
          </p:cNvSpPr>
          <p:nvPr/>
        </p:nvSpPr>
        <p:spPr bwMode="auto">
          <a:xfrm>
            <a:off x="4625975" y="6127750"/>
            <a:ext cx="2087563" cy="287338"/>
          </a:xfrm>
          <a:prstGeom prst="ellips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97648" name="Rectangle 44"/>
          <p:cNvSpPr>
            <a:spLocks noChangeArrowheads="1"/>
          </p:cNvSpPr>
          <p:nvPr/>
        </p:nvSpPr>
        <p:spPr bwMode="auto">
          <a:xfrm>
            <a:off x="4457700" y="5934075"/>
            <a:ext cx="2573338" cy="339725"/>
          </a:xfrm>
          <a:prstGeom prst="rect">
            <a:avLst/>
          </a:prstGeom>
          <a:solidFill>
            <a:schemeClr val="bg1"/>
          </a:solidFill>
          <a:ln w="2857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97649" name="Line 13"/>
          <p:cNvSpPr>
            <a:spLocks noChangeShapeType="1"/>
          </p:cNvSpPr>
          <p:nvPr/>
        </p:nvSpPr>
        <p:spPr bwMode="auto">
          <a:xfrm>
            <a:off x="5580063" y="1341438"/>
            <a:ext cx="82550" cy="5059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97650" name="Line 19"/>
          <p:cNvSpPr>
            <a:spLocks noChangeShapeType="1"/>
          </p:cNvSpPr>
          <p:nvPr/>
        </p:nvSpPr>
        <p:spPr bwMode="auto">
          <a:xfrm flipH="1">
            <a:off x="4645025" y="1328738"/>
            <a:ext cx="928688" cy="49799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97651" name="Line 20"/>
          <p:cNvSpPr>
            <a:spLocks noChangeShapeType="1"/>
          </p:cNvSpPr>
          <p:nvPr/>
        </p:nvSpPr>
        <p:spPr bwMode="auto">
          <a:xfrm>
            <a:off x="5508625" y="1341438"/>
            <a:ext cx="1189038" cy="4960937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97652" name="Line 45"/>
          <p:cNvSpPr>
            <a:spLocks noChangeShapeType="1"/>
          </p:cNvSpPr>
          <p:nvPr/>
        </p:nvSpPr>
        <p:spPr bwMode="auto">
          <a:xfrm flipV="1">
            <a:off x="4659313" y="4378325"/>
            <a:ext cx="800100" cy="1914525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97653" name="Line 46"/>
          <p:cNvSpPr>
            <a:spLocks noChangeShapeType="1"/>
          </p:cNvSpPr>
          <p:nvPr/>
        </p:nvSpPr>
        <p:spPr bwMode="auto">
          <a:xfrm flipH="1">
            <a:off x="5421313" y="3997325"/>
            <a:ext cx="390525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97654" name="Line 47"/>
          <p:cNvSpPr>
            <a:spLocks noChangeShapeType="1"/>
          </p:cNvSpPr>
          <p:nvPr/>
        </p:nvSpPr>
        <p:spPr bwMode="auto">
          <a:xfrm flipH="1" flipV="1">
            <a:off x="5802313" y="4044950"/>
            <a:ext cx="885825" cy="222885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97655" name="Line 48"/>
          <p:cNvSpPr>
            <a:spLocks noChangeShapeType="1"/>
          </p:cNvSpPr>
          <p:nvPr/>
        </p:nvSpPr>
        <p:spPr bwMode="auto">
          <a:xfrm>
            <a:off x="5811838" y="4016375"/>
            <a:ext cx="666750" cy="219075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97656" name="Line 49"/>
          <p:cNvSpPr>
            <a:spLocks noChangeShapeType="1"/>
          </p:cNvSpPr>
          <p:nvPr/>
        </p:nvSpPr>
        <p:spPr bwMode="auto">
          <a:xfrm flipV="1">
            <a:off x="5449888" y="4235450"/>
            <a:ext cx="1019175" cy="161925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ja-JP" altLang="en-US"/>
          </a:p>
        </p:txBody>
      </p:sp>
      <p:grpSp>
        <p:nvGrpSpPr>
          <p:cNvPr id="8" name="Group 57"/>
          <p:cNvGrpSpPr>
            <a:grpSpLocks/>
          </p:cNvGrpSpPr>
          <p:nvPr/>
        </p:nvGrpSpPr>
        <p:grpSpPr bwMode="auto">
          <a:xfrm>
            <a:off x="395288" y="188913"/>
            <a:ext cx="7056437" cy="6230937"/>
            <a:chOff x="249" y="119"/>
            <a:chExt cx="4445" cy="3925"/>
          </a:xfrm>
        </p:grpSpPr>
        <p:sp>
          <p:nvSpPr>
            <p:cNvPr id="197658" name="Text Box 51"/>
            <p:cNvSpPr txBox="1">
              <a:spLocks noChangeArrowheads="1"/>
            </p:cNvSpPr>
            <p:nvPr/>
          </p:nvSpPr>
          <p:spPr bwMode="auto">
            <a:xfrm>
              <a:off x="249" y="119"/>
              <a:ext cx="3901" cy="523"/>
            </a:xfrm>
            <a:prstGeom prst="rect">
              <a:avLst/>
            </a:prstGeom>
            <a:noFill/>
            <a:ln w="6350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/>
              <a:r>
                <a:rPr lang="en-US" altLang="ja-JP" sz="2400" b="1">
                  <a:cs typeface="Times New Roman" pitchFamily="18" charset="0"/>
                </a:rPr>
                <a:t>Toyoda, Mitsuhashi 2009 for slow extraction line at J-PARC </a:t>
              </a:r>
              <a:endParaRPr lang="ja-JP" altLang="en-US" sz="2400" b="1">
                <a:cs typeface="Times New Roman" pitchFamily="18" charset="0"/>
              </a:endParaRPr>
            </a:p>
          </p:txBody>
        </p:sp>
        <p:sp>
          <p:nvSpPr>
            <p:cNvPr id="197659" name="Line 52"/>
            <p:cNvSpPr>
              <a:spLocks noChangeShapeType="1"/>
            </p:cNvSpPr>
            <p:nvPr/>
          </p:nvSpPr>
          <p:spPr bwMode="auto">
            <a:xfrm flipH="1">
              <a:off x="4554" y="845"/>
              <a:ext cx="4" cy="319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lg" len="lg"/>
              <a:tailEnd type="stealth" w="lg" len="lg"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97660" name="Line 53"/>
            <p:cNvSpPr>
              <a:spLocks noChangeShapeType="1"/>
            </p:cNvSpPr>
            <p:nvPr/>
          </p:nvSpPr>
          <p:spPr bwMode="auto">
            <a:xfrm>
              <a:off x="3560" y="4044"/>
              <a:ext cx="113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97661" name="Text Box 54"/>
            <p:cNvSpPr txBox="1">
              <a:spLocks noChangeArrowheads="1"/>
            </p:cNvSpPr>
            <p:nvPr/>
          </p:nvSpPr>
          <p:spPr bwMode="auto">
            <a:xfrm rot="-5400000">
              <a:off x="3972" y="1658"/>
              <a:ext cx="952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ja-JP" b="1">
                  <a:cs typeface="Times New Roman" pitchFamily="18" charset="0"/>
                </a:rPr>
                <a:t>6000mm</a:t>
              </a:r>
            </a:p>
          </p:txBody>
        </p:sp>
        <p:sp>
          <p:nvSpPr>
            <p:cNvPr id="197662" name="Line 55"/>
            <p:cNvSpPr>
              <a:spLocks noChangeShapeType="1"/>
            </p:cNvSpPr>
            <p:nvPr/>
          </p:nvSpPr>
          <p:spPr bwMode="auto">
            <a:xfrm>
              <a:off x="2925" y="3884"/>
              <a:ext cx="127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lg" len="lg"/>
              <a:tailEnd type="stealth" w="lg" len="lg"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97663" name="Text Box 56"/>
            <p:cNvSpPr txBox="1">
              <a:spLocks noChangeArrowheads="1"/>
            </p:cNvSpPr>
            <p:nvPr/>
          </p:nvSpPr>
          <p:spPr bwMode="auto">
            <a:xfrm>
              <a:off x="3198" y="3657"/>
              <a:ext cx="680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ja-JP" b="1">
                  <a:cs typeface="Times New Roman" pitchFamily="18" charset="0"/>
                </a:rPr>
                <a:t>300mm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2268538" y="260350"/>
            <a:ext cx="4032250" cy="6048375"/>
            <a:chOff x="1383" y="119"/>
            <a:chExt cx="2540" cy="3810"/>
          </a:xfrm>
        </p:grpSpPr>
        <p:sp>
          <p:nvSpPr>
            <p:cNvPr id="198660" name="Text Box 16"/>
            <p:cNvSpPr txBox="1">
              <a:spLocks noChangeArrowheads="1"/>
            </p:cNvSpPr>
            <p:nvPr/>
          </p:nvSpPr>
          <p:spPr bwMode="auto">
            <a:xfrm>
              <a:off x="2380" y="119"/>
              <a:ext cx="1542" cy="404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ja-JP" b="1">
                  <a:cs typeface="Times New Roman" pitchFamily="18" charset="0"/>
                </a:rPr>
                <a:t>Large field depth by large object</a:t>
              </a:r>
            </a:p>
          </p:txBody>
        </p:sp>
        <p:grpSp>
          <p:nvGrpSpPr>
            <p:cNvPr id="3" name="Group 21"/>
            <p:cNvGrpSpPr>
              <a:grpSpLocks/>
            </p:cNvGrpSpPr>
            <p:nvPr/>
          </p:nvGrpSpPr>
          <p:grpSpPr bwMode="auto">
            <a:xfrm>
              <a:off x="1383" y="346"/>
              <a:ext cx="2540" cy="3583"/>
              <a:chOff x="1383" y="346"/>
              <a:chExt cx="2540" cy="3583"/>
            </a:xfrm>
          </p:grpSpPr>
          <p:sp>
            <p:nvSpPr>
              <p:cNvPr id="198666" name="Oval 20"/>
              <p:cNvSpPr>
                <a:spLocks noChangeArrowheads="1"/>
              </p:cNvSpPr>
              <p:nvPr/>
            </p:nvSpPr>
            <p:spPr bwMode="auto">
              <a:xfrm>
                <a:off x="1791" y="3657"/>
                <a:ext cx="2132" cy="272"/>
              </a:xfrm>
              <a:prstGeom prst="ellipse">
                <a:avLst/>
              </a:prstGeom>
              <a:solidFill>
                <a:srgbClr val="FF7C80"/>
              </a:solidFill>
              <a:ln w="9525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98667" name="Line 5"/>
              <p:cNvSpPr>
                <a:spLocks noChangeShapeType="1"/>
              </p:cNvSpPr>
              <p:nvPr/>
            </p:nvSpPr>
            <p:spPr bwMode="auto">
              <a:xfrm>
                <a:off x="2209" y="346"/>
                <a:ext cx="1512" cy="146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98668" name="Line 7"/>
              <p:cNvSpPr>
                <a:spLocks noChangeShapeType="1"/>
              </p:cNvSpPr>
              <p:nvPr/>
            </p:nvSpPr>
            <p:spPr bwMode="auto">
              <a:xfrm flipH="1">
                <a:off x="1952" y="618"/>
                <a:ext cx="529" cy="318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98669" name="Line 8"/>
              <p:cNvSpPr>
                <a:spLocks noChangeShapeType="1"/>
              </p:cNvSpPr>
              <p:nvPr/>
            </p:nvSpPr>
            <p:spPr bwMode="auto">
              <a:xfrm>
                <a:off x="2481" y="618"/>
                <a:ext cx="498" cy="31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98670" name="Line 10"/>
              <p:cNvSpPr>
                <a:spLocks noChangeShapeType="1"/>
              </p:cNvSpPr>
              <p:nvPr/>
            </p:nvSpPr>
            <p:spPr bwMode="auto">
              <a:xfrm flipH="1">
                <a:off x="2943" y="1420"/>
                <a:ext cx="382" cy="23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98671" name="Line 11"/>
              <p:cNvSpPr>
                <a:spLocks noChangeShapeType="1"/>
              </p:cNvSpPr>
              <p:nvPr/>
            </p:nvSpPr>
            <p:spPr bwMode="auto">
              <a:xfrm>
                <a:off x="3325" y="1420"/>
                <a:ext cx="452" cy="233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98672" name="Line 13"/>
              <p:cNvSpPr>
                <a:spLocks noChangeShapeType="1"/>
              </p:cNvSpPr>
              <p:nvPr/>
            </p:nvSpPr>
            <p:spPr bwMode="auto">
              <a:xfrm flipH="1">
                <a:off x="2406" y="993"/>
                <a:ext cx="484" cy="28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98673" name="Line 14"/>
              <p:cNvSpPr>
                <a:spLocks noChangeShapeType="1"/>
              </p:cNvSpPr>
              <p:nvPr/>
            </p:nvSpPr>
            <p:spPr bwMode="auto">
              <a:xfrm>
                <a:off x="2890" y="993"/>
                <a:ext cx="467" cy="27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98674" name="Line 15"/>
              <p:cNvSpPr>
                <a:spLocks noChangeShapeType="1"/>
              </p:cNvSpPr>
              <p:nvPr/>
            </p:nvSpPr>
            <p:spPr bwMode="auto">
              <a:xfrm>
                <a:off x="1449" y="1006"/>
                <a:ext cx="2314" cy="0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98675" name="Line 17"/>
              <p:cNvSpPr>
                <a:spLocks noChangeShapeType="1"/>
              </p:cNvSpPr>
              <p:nvPr/>
            </p:nvSpPr>
            <p:spPr bwMode="auto">
              <a:xfrm>
                <a:off x="1437" y="618"/>
                <a:ext cx="1044" cy="0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98676" name="Line 18"/>
              <p:cNvSpPr>
                <a:spLocks noChangeShapeType="1"/>
              </p:cNvSpPr>
              <p:nvPr/>
            </p:nvSpPr>
            <p:spPr bwMode="auto">
              <a:xfrm>
                <a:off x="1383" y="1460"/>
                <a:ext cx="1951" cy="0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sp>
          <p:nvSpPr>
            <p:cNvPr id="198662" name="Line 22"/>
            <p:cNvSpPr>
              <a:spLocks noChangeShapeType="1"/>
            </p:cNvSpPr>
            <p:nvPr/>
          </p:nvSpPr>
          <p:spPr bwMode="auto">
            <a:xfrm>
              <a:off x="2517" y="3249"/>
              <a:ext cx="77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lg" len="lg"/>
              <a:tailEnd type="stealth" w="lg" len="lg"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98663" name="Text Box 23"/>
            <p:cNvSpPr txBox="1">
              <a:spLocks noChangeArrowheads="1"/>
            </p:cNvSpPr>
            <p:nvPr/>
          </p:nvSpPr>
          <p:spPr bwMode="auto">
            <a:xfrm>
              <a:off x="2562" y="3022"/>
              <a:ext cx="681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ja-JP" b="1">
                  <a:cs typeface="Times New Roman" pitchFamily="18" charset="0"/>
                </a:rPr>
                <a:t>500mrad</a:t>
              </a:r>
            </a:p>
          </p:txBody>
        </p:sp>
        <p:sp>
          <p:nvSpPr>
            <p:cNvPr id="198664" name="Line 24"/>
            <p:cNvSpPr>
              <a:spLocks noChangeShapeType="1"/>
            </p:cNvSpPr>
            <p:nvPr/>
          </p:nvSpPr>
          <p:spPr bwMode="auto">
            <a:xfrm>
              <a:off x="3742" y="981"/>
              <a:ext cx="45" cy="276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lg" len="lg"/>
              <a:tailEnd type="stealth" w="lg" len="lg"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98665" name="Text Box 25"/>
            <p:cNvSpPr txBox="1">
              <a:spLocks noChangeArrowheads="1"/>
            </p:cNvSpPr>
            <p:nvPr/>
          </p:nvSpPr>
          <p:spPr bwMode="auto">
            <a:xfrm rot="-5400000">
              <a:off x="3177" y="2180"/>
              <a:ext cx="998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ja-JP" b="1">
                  <a:cs typeface="Times New Roman" pitchFamily="18" charset="0"/>
                </a:rPr>
                <a:t>500mm</a:t>
              </a:r>
            </a:p>
          </p:txBody>
        </p:sp>
      </p:grpSp>
      <p:sp>
        <p:nvSpPr>
          <p:cNvPr id="198659" name="Text Box 27"/>
          <p:cNvSpPr txBox="1">
            <a:spLocks noChangeArrowheads="1"/>
          </p:cNvSpPr>
          <p:nvPr/>
        </p:nvSpPr>
        <p:spPr bwMode="auto">
          <a:xfrm>
            <a:off x="250825" y="2924175"/>
            <a:ext cx="2881313" cy="22463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 sz="2800" b="1">
                <a:solidFill>
                  <a:srgbClr val="FF0000"/>
                </a:solidFill>
                <a:ea typeface="ＭＳ Ｐ明朝" charset="-128"/>
                <a:cs typeface="Times New Roman" pitchFamily="18" charset="0"/>
              </a:rPr>
              <a:t>45degree set up of target will impossible!</a:t>
            </a:r>
          </a:p>
          <a:p>
            <a:r>
              <a:rPr lang="en-US" altLang="ja-JP" sz="2800" b="1" u="sng">
                <a:solidFill>
                  <a:srgbClr val="3333FF"/>
                </a:solidFill>
                <a:ea typeface="ＭＳ Ｐ明朝" charset="-128"/>
                <a:cs typeface="Times New Roman" pitchFamily="18" charset="0"/>
              </a:rPr>
              <a:t>Too long </a:t>
            </a:r>
          </a:p>
          <a:p>
            <a:r>
              <a:rPr lang="en-US" altLang="ja-JP" sz="2800" b="1" u="sng">
                <a:solidFill>
                  <a:srgbClr val="3333FF"/>
                </a:solidFill>
                <a:ea typeface="ＭＳ Ｐ明朝" charset="-128"/>
                <a:cs typeface="Times New Roman" pitchFamily="18" charset="0"/>
              </a:rPr>
              <a:t>field depth!</a:t>
            </a:r>
            <a:endParaRPr lang="ja-JP" altLang="en-US" sz="2800" b="1" u="sng">
              <a:solidFill>
                <a:srgbClr val="3333FF"/>
              </a:solidFill>
              <a:ea typeface="ＭＳ Ｐ明朝" charset="-128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900113" y="1196975"/>
            <a:ext cx="6767512" cy="3525838"/>
            <a:chOff x="567" y="754"/>
            <a:chExt cx="4263" cy="2221"/>
          </a:xfrm>
        </p:grpSpPr>
        <p:sp>
          <p:nvSpPr>
            <p:cNvPr id="199684" name="AutoShape 22"/>
            <p:cNvSpPr>
              <a:spLocks noChangeArrowheads="1"/>
            </p:cNvSpPr>
            <p:nvPr/>
          </p:nvSpPr>
          <p:spPr bwMode="auto">
            <a:xfrm>
              <a:off x="681" y="1740"/>
              <a:ext cx="3855" cy="273"/>
            </a:xfrm>
            <a:prstGeom prst="rightArrow">
              <a:avLst>
                <a:gd name="adj1" fmla="val 50000"/>
                <a:gd name="adj2" fmla="val 353022"/>
              </a:avLst>
            </a:prstGeom>
            <a:solidFill>
              <a:srgbClr val="00FFFF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99685" name="Oval 7"/>
            <p:cNvSpPr>
              <a:spLocks noChangeArrowheads="1"/>
            </p:cNvSpPr>
            <p:nvPr/>
          </p:nvSpPr>
          <p:spPr bwMode="auto">
            <a:xfrm rot="-5400000">
              <a:off x="3628" y="1773"/>
              <a:ext cx="2132" cy="272"/>
            </a:xfrm>
            <a:prstGeom prst="ellipse">
              <a:avLst/>
            </a:prstGeom>
            <a:solidFill>
              <a:srgbClr val="FF7C80"/>
            </a:solidFill>
            <a:ln w="9525" algn="ctr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99686" name="Line 8"/>
            <p:cNvSpPr>
              <a:spLocks noChangeShapeType="1"/>
            </p:cNvSpPr>
            <p:nvPr/>
          </p:nvSpPr>
          <p:spPr bwMode="auto">
            <a:xfrm rot="5400000" flipH="1">
              <a:off x="941" y="1877"/>
              <a:ext cx="192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99687" name="Line 9"/>
            <p:cNvSpPr>
              <a:spLocks noChangeShapeType="1"/>
            </p:cNvSpPr>
            <p:nvPr/>
          </p:nvSpPr>
          <p:spPr bwMode="auto">
            <a:xfrm rot="16200000" flipH="1">
              <a:off x="3040" y="1147"/>
              <a:ext cx="523" cy="280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99688" name="Line 10"/>
            <p:cNvSpPr>
              <a:spLocks noChangeShapeType="1"/>
            </p:cNvSpPr>
            <p:nvPr/>
          </p:nvSpPr>
          <p:spPr bwMode="auto">
            <a:xfrm rot="-5400000">
              <a:off x="3090" y="693"/>
              <a:ext cx="405" cy="27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99689" name="Line 11"/>
            <p:cNvSpPr>
              <a:spLocks noChangeShapeType="1"/>
            </p:cNvSpPr>
            <p:nvPr/>
          </p:nvSpPr>
          <p:spPr bwMode="auto">
            <a:xfrm rot="16200000" flipH="1">
              <a:off x="3071" y="281"/>
              <a:ext cx="427" cy="27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99690" name="Line 12"/>
            <p:cNvSpPr>
              <a:spLocks noChangeShapeType="1"/>
            </p:cNvSpPr>
            <p:nvPr/>
          </p:nvSpPr>
          <p:spPr bwMode="auto">
            <a:xfrm rot="-5400000">
              <a:off x="3047" y="-148"/>
              <a:ext cx="470" cy="27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99691" name="Line 13"/>
            <p:cNvSpPr>
              <a:spLocks noChangeShapeType="1"/>
            </p:cNvSpPr>
            <p:nvPr/>
          </p:nvSpPr>
          <p:spPr bwMode="auto">
            <a:xfrm rot="16200000" flipH="1">
              <a:off x="3064" y="706"/>
              <a:ext cx="484" cy="28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99692" name="Line 14"/>
            <p:cNvSpPr>
              <a:spLocks noChangeShapeType="1"/>
            </p:cNvSpPr>
            <p:nvPr/>
          </p:nvSpPr>
          <p:spPr bwMode="auto">
            <a:xfrm rot="-5400000">
              <a:off x="3051" y="251"/>
              <a:ext cx="467" cy="27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99693" name="Line 18"/>
            <p:cNvSpPr>
              <a:spLocks noChangeShapeType="1"/>
            </p:cNvSpPr>
            <p:nvPr/>
          </p:nvSpPr>
          <p:spPr bwMode="auto">
            <a:xfrm rot="-5400000">
              <a:off x="3764" y="1864"/>
              <a:ext cx="77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lg" len="lg"/>
              <a:tailEnd type="stealth" w="lg" len="lg"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99694" name="Text Box 19"/>
            <p:cNvSpPr txBox="1">
              <a:spLocks noChangeArrowheads="1"/>
            </p:cNvSpPr>
            <p:nvPr/>
          </p:nvSpPr>
          <p:spPr bwMode="auto">
            <a:xfrm rot="-5400000">
              <a:off x="3698" y="1748"/>
              <a:ext cx="681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ja-JP" b="1">
                  <a:cs typeface="Times New Roman" pitchFamily="18" charset="0"/>
                </a:rPr>
                <a:t>500mrad</a:t>
              </a:r>
            </a:p>
          </p:txBody>
        </p:sp>
        <p:sp>
          <p:nvSpPr>
            <p:cNvPr id="199695" name="Line 20"/>
            <p:cNvSpPr>
              <a:spLocks noChangeShapeType="1"/>
            </p:cNvSpPr>
            <p:nvPr/>
          </p:nvSpPr>
          <p:spPr bwMode="auto">
            <a:xfrm rot="-5400000">
              <a:off x="3242" y="-382"/>
              <a:ext cx="45" cy="276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lg" len="lg"/>
              <a:tailEnd type="stealth" w="lg" len="lg"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99696" name="Text Box 21"/>
            <p:cNvSpPr txBox="1">
              <a:spLocks noChangeArrowheads="1"/>
            </p:cNvSpPr>
            <p:nvPr/>
          </p:nvSpPr>
          <p:spPr bwMode="auto">
            <a:xfrm>
              <a:off x="2699" y="754"/>
              <a:ext cx="998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ja-JP" b="1">
                  <a:cs typeface="Times New Roman" pitchFamily="18" charset="0"/>
                </a:rPr>
                <a:t>500mm</a:t>
              </a:r>
            </a:p>
          </p:txBody>
        </p:sp>
        <p:sp>
          <p:nvSpPr>
            <p:cNvPr id="199697" name="Oval 23"/>
            <p:cNvSpPr>
              <a:spLocks noChangeArrowheads="1"/>
            </p:cNvSpPr>
            <p:nvPr/>
          </p:nvSpPr>
          <p:spPr bwMode="auto">
            <a:xfrm rot="643491">
              <a:off x="1881" y="1949"/>
              <a:ext cx="2042" cy="272"/>
            </a:xfrm>
            <a:prstGeom prst="ellipse">
              <a:avLst/>
            </a:prstGeom>
            <a:solidFill>
              <a:srgbClr val="66FF66"/>
            </a:solidFill>
            <a:ln w="9525" algn="ctr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99698" name="Oval 24"/>
            <p:cNvSpPr>
              <a:spLocks noChangeArrowheads="1"/>
            </p:cNvSpPr>
            <p:nvPr/>
          </p:nvSpPr>
          <p:spPr bwMode="auto">
            <a:xfrm rot="-708387">
              <a:off x="1879" y="1485"/>
              <a:ext cx="2042" cy="272"/>
            </a:xfrm>
            <a:prstGeom prst="ellipse">
              <a:avLst/>
            </a:prstGeom>
            <a:solidFill>
              <a:srgbClr val="66FF66"/>
            </a:solidFill>
            <a:ln w="9525" algn="ctr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99699" name="Text Box 25"/>
            <p:cNvSpPr txBox="1">
              <a:spLocks noChangeArrowheads="1"/>
            </p:cNvSpPr>
            <p:nvPr/>
          </p:nvSpPr>
          <p:spPr bwMode="auto">
            <a:xfrm>
              <a:off x="567" y="1525"/>
              <a:ext cx="1179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ja-JP" b="1">
                  <a:cs typeface="Times New Roman" pitchFamily="18" charset="0"/>
                </a:rPr>
                <a:t>beam</a:t>
              </a:r>
            </a:p>
          </p:txBody>
        </p:sp>
      </p:grpSp>
      <p:sp>
        <p:nvSpPr>
          <p:cNvPr id="199683" name="テキスト ボックス 18"/>
          <p:cNvSpPr txBox="1">
            <a:spLocks noChangeArrowheads="1"/>
          </p:cNvSpPr>
          <p:nvPr/>
        </p:nvSpPr>
        <p:spPr bwMode="auto">
          <a:xfrm>
            <a:off x="539750" y="260350"/>
            <a:ext cx="61198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 sz="2400" b="1">
                <a:solidFill>
                  <a:srgbClr val="FF0000"/>
                </a:solidFill>
                <a:cs typeface="Times New Roman" pitchFamily="18" charset="0"/>
              </a:rPr>
              <a:t>Foil target must be normal to the beam!</a:t>
            </a:r>
            <a:endParaRPr lang="ja-JP" altLang="en-US" sz="2400" b="1">
              <a:solidFill>
                <a:srgbClr val="FF0000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7"/>
          <p:cNvGrpSpPr>
            <a:grpSpLocks/>
          </p:cNvGrpSpPr>
          <p:nvPr/>
        </p:nvGrpSpPr>
        <p:grpSpPr bwMode="auto">
          <a:xfrm>
            <a:off x="428625" y="285750"/>
            <a:ext cx="8175625" cy="5586413"/>
            <a:chOff x="270" y="180"/>
            <a:chExt cx="5150" cy="3519"/>
          </a:xfrm>
        </p:grpSpPr>
        <p:grpSp>
          <p:nvGrpSpPr>
            <p:cNvPr id="3" name="Group 45"/>
            <p:cNvGrpSpPr>
              <a:grpSpLocks/>
            </p:cNvGrpSpPr>
            <p:nvPr/>
          </p:nvGrpSpPr>
          <p:grpSpPr bwMode="auto">
            <a:xfrm>
              <a:off x="270" y="180"/>
              <a:ext cx="4973" cy="3519"/>
              <a:chOff x="270" y="180"/>
              <a:chExt cx="4973" cy="3519"/>
            </a:xfrm>
          </p:grpSpPr>
          <p:grpSp>
            <p:nvGrpSpPr>
              <p:cNvPr id="4" name="Group 44"/>
              <p:cNvGrpSpPr>
                <a:grpSpLocks/>
              </p:cNvGrpSpPr>
              <p:nvPr/>
            </p:nvGrpSpPr>
            <p:grpSpPr bwMode="auto">
              <a:xfrm>
                <a:off x="937" y="711"/>
                <a:ext cx="3209" cy="2988"/>
                <a:chOff x="937" y="711"/>
                <a:chExt cx="3209" cy="2988"/>
              </a:xfrm>
            </p:grpSpPr>
            <p:sp>
              <p:nvSpPr>
                <p:cNvPr id="200727" name="円/楕円 6"/>
                <p:cNvSpPr>
                  <a:spLocks noChangeArrowheads="1"/>
                </p:cNvSpPr>
                <p:nvPr/>
              </p:nvSpPr>
              <p:spPr bwMode="auto">
                <a:xfrm>
                  <a:off x="2571" y="720"/>
                  <a:ext cx="1575" cy="2970"/>
                </a:xfrm>
                <a:prstGeom prst="ellipse">
                  <a:avLst/>
                </a:prstGeom>
                <a:noFill/>
                <a:ln w="2857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ja-JP" altLang="en-US"/>
                </a:p>
              </p:txBody>
            </p:sp>
            <p:sp>
              <p:nvSpPr>
                <p:cNvPr id="200728" name="円/楕円 3"/>
                <p:cNvSpPr>
                  <a:spLocks noChangeArrowheads="1"/>
                </p:cNvSpPr>
                <p:nvPr/>
              </p:nvSpPr>
              <p:spPr bwMode="auto">
                <a:xfrm>
                  <a:off x="2481" y="720"/>
                  <a:ext cx="1575" cy="2970"/>
                </a:xfrm>
                <a:prstGeom prst="ellipse">
                  <a:avLst/>
                </a:prstGeom>
                <a:solidFill>
                  <a:schemeClr val="bg1"/>
                </a:solidFill>
                <a:ln w="2857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ja-JP" altLang="en-US"/>
                </a:p>
              </p:txBody>
            </p:sp>
            <p:grpSp>
              <p:nvGrpSpPr>
                <p:cNvPr id="5" name="グループ化 11"/>
                <p:cNvGrpSpPr>
                  <a:grpSpLocks/>
                </p:cNvGrpSpPr>
                <p:nvPr/>
              </p:nvGrpSpPr>
              <p:grpSpPr bwMode="auto">
                <a:xfrm rot="-567243">
                  <a:off x="3191" y="933"/>
                  <a:ext cx="301" cy="598"/>
                  <a:chOff x="4786314" y="1637248"/>
                  <a:chExt cx="478162" cy="950348"/>
                </a:xfrm>
              </p:grpSpPr>
              <p:sp>
                <p:nvSpPr>
                  <p:cNvPr id="200743" name="円/楕円 4"/>
                  <p:cNvSpPr>
                    <a:spLocks noChangeArrowheads="1"/>
                  </p:cNvSpPr>
                  <p:nvPr/>
                </p:nvSpPr>
                <p:spPr bwMode="auto">
                  <a:xfrm rot="10579534" flipH="1">
                    <a:off x="4788654" y="1637248"/>
                    <a:ext cx="475822" cy="950348"/>
                  </a:xfrm>
                  <a:prstGeom prst="ellipse">
                    <a:avLst/>
                  </a:prstGeom>
                  <a:solidFill>
                    <a:schemeClr val="bg1"/>
                  </a:solidFill>
                  <a:ln w="28575" algn="ctr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rot="10800000"/>
                  <a:lstStyle/>
                  <a:p>
                    <a:endParaRPr lang="ja-JP" altLang="en-US"/>
                  </a:p>
                </p:txBody>
              </p:sp>
              <p:sp>
                <p:nvSpPr>
                  <p:cNvPr id="200744" name="月 10"/>
                  <p:cNvSpPr>
                    <a:spLocks noChangeArrowheads="1"/>
                  </p:cNvSpPr>
                  <p:nvPr/>
                </p:nvSpPr>
                <p:spPr bwMode="auto">
                  <a:xfrm>
                    <a:off x="4786314" y="1643050"/>
                    <a:ext cx="214314" cy="928694"/>
                  </a:xfrm>
                  <a:prstGeom prst="moon">
                    <a:avLst>
                      <a:gd name="adj" fmla="val 50000"/>
                    </a:avLst>
                  </a:prstGeom>
                  <a:noFill/>
                  <a:ln w="28575" algn="ctr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ja-JP" altLang="en-US"/>
                  </a:p>
                </p:txBody>
              </p:sp>
            </p:grpSp>
            <p:cxnSp>
              <p:nvCxnSpPr>
                <p:cNvPr id="200730" name="直線コネクタ 16"/>
                <p:cNvCxnSpPr>
                  <a:cxnSpLocks noChangeShapeType="1"/>
                  <a:endCxn id="200728" idx="0"/>
                </p:cNvCxnSpPr>
                <p:nvPr/>
              </p:nvCxnSpPr>
              <p:spPr bwMode="auto">
                <a:xfrm flipV="1">
                  <a:off x="937" y="711"/>
                  <a:ext cx="2332" cy="780"/>
                </a:xfrm>
                <a:prstGeom prst="line">
                  <a:avLst/>
                </a:prstGeom>
                <a:noFill/>
                <a:ln w="28575" algn="ctr">
                  <a:solidFill>
                    <a:srgbClr val="FF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200731" name="直線コネクタ 17"/>
                <p:cNvCxnSpPr>
                  <a:cxnSpLocks noChangeShapeType="1"/>
                </p:cNvCxnSpPr>
                <p:nvPr/>
              </p:nvCxnSpPr>
              <p:spPr bwMode="auto">
                <a:xfrm>
                  <a:off x="945" y="1497"/>
                  <a:ext cx="2472" cy="300"/>
                </a:xfrm>
                <a:prstGeom prst="line">
                  <a:avLst/>
                </a:prstGeom>
                <a:noFill/>
                <a:ln w="28575" algn="ctr">
                  <a:solidFill>
                    <a:srgbClr val="FF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200732" name="直線コネクタ 20"/>
                <p:cNvCxnSpPr>
                  <a:cxnSpLocks noChangeShapeType="1"/>
                </p:cNvCxnSpPr>
                <p:nvPr/>
              </p:nvCxnSpPr>
              <p:spPr bwMode="auto">
                <a:xfrm rot="5400000" flipH="1" flipV="1">
                  <a:off x="2523" y="1095"/>
                  <a:ext cx="1134" cy="390"/>
                </a:xfrm>
                <a:prstGeom prst="line">
                  <a:avLst/>
                </a:prstGeom>
                <a:noFill/>
                <a:ln w="28575" algn="ctr">
                  <a:solidFill>
                    <a:srgbClr val="FF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200733" name="直線コネクタ 23"/>
                <p:cNvCxnSpPr>
                  <a:cxnSpLocks noChangeShapeType="1"/>
                </p:cNvCxnSpPr>
                <p:nvPr/>
              </p:nvCxnSpPr>
              <p:spPr bwMode="auto">
                <a:xfrm flipV="1">
                  <a:off x="3074" y="1792"/>
                  <a:ext cx="340" cy="624"/>
                </a:xfrm>
                <a:prstGeom prst="line">
                  <a:avLst/>
                </a:prstGeom>
                <a:noFill/>
                <a:ln w="28575" algn="ctr">
                  <a:solidFill>
                    <a:srgbClr val="FF0000"/>
                  </a:solidFill>
                  <a:round/>
                  <a:headEnd/>
                  <a:tailEnd/>
                </a:ln>
              </p:spPr>
            </p:cxnSp>
            <p:grpSp>
              <p:nvGrpSpPr>
                <p:cNvPr id="6" name="グループ化 25"/>
                <p:cNvGrpSpPr>
                  <a:grpSpLocks/>
                </p:cNvGrpSpPr>
                <p:nvPr/>
              </p:nvGrpSpPr>
              <p:grpSpPr bwMode="auto">
                <a:xfrm>
                  <a:off x="2661" y="1845"/>
                  <a:ext cx="434" cy="784"/>
                  <a:chOff x="3714744" y="2714620"/>
                  <a:chExt cx="688223" cy="1244071"/>
                </a:xfrm>
              </p:grpSpPr>
              <p:sp>
                <p:nvSpPr>
                  <p:cNvPr id="200741" name="円/楕円 9"/>
                  <p:cNvSpPr>
                    <a:spLocks noChangeArrowheads="1"/>
                  </p:cNvSpPr>
                  <p:nvPr/>
                </p:nvSpPr>
                <p:spPr bwMode="auto">
                  <a:xfrm rot="10800000" flipH="1">
                    <a:off x="3790946" y="2738434"/>
                    <a:ext cx="612021" cy="1172633"/>
                  </a:xfrm>
                  <a:prstGeom prst="ellipse">
                    <a:avLst/>
                  </a:prstGeom>
                  <a:solidFill>
                    <a:schemeClr val="bg1"/>
                  </a:solidFill>
                  <a:ln w="28575" algn="ctr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rot="10800000"/>
                  <a:lstStyle/>
                  <a:p>
                    <a:endParaRPr lang="ja-JP" altLang="en-US"/>
                  </a:p>
                </p:txBody>
              </p:sp>
              <p:sp>
                <p:nvSpPr>
                  <p:cNvPr id="200742" name="円/楕円 14"/>
                  <p:cNvSpPr>
                    <a:spLocks noChangeArrowheads="1"/>
                  </p:cNvSpPr>
                  <p:nvPr/>
                </p:nvSpPr>
                <p:spPr bwMode="auto">
                  <a:xfrm rot="10800000" flipH="1">
                    <a:off x="3714744" y="2714620"/>
                    <a:ext cx="612021" cy="1244071"/>
                  </a:xfrm>
                  <a:prstGeom prst="ellipse">
                    <a:avLst/>
                  </a:prstGeom>
                  <a:solidFill>
                    <a:schemeClr val="bg1"/>
                  </a:solidFill>
                  <a:ln w="28575" algn="ctr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rot="10800000"/>
                  <a:lstStyle/>
                  <a:p>
                    <a:endParaRPr lang="ja-JP" altLang="en-US"/>
                  </a:p>
                </p:txBody>
              </p:sp>
            </p:grpSp>
            <p:cxnSp>
              <p:nvCxnSpPr>
                <p:cNvPr id="200735" name="直線コネクタ 30"/>
                <p:cNvCxnSpPr>
                  <a:cxnSpLocks noChangeShapeType="1"/>
                  <a:endCxn id="200728" idx="4"/>
                </p:cNvCxnSpPr>
                <p:nvPr/>
              </p:nvCxnSpPr>
              <p:spPr bwMode="auto">
                <a:xfrm rot="16200000" flipH="1">
                  <a:off x="2547" y="2977"/>
                  <a:ext cx="1089" cy="355"/>
                </a:xfrm>
                <a:prstGeom prst="line">
                  <a:avLst/>
                </a:prstGeom>
                <a:noFill/>
                <a:ln w="28575" algn="ctr">
                  <a:solidFill>
                    <a:srgbClr val="FF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200736" name="直線コネクタ 32"/>
                <p:cNvCxnSpPr>
                  <a:cxnSpLocks noChangeShapeType="1"/>
                </p:cNvCxnSpPr>
                <p:nvPr/>
              </p:nvCxnSpPr>
              <p:spPr bwMode="auto">
                <a:xfrm rot="5400000" flipH="1">
                  <a:off x="1952" y="2374"/>
                  <a:ext cx="360" cy="2272"/>
                </a:xfrm>
                <a:prstGeom prst="line">
                  <a:avLst/>
                </a:prstGeom>
                <a:noFill/>
                <a:ln w="28575" algn="ctr">
                  <a:solidFill>
                    <a:srgbClr val="FF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200737" name="直線コネクタ 35"/>
                <p:cNvCxnSpPr>
                  <a:cxnSpLocks noChangeShapeType="1"/>
                </p:cNvCxnSpPr>
                <p:nvPr/>
              </p:nvCxnSpPr>
              <p:spPr bwMode="auto">
                <a:xfrm flipV="1">
                  <a:off x="996" y="2619"/>
                  <a:ext cx="2415" cy="711"/>
                </a:xfrm>
                <a:prstGeom prst="line">
                  <a:avLst/>
                </a:prstGeom>
                <a:noFill/>
                <a:ln w="28575" algn="ctr">
                  <a:solidFill>
                    <a:srgbClr val="FF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200738" name="直線コネクタ 38"/>
                <p:cNvCxnSpPr>
                  <a:cxnSpLocks noChangeShapeType="1"/>
                </p:cNvCxnSpPr>
                <p:nvPr/>
              </p:nvCxnSpPr>
              <p:spPr bwMode="auto">
                <a:xfrm rot="16200000" flipV="1">
                  <a:off x="2969" y="2170"/>
                  <a:ext cx="574" cy="347"/>
                </a:xfrm>
                <a:prstGeom prst="line">
                  <a:avLst/>
                </a:prstGeom>
                <a:noFill/>
                <a:ln w="28575" algn="ctr">
                  <a:solidFill>
                    <a:srgbClr val="FF0000"/>
                  </a:solidFill>
                  <a:round/>
                  <a:headEnd/>
                  <a:tailEnd/>
                </a:ln>
              </p:spPr>
            </p:cxnSp>
            <p:sp>
              <p:nvSpPr>
                <p:cNvPr id="200739" name="円/楕円 52"/>
                <p:cNvSpPr>
                  <a:spLocks noChangeArrowheads="1"/>
                </p:cNvSpPr>
                <p:nvPr/>
              </p:nvSpPr>
              <p:spPr bwMode="auto">
                <a:xfrm rot="-904151">
                  <a:off x="2991" y="725"/>
                  <a:ext cx="732" cy="1073"/>
                </a:xfrm>
                <a:prstGeom prst="ellipse">
                  <a:avLst/>
                </a:prstGeom>
                <a:noFill/>
                <a:ln w="28575" algn="ctr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ja-JP" altLang="en-US"/>
                </a:p>
              </p:txBody>
            </p:sp>
            <p:sp>
              <p:nvSpPr>
                <p:cNvPr id="200740" name="円/楕円 53"/>
                <p:cNvSpPr>
                  <a:spLocks noChangeArrowheads="1"/>
                </p:cNvSpPr>
                <p:nvPr/>
              </p:nvSpPr>
              <p:spPr bwMode="auto">
                <a:xfrm rot="831242">
                  <a:off x="2998" y="2625"/>
                  <a:ext cx="732" cy="1074"/>
                </a:xfrm>
                <a:prstGeom prst="ellipse">
                  <a:avLst/>
                </a:prstGeom>
                <a:noFill/>
                <a:ln w="28575" algn="ctr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ja-JP" altLang="en-US"/>
                </a:p>
              </p:txBody>
            </p:sp>
          </p:grpSp>
          <p:sp>
            <p:nvSpPr>
              <p:cNvPr id="200710" name="円/楕円 68"/>
              <p:cNvSpPr>
                <a:spLocks noChangeArrowheads="1"/>
              </p:cNvSpPr>
              <p:nvPr/>
            </p:nvSpPr>
            <p:spPr bwMode="auto">
              <a:xfrm>
                <a:off x="855" y="1215"/>
                <a:ext cx="180" cy="579"/>
              </a:xfrm>
              <a:prstGeom prst="ellipse">
                <a:avLst/>
              </a:prstGeom>
              <a:noFill/>
              <a:ln w="28575" algn="ctr">
                <a:solidFill>
                  <a:srgbClr val="00B05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00711" name="円/楕円 70"/>
              <p:cNvSpPr>
                <a:spLocks noChangeArrowheads="1"/>
              </p:cNvSpPr>
              <p:nvPr/>
            </p:nvSpPr>
            <p:spPr bwMode="auto">
              <a:xfrm>
                <a:off x="900" y="3015"/>
                <a:ext cx="180" cy="579"/>
              </a:xfrm>
              <a:prstGeom prst="ellipse">
                <a:avLst/>
              </a:prstGeom>
              <a:noFill/>
              <a:ln w="28575" algn="ctr">
                <a:solidFill>
                  <a:srgbClr val="00B0F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grpSp>
            <p:nvGrpSpPr>
              <p:cNvPr id="7" name="グループ化 102"/>
              <p:cNvGrpSpPr>
                <a:grpSpLocks/>
              </p:cNvGrpSpPr>
              <p:nvPr/>
            </p:nvGrpSpPr>
            <p:grpSpPr bwMode="auto">
              <a:xfrm>
                <a:off x="270" y="651"/>
                <a:ext cx="4973" cy="1230"/>
                <a:chOff x="428596" y="1033132"/>
                <a:chExt cx="7894835" cy="1952946"/>
              </a:xfrm>
            </p:grpSpPr>
            <p:cxnSp>
              <p:nvCxnSpPr>
                <p:cNvPr id="200720" name="直線コネクタ 79"/>
                <p:cNvCxnSpPr>
                  <a:cxnSpLocks noChangeShapeType="1"/>
                </p:cNvCxnSpPr>
                <p:nvPr/>
              </p:nvCxnSpPr>
              <p:spPr bwMode="auto">
                <a:xfrm>
                  <a:off x="3857620" y="2071678"/>
                  <a:ext cx="914400" cy="914400"/>
                </a:xfrm>
                <a:prstGeom prst="line">
                  <a:avLst/>
                </a:prstGeom>
                <a:noFill/>
                <a:ln w="28575" algn="ctr">
                  <a:noFill/>
                  <a:round/>
                  <a:headEnd/>
                  <a:tailEnd/>
                </a:ln>
              </p:spPr>
            </p:cxnSp>
            <p:cxnSp>
              <p:nvCxnSpPr>
                <p:cNvPr id="200721" name="直線コネクタ 88"/>
                <p:cNvCxnSpPr>
                  <a:cxnSpLocks noChangeShapeType="1"/>
                </p:cNvCxnSpPr>
                <p:nvPr/>
              </p:nvCxnSpPr>
              <p:spPr bwMode="auto">
                <a:xfrm flipV="1">
                  <a:off x="428596" y="1628775"/>
                  <a:ext cx="4991129" cy="800093"/>
                </a:xfrm>
                <a:prstGeom prst="line">
                  <a:avLst/>
                </a:prstGeom>
                <a:noFill/>
                <a:ln w="76200" algn="ctr">
                  <a:solidFill>
                    <a:srgbClr val="66FF66"/>
                  </a:solidFill>
                  <a:round/>
                  <a:headEnd/>
                  <a:tailEnd/>
                </a:ln>
              </p:spPr>
            </p:cxnSp>
            <p:cxnSp>
              <p:nvCxnSpPr>
                <p:cNvPr id="200722" name="直線コネクタ 89"/>
                <p:cNvCxnSpPr>
                  <a:cxnSpLocks noChangeShapeType="1"/>
                </p:cNvCxnSpPr>
                <p:nvPr/>
              </p:nvCxnSpPr>
              <p:spPr bwMode="auto">
                <a:xfrm flipV="1">
                  <a:off x="500034" y="2071678"/>
                  <a:ext cx="5033992" cy="714380"/>
                </a:xfrm>
                <a:prstGeom prst="line">
                  <a:avLst/>
                </a:prstGeom>
                <a:noFill/>
                <a:ln w="76200" algn="ctr">
                  <a:solidFill>
                    <a:srgbClr val="66FF66"/>
                  </a:solidFill>
                  <a:round/>
                  <a:headEnd/>
                  <a:tailEnd/>
                </a:ln>
              </p:spPr>
            </p:cxnSp>
            <p:sp>
              <p:nvSpPr>
                <p:cNvPr id="200723" name="二等辺三角形 98"/>
                <p:cNvSpPr>
                  <a:spLocks noChangeArrowheads="1"/>
                </p:cNvSpPr>
                <p:nvPr/>
              </p:nvSpPr>
              <p:spPr bwMode="auto">
                <a:xfrm rot="4846948">
                  <a:off x="7339731" y="945262"/>
                  <a:ext cx="895830" cy="1071570"/>
                </a:xfrm>
                <a:prstGeom prst="triangle">
                  <a:avLst>
                    <a:gd name="adj" fmla="val 50000"/>
                  </a:avLst>
                </a:prstGeom>
                <a:noFill/>
                <a:ln w="76200" algn="ctr">
                  <a:solidFill>
                    <a:srgbClr val="66FF66"/>
                  </a:solidFill>
                  <a:round/>
                  <a:headEnd/>
                  <a:tailEnd/>
                </a:ln>
              </p:spPr>
              <p:txBody>
                <a:bodyPr rot="10800000" vert="eaVert"/>
                <a:lstStyle/>
                <a:p>
                  <a:endParaRPr lang="ja-JP" altLang="en-US"/>
                </a:p>
              </p:txBody>
            </p:sp>
            <p:sp>
              <p:nvSpPr>
                <p:cNvPr id="200724" name="正方形/長方形 100"/>
                <p:cNvSpPr>
                  <a:spLocks noChangeArrowheads="1"/>
                </p:cNvSpPr>
                <p:nvPr/>
              </p:nvSpPr>
              <p:spPr bwMode="auto">
                <a:xfrm rot="-626103">
                  <a:off x="6935359" y="1382709"/>
                  <a:ext cx="642942" cy="370507"/>
                </a:xfrm>
                <a:prstGeom prst="rect">
                  <a:avLst/>
                </a:prstGeom>
                <a:solidFill>
                  <a:schemeClr val="bg1"/>
                </a:solidFill>
                <a:ln w="28575" algn="ctr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ja-JP" altLang="en-US"/>
                </a:p>
              </p:txBody>
            </p:sp>
            <p:cxnSp>
              <p:nvCxnSpPr>
                <p:cNvPr id="200725" name="直線コネクタ 95"/>
                <p:cNvCxnSpPr>
                  <a:cxnSpLocks noChangeShapeType="1"/>
                </p:cNvCxnSpPr>
                <p:nvPr/>
              </p:nvCxnSpPr>
              <p:spPr bwMode="auto">
                <a:xfrm flipV="1">
                  <a:off x="6072198" y="1362075"/>
                  <a:ext cx="1147752" cy="209538"/>
                </a:xfrm>
                <a:prstGeom prst="line">
                  <a:avLst/>
                </a:prstGeom>
                <a:noFill/>
                <a:ln w="76200" algn="ctr">
                  <a:solidFill>
                    <a:srgbClr val="66FF66"/>
                  </a:solidFill>
                  <a:round/>
                  <a:headEnd/>
                  <a:tailEnd/>
                </a:ln>
              </p:spPr>
            </p:cxnSp>
            <p:cxnSp>
              <p:nvCxnSpPr>
                <p:cNvPr id="200726" name="直線コネクタ 94"/>
                <p:cNvCxnSpPr>
                  <a:cxnSpLocks noChangeShapeType="1"/>
                </p:cNvCxnSpPr>
                <p:nvPr/>
              </p:nvCxnSpPr>
              <p:spPr bwMode="auto">
                <a:xfrm flipV="1">
                  <a:off x="6286512" y="1781187"/>
                  <a:ext cx="1042972" cy="147615"/>
                </a:xfrm>
                <a:prstGeom prst="line">
                  <a:avLst/>
                </a:prstGeom>
                <a:noFill/>
                <a:ln w="76200" algn="ctr">
                  <a:solidFill>
                    <a:srgbClr val="66FF66"/>
                  </a:solidFill>
                  <a:round/>
                  <a:headEnd/>
                  <a:tailEnd/>
                </a:ln>
              </p:spPr>
            </p:cxnSp>
          </p:grpSp>
          <p:sp>
            <p:nvSpPr>
              <p:cNvPr id="200713" name="テキスト ボックス 104"/>
              <p:cNvSpPr txBox="1">
                <a:spLocks noChangeArrowheads="1"/>
              </p:cNvSpPr>
              <p:nvPr/>
            </p:nvSpPr>
            <p:spPr bwMode="auto">
              <a:xfrm>
                <a:off x="4095" y="450"/>
                <a:ext cx="1125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ja-JP" b="1">
                    <a:cs typeface="Times New Roman" pitchFamily="18" charset="0"/>
                  </a:rPr>
                  <a:t>Proton beam</a:t>
                </a:r>
                <a:endParaRPr lang="ja-JP" altLang="en-US" b="1">
                  <a:cs typeface="Times New Roman" pitchFamily="18" charset="0"/>
                </a:endParaRPr>
              </a:p>
            </p:txBody>
          </p:sp>
          <p:sp>
            <p:nvSpPr>
              <p:cNvPr id="200714" name="テキスト ボックス 105"/>
              <p:cNvSpPr txBox="1">
                <a:spLocks noChangeArrowheads="1"/>
              </p:cNvSpPr>
              <p:nvPr/>
            </p:nvSpPr>
            <p:spPr bwMode="auto">
              <a:xfrm>
                <a:off x="405" y="180"/>
                <a:ext cx="2970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ja-JP" sz="2800" b="1">
                    <a:cs typeface="Times New Roman" pitchFamily="18" charset="0"/>
                  </a:rPr>
                  <a:t>Offner relay system</a:t>
                </a:r>
                <a:endParaRPr lang="ja-JP" altLang="en-US" sz="2800" b="1">
                  <a:cs typeface="Times New Roman" pitchFamily="18" charset="0"/>
                </a:endParaRPr>
              </a:p>
            </p:txBody>
          </p:sp>
          <p:sp>
            <p:nvSpPr>
              <p:cNvPr id="200715" name="テキスト ボックス 106"/>
              <p:cNvSpPr txBox="1">
                <a:spLocks noChangeArrowheads="1"/>
              </p:cNvSpPr>
              <p:nvPr/>
            </p:nvSpPr>
            <p:spPr bwMode="auto">
              <a:xfrm>
                <a:off x="4195" y="2160"/>
                <a:ext cx="1035" cy="7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ja-JP" b="1">
                    <a:cs typeface="Times New Roman" pitchFamily="18" charset="0"/>
                  </a:rPr>
                  <a:t>Spherical 1</a:t>
                </a:r>
                <a:r>
                  <a:rPr lang="en-US" altLang="ja-JP" b="1" baseline="30000">
                    <a:cs typeface="Times New Roman" pitchFamily="18" charset="0"/>
                  </a:rPr>
                  <a:t>st</a:t>
                </a:r>
                <a:r>
                  <a:rPr lang="en-US" altLang="ja-JP" b="1">
                    <a:cs typeface="Times New Roman" pitchFamily="18" charset="0"/>
                  </a:rPr>
                  <a:t> mirror</a:t>
                </a:r>
              </a:p>
              <a:p>
                <a:r>
                  <a:rPr lang="en-US" altLang="ja-JP" b="1">
                    <a:cs typeface="Times New Roman" pitchFamily="18" charset="0"/>
                  </a:rPr>
                  <a:t>D=600mm</a:t>
                </a:r>
              </a:p>
              <a:p>
                <a:r>
                  <a:rPr lang="en-US" altLang="ja-JP" b="1">
                    <a:cs typeface="Times New Roman" pitchFamily="18" charset="0"/>
                  </a:rPr>
                  <a:t>R=500mm</a:t>
                </a:r>
                <a:endParaRPr lang="ja-JP" altLang="en-US" b="1">
                  <a:cs typeface="Times New Roman" pitchFamily="18" charset="0"/>
                </a:endParaRPr>
              </a:p>
            </p:txBody>
          </p:sp>
          <p:sp>
            <p:nvSpPr>
              <p:cNvPr id="200716" name="テキスト ボックス 107"/>
              <p:cNvSpPr txBox="1">
                <a:spLocks noChangeArrowheads="1"/>
              </p:cNvSpPr>
              <p:nvPr/>
            </p:nvSpPr>
            <p:spPr bwMode="auto">
              <a:xfrm>
                <a:off x="1350" y="2025"/>
                <a:ext cx="1035" cy="7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ja-JP" b="1">
                    <a:cs typeface="Times New Roman" pitchFamily="18" charset="0"/>
                  </a:rPr>
                  <a:t>Spherical  2ed    mirror</a:t>
                </a:r>
              </a:p>
              <a:p>
                <a:r>
                  <a:rPr lang="en-US" altLang="ja-JP" b="1">
                    <a:cs typeface="Times New Roman" pitchFamily="18" charset="0"/>
                  </a:rPr>
                  <a:t>D=200mm</a:t>
                </a:r>
              </a:p>
              <a:p>
                <a:r>
                  <a:rPr lang="en-US" altLang="ja-JP" b="1">
                    <a:cs typeface="Times New Roman" pitchFamily="18" charset="0"/>
                  </a:rPr>
                  <a:t>R=250mm</a:t>
                </a:r>
                <a:endParaRPr lang="ja-JP" altLang="en-US" b="1">
                  <a:cs typeface="Times New Roman" pitchFamily="18" charset="0"/>
                </a:endParaRPr>
              </a:p>
            </p:txBody>
          </p:sp>
          <p:cxnSp>
            <p:nvCxnSpPr>
              <p:cNvPr id="200717" name="直線矢印コネクタ 109"/>
              <p:cNvCxnSpPr>
                <a:cxnSpLocks noChangeShapeType="1"/>
                <a:stCxn id="200716" idx="3"/>
              </p:cNvCxnSpPr>
              <p:nvPr/>
            </p:nvCxnSpPr>
            <p:spPr bwMode="auto">
              <a:xfrm flipV="1">
                <a:off x="2385" y="2202"/>
                <a:ext cx="495" cy="201"/>
              </a:xfrm>
              <a:prstGeom prst="straightConnector1">
                <a:avLst/>
              </a:prstGeom>
              <a:noFill/>
              <a:ln w="28575" algn="ctr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  <p:sp>
            <p:nvSpPr>
              <p:cNvPr id="200718" name="Line 41"/>
              <p:cNvSpPr>
                <a:spLocks noChangeShapeType="1"/>
              </p:cNvSpPr>
              <p:nvPr/>
            </p:nvSpPr>
            <p:spPr bwMode="auto">
              <a:xfrm>
                <a:off x="2608" y="935"/>
                <a:ext cx="91" cy="77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stealth" w="lg" len="lg"/>
                <a:tailEnd type="stealth" w="lg" len="lg"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00719" name="Text Box 42"/>
              <p:cNvSpPr txBox="1">
                <a:spLocks noChangeArrowheads="1"/>
              </p:cNvSpPr>
              <p:nvPr/>
            </p:nvSpPr>
            <p:spPr bwMode="auto">
              <a:xfrm>
                <a:off x="1927" y="663"/>
                <a:ext cx="817" cy="231"/>
              </a:xfrm>
              <a:prstGeom prst="rect">
                <a:avLst/>
              </a:prstGeom>
              <a:noFill/>
              <a:ln w="6350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ja-JP" b="1">
                    <a:cs typeface="Times New Roman" pitchFamily="18" charset="0"/>
                  </a:rPr>
                  <a:t>500 mrad</a:t>
                </a:r>
              </a:p>
            </p:txBody>
          </p:sp>
        </p:grpSp>
        <p:sp>
          <p:nvSpPr>
            <p:cNvPr id="200708" name="Text Box 46"/>
            <p:cNvSpPr txBox="1">
              <a:spLocks noChangeArrowheads="1"/>
            </p:cNvSpPr>
            <p:nvPr/>
          </p:nvSpPr>
          <p:spPr bwMode="auto">
            <a:xfrm>
              <a:off x="3923" y="3113"/>
              <a:ext cx="1497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ja-JP" b="1">
                  <a:solidFill>
                    <a:srgbClr val="3333FF"/>
                  </a:solidFill>
                  <a:latin typeface="ＭＳ Ｐ明朝" charset="-128"/>
                  <a:ea typeface="ＭＳ Ｐ明朝" charset="-128"/>
                </a:rPr>
                <a:t>D=300mm</a:t>
              </a:r>
              <a:r>
                <a:rPr lang="ja-JP" altLang="en-US" b="1">
                  <a:solidFill>
                    <a:srgbClr val="3333FF"/>
                  </a:solidFill>
                  <a:latin typeface="ＭＳ Ｐ明朝" charset="-128"/>
                  <a:ea typeface="ＭＳ Ｐ明朝" charset="-128"/>
                </a:rPr>
                <a:t>２枚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2" name="Picture 4" descr="fig3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331913" y="1700213"/>
            <a:ext cx="6704012" cy="3941762"/>
          </a:xfrm>
          <a:noFill/>
        </p:spPr>
      </p:pic>
      <p:sp>
        <p:nvSpPr>
          <p:cNvPr id="3" name="テキスト ボックス 2"/>
          <p:cNvSpPr txBox="1"/>
          <p:nvPr/>
        </p:nvSpPr>
        <p:spPr>
          <a:xfrm>
            <a:off x="539552" y="404664"/>
            <a:ext cx="79928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 smtClean="0">
                <a:latin typeface="Times New Roman" pitchFamily="18" charset="0"/>
                <a:cs typeface="Times New Roman" pitchFamily="18" charset="0"/>
              </a:rPr>
              <a:t>Application of </a:t>
            </a:r>
            <a:r>
              <a:rPr kumimoji="1" lang="en-US" altLang="ja-JP" sz="2800" b="1" dirty="0" err="1" smtClean="0">
                <a:latin typeface="Times New Roman" pitchFamily="18" charset="0"/>
                <a:cs typeface="Times New Roman" pitchFamily="18" charset="0"/>
              </a:rPr>
              <a:t>Offner</a:t>
            </a:r>
            <a:r>
              <a:rPr kumimoji="1" lang="en-US" altLang="ja-JP" sz="2800" b="1" dirty="0" smtClean="0">
                <a:latin typeface="Times New Roman" pitchFamily="18" charset="0"/>
                <a:cs typeface="Times New Roman" pitchFamily="18" charset="0"/>
              </a:rPr>
              <a:t> relay system to reflective input optics for the Streak camera (2002)</a:t>
            </a:r>
            <a:endParaRPr kumimoji="1" lang="ja-JP" alt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8" name="Picture 2" descr="P502000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375" y="1052513"/>
            <a:ext cx="635000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7219" name="Line 4"/>
          <p:cNvSpPr>
            <a:spLocks noChangeShapeType="1"/>
          </p:cNvSpPr>
          <p:nvPr/>
        </p:nvSpPr>
        <p:spPr bwMode="auto">
          <a:xfrm flipH="1">
            <a:off x="5700713" y="3629025"/>
            <a:ext cx="1790700" cy="1270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 type="stealth" w="lg" len="lg"/>
          </a:ln>
        </p:spPr>
        <p:txBody>
          <a:bodyPr>
            <a:spAutoFit/>
          </a:bodyPr>
          <a:lstStyle/>
          <a:p>
            <a:endParaRPr lang="ja-JP" altLang="en-US"/>
          </a:p>
        </p:txBody>
      </p:sp>
      <p:sp>
        <p:nvSpPr>
          <p:cNvPr id="137220" name="Line 5"/>
          <p:cNvSpPr>
            <a:spLocks noChangeShapeType="1"/>
          </p:cNvSpPr>
          <p:nvPr/>
        </p:nvSpPr>
        <p:spPr bwMode="auto">
          <a:xfrm flipH="1" flipV="1">
            <a:off x="5659438" y="1793875"/>
            <a:ext cx="57150" cy="1852613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 type="stealth" w="lg" len="lg"/>
          </a:ln>
        </p:spPr>
        <p:txBody>
          <a:bodyPr>
            <a:spAutoFit/>
          </a:bodyPr>
          <a:lstStyle/>
          <a:p>
            <a:endParaRPr lang="ja-JP" altLang="en-US"/>
          </a:p>
        </p:txBody>
      </p:sp>
      <p:sp>
        <p:nvSpPr>
          <p:cNvPr id="137221" name="Line 6"/>
          <p:cNvSpPr>
            <a:spLocks noChangeShapeType="1"/>
          </p:cNvSpPr>
          <p:nvPr/>
        </p:nvSpPr>
        <p:spPr bwMode="auto">
          <a:xfrm flipH="1">
            <a:off x="5411788" y="1824038"/>
            <a:ext cx="242887" cy="1800225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 type="stealth" w="lg" len="lg"/>
          </a:ln>
        </p:spPr>
        <p:txBody>
          <a:bodyPr>
            <a:spAutoFit/>
          </a:bodyPr>
          <a:lstStyle/>
          <a:p>
            <a:endParaRPr lang="ja-JP" altLang="en-US"/>
          </a:p>
        </p:txBody>
      </p:sp>
      <p:sp>
        <p:nvSpPr>
          <p:cNvPr id="137222" name="Line 7"/>
          <p:cNvSpPr>
            <a:spLocks noChangeShapeType="1"/>
          </p:cNvSpPr>
          <p:nvPr/>
        </p:nvSpPr>
        <p:spPr bwMode="auto">
          <a:xfrm flipH="1" flipV="1">
            <a:off x="5086350" y="1793875"/>
            <a:ext cx="331788" cy="182245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 type="stealth" w="lg" len="lg"/>
          </a:ln>
        </p:spPr>
        <p:txBody>
          <a:bodyPr>
            <a:spAutoFit/>
          </a:bodyPr>
          <a:lstStyle/>
          <a:p>
            <a:endParaRPr lang="ja-JP" altLang="en-US"/>
          </a:p>
        </p:txBody>
      </p:sp>
      <p:sp>
        <p:nvSpPr>
          <p:cNvPr id="137223" name="Line 8"/>
          <p:cNvSpPr>
            <a:spLocks noChangeShapeType="1"/>
          </p:cNvSpPr>
          <p:nvPr/>
        </p:nvSpPr>
        <p:spPr bwMode="auto">
          <a:xfrm>
            <a:off x="5103813" y="1828800"/>
            <a:ext cx="23812" cy="1827213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 type="stealth" w="lg" len="lg"/>
          </a:ln>
        </p:spPr>
        <p:txBody>
          <a:bodyPr>
            <a:spAutoFit/>
          </a:bodyPr>
          <a:lstStyle/>
          <a:p>
            <a:endParaRPr lang="ja-JP" altLang="en-US"/>
          </a:p>
        </p:txBody>
      </p:sp>
      <p:sp>
        <p:nvSpPr>
          <p:cNvPr id="137224" name="Line 9"/>
          <p:cNvSpPr>
            <a:spLocks noChangeShapeType="1"/>
          </p:cNvSpPr>
          <p:nvPr/>
        </p:nvSpPr>
        <p:spPr bwMode="auto">
          <a:xfrm flipH="1" flipV="1">
            <a:off x="4484688" y="3644900"/>
            <a:ext cx="638175" cy="3175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 type="stealth" w="lg" len="lg"/>
          </a:ln>
        </p:spPr>
        <p:txBody>
          <a:bodyPr>
            <a:spAutoFit/>
          </a:bodyPr>
          <a:lstStyle/>
          <a:p>
            <a:endParaRPr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611560" y="671691"/>
            <a:ext cx="792088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/>
            <a:r>
              <a:rPr lang="en-US" altLang="ja-JP" sz="3600" b="1" dirty="0" smtClean="0">
                <a:latin typeface="Times New Roman" pitchFamily="18" charset="0"/>
                <a:cs typeface="Times New Roman" pitchFamily="18" charset="0"/>
              </a:rPr>
              <a:t>In The J-PARC,</a:t>
            </a:r>
          </a:p>
          <a:p>
            <a:pPr marL="742950" indent="-742950"/>
            <a:endParaRPr lang="en-US" altLang="ja-JP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AutoNum type="arabicPeriod"/>
            </a:pPr>
            <a:r>
              <a:rPr kumimoji="1" lang="en-US" altLang="ja-JP" sz="3600" b="1" dirty="0" smtClean="0">
                <a:latin typeface="Times New Roman" pitchFamily="18" charset="0"/>
                <a:cs typeface="Times New Roman" pitchFamily="18" charset="0"/>
              </a:rPr>
              <a:t>We want to see beam profile of proton beam (like in the electron machine).</a:t>
            </a:r>
          </a:p>
          <a:p>
            <a:pPr marL="742950" indent="-742950">
              <a:buAutoNum type="arabicPeriod"/>
            </a:pPr>
            <a:endParaRPr lang="en-US" altLang="ja-JP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AutoNum type="arabicPeriod"/>
            </a:pPr>
            <a:r>
              <a:rPr kumimoji="1" lang="en-US" altLang="ja-JP" sz="3600" b="1" dirty="0" smtClean="0">
                <a:latin typeface="Times New Roman" pitchFamily="18" charset="0"/>
                <a:cs typeface="Times New Roman" pitchFamily="18" charset="0"/>
              </a:rPr>
              <a:t>We want to see halo profile. </a:t>
            </a:r>
          </a:p>
          <a:p>
            <a:pPr marL="742950" indent="-742950">
              <a:buAutoNum type="arabicPeriod"/>
            </a:pPr>
            <a:endParaRPr lang="en-US" altLang="ja-JP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AutoNum type="arabicPeriod"/>
            </a:pPr>
            <a:r>
              <a:rPr lang="en-US" altLang="ja-JP" sz="3600" b="1" dirty="0" smtClean="0">
                <a:latin typeface="Times New Roman" pitchFamily="18" charset="0"/>
                <a:cs typeface="Times New Roman" pitchFamily="18" charset="0"/>
              </a:rPr>
              <a:t>What is effect of beam collimator?</a:t>
            </a:r>
            <a:endParaRPr kumimoji="1" lang="en-US" altLang="ja-JP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AutoNum type="arabicPeriod"/>
            </a:pPr>
            <a:endParaRPr lang="en-US" altLang="ja-JP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AutoNum type="arabicPeriod"/>
            </a:pPr>
            <a:endParaRPr kumimoji="1" lang="ja-JP" alt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730" name="Picture 4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692275" y="692150"/>
            <a:ext cx="5962650" cy="5851525"/>
          </a:xfrm>
        </p:spPr>
      </p:pic>
      <p:sp>
        <p:nvSpPr>
          <p:cNvPr id="201731" name="Text Box 6"/>
          <p:cNvSpPr txBox="1">
            <a:spLocks noChangeArrowheads="1"/>
          </p:cNvSpPr>
          <p:nvPr/>
        </p:nvSpPr>
        <p:spPr bwMode="auto">
          <a:xfrm>
            <a:off x="755650" y="333375"/>
            <a:ext cx="4319588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 sz="2400" b="1">
                <a:cs typeface="Times New Roman" pitchFamily="18" charset="0"/>
              </a:rPr>
              <a:t>Design of Offner relay system</a:t>
            </a:r>
          </a:p>
        </p:txBody>
      </p:sp>
      <p:sp>
        <p:nvSpPr>
          <p:cNvPr id="201732" name="Text Box 7"/>
          <p:cNvSpPr txBox="1">
            <a:spLocks noChangeArrowheads="1"/>
          </p:cNvSpPr>
          <p:nvPr/>
        </p:nvSpPr>
        <p:spPr bwMode="auto">
          <a:xfrm>
            <a:off x="1331913" y="1557338"/>
            <a:ext cx="15113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>
                <a:cs typeface="Times New Roman" pitchFamily="18" charset="0"/>
              </a:rPr>
              <a:t>Object size: 50mm</a:t>
            </a:r>
          </a:p>
        </p:txBody>
      </p:sp>
      <p:sp>
        <p:nvSpPr>
          <p:cNvPr id="201733" name="Text Box 8"/>
          <p:cNvSpPr txBox="1">
            <a:spLocks noChangeArrowheads="1"/>
          </p:cNvSpPr>
          <p:nvPr/>
        </p:nvSpPr>
        <p:spPr bwMode="auto">
          <a:xfrm>
            <a:off x="6372225" y="1484313"/>
            <a:ext cx="1800225" cy="646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>
                <a:cs typeface="Times New Roman" pitchFamily="18" charset="0"/>
              </a:rPr>
              <a:t>General aperture </a:t>
            </a:r>
          </a:p>
          <a:p>
            <a:r>
              <a:rPr lang="en-US" altLang="ja-JP">
                <a:cs typeface="Times New Roman" pitchFamily="18" charset="0"/>
              </a:rPr>
              <a:t>300mm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400" r="35259"/>
          <a:stretch/>
        </p:blipFill>
        <p:spPr bwMode="auto">
          <a:xfrm>
            <a:off x="4471174" y="201947"/>
            <a:ext cx="4176464" cy="6548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テキスト ボックス 6"/>
          <p:cNvSpPr txBox="1"/>
          <p:nvPr/>
        </p:nvSpPr>
        <p:spPr>
          <a:xfrm>
            <a:off x="395536" y="404664"/>
            <a:ext cx="3672408" cy="7417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>
                <a:latin typeface="Times New Roman" pitchFamily="18" charset="0"/>
                <a:cs typeface="Times New Roman" pitchFamily="18" charset="0"/>
              </a:rPr>
              <a:t>First mirror</a:t>
            </a:r>
          </a:p>
          <a:p>
            <a:r>
              <a:rPr kumimoji="1" lang="en-US" altLang="ja-JP" sz="2800" dirty="0" smtClean="0">
                <a:latin typeface="Times New Roman" pitchFamily="18" charset="0"/>
                <a:cs typeface="Times New Roman" pitchFamily="18" charset="0"/>
              </a:rPr>
              <a:t>Spherical concave  300mm in diameter</a:t>
            </a:r>
          </a:p>
          <a:p>
            <a:r>
              <a:rPr lang="en-US" altLang="ja-JP" sz="2800" dirty="0" smtClean="0">
                <a:latin typeface="Times New Roman" pitchFamily="18" charset="0"/>
                <a:cs typeface="Times New Roman" pitchFamily="18" charset="0"/>
              </a:rPr>
              <a:t>f=500mm</a:t>
            </a:r>
          </a:p>
          <a:p>
            <a:endParaRPr kumimoji="1" lang="en-US" altLang="ja-JP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ja-JP" sz="2800" dirty="0" smtClean="0">
                <a:latin typeface="Times New Roman" pitchFamily="18" charset="0"/>
                <a:cs typeface="Times New Roman" pitchFamily="18" charset="0"/>
              </a:rPr>
              <a:t>Second mirror</a:t>
            </a:r>
          </a:p>
          <a:p>
            <a:r>
              <a:rPr kumimoji="1" lang="en-US" altLang="ja-JP" sz="2800" dirty="0" smtClean="0">
                <a:latin typeface="Times New Roman" pitchFamily="18" charset="0"/>
                <a:cs typeface="Times New Roman" pitchFamily="18" charset="0"/>
              </a:rPr>
              <a:t>Spherical convex</a:t>
            </a:r>
          </a:p>
          <a:p>
            <a:r>
              <a:rPr lang="en-US" altLang="ja-JP" sz="2800" dirty="0" smtClean="0">
                <a:latin typeface="Times New Roman" pitchFamily="18" charset="0"/>
                <a:cs typeface="Times New Roman" pitchFamily="18" charset="0"/>
              </a:rPr>
              <a:t>200mm in diameter</a:t>
            </a:r>
          </a:p>
          <a:p>
            <a:r>
              <a:rPr lang="en-US" altLang="ja-JP" sz="2800" dirty="0" smtClean="0">
                <a:latin typeface="Times New Roman" pitchFamily="18" charset="0"/>
                <a:cs typeface="Times New Roman" pitchFamily="18" charset="0"/>
              </a:rPr>
              <a:t>f=250mm</a:t>
            </a:r>
          </a:p>
          <a:p>
            <a:endParaRPr kumimoji="1" lang="en-US" altLang="ja-JP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ja-JP" sz="2800" dirty="0" smtClean="0">
                <a:latin typeface="Times New Roman" pitchFamily="18" charset="0"/>
                <a:cs typeface="Times New Roman" pitchFamily="18" charset="0"/>
              </a:rPr>
              <a:t>Third mirror</a:t>
            </a:r>
          </a:p>
          <a:p>
            <a:r>
              <a:rPr lang="en-US" altLang="ja-JP" sz="2800" dirty="0" smtClean="0">
                <a:latin typeface="Times New Roman" pitchFamily="18" charset="0"/>
                <a:cs typeface="Times New Roman" pitchFamily="18" charset="0"/>
              </a:rPr>
              <a:t>Spherical concave  300mm in diameter</a:t>
            </a:r>
          </a:p>
          <a:p>
            <a:r>
              <a:rPr lang="en-US" altLang="ja-JP" sz="2800" dirty="0" smtClean="0">
                <a:latin typeface="Times New Roman" pitchFamily="18" charset="0"/>
                <a:cs typeface="Times New Roman" pitchFamily="18" charset="0"/>
              </a:rPr>
              <a:t>f=500mm</a:t>
            </a:r>
          </a:p>
          <a:p>
            <a:r>
              <a:rPr kumimoji="1" lang="en-US" altLang="ja-JP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altLang="ja-JP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kumimoji="1" lang="ja-JP" alt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516" t="23260" r="20485" b="12602"/>
          <a:stretch/>
        </p:blipFill>
        <p:spPr>
          <a:xfrm>
            <a:off x="1403648" y="2708920"/>
            <a:ext cx="6279340" cy="3834000"/>
          </a:xfrm>
          <a:prstGeom prst="rect">
            <a:avLst/>
          </a:prstGeom>
        </p:spPr>
      </p:pic>
      <p:sp>
        <p:nvSpPr>
          <p:cNvPr id="3" name="テキスト ボックス 2"/>
          <p:cNvSpPr txBox="1"/>
          <p:nvPr/>
        </p:nvSpPr>
        <p:spPr>
          <a:xfrm>
            <a:off x="1259632" y="260648"/>
            <a:ext cx="60486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 smtClean="0">
                <a:latin typeface="Times New Roman" pitchFamily="18" charset="0"/>
                <a:cs typeface="Times New Roman" pitchFamily="18" charset="0"/>
              </a:rPr>
              <a:t>Grid chart test</a:t>
            </a:r>
          </a:p>
          <a:p>
            <a:r>
              <a:rPr lang="en-US" altLang="ja-JP" sz="3600" dirty="0" smtClean="0">
                <a:latin typeface="Times New Roman" pitchFamily="18" charset="0"/>
                <a:cs typeface="Times New Roman" pitchFamily="18" charset="0"/>
              </a:rPr>
              <a:t>Clear region</a:t>
            </a:r>
          </a:p>
          <a:p>
            <a:r>
              <a:rPr lang="en-US" altLang="ja-JP" sz="3600" dirty="0" smtClean="0">
                <a:latin typeface="Times New Roman" pitchFamily="18" charset="0"/>
                <a:cs typeface="Times New Roman" pitchFamily="18" charset="0"/>
              </a:rPr>
              <a:t>+/-45mm in vertical</a:t>
            </a:r>
          </a:p>
          <a:p>
            <a:r>
              <a:rPr lang="en-US" altLang="ja-JP" sz="3600" dirty="0" smtClean="0">
                <a:latin typeface="Times New Roman" pitchFamily="18" charset="0"/>
                <a:cs typeface="Times New Roman" pitchFamily="18" charset="0"/>
              </a:rPr>
              <a:t>+/-100mm in horizontal   </a:t>
            </a:r>
          </a:p>
          <a:p>
            <a:endParaRPr kumimoji="1" lang="ja-JP" alt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直線コネクタ 4"/>
          <p:cNvCxnSpPr/>
          <p:nvPr/>
        </p:nvCxnSpPr>
        <p:spPr>
          <a:xfrm>
            <a:off x="5157232" y="3102888"/>
            <a:ext cx="359648" cy="34135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ext Box 4"/>
          <p:cNvSpPr txBox="1">
            <a:spLocks noChangeArrowheads="1"/>
          </p:cNvSpPr>
          <p:nvPr/>
        </p:nvSpPr>
        <p:spPr bwMode="auto">
          <a:xfrm>
            <a:off x="827584" y="640913"/>
            <a:ext cx="7632848" cy="5786199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US" altLang="ja-JP" sz="3200" b="1" dirty="0" smtClean="0">
                <a:latin typeface="Times New Roman" pitchFamily="18" charset="0"/>
                <a:ea typeface="ＭＳ Ｐ明朝" charset="-128"/>
                <a:cs typeface="Times New Roman" pitchFamily="18" charset="0"/>
              </a:rPr>
              <a:t>Direct observation of beam image by reduction system</a:t>
            </a:r>
          </a:p>
          <a:p>
            <a:pPr algn="l"/>
            <a:endParaRPr lang="en-US" altLang="ja-JP" sz="3200" b="1" dirty="0" smtClean="0">
              <a:latin typeface="Times New Roman" pitchFamily="18" charset="0"/>
              <a:ea typeface="ＭＳ Ｐ明朝" charset="-128"/>
              <a:cs typeface="Times New Roman" pitchFamily="18" charset="0"/>
            </a:endParaRPr>
          </a:p>
          <a:p>
            <a:pPr algn="l"/>
            <a:r>
              <a:rPr lang="en-US" altLang="ja-JP" sz="3200" b="1" dirty="0" smtClean="0">
                <a:solidFill>
                  <a:srgbClr val="00CC00"/>
                </a:solidFill>
                <a:latin typeface="Times New Roman" pitchFamily="18" charset="0"/>
                <a:ea typeface="ＭＳ Ｐ明朝" charset="-128"/>
                <a:cs typeface="Times New Roman" pitchFamily="18" charset="0"/>
              </a:rPr>
              <a:t>Design </a:t>
            </a:r>
            <a:r>
              <a:rPr lang="en-US" altLang="ja-JP" sz="3200" b="1" dirty="0">
                <a:solidFill>
                  <a:srgbClr val="00CC00"/>
                </a:solidFill>
                <a:latin typeface="Times New Roman" pitchFamily="18" charset="0"/>
                <a:ea typeface="ＭＳ Ｐ明朝" charset="-128"/>
                <a:cs typeface="Times New Roman" pitchFamily="18" charset="0"/>
              </a:rPr>
              <a:t>of reduction system </a:t>
            </a:r>
          </a:p>
          <a:p>
            <a:pPr algn="l"/>
            <a:r>
              <a:rPr lang="en-US" altLang="ja-JP" sz="2800" b="1" dirty="0">
                <a:solidFill>
                  <a:srgbClr val="00CC00"/>
                </a:solidFill>
                <a:latin typeface="Times New Roman" pitchFamily="18" charset="0"/>
                <a:ea typeface="ＭＳ Ｐ明朝" charset="-128"/>
                <a:cs typeface="Times New Roman" pitchFamily="18" charset="0"/>
              </a:rPr>
              <a:t>How to reduce image filed </a:t>
            </a:r>
            <a:r>
              <a:rPr lang="en-US" altLang="ja-JP" sz="2800" b="1" dirty="0" smtClean="0">
                <a:solidFill>
                  <a:srgbClr val="00CC00"/>
                </a:solidFill>
                <a:latin typeface="Times New Roman" pitchFamily="18" charset="0"/>
                <a:ea typeface="ＭＳ Ｐ明朝" charset="-128"/>
                <a:cs typeface="Times New Roman" pitchFamily="18" charset="0"/>
              </a:rPr>
              <a:t>(100mm</a:t>
            </a:r>
            <a:r>
              <a:rPr lang="en-US" altLang="ja-JP" sz="2800" b="1" baseline="30000" dirty="0" smtClean="0">
                <a:solidFill>
                  <a:srgbClr val="00CC00"/>
                </a:solidFill>
                <a:latin typeface="Times New Roman" pitchFamily="18" charset="0"/>
                <a:ea typeface="ＭＳ Ｐ明朝" charset="-128"/>
                <a:cs typeface="Times New Roman" pitchFamily="18" charset="0"/>
              </a:rPr>
              <a:t> </a:t>
            </a:r>
            <a:r>
              <a:rPr lang="en-US" altLang="ja-JP" sz="2800" b="1" dirty="0" smtClean="0">
                <a:solidFill>
                  <a:srgbClr val="00CC00"/>
                </a:solidFill>
                <a:latin typeface="Times New Roman" pitchFamily="18" charset="0"/>
                <a:ea typeface="ＭＳ Ｐ明朝" charset="-128"/>
                <a:cs typeface="Times New Roman" pitchFamily="18" charset="0"/>
              </a:rPr>
              <a:t>x 100mm) into </a:t>
            </a:r>
            <a:r>
              <a:rPr lang="en-US" altLang="ja-JP" sz="2800" b="1" dirty="0">
                <a:solidFill>
                  <a:srgbClr val="00CC00"/>
                </a:solidFill>
                <a:latin typeface="Times New Roman" pitchFamily="18" charset="0"/>
                <a:ea typeface="ＭＳ Ｐ明朝" charset="-128"/>
                <a:cs typeface="Times New Roman" pitchFamily="18" charset="0"/>
              </a:rPr>
              <a:t>CCD </a:t>
            </a:r>
            <a:r>
              <a:rPr lang="en-US" altLang="ja-JP" sz="2800" b="1" dirty="0" smtClean="0">
                <a:solidFill>
                  <a:srgbClr val="00CC00"/>
                </a:solidFill>
                <a:latin typeface="Times New Roman" pitchFamily="18" charset="0"/>
                <a:ea typeface="ＭＳ Ｐ明朝" charset="-128"/>
                <a:cs typeface="Times New Roman" pitchFamily="18" charset="0"/>
              </a:rPr>
              <a:t>aria (10mm x 10mm)?</a:t>
            </a:r>
            <a:endParaRPr lang="en-US" altLang="ja-JP" sz="2800" b="1" dirty="0">
              <a:solidFill>
                <a:srgbClr val="00CC00"/>
              </a:solidFill>
              <a:latin typeface="Times New Roman" pitchFamily="18" charset="0"/>
              <a:ea typeface="ＭＳ Ｐ明朝" charset="-128"/>
              <a:cs typeface="Times New Roman" pitchFamily="18" charset="0"/>
            </a:endParaRPr>
          </a:p>
          <a:p>
            <a:pPr algn="l"/>
            <a:endParaRPr lang="en-US" altLang="ja-JP" sz="900" b="1" dirty="0">
              <a:latin typeface="Times New Roman" pitchFamily="18" charset="0"/>
              <a:ea typeface="ＭＳ Ｐ明朝" charset="-128"/>
              <a:cs typeface="Times New Roman" pitchFamily="18" charset="0"/>
            </a:endParaRPr>
          </a:p>
          <a:p>
            <a:pPr algn="l"/>
            <a:r>
              <a:rPr lang="en-US" altLang="ja-JP" sz="2800" b="1" dirty="0">
                <a:solidFill>
                  <a:srgbClr val="3333FF"/>
                </a:solidFill>
                <a:latin typeface="Times New Roman" pitchFamily="18" charset="0"/>
                <a:ea typeface="ＭＳ Ｐ明朝" charset="-128"/>
                <a:cs typeface="Times New Roman" pitchFamily="18" charset="0"/>
              </a:rPr>
              <a:t>Magnification of </a:t>
            </a:r>
            <a:r>
              <a:rPr lang="en-US" altLang="ja-JP" sz="2800" b="1" dirty="0" err="1">
                <a:solidFill>
                  <a:srgbClr val="3333FF"/>
                </a:solidFill>
                <a:latin typeface="Times New Roman" pitchFamily="18" charset="0"/>
                <a:ea typeface="ＭＳ Ｐ明朝" charset="-128"/>
                <a:cs typeface="Times New Roman" pitchFamily="18" charset="0"/>
              </a:rPr>
              <a:t>Offner</a:t>
            </a:r>
            <a:r>
              <a:rPr lang="en-US" altLang="ja-JP" sz="2800" b="1" dirty="0">
                <a:solidFill>
                  <a:srgbClr val="3333FF"/>
                </a:solidFill>
                <a:latin typeface="Times New Roman" pitchFamily="18" charset="0"/>
                <a:ea typeface="ＭＳ Ｐ明朝" charset="-128"/>
                <a:cs typeface="Times New Roman" pitchFamily="18" charset="0"/>
              </a:rPr>
              <a:t> system is 1:1,  so image field is 10cmx10cm.</a:t>
            </a:r>
          </a:p>
          <a:p>
            <a:pPr algn="l"/>
            <a:endParaRPr lang="en-US" altLang="ja-JP" sz="900" b="1" dirty="0">
              <a:latin typeface="Times New Roman" pitchFamily="18" charset="0"/>
              <a:ea typeface="ＭＳ Ｐ明朝" charset="-128"/>
              <a:cs typeface="Times New Roman" pitchFamily="18" charset="0"/>
            </a:endParaRPr>
          </a:p>
          <a:p>
            <a:pPr algn="l"/>
            <a:r>
              <a:rPr lang="en-US" altLang="ja-JP" sz="2800" b="1" dirty="0" smtClean="0">
                <a:solidFill>
                  <a:srgbClr val="FF0000"/>
                </a:solidFill>
                <a:latin typeface="Times New Roman" pitchFamily="18" charset="0"/>
                <a:ea typeface="ＭＳ Ｐ明朝" charset="-128"/>
                <a:cs typeface="Times New Roman" pitchFamily="18" charset="0"/>
              </a:rPr>
              <a:t>A </a:t>
            </a:r>
            <a:r>
              <a:rPr lang="en-US" altLang="ja-JP" sz="2800" b="1" dirty="0">
                <a:solidFill>
                  <a:srgbClr val="FF0000"/>
                </a:solidFill>
                <a:latin typeface="Times New Roman" pitchFamily="18" charset="0"/>
                <a:ea typeface="ＭＳ Ｐ明朝" charset="-128"/>
                <a:cs typeface="Times New Roman" pitchFamily="18" charset="0"/>
              </a:rPr>
              <a:t>reduction system having magnification factor less than 0.1 will </a:t>
            </a:r>
            <a:r>
              <a:rPr lang="en-US" altLang="ja-JP" sz="2800" b="1" dirty="0" smtClean="0">
                <a:solidFill>
                  <a:srgbClr val="FF0000"/>
                </a:solidFill>
                <a:latin typeface="Times New Roman" pitchFamily="18" charset="0"/>
                <a:ea typeface="ＭＳ Ｐ明朝" charset="-128"/>
                <a:cs typeface="Times New Roman" pitchFamily="18" charset="0"/>
              </a:rPr>
              <a:t>necessary.</a:t>
            </a:r>
            <a:endParaRPr lang="ja-JP" altLang="en-US" sz="2800" b="1" dirty="0">
              <a:solidFill>
                <a:srgbClr val="FF0000"/>
              </a:solidFill>
              <a:latin typeface="Times New Roman" pitchFamily="18" charset="0"/>
              <a:ea typeface="ＭＳ Ｐ明朝" charset="-128"/>
              <a:cs typeface="Times New Roman" pitchFamily="18" charset="0"/>
            </a:endParaRPr>
          </a:p>
          <a:p>
            <a:endParaRPr lang="ja-JP" altLang="en-US" sz="2800" b="1" dirty="0">
              <a:ea typeface="ＭＳ Ｐ明朝" charset="-128"/>
              <a:cs typeface="Times New Roman" pitchFamily="18" charset="0"/>
            </a:endParaRPr>
          </a:p>
          <a:p>
            <a:pPr algn="l"/>
            <a:r>
              <a:rPr lang="ja-JP" altLang="en-US" sz="2800" b="1" dirty="0">
                <a:ea typeface="ＭＳ Ｐ明朝" charset="-128"/>
                <a:cs typeface="Times New Roman" pitchFamily="18" charset="0"/>
              </a:rPr>
              <a:t>　　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Text Box 4"/>
          <p:cNvSpPr txBox="1">
            <a:spLocks noChangeArrowheads="1"/>
          </p:cNvSpPr>
          <p:nvPr/>
        </p:nvSpPr>
        <p:spPr bwMode="auto">
          <a:xfrm>
            <a:off x="741041" y="386259"/>
            <a:ext cx="7775575" cy="3785652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 sz="2800" b="1" dirty="0">
                <a:latin typeface="Times New Roman" pitchFamily="18" charset="0"/>
                <a:ea typeface="ＭＳ Ｐ明朝" charset="-128"/>
                <a:cs typeface="Times New Roman" pitchFamily="18" charset="0"/>
              </a:rPr>
              <a:t>We cannot realize large reduction ratio with simple </a:t>
            </a:r>
            <a:r>
              <a:rPr lang="en-US" altLang="ja-JP" sz="2800" b="1" dirty="0" smtClean="0">
                <a:latin typeface="Times New Roman" pitchFamily="18" charset="0"/>
                <a:ea typeface="ＭＳ Ｐ明朝" charset="-128"/>
                <a:cs typeface="Times New Roman" pitchFamily="18" charset="0"/>
              </a:rPr>
              <a:t>configurations.</a:t>
            </a:r>
          </a:p>
          <a:p>
            <a:endParaRPr lang="ja-JP" altLang="en-US" sz="2800" b="1" dirty="0">
              <a:latin typeface="Times New Roman" pitchFamily="18" charset="0"/>
              <a:ea typeface="ＭＳ Ｐ明朝" charset="-128"/>
              <a:cs typeface="Times New Roman" pitchFamily="18" charset="0"/>
            </a:endParaRPr>
          </a:p>
          <a:p>
            <a:r>
              <a:rPr lang="en-US" altLang="ja-JP" sz="2800" b="1" dirty="0">
                <a:solidFill>
                  <a:srgbClr val="3333FF"/>
                </a:solidFill>
                <a:latin typeface="Times New Roman" pitchFamily="18" charset="0"/>
                <a:ea typeface="ＭＳ Ｐ明朝" charset="-128"/>
                <a:cs typeface="Times New Roman" pitchFamily="18" charset="0"/>
              </a:rPr>
              <a:t>Often focus point is in the lens</a:t>
            </a:r>
            <a:r>
              <a:rPr lang="ja-JP" altLang="en-US" sz="2800" b="1" dirty="0">
                <a:solidFill>
                  <a:srgbClr val="3333FF"/>
                </a:solidFill>
                <a:latin typeface="Times New Roman" pitchFamily="18" charset="0"/>
                <a:ea typeface="ＭＳ Ｐ明朝" charset="-128"/>
                <a:cs typeface="Times New Roman" pitchFamily="18" charset="0"/>
              </a:rPr>
              <a:t>！</a:t>
            </a:r>
          </a:p>
          <a:p>
            <a:r>
              <a:rPr lang="en-US" altLang="ja-JP" sz="2800" b="1" dirty="0">
                <a:solidFill>
                  <a:srgbClr val="FF5050"/>
                </a:solidFill>
                <a:latin typeface="Times New Roman" pitchFamily="18" charset="0"/>
                <a:ea typeface="ＭＳ Ｐ明朝" charset="-128"/>
                <a:cs typeface="Times New Roman" pitchFamily="18" charset="0"/>
              </a:rPr>
              <a:t>We must design long </a:t>
            </a:r>
            <a:r>
              <a:rPr lang="en-US" altLang="ja-JP" sz="2800" b="1" dirty="0" err="1">
                <a:solidFill>
                  <a:srgbClr val="FF5050"/>
                </a:solidFill>
                <a:latin typeface="Times New Roman" pitchFamily="18" charset="0"/>
                <a:ea typeface="ＭＳ Ｐ明朝" charset="-128"/>
                <a:cs typeface="Times New Roman" pitchFamily="18" charset="0"/>
              </a:rPr>
              <a:t>backfocus</a:t>
            </a:r>
            <a:r>
              <a:rPr lang="en-US" altLang="ja-JP" sz="2800" b="1" dirty="0">
                <a:solidFill>
                  <a:srgbClr val="FF5050"/>
                </a:solidFill>
                <a:latin typeface="Times New Roman" pitchFamily="18" charset="0"/>
                <a:ea typeface="ＭＳ Ｐ明朝" charset="-128"/>
                <a:cs typeface="Times New Roman" pitchFamily="18" charset="0"/>
              </a:rPr>
              <a:t>.</a:t>
            </a:r>
            <a:endParaRPr lang="ja-JP" altLang="en-US" sz="2800" b="1" dirty="0">
              <a:solidFill>
                <a:srgbClr val="FF5050"/>
              </a:solidFill>
              <a:latin typeface="Times New Roman" pitchFamily="18" charset="0"/>
              <a:ea typeface="ＭＳ Ｐ明朝" charset="-128"/>
              <a:cs typeface="Times New Roman" pitchFamily="18" charset="0"/>
            </a:endParaRPr>
          </a:p>
          <a:p>
            <a:r>
              <a:rPr lang="en-US" altLang="ja-JP" sz="2800" b="1" dirty="0">
                <a:solidFill>
                  <a:srgbClr val="FF5050"/>
                </a:solidFill>
                <a:latin typeface="Times New Roman" pitchFamily="18" charset="0"/>
                <a:ea typeface="ＭＳ Ｐ明朝" charset="-128"/>
                <a:cs typeface="Times New Roman" pitchFamily="18" charset="0"/>
              </a:rPr>
              <a:t>Apply a retro-focus </a:t>
            </a:r>
            <a:r>
              <a:rPr lang="en-US" altLang="ja-JP" sz="2800" b="1" dirty="0" smtClean="0">
                <a:solidFill>
                  <a:srgbClr val="FF5050"/>
                </a:solidFill>
                <a:latin typeface="Times New Roman" pitchFamily="18" charset="0"/>
                <a:ea typeface="ＭＳ Ｐ明朝" charset="-128"/>
                <a:cs typeface="Times New Roman" pitchFamily="18" charset="0"/>
              </a:rPr>
              <a:t>design</a:t>
            </a:r>
            <a:endParaRPr lang="en-US" altLang="ja-JP" sz="2800" b="1" dirty="0">
              <a:solidFill>
                <a:srgbClr val="FF5050"/>
              </a:solidFill>
              <a:latin typeface="Times New Roman" pitchFamily="18" charset="0"/>
              <a:ea typeface="ＭＳ Ｐ明朝" charset="-128"/>
              <a:cs typeface="Times New Roman" pitchFamily="18" charset="0"/>
            </a:endParaRPr>
          </a:p>
          <a:p>
            <a:endParaRPr lang="ja-JP" altLang="en-US" sz="3600" b="1" dirty="0">
              <a:solidFill>
                <a:srgbClr val="FF5050"/>
              </a:solidFill>
              <a:latin typeface="Times New Roman" pitchFamily="18" charset="0"/>
              <a:ea typeface="ＭＳ Ｐ明朝" charset="-128"/>
              <a:cs typeface="Times New Roman" pitchFamily="18" charset="0"/>
            </a:endParaRPr>
          </a:p>
          <a:p>
            <a:r>
              <a:rPr lang="en-US" altLang="ja-JP" sz="3600" b="1" dirty="0">
                <a:solidFill>
                  <a:srgbClr val="009900"/>
                </a:solidFill>
                <a:latin typeface="Times New Roman" pitchFamily="18" charset="0"/>
                <a:ea typeface="ＭＳ Ｐ明朝" charset="-128"/>
                <a:cs typeface="Times New Roman" pitchFamily="18" charset="0"/>
              </a:rPr>
              <a:t>Configuration of retro-focus</a:t>
            </a:r>
            <a:endParaRPr lang="ja-JP" altLang="en-US" sz="3600" b="1" dirty="0">
              <a:solidFill>
                <a:srgbClr val="009900"/>
              </a:solidFill>
              <a:latin typeface="Times New Roman" pitchFamily="18" charset="0"/>
              <a:ea typeface="ＭＳ Ｐ明朝" charset="-128"/>
              <a:cs typeface="Times New Roman" pitchFamily="18" charset="0"/>
            </a:endParaRPr>
          </a:p>
        </p:txBody>
      </p:sp>
      <p:grpSp>
        <p:nvGrpSpPr>
          <p:cNvPr id="3" name="Group 49"/>
          <p:cNvGrpSpPr>
            <a:grpSpLocks/>
          </p:cNvGrpSpPr>
          <p:nvPr/>
        </p:nvGrpSpPr>
        <p:grpSpPr bwMode="auto">
          <a:xfrm>
            <a:off x="611560" y="4077072"/>
            <a:ext cx="8050213" cy="2305050"/>
            <a:chOff x="168" y="2716"/>
            <a:chExt cx="5071" cy="1452"/>
          </a:xfrm>
        </p:grpSpPr>
        <p:sp>
          <p:nvSpPr>
            <p:cNvPr id="70661" name="Oval 18"/>
            <p:cNvSpPr>
              <a:spLocks noChangeArrowheads="1"/>
            </p:cNvSpPr>
            <p:nvPr/>
          </p:nvSpPr>
          <p:spPr bwMode="auto">
            <a:xfrm>
              <a:off x="2789" y="2856"/>
              <a:ext cx="182" cy="1134"/>
            </a:xfrm>
            <a:prstGeom prst="ellipse">
              <a:avLst/>
            </a:prstGeom>
            <a:solidFill>
              <a:srgbClr val="FFFFFF"/>
            </a:solidFill>
            <a:ln w="2857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grpSp>
          <p:nvGrpSpPr>
            <p:cNvPr id="4" name="Group 17"/>
            <p:cNvGrpSpPr>
              <a:grpSpLocks/>
            </p:cNvGrpSpPr>
            <p:nvPr/>
          </p:nvGrpSpPr>
          <p:grpSpPr bwMode="auto">
            <a:xfrm>
              <a:off x="168" y="2716"/>
              <a:ext cx="2268" cy="1452"/>
              <a:chOff x="612" y="2704"/>
              <a:chExt cx="2268" cy="1452"/>
            </a:xfrm>
          </p:grpSpPr>
          <p:sp>
            <p:nvSpPr>
              <p:cNvPr id="70680" name="Oval 6"/>
              <p:cNvSpPr>
                <a:spLocks noChangeArrowheads="1"/>
              </p:cNvSpPr>
              <p:nvPr/>
            </p:nvSpPr>
            <p:spPr bwMode="auto">
              <a:xfrm>
                <a:off x="793" y="2910"/>
                <a:ext cx="862" cy="1043"/>
              </a:xfrm>
              <a:prstGeom prst="ellipse">
                <a:avLst/>
              </a:prstGeom>
              <a:noFill/>
              <a:ln w="2857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0681" name="Oval 9"/>
              <p:cNvSpPr>
                <a:spLocks noChangeArrowheads="1"/>
              </p:cNvSpPr>
              <p:nvPr/>
            </p:nvSpPr>
            <p:spPr bwMode="auto">
              <a:xfrm>
                <a:off x="1701" y="2886"/>
                <a:ext cx="862" cy="1043"/>
              </a:xfrm>
              <a:prstGeom prst="ellipse">
                <a:avLst/>
              </a:prstGeom>
              <a:noFill/>
              <a:ln w="2857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0682" name="Rectangle 10"/>
              <p:cNvSpPr>
                <a:spLocks noChangeArrowheads="1"/>
              </p:cNvSpPr>
              <p:nvPr/>
            </p:nvSpPr>
            <p:spPr bwMode="auto">
              <a:xfrm>
                <a:off x="612" y="2704"/>
                <a:ext cx="2177" cy="363"/>
              </a:xfrm>
              <a:prstGeom prst="rect">
                <a:avLst/>
              </a:prstGeom>
              <a:solidFill>
                <a:schemeClr val="bg1"/>
              </a:solidFill>
              <a:ln w="2857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0683" name="Rectangle 12"/>
              <p:cNvSpPr>
                <a:spLocks noChangeArrowheads="1"/>
              </p:cNvSpPr>
              <p:nvPr/>
            </p:nvSpPr>
            <p:spPr bwMode="auto">
              <a:xfrm>
                <a:off x="703" y="3793"/>
                <a:ext cx="2177" cy="363"/>
              </a:xfrm>
              <a:prstGeom prst="rect">
                <a:avLst/>
              </a:prstGeom>
              <a:solidFill>
                <a:schemeClr val="bg1"/>
              </a:solidFill>
              <a:ln w="2857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0684" name="Rectangle 13"/>
              <p:cNvSpPr>
                <a:spLocks noChangeArrowheads="1"/>
              </p:cNvSpPr>
              <p:nvPr/>
            </p:nvSpPr>
            <p:spPr bwMode="auto">
              <a:xfrm>
                <a:off x="657" y="2931"/>
                <a:ext cx="545" cy="953"/>
              </a:xfrm>
              <a:prstGeom prst="rect">
                <a:avLst/>
              </a:prstGeom>
              <a:solidFill>
                <a:schemeClr val="bg1"/>
              </a:solidFill>
              <a:ln w="2857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0685" name="Rectangle 14"/>
              <p:cNvSpPr>
                <a:spLocks noChangeArrowheads="1"/>
              </p:cNvSpPr>
              <p:nvPr/>
            </p:nvSpPr>
            <p:spPr bwMode="auto">
              <a:xfrm>
                <a:off x="2245" y="2886"/>
                <a:ext cx="499" cy="1088"/>
              </a:xfrm>
              <a:prstGeom prst="rect">
                <a:avLst/>
              </a:prstGeom>
              <a:solidFill>
                <a:schemeClr val="bg1"/>
              </a:solidFill>
              <a:ln w="2857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0686" name="Line 15"/>
              <p:cNvSpPr>
                <a:spLocks noChangeShapeType="1"/>
              </p:cNvSpPr>
              <p:nvPr/>
            </p:nvSpPr>
            <p:spPr bwMode="auto">
              <a:xfrm flipV="1">
                <a:off x="1535" y="3067"/>
                <a:ext cx="280" cy="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0687" name="Line 16"/>
              <p:cNvSpPr>
                <a:spLocks noChangeShapeType="1"/>
              </p:cNvSpPr>
              <p:nvPr/>
            </p:nvSpPr>
            <p:spPr bwMode="auto">
              <a:xfrm>
                <a:off x="1547" y="3779"/>
                <a:ext cx="29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</p:grpSp>
        <p:sp>
          <p:nvSpPr>
            <p:cNvPr id="70663" name="Line 5"/>
            <p:cNvSpPr>
              <a:spLocks noChangeShapeType="1"/>
            </p:cNvSpPr>
            <p:nvPr/>
          </p:nvSpPr>
          <p:spPr bwMode="auto">
            <a:xfrm>
              <a:off x="340" y="3430"/>
              <a:ext cx="489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70664" name="Line 19"/>
            <p:cNvSpPr>
              <a:spLocks noChangeShapeType="1"/>
            </p:cNvSpPr>
            <p:nvPr/>
          </p:nvSpPr>
          <p:spPr bwMode="auto">
            <a:xfrm flipV="1">
              <a:off x="354" y="3210"/>
              <a:ext cx="3612" cy="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70665" name="Line 20"/>
            <p:cNvSpPr>
              <a:spLocks noChangeShapeType="1"/>
            </p:cNvSpPr>
            <p:nvPr/>
          </p:nvSpPr>
          <p:spPr bwMode="auto">
            <a:xfrm flipV="1">
              <a:off x="346" y="3646"/>
              <a:ext cx="3612" cy="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70666" name="Line 21"/>
            <p:cNvSpPr>
              <a:spLocks noChangeShapeType="1"/>
            </p:cNvSpPr>
            <p:nvPr/>
          </p:nvSpPr>
          <p:spPr bwMode="auto">
            <a:xfrm flipV="1">
              <a:off x="1264" y="2970"/>
              <a:ext cx="1616" cy="24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70667" name="Line 22"/>
            <p:cNvSpPr>
              <a:spLocks noChangeShapeType="1"/>
            </p:cNvSpPr>
            <p:nvPr/>
          </p:nvSpPr>
          <p:spPr bwMode="auto">
            <a:xfrm>
              <a:off x="1294" y="3652"/>
              <a:ext cx="1586" cy="2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70668" name="Line 33"/>
            <p:cNvSpPr>
              <a:spLocks noChangeShapeType="1"/>
            </p:cNvSpPr>
            <p:nvPr/>
          </p:nvSpPr>
          <p:spPr bwMode="auto">
            <a:xfrm>
              <a:off x="2880" y="2964"/>
              <a:ext cx="2052" cy="4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70669" name="Line 35"/>
            <p:cNvSpPr>
              <a:spLocks noChangeShapeType="1"/>
            </p:cNvSpPr>
            <p:nvPr/>
          </p:nvSpPr>
          <p:spPr bwMode="auto">
            <a:xfrm flipV="1">
              <a:off x="2880" y="3430"/>
              <a:ext cx="1996" cy="45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70670" name="Line 36"/>
            <p:cNvSpPr>
              <a:spLocks noChangeShapeType="1"/>
            </p:cNvSpPr>
            <p:nvPr/>
          </p:nvSpPr>
          <p:spPr bwMode="auto">
            <a:xfrm>
              <a:off x="3954" y="2904"/>
              <a:ext cx="0" cy="103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Dot"/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70671" name="Line 37"/>
            <p:cNvSpPr>
              <a:spLocks noChangeShapeType="1"/>
            </p:cNvSpPr>
            <p:nvPr/>
          </p:nvSpPr>
          <p:spPr bwMode="auto">
            <a:xfrm>
              <a:off x="4876" y="2902"/>
              <a:ext cx="0" cy="103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Dot"/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70672" name="Line 38"/>
            <p:cNvSpPr>
              <a:spLocks noChangeShapeType="1"/>
            </p:cNvSpPr>
            <p:nvPr/>
          </p:nvSpPr>
          <p:spPr bwMode="auto">
            <a:xfrm>
              <a:off x="3969" y="3838"/>
              <a:ext cx="90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stealth" w="lg" len="lg"/>
              <a:tailEnd type="stealth" w="lg" len="lg"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70673" name="Text Box 39"/>
            <p:cNvSpPr txBox="1">
              <a:spLocks noChangeArrowheads="1"/>
            </p:cNvSpPr>
            <p:nvPr/>
          </p:nvSpPr>
          <p:spPr bwMode="auto">
            <a:xfrm>
              <a:off x="4241" y="3793"/>
              <a:ext cx="317" cy="231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ja-JP">
                  <a:cs typeface="Times New Roman" pitchFamily="18" charset="0"/>
                </a:rPr>
                <a:t>f</a:t>
              </a:r>
            </a:p>
          </p:txBody>
        </p:sp>
        <p:sp>
          <p:nvSpPr>
            <p:cNvPr id="70674" name="Text Box 40"/>
            <p:cNvSpPr txBox="1">
              <a:spLocks noChangeArrowheads="1"/>
            </p:cNvSpPr>
            <p:nvPr/>
          </p:nvSpPr>
          <p:spPr bwMode="auto">
            <a:xfrm>
              <a:off x="3627" y="3198"/>
              <a:ext cx="453" cy="231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ja-JP">
                  <a:cs typeface="Times New Roman" pitchFamily="18" charset="0"/>
                </a:rPr>
                <a:t>H</a:t>
              </a:r>
              <a:r>
                <a:rPr lang="en-US" altLang="ja-JP" baseline="-25000">
                  <a:cs typeface="Times New Roman" pitchFamily="18" charset="0"/>
                </a:rPr>
                <a:t>2</a:t>
              </a:r>
            </a:p>
          </p:txBody>
        </p:sp>
        <p:sp>
          <p:nvSpPr>
            <p:cNvPr id="70675" name="Line 41"/>
            <p:cNvSpPr>
              <a:spLocks noChangeShapeType="1"/>
            </p:cNvSpPr>
            <p:nvPr/>
          </p:nvSpPr>
          <p:spPr bwMode="auto">
            <a:xfrm>
              <a:off x="2240" y="2936"/>
              <a:ext cx="0" cy="103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Dot"/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70676" name="Text Box 43"/>
            <p:cNvSpPr txBox="1">
              <a:spLocks noChangeArrowheads="1"/>
            </p:cNvSpPr>
            <p:nvPr/>
          </p:nvSpPr>
          <p:spPr bwMode="auto">
            <a:xfrm>
              <a:off x="2101" y="3191"/>
              <a:ext cx="453" cy="231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ja-JP" dirty="0">
                  <a:cs typeface="Times New Roman" pitchFamily="18" charset="0"/>
                </a:rPr>
                <a:t>H</a:t>
              </a:r>
              <a:r>
                <a:rPr lang="en-US" altLang="ja-JP" baseline="-25000" dirty="0">
                  <a:cs typeface="Times New Roman" pitchFamily="18" charset="0"/>
                </a:rPr>
                <a:t>1</a:t>
              </a:r>
            </a:p>
          </p:txBody>
        </p:sp>
        <p:sp>
          <p:nvSpPr>
            <p:cNvPr id="70677" name="Line 46"/>
            <p:cNvSpPr>
              <a:spLocks noChangeShapeType="1"/>
            </p:cNvSpPr>
            <p:nvPr/>
          </p:nvSpPr>
          <p:spPr bwMode="auto">
            <a:xfrm>
              <a:off x="1346" y="2948"/>
              <a:ext cx="0" cy="103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Dot"/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70678" name="Line 47"/>
            <p:cNvSpPr>
              <a:spLocks noChangeShapeType="1"/>
            </p:cNvSpPr>
            <p:nvPr/>
          </p:nvSpPr>
          <p:spPr bwMode="auto">
            <a:xfrm>
              <a:off x="1345" y="3860"/>
              <a:ext cx="90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stealth" w="lg" len="lg"/>
              <a:tailEnd type="stealth" w="lg" len="lg"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70679" name="Text Box 48"/>
            <p:cNvSpPr txBox="1">
              <a:spLocks noChangeArrowheads="1"/>
            </p:cNvSpPr>
            <p:nvPr/>
          </p:nvSpPr>
          <p:spPr bwMode="auto">
            <a:xfrm>
              <a:off x="1610" y="3838"/>
              <a:ext cx="317" cy="231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ja-JP">
                  <a:cs typeface="Times New Roman" pitchFamily="18" charset="0"/>
                </a:rPr>
                <a:t>f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188" y="260350"/>
            <a:ext cx="7799387" cy="5851525"/>
          </a:xfrm>
          <a:noFill/>
        </p:spPr>
      </p:pic>
      <p:sp>
        <p:nvSpPr>
          <p:cNvPr id="73732" name="テキスト ボックス 4"/>
          <p:cNvSpPr txBox="1">
            <a:spLocks noChangeArrowheads="1"/>
          </p:cNvSpPr>
          <p:nvPr/>
        </p:nvSpPr>
        <p:spPr bwMode="auto">
          <a:xfrm>
            <a:off x="2843213" y="3573463"/>
            <a:ext cx="54006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 dirty="0">
                <a:latin typeface="Times New Roman" pitchFamily="18" charset="0"/>
                <a:cs typeface="Times New Roman" pitchFamily="18" charset="0"/>
              </a:rPr>
              <a:t>Lens material: B270 (a kind of white crown glass)</a:t>
            </a:r>
            <a:endParaRPr lang="ja-JP" altLang="en-US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直線矢印コネクタ 6"/>
          <p:cNvCxnSpPr/>
          <p:nvPr/>
        </p:nvCxnSpPr>
        <p:spPr>
          <a:xfrm>
            <a:off x="971600" y="3501008"/>
            <a:ext cx="4464496" cy="0"/>
          </a:xfrm>
          <a:prstGeom prst="straightConnector1">
            <a:avLst/>
          </a:prstGeom>
          <a:ln>
            <a:solidFill>
              <a:schemeClr val="tx1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グループ化 8"/>
          <p:cNvGrpSpPr/>
          <p:nvPr/>
        </p:nvGrpSpPr>
        <p:grpSpPr>
          <a:xfrm>
            <a:off x="611560" y="332656"/>
            <a:ext cx="7632848" cy="4431397"/>
            <a:chOff x="611560" y="332656"/>
            <a:chExt cx="7632848" cy="4431397"/>
          </a:xfrm>
        </p:grpSpPr>
        <p:sp>
          <p:nvSpPr>
            <p:cNvPr id="73731" name="テキスト ボックス 3"/>
            <p:cNvSpPr txBox="1">
              <a:spLocks noChangeArrowheads="1"/>
            </p:cNvSpPr>
            <p:nvPr/>
          </p:nvSpPr>
          <p:spPr bwMode="auto">
            <a:xfrm>
              <a:off x="1403648" y="1268760"/>
              <a:ext cx="3455988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ja-JP" sz="2800" dirty="0">
                  <a:latin typeface="Times New Roman" pitchFamily="18" charset="0"/>
                  <a:cs typeface="Times New Roman" pitchFamily="18" charset="0"/>
                </a:rPr>
                <a:t>Acceptance 300mrad</a:t>
              </a:r>
              <a:endParaRPr lang="ja-JP" alt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テキスト ボックス 4"/>
            <p:cNvSpPr txBox="1"/>
            <p:nvPr/>
          </p:nvSpPr>
          <p:spPr>
            <a:xfrm>
              <a:off x="611560" y="332656"/>
              <a:ext cx="763284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3200" b="1" dirty="0" smtClean="0">
                  <a:latin typeface="Times New Roman" pitchFamily="18" charset="0"/>
                  <a:cs typeface="Times New Roman" pitchFamily="18" charset="0"/>
                </a:rPr>
                <a:t>Large reduction optics system with retro-focus design</a:t>
              </a:r>
              <a:endParaRPr kumimoji="1" lang="ja-JP" altLang="en-US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1331640" y="3933056"/>
              <a:ext cx="53285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400" dirty="0" smtClean="0">
                  <a:latin typeface="Times New Roman" pitchFamily="18" charset="0"/>
                  <a:cs typeface="Times New Roman" pitchFamily="18" charset="0"/>
                </a:rPr>
                <a:t>Long working distance is necessary for observing image in vacuum chamber</a:t>
              </a:r>
              <a:endParaRPr kumimoji="1" lang="ja-JP" alt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グループ化 27"/>
          <p:cNvGrpSpPr/>
          <p:nvPr/>
        </p:nvGrpSpPr>
        <p:grpSpPr>
          <a:xfrm>
            <a:off x="3203848" y="476672"/>
            <a:ext cx="3476546" cy="5952990"/>
            <a:chOff x="3203848" y="476672"/>
            <a:chExt cx="3476546" cy="5952990"/>
          </a:xfrm>
        </p:grpSpPr>
        <p:pic>
          <p:nvPicPr>
            <p:cNvPr id="5120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03848" y="476672"/>
              <a:ext cx="3476546" cy="59529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6" name="直線コネクタ 5"/>
            <p:cNvCxnSpPr/>
            <p:nvPr/>
          </p:nvCxnSpPr>
          <p:spPr>
            <a:xfrm>
              <a:off x="4211960" y="1556792"/>
              <a:ext cx="1296144" cy="187220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コネクタ 6"/>
            <p:cNvCxnSpPr/>
            <p:nvPr/>
          </p:nvCxnSpPr>
          <p:spPr>
            <a:xfrm flipV="1">
              <a:off x="4211960" y="3429000"/>
              <a:ext cx="1296144" cy="1944216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コネクタ 9"/>
            <p:cNvCxnSpPr/>
            <p:nvPr/>
          </p:nvCxnSpPr>
          <p:spPr>
            <a:xfrm>
              <a:off x="5157232" y="3102888"/>
              <a:ext cx="359648" cy="34135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コネクタ 11"/>
            <p:cNvCxnSpPr/>
            <p:nvPr/>
          </p:nvCxnSpPr>
          <p:spPr>
            <a:xfrm flipV="1">
              <a:off x="5135880" y="3459480"/>
              <a:ext cx="365760" cy="36576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>
              <a:off x="5187712" y="3255288"/>
              <a:ext cx="313928" cy="17371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コネクタ 16"/>
            <p:cNvCxnSpPr/>
            <p:nvPr/>
          </p:nvCxnSpPr>
          <p:spPr>
            <a:xfrm flipV="1">
              <a:off x="5185440" y="3444240"/>
              <a:ext cx="331440" cy="2267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線コネクタ 19"/>
            <p:cNvCxnSpPr/>
            <p:nvPr/>
          </p:nvCxnSpPr>
          <p:spPr>
            <a:xfrm>
              <a:off x="5170200" y="3396640"/>
              <a:ext cx="331440" cy="476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/>
            <p:cNvCxnSpPr/>
            <p:nvPr/>
          </p:nvCxnSpPr>
          <p:spPr>
            <a:xfrm flipV="1">
              <a:off x="5185440" y="3429000"/>
              <a:ext cx="331440" cy="1048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/>
          </p:nvCxnSpPr>
          <p:spPr>
            <a:xfrm>
              <a:off x="5501640" y="2150016"/>
              <a:ext cx="0" cy="25922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テキスト ボックス 28"/>
          <p:cNvSpPr txBox="1"/>
          <p:nvPr/>
        </p:nvSpPr>
        <p:spPr>
          <a:xfrm>
            <a:off x="1259632" y="188640"/>
            <a:ext cx="61926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Large reduction ratio is impossible!</a:t>
            </a:r>
            <a:endParaRPr kumimoji="1" lang="ja-JP" alt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78"/>
          <p:cNvGrpSpPr/>
          <p:nvPr/>
        </p:nvGrpSpPr>
        <p:grpSpPr>
          <a:xfrm>
            <a:off x="899592" y="548680"/>
            <a:ext cx="7860181" cy="5400601"/>
            <a:chOff x="1283819" y="188640"/>
            <a:chExt cx="7860181" cy="5400601"/>
          </a:xfrm>
        </p:grpSpPr>
        <p:grpSp>
          <p:nvGrpSpPr>
            <p:cNvPr id="3" name="グループ化 171"/>
            <p:cNvGrpSpPr/>
            <p:nvPr/>
          </p:nvGrpSpPr>
          <p:grpSpPr>
            <a:xfrm>
              <a:off x="1283819" y="188640"/>
              <a:ext cx="7314271" cy="5400601"/>
              <a:chOff x="1283819" y="188640"/>
              <a:chExt cx="7314271" cy="5400601"/>
            </a:xfrm>
          </p:grpSpPr>
          <p:sp>
            <p:nvSpPr>
              <p:cNvPr id="36" name="雲 35"/>
              <p:cNvSpPr/>
              <p:nvPr/>
            </p:nvSpPr>
            <p:spPr>
              <a:xfrm>
                <a:off x="7958798" y="2435960"/>
                <a:ext cx="204966" cy="415943"/>
              </a:xfrm>
              <a:prstGeom prst="cloud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" name="円/楕円 25"/>
              <p:cNvSpPr/>
              <p:nvPr/>
            </p:nvSpPr>
            <p:spPr>
              <a:xfrm>
                <a:off x="7079543" y="2183642"/>
                <a:ext cx="360040" cy="105087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8" name="直線矢印コネクタ 17"/>
              <p:cNvCxnSpPr/>
              <p:nvPr/>
            </p:nvCxnSpPr>
            <p:spPr>
              <a:xfrm flipV="1">
                <a:off x="4655127" y="2606722"/>
                <a:ext cx="3942963" cy="288882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none" w="med" len="med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円/楕円 7"/>
              <p:cNvSpPr/>
              <p:nvPr/>
            </p:nvSpPr>
            <p:spPr>
              <a:xfrm>
                <a:off x="3347864" y="692696"/>
                <a:ext cx="2520280" cy="4536504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雲 9"/>
              <p:cNvSpPr/>
              <p:nvPr/>
            </p:nvSpPr>
            <p:spPr>
              <a:xfrm>
                <a:off x="4139952" y="2204864"/>
                <a:ext cx="936104" cy="1440160"/>
              </a:xfrm>
              <a:prstGeom prst="cloud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5" name="直線矢印コネクタ 14"/>
              <p:cNvCxnSpPr/>
              <p:nvPr/>
            </p:nvCxnSpPr>
            <p:spPr>
              <a:xfrm rot="16200000" flipV="1">
                <a:off x="3232375" y="1528265"/>
                <a:ext cx="2720816" cy="41565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none" w="med" len="med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線矢印コネクタ 20"/>
              <p:cNvCxnSpPr/>
              <p:nvPr/>
            </p:nvCxnSpPr>
            <p:spPr>
              <a:xfrm rot="16200000" flipH="1">
                <a:off x="3280081" y="4225312"/>
                <a:ext cx="2707053" cy="20805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none" w="med" len="med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線コネクタ 61"/>
              <p:cNvCxnSpPr/>
              <p:nvPr/>
            </p:nvCxnSpPr>
            <p:spPr>
              <a:xfrm flipH="1">
                <a:off x="4593946" y="2801141"/>
                <a:ext cx="1288500" cy="102993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線コネクタ 27"/>
              <p:cNvCxnSpPr/>
              <p:nvPr/>
            </p:nvCxnSpPr>
            <p:spPr>
              <a:xfrm>
                <a:off x="7315200" y="2197290"/>
                <a:ext cx="775411" cy="44349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線コネクタ 28"/>
              <p:cNvCxnSpPr>
                <a:stCxn id="26" idx="4"/>
              </p:cNvCxnSpPr>
              <p:nvPr/>
            </p:nvCxnSpPr>
            <p:spPr>
              <a:xfrm flipV="1">
                <a:off x="7259563" y="2640787"/>
                <a:ext cx="823733" cy="59373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直線コネクタ 78"/>
              <p:cNvCxnSpPr/>
              <p:nvPr/>
            </p:nvCxnSpPr>
            <p:spPr>
              <a:xfrm flipH="1">
                <a:off x="4640240" y="2593075"/>
                <a:ext cx="1160059" cy="313898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直線コネクタ 82"/>
              <p:cNvCxnSpPr/>
              <p:nvPr/>
            </p:nvCxnSpPr>
            <p:spPr>
              <a:xfrm flipH="1" flipV="1">
                <a:off x="4653888" y="2906973"/>
                <a:ext cx="1255593" cy="150126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直線矢印コネクタ 85"/>
              <p:cNvCxnSpPr/>
              <p:nvPr/>
            </p:nvCxnSpPr>
            <p:spPr>
              <a:xfrm flipV="1">
                <a:off x="5845287" y="2169994"/>
                <a:ext cx="1388026" cy="403903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直線矢印コネクタ 90"/>
              <p:cNvCxnSpPr/>
              <p:nvPr/>
            </p:nvCxnSpPr>
            <p:spPr>
              <a:xfrm>
                <a:off x="5923128" y="3070747"/>
                <a:ext cx="1323833" cy="17742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" name="グループ化 109"/>
              <p:cNvGrpSpPr/>
              <p:nvPr/>
            </p:nvGrpSpPr>
            <p:grpSpPr>
              <a:xfrm>
                <a:off x="1305523" y="1003175"/>
                <a:ext cx="3277994" cy="2523773"/>
                <a:chOff x="789950" y="1916832"/>
                <a:chExt cx="3277994" cy="1872952"/>
              </a:xfrm>
              <a:noFill/>
            </p:grpSpPr>
            <p:sp>
              <p:nvSpPr>
                <p:cNvPr id="111" name="二等辺三角形 110"/>
                <p:cNvSpPr/>
                <p:nvPr/>
              </p:nvSpPr>
              <p:spPr>
                <a:xfrm rot="5400000">
                  <a:off x="1655676" y="1376772"/>
                  <a:ext cx="1872208" cy="2952328"/>
                </a:xfrm>
                <a:prstGeom prst="triangle">
                  <a:avLst/>
                </a:prstGeom>
                <a:grpFill/>
                <a:ln>
                  <a:solidFill>
                    <a:srgbClr val="3333C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12" name="円/楕円 111"/>
                <p:cNvSpPr/>
                <p:nvPr/>
              </p:nvSpPr>
              <p:spPr>
                <a:xfrm>
                  <a:off x="789950" y="1919777"/>
                  <a:ext cx="576064" cy="1870007"/>
                </a:xfrm>
                <a:prstGeom prst="ellipse">
                  <a:avLst/>
                </a:prstGeom>
                <a:grpFill/>
                <a:ln>
                  <a:solidFill>
                    <a:srgbClr val="3333C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13" name="円/楕円 112"/>
                <p:cNvSpPr/>
                <p:nvPr/>
              </p:nvSpPr>
              <p:spPr>
                <a:xfrm>
                  <a:off x="912482" y="2231918"/>
                  <a:ext cx="294852" cy="1276830"/>
                </a:xfrm>
                <a:prstGeom prst="ellipse">
                  <a:avLst/>
                </a:prstGeom>
                <a:grpFill/>
                <a:ln>
                  <a:solidFill>
                    <a:srgbClr val="3333C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14" name="直線コネクタ 113"/>
                <p:cNvCxnSpPr>
                  <a:stCxn id="113" idx="0"/>
                  <a:endCxn id="111" idx="0"/>
                </p:cNvCxnSpPr>
                <p:nvPr/>
              </p:nvCxnSpPr>
              <p:spPr>
                <a:xfrm rot="16200000" flipH="1">
                  <a:off x="2253417" y="1038409"/>
                  <a:ext cx="621018" cy="3008036"/>
                </a:xfrm>
                <a:prstGeom prst="line">
                  <a:avLst/>
                </a:prstGeom>
                <a:grpFill/>
                <a:ln>
                  <a:solidFill>
                    <a:srgbClr val="3333C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直線コネクタ 114"/>
                <p:cNvCxnSpPr/>
                <p:nvPr/>
              </p:nvCxnSpPr>
              <p:spPr>
                <a:xfrm flipV="1">
                  <a:off x="1018147" y="2839513"/>
                  <a:ext cx="2979682" cy="630621"/>
                </a:xfrm>
                <a:prstGeom prst="line">
                  <a:avLst/>
                </a:prstGeom>
                <a:grpFill/>
                <a:ln>
                  <a:solidFill>
                    <a:srgbClr val="3333C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" name="グループ化 115"/>
              <p:cNvGrpSpPr/>
              <p:nvPr/>
            </p:nvGrpSpPr>
            <p:grpSpPr>
              <a:xfrm>
                <a:off x="1283819" y="2363737"/>
                <a:ext cx="3277994" cy="2523773"/>
                <a:chOff x="789950" y="1916832"/>
                <a:chExt cx="3277994" cy="1872952"/>
              </a:xfrm>
              <a:noFill/>
            </p:grpSpPr>
            <p:sp>
              <p:nvSpPr>
                <p:cNvPr id="117" name="二等辺三角形 116"/>
                <p:cNvSpPr/>
                <p:nvPr/>
              </p:nvSpPr>
              <p:spPr>
                <a:xfrm rot="5400000">
                  <a:off x="1655676" y="1376772"/>
                  <a:ext cx="1872208" cy="2952328"/>
                </a:xfrm>
                <a:prstGeom prst="triangle">
                  <a:avLst/>
                </a:prstGeom>
                <a:grpFill/>
                <a:ln>
                  <a:solidFill>
                    <a:srgbClr val="3333C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18" name="円/楕円 117"/>
                <p:cNvSpPr/>
                <p:nvPr/>
              </p:nvSpPr>
              <p:spPr>
                <a:xfrm>
                  <a:off x="789950" y="1919777"/>
                  <a:ext cx="576064" cy="1870007"/>
                </a:xfrm>
                <a:prstGeom prst="ellipse">
                  <a:avLst/>
                </a:prstGeom>
                <a:grpFill/>
                <a:ln>
                  <a:solidFill>
                    <a:srgbClr val="3333C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19" name="円/楕円 118"/>
                <p:cNvSpPr/>
                <p:nvPr/>
              </p:nvSpPr>
              <p:spPr>
                <a:xfrm>
                  <a:off x="912482" y="2231918"/>
                  <a:ext cx="294852" cy="1276830"/>
                </a:xfrm>
                <a:prstGeom prst="ellipse">
                  <a:avLst/>
                </a:prstGeom>
                <a:grpFill/>
                <a:ln>
                  <a:solidFill>
                    <a:srgbClr val="3333C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20" name="直線コネクタ 119"/>
                <p:cNvCxnSpPr>
                  <a:stCxn id="119" idx="0"/>
                  <a:endCxn id="117" idx="0"/>
                </p:cNvCxnSpPr>
                <p:nvPr/>
              </p:nvCxnSpPr>
              <p:spPr>
                <a:xfrm rot="16200000" flipH="1">
                  <a:off x="2253417" y="1038409"/>
                  <a:ext cx="621018" cy="3008036"/>
                </a:xfrm>
                <a:prstGeom prst="line">
                  <a:avLst/>
                </a:prstGeom>
                <a:grpFill/>
                <a:ln>
                  <a:solidFill>
                    <a:srgbClr val="3333C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直線コネクタ 120"/>
                <p:cNvCxnSpPr/>
                <p:nvPr/>
              </p:nvCxnSpPr>
              <p:spPr>
                <a:xfrm flipV="1">
                  <a:off x="1018147" y="2839513"/>
                  <a:ext cx="2979682" cy="630621"/>
                </a:xfrm>
                <a:prstGeom prst="line">
                  <a:avLst/>
                </a:prstGeom>
                <a:grpFill/>
                <a:ln>
                  <a:solidFill>
                    <a:srgbClr val="3333C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" name="グループ化 121"/>
              <p:cNvGrpSpPr/>
              <p:nvPr/>
            </p:nvGrpSpPr>
            <p:grpSpPr>
              <a:xfrm flipH="1">
                <a:off x="4637046" y="1442442"/>
                <a:ext cx="2816490" cy="1586080"/>
                <a:chOff x="789950" y="1916832"/>
                <a:chExt cx="3277994" cy="1872952"/>
              </a:xfrm>
              <a:noFill/>
            </p:grpSpPr>
            <p:sp>
              <p:nvSpPr>
                <p:cNvPr id="123" name="二等辺三角形 122"/>
                <p:cNvSpPr/>
                <p:nvPr/>
              </p:nvSpPr>
              <p:spPr>
                <a:xfrm rot="5400000">
                  <a:off x="1655676" y="1376772"/>
                  <a:ext cx="1872208" cy="2952328"/>
                </a:xfrm>
                <a:prstGeom prst="triangle">
                  <a:avLst/>
                </a:prstGeom>
                <a:grpFill/>
                <a:ln>
                  <a:solidFill>
                    <a:srgbClr val="3333C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24" name="円/楕円 123"/>
                <p:cNvSpPr/>
                <p:nvPr/>
              </p:nvSpPr>
              <p:spPr>
                <a:xfrm>
                  <a:off x="789950" y="1919777"/>
                  <a:ext cx="576064" cy="1870007"/>
                </a:xfrm>
                <a:prstGeom prst="ellipse">
                  <a:avLst/>
                </a:prstGeom>
                <a:grpFill/>
                <a:ln>
                  <a:solidFill>
                    <a:srgbClr val="3333C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25" name="円/楕円 124"/>
                <p:cNvSpPr/>
                <p:nvPr/>
              </p:nvSpPr>
              <p:spPr>
                <a:xfrm>
                  <a:off x="912482" y="2231918"/>
                  <a:ext cx="294852" cy="1276830"/>
                </a:xfrm>
                <a:prstGeom prst="ellipse">
                  <a:avLst/>
                </a:prstGeom>
                <a:grpFill/>
                <a:ln>
                  <a:solidFill>
                    <a:srgbClr val="3333C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26" name="直線コネクタ 125"/>
                <p:cNvCxnSpPr>
                  <a:stCxn id="125" idx="0"/>
                  <a:endCxn id="123" idx="0"/>
                </p:cNvCxnSpPr>
                <p:nvPr/>
              </p:nvCxnSpPr>
              <p:spPr>
                <a:xfrm rot="16200000" flipH="1">
                  <a:off x="2253417" y="1038409"/>
                  <a:ext cx="621018" cy="3008036"/>
                </a:xfrm>
                <a:prstGeom prst="line">
                  <a:avLst/>
                </a:prstGeom>
                <a:grpFill/>
                <a:ln>
                  <a:solidFill>
                    <a:srgbClr val="3333C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直線コネクタ 126"/>
                <p:cNvCxnSpPr/>
                <p:nvPr/>
              </p:nvCxnSpPr>
              <p:spPr>
                <a:xfrm flipV="1">
                  <a:off x="1018147" y="2839513"/>
                  <a:ext cx="2979682" cy="630621"/>
                </a:xfrm>
                <a:prstGeom prst="line">
                  <a:avLst/>
                </a:prstGeom>
                <a:grpFill/>
                <a:ln>
                  <a:solidFill>
                    <a:srgbClr val="3333C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" name="グループ化 127"/>
              <p:cNvGrpSpPr/>
              <p:nvPr/>
            </p:nvGrpSpPr>
            <p:grpSpPr>
              <a:xfrm flipH="1">
                <a:off x="4630994" y="2865834"/>
                <a:ext cx="2816490" cy="1586080"/>
                <a:chOff x="789950" y="1916832"/>
                <a:chExt cx="3277994" cy="1872952"/>
              </a:xfrm>
              <a:noFill/>
            </p:grpSpPr>
            <p:sp>
              <p:nvSpPr>
                <p:cNvPr id="129" name="二等辺三角形 128"/>
                <p:cNvSpPr/>
                <p:nvPr/>
              </p:nvSpPr>
              <p:spPr>
                <a:xfrm rot="5400000">
                  <a:off x="1655676" y="1376772"/>
                  <a:ext cx="1872208" cy="2952328"/>
                </a:xfrm>
                <a:prstGeom prst="triangle">
                  <a:avLst/>
                </a:prstGeom>
                <a:grpFill/>
                <a:ln>
                  <a:solidFill>
                    <a:srgbClr val="3333C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30" name="円/楕円 129"/>
                <p:cNvSpPr/>
                <p:nvPr/>
              </p:nvSpPr>
              <p:spPr>
                <a:xfrm>
                  <a:off x="789950" y="1919777"/>
                  <a:ext cx="576064" cy="1870007"/>
                </a:xfrm>
                <a:prstGeom prst="ellipse">
                  <a:avLst/>
                </a:prstGeom>
                <a:grpFill/>
                <a:ln>
                  <a:solidFill>
                    <a:srgbClr val="3333C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31" name="円/楕円 130"/>
                <p:cNvSpPr/>
                <p:nvPr/>
              </p:nvSpPr>
              <p:spPr>
                <a:xfrm>
                  <a:off x="912482" y="2231918"/>
                  <a:ext cx="294852" cy="1276830"/>
                </a:xfrm>
                <a:prstGeom prst="ellipse">
                  <a:avLst/>
                </a:prstGeom>
                <a:grpFill/>
                <a:ln>
                  <a:solidFill>
                    <a:srgbClr val="3333C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132" name="直線コネクタ 131"/>
                <p:cNvCxnSpPr>
                  <a:stCxn id="131" idx="0"/>
                  <a:endCxn id="129" idx="0"/>
                </p:cNvCxnSpPr>
                <p:nvPr/>
              </p:nvCxnSpPr>
              <p:spPr>
                <a:xfrm rot="16200000" flipH="1">
                  <a:off x="2253417" y="1038409"/>
                  <a:ext cx="621018" cy="3008036"/>
                </a:xfrm>
                <a:prstGeom prst="line">
                  <a:avLst/>
                </a:prstGeom>
                <a:grpFill/>
                <a:ln>
                  <a:solidFill>
                    <a:srgbClr val="3333C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直線コネクタ 132"/>
                <p:cNvCxnSpPr/>
                <p:nvPr/>
              </p:nvCxnSpPr>
              <p:spPr>
                <a:xfrm flipV="1">
                  <a:off x="1018147" y="2839513"/>
                  <a:ext cx="2979682" cy="630621"/>
                </a:xfrm>
                <a:prstGeom prst="line">
                  <a:avLst/>
                </a:prstGeom>
                <a:grpFill/>
                <a:ln>
                  <a:solidFill>
                    <a:srgbClr val="3333C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39" name="直線矢印コネクタ 138"/>
              <p:cNvCxnSpPr/>
              <p:nvPr/>
            </p:nvCxnSpPr>
            <p:spPr>
              <a:xfrm flipV="1">
                <a:off x="5805577" y="2173857"/>
                <a:ext cx="1423359" cy="34505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直線コネクタ 144"/>
              <p:cNvCxnSpPr/>
              <p:nvPr/>
            </p:nvCxnSpPr>
            <p:spPr>
              <a:xfrm flipH="1">
                <a:off x="4684144" y="2208362"/>
                <a:ext cx="1086928" cy="2588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直線コネクタ 147"/>
              <p:cNvCxnSpPr/>
              <p:nvPr/>
            </p:nvCxnSpPr>
            <p:spPr>
              <a:xfrm flipH="1" flipV="1">
                <a:off x="4641013" y="2242868"/>
                <a:ext cx="1233576" cy="474453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直線矢印コネクタ 151"/>
              <p:cNvCxnSpPr/>
              <p:nvPr/>
            </p:nvCxnSpPr>
            <p:spPr>
              <a:xfrm>
                <a:off x="5859814" y="2720577"/>
                <a:ext cx="1377748" cy="514329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直線コネクタ 153"/>
              <p:cNvCxnSpPr/>
              <p:nvPr/>
            </p:nvCxnSpPr>
            <p:spPr>
              <a:xfrm flipH="1">
                <a:off x="4630689" y="2967487"/>
                <a:ext cx="1235273" cy="684743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直線コネクタ 156"/>
              <p:cNvCxnSpPr/>
              <p:nvPr/>
            </p:nvCxnSpPr>
            <p:spPr>
              <a:xfrm flipH="1">
                <a:off x="4627692" y="3467819"/>
                <a:ext cx="1212391" cy="201664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直線矢印コネクタ 159"/>
              <p:cNvCxnSpPr/>
              <p:nvPr/>
            </p:nvCxnSpPr>
            <p:spPr>
              <a:xfrm flipV="1">
                <a:off x="5862021" y="2173857"/>
                <a:ext cx="1358288" cy="791122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直線矢印コネクタ 161"/>
              <p:cNvCxnSpPr/>
              <p:nvPr/>
            </p:nvCxnSpPr>
            <p:spPr>
              <a:xfrm flipV="1">
                <a:off x="5844405" y="3243532"/>
                <a:ext cx="1393157" cy="216149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直線コネクタ 163"/>
              <p:cNvCxnSpPr/>
              <p:nvPr/>
            </p:nvCxnSpPr>
            <p:spPr>
              <a:xfrm>
                <a:off x="7275361" y="2194552"/>
                <a:ext cx="781711" cy="23809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直線コネクタ 165"/>
              <p:cNvCxnSpPr/>
              <p:nvPr/>
            </p:nvCxnSpPr>
            <p:spPr>
              <a:xfrm flipV="1">
                <a:off x="7263738" y="2441275"/>
                <a:ext cx="801960" cy="78545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直線コネクタ 167"/>
              <p:cNvCxnSpPr/>
              <p:nvPr/>
            </p:nvCxnSpPr>
            <p:spPr>
              <a:xfrm>
                <a:off x="7283260" y="2194189"/>
                <a:ext cx="773812" cy="66115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直線コネクタ 169"/>
              <p:cNvCxnSpPr/>
              <p:nvPr/>
            </p:nvCxnSpPr>
            <p:spPr>
              <a:xfrm flipV="1">
                <a:off x="7266008" y="2846717"/>
                <a:ext cx="739305" cy="38264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74" name="直線矢印コネクタ 173"/>
            <p:cNvCxnSpPr/>
            <p:nvPr/>
          </p:nvCxnSpPr>
          <p:spPr>
            <a:xfrm flipH="1" flipV="1">
              <a:off x="7452320" y="2852936"/>
              <a:ext cx="720080" cy="64807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7" name="テキスト ボックス 176"/>
            <p:cNvSpPr txBox="1"/>
            <p:nvPr/>
          </p:nvSpPr>
          <p:spPr>
            <a:xfrm>
              <a:off x="7524328" y="3356992"/>
              <a:ext cx="16196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400" dirty="0" smtClean="0">
                  <a:latin typeface="Times New Roman" pitchFamily="18" charset="0"/>
                  <a:cs typeface="Times New Roman" pitchFamily="18" charset="0"/>
                </a:rPr>
                <a:t>Aperture of next optics </a:t>
              </a:r>
              <a:endParaRPr kumimoji="1" lang="ja-JP" alt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77"/>
          <p:cNvGrpSpPr>
            <a:grpSpLocks/>
          </p:cNvGrpSpPr>
          <p:nvPr/>
        </p:nvGrpSpPr>
        <p:grpSpPr bwMode="auto">
          <a:xfrm>
            <a:off x="755576" y="980728"/>
            <a:ext cx="7796212" cy="5489575"/>
            <a:chOff x="303844" y="764704"/>
            <a:chExt cx="8444620" cy="5488899"/>
          </a:xfrm>
        </p:grpSpPr>
        <p:grpSp>
          <p:nvGrpSpPr>
            <p:cNvPr id="3" name="グループ化 73"/>
            <p:cNvGrpSpPr>
              <a:grpSpLocks/>
            </p:cNvGrpSpPr>
            <p:nvPr/>
          </p:nvGrpSpPr>
          <p:grpSpPr bwMode="auto">
            <a:xfrm>
              <a:off x="1043243" y="764704"/>
              <a:ext cx="7705221" cy="5390913"/>
              <a:chOff x="492325" y="692696"/>
              <a:chExt cx="8229897" cy="5390913"/>
            </a:xfrm>
          </p:grpSpPr>
          <p:grpSp>
            <p:nvGrpSpPr>
              <p:cNvPr id="4" name="グループ化 71"/>
              <p:cNvGrpSpPr>
                <a:grpSpLocks/>
              </p:cNvGrpSpPr>
              <p:nvPr/>
            </p:nvGrpSpPr>
            <p:grpSpPr bwMode="auto">
              <a:xfrm>
                <a:off x="702274" y="692696"/>
                <a:ext cx="8019948" cy="5390913"/>
                <a:chOff x="303315" y="577908"/>
                <a:chExt cx="8019948" cy="5390913"/>
              </a:xfrm>
            </p:grpSpPr>
            <p:grpSp>
              <p:nvGrpSpPr>
                <p:cNvPr id="5" name="グループ化 69"/>
                <p:cNvGrpSpPr>
                  <a:grpSpLocks/>
                </p:cNvGrpSpPr>
                <p:nvPr/>
              </p:nvGrpSpPr>
              <p:grpSpPr bwMode="auto">
                <a:xfrm>
                  <a:off x="428625" y="577908"/>
                  <a:ext cx="7894638" cy="5390913"/>
                  <a:chOff x="428625" y="577908"/>
                  <a:chExt cx="7894638" cy="5390913"/>
                </a:xfrm>
              </p:grpSpPr>
              <p:sp>
                <p:nvSpPr>
                  <p:cNvPr id="203787" name="円/楕円 53"/>
                  <p:cNvSpPr>
                    <a:spLocks noChangeArrowheads="1"/>
                  </p:cNvSpPr>
                  <p:nvPr/>
                </p:nvSpPr>
                <p:spPr bwMode="auto">
                  <a:xfrm rot="831242">
                    <a:off x="4742317" y="3193633"/>
                    <a:ext cx="1640185" cy="2427985"/>
                  </a:xfrm>
                  <a:prstGeom prst="ellipse">
                    <a:avLst/>
                  </a:prstGeom>
                  <a:noFill/>
                  <a:ln w="28575" algn="ctr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ja-JP" altLang="en-US"/>
                  </a:p>
                </p:txBody>
              </p:sp>
              <p:grpSp>
                <p:nvGrpSpPr>
                  <p:cNvPr id="6" name="グループ化 67"/>
                  <p:cNvGrpSpPr>
                    <a:grpSpLocks/>
                  </p:cNvGrpSpPr>
                  <p:nvPr/>
                </p:nvGrpSpPr>
                <p:grpSpPr bwMode="auto">
                  <a:xfrm>
                    <a:off x="428625" y="577908"/>
                    <a:ext cx="7894638" cy="5390913"/>
                    <a:chOff x="428625" y="577908"/>
                    <a:chExt cx="7894638" cy="5390913"/>
                  </a:xfrm>
                </p:grpSpPr>
                <p:sp>
                  <p:nvSpPr>
                    <p:cNvPr id="203789" name="円/楕円 52"/>
                    <p:cNvSpPr>
                      <a:spLocks noChangeArrowheads="1"/>
                    </p:cNvSpPr>
                    <p:nvPr/>
                  </p:nvSpPr>
                  <p:spPr bwMode="auto">
                    <a:xfrm rot="-904151">
                      <a:off x="4565015" y="577908"/>
                      <a:ext cx="1783168" cy="2594413"/>
                    </a:xfrm>
                    <a:prstGeom prst="ellipse">
                      <a:avLst/>
                    </a:prstGeom>
                    <a:noFill/>
                    <a:ln w="28575" algn="ctr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ja-JP" altLang="en-US"/>
                    </a:p>
                  </p:txBody>
                </p:sp>
                <p:sp>
                  <p:nvSpPr>
                    <p:cNvPr id="203790" name="円/楕円 52"/>
                    <p:cNvSpPr>
                      <a:spLocks noChangeArrowheads="1"/>
                    </p:cNvSpPr>
                    <p:nvPr/>
                  </p:nvSpPr>
                  <p:spPr bwMode="auto">
                    <a:xfrm rot="-904151">
                      <a:off x="4444148" y="602716"/>
                      <a:ext cx="1783168" cy="2594413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28575" algn="ctr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ja-JP" altLang="en-US"/>
                    </a:p>
                  </p:txBody>
                </p:sp>
                <p:sp>
                  <p:nvSpPr>
                    <p:cNvPr id="43" name="雲 42"/>
                    <p:cNvSpPr/>
                    <p:nvPr/>
                  </p:nvSpPr>
                  <p:spPr>
                    <a:xfrm>
                      <a:off x="1259620" y="1989021"/>
                      <a:ext cx="574863" cy="863494"/>
                    </a:xfrm>
                    <a:prstGeom prst="cloud">
                      <a:avLst/>
                    </a:prstGeom>
                    <a:solidFill>
                      <a:schemeClr val="accent1">
                        <a:lumMod val="20000"/>
                        <a:lumOff val="80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>
                        <a:defRPr/>
                      </a:pPr>
                      <a:endParaRPr lang="ja-JP" altLang="en-US"/>
                    </a:p>
                  </p:txBody>
                </p:sp>
                <p:sp>
                  <p:nvSpPr>
                    <p:cNvPr id="41" name="雲 40"/>
                    <p:cNvSpPr/>
                    <p:nvPr/>
                  </p:nvSpPr>
                  <p:spPr>
                    <a:xfrm>
                      <a:off x="1402876" y="2204895"/>
                      <a:ext cx="288350" cy="431747"/>
                    </a:xfrm>
                    <a:prstGeom prst="cloud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>
                        <a:defRPr/>
                      </a:pPr>
                      <a:endParaRPr lang="ja-JP" altLang="en-US"/>
                    </a:p>
                  </p:txBody>
                </p:sp>
                <p:grpSp>
                  <p:nvGrpSpPr>
                    <p:cNvPr id="7" name="グループ化 11"/>
                    <p:cNvGrpSpPr>
                      <a:grpSpLocks/>
                    </p:cNvGrpSpPr>
                    <p:nvPr/>
                  </p:nvGrpSpPr>
                  <p:grpSpPr bwMode="auto">
                    <a:xfrm rot="-567243">
                      <a:off x="5065713" y="1481138"/>
                      <a:ext cx="477838" cy="949325"/>
                      <a:chOff x="4786314" y="1637248"/>
                      <a:chExt cx="478162" cy="950348"/>
                    </a:xfrm>
                  </p:grpSpPr>
                  <p:sp>
                    <p:nvSpPr>
                      <p:cNvPr id="203819" name="円/楕円 4"/>
                      <p:cNvSpPr>
                        <a:spLocks noChangeArrowheads="1"/>
                      </p:cNvSpPr>
                      <p:nvPr/>
                    </p:nvSpPr>
                    <p:spPr bwMode="auto">
                      <a:xfrm rot="10579534" flipH="1">
                        <a:off x="4788654" y="1637248"/>
                        <a:ext cx="475822" cy="950348"/>
                      </a:xfrm>
                      <a:prstGeom prst="ellipse">
                        <a:avLst/>
                      </a:prstGeom>
                      <a:solidFill>
                        <a:schemeClr val="bg1"/>
                      </a:solidFill>
                      <a:ln w="28575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/>
                      <a:lstStyle/>
                      <a:p>
                        <a:endParaRPr lang="ja-JP" altLang="en-US"/>
                      </a:p>
                    </p:txBody>
                  </p:sp>
                  <p:sp>
                    <p:nvSpPr>
                      <p:cNvPr id="203820" name="月 1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786314" y="1643050"/>
                        <a:ext cx="214314" cy="928694"/>
                      </a:xfrm>
                      <a:prstGeom prst="moon">
                        <a:avLst>
                          <a:gd name="adj" fmla="val 50000"/>
                        </a:avLst>
                      </a:prstGeom>
                      <a:noFill/>
                      <a:ln w="28575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ja-JP" altLang="en-US"/>
                      </a:p>
                    </p:txBody>
                  </p:sp>
                </p:grpSp>
                <p:cxnSp>
                  <p:nvCxnSpPr>
                    <p:cNvPr id="203794" name="直線コネクタ 16"/>
                    <p:cNvCxnSpPr>
                      <a:cxnSpLocks noChangeShapeType="1"/>
                    </p:cNvCxnSpPr>
                    <p:nvPr/>
                  </p:nvCxnSpPr>
                  <p:spPr bwMode="auto">
                    <a:xfrm flipV="1">
                      <a:off x="1487488" y="641268"/>
                      <a:ext cx="3547650" cy="1725695"/>
                    </a:xfrm>
                    <a:prstGeom prst="line">
                      <a:avLst/>
                    </a:prstGeom>
                    <a:noFill/>
                    <a:ln w="28575" algn="ctr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</p:cxnSp>
                <p:cxnSp>
                  <p:nvCxnSpPr>
                    <p:cNvPr id="203795" name="直線コネクタ 17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1500188" y="2376488"/>
                      <a:ext cx="4045589" cy="794224"/>
                    </a:xfrm>
                    <a:prstGeom prst="line">
                      <a:avLst/>
                    </a:prstGeom>
                    <a:noFill/>
                    <a:ln w="28575" algn="ctr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</p:cxnSp>
                <p:cxnSp>
                  <p:nvCxnSpPr>
                    <p:cNvPr id="203796" name="直線コネクタ 20"/>
                    <p:cNvCxnSpPr>
                      <a:cxnSpLocks noChangeShapeType="1"/>
                    </p:cNvCxnSpPr>
                    <p:nvPr/>
                  </p:nvCxnSpPr>
                  <p:spPr bwMode="auto">
                    <a:xfrm rot="5400000" flipH="1" flipV="1">
                      <a:off x="3301342" y="1116282"/>
                      <a:ext cx="2232558" cy="1258785"/>
                    </a:xfrm>
                    <a:prstGeom prst="line">
                      <a:avLst/>
                    </a:prstGeom>
                    <a:noFill/>
                    <a:ln w="28575" algn="ctr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</p:cxnSp>
                <p:cxnSp>
                  <p:nvCxnSpPr>
                    <p:cNvPr id="203797" name="直線コネクタ 23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3788229" y="2826327"/>
                      <a:ext cx="1757548" cy="368135"/>
                    </a:xfrm>
                    <a:prstGeom prst="line">
                      <a:avLst/>
                    </a:prstGeom>
                    <a:noFill/>
                    <a:ln w="28575" algn="ctr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</p:cxnSp>
                <p:grpSp>
                  <p:nvGrpSpPr>
                    <p:cNvPr id="8" name="グループ化 2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491880" y="2852936"/>
                      <a:ext cx="688975" cy="1244600"/>
                      <a:chOff x="3714744" y="2714620"/>
                      <a:chExt cx="688223" cy="1244071"/>
                    </a:xfrm>
                  </p:grpSpPr>
                  <p:sp>
                    <p:nvSpPr>
                      <p:cNvPr id="203817" name="円/楕円 9"/>
                      <p:cNvSpPr>
                        <a:spLocks noChangeArrowheads="1"/>
                      </p:cNvSpPr>
                      <p:nvPr/>
                    </p:nvSpPr>
                    <p:spPr bwMode="auto">
                      <a:xfrm rot="10800000" flipH="1">
                        <a:off x="3790946" y="2738434"/>
                        <a:ext cx="612021" cy="1172633"/>
                      </a:xfrm>
                      <a:prstGeom prst="ellipse">
                        <a:avLst/>
                      </a:prstGeom>
                      <a:solidFill>
                        <a:schemeClr val="bg1"/>
                      </a:solidFill>
                      <a:ln w="28575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/>
                      <a:lstStyle/>
                      <a:p>
                        <a:endParaRPr lang="ja-JP" altLang="en-US"/>
                      </a:p>
                    </p:txBody>
                  </p:sp>
                  <p:sp>
                    <p:nvSpPr>
                      <p:cNvPr id="203818" name="円/楕円 14"/>
                      <p:cNvSpPr>
                        <a:spLocks noChangeArrowheads="1"/>
                      </p:cNvSpPr>
                      <p:nvPr/>
                    </p:nvSpPr>
                    <p:spPr bwMode="auto">
                      <a:xfrm rot="10800000" flipH="1">
                        <a:off x="3714744" y="2714620"/>
                        <a:ext cx="612021" cy="1244071"/>
                      </a:xfrm>
                      <a:prstGeom prst="ellipse">
                        <a:avLst/>
                      </a:prstGeom>
                      <a:solidFill>
                        <a:schemeClr val="bg1"/>
                      </a:solidFill>
                      <a:ln w="28575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/>
                      <a:lstStyle/>
                      <a:p>
                        <a:endParaRPr lang="ja-JP" altLang="en-US"/>
                      </a:p>
                    </p:txBody>
                  </p:sp>
                </p:grpSp>
                <p:cxnSp>
                  <p:nvCxnSpPr>
                    <p:cNvPr id="203799" name="直線コネクタ 32"/>
                    <p:cNvCxnSpPr>
                      <a:cxnSpLocks noChangeShapeType="1"/>
                    </p:cNvCxnSpPr>
                    <p:nvPr/>
                  </p:nvCxnSpPr>
                  <p:spPr bwMode="auto">
                    <a:xfrm rot="10800000">
                      <a:off x="1581152" y="5286377"/>
                      <a:ext cx="3620241" cy="295027"/>
                    </a:xfrm>
                    <a:prstGeom prst="line">
                      <a:avLst/>
                    </a:prstGeom>
                    <a:noFill/>
                    <a:ln w="28575" algn="ctr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</p:cxnSp>
                <p:cxnSp>
                  <p:nvCxnSpPr>
                    <p:cNvPr id="203800" name="直線コネクタ 35"/>
                    <p:cNvCxnSpPr>
                      <a:cxnSpLocks noChangeShapeType="1"/>
                    </p:cNvCxnSpPr>
                    <p:nvPr/>
                  </p:nvCxnSpPr>
                  <p:spPr bwMode="auto">
                    <a:xfrm flipV="1">
                      <a:off x="1581151" y="3182587"/>
                      <a:ext cx="3952750" cy="2103791"/>
                    </a:xfrm>
                    <a:prstGeom prst="line">
                      <a:avLst/>
                    </a:prstGeom>
                    <a:noFill/>
                    <a:ln w="28575" algn="ctr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</p:cxnSp>
                <p:sp>
                  <p:nvSpPr>
                    <p:cNvPr id="203801" name="円/楕円 53"/>
                    <p:cNvSpPr>
                      <a:spLocks noChangeArrowheads="1"/>
                    </p:cNvSpPr>
                    <p:nvPr/>
                  </p:nvSpPr>
                  <p:spPr bwMode="auto">
                    <a:xfrm rot="831242">
                      <a:off x="4616317" y="3160654"/>
                      <a:ext cx="1640185" cy="2427985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28575" algn="ctr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ja-JP" altLang="en-US"/>
                    </a:p>
                  </p:txBody>
                </p:sp>
                <p:grpSp>
                  <p:nvGrpSpPr>
                    <p:cNvPr id="9" name="グループ化 10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8625" y="1033463"/>
                      <a:ext cx="7894638" cy="1952625"/>
                      <a:chOff x="428596" y="1033132"/>
                      <a:chExt cx="7894835" cy="1952946"/>
                    </a:xfrm>
                  </p:grpSpPr>
                  <p:cxnSp>
                    <p:nvCxnSpPr>
                      <p:cNvPr id="203810" name="直線コネクタ 95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V="1">
                        <a:off x="6246537" y="1362076"/>
                        <a:ext cx="973412" cy="133960"/>
                      </a:xfrm>
                      <a:prstGeom prst="line">
                        <a:avLst/>
                      </a:prstGeom>
                      <a:noFill/>
                      <a:ln w="12700" algn="ctr">
                        <a:solidFill>
                          <a:srgbClr val="66FF66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203811" name="直線コネクタ 79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3857620" y="2071678"/>
                        <a:ext cx="914400" cy="914400"/>
                      </a:xfrm>
                      <a:prstGeom prst="line">
                        <a:avLst/>
                      </a:prstGeom>
                      <a:noFill/>
                      <a:ln w="28575" algn="ctr">
                        <a:noFill/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203812" name="直線コネクタ 88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V="1">
                        <a:off x="428596" y="1628775"/>
                        <a:ext cx="4991129" cy="800093"/>
                      </a:xfrm>
                      <a:prstGeom prst="line">
                        <a:avLst/>
                      </a:prstGeom>
                      <a:noFill/>
                      <a:ln w="12700" algn="ctr">
                        <a:solidFill>
                          <a:srgbClr val="66FF66"/>
                        </a:solidFill>
                        <a:round/>
                        <a:headEnd/>
                        <a:tailEnd/>
                      </a:ln>
                    </p:spPr>
                  </p:cxnSp>
                  <p:cxnSp>
                    <p:nvCxnSpPr>
                      <p:cNvPr id="203813" name="直線コネクタ 89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V="1">
                        <a:off x="500034" y="2071678"/>
                        <a:ext cx="5033992" cy="714380"/>
                      </a:xfrm>
                      <a:prstGeom prst="line">
                        <a:avLst/>
                      </a:prstGeom>
                      <a:noFill/>
                      <a:ln w="12700" algn="ctr">
                        <a:solidFill>
                          <a:srgbClr val="66FF66"/>
                        </a:solidFill>
                        <a:round/>
                        <a:headEnd/>
                        <a:tailEnd/>
                      </a:ln>
                    </p:spPr>
                  </p:cxnSp>
                  <p:sp>
                    <p:nvSpPr>
                      <p:cNvPr id="203814" name="二等辺三角形 98"/>
                      <p:cNvSpPr>
                        <a:spLocks noChangeArrowheads="1"/>
                      </p:cNvSpPr>
                      <p:nvPr/>
                    </p:nvSpPr>
                    <p:spPr bwMode="auto">
                      <a:xfrm rot="4846948">
                        <a:off x="7339731" y="945262"/>
                        <a:ext cx="895830" cy="1071570"/>
                      </a:xfrm>
                      <a:prstGeom prst="triangle">
                        <a:avLst>
                          <a:gd name="adj" fmla="val 50000"/>
                        </a:avLst>
                      </a:prstGeom>
                      <a:noFill/>
                      <a:ln w="12700" algn="ctr">
                        <a:solidFill>
                          <a:srgbClr val="66FF66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/>
                      <a:lstStyle/>
                      <a:p>
                        <a:endParaRPr lang="ja-JP" altLang="en-US"/>
                      </a:p>
                    </p:txBody>
                  </p:sp>
                  <p:sp>
                    <p:nvSpPr>
                      <p:cNvPr id="203815" name="正方形/長方形 100"/>
                      <p:cNvSpPr>
                        <a:spLocks noChangeArrowheads="1"/>
                      </p:cNvSpPr>
                      <p:nvPr/>
                    </p:nvSpPr>
                    <p:spPr bwMode="auto">
                      <a:xfrm rot="-626103">
                        <a:off x="6935359" y="1382709"/>
                        <a:ext cx="642942" cy="37050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28575" algn="ctr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ja-JP" altLang="en-US"/>
                      </a:p>
                    </p:txBody>
                  </p:sp>
                  <p:cxnSp>
                    <p:nvCxnSpPr>
                      <p:cNvPr id="203816" name="直線コネクタ 94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V="1">
                        <a:off x="6353418" y="1781188"/>
                        <a:ext cx="976066" cy="166184"/>
                      </a:xfrm>
                      <a:prstGeom prst="line">
                        <a:avLst/>
                      </a:prstGeom>
                      <a:noFill/>
                      <a:ln w="12700" algn="ctr">
                        <a:solidFill>
                          <a:srgbClr val="66FF66"/>
                        </a:solidFill>
                        <a:round/>
                        <a:headEnd/>
                        <a:tailEnd/>
                      </a:ln>
                    </p:spPr>
                  </p:cxnSp>
                </p:grpSp>
                <p:sp>
                  <p:nvSpPr>
                    <p:cNvPr id="203803" name="テキスト ボックス 10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500813" y="714375"/>
                      <a:ext cx="1785938" cy="36671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r>
                        <a:rPr lang="en-US" altLang="ja-JP" b="1">
                          <a:cs typeface="Times New Roman" pitchFamily="18" charset="0"/>
                        </a:rPr>
                        <a:t>Proton beam</a:t>
                      </a:r>
                      <a:endParaRPr lang="ja-JP" altLang="en-US" b="1"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10" name="グループ化 6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213906" y="4600396"/>
                      <a:ext cx="863600" cy="1368425"/>
                      <a:chOff x="1198563" y="4692651"/>
                      <a:chExt cx="863600" cy="1368425"/>
                    </a:xfrm>
                  </p:grpSpPr>
                  <p:sp>
                    <p:nvSpPr>
                      <p:cNvPr id="58375" name="円/楕円 7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198362" y="4692393"/>
                        <a:ext cx="863211" cy="1368256"/>
                      </a:xfrm>
                      <a:prstGeom prst="ellipse">
                        <a:avLst/>
                      </a:prstGeom>
                      <a:solidFill>
                        <a:schemeClr val="bg2">
                          <a:lumMod val="75000"/>
                        </a:schemeClr>
                      </a:solidFill>
                      <a:ln w="28575" algn="ctr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ja-JP" altLang="en-US">
                          <a:ea typeface="ＭＳ Ｐゴシック" pitchFamily="50" charset="-128"/>
                        </a:endParaRPr>
                      </a:p>
                    </p:txBody>
                  </p:sp>
                  <p:sp>
                    <p:nvSpPr>
                      <p:cNvPr id="44" name="雲 43"/>
                      <p:cNvSpPr/>
                      <p:nvPr/>
                    </p:nvSpPr>
                    <p:spPr>
                      <a:xfrm>
                        <a:off x="1337945" y="4943187"/>
                        <a:ext cx="576699" cy="863493"/>
                      </a:xfrm>
                      <a:prstGeom prst="cloud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>
                          <a:defRPr/>
                        </a:pPr>
                        <a:endParaRPr lang="ja-JP" altLang="en-US"/>
                      </a:p>
                    </p:txBody>
                  </p:sp>
                  <p:sp>
                    <p:nvSpPr>
                      <p:cNvPr id="46" name="雲 45"/>
                      <p:cNvSpPr/>
                      <p:nvPr/>
                    </p:nvSpPr>
                    <p:spPr>
                      <a:xfrm>
                        <a:off x="1475691" y="5157473"/>
                        <a:ext cx="288350" cy="431747"/>
                      </a:xfrm>
                      <a:prstGeom prst="cloud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>
                          <a:defRPr/>
                        </a:pPr>
                        <a:endParaRPr lang="ja-JP" altLang="en-US"/>
                      </a:p>
                    </p:txBody>
                  </p:sp>
                </p:grpSp>
                <p:cxnSp>
                  <p:nvCxnSpPr>
                    <p:cNvPr id="203805" name="直線コネクタ 30"/>
                    <p:cNvCxnSpPr>
                      <a:cxnSpLocks noChangeShapeType="1"/>
                    </p:cNvCxnSpPr>
                    <p:nvPr/>
                  </p:nvCxnSpPr>
                  <p:spPr bwMode="auto">
                    <a:xfrm rot="16200000" flipH="1">
                      <a:off x="3800107" y="4120739"/>
                      <a:ext cx="1448789" cy="1377539"/>
                    </a:xfrm>
                    <a:prstGeom prst="line">
                      <a:avLst/>
                    </a:prstGeom>
                    <a:noFill/>
                    <a:ln w="28575" algn="ctr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</p:cxnSp>
                <p:cxnSp>
                  <p:nvCxnSpPr>
                    <p:cNvPr id="203806" name="直線コネクタ 38"/>
                    <p:cNvCxnSpPr>
                      <a:cxnSpLocks noChangeShapeType="1"/>
                    </p:cNvCxnSpPr>
                    <p:nvPr/>
                  </p:nvCxnSpPr>
                  <p:spPr bwMode="auto">
                    <a:xfrm rot="10800000" flipV="1">
                      <a:off x="3918858" y="3218212"/>
                      <a:ext cx="1567543" cy="819398"/>
                    </a:xfrm>
                    <a:prstGeom prst="line">
                      <a:avLst/>
                    </a:prstGeom>
                    <a:noFill/>
                    <a:ln w="28575" algn="ctr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</p:cxnSp>
              </p:grpSp>
            </p:grpSp>
            <p:sp>
              <p:nvSpPr>
                <p:cNvPr id="203786" name="テキスト ボックス 70"/>
                <p:cNvSpPr txBox="1">
                  <a:spLocks noChangeArrowheads="1"/>
                </p:cNvSpPr>
                <p:nvPr/>
              </p:nvSpPr>
              <p:spPr bwMode="auto">
                <a:xfrm>
                  <a:off x="303315" y="3961867"/>
                  <a:ext cx="3024073" cy="5847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ja-JP" sz="3200" dirty="0" smtClean="0">
                      <a:latin typeface="Times New Roman" pitchFamily="18" charset="0"/>
                      <a:cs typeface="Times New Roman" pitchFamily="18" charset="0"/>
                    </a:rPr>
                    <a:t>diffuser </a:t>
                  </a:r>
                  <a:r>
                    <a:rPr lang="en-US" altLang="ja-JP" sz="3200" dirty="0">
                      <a:latin typeface="Times New Roman" pitchFamily="18" charset="0"/>
                      <a:cs typeface="Times New Roman" pitchFamily="18" charset="0"/>
                    </a:rPr>
                    <a:t>screen</a:t>
                  </a:r>
                  <a:endParaRPr lang="ja-JP" altLang="en-US" sz="32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73" name="上矢印 72"/>
              <p:cNvSpPr/>
              <p:nvPr/>
            </p:nvSpPr>
            <p:spPr>
              <a:xfrm rot="4351973">
                <a:off x="779910" y="5100358"/>
                <a:ext cx="504763" cy="1079933"/>
              </a:xfrm>
              <a:prstGeom prst="upArrow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ja-JP" altLang="en-US"/>
              </a:p>
            </p:txBody>
          </p:sp>
        </p:grpSp>
        <p:grpSp>
          <p:nvGrpSpPr>
            <p:cNvPr id="11" name="グループ化 76"/>
            <p:cNvGrpSpPr>
              <a:grpSpLocks/>
            </p:cNvGrpSpPr>
            <p:nvPr/>
          </p:nvGrpSpPr>
          <p:grpSpPr bwMode="auto">
            <a:xfrm>
              <a:off x="303844" y="5709593"/>
              <a:ext cx="581117" cy="544010"/>
              <a:chOff x="575556" y="3785090"/>
              <a:chExt cx="581117" cy="544010"/>
            </a:xfrm>
          </p:grpSpPr>
          <p:sp>
            <p:nvSpPr>
              <p:cNvPr id="75" name="二等辺三角形 74"/>
              <p:cNvSpPr/>
              <p:nvPr/>
            </p:nvSpPr>
            <p:spPr>
              <a:xfrm rot="14902313">
                <a:off x="611594" y="3861315"/>
                <a:ext cx="431747" cy="503822"/>
              </a:xfrm>
              <a:prstGeom prst="triangl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76" name="円/楕円 75"/>
              <p:cNvSpPr/>
              <p:nvPr/>
            </p:nvSpPr>
            <p:spPr>
              <a:xfrm rot="20345773">
                <a:off x="962450" y="3784654"/>
                <a:ext cx="194308" cy="45396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ja-JP" alt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グループ化 33"/>
          <p:cNvGrpSpPr/>
          <p:nvPr/>
        </p:nvGrpSpPr>
        <p:grpSpPr>
          <a:xfrm>
            <a:off x="1347788" y="188913"/>
            <a:ext cx="7219428" cy="6496129"/>
            <a:chOff x="1347788" y="188913"/>
            <a:chExt cx="7219428" cy="6496129"/>
          </a:xfrm>
        </p:grpSpPr>
        <p:sp>
          <p:nvSpPr>
            <p:cNvPr id="204803" name="テキスト ボックス 73"/>
            <p:cNvSpPr txBox="1">
              <a:spLocks noChangeArrowheads="1"/>
            </p:cNvSpPr>
            <p:nvPr/>
          </p:nvSpPr>
          <p:spPr bwMode="auto">
            <a:xfrm>
              <a:off x="2123728" y="5301208"/>
              <a:ext cx="3312367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ja-JP" sz="3200" b="1" dirty="0" smtClean="0">
                  <a:latin typeface="Times New Roman" pitchFamily="18" charset="0"/>
                  <a:cs typeface="Times New Roman" pitchFamily="18" charset="0"/>
                </a:rPr>
                <a:t>Diffuser</a:t>
              </a:r>
              <a:r>
                <a:rPr lang="ja-JP" altLang="en-US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ja-JP" sz="3200" b="1" dirty="0" smtClean="0">
                  <a:latin typeface="Times New Roman" pitchFamily="18" charset="0"/>
                  <a:cs typeface="Times New Roman" pitchFamily="18" charset="0"/>
                </a:rPr>
                <a:t>screen</a:t>
              </a:r>
            </a:p>
          </p:txBody>
        </p:sp>
        <p:sp>
          <p:nvSpPr>
            <p:cNvPr id="204804" name="テキスト ボックス 74"/>
            <p:cNvSpPr txBox="1">
              <a:spLocks noChangeArrowheads="1"/>
            </p:cNvSpPr>
            <p:nvPr/>
          </p:nvSpPr>
          <p:spPr bwMode="auto">
            <a:xfrm>
              <a:off x="5508104" y="4869160"/>
              <a:ext cx="3059112" cy="1815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ja-JP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Angular opening of  OTR is shacking by PSF of diffuser</a:t>
              </a:r>
              <a:endParaRPr lang="ja-JP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二等辺三角形 25"/>
            <p:cNvSpPr/>
            <p:nvPr/>
          </p:nvSpPr>
          <p:spPr bwMode="auto">
            <a:xfrm rot="16200000">
              <a:off x="3721976" y="1758746"/>
              <a:ext cx="4114150" cy="2270083"/>
            </a:xfrm>
            <a:prstGeom prst="triangl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27" name="円/楕円 26"/>
            <p:cNvSpPr/>
            <p:nvPr/>
          </p:nvSpPr>
          <p:spPr bwMode="auto">
            <a:xfrm rot="10800000">
              <a:off x="6444208" y="836712"/>
              <a:ext cx="1091104" cy="4179185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grpSp>
          <p:nvGrpSpPr>
            <p:cNvPr id="2" name="グループ化 72"/>
            <p:cNvGrpSpPr>
              <a:grpSpLocks/>
            </p:cNvGrpSpPr>
            <p:nvPr/>
          </p:nvGrpSpPr>
          <p:grpSpPr bwMode="auto">
            <a:xfrm>
              <a:off x="1347788" y="188913"/>
              <a:ext cx="5745162" cy="5400675"/>
              <a:chOff x="1348355" y="188640"/>
              <a:chExt cx="5743925" cy="5400601"/>
            </a:xfrm>
          </p:grpSpPr>
          <p:cxnSp>
            <p:nvCxnSpPr>
              <p:cNvPr id="18" name="直線矢印コネクタ 17"/>
              <p:cNvCxnSpPr/>
              <p:nvPr/>
            </p:nvCxnSpPr>
            <p:spPr>
              <a:xfrm flipV="1">
                <a:off x="4654405" y="2780991"/>
                <a:ext cx="2437875" cy="11429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none" w="med" len="med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円/楕円 7"/>
              <p:cNvSpPr/>
              <p:nvPr/>
            </p:nvSpPr>
            <p:spPr>
              <a:xfrm>
                <a:off x="3348174" y="693458"/>
                <a:ext cx="2520407" cy="4535425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10" name="雲 9"/>
              <p:cNvSpPr/>
              <p:nvPr/>
            </p:nvSpPr>
            <p:spPr>
              <a:xfrm>
                <a:off x="4140166" y="2204737"/>
                <a:ext cx="936423" cy="1439842"/>
              </a:xfrm>
              <a:prstGeom prst="cloud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cxnSp>
            <p:nvCxnSpPr>
              <p:cNvPr id="15" name="直線矢印コネクタ 14"/>
              <p:cNvCxnSpPr/>
              <p:nvPr/>
            </p:nvCxnSpPr>
            <p:spPr>
              <a:xfrm rot="16200000" flipV="1">
                <a:off x="3232037" y="1528476"/>
                <a:ext cx="2720938" cy="41266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none" w="med" len="med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線矢印コネクタ 20"/>
              <p:cNvCxnSpPr/>
              <p:nvPr/>
            </p:nvCxnSpPr>
            <p:spPr>
              <a:xfrm rot="16200000" flipH="1">
                <a:off x="3279653" y="4225599"/>
                <a:ext cx="2706651" cy="20634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none" w="med" len="med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" name="二等辺三角形 5"/>
              <p:cNvSpPr/>
              <p:nvPr/>
            </p:nvSpPr>
            <p:spPr>
              <a:xfrm rot="5400000">
                <a:off x="2213167" y="1422408"/>
                <a:ext cx="1873224" cy="2952114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1348355" y="1965028"/>
                <a:ext cx="576138" cy="187004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49" name="円/楕円 48"/>
              <p:cNvSpPr/>
              <p:nvPr/>
            </p:nvSpPr>
            <p:spPr>
              <a:xfrm>
                <a:off x="1470566" y="2277761"/>
                <a:ext cx="295211" cy="1276333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cxnSp>
            <p:nvCxnSpPr>
              <p:cNvPr id="52" name="直線コネクタ 51"/>
              <p:cNvCxnSpPr>
                <a:stCxn id="49" idx="0"/>
                <a:endCxn id="6" idx="0"/>
              </p:cNvCxnSpPr>
              <p:nvPr/>
            </p:nvCxnSpPr>
            <p:spPr>
              <a:xfrm rot="16200000" flipH="1">
                <a:off x="2811652" y="1084281"/>
                <a:ext cx="620703" cy="300766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線コネクタ 52"/>
              <p:cNvCxnSpPr/>
              <p:nvPr/>
            </p:nvCxnSpPr>
            <p:spPr>
              <a:xfrm flipV="1">
                <a:off x="1576906" y="2885765"/>
                <a:ext cx="2979095" cy="63022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線コネクタ 61"/>
              <p:cNvCxnSpPr>
                <a:endCxn id="6" idx="0"/>
              </p:cNvCxnSpPr>
              <p:nvPr/>
            </p:nvCxnSpPr>
            <p:spPr>
              <a:xfrm rot="10800000" flipV="1">
                <a:off x="4625836" y="2852429"/>
                <a:ext cx="1242745" cy="46036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8" name="直線コネクタ 27"/>
            <p:cNvCxnSpPr>
              <a:endCxn id="6" idx="0"/>
            </p:cNvCxnSpPr>
            <p:nvPr/>
          </p:nvCxnSpPr>
          <p:spPr bwMode="auto">
            <a:xfrm flipH="1">
              <a:off x="4625975" y="1916832"/>
              <a:ext cx="1098153" cy="981943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コネクタ 30"/>
            <p:cNvCxnSpPr>
              <a:endCxn id="6" idx="0"/>
            </p:cNvCxnSpPr>
            <p:nvPr/>
          </p:nvCxnSpPr>
          <p:spPr bwMode="auto">
            <a:xfrm flipH="1" flipV="1">
              <a:off x="4625975" y="2898775"/>
              <a:ext cx="1026145" cy="962274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07904" y="548680"/>
            <a:ext cx="5043089" cy="3169688"/>
          </a:xfrm>
          <a:prstGeom prst="rect">
            <a:avLst/>
          </a:prstGeom>
        </p:spPr>
      </p:pic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933056"/>
            <a:ext cx="8678646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テキスト ボックス 7"/>
          <p:cNvSpPr txBox="1"/>
          <p:nvPr/>
        </p:nvSpPr>
        <p:spPr>
          <a:xfrm>
            <a:off x="4860032" y="5301208"/>
            <a:ext cx="888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i="1" dirty="0"/>
              <a:t>~ 122m</a:t>
            </a:r>
            <a:endParaRPr lang="ja-JP" altLang="en-US" i="1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076056" y="5805264"/>
            <a:ext cx="3826689" cy="523220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US" altLang="ja-JP" sz="2800" b="1" dirty="0" smtClean="0">
                <a:latin typeface="Times New Roman" pitchFamily="18" charset="0"/>
                <a:cs typeface="Times New Roman" pitchFamily="18" charset="0"/>
              </a:rPr>
              <a:t>Location of the monitor</a:t>
            </a:r>
            <a:endParaRPr lang="ja-JP" alt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907704" y="5805264"/>
            <a:ext cx="2725426" cy="523220"/>
          </a:xfrm>
          <a:prstGeom prst="rect">
            <a:avLst/>
          </a:prstGeom>
          <a:solidFill>
            <a:srgbClr val="FFCC99"/>
          </a:solidFill>
        </p:spPr>
        <p:txBody>
          <a:bodyPr wrap="none" rtlCol="0">
            <a:spAutoFit/>
          </a:bodyPr>
          <a:lstStyle/>
          <a:p>
            <a:r>
              <a:rPr lang="en-US" altLang="ja-JP" sz="2800" b="1" dirty="0" smtClean="0">
                <a:latin typeface="Times New Roman" pitchFamily="18" charset="0"/>
                <a:cs typeface="Times New Roman" pitchFamily="18" charset="0"/>
              </a:rPr>
              <a:t>Beam collimator</a:t>
            </a:r>
            <a:endParaRPr lang="ja-JP" alt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直線コネクタ 10"/>
          <p:cNvCxnSpPr/>
          <p:nvPr/>
        </p:nvCxnSpPr>
        <p:spPr>
          <a:xfrm>
            <a:off x="2843808" y="5157192"/>
            <a:ext cx="0" cy="576064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/>
          <p:cNvCxnSpPr/>
          <p:nvPr/>
        </p:nvCxnSpPr>
        <p:spPr>
          <a:xfrm>
            <a:off x="7380312" y="5157192"/>
            <a:ext cx="0" cy="576064"/>
          </a:xfrm>
          <a:prstGeom prst="line">
            <a:avLst/>
          </a:prstGeom>
          <a:ln w="57150">
            <a:solidFill>
              <a:srgbClr val="00B05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矢印コネクタ 14"/>
          <p:cNvCxnSpPr/>
          <p:nvPr/>
        </p:nvCxnSpPr>
        <p:spPr>
          <a:xfrm>
            <a:off x="2843808" y="5589240"/>
            <a:ext cx="453650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/>
          <p:cNvSpPr txBox="1"/>
          <p:nvPr/>
        </p:nvSpPr>
        <p:spPr>
          <a:xfrm>
            <a:off x="251520" y="548680"/>
            <a:ext cx="30963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 smtClean="0">
                <a:latin typeface="Times New Roman" pitchFamily="18" charset="0"/>
                <a:cs typeface="Times New Roman" pitchFamily="18" charset="0"/>
              </a:rPr>
              <a:t>J-PARC</a:t>
            </a:r>
          </a:p>
          <a:p>
            <a:r>
              <a:rPr lang="en-US" altLang="ja-JP" sz="3600" b="1" dirty="0" smtClean="0">
                <a:latin typeface="Times New Roman" pitchFamily="18" charset="0"/>
                <a:cs typeface="Times New Roman" pitchFamily="18" charset="0"/>
              </a:rPr>
              <a:t>3-50 beam </a:t>
            </a:r>
            <a:r>
              <a:rPr lang="en-US" altLang="ja-JP" sz="3600" b="1" dirty="0" err="1" smtClean="0">
                <a:latin typeface="Times New Roman" pitchFamily="18" charset="0"/>
                <a:cs typeface="Times New Roman" pitchFamily="18" charset="0"/>
              </a:rPr>
              <a:t>transportline</a:t>
            </a:r>
            <a:endParaRPr kumimoji="1" lang="ja-JP" alt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グループ化 56"/>
          <p:cNvGrpSpPr/>
          <p:nvPr/>
        </p:nvGrpSpPr>
        <p:grpSpPr>
          <a:xfrm>
            <a:off x="1043608" y="332656"/>
            <a:ext cx="7812360" cy="6052487"/>
            <a:chOff x="1331640" y="121528"/>
            <a:chExt cx="7812360" cy="6052487"/>
          </a:xfrm>
        </p:grpSpPr>
        <p:grpSp>
          <p:nvGrpSpPr>
            <p:cNvPr id="33" name="グループ化 32"/>
            <p:cNvGrpSpPr/>
            <p:nvPr/>
          </p:nvGrpSpPr>
          <p:grpSpPr>
            <a:xfrm>
              <a:off x="4685929" y="121528"/>
              <a:ext cx="2943983" cy="4149080"/>
              <a:chOff x="4644009" y="300254"/>
              <a:chExt cx="2943983" cy="3848826"/>
            </a:xfrm>
          </p:grpSpPr>
          <p:sp>
            <p:nvSpPr>
              <p:cNvPr id="31" name="二等辺三角形 30"/>
              <p:cNvSpPr/>
              <p:nvPr/>
            </p:nvSpPr>
            <p:spPr bwMode="auto">
              <a:xfrm rot="16200000">
                <a:off x="3870839" y="1105826"/>
                <a:ext cx="3816424" cy="2270083"/>
              </a:xfrm>
              <a:prstGeom prst="triangl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32" name="円/楕円 31"/>
              <p:cNvSpPr/>
              <p:nvPr/>
            </p:nvSpPr>
            <p:spPr bwMode="auto">
              <a:xfrm rot="10800000">
                <a:off x="6496888" y="300254"/>
                <a:ext cx="1091104" cy="3809955"/>
              </a:xfrm>
              <a:prstGeom prst="ellipse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ja-JP" altLang="en-US"/>
              </a:p>
            </p:txBody>
          </p:sp>
        </p:grpSp>
        <p:grpSp>
          <p:nvGrpSpPr>
            <p:cNvPr id="34" name="グループ化 33"/>
            <p:cNvGrpSpPr/>
            <p:nvPr/>
          </p:nvGrpSpPr>
          <p:grpSpPr>
            <a:xfrm>
              <a:off x="4679464" y="1437105"/>
              <a:ext cx="2860864" cy="4411184"/>
              <a:chOff x="4644009" y="317681"/>
              <a:chExt cx="2860864" cy="3831399"/>
            </a:xfrm>
            <a:noFill/>
          </p:grpSpPr>
          <p:sp>
            <p:nvSpPr>
              <p:cNvPr id="35" name="二等辺三角形 34"/>
              <p:cNvSpPr/>
              <p:nvPr/>
            </p:nvSpPr>
            <p:spPr bwMode="auto">
              <a:xfrm rot="16200000">
                <a:off x="3870839" y="1105826"/>
                <a:ext cx="3816424" cy="2270083"/>
              </a:xfrm>
              <a:prstGeom prst="triangl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37" name="円/楕円 36"/>
              <p:cNvSpPr/>
              <p:nvPr/>
            </p:nvSpPr>
            <p:spPr bwMode="auto">
              <a:xfrm rot="10800000">
                <a:off x="6413769" y="317681"/>
                <a:ext cx="1091104" cy="3809955"/>
              </a:xfrm>
              <a:prstGeom prst="ellipse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ja-JP" altLang="en-US"/>
              </a:p>
            </p:txBody>
          </p:sp>
        </p:grpSp>
        <p:sp>
          <p:nvSpPr>
            <p:cNvPr id="36" name="雲 35"/>
            <p:cNvSpPr/>
            <p:nvPr/>
          </p:nvSpPr>
          <p:spPr>
            <a:xfrm>
              <a:off x="8459788" y="2349500"/>
              <a:ext cx="433387" cy="792163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26" name="円/楕円 25"/>
            <p:cNvSpPr/>
            <p:nvPr/>
          </p:nvSpPr>
          <p:spPr>
            <a:xfrm>
              <a:off x="6588125" y="1557338"/>
              <a:ext cx="647700" cy="2592387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cxnSp>
          <p:nvCxnSpPr>
            <p:cNvPr id="18" name="直線矢印コネクタ 17"/>
            <p:cNvCxnSpPr/>
            <p:nvPr/>
          </p:nvCxnSpPr>
          <p:spPr bwMode="auto">
            <a:xfrm flipV="1">
              <a:off x="4654550" y="2827338"/>
              <a:ext cx="2209800" cy="68262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矢印コネクタ 16"/>
            <p:cNvCxnSpPr/>
            <p:nvPr/>
          </p:nvCxnSpPr>
          <p:spPr bwMode="auto">
            <a:xfrm flipV="1">
              <a:off x="4603750" y="1628775"/>
              <a:ext cx="2200275" cy="1287463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円/楕円 7"/>
            <p:cNvSpPr/>
            <p:nvPr/>
          </p:nvSpPr>
          <p:spPr bwMode="auto">
            <a:xfrm>
              <a:off x="3348038" y="693738"/>
              <a:ext cx="2520950" cy="4535487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0" name="雲 9"/>
            <p:cNvSpPr/>
            <p:nvPr/>
          </p:nvSpPr>
          <p:spPr bwMode="auto">
            <a:xfrm>
              <a:off x="4140200" y="2205038"/>
              <a:ext cx="936625" cy="1439862"/>
            </a:xfrm>
            <a:prstGeom prst="cloud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cxnSp>
          <p:nvCxnSpPr>
            <p:cNvPr id="15" name="直線矢印コネクタ 14"/>
            <p:cNvCxnSpPr/>
            <p:nvPr/>
          </p:nvCxnSpPr>
          <p:spPr bwMode="auto">
            <a:xfrm rot="16200000" flipV="1">
              <a:off x="3232150" y="1528763"/>
              <a:ext cx="2720975" cy="41275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線矢印コネクタ 20"/>
            <p:cNvCxnSpPr/>
            <p:nvPr/>
          </p:nvCxnSpPr>
          <p:spPr bwMode="auto">
            <a:xfrm rot="16200000" flipH="1">
              <a:off x="3279775" y="4225925"/>
              <a:ext cx="2706688" cy="20638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コネクタ 60"/>
            <p:cNvCxnSpPr>
              <a:endCxn id="6" idx="0"/>
            </p:cNvCxnSpPr>
            <p:nvPr/>
          </p:nvCxnSpPr>
          <p:spPr bwMode="auto">
            <a:xfrm rot="10800000" flipV="1">
              <a:off x="4625975" y="2205038"/>
              <a:ext cx="1169988" cy="693737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線コネクタ 61"/>
            <p:cNvCxnSpPr>
              <a:endCxn id="6" idx="0"/>
            </p:cNvCxnSpPr>
            <p:nvPr/>
          </p:nvCxnSpPr>
          <p:spPr bwMode="auto">
            <a:xfrm rot="10800000" flipV="1">
              <a:off x="4625975" y="2852738"/>
              <a:ext cx="1243013" cy="46037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5829" name="テキスト ボックス 73"/>
            <p:cNvSpPr txBox="1">
              <a:spLocks noChangeArrowheads="1"/>
            </p:cNvSpPr>
            <p:nvPr/>
          </p:nvSpPr>
          <p:spPr bwMode="auto">
            <a:xfrm>
              <a:off x="3059832" y="5589240"/>
              <a:ext cx="3528863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ja-JP" sz="3200" b="1" dirty="0" smtClean="0">
                  <a:latin typeface="Times New Roman" pitchFamily="18" charset="0"/>
                  <a:cs typeface="Times New Roman" pitchFamily="18" charset="0"/>
                </a:rPr>
                <a:t>Diffuser screen</a:t>
              </a:r>
              <a:endParaRPr lang="ja-JP" altLang="en-US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直線コネクタ 27"/>
            <p:cNvCxnSpPr/>
            <p:nvPr/>
          </p:nvCxnSpPr>
          <p:spPr>
            <a:xfrm>
              <a:off x="6948488" y="1557338"/>
              <a:ext cx="1727200" cy="115093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>
              <a:stCxn id="26" idx="4"/>
            </p:cNvCxnSpPr>
            <p:nvPr/>
          </p:nvCxnSpPr>
          <p:spPr>
            <a:xfrm flipV="1">
              <a:off x="6911975" y="2708920"/>
              <a:ext cx="1764483" cy="144080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5832" name="テキスト ボックス 37"/>
            <p:cNvSpPr txBox="1">
              <a:spLocks noChangeArrowheads="1"/>
            </p:cNvSpPr>
            <p:nvPr/>
          </p:nvSpPr>
          <p:spPr bwMode="auto">
            <a:xfrm>
              <a:off x="7775575" y="1196752"/>
              <a:ext cx="1368425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ja-JP" sz="2400" b="1" dirty="0" smtClean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Lens aperture</a:t>
              </a:r>
              <a:endParaRPr lang="ja-JP" altLang="en-US" sz="2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0" name="直線コネクタ 39"/>
            <p:cNvCxnSpPr>
              <a:stCxn id="6" idx="0"/>
              <a:endCxn id="26" idx="4"/>
            </p:cNvCxnSpPr>
            <p:nvPr/>
          </p:nvCxnSpPr>
          <p:spPr>
            <a:xfrm>
              <a:off x="4625975" y="2898775"/>
              <a:ext cx="2286000" cy="12509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" name="グループ化 41"/>
            <p:cNvGrpSpPr/>
            <p:nvPr/>
          </p:nvGrpSpPr>
          <p:grpSpPr>
            <a:xfrm>
              <a:off x="1331640" y="2708920"/>
              <a:ext cx="3278187" cy="1873250"/>
              <a:chOff x="1347788" y="1962150"/>
              <a:chExt cx="3278187" cy="1873250"/>
            </a:xfrm>
          </p:grpSpPr>
          <p:sp>
            <p:nvSpPr>
              <p:cNvPr id="43" name="二等辺三角形 42"/>
              <p:cNvSpPr/>
              <p:nvPr/>
            </p:nvSpPr>
            <p:spPr bwMode="auto">
              <a:xfrm rot="5400000">
                <a:off x="2212975" y="1422400"/>
                <a:ext cx="1873250" cy="2952750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44" name="円/楕円 43"/>
              <p:cNvSpPr/>
              <p:nvPr/>
            </p:nvSpPr>
            <p:spPr bwMode="auto">
              <a:xfrm>
                <a:off x="1347788" y="1965325"/>
                <a:ext cx="576262" cy="1870075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45" name="円/楕円 44"/>
              <p:cNvSpPr/>
              <p:nvPr/>
            </p:nvSpPr>
            <p:spPr bwMode="auto">
              <a:xfrm>
                <a:off x="1470025" y="2278063"/>
                <a:ext cx="295275" cy="1276350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cxnSp>
            <p:nvCxnSpPr>
              <p:cNvPr id="46" name="直線コネクタ 45"/>
              <p:cNvCxnSpPr>
                <a:stCxn id="45" idx="0"/>
                <a:endCxn id="43" idx="0"/>
              </p:cNvCxnSpPr>
              <p:nvPr/>
            </p:nvCxnSpPr>
            <p:spPr bwMode="auto">
              <a:xfrm rot="16200000" flipH="1">
                <a:off x="2811463" y="1084263"/>
                <a:ext cx="620712" cy="300831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直線コネクタ 46"/>
              <p:cNvCxnSpPr/>
              <p:nvPr/>
            </p:nvCxnSpPr>
            <p:spPr bwMode="auto">
              <a:xfrm flipV="1">
                <a:off x="1576388" y="2886075"/>
                <a:ext cx="2979737" cy="63023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" name="グループ化 47"/>
            <p:cNvGrpSpPr/>
            <p:nvPr/>
          </p:nvGrpSpPr>
          <p:grpSpPr>
            <a:xfrm>
              <a:off x="1331640" y="1268760"/>
              <a:ext cx="3278187" cy="1873250"/>
              <a:chOff x="1347788" y="1962150"/>
              <a:chExt cx="3278187" cy="1873250"/>
            </a:xfrm>
          </p:grpSpPr>
          <p:sp>
            <p:nvSpPr>
              <p:cNvPr id="50" name="二等辺三角形 49"/>
              <p:cNvSpPr/>
              <p:nvPr/>
            </p:nvSpPr>
            <p:spPr bwMode="auto">
              <a:xfrm rot="5400000">
                <a:off x="2212975" y="1422400"/>
                <a:ext cx="1873250" cy="2952750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51" name="円/楕円 50"/>
              <p:cNvSpPr/>
              <p:nvPr/>
            </p:nvSpPr>
            <p:spPr bwMode="auto">
              <a:xfrm>
                <a:off x="1347788" y="1965325"/>
                <a:ext cx="576262" cy="1870075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54" name="円/楕円 53"/>
              <p:cNvSpPr/>
              <p:nvPr/>
            </p:nvSpPr>
            <p:spPr bwMode="auto">
              <a:xfrm>
                <a:off x="1470025" y="2278063"/>
                <a:ext cx="295275" cy="1276350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cxnSp>
            <p:nvCxnSpPr>
              <p:cNvPr id="55" name="直線コネクタ 54"/>
              <p:cNvCxnSpPr>
                <a:stCxn id="54" idx="0"/>
                <a:endCxn id="50" idx="0"/>
              </p:cNvCxnSpPr>
              <p:nvPr/>
            </p:nvCxnSpPr>
            <p:spPr bwMode="auto">
              <a:xfrm rot="16200000" flipH="1">
                <a:off x="2811463" y="1084263"/>
                <a:ext cx="620712" cy="300831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線コネクタ 55"/>
              <p:cNvCxnSpPr/>
              <p:nvPr/>
            </p:nvCxnSpPr>
            <p:spPr bwMode="auto">
              <a:xfrm flipV="1">
                <a:off x="1576388" y="2886075"/>
                <a:ext cx="2979737" cy="63023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" name="グループ化 40"/>
            <p:cNvGrpSpPr/>
            <p:nvPr/>
          </p:nvGrpSpPr>
          <p:grpSpPr>
            <a:xfrm>
              <a:off x="1347788" y="1962150"/>
              <a:ext cx="3278187" cy="1873250"/>
              <a:chOff x="1347788" y="1962150"/>
              <a:chExt cx="3278187" cy="1873250"/>
            </a:xfrm>
          </p:grpSpPr>
          <p:sp>
            <p:nvSpPr>
              <p:cNvPr id="6" name="二等辺三角形 5"/>
              <p:cNvSpPr/>
              <p:nvPr/>
            </p:nvSpPr>
            <p:spPr bwMode="auto">
              <a:xfrm rot="5400000">
                <a:off x="2212975" y="1422400"/>
                <a:ext cx="1873250" cy="2952750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 bwMode="auto">
              <a:xfrm>
                <a:off x="1347788" y="1965325"/>
                <a:ext cx="576262" cy="1870075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49" name="円/楕円 48"/>
              <p:cNvSpPr/>
              <p:nvPr/>
            </p:nvSpPr>
            <p:spPr bwMode="auto">
              <a:xfrm>
                <a:off x="1470025" y="2278063"/>
                <a:ext cx="295275" cy="1276350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cxnSp>
            <p:nvCxnSpPr>
              <p:cNvPr id="52" name="直線コネクタ 51"/>
              <p:cNvCxnSpPr>
                <a:stCxn id="49" idx="0"/>
                <a:endCxn id="6" idx="0"/>
              </p:cNvCxnSpPr>
              <p:nvPr/>
            </p:nvCxnSpPr>
            <p:spPr bwMode="auto">
              <a:xfrm rot="16200000" flipH="1">
                <a:off x="2811463" y="1084263"/>
                <a:ext cx="620712" cy="300831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線コネクタ 52"/>
              <p:cNvCxnSpPr/>
              <p:nvPr/>
            </p:nvCxnSpPr>
            <p:spPr bwMode="auto">
              <a:xfrm flipV="1">
                <a:off x="1576388" y="2886075"/>
                <a:ext cx="2979737" cy="63023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764704"/>
            <a:ext cx="8244408" cy="5702965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764704"/>
            <a:ext cx="8244408" cy="5702965"/>
          </a:xfrm>
          <a:prstGeom prst="rect">
            <a:avLst/>
          </a:prstGeom>
        </p:spPr>
      </p:pic>
      <p:sp>
        <p:nvSpPr>
          <p:cNvPr id="3" name="テキスト ボックス 2"/>
          <p:cNvSpPr txBox="1"/>
          <p:nvPr/>
        </p:nvSpPr>
        <p:spPr>
          <a:xfrm>
            <a:off x="4932040" y="1700808"/>
            <a:ext cx="3876382" cy="830997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sz="2400" b="1" i="1" dirty="0" smtClean="0">
                <a:latin typeface="Times New Roman" pitchFamily="18" charset="0"/>
                <a:cs typeface="Times New Roman" pitchFamily="18" charset="0"/>
              </a:rPr>
              <a:t>Alumina fluorescence screen</a:t>
            </a:r>
          </a:p>
          <a:p>
            <a:r>
              <a:rPr lang="en-US" altLang="ja-JP" sz="2400" b="1" i="1" dirty="0" smtClean="0">
                <a:latin typeface="Times New Roman" pitchFamily="18" charset="0"/>
                <a:cs typeface="Times New Roman" pitchFamily="18" charset="0"/>
              </a:rPr>
              <a:t>+OTR screen</a:t>
            </a:r>
            <a:endParaRPr lang="en-US" altLang="ja-JP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直線矢印コネクタ 5"/>
          <p:cNvCxnSpPr/>
          <p:nvPr/>
        </p:nvCxnSpPr>
        <p:spPr>
          <a:xfrm flipH="1">
            <a:off x="4644008" y="2564904"/>
            <a:ext cx="360040" cy="43204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764704"/>
            <a:ext cx="8244408" cy="5702965"/>
          </a:xfrm>
          <a:prstGeom prst="rect">
            <a:avLst/>
          </a:prstGeom>
        </p:spPr>
      </p:pic>
      <p:sp>
        <p:nvSpPr>
          <p:cNvPr id="3" name="テキスト ボックス 2"/>
          <p:cNvSpPr txBox="1"/>
          <p:nvPr/>
        </p:nvSpPr>
        <p:spPr>
          <a:xfrm>
            <a:off x="4932040" y="1700808"/>
            <a:ext cx="3876382" cy="830997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sz="2400" b="1" i="1" dirty="0" smtClean="0">
                <a:latin typeface="Times New Roman" pitchFamily="18" charset="0"/>
                <a:cs typeface="Times New Roman" pitchFamily="18" charset="0"/>
              </a:rPr>
              <a:t>Alumina fluorescence screen</a:t>
            </a:r>
          </a:p>
          <a:p>
            <a:r>
              <a:rPr lang="en-US" altLang="ja-JP" sz="2400" b="1" i="1" dirty="0" smtClean="0">
                <a:latin typeface="Times New Roman" pitchFamily="18" charset="0"/>
                <a:cs typeface="Times New Roman" pitchFamily="18" charset="0"/>
              </a:rPr>
              <a:t>+OTR screen</a:t>
            </a:r>
            <a:endParaRPr lang="en-US" altLang="ja-JP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直線矢印コネクタ 5"/>
          <p:cNvCxnSpPr/>
          <p:nvPr/>
        </p:nvCxnSpPr>
        <p:spPr>
          <a:xfrm flipH="1">
            <a:off x="4644008" y="2564904"/>
            <a:ext cx="360040" cy="43204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/>
          <p:cNvSpPr txBox="1"/>
          <p:nvPr/>
        </p:nvSpPr>
        <p:spPr>
          <a:xfrm>
            <a:off x="1403648" y="3212976"/>
            <a:ext cx="1224136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2400" b="1" i="1" dirty="0" err="1" smtClean="0">
                <a:latin typeface="Times New Roman" pitchFamily="18" charset="0"/>
                <a:cs typeface="Times New Roman" pitchFamily="18" charset="0"/>
              </a:rPr>
              <a:t>Offner</a:t>
            </a:r>
            <a:r>
              <a:rPr lang="en-US" altLang="ja-JP" sz="2400" b="1" i="1" dirty="0" smtClean="0">
                <a:latin typeface="Times New Roman" pitchFamily="18" charset="0"/>
                <a:cs typeface="Times New Roman" pitchFamily="18" charset="0"/>
              </a:rPr>
              <a:t> relay optical system</a:t>
            </a:r>
            <a:endParaRPr lang="ja-JP" altLang="en-US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764704"/>
            <a:ext cx="8244408" cy="5702965"/>
          </a:xfrm>
          <a:prstGeom prst="rect">
            <a:avLst/>
          </a:prstGeom>
        </p:spPr>
      </p:pic>
      <p:sp>
        <p:nvSpPr>
          <p:cNvPr id="3" name="テキスト ボックス 2"/>
          <p:cNvSpPr txBox="1"/>
          <p:nvPr/>
        </p:nvSpPr>
        <p:spPr>
          <a:xfrm>
            <a:off x="4932040" y="1700808"/>
            <a:ext cx="3876382" cy="830997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sz="2400" b="1" i="1" dirty="0" smtClean="0">
                <a:latin typeface="Times New Roman" pitchFamily="18" charset="0"/>
                <a:cs typeface="Times New Roman" pitchFamily="18" charset="0"/>
              </a:rPr>
              <a:t>Alumina fluorescence screen</a:t>
            </a:r>
          </a:p>
          <a:p>
            <a:r>
              <a:rPr lang="en-US" altLang="ja-JP" sz="2400" b="1" i="1" dirty="0" smtClean="0">
                <a:latin typeface="Times New Roman" pitchFamily="18" charset="0"/>
                <a:cs typeface="Times New Roman" pitchFamily="18" charset="0"/>
              </a:rPr>
              <a:t>+OTR screen</a:t>
            </a:r>
            <a:endParaRPr lang="en-US" altLang="ja-JP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直線矢印コネクタ 5"/>
          <p:cNvCxnSpPr/>
          <p:nvPr/>
        </p:nvCxnSpPr>
        <p:spPr>
          <a:xfrm flipH="1">
            <a:off x="4644008" y="2564904"/>
            <a:ext cx="360040" cy="43204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/>
          <p:cNvSpPr txBox="1"/>
          <p:nvPr/>
        </p:nvSpPr>
        <p:spPr>
          <a:xfrm>
            <a:off x="1403648" y="3212976"/>
            <a:ext cx="1224136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2400" b="1" i="1" dirty="0" err="1" smtClean="0">
                <a:latin typeface="Times New Roman" pitchFamily="18" charset="0"/>
                <a:cs typeface="Times New Roman" pitchFamily="18" charset="0"/>
              </a:rPr>
              <a:t>Offner</a:t>
            </a:r>
            <a:r>
              <a:rPr lang="en-US" altLang="ja-JP" sz="2400" b="1" i="1" dirty="0" smtClean="0">
                <a:latin typeface="Times New Roman" pitchFamily="18" charset="0"/>
                <a:cs typeface="Times New Roman" pitchFamily="18" charset="0"/>
              </a:rPr>
              <a:t> relay optical system</a:t>
            </a:r>
            <a:endParaRPr lang="ja-JP" altLang="en-US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043608" y="4941168"/>
            <a:ext cx="2137958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sz="2400" b="1" i="1" dirty="0" smtClean="0">
                <a:latin typeface="Times New Roman" pitchFamily="18" charset="0"/>
                <a:cs typeface="Times New Roman" pitchFamily="18" charset="0"/>
              </a:rPr>
              <a:t>Diffuser screen</a:t>
            </a:r>
            <a:endParaRPr lang="en-US" altLang="ja-JP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直線矢印コネクタ 8"/>
          <p:cNvCxnSpPr/>
          <p:nvPr/>
        </p:nvCxnSpPr>
        <p:spPr>
          <a:xfrm flipV="1">
            <a:off x="3131840" y="4293096"/>
            <a:ext cx="1224136" cy="7920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764704"/>
            <a:ext cx="8244408" cy="5702965"/>
          </a:xfrm>
          <a:prstGeom prst="rect">
            <a:avLst/>
          </a:prstGeom>
        </p:spPr>
      </p:pic>
      <p:sp>
        <p:nvSpPr>
          <p:cNvPr id="3" name="テキスト ボックス 2"/>
          <p:cNvSpPr txBox="1"/>
          <p:nvPr/>
        </p:nvSpPr>
        <p:spPr>
          <a:xfrm>
            <a:off x="4932040" y="1700808"/>
            <a:ext cx="3876382" cy="830997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sz="2400" b="1" i="1" dirty="0" smtClean="0">
                <a:latin typeface="Times New Roman" pitchFamily="18" charset="0"/>
                <a:cs typeface="Times New Roman" pitchFamily="18" charset="0"/>
              </a:rPr>
              <a:t>Alumina fluorescence screen</a:t>
            </a:r>
          </a:p>
          <a:p>
            <a:r>
              <a:rPr lang="en-US" altLang="ja-JP" sz="2400" b="1" i="1" dirty="0" smtClean="0">
                <a:latin typeface="Times New Roman" pitchFamily="18" charset="0"/>
                <a:cs typeface="Times New Roman" pitchFamily="18" charset="0"/>
              </a:rPr>
              <a:t>+OTR screen</a:t>
            </a:r>
            <a:endParaRPr lang="en-US" altLang="ja-JP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直線矢印コネクタ 5"/>
          <p:cNvCxnSpPr/>
          <p:nvPr/>
        </p:nvCxnSpPr>
        <p:spPr>
          <a:xfrm flipH="1">
            <a:off x="4644008" y="2564904"/>
            <a:ext cx="360040" cy="43204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/>
          <p:cNvSpPr txBox="1"/>
          <p:nvPr/>
        </p:nvSpPr>
        <p:spPr>
          <a:xfrm>
            <a:off x="1403648" y="3212976"/>
            <a:ext cx="1224136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2400" b="1" i="1" dirty="0" err="1" smtClean="0">
                <a:latin typeface="Times New Roman" pitchFamily="18" charset="0"/>
                <a:cs typeface="Times New Roman" pitchFamily="18" charset="0"/>
              </a:rPr>
              <a:t>Offner</a:t>
            </a:r>
            <a:r>
              <a:rPr lang="en-US" altLang="ja-JP" sz="2400" b="1" i="1" dirty="0" smtClean="0">
                <a:latin typeface="Times New Roman" pitchFamily="18" charset="0"/>
                <a:cs typeface="Times New Roman" pitchFamily="18" charset="0"/>
              </a:rPr>
              <a:t> relay optical system</a:t>
            </a:r>
            <a:endParaRPr lang="ja-JP" altLang="en-US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043608" y="4941168"/>
            <a:ext cx="2137958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sz="2400" b="1" i="1" dirty="0" smtClean="0">
                <a:latin typeface="Times New Roman" pitchFamily="18" charset="0"/>
                <a:cs typeface="Times New Roman" pitchFamily="18" charset="0"/>
              </a:rPr>
              <a:t>Diffuser screen</a:t>
            </a:r>
            <a:endParaRPr lang="en-US" altLang="ja-JP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直線矢印コネクタ 8"/>
          <p:cNvCxnSpPr/>
          <p:nvPr/>
        </p:nvCxnSpPr>
        <p:spPr>
          <a:xfrm flipV="1">
            <a:off x="3131840" y="4293096"/>
            <a:ext cx="1224136" cy="7920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/>
          <p:cNvSpPr txBox="1"/>
          <p:nvPr/>
        </p:nvSpPr>
        <p:spPr>
          <a:xfrm>
            <a:off x="1331640" y="5661248"/>
            <a:ext cx="417935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ja-JP" sz="2400" b="1" i="1" dirty="0" smtClean="0">
                <a:latin typeface="Times New Roman" pitchFamily="18" charset="0"/>
                <a:cs typeface="Times New Roman" pitchFamily="18" charset="0"/>
              </a:rPr>
              <a:t>Image intensifier+ CID camera</a:t>
            </a:r>
            <a:endParaRPr lang="en-US" altLang="ja-JP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直線矢印コネクタ 11"/>
          <p:cNvCxnSpPr/>
          <p:nvPr/>
        </p:nvCxnSpPr>
        <p:spPr>
          <a:xfrm flipV="1">
            <a:off x="3635896" y="5085184"/>
            <a:ext cx="432048" cy="57606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692696"/>
            <a:ext cx="6336704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492896"/>
            <a:ext cx="2997299" cy="2269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052736"/>
            <a:ext cx="4267200" cy="494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テキスト ボックス 5"/>
          <p:cNvSpPr txBox="1"/>
          <p:nvPr/>
        </p:nvSpPr>
        <p:spPr>
          <a:xfrm>
            <a:off x="755576" y="980728"/>
            <a:ext cx="36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 smtClean="0">
                <a:latin typeface="Times New Roman" pitchFamily="18" charset="0"/>
                <a:cs typeface="Times New Roman" pitchFamily="18" charset="0"/>
              </a:rPr>
              <a:t>Beam core image</a:t>
            </a:r>
          </a:p>
          <a:p>
            <a:r>
              <a:rPr lang="en-US" altLang="ja-JP" sz="3600" b="1" dirty="0" smtClean="0">
                <a:latin typeface="Times New Roman" pitchFamily="18" charset="0"/>
                <a:cs typeface="Times New Roman" pitchFamily="18" charset="0"/>
              </a:rPr>
              <a:t>(OTR)</a:t>
            </a:r>
            <a:endParaRPr kumimoji="1" lang="ja-JP" alt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665312"/>
            <a:ext cx="6552727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テキスト ボックス 2"/>
          <p:cNvSpPr txBox="1"/>
          <p:nvPr/>
        </p:nvSpPr>
        <p:spPr>
          <a:xfrm>
            <a:off x="0" y="0"/>
            <a:ext cx="8964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 smtClean="0">
                <a:latin typeface="Times New Roman" pitchFamily="18" charset="0"/>
                <a:cs typeface="Times New Roman" pitchFamily="18" charset="0"/>
              </a:rPr>
              <a:t>Beam core image (OTR) and beam halo (FL)</a:t>
            </a:r>
            <a:endParaRPr kumimoji="1" lang="ja-JP" alt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1043608" y="980728"/>
            <a:ext cx="684076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altLang="ja-JP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For the scaling of different images,</a:t>
            </a:r>
          </a:p>
          <a:p>
            <a:pPr lvl="1"/>
            <a:endParaRPr lang="en-US" altLang="ja-JP" sz="3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altLang="ja-JP" sz="3200" dirty="0" smtClean="0">
                <a:solidFill>
                  <a:srgbClr val="08019D"/>
                </a:solidFill>
                <a:latin typeface="Times New Roman" pitchFamily="18" charset="0"/>
                <a:cs typeface="Times New Roman" pitchFamily="18" charset="0"/>
              </a:rPr>
              <a:t>1. Gain ratio G</a:t>
            </a:r>
            <a:r>
              <a:rPr lang="en-US" altLang="ja-JP" sz="3200" baseline="-25000" dirty="0" smtClean="0">
                <a:solidFill>
                  <a:srgbClr val="08019D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altLang="ja-JP" sz="3200" dirty="0" smtClean="0">
                <a:solidFill>
                  <a:srgbClr val="08019D"/>
                </a:solidFill>
                <a:latin typeface="Times New Roman" pitchFamily="18" charset="0"/>
                <a:cs typeface="Times New Roman" pitchFamily="18" charset="0"/>
              </a:rPr>
              <a:t> of image intensifier</a:t>
            </a:r>
            <a:endParaRPr lang="en-US" altLang="ja-JP" sz="3200" baseline="-25000" dirty="0" smtClean="0">
              <a:solidFill>
                <a:srgbClr val="08019D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altLang="ja-JP" sz="3200" baseline="-25000" dirty="0" smtClean="0">
                <a:solidFill>
                  <a:srgbClr val="08019D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altLang="ja-JP" sz="3200" dirty="0" smtClean="0">
                <a:solidFill>
                  <a:srgbClr val="08019D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altLang="ja-JP" sz="3200" baseline="-25000" dirty="0" smtClean="0">
                <a:solidFill>
                  <a:srgbClr val="08019D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altLang="ja-JP" sz="3200" dirty="0" smtClean="0">
                <a:solidFill>
                  <a:srgbClr val="08019D"/>
                </a:solidFill>
                <a:latin typeface="Times New Roman" pitchFamily="18" charset="0"/>
                <a:cs typeface="Times New Roman" pitchFamily="18" charset="0"/>
              </a:rPr>
              <a:t>=G</a:t>
            </a:r>
            <a:r>
              <a:rPr lang="en-US" altLang="ja-JP" sz="3200" baseline="-25000" dirty="0" smtClean="0">
                <a:solidFill>
                  <a:srgbClr val="08019D"/>
                </a:solidFill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en-US" altLang="ja-JP" sz="3200" dirty="0" smtClean="0">
                <a:solidFill>
                  <a:srgbClr val="08019D"/>
                </a:solidFill>
                <a:latin typeface="Times New Roman" pitchFamily="18" charset="0"/>
                <a:cs typeface="Times New Roman" pitchFamily="18" charset="0"/>
              </a:rPr>
              <a:t>/G</a:t>
            </a:r>
            <a:r>
              <a:rPr lang="en-US" altLang="ja-JP" sz="3200" baseline="-25000" dirty="0" smtClean="0">
                <a:solidFill>
                  <a:srgbClr val="08019D"/>
                </a:solidFill>
                <a:latin typeface="Times New Roman" pitchFamily="18" charset="0"/>
                <a:cs typeface="Times New Roman" pitchFamily="18" charset="0"/>
              </a:rPr>
              <a:t>SET</a:t>
            </a:r>
            <a:r>
              <a:rPr lang="ja-JP" altLang="en-US" sz="3200" dirty="0" smtClean="0">
                <a:solidFill>
                  <a:srgbClr val="08019D"/>
                </a:solidFill>
                <a:latin typeface="Times New Roman" pitchFamily="18" charset="0"/>
                <a:cs typeface="Times New Roman" pitchFamily="18" charset="0"/>
              </a:rPr>
              <a:t>　</a:t>
            </a:r>
            <a:endParaRPr lang="en-US" altLang="ja-JP" dirty="0" smtClean="0">
              <a:solidFill>
                <a:srgbClr val="08019D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altLang="ja-JP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altLang="ja-JP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altLang="ja-JP" baseline="-25000" dirty="0" smtClean="0">
                <a:latin typeface="Times New Roman" pitchFamily="18" charset="0"/>
                <a:cs typeface="Times New Roman" pitchFamily="18" charset="0"/>
              </a:rPr>
              <a:t>1000 </a:t>
            </a:r>
            <a:r>
              <a:rPr lang="en-US" altLang="ja-JP" sz="2000" dirty="0" smtClean="0">
                <a:latin typeface="Times New Roman" pitchFamily="18" charset="0"/>
                <a:cs typeface="Times New Roman" pitchFamily="18" charset="0"/>
              </a:rPr>
              <a:t>: Gain at  MCP1000V</a:t>
            </a:r>
          </a:p>
          <a:p>
            <a:pPr lvl="1"/>
            <a:r>
              <a:rPr lang="en-US" altLang="ja-JP" sz="2000" baseline="-25000" dirty="0" smtClean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altLang="ja-JP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altLang="ja-JP" baseline="-25000" dirty="0" smtClean="0">
                <a:latin typeface="Times New Roman" pitchFamily="18" charset="0"/>
                <a:cs typeface="Times New Roman" pitchFamily="18" charset="0"/>
              </a:rPr>
              <a:t>SET</a:t>
            </a:r>
            <a:r>
              <a:rPr lang="en-US" altLang="ja-JP" sz="2000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ja-JP" sz="2000" dirty="0" smtClean="0">
                <a:latin typeface="Times New Roman" pitchFamily="18" charset="0"/>
                <a:cs typeface="Times New Roman" pitchFamily="18" charset="0"/>
              </a:rPr>
              <a:t>: Gain at each observation</a:t>
            </a:r>
            <a:endParaRPr lang="en-US" altLang="ja-JP" sz="2000" baseline="-250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n-US" altLang="ja-JP" sz="32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altLang="ja-JP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2. Ratio between fluorescence and</a:t>
            </a:r>
          </a:p>
          <a:p>
            <a:pPr lvl="1"/>
            <a:r>
              <a:rPr lang="en-US" altLang="ja-JP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OTR in the same region </a:t>
            </a:r>
            <a:endParaRPr lang="ja-JP" altLang="en-US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5"/>
          <p:cNvSpPr txBox="1">
            <a:spLocks noChangeArrowheads="1"/>
          </p:cNvSpPr>
          <p:nvPr/>
        </p:nvSpPr>
        <p:spPr bwMode="auto">
          <a:xfrm>
            <a:off x="395288" y="476250"/>
            <a:ext cx="8604250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US" altLang="ja-JP" sz="2800" b="1" dirty="0">
                <a:latin typeface="Times New Roman" pitchFamily="18" charset="0"/>
                <a:ea typeface="ＭＳ Ｐ明朝" charset="-128"/>
                <a:cs typeface="Times New Roman" pitchFamily="18" charset="0"/>
              </a:rPr>
              <a:t>Optical design for OTR profile monitor in beam </a:t>
            </a:r>
            <a:r>
              <a:rPr lang="en-US" altLang="ja-JP" sz="2800" b="1" dirty="0" err="1" smtClean="0">
                <a:latin typeface="Times New Roman" pitchFamily="18" charset="0"/>
                <a:ea typeface="ＭＳ Ｐ明朝" charset="-128"/>
                <a:cs typeface="Times New Roman" pitchFamily="18" charset="0"/>
              </a:rPr>
              <a:t>transportline</a:t>
            </a:r>
            <a:r>
              <a:rPr lang="en-US" altLang="ja-JP" sz="2800" b="1" dirty="0" smtClean="0">
                <a:latin typeface="Times New Roman" pitchFamily="18" charset="0"/>
                <a:ea typeface="ＭＳ Ｐ明朝" charset="-128"/>
                <a:cs typeface="Times New Roman" pitchFamily="18" charset="0"/>
              </a:rPr>
              <a:t> </a:t>
            </a:r>
            <a:r>
              <a:rPr lang="en-US" altLang="ja-JP" sz="2800" b="1" dirty="0">
                <a:latin typeface="Times New Roman" pitchFamily="18" charset="0"/>
                <a:ea typeface="ＭＳ Ｐ明朝" charset="-128"/>
                <a:cs typeface="Times New Roman" pitchFamily="18" charset="0"/>
              </a:rPr>
              <a:t>between 3.5GeV Rapid Cycle Synchrotron and 50GeV main ring</a:t>
            </a:r>
          </a:p>
          <a:p>
            <a:pPr algn="l">
              <a:defRPr/>
            </a:pPr>
            <a:endParaRPr lang="en-US" altLang="ja-JP" sz="2800" b="1" dirty="0">
              <a:latin typeface="Times New Roman" pitchFamily="18" charset="0"/>
              <a:ea typeface="ＭＳ Ｐ明朝" charset="-128"/>
              <a:cs typeface="Times New Roman" pitchFamily="18" charset="0"/>
            </a:endParaRPr>
          </a:p>
          <a:p>
            <a:pPr algn="l">
              <a:defRPr/>
            </a:pPr>
            <a:r>
              <a:rPr lang="en-US" altLang="ja-JP" sz="2800" b="1" dirty="0">
                <a:solidFill>
                  <a:srgbClr val="FF0000"/>
                </a:solidFill>
                <a:latin typeface="Times New Roman" pitchFamily="18" charset="0"/>
                <a:ea typeface="ＭＳ Ｐ明朝" charset="-128"/>
                <a:cs typeface="Times New Roman" pitchFamily="18" charset="0"/>
              </a:rPr>
              <a:t>The beam size of </a:t>
            </a:r>
          </a:p>
          <a:p>
            <a:pPr algn="l">
              <a:defRPr/>
            </a:pPr>
            <a:r>
              <a:rPr lang="en-US" altLang="ja-JP" sz="2800" b="1" dirty="0">
                <a:solidFill>
                  <a:srgbClr val="FF0000"/>
                </a:solidFill>
                <a:latin typeface="Times New Roman" pitchFamily="18" charset="0"/>
                <a:ea typeface="ＭＳ Ｐ明朝" charset="-128"/>
                <a:cs typeface="Times New Roman" pitchFamily="18" charset="0"/>
              </a:rPr>
              <a:t>proton beam is 5cm!</a:t>
            </a:r>
          </a:p>
          <a:p>
            <a:pPr algn="l">
              <a:defRPr/>
            </a:pPr>
            <a:endParaRPr lang="en-US" altLang="ja-JP" sz="2800" b="1" dirty="0">
              <a:solidFill>
                <a:srgbClr val="FF0000"/>
              </a:solidFill>
              <a:latin typeface="Times New Roman" pitchFamily="18" charset="0"/>
              <a:ea typeface="ＭＳ Ｐ明朝" charset="-128"/>
              <a:cs typeface="Times New Roman" pitchFamily="18" charset="0"/>
            </a:endParaRPr>
          </a:p>
          <a:p>
            <a:pPr algn="l">
              <a:defRPr/>
            </a:pPr>
            <a:r>
              <a:rPr lang="en-US" altLang="ja-JP" sz="2800" b="1" dirty="0">
                <a:solidFill>
                  <a:srgbClr val="0000FF"/>
                </a:solidFill>
                <a:latin typeface="Times New Roman" pitchFamily="18" charset="0"/>
                <a:ea typeface="ＭＳ Ｐ明朝" charset="-128"/>
                <a:cs typeface="Times New Roman" pitchFamily="18" charset="0"/>
              </a:rPr>
              <a:t>*2 dimensional charge distribution </a:t>
            </a:r>
          </a:p>
          <a:p>
            <a:pPr algn="l">
              <a:defRPr/>
            </a:pPr>
            <a:r>
              <a:rPr lang="en-US" altLang="ja-JP" sz="2800" b="1" dirty="0">
                <a:solidFill>
                  <a:srgbClr val="0000FF"/>
                </a:solidFill>
                <a:latin typeface="Times New Roman" pitchFamily="18" charset="0"/>
                <a:ea typeface="ＭＳ Ｐゴシック" pitchFamily="50" charset="-128"/>
                <a:cs typeface="Times New Roman" pitchFamily="18" charset="0"/>
              </a:rPr>
              <a:t>*3 dimensional charge distribution </a:t>
            </a:r>
          </a:p>
          <a:p>
            <a:pPr marL="457200" indent="-457200">
              <a:defRPr/>
            </a:pPr>
            <a:r>
              <a:rPr lang="en-US" altLang="ja-JP" sz="2800" b="1" dirty="0">
                <a:solidFill>
                  <a:srgbClr val="0000FF"/>
                </a:solidFill>
                <a:latin typeface="Times New Roman" pitchFamily="18" charset="0"/>
                <a:ea typeface="ＭＳ Ｐゴシック" pitchFamily="50" charset="-128"/>
                <a:cs typeface="Times New Roman" pitchFamily="18" charset="0"/>
              </a:rPr>
              <a:t>  </a:t>
            </a:r>
            <a:r>
              <a:rPr lang="en-US" altLang="ja-JP" sz="2800" b="1" dirty="0" err="1" smtClean="0">
                <a:solidFill>
                  <a:srgbClr val="0000FF"/>
                </a:solidFill>
                <a:latin typeface="Times New Roman" pitchFamily="18" charset="0"/>
                <a:ea typeface="ＭＳ Ｐゴシック" pitchFamily="50" charset="-128"/>
                <a:cs typeface="Times New Roman" pitchFamily="18" charset="0"/>
              </a:rPr>
              <a:t>Tomographyc</a:t>
            </a:r>
            <a:r>
              <a:rPr lang="en-US" altLang="ja-JP" sz="2800" b="1" dirty="0" smtClean="0">
                <a:solidFill>
                  <a:srgbClr val="0000FF"/>
                </a:solidFill>
                <a:latin typeface="Times New Roman" pitchFamily="18" charset="0"/>
                <a:ea typeface="ＭＳ Ｐゴシック" pitchFamily="50" charset="-128"/>
                <a:cs typeface="Times New Roman" pitchFamily="18" charset="0"/>
              </a:rPr>
              <a:t> </a:t>
            </a:r>
            <a:r>
              <a:rPr lang="en-US" altLang="ja-JP" sz="2800" b="1" dirty="0">
                <a:solidFill>
                  <a:srgbClr val="0000FF"/>
                </a:solidFill>
                <a:latin typeface="Times New Roman" pitchFamily="18" charset="0"/>
                <a:ea typeface="ＭＳ Ｐゴシック" pitchFamily="50" charset="-128"/>
                <a:cs typeface="Times New Roman" pitchFamily="18" charset="0"/>
              </a:rPr>
              <a:t>observation</a:t>
            </a:r>
          </a:p>
          <a:p>
            <a:pPr marL="457200" indent="-457200">
              <a:defRPr/>
            </a:pPr>
            <a:r>
              <a:rPr lang="en-US" altLang="ja-JP" sz="2800" b="1" dirty="0">
                <a:solidFill>
                  <a:srgbClr val="0000FF"/>
                </a:solidFill>
                <a:latin typeface="Times New Roman" pitchFamily="18" charset="0"/>
                <a:ea typeface="ＭＳ Ｐ明朝" charset="-128"/>
                <a:cs typeface="Times New Roman" pitchFamily="18" charset="0"/>
              </a:rPr>
              <a:t>*2 dimensional halo distribution</a:t>
            </a:r>
          </a:p>
          <a:p>
            <a:pPr algn="l">
              <a:defRPr/>
            </a:pPr>
            <a:endParaRPr lang="en-US" altLang="ja-JP" sz="2800" b="1" dirty="0">
              <a:solidFill>
                <a:srgbClr val="009900"/>
              </a:solidFill>
              <a:latin typeface="Times New Roman" pitchFamily="18" charset="0"/>
              <a:ea typeface="ＭＳ Ｐ明朝" charset="-128"/>
              <a:cs typeface="Times New Roman" pitchFamily="18" charset="0"/>
            </a:endParaRPr>
          </a:p>
          <a:p>
            <a:pPr algn="l">
              <a:defRPr/>
            </a:pPr>
            <a:r>
              <a:rPr lang="en-US" altLang="ja-JP" sz="2800" b="1" dirty="0">
                <a:solidFill>
                  <a:srgbClr val="009900"/>
                </a:solidFill>
                <a:latin typeface="Times New Roman" pitchFamily="18" charset="0"/>
                <a:ea typeface="ＭＳ Ｐ明朝" charset="-128"/>
                <a:cs typeface="Times New Roman" pitchFamily="18" charset="0"/>
              </a:rPr>
              <a:t>Light source is </a:t>
            </a:r>
            <a:r>
              <a:rPr lang="en-US" altLang="ja-JP" sz="2800" b="1" dirty="0" smtClean="0">
                <a:solidFill>
                  <a:srgbClr val="009900"/>
                </a:solidFill>
                <a:latin typeface="Times New Roman" pitchFamily="18" charset="0"/>
                <a:ea typeface="ＭＳ Ｐ明朝" charset="-128"/>
                <a:cs typeface="Times New Roman" pitchFamily="18" charset="0"/>
              </a:rPr>
              <a:t>OTR and</a:t>
            </a:r>
          </a:p>
          <a:p>
            <a:pPr algn="l">
              <a:defRPr/>
            </a:pPr>
            <a:r>
              <a:rPr lang="en-US" altLang="ja-JP" sz="2800" b="1" dirty="0" smtClean="0">
                <a:solidFill>
                  <a:srgbClr val="009900"/>
                </a:solidFill>
                <a:latin typeface="Times New Roman" pitchFamily="18" charset="0"/>
                <a:ea typeface="ＭＳ Ｐ明朝" charset="-128"/>
                <a:cs typeface="Times New Roman" pitchFamily="18" charset="0"/>
              </a:rPr>
              <a:t> fluorescence screen</a:t>
            </a:r>
            <a:r>
              <a:rPr lang="en-US" altLang="ja-JP" sz="2800" b="1" dirty="0" smtClean="0">
                <a:latin typeface="Times New Roman" pitchFamily="18" charset="0"/>
                <a:ea typeface="ＭＳ Ｐ明朝" charset="-128"/>
                <a:cs typeface="Times New Roman" pitchFamily="18" charset="0"/>
              </a:rPr>
              <a:t> </a:t>
            </a:r>
          </a:p>
        </p:txBody>
      </p:sp>
      <p:grpSp>
        <p:nvGrpSpPr>
          <p:cNvPr id="15" name="グループ化 14"/>
          <p:cNvGrpSpPr/>
          <p:nvPr/>
        </p:nvGrpSpPr>
        <p:grpSpPr>
          <a:xfrm>
            <a:off x="5940425" y="1700213"/>
            <a:ext cx="2808288" cy="4824412"/>
            <a:chOff x="5940425" y="1700213"/>
            <a:chExt cx="2808288" cy="4824412"/>
          </a:xfrm>
        </p:grpSpPr>
        <p:grpSp>
          <p:nvGrpSpPr>
            <p:cNvPr id="3" name="グループ化 8"/>
            <p:cNvGrpSpPr>
              <a:grpSpLocks/>
            </p:cNvGrpSpPr>
            <p:nvPr/>
          </p:nvGrpSpPr>
          <p:grpSpPr bwMode="auto">
            <a:xfrm>
              <a:off x="5940425" y="1700213"/>
              <a:ext cx="2808288" cy="2304197"/>
              <a:chOff x="2483768" y="3212976"/>
              <a:chExt cx="4032448" cy="3312368"/>
            </a:xfrm>
          </p:grpSpPr>
          <p:sp>
            <p:nvSpPr>
              <p:cNvPr id="53252" name="正方形/長方形 3"/>
              <p:cNvSpPr>
                <a:spLocks noChangeArrowheads="1"/>
              </p:cNvSpPr>
              <p:nvPr/>
            </p:nvSpPr>
            <p:spPr bwMode="auto">
              <a:xfrm>
                <a:off x="2483768" y="3212976"/>
                <a:ext cx="4032448" cy="3311311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28575" algn="ctr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>
                  <a:ea typeface="ＭＳ Ｐゴシック" pitchFamily="50" charset="-128"/>
                  <a:cs typeface="Times New Roman" pitchFamily="18" charset="0"/>
                </a:endParaRPr>
              </a:p>
            </p:txBody>
          </p:sp>
          <p:sp>
            <p:nvSpPr>
              <p:cNvPr id="193545" name="円/楕円 4"/>
              <p:cNvSpPr>
                <a:spLocks noChangeArrowheads="1"/>
              </p:cNvSpPr>
              <p:nvPr/>
            </p:nvSpPr>
            <p:spPr bwMode="auto">
              <a:xfrm>
                <a:off x="3635896" y="4005064"/>
                <a:ext cx="1800200" cy="1800200"/>
              </a:xfrm>
              <a:prstGeom prst="ellipse">
                <a:avLst/>
              </a:prstGeom>
              <a:solidFill>
                <a:schemeClr val="bg1"/>
              </a:solidFill>
              <a:ln w="28575" algn="ctr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>
                  <a:cs typeface="Times New Roman" pitchFamily="18" charset="0"/>
                </a:endParaRPr>
              </a:p>
            </p:txBody>
          </p:sp>
          <p:cxnSp>
            <p:nvCxnSpPr>
              <p:cNvPr id="193546" name="直線矢印コネクタ 6"/>
              <p:cNvCxnSpPr>
                <a:cxnSpLocks noChangeShapeType="1"/>
                <a:stCxn id="193545" idx="7"/>
                <a:endCxn id="193545" idx="3"/>
              </p:cNvCxnSpPr>
              <p:nvPr/>
            </p:nvCxnSpPr>
            <p:spPr bwMode="auto">
              <a:xfrm rot="-5400000" flipH="1" flipV="1">
                <a:off x="3899529" y="4268697"/>
                <a:ext cx="1272934" cy="1272934"/>
              </a:xfrm>
              <a:prstGeom prst="straightConnector1">
                <a:avLst/>
              </a:prstGeom>
              <a:noFill/>
              <a:ln w="28575" algn="ctr">
                <a:solidFill>
                  <a:schemeClr val="tx1"/>
                </a:solidFill>
                <a:round/>
                <a:headEnd type="arrow" w="med" len="med"/>
                <a:tailEnd type="arrow" w="med" len="med"/>
              </a:ln>
            </p:spPr>
          </p:cxnSp>
          <p:sp>
            <p:nvSpPr>
              <p:cNvPr id="193547" name="テキスト ボックス 7"/>
              <p:cNvSpPr txBox="1">
                <a:spLocks noChangeArrowheads="1"/>
              </p:cNvSpPr>
              <p:nvPr/>
            </p:nvSpPr>
            <p:spPr bwMode="auto">
              <a:xfrm>
                <a:off x="3827916" y="4248091"/>
                <a:ext cx="1102710" cy="4471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ja-JP"/>
                  <a:t>5cm</a:t>
                </a:r>
                <a:endParaRPr lang="ja-JP" altLang="en-US"/>
              </a:p>
            </p:txBody>
          </p:sp>
        </p:grpSp>
        <p:sp>
          <p:nvSpPr>
            <p:cNvPr id="9" name="正方形/長方形 3"/>
            <p:cNvSpPr>
              <a:spLocks noChangeArrowheads="1"/>
            </p:cNvSpPr>
            <p:nvPr/>
          </p:nvSpPr>
          <p:spPr bwMode="auto">
            <a:xfrm>
              <a:off x="5940425" y="4221163"/>
              <a:ext cx="2808288" cy="2303462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28575" algn="ctr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>
                <a:ea typeface="ＭＳ Ｐゴシック" pitchFamily="50" charset="-128"/>
                <a:cs typeface="Times New Roman" pitchFamily="18" charset="0"/>
              </a:endParaRPr>
            </a:p>
          </p:txBody>
        </p:sp>
        <p:sp>
          <p:nvSpPr>
            <p:cNvPr id="12" name="雲 11"/>
            <p:cNvSpPr/>
            <p:nvPr/>
          </p:nvSpPr>
          <p:spPr bwMode="auto">
            <a:xfrm>
              <a:off x="6156176" y="4293096"/>
              <a:ext cx="2312690" cy="2095575"/>
            </a:xfrm>
            <a:prstGeom prst="cloud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3" name="雲 12"/>
            <p:cNvSpPr/>
            <p:nvPr/>
          </p:nvSpPr>
          <p:spPr bwMode="auto">
            <a:xfrm>
              <a:off x="6516688" y="4508500"/>
              <a:ext cx="1655762" cy="1655763"/>
            </a:xfrm>
            <a:prstGeom prst="cloud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4" name="雲 13"/>
            <p:cNvSpPr/>
            <p:nvPr/>
          </p:nvSpPr>
          <p:spPr bwMode="auto">
            <a:xfrm>
              <a:off x="6789738" y="4789488"/>
              <a:ext cx="1116012" cy="1117600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9874" name="Object 2"/>
          <p:cNvGraphicFramePr>
            <a:graphicFrameLocks noChangeAspect="1"/>
          </p:cNvGraphicFramePr>
          <p:nvPr/>
        </p:nvGraphicFramePr>
        <p:xfrm>
          <a:off x="1115616" y="836712"/>
          <a:ext cx="6968159" cy="4896544"/>
        </p:xfrm>
        <a:graphic>
          <a:graphicData uri="http://schemas.openxmlformats.org/presentationml/2006/ole">
            <p:oleObj spid="_x0000_s79874" name="KGPlot" r:id="rId3" imgW="4797552" imgH="3374136" progId="KGraph_Plot">
              <p:embed/>
            </p:oleObj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60648"/>
            <a:ext cx="5760640" cy="6165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55576" y="2060848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600" b="1" dirty="0" smtClean="0">
                <a:latin typeface="Times New Roman" pitchFamily="18" charset="0"/>
                <a:cs typeface="Times New Roman" pitchFamily="18" charset="0"/>
              </a:rPr>
              <a:t>Adding vertical fluorescence screen</a:t>
            </a:r>
            <a:endParaRPr kumimoji="1" lang="ja-JP" alt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3"/>
          <p:cNvGrpSpPr/>
          <p:nvPr/>
        </p:nvGrpSpPr>
        <p:grpSpPr>
          <a:xfrm>
            <a:off x="179512" y="1120541"/>
            <a:ext cx="8694900" cy="4988680"/>
            <a:chOff x="1505425" y="1599997"/>
            <a:chExt cx="8694900" cy="4988680"/>
          </a:xfrm>
        </p:grpSpPr>
        <p:sp>
          <p:nvSpPr>
            <p:cNvPr id="5" name="円/楕円 4"/>
            <p:cNvSpPr/>
            <p:nvPr/>
          </p:nvSpPr>
          <p:spPr>
            <a:xfrm>
              <a:off x="4750890" y="1646081"/>
              <a:ext cx="3456000" cy="3456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6" name="正方形/長方形 5"/>
            <p:cNvSpPr/>
            <p:nvPr/>
          </p:nvSpPr>
          <p:spPr>
            <a:xfrm>
              <a:off x="5639470" y="1599997"/>
              <a:ext cx="1659065" cy="529979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7" name="正方形/長方形 6"/>
            <p:cNvSpPr/>
            <p:nvPr/>
          </p:nvSpPr>
          <p:spPr>
            <a:xfrm>
              <a:off x="5642351" y="4595530"/>
              <a:ext cx="1659065" cy="529979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8" name="正方形/長方形 7"/>
            <p:cNvSpPr/>
            <p:nvPr/>
          </p:nvSpPr>
          <p:spPr>
            <a:xfrm>
              <a:off x="7746424" y="2492897"/>
              <a:ext cx="506936" cy="1589937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9" name="正方形/長方形 8"/>
            <p:cNvSpPr/>
            <p:nvPr/>
          </p:nvSpPr>
          <p:spPr>
            <a:xfrm>
              <a:off x="4703366" y="2492897"/>
              <a:ext cx="506936" cy="1589937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10" name="左右矢印 9"/>
            <p:cNvSpPr>
              <a:spLocks noChangeAspect="1"/>
            </p:cNvSpPr>
            <p:nvPr/>
          </p:nvSpPr>
          <p:spPr>
            <a:xfrm>
              <a:off x="7537600" y="3166891"/>
              <a:ext cx="468000" cy="300857"/>
            </a:xfrm>
            <a:prstGeom prst="leftRight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11" name="左右矢印 10"/>
            <p:cNvSpPr>
              <a:spLocks noChangeAspect="1"/>
            </p:cNvSpPr>
            <p:nvPr/>
          </p:nvSpPr>
          <p:spPr>
            <a:xfrm>
              <a:off x="5087888" y="3189934"/>
              <a:ext cx="468000" cy="300857"/>
            </a:xfrm>
            <a:prstGeom prst="leftRight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12" name="左右矢印 11"/>
            <p:cNvSpPr>
              <a:spLocks noChangeAspect="1"/>
            </p:cNvSpPr>
            <p:nvPr/>
          </p:nvSpPr>
          <p:spPr>
            <a:xfrm rot="5400000">
              <a:off x="6186824" y="2108417"/>
              <a:ext cx="468000" cy="300857"/>
            </a:xfrm>
            <a:prstGeom prst="leftRight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13" name="左右矢印 12"/>
            <p:cNvSpPr>
              <a:spLocks noChangeAspect="1"/>
            </p:cNvSpPr>
            <p:nvPr/>
          </p:nvSpPr>
          <p:spPr>
            <a:xfrm rot="5400000">
              <a:off x="6186824" y="4450116"/>
              <a:ext cx="468000" cy="300857"/>
            </a:xfrm>
            <a:prstGeom prst="leftRight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14" name="直角三角形 13"/>
            <p:cNvSpPr/>
            <p:nvPr/>
          </p:nvSpPr>
          <p:spPr>
            <a:xfrm>
              <a:off x="7780988" y="5292533"/>
              <a:ext cx="230426" cy="1296144"/>
            </a:xfrm>
            <a:prstGeom prst="rtTriangl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15" name="直角三角形 14"/>
            <p:cNvSpPr/>
            <p:nvPr/>
          </p:nvSpPr>
          <p:spPr>
            <a:xfrm>
              <a:off x="5006915" y="5288716"/>
              <a:ext cx="230426" cy="1296144"/>
            </a:xfrm>
            <a:prstGeom prst="rtTriangl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  <a:scene3d>
              <a:camera prst="orthographicFront">
                <a:rot lat="0" lon="1080000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16" name="二等辺三角形 15"/>
            <p:cNvSpPr/>
            <p:nvPr/>
          </p:nvSpPr>
          <p:spPr>
            <a:xfrm>
              <a:off x="5606320" y="6230255"/>
              <a:ext cx="1866385" cy="35716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17" name="テキスト ボックス 16"/>
            <p:cNvSpPr txBox="1"/>
            <p:nvPr/>
          </p:nvSpPr>
          <p:spPr>
            <a:xfrm>
              <a:off x="6916893" y="6064493"/>
              <a:ext cx="6048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/>
                <a:t>OTR</a:t>
              </a:r>
              <a:endParaRPr lang="ja-JP" altLang="en-US" dirty="0"/>
            </a:p>
          </p:txBody>
        </p:sp>
        <p:sp>
          <p:nvSpPr>
            <p:cNvPr id="18" name="テキスト ボックス 17"/>
            <p:cNvSpPr txBox="1"/>
            <p:nvPr/>
          </p:nvSpPr>
          <p:spPr>
            <a:xfrm>
              <a:off x="7867397" y="5258003"/>
              <a:ext cx="17029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/>
                <a:t>fluorescence</a:t>
              </a:r>
              <a:endParaRPr lang="ja-JP" altLang="en-US" dirty="0"/>
            </a:p>
          </p:txBody>
        </p:sp>
        <p:cxnSp>
          <p:nvCxnSpPr>
            <p:cNvPr id="19" name="直線矢印コネクタ 18"/>
            <p:cNvCxnSpPr/>
            <p:nvPr/>
          </p:nvCxnSpPr>
          <p:spPr>
            <a:xfrm flipH="1">
              <a:off x="7050041" y="2036248"/>
              <a:ext cx="1296144" cy="864096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テキスト ボックス 19"/>
            <p:cNvSpPr txBox="1"/>
            <p:nvPr/>
          </p:nvSpPr>
          <p:spPr>
            <a:xfrm>
              <a:off x="1505425" y="4204249"/>
              <a:ext cx="33123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2400" b="1" i="1" dirty="0" smtClean="0">
                  <a:solidFill>
                    <a:srgbClr val="FF0000"/>
                  </a:solidFill>
                </a:rPr>
                <a:t>Movable fluorescence </a:t>
              </a:r>
            </a:p>
            <a:p>
              <a:r>
                <a:rPr lang="en-US" altLang="ja-JP" sz="2400" b="1" i="1" dirty="0" smtClean="0">
                  <a:solidFill>
                    <a:srgbClr val="FF0000"/>
                  </a:solidFill>
                </a:rPr>
                <a:t>Screen for beam halo observation</a:t>
              </a:r>
              <a:endParaRPr lang="en-US" altLang="ja-JP" sz="2400" b="1" i="1" dirty="0">
                <a:solidFill>
                  <a:srgbClr val="FF0000"/>
                </a:solidFill>
              </a:endParaRPr>
            </a:p>
          </p:txBody>
        </p:sp>
        <p:cxnSp>
          <p:nvCxnSpPr>
            <p:cNvPr id="21" name="直線矢印コネクタ 20"/>
            <p:cNvCxnSpPr/>
            <p:nvPr/>
          </p:nvCxnSpPr>
          <p:spPr>
            <a:xfrm flipV="1">
              <a:off x="3863753" y="3573016"/>
              <a:ext cx="777719" cy="685996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テキスト ボックス 21"/>
            <p:cNvSpPr txBox="1"/>
            <p:nvPr/>
          </p:nvSpPr>
          <p:spPr>
            <a:xfrm>
              <a:off x="2747944" y="5481229"/>
              <a:ext cx="189243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2400" i="1" dirty="0" smtClean="0">
                  <a:solidFill>
                    <a:srgbClr val="0070C0"/>
                  </a:solidFill>
                </a:rPr>
                <a:t>Beam Profile</a:t>
              </a:r>
            </a:p>
            <a:p>
              <a:r>
                <a:rPr lang="en-US" altLang="ja-JP" sz="2400" i="1" dirty="0" smtClean="0">
                  <a:solidFill>
                    <a:srgbClr val="0070C0"/>
                  </a:solidFill>
                </a:rPr>
                <a:t>(Projection )</a:t>
              </a:r>
              <a:endParaRPr lang="en-US" altLang="ja-JP" sz="2400" i="1" dirty="0">
                <a:solidFill>
                  <a:srgbClr val="0070C0"/>
                </a:solidFill>
              </a:endParaRPr>
            </a:p>
          </p:txBody>
        </p:sp>
        <p:sp>
          <p:nvSpPr>
            <p:cNvPr id="23" name="テキスト ボックス 22"/>
            <p:cNvSpPr txBox="1"/>
            <p:nvPr/>
          </p:nvSpPr>
          <p:spPr>
            <a:xfrm>
              <a:off x="8346185" y="1748216"/>
              <a:ext cx="185414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2400" i="1" dirty="0" smtClean="0"/>
                <a:t>Titanium foil target for beam core observation</a:t>
              </a:r>
              <a:endParaRPr lang="en-US" altLang="ja-JP" sz="2400" i="1" dirty="0"/>
            </a:p>
          </p:txBody>
        </p:sp>
        <p:sp>
          <p:nvSpPr>
            <p:cNvPr id="26" name="テキスト ボックス 25"/>
            <p:cNvSpPr txBox="1"/>
            <p:nvPr/>
          </p:nvSpPr>
          <p:spPr>
            <a:xfrm>
              <a:off x="8411233" y="2492897"/>
              <a:ext cx="25359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2400" dirty="0"/>
                <a:t> </a:t>
              </a:r>
              <a:endParaRPr lang="ja-JP" altLang="en-US" sz="2400" dirty="0"/>
            </a:p>
          </p:txBody>
        </p:sp>
        <p:sp>
          <p:nvSpPr>
            <p:cNvPr id="28" name="テキスト ボックス 27"/>
            <p:cNvSpPr txBox="1"/>
            <p:nvPr/>
          </p:nvSpPr>
          <p:spPr>
            <a:xfrm>
              <a:off x="5276595" y="5338684"/>
              <a:ext cx="14134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/>
                <a:t>fluorescence</a:t>
              </a:r>
              <a:endParaRPr lang="ja-JP" altLang="en-US" dirty="0"/>
            </a:p>
          </p:txBody>
        </p:sp>
        <p:sp>
          <p:nvSpPr>
            <p:cNvPr id="29" name="円/楕円 28"/>
            <p:cNvSpPr/>
            <p:nvPr/>
          </p:nvSpPr>
          <p:spPr>
            <a:xfrm>
              <a:off x="5022143" y="1948612"/>
              <a:ext cx="2880000" cy="2880000"/>
            </a:xfrm>
            <a:prstGeom prst="ellipse">
              <a:avLst/>
            </a:prstGeom>
            <a:noFill/>
            <a:ln w="38100">
              <a:solidFill>
                <a:srgbClr val="FFC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円/楕円 29"/>
            <p:cNvSpPr/>
            <p:nvPr/>
          </p:nvSpPr>
          <p:spPr>
            <a:xfrm>
              <a:off x="5737412" y="2768918"/>
              <a:ext cx="1445092" cy="1165089"/>
            </a:xfrm>
            <a:prstGeom prst="ellipse">
              <a:avLst/>
            </a:prstGeom>
            <a:noFill/>
            <a:ln w="28575">
              <a:solidFill>
                <a:srgbClr val="0070C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31" name="直線コネクタ 30"/>
            <p:cNvCxnSpPr/>
            <p:nvPr/>
          </p:nvCxnSpPr>
          <p:spPr>
            <a:xfrm>
              <a:off x="4383741" y="6587415"/>
              <a:ext cx="524435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テキスト ボックス 26"/>
          <p:cNvSpPr txBox="1"/>
          <p:nvPr/>
        </p:nvSpPr>
        <p:spPr>
          <a:xfrm>
            <a:off x="251520" y="188640"/>
            <a:ext cx="75608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 smtClean="0">
                <a:latin typeface="Times New Roman" pitchFamily="18" charset="0"/>
                <a:cs typeface="Times New Roman" pitchFamily="18" charset="0"/>
              </a:rPr>
              <a:t>Four fluorescence screen are set in vertical and horizontal arrangement in front of OTR screen</a:t>
            </a:r>
            <a:endParaRPr kumimoji="1" lang="ja-JP" alt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 rotWithShape="1">
          <a:blip r:embed="rId2" cstate="print"/>
          <a:srcRect l="169" t="2597" r="7545" b="14769"/>
          <a:stretch/>
        </p:blipFill>
        <p:spPr>
          <a:xfrm>
            <a:off x="1331640" y="1124744"/>
            <a:ext cx="6755177" cy="4536504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1052736"/>
            <a:ext cx="6658200" cy="499365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3"/>
          <p:cNvGrpSpPr/>
          <p:nvPr/>
        </p:nvGrpSpPr>
        <p:grpSpPr>
          <a:xfrm>
            <a:off x="1115616" y="476672"/>
            <a:ext cx="7632848" cy="5904656"/>
            <a:chOff x="6750020" y="4065250"/>
            <a:chExt cx="6627194" cy="5245099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32631" b="-3250"/>
            <a:stretch/>
          </p:blipFill>
          <p:spPr bwMode="auto">
            <a:xfrm>
              <a:off x="6750021" y="4065250"/>
              <a:ext cx="6627193" cy="52450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角丸四角形 5"/>
            <p:cNvSpPr/>
            <p:nvPr/>
          </p:nvSpPr>
          <p:spPr>
            <a:xfrm>
              <a:off x="6750020" y="5420060"/>
              <a:ext cx="3072695" cy="1260140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350"/>
            </a:p>
          </p:txBody>
        </p:sp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683568" y="1772816"/>
            <a:ext cx="7704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600" b="1" dirty="0" smtClean="0">
                <a:latin typeface="Times New Roman" pitchFamily="18" charset="0"/>
                <a:cs typeface="Times New Roman" pitchFamily="18" charset="0"/>
              </a:rPr>
              <a:t>Observation of </a:t>
            </a:r>
            <a:r>
              <a:rPr lang="en-US" altLang="ja-JP" sz="3600" b="1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kumimoji="1" lang="en-US" altLang="ja-JP" sz="3600" b="1" dirty="0" smtClean="0">
                <a:latin typeface="Times New Roman" pitchFamily="18" charset="0"/>
                <a:cs typeface="Times New Roman" pitchFamily="18" charset="0"/>
              </a:rPr>
              <a:t>ffect of beam collimator for beam halo</a:t>
            </a:r>
            <a:endParaRPr kumimoji="1" lang="ja-JP" alt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/>
          <p:cNvGrpSpPr/>
          <p:nvPr/>
        </p:nvGrpSpPr>
        <p:grpSpPr>
          <a:xfrm>
            <a:off x="136095" y="2271228"/>
            <a:ext cx="8932776" cy="3069832"/>
            <a:chOff x="630022" y="2345168"/>
            <a:chExt cx="11218570" cy="4297680"/>
          </a:xfrm>
        </p:grpSpPr>
        <p:pic>
          <p:nvPicPr>
            <p:cNvPr id="5" name="図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398768" y="2345168"/>
              <a:ext cx="5449824" cy="4297680"/>
            </a:xfrm>
            <a:prstGeom prst="rect">
              <a:avLst/>
            </a:prstGeom>
          </p:spPr>
        </p:pic>
        <p:pic>
          <p:nvPicPr>
            <p:cNvPr id="6" name="図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30022" y="2345168"/>
              <a:ext cx="5449824" cy="4297680"/>
            </a:xfrm>
            <a:prstGeom prst="rect">
              <a:avLst/>
            </a:prstGeom>
          </p:spPr>
        </p:pic>
      </p:grpSp>
      <p:sp>
        <p:nvSpPr>
          <p:cNvPr id="7" name="テキスト ボックス 6"/>
          <p:cNvSpPr txBox="1"/>
          <p:nvPr/>
        </p:nvSpPr>
        <p:spPr>
          <a:xfrm>
            <a:off x="611560" y="548680"/>
            <a:ext cx="853244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 smtClean="0">
                <a:latin typeface="Times New Roman" pitchFamily="18" charset="0"/>
                <a:cs typeface="Times New Roman" pitchFamily="18" charset="0"/>
              </a:rPr>
              <a:t>Superimposed image of beam core (OTR), one image of beam halo near by core (OTR) and</a:t>
            </a:r>
          </a:p>
          <a:p>
            <a:r>
              <a:rPr lang="en-US" altLang="ja-JP" sz="3200" b="1" dirty="0" smtClean="0">
                <a:latin typeface="Times New Roman" pitchFamily="18" charset="0"/>
                <a:cs typeface="Times New Roman" pitchFamily="18" charset="0"/>
              </a:rPr>
              <a:t>Beam halo in far from core (fluorescence)</a:t>
            </a:r>
            <a:endParaRPr kumimoji="1" lang="en-US" altLang="ja-JP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kumimoji="1" lang="en-US" altLang="ja-JP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kumimoji="1" lang="ja-JP" alt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/>
          <p:cNvGrpSpPr/>
          <p:nvPr/>
        </p:nvGrpSpPr>
        <p:grpSpPr>
          <a:xfrm>
            <a:off x="189821" y="2420888"/>
            <a:ext cx="8954179" cy="2969321"/>
            <a:chOff x="402770" y="2231593"/>
            <a:chExt cx="11395217" cy="4310744"/>
          </a:xfrm>
        </p:grpSpPr>
        <p:pic>
          <p:nvPicPr>
            <p:cNvPr id="5" name="図 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0952" t="55079" r="-448" b="2539"/>
            <a:stretch/>
          </p:blipFill>
          <p:spPr>
            <a:xfrm>
              <a:off x="402770" y="2231593"/>
              <a:ext cx="5758093" cy="4223658"/>
            </a:xfrm>
            <a:prstGeom prst="rect">
              <a:avLst/>
            </a:prstGeom>
          </p:spPr>
        </p:pic>
        <p:pic>
          <p:nvPicPr>
            <p:cNvPr id="6" name="図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0952" t="54920" r="504" b="1746"/>
            <a:stretch/>
          </p:blipFill>
          <p:spPr>
            <a:xfrm>
              <a:off x="6160862" y="2231593"/>
              <a:ext cx="5637125" cy="4310744"/>
            </a:xfrm>
            <a:prstGeom prst="rect">
              <a:avLst/>
            </a:prstGeom>
          </p:spPr>
        </p:pic>
      </p:grpSp>
      <p:sp>
        <p:nvSpPr>
          <p:cNvPr id="7" name="テキスト ボックス 6"/>
          <p:cNvSpPr txBox="1"/>
          <p:nvPr/>
        </p:nvSpPr>
        <p:spPr>
          <a:xfrm>
            <a:off x="683568" y="611977"/>
            <a:ext cx="7992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 smtClean="0">
                <a:latin typeface="Times New Roman" pitchFamily="18" charset="0"/>
                <a:cs typeface="Times New Roman" pitchFamily="18" charset="0"/>
              </a:rPr>
              <a:t>Difference in order of 10</a:t>
            </a:r>
            <a:r>
              <a:rPr kumimoji="1" lang="en-US" altLang="ja-JP" sz="3200" b="1" baseline="30000" dirty="0" smtClean="0">
                <a:latin typeface="Times New Roman" pitchFamily="18" charset="0"/>
                <a:cs typeface="Times New Roman" pitchFamily="18" charset="0"/>
              </a:rPr>
              <a:t>-4</a:t>
            </a:r>
            <a:r>
              <a:rPr kumimoji="1" lang="en-US" altLang="ja-JP" sz="3200" b="1" dirty="0" smtClean="0">
                <a:latin typeface="Times New Roman" pitchFamily="18" charset="0"/>
                <a:cs typeface="Times New Roman" pitchFamily="18" charset="0"/>
              </a:rPr>
              <a:t> to 10</a:t>
            </a:r>
            <a:r>
              <a:rPr kumimoji="1" lang="en-US" altLang="ja-JP" sz="3200" b="1" baseline="30000" dirty="0" smtClean="0">
                <a:latin typeface="Times New Roman" pitchFamily="18" charset="0"/>
                <a:cs typeface="Times New Roman" pitchFamily="18" charset="0"/>
              </a:rPr>
              <a:t>-5</a:t>
            </a:r>
            <a:r>
              <a:rPr kumimoji="1" lang="en-US" altLang="ja-JP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kumimoji="1" lang="ja-JP" alt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971600" y="1844824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 smtClean="0">
                <a:latin typeface="Times New Roman" pitchFamily="18" charset="0"/>
                <a:cs typeface="Times New Roman" pitchFamily="18" charset="0"/>
              </a:rPr>
              <a:t>Collimator off</a:t>
            </a:r>
            <a:endParaRPr kumimoji="1" lang="ja-JP" alt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364088" y="1844824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 smtClean="0">
                <a:latin typeface="Times New Roman" pitchFamily="18" charset="0"/>
                <a:cs typeface="Times New Roman" pitchFamily="18" charset="0"/>
              </a:rPr>
              <a:t>Collimator 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912" name="テキスト ボックス 31"/>
          <p:cNvSpPr txBox="1">
            <a:spLocks noChangeArrowheads="1"/>
          </p:cNvSpPr>
          <p:nvPr/>
        </p:nvSpPr>
        <p:spPr bwMode="auto">
          <a:xfrm>
            <a:off x="4355976" y="332656"/>
            <a:ext cx="446429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OTR screen for beam core observation!</a:t>
            </a:r>
            <a:endParaRPr lang="en-US" altLang="ja-JP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1" name="グループ化 30"/>
          <p:cNvGrpSpPr/>
          <p:nvPr/>
        </p:nvGrpSpPr>
        <p:grpSpPr>
          <a:xfrm>
            <a:off x="179512" y="981075"/>
            <a:ext cx="8694613" cy="5429250"/>
            <a:chOff x="179512" y="981075"/>
            <a:chExt cx="8694613" cy="5429250"/>
          </a:xfrm>
        </p:grpSpPr>
        <p:sp>
          <p:nvSpPr>
            <p:cNvPr id="4" name="平行四辺形 3"/>
            <p:cNvSpPr/>
            <p:nvPr/>
          </p:nvSpPr>
          <p:spPr bwMode="auto">
            <a:xfrm rot="16200000">
              <a:off x="3330575" y="1790700"/>
              <a:ext cx="5075238" cy="3455988"/>
            </a:xfrm>
            <a:prstGeom prst="parallelogram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grpSp>
          <p:nvGrpSpPr>
            <p:cNvPr id="2" name="グループ化 16"/>
            <p:cNvGrpSpPr>
              <a:grpSpLocks/>
            </p:cNvGrpSpPr>
            <p:nvPr/>
          </p:nvGrpSpPr>
          <p:grpSpPr bwMode="auto">
            <a:xfrm>
              <a:off x="179512" y="3068960"/>
              <a:ext cx="3016200" cy="2800446"/>
              <a:chOff x="1568113" y="5009445"/>
              <a:chExt cx="2551387" cy="1677153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27" name="雲 26"/>
              <p:cNvSpPr/>
              <p:nvPr/>
            </p:nvSpPr>
            <p:spPr>
              <a:xfrm rot="21181164">
                <a:off x="1568113" y="5009061"/>
                <a:ext cx="2550811" cy="1677221"/>
              </a:xfrm>
              <a:prstGeom prst="cloud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28" name="雲 27"/>
              <p:cNvSpPr/>
              <p:nvPr/>
            </p:nvSpPr>
            <p:spPr>
              <a:xfrm rot="21181164">
                <a:off x="2161768" y="5448508"/>
                <a:ext cx="1296834" cy="720204"/>
              </a:xfrm>
              <a:prstGeom prst="cloud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ja-JP" altLang="en-US"/>
              </a:p>
            </p:txBody>
          </p:sp>
        </p:grpSp>
        <p:sp>
          <p:nvSpPr>
            <p:cNvPr id="18" name="雲 17"/>
            <p:cNvSpPr/>
            <p:nvPr/>
          </p:nvSpPr>
          <p:spPr bwMode="auto">
            <a:xfrm rot="21181164">
              <a:off x="5362048" y="2815931"/>
              <a:ext cx="870378" cy="1204518"/>
            </a:xfrm>
            <a:prstGeom prst="cloud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cxnSp>
          <p:nvCxnSpPr>
            <p:cNvPr id="9" name="直線コネクタ 8"/>
            <p:cNvCxnSpPr/>
            <p:nvPr/>
          </p:nvCxnSpPr>
          <p:spPr bwMode="auto">
            <a:xfrm flipV="1">
              <a:off x="7596188" y="2779713"/>
              <a:ext cx="1277937" cy="2889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雲 15"/>
            <p:cNvSpPr/>
            <p:nvPr/>
          </p:nvSpPr>
          <p:spPr bwMode="auto">
            <a:xfrm rot="21181164">
              <a:off x="568506" y="3486829"/>
              <a:ext cx="2246346" cy="1798505"/>
            </a:xfrm>
            <a:prstGeom prst="cloud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5" name="雲 14"/>
            <p:cNvSpPr/>
            <p:nvPr/>
          </p:nvSpPr>
          <p:spPr bwMode="auto">
            <a:xfrm rot="21181164">
              <a:off x="989013" y="3927475"/>
              <a:ext cx="1296987" cy="936625"/>
            </a:xfrm>
            <a:prstGeom prst="cloud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cxnSp>
          <p:nvCxnSpPr>
            <p:cNvPr id="7" name="直線コネクタ 6"/>
            <p:cNvCxnSpPr/>
            <p:nvPr/>
          </p:nvCxnSpPr>
          <p:spPr bwMode="auto">
            <a:xfrm flipV="1">
              <a:off x="1619250" y="3429000"/>
              <a:ext cx="4176886" cy="93503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矢印コネクタ 23"/>
            <p:cNvCxnSpPr/>
            <p:nvPr/>
          </p:nvCxnSpPr>
          <p:spPr bwMode="auto">
            <a:xfrm rot="5400000">
              <a:off x="827881" y="3428207"/>
              <a:ext cx="1584325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テキスト ボックス 24"/>
            <p:cNvSpPr txBox="1"/>
            <p:nvPr/>
          </p:nvSpPr>
          <p:spPr bwMode="auto">
            <a:xfrm>
              <a:off x="2339975" y="5948363"/>
              <a:ext cx="2160588" cy="4619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ja-JP" sz="2400" b="1" dirty="0">
                  <a:solidFill>
                    <a:srgbClr val="0070C0"/>
                  </a:solidFill>
                  <a:latin typeface="Times New Roman" pitchFamily="18" charset="0"/>
                  <a:ea typeface="ＭＳ Ｐゴシック" pitchFamily="50" charset="-128"/>
                  <a:cs typeface="Times New Roman" pitchFamily="18" charset="0"/>
                </a:rPr>
                <a:t>Beam halo</a:t>
              </a:r>
              <a:endParaRPr lang="ja-JP" altLang="en-US" sz="2400" b="1" dirty="0">
                <a:solidFill>
                  <a:srgbClr val="0070C0"/>
                </a:solidFill>
                <a:latin typeface="Times New Roman" pitchFamily="18" charset="0"/>
                <a:ea typeface="ＭＳ Ｐゴシック" pitchFamily="50" charset="-128"/>
                <a:cs typeface="Times New Roman" pitchFamily="18" charset="0"/>
              </a:endParaRPr>
            </a:p>
          </p:txBody>
        </p:sp>
        <p:cxnSp>
          <p:nvCxnSpPr>
            <p:cNvPr id="26" name="直線矢印コネクタ 25"/>
            <p:cNvCxnSpPr/>
            <p:nvPr/>
          </p:nvCxnSpPr>
          <p:spPr bwMode="auto">
            <a:xfrm rot="10800000">
              <a:off x="1619250" y="5084763"/>
              <a:ext cx="1368425" cy="936625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テキスト ボックス 28"/>
            <p:cNvSpPr txBox="1"/>
            <p:nvPr/>
          </p:nvSpPr>
          <p:spPr bwMode="auto">
            <a:xfrm>
              <a:off x="1052513" y="2212975"/>
              <a:ext cx="2160587" cy="4619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ja-JP" sz="2400" b="1" dirty="0">
                  <a:solidFill>
                    <a:schemeClr val="accent1">
                      <a:lumMod val="75000"/>
                    </a:schemeClr>
                  </a:solidFill>
                  <a:latin typeface="Times New Roman" pitchFamily="18" charset="0"/>
                  <a:ea typeface="ＭＳ Ｐゴシック" pitchFamily="50" charset="-128"/>
                  <a:cs typeface="Times New Roman" pitchFamily="18" charset="0"/>
                </a:rPr>
                <a:t>Beam core</a:t>
              </a:r>
              <a:endParaRPr lang="ja-JP" altLang="en-US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ＭＳ Ｐゴシック" pitchFamily="50" charset="-128"/>
                <a:cs typeface="Times New Roman" pitchFamily="18" charset="0"/>
              </a:endParaRPr>
            </a:p>
          </p:txBody>
        </p:sp>
        <p:cxnSp>
          <p:nvCxnSpPr>
            <p:cNvPr id="33" name="直線矢印コネクタ 32"/>
            <p:cNvCxnSpPr/>
            <p:nvPr/>
          </p:nvCxnSpPr>
          <p:spPr bwMode="auto">
            <a:xfrm>
              <a:off x="5724128" y="1124744"/>
              <a:ext cx="72009" cy="936106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/>
          <p:cNvGrpSpPr/>
          <p:nvPr/>
        </p:nvGrpSpPr>
        <p:grpSpPr>
          <a:xfrm>
            <a:off x="683568" y="980728"/>
            <a:ext cx="7616296" cy="5623824"/>
            <a:chOff x="611560" y="980728"/>
            <a:chExt cx="7616296" cy="5623824"/>
          </a:xfrm>
        </p:grpSpPr>
        <p:graphicFrame>
          <p:nvGraphicFramePr>
            <p:cNvPr id="5" name="オブジェクト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4265020860"/>
                </p:ext>
              </p:extLst>
            </p:nvPr>
          </p:nvGraphicFramePr>
          <p:xfrm>
            <a:off x="611560" y="1412776"/>
            <a:ext cx="3820032" cy="5191776"/>
          </p:xfrm>
          <a:graphic>
            <a:graphicData uri="http://schemas.openxmlformats.org/presentationml/2006/ole">
              <p:oleObj spid="_x0000_s75778" name="KGPlot" r:id="rId3" imgW="4775040" imgH="6489720" progId="KGraph_Plot">
                <p:embed/>
              </p:oleObj>
            </a:graphicData>
          </a:graphic>
        </p:graphicFrame>
        <p:sp>
          <p:nvSpPr>
            <p:cNvPr id="6" name="テキスト ボックス 5"/>
            <p:cNvSpPr txBox="1"/>
            <p:nvPr/>
          </p:nvSpPr>
          <p:spPr>
            <a:xfrm>
              <a:off x="2134145" y="1014664"/>
              <a:ext cx="15749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 smtClean="0"/>
                <a:t>Collimator</a:t>
              </a:r>
              <a:r>
                <a:rPr kumimoji="1" lang="ja-JP" altLang="en-US" dirty="0" smtClean="0"/>
                <a:t> </a:t>
              </a:r>
              <a:r>
                <a:rPr kumimoji="1" lang="en-US" altLang="ja-JP" dirty="0" smtClean="0"/>
                <a:t>OFF</a:t>
              </a:r>
              <a:endParaRPr kumimoji="1" lang="ja-JP" altLang="en-US" dirty="0"/>
            </a:p>
          </p:txBody>
        </p:sp>
        <p:graphicFrame>
          <p:nvGraphicFramePr>
            <p:cNvPr id="7" name="オブジェクト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2712969135"/>
                </p:ext>
              </p:extLst>
            </p:nvPr>
          </p:nvGraphicFramePr>
          <p:xfrm>
            <a:off x="4427984" y="1340768"/>
            <a:ext cx="3799872" cy="5232384"/>
          </p:xfrm>
          <a:graphic>
            <a:graphicData uri="http://schemas.openxmlformats.org/presentationml/2006/ole">
              <p:oleObj spid="_x0000_s75779" name="KGPlot" r:id="rId4" imgW="4749840" imgH="6540480" progId="KGraph_Plot">
                <p:embed/>
              </p:oleObj>
            </a:graphicData>
          </a:graphic>
        </p:graphicFrame>
        <p:sp>
          <p:nvSpPr>
            <p:cNvPr id="8" name="テキスト ボックス 7"/>
            <p:cNvSpPr txBox="1"/>
            <p:nvPr/>
          </p:nvSpPr>
          <p:spPr>
            <a:xfrm>
              <a:off x="5868144" y="980728"/>
              <a:ext cx="15124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 smtClean="0"/>
                <a:t>Collimator</a:t>
              </a:r>
              <a:r>
                <a:rPr kumimoji="1" lang="ja-JP" altLang="en-US" dirty="0" smtClean="0"/>
                <a:t> </a:t>
              </a:r>
              <a:r>
                <a:rPr kumimoji="1" lang="en-US" altLang="ja-JP" dirty="0" smtClean="0"/>
                <a:t>ON</a:t>
              </a:r>
              <a:endParaRPr kumimoji="1" lang="ja-JP" altLang="en-US" dirty="0"/>
            </a:p>
          </p:txBody>
        </p:sp>
        <p:sp>
          <p:nvSpPr>
            <p:cNvPr id="10" name="右矢印 9"/>
            <p:cNvSpPr/>
            <p:nvPr/>
          </p:nvSpPr>
          <p:spPr>
            <a:xfrm>
              <a:off x="5724128" y="4005064"/>
              <a:ext cx="340659" cy="24204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右矢印 10"/>
            <p:cNvSpPr/>
            <p:nvPr/>
          </p:nvSpPr>
          <p:spPr>
            <a:xfrm rot="10800000">
              <a:off x="7236296" y="4005064"/>
              <a:ext cx="340659" cy="24204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右矢印 11"/>
            <p:cNvSpPr/>
            <p:nvPr/>
          </p:nvSpPr>
          <p:spPr>
            <a:xfrm>
              <a:off x="7668344" y="4941168"/>
              <a:ext cx="340659" cy="24204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右矢印 12"/>
            <p:cNvSpPr/>
            <p:nvPr/>
          </p:nvSpPr>
          <p:spPr>
            <a:xfrm rot="10800000">
              <a:off x="5292080" y="4941168"/>
              <a:ext cx="340659" cy="24204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4" name="テキスト ボックス 13"/>
          <p:cNvSpPr txBox="1"/>
          <p:nvPr/>
        </p:nvSpPr>
        <p:spPr>
          <a:xfrm>
            <a:off x="1331640" y="188640"/>
            <a:ext cx="5616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 smtClean="0">
                <a:latin typeface="Times New Roman" pitchFamily="18" charset="0"/>
                <a:cs typeface="Times New Roman" pitchFamily="18" charset="0"/>
              </a:rPr>
              <a:t>Horizontal collimator</a:t>
            </a:r>
            <a:endParaRPr kumimoji="1" lang="ja-JP" alt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/>
          <p:cNvGrpSpPr/>
          <p:nvPr/>
        </p:nvGrpSpPr>
        <p:grpSpPr>
          <a:xfrm>
            <a:off x="755576" y="873926"/>
            <a:ext cx="7665168" cy="5484713"/>
            <a:chOff x="755576" y="873926"/>
            <a:chExt cx="7665168" cy="5484713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42475" y="873926"/>
              <a:ext cx="15749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 smtClean="0"/>
                <a:t>Collimator</a:t>
              </a:r>
              <a:r>
                <a:rPr kumimoji="1" lang="ja-JP" altLang="en-US" dirty="0" smtClean="0"/>
                <a:t> </a:t>
              </a:r>
              <a:r>
                <a:rPr kumimoji="1" lang="en-US" altLang="ja-JP" dirty="0" smtClean="0"/>
                <a:t>OFF</a:t>
              </a:r>
              <a:endParaRPr kumimoji="1" lang="ja-JP" altLang="en-US" dirty="0"/>
            </a:p>
          </p:txBody>
        </p:sp>
        <p:sp>
          <p:nvSpPr>
            <p:cNvPr id="6" name="テキスト ボックス 5"/>
            <p:cNvSpPr txBox="1"/>
            <p:nvPr/>
          </p:nvSpPr>
          <p:spPr>
            <a:xfrm>
              <a:off x="6183759" y="906254"/>
              <a:ext cx="15124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 smtClean="0"/>
                <a:t>Collimator</a:t>
              </a:r>
              <a:r>
                <a:rPr kumimoji="1" lang="ja-JP" altLang="en-US" dirty="0" smtClean="0"/>
                <a:t> </a:t>
              </a:r>
              <a:r>
                <a:rPr kumimoji="1" lang="en-US" altLang="ja-JP" dirty="0" smtClean="0"/>
                <a:t>ON</a:t>
              </a:r>
              <a:endParaRPr kumimoji="1" lang="ja-JP" altLang="en-US" dirty="0"/>
            </a:p>
          </p:txBody>
        </p:sp>
        <p:graphicFrame>
          <p:nvGraphicFramePr>
            <p:cNvPr id="8" name="オブジェクト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330576117"/>
                </p:ext>
              </p:extLst>
            </p:nvPr>
          </p:nvGraphicFramePr>
          <p:xfrm>
            <a:off x="755576" y="1124744"/>
            <a:ext cx="3921696" cy="5222016"/>
          </p:xfrm>
          <a:graphic>
            <a:graphicData uri="http://schemas.openxmlformats.org/presentationml/2006/ole">
              <p:oleObj spid="_x0000_s76802" name="KGPlot" r:id="rId3" imgW="4902120" imgH="6527520" progId="KGraph_Plot">
                <p:embed/>
              </p:oleObj>
            </a:graphicData>
          </a:graphic>
        </p:graphicFrame>
        <p:graphicFrame>
          <p:nvGraphicFramePr>
            <p:cNvPr id="9" name="オブジェクト 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2397853370"/>
                </p:ext>
              </p:extLst>
            </p:nvPr>
          </p:nvGraphicFramePr>
          <p:xfrm>
            <a:off x="4499048" y="1166863"/>
            <a:ext cx="3921696" cy="5191776"/>
          </p:xfrm>
          <a:graphic>
            <a:graphicData uri="http://schemas.openxmlformats.org/presentationml/2006/ole">
              <p:oleObj spid="_x0000_s76803" name="KGPlot" r:id="rId4" imgW="4902120" imgH="6489720" progId="KGraph_Plot">
                <p:embed/>
              </p:oleObj>
            </a:graphicData>
          </a:graphic>
        </p:graphicFrame>
      </p:grpSp>
      <p:sp>
        <p:nvSpPr>
          <p:cNvPr id="10" name="テキスト ボックス 9"/>
          <p:cNvSpPr txBox="1"/>
          <p:nvPr/>
        </p:nvSpPr>
        <p:spPr>
          <a:xfrm>
            <a:off x="1331640" y="188640"/>
            <a:ext cx="5616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 smtClean="0">
                <a:latin typeface="Times New Roman" pitchFamily="18" charset="0"/>
                <a:cs typeface="Times New Roman" pitchFamily="18" charset="0"/>
              </a:rPr>
              <a:t>Vertical collimator</a:t>
            </a:r>
            <a:endParaRPr kumimoji="1" lang="ja-JP" alt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1187624" y="1700808"/>
            <a:ext cx="62646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600" b="1" dirty="0" smtClean="0">
                <a:latin typeface="Times New Roman" pitchFamily="18" charset="0"/>
                <a:cs typeface="Times New Roman" pitchFamily="18" charset="0"/>
              </a:rPr>
              <a:t>A Simultaneous observation of beam core with OTR </a:t>
            </a:r>
          </a:p>
          <a:p>
            <a:pPr algn="ctr"/>
            <a:r>
              <a:rPr kumimoji="1" lang="en-US" altLang="ja-JP" sz="3600" b="1" dirty="0" smtClean="0">
                <a:latin typeface="Times New Roman" pitchFamily="18" charset="0"/>
                <a:cs typeface="Times New Roman" pitchFamily="18" charset="0"/>
              </a:rPr>
              <a:t>and </a:t>
            </a:r>
          </a:p>
          <a:p>
            <a:pPr algn="ctr"/>
            <a:r>
              <a:rPr kumimoji="1" lang="en-US" altLang="ja-JP" sz="3600" b="1" dirty="0" smtClean="0">
                <a:latin typeface="Times New Roman" pitchFamily="18" charset="0"/>
                <a:cs typeface="Times New Roman" pitchFamily="18" charset="0"/>
              </a:rPr>
              <a:t>fluorescence screen </a:t>
            </a:r>
            <a:endParaRPr kumimoji="1" lang="ja-JP" alt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グループ化 5"/>
          <p:cNvGrpSpPr>
            <a:grpSpLocks noChangeAspect="1"/>
          </p:cNvGrpSpPr>
          <p:nvPr/>
        </p:nvGrpSpPr>
        <p:grpSpPr>
          <a:xfrm>
            <a:off x="1043608" y="2874516"/>
            <a:ext cx="7310606" cy="2858740"/>
            <a:chOff x="-755512" y="3221807"/>
            <a:chExt cx="8436636" cy="3299062"/>
          </a:xfrm>
        </p:grpSpPr>
        <p:cxnSp>
          <p:nvCxnSpPr>
            <p:cNvPr id="15" name="直線コネクタ 14"/>
            <p:cNvCxnSpPr/>
            <p:nvPr/>
          </p:nvCxnSpPr>
          <p:spPr>
            <a:xfrm>
              <a:off x="1781269" y="3622049"/>
              <a:ext cx="375067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正方形/長方形 15"/>
            <p:cNvSpPr/>
            <p:nvPr/>
          </p:nvSpPr>
          <p:spPr>
            <a:xfrm>
              <a:off x="2129893" y="3221807"/>
              <a:ext cx="645969" cy="404523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二等辺三角形 16"/>
            <p:cNvSpPr/>
            <p:nvPr/>
          </p:nvSpPr>
          <p:spPr>
            <a:xfrm>
              <a:off x="2163148" y="3830407"/>
              <a:ext cx="173556" cy="624795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8" name="テキスト ボックス 17"/>
            <p:cNvSpPr txBox="1"/>
            <p:nvPr/>
          </p:nvSpPr>
          <p:spPr>
            <a:xfrm>
              <a:off x="346931" y="3660683"/>
              <a:ext cx="1225010" cy="6748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3200" i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OTR </a:t>
              </a:r>
              <a:endParaRPr kumimoji="1" lang="ja-JP" altLang="en-US" sz="3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テキスト ボックス 18"/>
            <p:cNvSpPr txBox="1"/>
            <p:nvPr/>
          </p:nvSpPr>
          <p:spPr>
            <a:xfrm>
              <a:off x="-755512" y="4775787"/>
              <a:ext cx="2750223" cy="6748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3200" i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Fluorescence</a:t>
              </a:r>
              <a:endParaRPr kumimoji="1" lang="ja-JP" altLang="en-US" sz="3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直角三角形 19"/>
            <p:cNvSpPr/>
            <p:nvPr/>
          </p:nvSpPr>
          <p:spPr>
            <a:xfrm>
              <a:off x="2255510" y="4793834"/>
              <a:ext cx="4431615" cy="632867"/>
            </a:xfrm>
            <a:prstGeom prst="rtTriangle">
              <a:avLst/>
            </a:prstGeom>
            <a:solidFill>
              <a:srgbClr val="FFC000"/>
            </a:solidFill>
            <a:ln>
              <a:solidFill>
                <a:srgbClr val="FF66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cxnSp>
          <p:nvCxnSpPr>
            <p:cNvPr id="22" name="直線コネクタ 21"/>
            <p:cNvCxnSpPr/>
            <p:nvPr/>
          </p:nvCxnSpPr>
          <p:spPr>
            <a:xfrm>
              <a:off x="1836016" y="4435307"/>
              <a:ext cx="375067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/>
            <p:cNvCxnSpPr/>
            <p:nvPr/>
          </p:nvCxnSpPr>
          <p:spPr>
            <a:xfrm>
              <a:off x="1808633" y="5430980"/>
              <a:ext cx="375067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コネクタ 23"/>
            <p:cNvCxnSpPr/>
            <p:nvPr/>
          </p:nvCxnSpPr>
          <p:spPr>
            <a:xfrm>
              <a:off x="2133594" y="3648360"/>
              <a:ext cx="36945" cy="2872509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二等辺三角形 24"/>
            <p:cNvSpPr/>
            <p:nvPr/>
          </p:nvSpPr>
          <p:spPr>
            <a:xfrm>
              <a:off x="2133597" y="4784439"/>
              <a:ext cx="267855" cy="637309"/>
            </a:xfrm>
            <a:prstGeom prst="triangl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正方形/長方形 25"/>
            <p:cNvSpPr/>
            <p:nvPr/>
          </p:nvSpPr>
          <p:spPr>
            <a:xfrm>
              <a:off x="2152071" y="3417455"/>
              <a:ext cx="614555" cy="39092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7" name="直線コネクタ 26"/>
            <p:cNvCxnSpPr/>
            <p:nvPr/>
          </p:nvCxnSpPr>
          <p:spPr>
            <a:xfrm>
              <a:off x="2784754" y="3597561"/>
              <a:ext cx="36945" cy="2872509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テキスト ボックス 28"/>
            <p:cNvSpPr txBox="1"/>
            <p:nvPr/>
          </p:nvSpPr>
          <p:spPr>
            <a:xfrm>
              <a:off x="5144529" y="4526490"/>
              <a:ext cx="2536595" cy="7458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3600" dirty="0" smtClean="0">
                  <a:latin typeface="Times New Roman" pitchFamily="18" charset="0"/>
                  <a:cs typeface="Times New Roman" pitchFamily="18" charset="0"/>
                </a:rPr>
                <a:t>1ms (1/10</a:t>
              </a:r>
              <a:r>
                <a:rPr lang="en-US" altLang="ja-JP" sz="3600" dirty="0">
                  <a:latin typeface="Times New Roman" pitchFamily="18" charset="0"/>
                  <a:cs typeface="Times New Roman" pitchFamily="18" charset="0"/>
                </a:rPr>
                <a:t>)</a:t>
              </a:r>
              <a:endParaRPr kumimoji="1" lang="ja-JP" altLang="en-US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0" name="テキスト ボックス 29"/>
          <p:cNvSpPr txBox="1"/>
          <p:nvPr/>
        </p:nvSpPr>
        <p:spPr>
          <a:xfrm>
            <a:off x="3947991" y="3264931"/>
            <a:ext cx="3038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3600" dirty="0" smtClean="0">
                <a:latin typeface="Times New Roman" pitchFamily="18" charset="0"/>
                <a:cs typeface="Times New Roman" pitchFamily="18" charset="0"/>
              </a:rPr>
              <a:t>About 200nsec</a:t>
            </a:r>
            <a:r>
              <a:rPr lang="en-US" altLang="ja-JP" dirty="0" smtClean="0"/>
              <a:t>)</a:t>
            </a:r>
            <a:endParaRPr kumimoji="1" lang="ja-JP" altLang="en-US" dirty="0"/>
          </a:p>
        </p:txBody>
      </p:sp>
      <p:pic>
        <p:nvPicPr>
          <p:cNvPr id="32" name="図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260648"/>
            <a:ext cx="4687580" cy="2946243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5"/>
          <p:cNvGrpSpPr>
            <a:grpSpLocks noChangeAspect="1"/>
          </p:cNvGrpSpPr>
          <p:nvPr/>
        </p:nvGrpSpPr>
        <p:grpSpPr>
          <a:xfrm>
            <a:off x="1043608" y="2492895"/>
            <a:ext cx="7310606" cy="3240360"/>
            <a:chOff x="-755512" y="2781407"/>
            <a:chExt cx="8436636" cy="3739462"/>
          </a:xfrm>
        </p:grpSpPr>
        <p:cxnSp>
          <p:nvCxnSpPr>
            <p:cNvPr id="15" name="直線コネクタ 14"/>
            <p:cNvCxnSpPr/>
            <p:nvPr/>
          </p:nvCxnSpPr>
          <p:spPr>
            <a:xfrm>
              <a:off x="1781269" y="3622049"/>
              <a:ext cx="375067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正方形/長方形 15"/>
            <p:cNvSpPr/>
            <p:nvPr/>
          </p:nvSpPr>
          <p:spPr>
            <a:xfrm>
              <a:off x="2129893" y="3221807"/>
              <a:ext cx="645969" cy="404523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二等辺三角形 16"/>
            <p:cNvSpPr/>
            <p:nvPr/>
          </p:nvSpPr>
          <p:spPr>
            <a:xfrm>
              <a:off x="2163148" y="3830407"/>
              <a:ext cx="173556" cy="624795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8" name="テキスト ボックス 17"/>
            <p:cNvSpPr txBox="1"/>
            <p:nvPr/>
          </p:nvSpPr>
          <p:spPr>
            <a:xfrm>
              <a:off x="346931" y="3660683"/>
              <a:ext cx="1225010" cy="6748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3200" i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OTR </a:t>
              </a:r>
              <a:endParaRPr kumimoji="1" lang="ja-JP" altLang="en-US" sz="3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テキスト ボックス 18"/>
            <p:cNvSpPr txBox="1"/>
            <p:nvPr/>
          </p:nvSpPr>
          <p:spPr>
            <a:xfrm>
              <a:off x="-755512" y="4775787"/>
              <a:ext cx="2750223" cy="6748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3200" i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Fluorescence</a:t>
              </a:r>
              <a:endParaRPr kumimoji="1" lang="ja-JP" altLang="en-US" sz="3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直角三角形 19"/>
            <p:cNvSpPr/>
            <p:nvPr/>
          </p:nvSpPr>
          <p:spPr>
            <a:xfrm>
              <a:off x="2255510" y="4793834"/>
              <a:ext cx="4431615" cy="632867"/>
            </a:xfrm>
            <a:prstGeom prst="rtTriangle">
              <a:avLst/>
            </a:prstGeom>
            <a:solidFill>
              <a:srgbClr val="FFC000"/>
            </a:solidFill>
            <a:ln>
              <a:solidFill>
                <a:srgbClr val="FF66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cxnSp>
          <p:nvCxnSpPr>
            <p:cNvPr id="22" name="直線コネクタ 21"/>
            <p:cNvCxnSpPr/>
            <p:nvPr/>
          </p:nvCxnSpPr>
          <p:spPr>
            <a:xfrm>
              <a:off x="1836016" y="4435307"/>
              <a:ext cx="375067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/>
            <p:cNvCxnSpPr/>
            <p:nvPr/>
          </p:nvCxnSpPr>
          <p:spPr>
            <a:xfrm>
              <a:off x="1808633" y="5430980"/>
              <a:ext cx="375067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コネクタ 23"/>
            <p:cNvCxnSpPr/>
            <p:nvPr/>
          </p:nvCxnSpPr>
          <p:spPr>
            <a:xfrm>
              <a:off x="2133594" y="3648360"/>
              <a:ext cx="36945" cy="2872509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二等辺三角形 24"/>
            <p:cNvSpPr/>
            <p:nvPr/>
          </p:nvSpPr>
          <p:spPr>
            <a:xfrm>
              <a:off x="2133597" y="4784439"/>
              <a:ext cx="267855" cy="637309"/>
            </a:xfrm>
            <a:prstGeom prst="triangl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正方形/長方形 25"/>
            <p:cNvSpPr/>
            <p:nvPr/>
          </p:nvSpPr>
          <p:spPr>
            <a:xfrm>
              <a:off x="2152071" y="3417455"/>
              <a:ext cx="614555" cy="39092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7" name="直線コネクタ 26"/>
            <p:cNvCxnSpPr/>
            <p:nvPr/>
          </p:nvCxnSpPr>
          <p:spPr>
            <a:xfrm>
              <a:off x="2784754" y="3597561"/>
              <a:ext cx="36945" cy="2872509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テキスト ボックス 27"/>
            <p:cNvSpPr txBox="1"/>
            <p:nvPr/>
          </p:nvSpPr>
          <p:spPr>
            <a:xfrm>
              <a:off x="2900852" y="2781407"/>
              <a:ext cx="4625808" cy="6748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3200" b="1" dirty="0" smtClean="0">
                  <a:solidFill>
                    <a:srgbClr val="08019D"/>
                  </a:solidFill>
                  <a:latin typeface="Times New Roman" pitchFamily="18" charset="0"/>
                  <a:cs typeface="Times New Roman" pitchFamily="18" charset="0"/>
                </a:rPr>
                <a:t>Choose exposure time</a:t>
              </a:r>
              <a:endParaRPr kumimoji="1" lang="ja-JP" altLang="en-US" sz="3200" b="1" dirty="0">
                <a:solidFill>
                  <a:srgbClr val="08019D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テキスト ボックス 28"/>
            <p:cNvSpPr txBox="1"/>
            <p:nvPr/>
          </p:nvSpPr>
          <p:spPr>
            <a:xfrm>
              <a:off x="5144529" y="4526490"/>
              <a:ext cx="2536595" cy="7458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3600" dirty="0" smtClean="0">
                  <a:latin typeface="Times New Roman" pitchFamily="18" charset="0"/>
                  <a:cs typeface="Times New Roman" pitchFamily="18" charset="0"/>
                </a:rPr>
                <a:t>1ms (1/10</a:t>
              </a:r>
              <a:r>
                <a:rPr lang="en-US" altLang="ja-JP" sz="3600" dirty="0">
                  <a:latin typeface="Times New Roman" pitchFamily="18" charset="0"/>
                  <a:cs typeface="Times New Roman" pitchFamily="18" charset="0"/>
                </a:rPr>
                <a:t>)</a:t>
              </a:r>
              <a:endParaRPr kumimoji="1" lang="ja-JP" altLang="en-US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0" name="テキスト ボックス 29"/>
          <p:cNvSpPr txBox="1"/>
          <p:nvPr/>
        </p:nvSpPr>
        <p:spPr>
          <a:xfrm>
            <a:off x="3947991" y="3264931"/>
            <a:ext cx="3038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3600" dirty="0" smtClean="0">
                <a:latin typeface="Times New Roman" pitchFamily="18" charset="0"/>
                <a:cs typeface="Times New Roman" pitchFamily="18" charset="0"/>
              </a:rPr>
              <a:t>About 200nsec</a:t>
            </a:r>
            <a:r>
              <a:rPr lang="en-US" altLang="ja-JP" dirty="0" smtClean="0"/>
              <a:t>)</a:t>
            </a:r>
            <a:endParaRPr kumimoji="1" lang="ja-JP" altLang="en-US" dirty="0"/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1115616" y="476672"/>
            <a:ext cx="64087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 smtClean="0">
                <a:latin typeface="Times New Roman" pitchFamily="18" charset="0"/>
                <a:cs typeface="Times New Roman" pitchFamily="18" charset="0"/>
              </a:rPr>
              <a:t>Change the exposure time</a:t>
            </a:r>
            <a:r>
              <a:rPr lang="ja-JP" alt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ja-JP" sz="3600" b="1" dirty="0" smtClean="0">
                <a:latin typeface="Times New Roman" pitchFamily="18" charset="0"/>
                <a:cs typeface="Times New Roman" pitchFamily="18" charset="0"/>
              </a:rPr>
              <a:t>of I.I. Gate to get a nice contrast between beam core and halo </a:t>
            </a:r>
            <a:endParaRPr kumimoji="1" lang="ja-JP" alt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 rotWithShape="1">
          <a:blip r:embed="rId2" cstate="print"/>
          <a:srcRect l="169" t="2597" r="7545" b="14769"/>
          <a:stretch/>
        </p:blipFill>
        <p:spPr>
          <a:xfrm>
            <a:off x="1331640" y="1124744"/>
            <a:ext cx="6755177" cy="4536504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グループ化 25"/>
          <p:cNvGrpSpPr/>
          <p:nvPr/>
        </p:nvGrpSpPr>
        <p:grpSpPr>
          <a:xfrm>
            <a:off x="323528" y="692696"/>
            <a:ext cx="8530268" cy="5951147"/>
            <a:chOff x="224212" y="1060689"/>
            <a:chExt cx="8530268" cy="5951147"/>
          </a:xfrm>
        </p:grpSpPr>
        <p:grpSp>
          <p:nvGrpSpPr>
            <p:cNvPr id="27" name="グループ化 26"/>
            <p:cNvGrpSpPr/>
            <p:nvPr/>
          </p:nvGrpSpPr>
          <p:grpSpPr>
            <a:xfrm>
              <a:off x="923908" y="1060689"/>
              <a:ext cx="7638002" cy="2553620"/>
              <a:chOff x="2123764" y="603828"/>
              <a:chExt cx="7638002" cy="2553620"/>
            </a:xfrm>
          </p:grpSpPr>
          <p:grpSp>
            <p:nvGrpSpPr>
              <p:cNvPr id="32" name="グループ化 10"/>
              <p:cNvGrpSpPr/>
              <p:nvPr/>
            </p:nvGrpSpPr>
            <p:grpSpPr>
              <a:xfrm>
                <a:off x="2123764" y="603828"/>
                <a:ext cx="3784459" cy="2553620"/>
                <a:chOff x="2843275" y="968829"/>
                <a:chExt cx="5045945" cy="3404826"/>
              </a:xfrm>
            </p:grpSpPr>
            <p:pic>
              <p:nvPicPr>
                <p:cNvPr id="44" name="図 43"/>
                <p:cNvPicPr>
                  <a:picLocks noChangeAspect="1"/>
                </p:cNvPicPr>
                <p:nvPr/>
              </p:nvPicPr>
              <p:blipFill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 t="13783" r="-118"/>
                <a:stretch/>
              </p:blipFill>
              <p:spPr>
                <a:xfrm>
                  <a:off x="2843275" y="968829"/>
                  <a:ext cx="5045945" cy="3404826"/>
                </a:xfrm>
                <a:prstGeom prst="rect">
                  <a:avLst/>
                </a:prstGeom>
              </p:spPr>
            </p:pic>
            <p:sp>
              <p:nvSpPr>
                <p:cNvPr id="45" name="テキスト ボックス 7"/>
                <p:cNvSpPr txBox="1"/>
                <p:nvPr/>
              </p:nvSpPr>
              <p:spPr>
                <a:xfrm>
                  <a:off x="3049046" y="1011592"/>
                  <a:ext cx="1536489" cy="400109"/>
                </a:xfrm>
                <a:prstGeom prst="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ja-JP" sz="1350" dirty="0">
                      <a:solidFill>
                        <a:schemeClr val="bg1"/>
                      </a:solidFill>
                    </a:rPr>
                    <a:t>100</a:t>
                  </a:r>
                  <a:r>
                    <a:rPr lang="en-US" altLang="ja-JP" sz="1350" dirty="0">
                      <a:solidFill>
                        <a:schemeClr val="bg1"/>
                      </a:solidFill>
                      <a:latin typeface="Symbol" panose="05050102010706020507" pitchFamily="18" charset="2"/>
                    </a:rPr>
                    <a:t>p</a:t>
                  </a:r>
                  <a:r>
                    <a:rPr lang="en-US" altLang="ja-JP" sz="1350" dirty="0">
                      <a:solidFill>
                        <a:schemeClr val="bg1"/>
                      </a:solidFill>
                    </a:rPr>
                    <a:t> Painting</a:t>
                  </a:r>
                  <a:endParaRPr lang="ja-JP" altLang="en-US" sz="1350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33" name="グループ化 9"/>
              <p:cNvGrpSpPr/>
              <p:nvPr/>
            </p:nvGrpSpPr>
            <p:grpSpPr>
              <a:xfrm>
                <a:off x="6174373" y="620157"/>
                <a:ext cx="3587393" cy="2519276"/>
                <a:chOff x="6200495" y="685800"/>
                <a:chExt cx="4783191" cy="3359034"/>
              </a:xfrm>
            </p:grpSpPr>
            <p:pic>
              <p:nvPicPr>
                <p:cNvPr id="42" name="図 41"/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 t="14750" r="5095"/>
                <a:stretch/>
              </p:blipFill>
              <p:spPr>
                <a:xfrm>
                  <a:off x="6200495" y="685800"/>
                  <a:ext cx="4783191" cy="3359034"/>
                </a:xfrm>
                <a:prstGeom prst="rect">
                  <a:avLst/>
                </a:prstGeom>
                <a:ln>
                  <a:solidFill>
                    <a:schemeClr val="bg1"/>
                  </a:solidFill>
                </a:ln>
              </p:spPr>
            </p:pic>
            <p:sp>
              <p:nvSpPr>
                <p:cNvPr id="43" name="テキスト ボックス 8"/>
                <p:cNvSpPr txBox="1"/>
                <p:nvPr/>
              </p:nvSpPr>
              <p:spPr>
                <a:xfrm>
                  <a:off x="6379022" y="718457"/>
                  <a:ext cx="1418936" cy="400109"/>
                </a:xfrm>
                <a:prstGeom prst="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ja-JP" sz="1350" dirty="0">
                      <a:solidFill>
                        <a:schemeClr val="bg1"/>
                      </a:solidFill>
                    </a:rPr>
                    <a:t>50</a:t>
                  </a:r>
                  <a:r>
                    <a:rPr lang="en-US" altLang="ja-JP" sz="1350" dirty="0">
                      <a:solidFill>
                        <a:schemeClr val="bg1"/>
                      </a:solidFill>
                      <a:latin typeface="Symbol" panose="05050102010706020507" pitchFamily="18" charset="2"/>
                    </a:rPr>
                    <a:t>p</a:t>
                  </a:r>
                  <a:r>
                    <a:rPr lang="en-US" altLang="ja-JP" sz="1350" dirty="0">
                      <a:solidFill>
                        <a:schemeClr val="bg1"/>
                      </a:solidFill>
                    </a:rPr>
                    <a:t> Painting</a:t>
                  </a:r>
                  <a:endParaRPr lang="ja-JP" altLang="en-US" sz="1350" dirty="0">
                    <a:solidFill>
                      <a:schemeClr val="bg1"/>
                    </a:solidFill>
                  </a:endParaRPr>
                </a:p>
              </p:txBody>
            </p:sp>
          </p:grpSp>
          <p:cxnSp>
            <p:nvCxnSpPr>
              <p:cNvPr id="34" name="直線矢印コネクタ 33"/>
              <p:cNvCxnSpPr/>
              <p:nvPr/>
            </p:nvCxnSpPr>
            <p:spPr>
              <a:xfrm flipV="1">
                <a:off x="3570499" y="1142671"/>
                <a:ext cx="819167" cy="4"/>
              </a:xfrm>
              <a:prstGeom prst="straightConnector1">
                <a:avLst/>
              </a:prstGeom>
              <a:ln>
                <a:solidFill>
                  <a:schemeClr val="bg1"/>
                </a:solidFill>
                <a:headEnd type="stealth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線矢印コネクタ 34"/>
              <p:cNvCxnSpPr/>
              <p:nvPr/>
            </p:nvCxnSpPr>
            <p:spPr>
              <a:xfrm rot="5400000" flipV="1">
                <a:off x="4483502" y="1707402"/>
                <a:ext cx="675000" cy="4"/>
              </a:xfrm>
              <a:prstGeom prst="straightConnector1">
                <a:avLst/>
              </a:prstGeom>
              <a:ln>
                <a:solidFill>
                  <a:schemeClr val="bg1"/>
                </a:solidFill>
                <a:headEnd type="stealth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テキスト ボックス 35"/>
              <p:cNvSpPr txBox="1"/>
              <p:nvPr/>
            </p:nvSpPr>
            <p:spPr>
              <a:xfrm>
                <a:off x="3684809" y="783150"/>
                <a:ext cx="636713" cy="3000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1350" dirty="0">
                    <a:solidFill>
                      <a:schemeClr val="bg1"/>
                    </a:solidFill>
                  </a:rPr>
                  <a:t>60mm</a:t>
                </a:r>
                <a:endParaRPr lang="ja-JP" altLang="en-US" sz="135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7" name="テキスト ボックス 36"/>
              <p:cNvSpPr txBox="1"/>
              <p:nvPr/>
            </p:nvSpPr>
            <p:spPr>
              <a:xfrm>
                <a:off x="4942108" y="1558756"/>
                <a:ext cx="636713" cy="3000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1350" dirty="0">
                    <a:solidFill>
                      <a:schemeClr val="bg1"/>
                    </a:solidFill>
                  </a:rPr>
                  <a:t>54mm</a:t>
                </a:r>
                <a:endParaRPr lang="ja-JP" altLang="en-US" sz="1350" dirty="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38" name="直線コネクタ 37"/>
              <p:cNvCxnSpPr/>
              <p:nvPr/>
            </p:nvCxnSpPr>
            <p:spPr>
              <a:xfrm flipV="1">
                <a:off x="7211568" y="1658328"/>
                <a:ext cx="1783080" cy="140853"/>
              </a:xfrm>
              <a:prstGeom prst="line">
                <a:avLst/>
              </a:prstGeom>
              <a:ln w="2857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直線コネクタ 38"/>
              <p:cNvCxnSpPr/>
              <p:nvPr/>
            </p:nvCxnSpPr>
            <p:spPr>
              <a:xfrm flipV="1">
                <a:off x="8011668" y="1233408"/>
                <a:ext cx="96012" cy="844664"/>
              </a:xfrm>
              <a:prstGeom prst="line">
                <a:avLst/>
              </a:prstGeom>
              <a:ln w="2857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直線コネクタ 39"/>
              <p:cNvCxnSpPr/>
              <p:nvPr/>
            </p:nvCxnSpPr>
            <p:spPr>
              <a:xfrm flipV="1">
                <a:off x="3016217" y="1762604"/>
                <a:ext cx="1757972" cy="27432"/>
              </a:xfrm>
              <a:prstGeom prst="line">
                <a:avLst/>
              </a:prstGeom>
              <a:ln w="2857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線コネクタ 40"/>
              <p:cNvCxnSpPr/>
              <p:nvPr/>
            </p:nvCxnSpPr>
            <p:spPr>
              <a:xfrm flipV="1">
                <a:off x="3956304" y="1311132"/>
                <a:ext cx="96012" cy="844664"/>
              </a:xfrm>
              <a:prstGeom prst="line">
                <a:avLst/>
              </a:prstGeom>
              <a:ln w="2857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8" name="直線コネクタ 27"/>
            <p:cNvCxnSpPr/>
            <p:nvPr/>
          </p:nvCxnSpPr>
          <p:spPr>
            <a:xfrm flipV="1">
              <a:off x="6101628" y="4601676"/>
              <a:ext cx="1783080" cy="140853"/>
            </a:xfrm>
            <a:prstGeom prst="line">
              <a:avLst/>
            </a:prstGeom>
            <a:ln w="2857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/>
          </p:nvCxnSpPr>
          <p:spPr>
            <a:xfrm flipV="1">
              <a:off x="6901728" y="4195044"/>
              <a:ext cx="96012" cy="844664"/>
            </a:xfrm>
            <a:prstGeom prst="line">
              <a:avLst/>
            </a:prstGeom>
            <a:ln w="2857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30" name="オブジェクト 2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813801604"/>
                </p:ext>
              </p:extLst>
            </p:nvPr>
          </p:nvGraphicFramePr>
          <p:xfrm>
            <a:off x="4400676" y="3589172"/>
            <a:ext cx="4353804" cy="3422664"/>
          </p:xfrm>
          <a:graphic>
            <a:graphicData uri="http://schemas.openxmlformats.org/presentationml/2006/ole">
              <p:oleObj spid="_x0000_s77828" name="KGPlot" r:id="rId5" imgW="6219720" imgH="4889520" progId="KGraph_Plot">
                <p:embed/>
              </p:oleObj>
            </a:graphicData>
          </a:graphic>
        </p:graphicFrame>
        <p:graphicFrame>
          <p:nvGraphicFramePr>
            <p:cNvPr id="31" name="オブジェクト 3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1760212216"/>
                </p:ext>
              </p:extLst>
            </p:nvPr>
          </p:nvGraphicFramePr>
          <p:xfrm>
            <a:off x="224212" y="3580969"/>
            <a:ext cx="4353804" cy="3413592"/>
          </p:xfrm>
          <a:graphic>
            <a:graphicData uri="http://schemas.openxmlformats.org/presentationml/2006/ole">
              <p:oleObj spid="_x0000_s77829" name="KGPlot" r:id="rId6" imgW="6219720" imgH="4876560" progId="KGraph_Plot">
                <p:embed/>
              </p:oleObj>
            </a:graphicData>
          </a:graphic>
        </p:graphicFrame>
      </p:grpSp>
      <p:sp>
        <p:nvSpPr>
          <p:cNvPr id="24" name="テキスト ボックス 23"/>
          <p:cNvSpPr txBox="1"/>
          <p:nvPr/>
        </p:nvSpPr>
        <p:spPr>
          <a:xfrm>
            <a:off x="1043608" y="3212977"/>
            <a:ext cx="194421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 smtClean="0">
                <a:latin typeface="Times New Roman" pitchFamily="18" charset="0"/>
                <a:cs typeface="Times New Roman" pitchFamily="18" charset="0"/>
              </a:rPr>
              <a:t>Horizontal</a:t>
            </a:r>
            <a:endParaRPr kumimoji="1" lang="ja-JP" alt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5220072" y="3284985"/>
            <a:ext cx="194421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 smtClean="0">
                <a:latin typeface="Times New Roman" pitchFamily="18" charset="0"/>
                <a:cs typeface="Times New Roman" pitchFamily="18" charset="0"/>
              </a:rPr>
              <a:t>vertical</a:t>
            </a:r>
            <a:endParaRPr kumimoji="1" lang="ja-JP" alt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55576" y="404664"/>
            <a:ext cx="784887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 err="1" smtClean="0">
                <a:latin typeface="Times New Roman" pitchFamily="18" charset="0"/>
                <a:cs typeface="Times New Roman" pitchFamily="18" charset="0"/>
              </a:rPr>
              <a:t>Tomographic</a:t>
            </a:r>
            <a:r>
              <a:rPr kumimoji="1" lang="en-US" altLang="ja-JP" sz="3600" b="1" dirty="0" smtClean="0">
                <a:latin typeface="Times New Roman" pitchFamily="18" charset="0"/>
                <a:cs typeface="Times New Roman" pitchFamily="18" charset="0"/>
              </a:rPr>
              <a:t> observation</a:t>
            </a:r>
          </a:p>
          <a:p>
            <a:r>
              <a:rPr lang="en-US" altLang="ja-JP" sz="3600" b="1" dirty="0" smtClean="0">
                <a:latin typeface="Times New Roman" pitchFamily="18" charset="0"/>
                <a:cs typeface="Times New Roman" pitchFamily="18" charset="0"/>
              </a:rPr>
              <a:t>By  using high speed gated camera</a:t>
            </a:r>
          </a:p>
          <a:p>
            <a:endParaRPr lang="en-US" altLang="ja-JP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kumimoji="1" lang="en-US" altLang="ja-JP" sz="2800" b="1" dirty="0" smtClean="0">
                <a:latin typeface="Times New Roman" pitchFamily="18" charset="0"/>
                <a:cs typeface="Times New Roman" pitchFamily="18" charset="0"/>
              </a:rPr>
              <a:t>Observe sliced images </a:t>
            </a:r>
            <a:r>
              <a:rPr lang="en-US" altLang="ja-JP" sz="2800" b="1" dirty="0" smtClean="0">
                <a:latin typeface="Times New Roman" pitchFamily="18" charset="0"/>
                <a:cs typeface="Times New Roman" pitchFamily="18" charset="0"/>
              </a:rPr>
              <a:t>(minimum temporal width 3nsec) along longitudinal axis.</a:t>
            </a:r>
          </a:p>
          <a:p>
            <a:endParaRPr kumimoji="1" lang="ja-JP" alt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グループ化 40"/>
          <p:cNvGrpSpPr/>
          <p:nvPr/>
        </p:nvGrpSpPr>
        <p:grpSpPr>
          <a:xfrm>
            <a:off x="611560" y="3501008"/>
            <a:ext cx="8007253" cy="2477889"/>
            <a:chOff x="611560" y="3140968"/>
            <a:chExt cx="8007253" cy="2477889"/>
          </a:xfrm>
        </p:grpSpPr>
        <p:grpSp>
          <p:nvGrpSpPr>
            <p:cNvPr id="3" name="グループ化 36"/>
            <p:cNvGrpSpPr/>
            <p:nvPr/>
          </p:nvGrpSpPr>
          <p:grpSpPr>
            <a:xfrm>
              <a:off x="683568" y="3140968"/>
              <a:ext cx="7935245" cy="1669140"/>
              <a:chOff x="755576" y="2244112"/>
              <a:chExt cx="7935245" cy="1669140"/>
            </a:xfrm>
          </p:grpSpPr>
          <p:sp>
            <p:nvSpPr>
              <p:cNvPr id="5" name="円/楕円 4"/>
              <p:cNvSpPr/>
              <p:nvPr/>
            </p:nvSpPr>
            <p:spPr>
              <a:xfrm>
                <a:off x="755576" y="2780928"/>
                <a:ext cx="7848872" cy="576064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accent1">
                      <a:lumMod val="40000"/>
                      <a:lumOff val="60000"/>
                    </a:schemeClr>
                  </a:solidFill>
                </a:endParaRPr>
              </a:p>
            </p:txBody>
          </p:sp>
          <p:sp>
            <p:nvSpPr>
              <p:cNvPr id="8" name="円/楕円 7"/>
              <p:cNvSpPr/>
              <p:nvPr/>
            </p:nvSpPr>
            <p:spPr>
              <a:xfrm rot="1708431">
                <a:off x="4220860" y="2748832"/>
                <a:ext cx="281225" cy="628137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6" name="グループ化 11"/>
              <p:cNvGrpSpPr/>
              <p:nvPr/>
            </p:nvGrpSpPr>
            <p:grpSpPr>
              <a:xfrm>
                <a:off x="2892128" y="2307436"/>
                <a:ext cx="1584176" cy="1584176"/>
                <a:chOff x="2892128" y="2307436"/>
                <a:chExt cx="1584176" cy="1584176"/>
              </a:xfrm>
            </p:grpSpPr>
            <p:sp>
              <p:nvSpPr>
                <p:cNvPr id="9" name="円/楕円 8"/>
                <p:cNvSpPr/>
                <p:nvPr/>
              </p:nvSpPr>
              <p:spPr>
                <a:xfrm rot="1708431">
                  <a:off x="3548319" y="2760922"/>
                  <a:ext cx="288724" cy="612093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0" name="平行四辺形 9"/>
                <p:cNvSpPr/>
                <p:nvPr/>
              </p:nvSpPr>
              <p:spPr>
                <a:xfrm rot="20667530">
                  <a:off x="2892128" y="2307436"/>
                  <a:ext cx="1584176" cy="1584176"/>
                </a:xfrm>
                <a:prstGeom prst="parallelogram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11" name="平行四辺形 10"/>
              <p:cNvSpPr/>
              <p:nvPr/>
            </p:nvSpPr>
            <p:spPr>
              <a:xfrm rot="20667530">
                <a:off x="3603137" y="2244112"/>
                <a:ext cx="1584176" cy="1584176"/>
              </a:xfrm>
              <a:prstGeom prst="parallelogram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7" name="グループ化 12"/>
              <p:cNvGrpSpPr/>
              <p:nvPr/>
            </p:nvGrpSpPr>
            <p:grpSpPr>
              <a:xfrm>
                <a:off x="2215393" y="2329076"/>
                <a:ext cx="1584176" cy="1584176"/>
                <a:chOff x="2892128" y="2307436"/>
                <a:chExt cx="1584176" cy="1584176"/>
              </a:xfrm>
            </p:grpSpPr>
            <p:sp>
              <p:nvSpPr>
                <p:cNvPr id="14" name="円/楕円 13"/>
                <p:cNvSpPr/>
                <p:nvPr/>
              </p:nvSpPr>
              <p:spPr>
                <a:xfrm rot="1708431">
                  <a:off x="3545059" y="2769110"/>
                  <a:ext cx="288724" cy="56409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5" name="平行四辺形 14"/>
                <p:cNvSpPr/>
                <p:nvPr/>
              </p:nvSpPr>
              <p:spPr>
                <a:xfrm rot="20667530">
                  <a:off x="2892128" y="2307436"/>
                  <a:ext cx="1584176" cy="1584176"/>
                </a:xfrm>
                <a:prstGeom prst="parallelogram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2" name="グループ化 15"/>
              <p:cNvGrpSpPr/>
              <p:nvPr/>
            </p:nvGrpSpPr>
            <p:grpSpPr>
              <a:xfrm>
                <a:off x="4240025" y="2317200"/>
                <a:ext cx="1584176" cy="1584176"/>
                <a:chOff x="2892128" y="2307436"/>
                <a:chExt cx="1584176" cy="1584176"/>
              </a:xfrm>
            </p:grpSpPr>
            <p:sp>
              <p:nvSpPr>
                <p:cNvPr id="17" name="円/楕円 16"/>
                <p:cNvSpPr/>
                <p:nvPr/>
              </p:nvSpPr>
              <p:spPr>
                <a:xfrm rot="1708431">
                  <a:off x="3541729" y="2751253"/>
                  <a:ext cx="288724" cy="612093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8" name="平行四辺形 17"/>
                <p:cNvSpPr/>
                <p:nvPr/>
              </p:nvSpPr>
              <p:spPr>
                <a:xfrm rot="20667530">
                  <a:off x="2892128" y="2307436"/>
                  <a:ext cx="1584176" cy="1584176"/>
                </a:xfrm>
                <a:prstGeom prst="parallelogram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3" name="グループ化 18"/>
              <p:cNvGrpSpPr/>
              <p:nvPr/>
            </p:nvGrpSpPr>
            <p:grpSpPr>
              <a:xfrm>
                <a:off x="4921585" y="2307135"/>
                <a:ext cx="1584176" cy="1584176"/>
                <a:chOff x="2892128" y="2307436"/>
                <a:chExt cx="1584176" cy="1584176"/>
              </a:xfrm>
            </p:grpSpPr>
            <p:sp>
              <p:nvSpPr>
                <p:cNvPr id="20" name="円/楕円 19"/>
                <p:cNvSpPr/>
                <p:nvPr/>
              </p:nvSpPr>
              <p:spPr>
                <a:xfrm rot="1708431">
                  <a:off x="3535033" y="2777647"/>
                  <a:ext cx="288724" cy="584000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1" name="平行四辺形 20"/>
                <p:cNvSpPr/>
                <p:nvPr/>
              </p:nvSpPr>
              <p:spPr>
                <a:xfrm rot="20667530">
                  <a:off x="2892128" y="2307436"/>
                  <a:ext cx="1584176" cy="1584176"/>
                </a:xfrm>
                <a:prstGeom prst="parallelogram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6" name="グループ化 21"/>
              <p:cNvGrpSpPr/>
              <p:nvPr/>
            </p:nvGrpSpPr>
            <p:grpSpPr>
              <a:xfrm>
                <a:off x="5622986" y="2307135"/>
                <a:ext cx="1584176" cy="1584176"/>
                <a:chOff x="2892128" y="2307436"/>
                <a:chExt cx="1584176" cy="1584176"/>
              </a:xfrm>
            </p:grpSpPr>
            <p:sp>
              <p:nvSpPr>
                <p:cNvPr id="23" name="円/楕円 22"/>
                <p:cNvSpPr/>
                <p:nvPr/>
              </p:nvSpPr>
              <p:spPr>
                <a:xfrm rot="1708431">
                  <a:off x="3533260" y="2784635"/>
                  <a:ext cx="288724" cy="576562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4" name="平行四辺形 23"/>
                <p:cNvSpPr/>
                <p:nvPr/>
              </p:nvSpPr>
              <p:spPr>
                <a:xfrm rot="20667530">
                  <a:off x="2892128" y="2307436"/>
                  <a:ext cx="1584176" cy="1584176"/>
                </a:xfrm>
                <a:prstGeom prst="parallelogram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9" name="グループ化 24"/>
              <p:cNvGrpSpPr/>
              <p:nvPr/>
            </p:nvGrpSpPr>
            <p:grpSpPr>
              <a:xfrm>
                <a:off x="6322118" y="2307891"/>
                <a:ext cx="1584176" cy="1584176"/>
                <a:chOff x="2892128" y="2307436"/>
                <a:chExt cx="1584176" cy="1584176"/>
              </a:xfrm>
            </p:grpSpPr>
            <p:sp>
              <p:nvSpPr>
                <p:cNvPr id="26" name="円/楕円 25"/>
                <p:cNvSpPr/>
                <p:nvPr/>
              </p:nvSpPr>
              <p:spPr>
                <a:xfrm rot="1708431">
                  <a:off x="3530692" y="2831184"/>
                  <a:ext cx="288724" cy="492930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7" name="平行四辺形 26"/>
                <p:cNvSpPr/>
                <p:nvPr/>
              </p:nvSpPr>
              <p:spPr>
                <a:xfrm rot="20667530">
                  <a:off x="2892128" y="2307436"/>
                  <a:ext cx="1584176" cy="1584176"/>
                </a:xfrm>
                <a:prstGeom prst="parallelogram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22" name="グループ化 27"/>
              <p:cNvGrpSpPr/>
              <p:nvPr/>
            </p:nvGrpSpPr>
            <p:grpSpPr>
              <a:xfrm>
                <a:off x="7106645" y="2307891"/>
                <a:ext cx="1584176" cy="1584176"/>
                <a:chOff x="2892128" y="2307436"/>
                <a:chExt cx="1584176" cy="1584176"/>
              </a:xfrm>
            </p:grpSpPr>
            <p:sp>
              <p:nvSpPr>
                <p:cNvPr id="29" name="円/楕円 28"/>
                <p:cNvSpPr/>
                <p:nvPr/>
              </p:nvSpPr>
              <p:spPr>
                <a:xfrm rot="1708431">
                  <a:off x="3533699" y="2894492"/>
                  <a:ext cx="288724" cy="357688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0" name="平行四辺形 29"/>
                <p:cNvSpPr/>
                <p:nvPr/>
              </p:nvSpPr>
              <p:spPr>
                <a:xfrm rot="20667530">
                  <a:off x="2892128" y="2307436"/>
                  <a:ext cx="1584176" cy="1584176"/>
                </a:xfrm>
                <a:prstGeom prst="parallelogram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25" name="グループ化 30"/>
              <p:cNvGrpSpPr/>
              <p:nvPr/>
            </p:nvGrpSpPr>
            <p:grpSpPr>
              <a:xfrm>
                <a:off x="776028" y="2323713"/>
                <a:ext cx="1584176" cy="1584176"/>
                <a:chOff x="2892128" y="2307436"/>
                <a:chExt cx="1584176" cy="1584176"/>
              </a:xfrm>
            </p:grpSpPr>
            <p:sp>
              <p:nvSpPr>
                <p:cNvPr id="32" name="円/楕円 31"/>
                <p:cNvSpPr/>
                <p:nvPr/>
              </p:nvSpPr>
              <p:spPr>
                <a:xfrm rot="1708431">
                  <a:off x="3543144" y="2870171"/>
                  <a:ext cx="288724" cy="369042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3" name="平行四辺形 32"/>
                <p:cNvSpPr/>
                <p:nvPr/>
              </p:nvSpPr>
              <p:spPr>
                <a:xfrm rot="20667530">
                  <a:off x="2892128" y="2307436"/>
                  <a:ext cx="1584176" cy="1584176"/>
                </a:xfrm>
                <a:prstGeom prst="parallelogram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28" name="グループ化 33"/>
              <p:cNvGrpSpPr/>
              <p:nvPr/>
            </p:nvGrpSpPr>
            <p:grpSpPr>
              <a:xfrm>
                <a:off x="1548993" y="2296016"/>
                <a:ext cx="1584176" cy="1584176"/>
                <a:chOff x="2892128" y="2307436"/>
                <a:chExt cx="1584176" cy="1584176"/>
              </a:xfrm>
            </p:grpSpPr>
            <p:sp>
              <p:nvSpPr>
                <p:cNvPr id="35" name="円/楕円 34"/>
                <p:cNvSpPr/>
                <p:nvPr/>
              </p:nvSpPr>
              <p:spPr>
                <a:xfrm rot="1708431">
                  <a:off x="3532495" y="2823249"/>
                  <a:ext cx="288724" cy="50215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6" name="平行四辺形 35"/>
                <p:cNvSpPr/>
                <p:nvPr/>
              </p:nvSpPr>
              <p:spPr>
                <a:xfrm rot="20667530">
                  <a:off x="2892128" y="2307436"/>
                  <a:ext cx="1584176" cy="1584176"/>
                </a:xfrm>
                <a:prstGeom prst="parallelogram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cxnSp>
          <p:nvCxnSpPr>
            <p:cNvPr id="39" name="直線矢印コネクタ 38"/>
            <p:cNvCxnSpPr/>
            <p:nvPr/>
          </p:nvCxnSpPr>
          <p:spPr>
            <a:xfrm>
              <a:off x="611560" y="5589240"/>
              <a:ext cx="7920880" cy="1588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テキスト ボックス 39"/>
            <p:cNvSpPr txBox="1"/>
            <p:nvPr/>
          </p:nvSpPr>
          <p:spPr>
            <a:xfrm>
              <a:off x="3635896" y="5157192"/>
              <a:ext cx="24482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400" dirty="0" smtClean="0">
                  <a:latin typeface="Times New Roman" pitchFamily="18" charset="0"/>
                  <a:cs typeface="Times New Roman" pitchFamily="18" charset="0"/>
                </a:rPr>
                <a:t>About 100nsec</a:t>
              </a:r>
              <a:endParaRPr kumimoji="1" lang="ja-JP" alt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750" r="5095"/>
          <a:stretch/>
        </p:blipFill>
        <p:spPr>
          <a:xfrm>
            <a:off x="1403648" y="1844824"/>
            <a:ext cx="5760640" cy="4045456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5" name="テキスト ボックス 4"/>
          <p:cNvSpPr txBox="1"/>
          <p:nvPr/>
        </p:nvSpPr>
        <p:spPr>
          <a:xfrm>
            <a:off x="395536" y="1052736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 smtClean="0">
                <a:latin typeface="Times New Roman" pitchFamily="18" charset="0"/>
                <a:cs typeface="Times New Roman" pitchFamily="18" charset="0"/>
              </a:rPr>
              <a:t>Thank you very much for your attention!</a:t>
            </a:r>
            <a:endParaRPr kumimoji="1" lang="ja-JP" alt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平行四辺形 3"/>
          <p:cNvSpPr/>
          <p:nvPr/>
        </p:nvSpPr>
        <p:spPr bwMode="auto">
          <a:xfrm rot="16200000">
            <a:off x="3330575" y="1790700"/>
            <a:ext cx="5075238" cy="3455988"/>
          </a:xfrm>
          <a:prstGeom prst="parallelogram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30" name="雲 29"/>
          <p:cNvSpPr/>
          <p:nvPr/>
        </p:nvSpPr>
        <p:spPr bwMode="auto">
          <a:xfrm rot="21181164">
            <a:off x="4806923" y="2075949"/>
            <a:ext cx="1950697" cy="2799977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/>
          </a:p>
        </p:txBody>
      </p:sp>
      <p:grpSp>
        <p:nvGrpSpPr>
          <p:cNvPr id="23" name="グループ化 16"/>
          <p:cNvGrpSpPr>
            <a:grpSpLocks/>
          </p:cNvGrpSpPr>
          <p:nvPr/>
        </p:nvGrpSpPr>
        <p:grpSpPr bwMode="auto">
          <a:xfrm>
            <a:off x="179512" y="3068960"/>
            <a:ext cx="3016200" cy="2800446"/>
            <a:chOff x="1568113" y="5009445"/>
            <a:chExt cx="2551387" cy="1677153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27" name="雲 26"/>
            <p:cNvSpPr/>
            <p:nvPr/>
          </p:nvSpPr>
          <p:spPr>
            <a:xfrm rot="21181164">
              <a:off x="1568113" y="5009061"/>
              <a:ext cx="2550811" cy="1677221"/>
            </a:xfrm>
            <a:prstGeom prst="cloud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28" name="雲 27"/>
            <p:cNvSpPr/>
            <p:nvPr/>
          </p:nvSpPr>
          <p:spPr>
            <a:xfrm rot="21181164">
              <a:off x="2161768" y="5448508"/>
              <a:ext cx="1296834" cy="720204"/>
            </a:xfrm>
            <a:prstGeom prst="cloud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</p:grpSp>
      <p:sp>
        <p:nvSpPr>
          <p:cNvPr id="18" name="雲 17"/>
          <p:cNvSpPr/>
          <p:nvPr/>
        </p:nvSpPr>
        <p:spPr bwMode="auto">
          <a:xfrm rot="21181164">
            <a:off x="5076346" y="2485225"/>
            <a:ext cx="1360391" cy="1993045"/>
          </a:xfrm>
          <a:prstGeom prst="cloud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5" name="円/楕円 4"/>
          <p:cNvSpPr/>
          <p:nvPr/>
        </p:nvSpPr>
        <p:spPr bwMode="auto">
          <a:xfrm rot="21259002">
            <a:off x="5372100" y="2871788"/>
            <a:ext cx="792163" cy="122396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/>
          </a:p>
        </p:txBody>
      </p:sp>
      <p:cxnSp>
        <p:nvCxnSpPr>
          <p:cNvPr id="9" name="直線コネクタ 8"/>
          <p:cNvCxnSpPr/>
          <p:nvPr/>
        </p:nvCxnSpPr>
        <p:spPr bwMode="auto">
          <a:xfrm flipV="1">
            <a:off x="7596188" y="2779713"/>
            <a:ext cx="1277937" cy="2889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雲 15"/>
          <p:cNvSpPr/>
          <p:nvPr/>
        </p:nvSpPr>
        <p:spPr bwMode="auto">
          <a:xfrm rot="21181164">
            <a:off x="568506" y="3486829"/>
            <a:ext cx="2246346" cy="1798505"/>
          </a:xfrm>
          <a:prstGeom prst="cloud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15" name="雲 14"/>
          <p:cNvSpPr/>
          <p:nvPr/>
        </p:nvSpPr>
        <p:spPr bwMode="auto">
          <a:xfrm rot="21181164">
            <a:off x="989013" y="3927475"/>
            <a:ext cx="1296987" cy="936625"/>
          </a:xfrm>
          <a:prstGeom prst="cloud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/>
          </a:p>
        </p:txBody>
      </p:sp>
      <p:cxnSp>
        <p:nvCxnSpPr>
          <p:cNvPr id="7" name="直線コネクタ 6"/>
          <p:cNvCxnSpPr/>
          <p:nvPr/>
        </p:nvCxnSpPr>
        <p:spPr bwMode="auto">
          <a:xfrm flipV="1">
            <a:off x="1619250" y="3355975"/>
            <a:ext cx="4537075" cy="1008063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矢印コネクタ 23"/>
          <p:cNvCxnSpPr/>
          <p:nvPr/>
        </p:nvCxnSpPr>
        <p:spPr bwMode="auto">
          <a:xfrm rot="5400000">
            <a:off x="827881" y="3428207"/>
            <a:ext cx="1584325" cy="1588"/>
          </a:xfrm>
          <a:prstGeom prst="straightConnector1">
            <a:avLst/>
          </a:prstGeom>
          <a:ln w="3810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テキスト ボックス 24"/>
          <p:cNvSpPr txBox="1"/>
          <p:nvPr/>
        </p:nvSpPr>
        <p:spPr bwMode="auto">
          <a:xfrm>
            <a:off x="2339975" y="5948363"/>
            <a:ext cx="2160588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ja-JP" sz="2400" b="1" dirty="0">
                <a:solidFill>
                  <a:srgbClr val="0070C0"/>
                </a:solidFill>
                <a:latin typeface="Times New Roman" pitchFamily="18" charset="0"/>
                <a:ea typeface="ＭＳ Ｐゴシック" pitchFamily="50" charset="-128"/>
                <a:cs typeface="Times New Roman" pitchFamily="18" charset="0"/>
              </a:rPr>
              <a:t>Beam halo</a:t>
            </a:r>
            <a:endParaRPr lang="ja-JP" altLang="en-US" sz="2400" b="1" dirty="0">
              <a:solidFill>
                <a:srgbClr val="0070C0"/>
              </a:solidFill>
              <a:latin typeface="Times New Roman" pitchFamily="18" charset="0"/>
              <a:ea typeface="ＭＳ Ｐゴシック" pitchFamily="50" charset="-128"/>
              <a:cs typeface="Times New Roman" pitchFamily="18" charset="0"/>
            </a:endParaRPr>
          </a:p>
        </p:txBody>
      </p:sp>
      <p:cxnSp>
        <p:nvCxnSpPr>
          <p:cNvPr id="26" name="直線矢印コネクタ 25"/>
          <p:cNvCxnSpPr/>
          <p:nvPr/>
        </p:nvCxnSpPr>
        <p:spPr bwMode="auto">
          <a:xfrm rot="10800000">
            <a:off x="1619250" y="5084763"/>
            <a:ext cx="1368425" cy="936625"/>
          </a:xfrm>
          <a:prstGeom prst="straightConnector1">
            <a:avLst/>
          </a:prstGeom>
          <a:ln w="38100">
            <a:solidFill>
              <a:srgbClr val="0070C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テキスト ボックス 28"/>
          <p:cNvSpPr txBox="1"/>
          <p:nvPr/>
        </p:nvSpPr>
        <p:spPr bwMode="auto">
          <a:xfrm>
            <a:off x="1052513" y="2212975"/>
            <a:ext cx="2160587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ja-JP" sz="2400" b="1" dirty="0">
                <a:solidFill>
                  <a:schemeClr val="accent1">
                    <a:lumMod val="75000"/>
                  </a:schemeClr>
                </a:solidFill>
                <a:ea typeface="ＭＳ Ｐゴシック" pitchFamily="50" charset="-128"/>
                <a:cs typeface="Times New Roman" pitchFamily="18" charset="0"/>
              </a:rPr>
              <a:t>Beam core</a:t>
            </a:r>
            <a:endParaRPr lang="ja-JP" altLang="en-US" sz="2400" b="1" dirty="0">
              <a:solidFill>
                <a:schemeClr val="accent1">
                  <a:lumMod val="75000"/>
                </a:schemeClr>
              </a:solidFill>
              <a:ea typeface="ＭＳ Ｐゴシック" pitchFamily="50" charset="-128"/>
              <a:cs typeface="Times New Roman" pitchFamily="18" charset="0"/>
            </a:endParaRPr>
          </a:p>
        </p:txBody>
      </p:sp>
      <p:sp>
        <p:nvSpPr>
          <p:cNvPr id="208911" name="テキスト ボックス 30"/>
          <p:cNvSpPr txBox="1">
            <a:spLocks noChangeArrowheads="1"/>
          </p:cNvSpPr>
          <p:nvPr/>
        </p:nvSpPr>
        <p:spPr bwMode="auto">
          <a:xfrm>
            <a:off x="4428212" y="4796586"/>
            <a:ext cx="2880660" cy="46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 sz="2400" b="1" dirty="0">
                <a:cs typeface="Times New Roman" pitchFamily="18" charset="0"/>
              </a:rPr>
              <a:t> </a:t>
            </a:r>
            <a:r>
              <a:rPr lang="en-US" altLang="ja-JP" sz="2400" b="1" dirty="0">
                <a:latin typeface="Times New Roman" pitchFamily="18" charset="0"/>
                <a:cs typeface="Times New Roman" pitchFamily="18" charset="0"/>
              </a:rPr>
              <a:t>screen with hole</a:t>
            </a:r>
            <a:endParaRPr lang="ja-JP" alt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8912" name="テキスト ボックス 31"/>
          <p:cNvSpPr txBox="1">
            <a:spLocks noChangeArrowheads="1"/>
          </p:cNvSpPr>
          <p:nvPr/>
        </p:nvSpPr>
        <p:spPr bwMode="auto">
          <a:xfrm>
            <a:off x="4212163" y="476250"/>
            <a:ext cx="3816875" cy="46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OTR from beam halo only!</a:t>
            </a:r>
          </a:p>
        </p:txBody>
      </p:sp>
      <p:cxnSp>
        <p:nvCxnSpPr>
          <p:cNvPr id="33" name="直線矢印コネクタ 32"/>
          <p:cNvCxnSpPr/>
          <p:nvPr/>
        </p:nvCxnSpPr>
        <p:spPr bwMode="auto">
          <a:xfrm rot="5400000">
            <a:off x="4968082" y="1735931"/>
            <a:ext cx="1728788" cy="73025"/>
          </a:xfrm>
          <a:prstGeom prst="straightConnector1">
            <a:avLst/>
          </a:prstGeom>
          <a:ln w="38100">
            <a:solidFill>
              <a:srgbClr val="0070C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899" name="テキスト ボックス 35"/>
          <p:cNvSpPr txBox="1">
            <a:spLocks noChangeArrowheads="1"/>
          </p:cNvSpPr>
          <p:nvPr/>
        </p:nvSpPr>
        <p:spPr bwMode="auto">
          <a:xfrm>
            <a:off x="323850" y="188913"/>
            <a:ext cx="374332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 sz="2800" b="1" dirty="0">
                <a:latin typeface="Times New Roman" pitchFamily="18" charset="0"/>
                <a:cs typeface="Times New Roman" pitchFamily="18" charset="0"/>
              </a:rPr>
              <a:t>Beam halo observation by screen with hole </a:t>
            </a:r>
            <a:endParaRPr lang="ja-JP" alt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912" name="テキスト ボックス 31"/>
          <p:cNvSpPr txBox="1">
            <a:spLocks noChangeArrowheads="1"/>
          </p:cNvSpPr>
          <p:nvPr/>
        </p:nvSpPr>
        <p:spPr bwMode="auto">
          <a:xfrm>
            <a:off x="4355976" y="0"/>
            <a:ext cx="478802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sz="2400" b="1" dirty="0" smtClean="0">
                <a:latin typeface="Times New Roman" pitchFamily="18" charset="0"/>
                <a:cs typeface="Times New Roman" pitchFamily="18" charset="0"/>
              </a:rPr>
              <a:t>Fluorescence screen for observation  of beam halo in outside </a:t>
            </a:r>
            <a:endParaRPr lang="en-US" altLang="ja-JP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0" name="グループ化 39"/>
          <p:cNvGrpSpPr/>
          <p:nvPr/>
        </p:nvGrpSpPr>
        <p:grpSpPr>
          <a:xfrm>
            <a:off x="179512" y="908720"/>
            <a:ext cx="8550745" cy="5112221"/>
            <a:chOff x="179512" y="908720"/>
            <a:chExt cx="8550745" cy="5112221"/>
          </a:xfrm>
        </p:grpSpPr>
        <p:sp>
          <p:nvSpPr>
            <p:cNvPr id="21" name="平行四辺形 20"/>
            <p:cNvSpPr/>
            <p:nvPr/>
          </p:nvSpPr>
          <p:spPr bwMode="auto">
            <a:xfrm rot="16200000">
              <a:off x="4680063" y="3248931"/>
              <a:ext cx="4536157" cy="1007864"/>
            </a:xfrm>
            <a:prstGeom prst="parallelogram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4" name="平行四辺形 3"/>
            <p:cNvSpPr/>
            <p:nvPr/>
          </p:nvSpPr>
          <p:spPr bwMode="auto">
            <a:xfrm rot="16200000">
              <a:off x="2376053" y="2745222"/>
              <a:ext cx="4536157" cy="1007864"/>
            </a:xfrm>
            <a:prstGeom prst="parallelogram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0" name="雲 29"/>
            <p:cNvSpPr/>
            <p:nvPr/>
          </p:nvSpPr>
          <p:spPr bwMode="auto">
            <a:xfrm rot="21181164">
              <a:off x="4806923" y="2075949"/>
              <a:ext cx="1950697" cy="2799977"/>
            </a:xfrm>
            <a:prstGeom prst="cloud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grpSp>
          <p:nvGrpSpPr>
            <p:cNvPr id="2" name="グループ化 16"/>
            <p:cNvGrpSpPr>
              <a:grpSpLocks/>
            </p:cNvGrpSpPr>
            <p:nvPr/>
          </p:nvGrpSpPr>
          <p:grpSpPr bwMode="auto">
            <a:xfrm>
              <a:off x="179512" y="3068960"/>
              <a:ext cx="3016200" cy="2800446"/>
              <a:chOff x="1568113" y="5009445"/>
              <a:chExt cx="2551387" cy="1677153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27" name="雲 26"/>
              <p:cNvSpPr/>
              <p:nvPr/>
            </p:nvSpPr>
            <p:spPr>
              <a:xfrm rot="21181164">
                <a:off x="1568113" y="5009061"/>
                <a:ext cx="2550811" cy="1677221"/>
              </a:xfrm>
              <a:prstGeom prst="cloud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28" name="雲 27"/>
              <p:cNvSpPr/>
              <p:nvPr/>
            </p:nvSpPr>
            <p:spPr>
              <a:xfrm rot="21181164">
                <a:off x="2161768" y="5448508"/>
                <a:ext cx="1296834" cy="720204"/>
              </a:xfrm>
              <a:prstGeom prst="cloud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ja-JP" altLang="en-US"/>
              </a:p>
            </p:txBody>
          </p:sp>
        </p:grpSp>
        <p:cxnSp>
          <p:nvCxnSpPr>
            <p:cNvPr id="9" name="直線コネクタ 8"/>
            <p:cNvCxnSpPr/>
            <p:nvPr/>
          </p:nvCxnSpPr>
          <p:spPr bwMode="auto">
            <a:xfrm flipV="1">
              <a:off x="7452320" y="2780928"/>
              <a:ext cx="1277937" cy="2889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雲 15"/>
            <p:cNvSpPr/>
            <p:nvPr/>
          </p:nvSpPr>
          <p:spPr bwMode="auto">
            <a:xfrm rot="21181164">
              <a:off x="568506" y="3486829"/>
              <a:ext cx="2246346" cy="1798505"/>
            </a:xfrm>
            <a:prstGeom prst="cloud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5" name="雲 14"/>
            <p:cNvSpPr/>
            <p:nvPr/>
          </p:nvSpPr>
          <p:spPr bwMode="auto">
            <a:xfrm rot="21181164">
              <a:off x="989013" y="3927475"/>
              <a:ext cx="1296987" cy="936625"/>
            </a:xfrm>
            <a:prstGeom prst="cloud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cxnSp>
          <p:nvCxnSpPr>
            <p:cNvPr id="7" name="直線コネクタ 6"/>
            <p:cNvCxnSpPr/>
            <p:nvPr/>
          </p:nvCxnSpPr>
          <p:spPr bwMode="auto">
            <a:xfrm flipV="1">
              <a:off x="1619250" y="3429000"/>
              <a:ext cx="4176886" cy="93503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矢印コネクタ 23"/>
            <p:cNvCxnSpPr/>
            <p:nvPr/>
          </p:nvCxnSpPr>
          <p:spPr bwMode="auto">
            <a:xfrm rot="5400000">
              <a:off x="827881" y="3428207"/>
              <a:ext cx="1584325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テキスト ボックス 28"/>
            <p:cNvSpPr txBox="1"/>
            <p:nvPr/>
          </p:nvSpPr>
          <p:spPr bwMode="auto">
            <a:xfrm>
              <a:off x="1052513" y="2212975"/>
              <a:ext cx="2160587" cy="4619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ja-JP" sz="2400" b="1" dirty="0">
                  <a:solidFill>
                    <a:schemeClr val="accent1">
                      <a:lumMod val="75000"/>
                    </a:schemeClr>
                  </a:solidFill>
                  <a:latin typeface="Times New Roman" pitchFamily="18" charset="0"/>
                  <a:ea typeface="ＭＳ Ｐゴシック" pitchFamily="50" charset="-128"/>
                  <a:cs typeface="Times New Roman" pitchFamily="18" charset="0"/>
                </a:rPr>
                <a:t>Beam core</a:t>
              </a:r>
              <a:endParaRPr lang="ja-JP" altLang="en-US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ＭＳ Ｐゴシック" pitchFamily="50" charset="-128"/>
                <a:cs typeface="Times New Roman" pitchFamily="18" charset="0"/>
              </a:endParaRPr>
            </a:p>
          </p:txBody>
        </p:sp>
        <p:cxnSp>
          <p:nvCxnSpPr>
            <p:cNvPr id="33" name="直線矢印コネクタ 32"/>
            <p:cNvCxnSpPr/>
            <p:nvPr/>
          </p:nvCxnSpPr>
          <p:spPr bwMode="auto">
            <a:xfrm flipH="1">
              <a:off x="4716016" y="908720"/>
              <a:ext cx="1008112" cy="1080120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/>
            <p:cNvCxnSpPr/>
            <p:nvPr/>
          </p:nvCxnSpPr>
          <p:spPr>
            <a:xfrm>
              <a:off x="5148064" y="1268760"/>
              <a:ext cx="0" cy="36004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コネクタ 30"/>
            <p:cNvCxnSpPr/>
            <p:nvPr/>
          </p:nvCxnSpPr>
          <p:spPr>
            <a:xfrm>
              <a:off x="6441268" y="1766265"/>
              <a:ext cx="0" cy="36004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矢印コネクタ 34"/>
            <p:cNvCxnSpPr/>
            <p:nvPr/>
          </p:nvCxnSpPr>
          <p:spPr bwMode="auto">
            <a:xfrm>
              <a:off x="5724128" y="908720"/>
              <a:ext cx="1152128" cy="1080120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3648" y="548680"/>
            <a:ext cx="5779110" cy="58752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1484784"/>
            <a:ext cx="7930953" cy="4032448"/>
          </a:xfrm>
          <a:prstGeom prst="rect">
            <a:avLst/>
          </a:prstGeom>
        </p:spPr>
      </p:pic>
      <p:sp>
        <p:nvSpPr>
          <p:cNvPr id="3" name="テキスト ボックス 2"/>
          <p:cNvSpPr txBox="1"/>
          <p:nvPr/>
        </p:nvSpPr>
        <p:spPr>
          <a:xfrm>
            <a:off x="1403648" y="476672"/>
            <a:ext cx="4392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 smtClean="0">
                <a:latin typeface="Times New Roman" pitchFamily="18" charset="0"/>
                <a:cs typeface="Times New Roman" pitchFamily="18" charset="0"/>
              </a:rPr>
              <a:t>Target assembly</a:t>
            </a:r>
            <a:endParaRPr kumimoji="1" lang="ja-JP" alt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728</TotalTime>
  <Words>831</Words>
  <Application>Microsoft Office PowerPoint</Application>
  <PresentationFormat>画面に合わせる (4:3)</PresentationFormat>
  <Paragraphs>225</Paragraphs>
  <Slides>58</Slides>
  <Notes>6</Notes>
  <HiddenSlides>0</HiddenSlides>
  <MMClips>0</MMClips>
  <ScaleCrop>false</ScaleCrop>
  <HeadingPairs>
    <vt:vector size="6" baseType="variant"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3</vt:i4>
      </vt:variant>
      <vt:variant>
        <vt:lpstr>スライド タイトル</vt:lpstr>
      </vt:variant>
      <vt:variant>
        <vt:i4>58</vt:i4>
      </vt:variant>
    </vt:vector>
  </HeadingPairs>
  <TitlesOfParts>
    <vt:vector size="62" baseType="lpstr">
      <vt:lpstr>Office テーマ</vt:lpstr>
      <vt:lpstr>KGPlot</vt:lpstr>
      <vt:lpstr>数式</vt:lpstr>
      <vt:lpstr>ビットマップ イメージ</vt:lpstr>
      <vt:lpstr>スライド 1</vt:lpstr>
      <vt:lpstr>スライド 2</vt:lpstr>
      <vt:lpstr>スライド 3</vt:lpstr>
      <vt:lpstr>スライド 4</vt:lpstr>
      <vt:lpstr>スライド 5</vt:lpstr>
      <vt:lpstr>スライド 6</vt:lpstr>
      <vt:lpstr>スライド 7</vt:lpstr>
      <vt:lpstr>スライド 8</vt:lpstr>
      <vt:lpstr>スライド 9</vt:lpstr>
      <vt:lpstr>OTR : 3GeV Proton Beam　(Low γ）</vt:lpstr>
      <vt:lpstr>スライド 11</vt:lpstr>
      <vt:lpstr>スライド 12</vt:lpstr>
      <vt:lpstr>スライド 13</vt:lpstr>
      <vt:lpstr>スライド 14</vt:lpstr>
      <vt:lpstr>スライド 15</vt:lpstr>
      <vt:lpstr>スライド 16</vt:lpstr>
      <vt:lpstr>スライド 17</vt:lpstr>
      <vt:lpstr>スライド 18</vt:lpstr>
      <vt:lpstr>スライド 19</vt:lpstr>
      <vt:lpstr>スライド 20</vt:lpstr>
      <vt:lpstr>スライド 21</vt:lpstr>
      <vt:lpstr>スライド 22</vt:lpstr>
      <vt:lpstr>スライド 23</vt:lpstr>
      <vt:lpstr>スライド 24</vt:lpstr>
      <vt:lpstr>スライド 25</vt:lpstr>
      <vt:lpstr>スライド 26</vt:lpstr>
      <vt:lpstr>スライド 27</vt:lpstr>
      <vt:lpstr>スライド 28</vt:lpstr>
      <vt:lpstr>スライド 29</vt:lpstr>
      <vt:lpstr>スライド 30</vt:lpstr>
      <vt:lpstr>スライド 31</vt:lpstr>
      <vt:lpstr>スライド 32</vt:lpstr>
      <vt:lpstr>スライド 33</vt:lpstr>
      <vt:lpstr>スライド 34</vt:lpstr>
      <vt:lpstr>スライド 35</vt:lpstr>
      <vt:lpstr>スライド 36</vt:lpstr>
      <vt:lpstr>スライド 37</vt:lpstr>
      <vt:lpstr>スライド 38</vt:lpstr>
      <vt:lpstr>スライド 39</vt:lpstr>
      <vt:lpstr>スライド 40</vt:lpstr>
      <vt:lpstr>スライド 41</vt:lpstr>
      <vt:lpstr>スライド 42</vt:lpstr>
      <vt:lpstr>スライド 43</vt:lpstr>
      <vt:lpstr>スライド 44</vt:lpstr>
      <vt:lpstr>スライド 45</vt:lpstr>
      <vt:lpstr>スライド 46</vt:lpstr>
      <vt:lpstr>スライド 47</vt:lpstr>
      <vt:lpstr>スライド 48</vt:lpstr>
      <vt:lpstr>スライド 49</vt:lpstr>
      <vt:lpstr>スライド 50</vt:lpstr>
      <vt:lpstr>スライド 51</vt:lpstr>
      <vt:lpstr>スライド 52</vt:lpstr>
      <vt:lpstr>スライド 53</vt:lpstr>
      <vt:lpstr>スライド 54</vt:lpstr>
      <vt:lpstr>スライド 55</vt:lpstr>
      <vt:lpstr>スライド 56</vt:lpstr>
      <vt:lpstr>スライド 57</vt:lpstr>
      <vt:lpstr>スライド 58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Mitsuhashi</dc:creator>
  <cp:lastModifiedBy>Mitsuhashi</cp:lastModifiedBy>
  <cp:revision>36</cp:revision>
  <dcterms:created xsi:type="dcterms:W3CDTF">2014-09-12T04:29:39Z</dcterms:created>
  <dcterms:modified xsi:type="dcterms:W3CDTF">2015-03-18T01:18:25Z</dcterms:modified>
</cp:coreProperties>
</file>