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sldIdLst>
    <p:sldId id="256" r:id="rId2"/>
    <p:sldId id="269" r:id="rId3"/>
    <p:sldId id="257" r:id="rId4"/>
    <p:sldId id="258" r:id="rId5"/>
    <p:sldId id="259" r:id="rId6"/>
    <p:sldId id="261" r:id="rId7"/>
    <p:sldId id="262" r:id="rId8"/>
    <p:sldId id="263" r:id="rId9"/>
    <p:sldId id="260" r:id="rId10"/>
    <p:sldId id="266" r:id="rId11"/>
    <p:sldId id="268" r:id="rId12"/>
    <p:sldId id="270" r:id="rId13"/>
    <p:sldId id="271" r:id="rId14"/>
    <p:sldId id="272" r:id="rId15"/>
    <p:sldId id="273" r:id="rId16"/>
    <p:sldId id="274" r:id="rId17"/>
    <p:sldId id="275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1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E459EA-A05C-411E-A383-77C052DACDAB}" type="datetimeFigureOut">
              <a:rPr lang="en-AU" smtClean="0"/>
              <a:t>2015-03-18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2A876F-AE8F-4EED-A51F-316A35CF7A1C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18 Mar 2015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AS diagnostic collaboration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6369-C1E5-49C0-A458-FD7FAA051BC8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18 Mar 2015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AS diagnostic collaboration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6369-C1E5-49C0-A458-FD7FAA051BC8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18 Mar 2015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AS diagnostic collaboration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6369-C1E5-49C0-A458-FD7FAA051BC8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18 Mar 2015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AS diagnostic collaboration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6369-C1E5-49C0-A458-FD7FAA051BC8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18 Mar 2015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AS diagnostic collaboration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6369-C1E5-49C0-A458-FD7FAA051BC8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18 Mar 2015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AS diagnostic collaboration</a:t>
            </a:r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6369-C1E5-49C0-A458-FD7FAA051BC8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18 Mar 2015</a:t>
            </a:r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AS diagnostic collaboration</a:t>
            </a:r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6369-C1E5-49C0-A458-FD7FAA051BC8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18 Mar 2015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AS diagnostic collaboration</a:t>
            </a:r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6369-C1E5-49C0-A458-FD7FAA051BC8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18 Mar 2015</a:t>
            </a:r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AS diagnostic collaboration</a:t>
            </a: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6369-C1E5-49C0-A458-FD7FAA051BC8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18 Mar 2015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AS diagnostic collaboration</a:t>
            </a:r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6369-C1E5-49C0-A458-FD7FAA051BC8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18 Mar 2015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AS diagnostic collaboration</a:t>
            </a:r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6369-C1E5-49C0-A458-FD7FAA051BC8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AU" smtClean="0"/>
              <a:t>18 Mar 2015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AU" smtClean="0"/>
              <a:t>AS diagnostic collaboration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C6369-C1E5-49C0-A458-FD7FAA051BC8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AS </a:t>
            </a:r>
            <a:r>
              <a:rPr lang="en-AU" dirty="0" smtClean="0"/>
              <a:t>D</a:t>
            </a:r>
            <a:r>
              <a:rPr lang="en-AU" dirty="0" smtClean="0"/>
              <a:t>iagnostic Collaboration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 smtClean="0"/>
              <a:t>Mark Boland</a:t>
            </a:r>
          </a:p>
          <a:p>
            <a:r>
              <a:rPr lang="en-AU" dirty="0" smtClean="0"/>
              <a:t>2015-03-18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Valves and FCT</a:t>
            </a:r>
            <a:endParaRPr lang="en-A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8682129" cy="4813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/>
        </p:nvCxnSpPr>
        <p:spPr>
          <a:xfrm flipV="1">
            <a:off x="3007988" y="2333625"/>
            <a:ext cx="4659637" cy="136987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927304" y="2310307"/>
            <a:ext cx="576064" cy="14401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Rectangle 14"/>
          <p:cNvSpPr/>
          <p:nvPr/>
        </p:nvSpPr>
        <p:spPr>
          <a:xfrm>
            <a:off x="7400231" y="2429977"/>
            <a:ext cx="206274" cy="44053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Rectangle 7"/>
          <p:cNvSpPr/>
          <p:nvPr/>
        </p:nvSpPr>
        <p:spPr>
          <a:xfrm rot="20613722">
            <a:off x="7010896" y="2413613"/>
            <a:ext cx="72008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Rectangle 8"/>
          <p:cNvSpPr/>
          <p:nvPr/>
        </p:nvSpPr>
        <p:spPr>
          <a:xfrm rot="20613722">
            <a:off x="5430786" y="2871657"/>
            <a:ext cx="72008" cy="21602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Rectangle 9"/>
          <p:cNvSpPr/>
          <p:nvPr/>
        </p:nvSpPr>
        <p:spPr>
          <a:xfrm rot="20613722">
            <a:off x="6786733" y="2483810"/>
            <a:ext cx="72008" cy="21602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/>
          <p:cNvSpPr/>
          <p:nvPr/>
        </p:nvSpPr>
        <p:spPr>
          <a:xfrm rot="20613722">
            <a:off x="2944909" y="3578789"/>
            <a:ext cx="72008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18 Mar 2015</a:t>
            </a:r>
            <a:endParaRPr lang="en-A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6369-C1E5-49C0-A458-FD7FAA051BC8}" type="slidenum">
              <a:rPr lang="en-AU" smtClean="0"/>
              <a:pPr/>
              <a:t>10</a:t>
            </a:fld>
            <a:endParaRPr lang="en-A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AS diagnostic collaboration</a:t>
            </a:r>
            <a:endParaRPr lang="en-A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Pulsed </a:t>
            </a:r>
            <a:r>
              <a:rPr lang="en-AU" dirty="0" err="1" smtClean="0"/>
              <a:t>Multipole</a:t>
            </a:r>
            <a:r>
              <a:rPr lang="en-AU" dirty="0" smtClean="0"/>
              <a:t> extraction</a:t>
            </a:r>
            <a:endParaRPr lang="en-A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8682129" cy="4813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>
            <a:stCxn id="14" idx="3"/>
          </p:cNvCxnSpPr>
          <p:nvPr/>
        </p:nvCxnSpPr>
        <p:spPr>
          <a:xfrm flipV="1">
            <a:off x="3882069" y="2492896"/>
            <a:ext cx="3930291" cy="100149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308304" y="2348880"/>
            <a:ext cx="576064" cy="14401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Rectangle 8"/>
          <p:cNvSpPr/>
          <p:nvPr/>
        </p:nvSpPr>
        <p:spPr>
          <a:xfrm>
            <a:off x="7781231" y="2468550"/>
            <a:ext cx="206274" cy="44053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ectangle 13"/>
          <p:cNvSpPr/>
          <p:nvPr/>
        </p:nvSpPr>
        <p:spPr>
          <a:xfrm rot="20857433">
            <a:off x="3053053" y="3443609"/>
            <a:ext cx="838762" cy="28133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3929743" y="2636913"/>
            <a:ext cx="3924476" cy="8682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18 Mar 2015</a:t>
            </a:r>
            <a:endParaRPr lang="en-A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6369-C1E5-49C0-A458-FD7FAA051BC8}" type="slidenum">
              <a:rPr lang="en-AU" smtClean="0"/>
              <a:pPr/>
              <a:t>11</a:t>
            </a:fld>
            <a:endParaRPr lang="en-A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AS diagnostic collaboration</a:t>
            </a:r>
            <a:endParaRPr lang="en-A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AXXS – Australian X-band X-Ray Source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8775" indent="0">
              <a:buNone/>
            </a:pPr>
            <a:r>
              <a:rPr lang="en-AU" sz="2000" dirty="0" smtClean="0"/>
              <a:t>“SAC recognises the need to begin planning for the first major upgrade of the storage ring, which typically happens after about 10-15 years of operation. This should be viewed as a high priority research project for the team.” </a:t>
            </a:r>
          </a:p>
          <a:p>
            <a:pPr marL="358775" indent="0" algn="r">
              <a:buNone/>
            </a:pPr>
            <a:r>
              <a:rPr lang="en-AU" sz="2000" dirty="0" smtClean="0"/>
              <a:t/>
            </a:r>
            <a:br>
              <a:rPr lang="en-AU" sz="2000" dirty="0" smtClean="0"/>
            </a:br>
            <a:r>
              <a:rPr lang="en-AU" sz="2000" dirty="0" smtClean="0"/>
              <a:t>– SAC Report 2014</a:t>
            </a:r>
            <a:endParaRPr lang="en-AU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18 Mar 2015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AS diagnostic collaboration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F4D4A-37BE-49C0-8049-F9463985274A}" type="slidenum">
              <a:rPr lang="en-AU" smtClean="0"/>
              <a:pPr/>
              <a:t>12</a:t>
            </a:fld>
            <a:endParaRPr lang="en-AU"/>
          </a:p>
        </p:txBody>
      </p:sp>
      <p:pic>
        <p:nvPicPr>
          <p:cNvPr id="7" name="Picture 6" descr="axxs_sitem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3717032"/>
            <a:ext cx="4884813" cy="237983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 smtClean="0"/>
              <a:t>Lightsouce</a:t>
            </a:r>
            <a:r>
              <a:rPr lang="en-AU" dirty="0" smtClean="0"/>
              <a:t> Strategy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18 Mar 2015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AS diagnostic collaboration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F4D4A-37BE-49C0-8049-F9463985274A}" type="slidenum">
              <a:rPr lang="en-AU" smtClean="0"/>
              <a:pPr/>
              <a:t>13</a:t>
            </a:fld>
            <a:endParaRPr lang="en-AU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AU" sz="3600" dirty="0" smtClean="0">
                <a:latin typeface="+mj-lt"/>
              </a:rPr>
              <a:t>Estimated Beamline Capacity at AS:</a:t>
            </a:r>
          </a:p>
          <a:p>
            <a:r>
              <a:rPr lang="en-AU" sz="3600" dirty="0" smtClean="0">
                <a:latin typeface="+mj-lt"/>
              </a:rPr>
              <a:t>In use: 9 (6 ID, 3 BM1, 0 BM2)</a:t>
            </a:r>
          </a:p>
          <a:p>
            <a:r>
              <a:rPr lang="en-AU" sz="3600" dirty="0" smtClean="0">
                <a:latin typeface="+mj-lt"/>
              </a:rPr>
              <a:t>Capacity: ID 12 total, 50% usage (BM1 11, 27% usage)</a:t>
            </a:r>
          </a:p>
          <a:p>
            <a:pPr marL="261938" indent="-261938" defTabSz="4516438" fontAlgn="base">
              <a:spcBef>
                <a:spcPct val="0"/>
              </a:spcBef>
              <a:spcAft>
                <a:spcPct val="0"/>
              </a:spcAft>
            </a:pPr>
            <a:r>
              <a:rPr lang="en-AU" sz="3600" dirty="0">
                <a:latin typeface="+mj-lt"/>
              </a:rPr>
              <a:t>Build up the existing storage ring </a:t>
            </a:r>
            <a:r>
              <a:rPr lang="en-AU" sz="3600" dirty="0" err="1">
                <a:latin typeface="+mj-lt"/>
              </a:rPr>
              <a:t>beamlines</a:t>
            </a:r>
            <a:r>
              <a:rPr lang="en-AU" sz="3600" dirty="0">
                <a:latin typeface="+mj-lt"/>
              </a:rPr>
              <a:t> to full capacity (presently </a:t>
            </a:r>
            <a:r>
              <a:rPr lang="en-AU" sz="3600" dirty="0" smtClean="0">
                <a:latin typeface="+mj-lt"/>
              </a:rPr>
              <a:t>~50</a:t>
            </a:r>
            <a:r>
              <a:rPr lang="en-AU" sz="3600" dirty="0">
                <a:latin typeface="+mj-lt"/>
              </a:rPr>
              <a:t>%).</a:t>
            </a:r>
          </a:p>
          <a:p>
            <a:pPr marL="261938" indent="-261938" defTabSz="4516438" fontAlgn="base">
              <a:spcBef>
                <a:spcPct val="0"/>
              </a:spcBef>
              <a:spcAft>
                <a:spcPct val="0"/>
              </a:spcAft>
            </a:pPr>
            <a:endParaRPr lang="en-AU" sz="3600" dirty="0">
              <a:latin typeface="+mj-lt"/>
            </a:endParaRPr>
          </a:p>
          <a:p>
            <a:pPr marL="261938" indent="-261938" defTabSz="4516438" fontAlgn="base">
              <a:spcBef>
                <a:spcPct val="0"/>
              </a:spcBef>
              <a:spcAft>
                <a:spcPct val="0"/>
              </a:spcAft>
            </a:pPr>
            <a:r>
              <a:rPr lang="en-AU" sz="3600" dirty="0">
                <a:latin typeface="+mj-lt"/>
              </a:rPr>
              <a:t>Upgrade the storage ring with an MBA lattice with </a:t>
            </a:r>
            <a:r>
              <a:rPr lang="en-AU" sz="3600" i="1" dirty="0">
                <a:latin typeface="Symbol" pitchFamily="18" charset="2"/>
              </a:rPr>
              <a:t>e</a:t>
            </a:r>
            <a:r>
              <a:rPr lang="en-AU" sz="3600" dirty="0">
                <a:latin typeface="+mj-lt"/>
              </a:rPr>
              <a:t> &lt; 1 nm </a:t>
            </a:r>
            <a:r>
              <a:rPr lang="en-AU" sz="3600" dirty="0" err="1">
                <a:latin typeface="+mj-lt"/>
              </a:rPr>
              <a:t>rad</a:t>
            </a:r>
            <a:r>
              <a:rPr lang="en-AU" sz="3600" dirty="0">
                <a:latin typeface="+mj-lt"/>
              </a:rPr>
              <a:t>, in the existing tunnel with the same source points</a:t>
            </a:r>
            <a:r>
              <a:rPr lang="en-AU" sz="3600" dirty="0" smtClean="0">
                <a:latin typeface="+mj-lt"/>
              </a:rPr>
              <a:t>.</a:t>
            </a:r>
            <a:endParaRPr lang="en-AU" sz="3600" dirty="0">
              <a:latin typeface="+mj-lt"/>
            </a:endParaRPr>
          </a:p>
          <a:p>
            <a:pPr marL="261938" indent="-261938" defTabSz="4516438" fontAlgn="base">
              <a:spcBef>
                <a:spcPct val="0"/>
              </a:spcBef>
              <a:spcAft>
                <a:spcPct val="0"/>
              </a:spcAft>
            </a:pPr>
            <a:r>
              <a:rPr lang="en-AU" sz="3600" dirty="0">
                <a:latin typeface="+mj-lt"/>
              </a:rPr>
              <a:t>Build a 3 GeV x-band </a:t>
            </a:r>
            <a:r>
              <a:rPr lang="en-AU" sz="3600" dirty="0" err="1">
                <a:latin typeface="+mj-lt"/>
              </a:rPr>
              <a:t>linac</a:t>
            </a:r>
            <a:r>
              <a:rPr lang="en-AU" sz="3600" dirty="0">
                <a:latin typeface="+mj-lt"/>
              </a:rPr>
              <a:t> to inject a low emittance beam into the storage ring</a:t>
            </a:r>
            <a:r>
              <a:rPr lang="en-AU" sz="3600" dirty="0" smtClean="0">
                <a:latin typeface="+mj-lt"/>
              </a:rPr>
              <a:t>.</a:t>
            </a:r>
            <a:endParaRPr lang="en-AU" sz="3600" dirty="0">
              <a:latin typeface="+mj-lt"/>
            </a:endParaRPr>
          </a:p>
          <a:p>
            <a:pPr marL="261938" indent="-261938" defTabSz="4516438" fontAlgn="base">
              <a:spcBef>
                <a:spcPct val="0"/>
              </a:spcBef>
              <a:spcAft>
                <a:spcPct val="0"/>
              </a:spcAft>
            </a:pPr>
            <a:r>
              <a:rPr lang="en-AU" sz="3600" dirty="0">
                <a:latin typeface="+mj-lt"/>
              </a:rPr>
              <a:t>Use a second x-band </a:t>
            </a:r>
            <a:r>
              <a:rPr lang="en-AU" sz="3600" dirty="0" err="1">
                <a:latin typeface="+mj-lt"/>
              </a:rPr>
              <a:t>linac</a:t>
            </a:r>
            <a:r>
              <a:rPr lang="en-AU" sz="3600" dirty="0">
                <a:latin typeface="+mj-lt"/>
              </a:rPr>
              <a:t> to generate a 6 GeV beam for an XFEL</a:t>
            </a:r>
            <a:r>
              <a:rPr lang="en-AU" sz="3600" dirty="0" smtClean="0">
                <a:latin typeface="+mj-lt"/>
              </a:rPr>
              <a:t>.</a:t>
            </a:r>
            <a:endParaRPr lang="en-AU" sz="3600" dirty="0">
              <a:latin typeface="+mj-lt"/>
            </a:endParaRPr>
          </a:p>
          <a:p>
            <a:pPr marL="261938" indent="-261938" defTabSz="4516438" fontAlgn="base">
              <a:spcBef>
                <a:spcPct val="0"/>
              </a:spcBef>
              <a:spcAft>
                <a:spcPct val="0"/>
              </a:spcAft>
            </a:pPr>
            <a:r>
              <a:rPr lang="en-AU" sz="3600" dirty="0">
                <a:latin typeface="+mj-lt"/>
              </a:rPr>
              <a:t>Capitalise on local HEP support for a linear collider</a:t>
            </a:r>
            <a:r>
              <a:rPr lang="en-AU" sz="3600" dirty="0" smtClean="0">
                <a:latin typeface="+mj-lt"/>
              </a:rPr>
              <a:t>.</a:t>
            </a:r>
            <a:endParaRPr lang="en-AU" sz="3600" dirty="0">
              <a:latin typeface="+mj-lt"/>
            </a:endParaRPr>
          </a:p>
          <a:p>
            <a:pPr marL="261938" indent="-261938" defTabSz="4516438" fontAlgn="base">
              <a:spcBef>
                <a:spcPct val="0"/>
              </a:spcBef>
              <a:spcAft>
                <a:spcPct val="0"/>
              </a:spcAft>
            </a:pPr>
            <a:r>
              <a:rPr lang="en-AU" sz="3600" dirty="0">
                <a:latin typeface="+mj-lt"/>
              </a:rPr>
              <a:t>Leverage international collaboration through the CLIC collaboration.</a:t>
            </a:r>
          </a:p>
          <a:p>
            <a:endParaRPr lang="en-AU" sz="3600" dirty="0">
              <a:latin typeface="+mj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Potential Layout</a:t>
            </a:r>
            <a:endParaRPr lang="en-AU" dirty="0"/>
          </a:p>
        </p:txBody>
      </p:sp>
      <p:pic>
        <p:nvPicPr>
          <p:cNvPr id="10" name="Content Placeholder 9" descr="Picture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124744"/>
            <a:ext cx="5729767" cy="3608534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18 Mar 2015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AS diagnostic collaboration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F4D4A-37BE-49C0-8049-F9463985274A}" type="slidenum">
              <a:rPr lang="en-AU" smtClean="0"/>
              <a:pPr/>
              <a:t>14</a:t>
            </a:fld>
            <a:endParaRPr lang="en-AU"/>
          </a:p>
        </p:txBody>
      </p:sp>
      <p:grpSp>
        <p:nvGrpSpPr>
          <p:cNvPr id="3" name="Group 39"/>
          <p:cNvGrpSpPr/>
          <p:nvPr/>
        </p:nvGrpSpPr>
        <p:grpSpPr>
          <a:xfrm>
            <a:off x="4067944" y="2924944"/>
            <a:ext cx="4104456" cy="3528392"/>
            <a:chOff x="4067944" y="2924944"/>
            <a:chExt cx="4104456" cy="3528392"/>
          </a:xfrm>
        </p:grpSpPr>
        <p:pic>
          <p:nvPicPr>
            <p:cNvPr id="2355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067944" y="2924944"/>
              <a:ext cx="4099173" cy="35242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3" name="Straight Connector 12"/>
            <p:cNvCxnSpPr/>
            <p:nvPr/>
          </p:nvCxnSpPr>
          <p:spPr>
            <a:xfrm flipH="1">
              <a:off x="5220072" y="6237312"/>
              <a:ext cx="1296144" cy="216024"/>
            </a:xfrm>
            <a:prstGeom prst="line">
              <a:avLst/>
            </a:pr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 flipV="1">
              <a:off x="4211960" y="3861048"/>
              <a:ext cx="792088" cy="1368152"/>
            </a:xfrm>
            <a:prstGeom prst="line">
              <a:avLst/>
            </a:pr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5220072" y="2924944"/>
              <a:ext cx="432048" cy="792088"/>
            </a:xfrm>
            <a:prstGeom prst="line">
              <a:avLst/>
            </a:pr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V="1">
              <a:off x="5994400" y="2924944"/>
              <a:ext cx="1025872" cy="313556"/>
            </a:xfrm>
            <a:prstGeom prst="line">
              <a:avLst/>
            </a:pr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6680200" y="3200400"/>
              <a:ext cx="1492200" cy="228600"/>
            </a:xfrm>
            <a:prstGeom prst="line">
              <a:avLst/>
            </a:pr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7236296" y="3429000"/>
              <a:ext cx="936104" cy="648072"/>
            </a:xfrm>
            <a:prstGeom prst="line">
              <a:avLst/>
            </a:pr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7956376" y="4869160"/>
              <a:ext cx="190674" cy="71140"/>
            </a:xfrm>
            <a:prstGeom prst="line">
              <a:avLst/>
            </a:pr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7353300" y="5276850"/>
              <a:ext cx="488950" cy="1162050"/>
            </a:xfrm>
            <a:prstGeom prst="line">
              <a:avLst/>
            </a:pr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7200900" y="5445224"/>
              <a:ext cx="539452" cy="993676"/>
            </a:xfrm>
            <a:prstGeom prst="line">
              <a:avLst/>
            </a:prstGeom>
            <a:ln w="412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V="1">
              <a:off x="4716016" y="4425950"/>
              <a:ext cx="205234" cy="1883370"/>
            </a:xfrm>
            <a:prstGeom prst="line">
              <a:avLst/>
            </a:prstGeom>
            <a:ln w="63500">
              <a:solidFill>
                <a:schemeClr val="accent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Advanced Accelerator R&amp;D at Melbourne Uni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0"/>
            <a:ext cx="3898776" cy="4525963"/>
          </a:xfrm>
        </p:spPr>
        <p:txBody>
          <a:bodyPr>
            <a:normAutofit/>
          </a:bodyPr>
          <a:lstStyle/>
          <a:p>
            <a:r>
              <a:rPr lang="en-AU" sz="1800" dirty="0"/>
              <a:t>P</a:t>
            </a:r>
            <a:r>
              <a:rPr lang="en-AU" sz="1800" dirty="0" smtClean="0"/>
              <a:t>ropose new X-band RF structure lab in the old 35 </a:t>
            </a:r>
            <a:r>
              <a:rPr lang="en-AU" sz="1800" dirty="0" err="1" smtClean="0"/>
              <a:t>MeV</a:t>
            </a:r>
            <a:r>
              <a:rPr lang="en-AU" sz="1800" dirty="0" smtClean="0"/>
              <a:t> </a:t>
            </a:r>
            <a:r>
              <a:rPr lang="en-AU" sz="1800" dirty="0" err="1" smtClean="0"/>
              <a:t>betatron</a:t>
            </a:r>
            <a:r>
              <a:rPr lang="en-AU" sz="1800" dirty="0" smtClean="0"/>
              <a:t> lab</a:t>
            </a:r>
          </a:p>
          <a:p>
            <a:r>
              <a:rPr lang="en-AU" sz="1800" dirty="0" smtClean="0"/>
              <a:t>Initial investment $100,000 for low power, shielding in place</a:t>
            </a:r>
          </a:p>
          <a:p>
            <a:r>
              <a:rPr lang="en-AU" sz="1800" dirty="0" smtClean="0"/>
              <a:t>Further $2M for high power</a:t>
            </a:r>
          </a:p>
          <a:p>
            <a:r>
              <a:rPr lang="en-AU" sz="1800" dirty="0" smtClean="0"/>
              <a:t>Future RF photocathode development </a:t>
            </a:r>
            <a:endParaRPr lang="en-AU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18 Mar 2015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AS diagnostic collaboration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F4D4A-37BE-49C0-8049-F9463985274A}" type="slidenum">
              <a:rPr lang="en-AU" smtClean="0"/>
              <a:pPr/>
              <a:t>15</a:t>
            </a:fld>
            <a:endParaRPr lang="en-AU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1484785"/>
            <a:ext cx="2160240" cy="193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Group 15"/>
          <p:cNvGrpSpPr/>
          <p:nvPr/>
        </p:nvGrpSpPr>
        <p:grpSpPr>
          <a:xfrm>
            <a:off x="6012064" y="1412776"/>
            <a:ext cx="3131936" cy="1364754"/>
            <a:chOff x="3419872" y="1340768"/>
            <a:chExt cx="5941171" cy="2588890"/>
          </a:xfrm>
        </p:grpSpPr>
        <p:pic>
          <p:nvPicPr>
            <p:cNvPr id="22534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19872" y="1340768"/>
              <a:ext cx="5941171" cy="25888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Cube 14"/>
            <p:cNvSpPr/>
            <p:nvPr/>
          </p:nvSpPr>
          <p:spPr>
            <a:xfrm flipH="1">
              <a:off x="5772199" y="2804283"/>
              <a:ext cx="792088" cy="288032"/>
            </a:xfrm>
            <a:prstGeom prst="cube">
              <a:avLst/>
            </a:prstGeom>
            <a:solidFill>
              <a:schemeClr val="accent1"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17" name="Down Arrow 16"/>
          <p:cNvSpPr/>
          <p:nvPr/>
        </p:nvSpPr>
        <p:spPr>
          <a:xfrm rot="3640951">
            <a:off x="5617534" y="1871673"/>
            <a:ext cx="360040" cy="79208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9" name="Group 19"/>
          <p:cNvGrpSpPr/>
          <p:nvPr/>
        </p:nvGrpSpPr>
        <p:grpSpPr>
          <a:xfrm>
            <a:off x="5220072" y="3528392"/>
            <a:ext cx="3803915" cy="2852936"/>
            <a:chOff x="5220072" y="3528392"/>
            <a:chExt cx="3803915" cy="2852936"/>
          </a:xfrm>
        </p:grpSpPr>
        <p:pic>
          <p:nvPicPr>
            <p:cNvPr id="7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220072" y="3528392"/>
              <a:ext cx="3803915" cy="28529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8" name="Down Arrow 17"/>
            <p:cNvSpPr/>
            <p:nvPr/>
          </p:nvSpPr>
          <p:spPr>
            <a:xfrm rot="18190259">
              <a:off x="8062342" y="4336435"/>
              <a:ext cx="360040" cy="792088"/>
            </a:xfrm>
            <a:prstGeom prst="down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452320" y="3789040"/>
              <a:ext cx="116410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 smtClean="0"/>
                <a:t>Steel/</a:t>
              </a:r>
              <a:r>
                <a:rPr lang="en-AU" dirty="0" err="1" smtClean="0"/>
                <a:t>Pb</a:t>
              </a:r>
              <a:endParaRPr lang="en-AU" dirty="0" smtClean="0"/>
            </a:p>
            <a:p>
              <a:r>
                <a:rPr lang="en-AU" dirty="0" smtClean="0"/>
                <a:t>Vault door</a:t>
              </a:r>
              <a:endParaRPr lang="en-AU" dirty="0"/>
            </a:p>
          </p:txBody>
        </p:sp>
      </p:grpSp>
      <p:grpSp>
        <p:nvGrpSpPr>
          <p:cNvPr id="10" name="Group 23"/>
          <p:cNvGrpSpPr/>
          <p:nvPr/>
        </p:nvGrpSpPr>
        <p:grpSpPr>
          <a:xfrm>
            <a:off x="1475656" y="3753036"/>
            <a:ext cx="3504389" cy="2628292"/>
            <a:chOff x="1475656" y="3753036"/>
            <a:chExt cx="3504389" cy="2628292"/>
          </a:xfrm>
        </p:grpSpPr>
        <p:pic>
          <p:nvPicPr>
            <p:cNvPr id="22530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475656" y="3753036"/>
              <a:ext cx="3504389" cy="26282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1" name="Down Arrow 20"/>
            <p:cNvSpPr/>
            <p:nvPr/>
          </p:nvSpPr>
          <p:spPr>
            <a:xfrm rot="14052480">
              <a:off x="3090321" y="3914659"/>
              <a:ext cx="360040" cy="792088"/>
            </a:xfrm>
            <a:prstGeom prst="down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907704" y="4355812"/>
              <a:ext cx="10407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/>
                <a:t>5</a:t>
              </a:r>
              <a:r>
                <a:rPr lang="en-AU" dirty="0" smtClean="0"/>
                <a:t> T crane</a:t>
              </a:r>
              <a:endParaRPr lang="en-AU" dirty="0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Motivation for new lab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spread knowledge and ownership of accelerator development back into the universities</a:t>
            </a:r>
          </a:p>
          <a:p>
            <a:r>
              <a:rPr lang="en-AU" dirty="0" smtClean="0"/>
              <a:t>attract students</a:t>
            </a:r>
          </a:p>
          <a:p>
            <a:r>
              <a:rPr lang="en-AU" dirty="0" smtClean="0"/>
              <a:t>physically and psychologically remove R&amp;D from operations, unlimited vault access</a:t>
            </a:r>
          </a:p>
          <a:p>
            <a:r>
              <a:rPr lang="en-AU" dirty="0" smtClean="0"/>
              <a:t>increase the accelerators available for testing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18 Mar 2015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AS diagnostic collaboration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F4D4A-37BE-49C0-8049-F9463985274A}" type="slidenum">
              <a:rPr lang="en-AU" smtClean="0"/>
              <a:pPr/>
              <a:t>16</a:t>
            </a:fld>
            <a:endParaRPr lang="en-A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Other interests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2800" dirty="0" smtClean="0"/>
              <a:t>CCD cameras (x-ray </a:t>
            </a:r>
            <a:r>
              <a:rPr lang="en-AU" sz="2800" dirty="0" err="1" smtClean="0"/>
              <a:t>rad</a:t>
            </a:r>
            <a:r>
              <a:rPr lang="en-AU" sz="2800" dirty="0" smtClean="0"/>
              <a:t> hard)</a:t>
            </a:r>
          </a:p>
          <a:p>
            <a:r>
              <a:rPr lang="en-AU" sz="2800" dirty="0" smtClean="0"/>
              <a:t>BPM electronics for booster synchrotron, 500 MHz</a:t>
            </a:r>
          </a:p>
          <a:p>
            <a:r>
              <a:rPr lang="en-AU" sz="2800" dirty="0" smtClean="0"/>
              <a:t>Visible optical diagnostics (Open Hardware designs?)</a:t>
            </a:r>
          </a:p>
          <a:p>
            <a:r>
              <a:rPr lang="en-AU" sz="2800" dirty="0" smtClean="0"/>
              <a:t>Vertical undulator emittance measurement, x-ray slits and CCD</a:t>
            </a:r>
          </a:p>
          <a:p>
            <a:r>
              <a:rPr lang="en-AU" sz="2800" dirty="0" smtClean="0"/>
              <a:t>High-end “Red </a:t>
            </a:r>
            <a:r>
              <a:rPr lang="en-AU" sz="2800" dirty="0" err="1" smtClean="0"/>
              <a:t>Pitaya</a:t>
            </a:r>
            <a:r>
              <a:rPr lang="en-AU" sz="2800" dirty="0" smtClean="0"/>
              <a:t>” 1 GHz, 2 </a:t>
            </a:r>
            <a:r>
              <a:rPr lang="en-AU" sz="2800" dirty="0" err="1" smtClean="0"/>
              <a:t>Gsa</a:t>
            </a:r>
            <a:r>
              <a:rPr lang="en-AU" sz="2800" dirty="0" smtClean="0"/>
              <a:t>, 4 channel, instrument applications, EPICS and other controls integration</a:t>
            </a:r>
            <a:endParaRPr lang="en-AU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18 Mar 2015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AS diagnostic collaboration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6369-C1E5-49C0-A458-FD7FAA051BC8}" type="slidenum">
              <a:rPr lang="en-AU" smtClean="0"/>
              <a:pPr/>
              <a:t>17</a:t>
            </a:fld>
            <a:endParaRPr lang="en-A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REBAS – Relativistic Electron Beams at the Australian Synchrotron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18 Mar 2015</a:t>
            </a:r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6369-C1E5-49C0-A458-FD7FAA051BC8}" type="slidenum">
              <a:rPr lang="en-AU" smtClean="0"/>
              <a:pPr/>
              <a:t>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AS diagnostic collaboration</a:t>
            </a:r>
            <a:endParaRPr lang="en-AU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412776"/>
            <a:ext cx="5753225" cy="4946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7164288" y="1628800"/>
            <a:ext cx="1885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3 GeV, 1 Hz, ~3 </a:t>
            </a:r>
            <a:r>
              <a:rPr lang="en-AU" dirty="0" err="1" smtClean="0"/>
              <a:t>nC</a:t>
            </a:r>
            <a:endParaRPr lang="en-AU" dirty="0"/>
          </a:p>
        </p:txBody>
      </p:sp>
      <p:sp>
        <p:nvSpPr>
          <p:cNvPr id="20" name="TextBox 19"/>
          <p:cNvSpPr txBox="1"/>
          <p:nvPr/>
        </p:nvSpPr>
        <p:spPr>
          <a:xfrm>
            <a:off x="7258034" y="5373216"/>
            <a:ext cx="1885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3 GeV, 1 Hz, ~5 </a:t>
            </a:r>
            <a:r>
              <a:rPr lang="en-AU" dirty="0" err="1" smtClean="0"/>
              <a:t>nC</a:t>
            </a:r>
            <a:endParaRPr lang="en-AU" dirty="0"/>
          </a:p>
        </p:txBody>
      </p:sp>
      <p:cxnSp>
        <p:nvCxnSpPr>
          <p:cNvPr id="22" name="Straight Arrow Connector 21"/>
          <p:cNvCxnSpPr>
            <a:stCxn id="19" idx="1"/>
          </p:cNvCxnSpPr>
          <p:nvPr/>
        </p:nvCxnSpPr>
        <p:spPr>
          <a:xfrm flipH="1">
            <a:off x="4644008" y="1813466"/>
            <a:ext cx="2520280" cy="463406"/>
          </a:xfrm>
          <a:prstGeom prst="straightConnector1">
            <a:avLst/>
          </a:prstGeom>
          <a:ln w="412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20" idx="1"/>
          </p:cNvCxnSpPr>
          <p:nvPr/>
        </p:nvCxnSpPr>
        <p:spPr>
          <a:xfrm flipH="1" flipV="1">
            <a:off x="5004048" y="4941168"/>
            <a:ext cx="2253986" cy="616714"/>
          </a:xfrm>
          <a:prstGeom prst="straightConnector1">
            <a:avLst/>
          </a:prstGeom>
          <a:ln w="412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Test Beam Facility Motivation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AU" dirty="0" smtClean="0"/>
              <a:t>Improve operation of the Australian Synchrotron through accelerator diagnostic R&amp;D.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 smtClean="0"/>
              <a:t>Contribute to international accelerator R&amp;D for existing collaborations: CLIC (CERN), ATF2 (KEK), SPEAR3 (SLAC), PSI.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 smtClean="0"/>
              <a:t>Pilot studies for particle and x-ray detector test beam facility.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18 Mar 2015</a:t>
            </a:r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6369-C1E5-49C0-A458-FD7FAA051BC8}" type="slidenum">
              <a:rPr lang="en-AU" smtClean="0"/>
              <a:pPr/>
              <a:t>3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AS diagnostic collaboration</a:t>
            </a:r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Straight Connector 27"/>
          <p:cNvCxnSpPr/>
          <p:nvPr/>
        </p:nvCxnSpPr>
        <p:spPr>
          <a:xfrm>
            <a:off x="4499992" y="6093296"/>
            <a:ext cx="108012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Test Beam Options 100 </a:t>
            </a:r>
            <a:r>
              <a:rPr lang="en-AU" dirty="0" err="1" smtClean="0"/>
              <a:t>MeV</a:t>
            </a:r>
            <a:endParaRPr lang="en-AU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AU" dirty="0" smtClean="0"/>
              <a:t>Extract 100 </a:t>
            </a:r>
            <a:r>
              <a:rPr lang="en-AU" dirty="0" err="1" smtClean="0"/>
              <a:t>MeV</a:t>
            </a:r>
            <a:r>
              <a:rPr lang="en-AU" dirty="0" smtClean="0"/>
              <a:t> at the end of the </a:t>
            </a:r>
            <a:r>
              <a:rPr lang="en-AU" dirty="0" err="1" smtClean="0"/>
              <a:t>linac</a:t>
            </a:r>
            <a:r>
              <a:rPr lang="en-AU" dirty="0" smtClean="0"/>
              <a:t>.</a:t>
            </a:r>
          </a:p>
          <a:p>
            <a:r>
              <a:rPr lang="en-AU" dirty="0" smtClean="0"/>
              <a:t>Bunch structure 1-75 bunches, 2 ns spacing plus 0.667 ns </a:t>
            </a:r>
            <a:r>
              <a:rPr lang="en-AU" dirty="0" err="1" smtClean="0"/>
              <a:t>microbunches</a:t>
            </a:r>
            <a:r>
              <a:rPr lang="en-AU" dirty="0" smtClean="0"/>
              <a:t>.</a:t>
            </a:r>
          </a:p>
          <a:p>
            <a:r>
              <a:rPr lang="en-AU" dirty="0" smtClean="0"/>
              <a:t>Repetition rate 1 Hz.</a:t>
            </a:r>
          </a:p>
          <a:p>
            <a:r>
              <a:rPr lang="en-AU" dirty="0" smtClean="0"/>
              <a:t>Bunch charge 0.02-1 </a:t>
            </a:r>
            <a:r>
              <a:rPr lang="en-AU" dirty="0" err="1" smtClean="0"/>
              <a:t>nC</a:t>
            </a:r>
            <a:r>
              <a:rPr lang="en-AU" dirty="0" smtClean="0"/>
              <a:t> single bunch, 0.02-5 </a:t>
            </a:r>
            <a:r>
              <a:rPr lang="en-AU" dirty="0" err="1" smtClean="0"/>
              <a:t>nC</a:t>
            </a:r>
            <a:r>
              <a:rPr lang="en-AU" dirty="0" smtClean="0"/>
              <a:t> multi bunch.</a:t>
            </a:r>
          </a:p>
        </p:txBody>
      </p:sp>
      <p:sp>
        <p:nvSpPr>
          <p:cNvPr id="7" name="Rectangle 6"/>
          <p:cNvSpPr/>
          <p:nvPr/>
        </p:nvSpPr>
        <p:spPr>
          <a:xfrm rot="5400000">
            <a:off x="8028384" y="5373216"/>
            <a:ext cx="144016" cy="129614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Rectangle 8"/>
          <p:cNvSpPr/>
          <p:nvPr/>
        </p:nvSpPr>
        <p:spPr>
          <a:xfrm rot="5400000">
            <a:off x="6228184" y="5373216"/>
            <a:ext cx="144016" cy="129614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/>
          <p:cNvSpPr/>
          <p:nvPr/>
        </p:nvSpPr>
        <p:spPr>
          <a:xfrm rot="5400000">
            <a:off x="6912260" y="5985284"/>
            <a:ext cx="288032" cy="7200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Rectangle 11"/>
          <p:cNvSpPr/>
          <p:nvPr/>
        </p:nvSpPr>
        <p:spPr>
          <a:xfrm rot="5400000">
            <a:off x="7056276" y="5985284"/>
            <a:ext cx="288032" cy="7200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Rectangle 12"/>
          <p:cNvSpPr/>
          <p:nvPr/>
        </p:nvSpPr>
        <p:spPr>
          <a:xfrm rot="5400000">
            <a:off x="7200292" y="5985284"/>
            <a:ext cx="288032" cy="7200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ectangle 13"/>
          <p:cNvSpPr/>
          <p:nvPr/>
        </p:nvSpPr>
        <p:spPr>
          <a:xfrm rot="5400000">
            <a:off x="4608004" y="5985284"/>
            <a:ext cx="288032" cy="7200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Rectangle 14"/>
          <p:cNvSpPr/>
          <p:nvPr/>
        </p:nvSpPr>
        <p:spPr>
          <a:xfrm rot="5400000">
            <a:off x="4896036" y="5985284"/>
            <a:ext cx="288032" cy="7200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Rectangle 15"/>
          <p:cNvSpPr/>
          <p:nvPr/>
        </p:nvSpPr>
        <p:spPr>
          <a:xfrm rot="5400000">
            <a:off x="5184068" y="5985284"/>
            <a:ext cx="288032" cy="7200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 16"/>
          <p:cNvSpPr/>
          <p:nvPr/>
        </p:nvSpPr>
        <p:spPr>
          <a:xfrm rot="5400000">
            <a:off x="4211960" y="5877272"/>
            <a:ext cx="216024" cy="3600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18" name="Straight Connector 17"/>
          <p:cNvCxnSpPr/>
          <p:nvPr/>
        </p:nvCxnSpPr>
        <p:spPr>
          <a:xfrm>
            <a:off x="3131840" y="5805264"/>
            <a:ext cx="1008112" cy="21602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843808" y="6093296"/>
            <a:ext cx="129614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 rot="5400000">
            <a:off x="3167844" y="6057292"/>
            <a:ext cx="144016" cy="7200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6" name="Rectangle 25"/>
          <p:cNvSpPr/>
          <p:nvPr/>
        </p:nvSpPr>
        <p:spPr>
          <a:xfrm rot="5400000">
            <a:off x="3311860" y="6057292"/>
            <a:ext cx="144016" cy="7200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7" name="Rectangle 26"/>
          <p:cNvSpPr/>
          <p:nvPr/>
        </p:nvSpPr>
        <p:spPr>
          <a:xfrm rot="5400000">
            <a:off x="3455876" y="6057292"/>
            <a:ext cx="144016" cy="7200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0" name="Rectangle 29"/>
          <p:cNvSpPr/>
          <p:nvPr/>
        </p:nvSpPr>
        <p:spPr>
          <a:xfrm rot="5400000">
            <a:off x="5364088" y="6021288"/>
            <a:ext cx="216024" cy="7200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1" name="Rectangle 30"/>
          <p:cNvSpPr/>
          <p:nvPr/>
        </p:nvSpPr>
        <p:spPr>
          <a:xfrm rot="5400000">
            <a:off x="4788024" y="6021288"/>
            <a:ext cx="216024" cy="7200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2" name="Rectangle 31"/>
          <p:cNvSpPr/>
          <p:nvPr/>
        </p:nvSpPr>
        <p:spPr>
          <a:xfrm rot="5400000">
            <a:off x="2394012" y="5678996"/>
            <a:ext cx="432048" cy="828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" name="Date Placeholder 2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18 Mar 2015</a:t>
            </a:r>
            <a:endParaRPr lang="en-AU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6369-C1E5-49C0-A458-FD7FAA051BC8}" type="slidenum">
              <a:rPr lang="en-AU" smtClean="0"/>
              <a:pPr/>
              <a:t>4</a:t>
            </a:fld>
            <a:endParaRPr lang="en-AU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AS diagnostic collaboration</a:t>
            </a:r>
            <a:endParaRPr lang="en-A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>
            <a:stCxn id="7" idx="0"/>
          </p:cNvCxnSpPr>
          <p:nvPr/>
        </p:nvCxnSpPr>
        <p:spPr>
          <a:xfrm>
            <a:off x="5868144" y="3284984"/>
            <a:ext cx="2880320" cy="648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Test Beam Options 3 </a:t>
            </a:r>
            <a:r>
              <a:rPr lang="en-AU" dirty="0" err="1" smtClean="0"/>
              <a:t>GeV</a:t>
            </a:r>
            <a:endParaRPr lang="en-AU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Extract 3 </a:t>
            </a:r>
            <a:r>
              <a:rPr lang="en-AU" dirty="0" err="1" smtClean="0"/>
              <a:t>GeV</a:t>
            </a:r>
            <a:r>
              <a:rPr lang="en-AU" dirty="0" smtClean="0"/>
              <a:t> at the start of the booster transport line.</a:t>
            </a:r>
          </a:p>
          <a:p>
            <a:r>
              <a:rPr lang="en-AU" dirty="0" smtClean="0"/>
              <a:t>Bunch structure 1-75 bunches, 2 ns spacing.</a:t>
            </a:r>
          </a:p>
          <a:p>
            <a:r>
              <a:rPr lang="en-AU" dirty="0" smtClean="0"/>
              <a:t>Repetition rate 1 Hz.</a:t>
            </a:r>
          </a:p>
          <a:p>
            <a:r>
              <a:rPr lang="en-AU" dirty="0" smtClean="0"/>
              <a:t>Bunch charge 0.02-1 </a:t>
            </a:r>
            <a:r>
              <a:rPr lang="en-AU" dirty="0" err="1" smtClean="0"/>
              <a:t>nC</a:t>
            </a:r>
            <a:r>
              <a:rPr lang="en-AU" dirty="0" smtClean="0"/>
              <a:t> single bunch, 0.02-5 </a:t>
            </a:r>
            <a:r>
              <a:rPr lang="en-AU" dirty="0" err="1" smtClean="0"/>
              <a:t>nC</a:t>
            </a:r>
            <a:r>
              <a:rPr lang="en-AU" dirty="0" smtClean="0"/>
              <a:t> multi bunch.</a:t>
            </a:r>
          </a:p>
        </p:txBody>
      </p:sp>
      <p:sp>
        <p:nvSpPr>
          <p:cNvPr id="7" name="Rectangle 6"/>
          <p:cNvSpPr/>
          <p:nvPr/>
        </p:nvSpPr>
        <p:spPr>
          <a:xfrm rot="5400000">
            <a:off x="5004048" y="2636912"/>
            <a:ext cx="432048" cy="129614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Rectangle 8"/>
          <p:cNvSpPr/>
          <p:nvPr/>
        </p:nvSpPr>
        <p:spPr>
          <a:xfrm rot="5400000">
            <a:off x="8298668" y="2870684"/>
            <a:ext cx="432048" cy="828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Rectangle 15"/>
          <p:cNvSpPr/>
          <p:nvPr/>
        </p:nvSpPr>
        <p:spPr>
          <a:xfrm rot="6240409">
            <a:off x="6768244" y="3465004"/>
            <a:ext cx="360040" cy="1440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19" name="Straight Connector 18"/>
          <p:cNvCxnSpPr>
            <a:stCxn id="7" idx="0"/>
          </p:cNvCxnSpPr>
          <p:nvPr/>
        </p:nvCxnSpPr>
        <p:spPr>
          <a:xfrm>
            <a:off x="5868144" y="3284984"/>
            <a:ext cx="295232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 rot="5400000">
            <a:off x="7488324" y="3176972"/>
            <a:ext cx="360040" cy="1440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6" name="Rectangle 25"/>
          <p:cNvSpPr/>
          <p:nvPr/>
        </p:nvSpPr>
        <p:spPr>
          <a:xfrm rot="5400000">
            <a:off x="7056276" y="3176972"/>
            <a:ext cx="360040" cy="1440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7" name="Rectangle 26"/>
          <p:cNvSpPr/>
          <p:nvPr/>
        </p:nvSpPr>
        <p:spPr>
          <a:xfrm rot="5400000">
            <a:off x="6624228" y="3176972"/>
            <a:ext cx="360040" cy="1440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8" name="Rectangle 27"/>
          <p:cNvSpPr/>
          <p:nvPr/>
        </p:nvSpPr>
        <p:spPr>
          <a:xfrm rot="5400000">
            <a:off x="8100392" y="1916832"/>
            <a:ext cx="360040" cy="50405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6012160" y="3501008"/>
            <a:ext cx="504056" cy="11521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660232" y="4725144"/>
            <a:ext cx="1824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Vacuum chamber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24128" y="2348880"/>
            <a:ext cx="991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magnets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96136" y="1484784"/>
            <a:ext cx="1443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Power supply</a:t>
            </a:r>
          </a:p>
        </p:txBody>
      </p:sp>
      <p:cxnSp>
        <p:nvCxnSpPr>
          <p:cNvPr id="21" name="Straight Arrow Connector 20"/>
          <p:cNvCxnSpPr>
            <a:stCxn id="17" idx="3"/>
            <a:endCxn id="26" idx="1"/>
          </p:cNvCxnSpPr>
          <p:nvPr/>
        </p:nvCxnSpPr>
        <p:spPr>
          <a:xfrm>
            <a:off x="6715490" y="2533546"/>
            <a:ext cx="520806" cy="5354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 rot="5400000">
            <a:off x="6984268" y="2024844"/>
            <a:ext cx="144016" cy="50405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9" name="Freeform 28"/>
          <p:cNvSpPr/>
          <p:nvPr/>
        </p:nvSpPr>
        <p:spPr>
          <a:xfrm>
            <a:off x="7067550" y="2348880"/>
            <a:ext cx="663575" cy="687388"/>
          </a:xfrm>
          <a:custGeom>
            <a:avLst/>
            <a:gdLst>
              <a:gd name="connsiteX0" fmla="*/ 0 w 663575"/>
              <a:gd name="connsiteY0" fmla="*/ 0 h 687388"/>
              <a:gd name="connsiteX1" fmla="*/ 409575 w 663575"/>
              <a:gd name="connsiteY1" fmla="*/ 495300 h 687388"/>
              <a:gd name="connsiteX2" fmla="*/ 628650 w 663575"/>
              <a:gd name="connsiteY2" fmla="*/ 495300 h 687388"/>
              <a:gd name="connsiteX3" fmla="*/ 619125 w 663575"/>
              <a:gd name="connsiteY3" fmla="*/ 657225 h 687388"/>
              <a:gd name="connsiteX4" fmla="*/ 600075 w 663575"/>
              <a:gd name="connsiteY4" fmla="*/ 676275 h 687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3575" h="687388">
                <a:moveTo>
                  <a:pt x="0" y="0"/>
                </a:moveTo>
                <a:cubicBezTo>
                  <a:pt x="152400" y="206375"/>
                  <a:pt x="304800" y="412750"/>
                  <a:pt x="409575" y="495300"/>
                </a:cubicBezTo>
                <a:cubicBezTo>
                  <a:pt x="514350" y="577850"/>
                  <a:pt x="593725" y="468313"/>
                  <a:pt x="628650" y="495300"/>
                </a:cubicBezTo>
                <a:cubicBezTo>
                  <a:pt x="663575" y="522288"/>
                  <a:pt x="623888" y="627063"/>
                  <a:pt x="619125" y="657225"/>
                </a:cubicBezTo>
                <a:cubicBezTo>
                  <a:pt x="614363" y="687388"/>
                  <a:pt x="607219" y="681831"/>
                  <a:pt x="600075" y="676275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0" name="TextBox 29"/>
          <p:cNvSpPr txBox="1"/>
          <p:nvPr/>
        </p:nvSpPr>
        <p:spPr>
          <a:xfrm>
            <a:off x="7380953" y="1628800"/>
            <a:ext cx="1763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Control and DAQ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100392" y="2708920"/>
            <a:ext cx="766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Bench</a:t>
            </a:r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18 Mar 2015</a:t>
            </a:r>
            <a:endParaRPr lang="en-AU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6369-C1E5-49C0-A458-FD7FAA051BC8}" type="slidenum">
              <a:rPr lang="en-AU" smtClean="0"/>
              <a:pPr/>
              <a:t>5</a:t>
            </a:fld>
            <a:endParaRPr lang="en-AU"/>
          </a:p>
        </p:txBody>
      </p:sp>
      <p:sp>
        <p:nvSpPr>
          <p:cNvPr id="31" name="Footer Placeholder 3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AS diagnostic collaboration</a:t>
            </a:r>
            <a:endParaRPr lang="en-A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BTS in Booster Tunnel Photos</a:t>
            </a:r>
            <a:endParaRPr lang="en-AU" dirty="0"/>
          </a:p>
        </p:txBody>
      </p:sp>
      <p:pic>
        <p:nvPicPr>
          <p:cNvPr id="2050" name="Picture 2" descr="D:\bolandm\asls\physics\proposals\LIEF\2013_testbeam\images\20130525_170316_BTS_Booster_tunnel_stit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60848"/>
            <a:ext cx="9154886" cy="3380825"/>
          </a:xfrm>
          <a:prstGeom prst="rect">
            <a:avLst/>
          </a:prstGeom>
          <a:noFill/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18 Mar 2015</a:t>
            </a:r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6369-C1E5-49C0-A458-FD7FAA051BC8}" type="slidenum">
              <a:rPr lang="en-AU" smtClean="0"/>
              <a:pPr/>
              <a:t>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AS diagnostic collaboration</a:t>
            </a:r>
            <a:endParaRPr lang="en-A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BTS in Booster Tunnel Drawings</a:t>
            </a:r>
            <a:endParaRPr lang="en-A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340768"/>
            <a:ext cx="4608512" cy="318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340768"/>
            <a:ext cx="3075689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725144"/>
            <a:ext cx="4633716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18 Mar 2015</a:t>
            </a:r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6369-C1E5-49C0-A458-FD7FAA051BC8}" type="slidenum">
              <a:rPr lang="en-AU" smtClean="0"/>
              <a:pPr/>
              <a:t>7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AS diagnostic collaboration</a:t>
            </a:r>
            <a:endParaRPr lang="en-A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Present layout</a:t>
            </a:r>
            <a:endParaRPr lang="en-A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8682129" cy="4813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/>
        </p:nvCxnSpPr>
        <p:spPr>
          <a:xfrm flipV="1">
            <a:off x="3007988" y="2333625"/>
            <a:ext cx="4659637" cy="136987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 rot="21132354">
            <a:off x="4868691" y="2786288"/>
            <a:ext cx="576064" cy="14401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Rectangle 8"/>
          <p:cNvSpPr/>
          <p:nvPr/>
        </p:nvSpPr>
        <p:spPr>
          <a:xfrm rot="21132354">
            <a:off x="5341618" y="2905958"/>
            <a:ext cx="206274" cy="44053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Rectangle 9"/>
          <p:cNvSpPr/>
          <p:nvPr/>
        </p:nvSpPr>
        <p:spPr>
          <a:xfrm rot="20613722">
            <a:off x="2944909" y="3578789"/>
            <a:ext cx="72008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18 Mar 2015</a:t>
            </a:r>
            <a:endParaRPr lang="en-A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6369-C1E5-49C0-A458-FD7FAA051BC8}" type="slidenum">
              <a:rPr lang="en-AU" smtClean="0"/>
              <a:pPr/>
              <a:t>8</a:t>
            </a:fld>
            <a:endParaRPr lang="en-A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AS diagnostic collaboration</a:t>
            </a:r>
            <a:endParaRPr lang="en-A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Straight through extraction</a:t>
            </a:r>
            <a:endParaRPr lang="en-A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8682129" cy="4813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/>
        </p:nvCxnSpPr>
        <p:spPr>
          <a:xfrm flipV="1">
            <a:off x="3007988" y="2333625"/>
            <a:ext cx="4659637" cy="136987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927304" y="2310307"/>
            <a:ext cx="576064" cy="14401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Rectangle 14"/>
          <p:cNvSpPr/>
          <p:nvPr/>
        </p:nvSpPr>
        <p:spPr>
          <a:xfrm>
            <a:off x="7400231" y="2429977"/>
            <a:ext cx="206274" cy="44053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 smtClean="0"/>
              <a:t>18 Mar 2015</a:t>
            </a:r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6C6369-C1E5-49C0-A458-FD7FAA051BC8}" type="slidenum">
              <a:rPr lang="en-AU" smtClean="0"/>
              <a:pPr/>
              <a:t>9</a:t>
            </a:fld>
            <a:endParaRPr lang="en-A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AS diagnostic collaboration</a:t>
            </a:r>
            <a:endParaRPr lang="en-A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6604</TotalTime>
  <Words>627</Words>
  <Application>Microsoft Office PowerPoint</Application>
  <PresentationFormat>On-screen Show (4:3)</PresentationFormat>
  <Paragraphs>113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AS Diagnostic Collaboration</vt:lpstr>
      <vt:lpstr>REBAS – Relativistic Electron Beams at the Australian Synchrotron</vt:lpstr>
      <vt:lpstr>Test Beam Facility Motivation</vt:lpstr>
      <vt:lpstr>Test Beam Options 100 MeV</vt:lpstr>
      <vt:lpstr>Test Beam Options 3 GeV</vt:lpstr>
      <vt:lpstr>BTS in Booster Tunnel Photos</vt:lpstr>
      <vt:lpstr>BTS in Booster Tunnel Drawings</vt:lpstr>
      <vt:lpstr>Present layout</vt:lpstr>
      <vt:lpstr>Straight through extraction</vt:lpstr>
      <vt:lpstr>Valves and FCT</vt:lpstr>
      <vt:lpstr>Pulsed Multipole extraction</vt:lpstr>
      <vt:lpstr>AXXS – Australian X-band X-Ray Source</vt:lpstr>
      <vt:lpstr>Lightsouce Strategy</vt:lpstr>
      <vt:lpstr>Potential Layout</vt:lpstr>
      <vt:lpstr>Advanced Accelerator R&amp;D at Melbourne Uni</vt:lpstr>
      <vt:lpstr>Motivation for new lab</vt:lpstr>
      <vt:lpstr>Other interests</vt:lpstr>
    </vt:vector>
  </TitlesOfParts>
  <Company>ASCo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LIEF Grant Application 2014</dc:title>
  <dc:creator>bolandm</dc:creator>
  <cp:lastModifiedBy>bolandm</cp:lastModifiedBy>
  <cp:revision>150</cp:revision>
  <dcterms:created xsi:type="dcterms:W3CDTF">2014-02-05T14:18:33Z</dcterms:created>
  <dcterms:modified xsi:type="dcterms:W3CDTF">2015-03-18T01:01:28Z</dcterms:modified>
</cp:coreProperties>
</file>