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docProps/core.xml" ContentType="application/vnd.openxmlformats-package.core-properties+xml"/>
  <Default Extension="wmv" ContentType="video/x-ms-wmv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4" r:id="rId1"/>
  </p:sldMasterIdLst>
  <p:notesMasterIdLst>
    <p:notesMasterId r:id="rId19"/>
  </p:notesMasterIdLst>
  <p:handoutMasterIdLst>
    <p:handoutMasterId r:id="rId20"/>
  </p:handoutMasterIdLst>
  <p:sldIdLst>
    <p:sldId id="259" r:id="rId2"/>
    <p:sldId id="260" r:id="rId3"/>
    <p:sldId id="273" r:id="rId4"/>
    <p:sldId id="262" r:id="rId5"/>
    <p:sldId id="274" r:id="rId6"/>
    <p:sldId id="277" r:id="rId7"/>
    <p:sldId id="264" r:id="rId8"/>
    <p:sldId id="268" r:id="rId9"/>
    <p:sldId id="265" r:id="rId10"/>
    <p:sldId id="275" r:id="rId11"/>
    <p:sldId id="276" r:id="rId12"/>
    <p:sldId id="269" r:id="rId13"/>
    <p:sldId id="266" r:id="rId14"/>
    <p:sldId id="267" r:id="rId15"/>
    <p:sldId id="272" r:id="rId16"/>
    <p:sldId id="270" r:id="rId17"/>
    <p:sldId id="27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97" autoAdjust="0"/>
    <p:restoredTop sz="94683" autoAdjust="0"/>
  </p:normalViewPr>
  <p:slideViewPr>
    <p:cSldViewPr>
      <p:cViewPr varScale="1">
        <p:scale>
          <a:sx n="74" d="100"/>
          <a:sy n="74" d="100"/>
        </p:scale>
        <p:origin x="-96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1" d="100"/>
          <a:sy n="71" d="100"/>
        </p:scale>
        <p:origin x="-1968" y="-90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win\home\174989\LANSCE%20Systems\1L%20Harp\Data\1L%20Harp%202014Dec19%201344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1L Harp</a:t>
            </a:r>
            <a:r>
              <a:rPr lang="en-US" baseline="0"/>
              <a:t> Beam Response Test December 19, 2014</a:t>
            </a:r>
            <a:endParaRPr lang="en-US"/>
          </a:p>
        </c:rich>
      </c:tx>
      <c:layout/>
    </c:title>
    <c:plotArea>
      <c:layout>
        <c:manualLayout>
          <c:layoutTarget val="inner"/>
          <c:xMode val="edge"/>
          <c:yMode val="edge"/>
          <c:x val="9.6240121624141195E-2"/>
          <c:y val="0.11758756336747815"/>
          <c:w val="0.87359594394962925"/>
          <c:h val="0.80873963894528156"/>
        </c:manualLayout>
      </c:layout>
      <c:scatterChart>
        <c:scatterStyle val="lineMarker"/>
        <c:ser>
          <c:idx val="0"/>
          <c:order val="0"/>
          <c:tx>
            <c:strRef>
              <c:f>lvtemporary_532565!$B$1</c:f>
              <c:strCache>
                <c:ptCount val="1"/>
                <c:pt idx="0">
                  <c:v>Amplitude - Plot 0</c:v>
                </c:pt>
              </c:strCache>
            </c:strRef>
          </c:tx>
          <c:xVal>
            <c:numRef>
              <c:f>lvtemporary_532565!$A$2:$A$65</c:f>
              <c:numCache>
                <c:formatCode>General</c:formatCode>
                <c:ptCount val="64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</c:numCache>
            </c:numRef>
          </c:xVal>
          <c:yVal>
            <c:numRef>
              <c:f>lvtemporary_532565!$B$2:$B$65</c:f>
              <c:numCache>
                <c:formatCode>General</c:formatCode>
                <c:ptCount val="64"/>
                <c:pt idx="0">
                  <c:v>0.65603800000000034</c:v>
                </c:pt>
                <c:pt idx="1">
                  <c:v>5.6718800000000028E-2</c:v>
                </c:pt>
                <c:pt idx="2">
                  <c:v>-0.10651600000000004</c:v>
                </c:pt>
                <c:pt idx="3">
                  <c:v>0.10516000000000005</c:v>
                </c:pt>
                <c:pt idx="4">
                  <c:v>0.52210400000000001</c:v>
                </c:pt>
                <c:pt idx="5">
                  <c:v>1.2844899999999999</c:v>
                </c:pt>
                <c:pt idx="6">
                  <c:v>2.3330099999999985</c:v>
                </c:pt>
                <c:pt idx="7">
                  <c:v>3.5301900000000002</c:v>
                </c:pt>
                <c:pt idx="8">
                  <c:v>3.89019</c:v>
                </c:pt>
                <c:pt idx="9">
                  <c:v>3.6550599999999989</c:v>
                </c:pt>
                <c:pt idx="10">
                  <c:v>2.5649799999999998</c:v>
                </c:pt>
                <c:pt idx="11">
                  <c:v>0.99232100000000001</c:v>
                </c:pt>
                <c:pt idx="12">
                  <c:v>0.27801300000000001</c:v>
                </c:pt>
                <c:pt idx="13">
                  <c:v>9.9144000000000065E-2</c:v>
                </c:pt>
                <c:pt idx="14">
                  <c:v>-0.12456900000000004</c:v>
                </c:pt>
                <c:pt idx="15">
                  <c:v>-1.0387400000000001E-2</c:v>
                </c:pt>
                <c:pt idx="16">
                  <c:v>4.5570399999999997E-2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-3.9623300000000028E-2</c:v>
                </c:pt>
                <c:pt idx="32">
                  <c:v>-0.21398500000000009</c:v>
                </c:pt>
                <c:pt idx="33">
                  <c:v>-0.14847900000000008</c:v>
                </c:pt>
                <c:pt idx="34">
                  <c:v>-3.7422200000000024E-2</c:v>
                </c:pt>
                <c:pt idx="35">
                  <c:v>0.32396500000000017</c:v>
                </c:pt>
                <c:pt idx="36">
                  <c:v>0.74120699999999962</c:v>
                </c:pt>
                <c:pt idx="37">
                  <c:v>0.43169600000000002</c:v>
                </c:pt>
                <c:pt idx="38">
                  <c:v>1.4876699999999994</c:v>
                </c:pt>
                <c:pt idx="39">
                  <c:v>1.89395</c:v>
                </c:pt>
                <c:pt idx="40">
                  <c:v>1.8805799999999999</c:v>
                </c:pt>
                <c:pt idx="41">
                  <c:v>1.22011</c:v>
                </c:pt>
                <c:pt idx="42">
                  <c:v>0.78553199999999967</c:v>
                </c:pt>
                <c:pt idx="43">
                  <c:v>0.42909600000000014</c:v>
                </c:pt>
                <c:pt idx="44">
                  <c:v>9.2157400000000056E-2</c:v>
                </c:pt>
                <c:pt idx="45">
                  <c:v>-0.20972800000000008</c:v>
                </c:pt>
                <c:pt idx="46">
                  <c:v>-0.20675099999999999</c:v>
                </c:pt>
                <c:pt idx="47">
                  <c:v>1.1596700000000007E-3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</c:numCache>
            </c:numRef>
          </c:yVal>
        </c:ser>
        <c:axId val="60980224"/>
        <c:axId val="61056512"/>
      </c:scatterChart>
      <c:valAx>
        <c:axId val="6098022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Raw Profile Array Index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61056512"/>
        <c:crosses val="autoZero"/>
        <c:crossBetween val="midCat"/>
      </c:valAx>
      <c:valAx>
        <c:axId val="61056512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Signal Voltage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60980224"/>
        <c:crosses val="autoZero"/>
        <c:crossBetween val="midCat"/>
      </c:valAx>
    </c:plotArea>
    <c:plotVisOnly val="1"/>
    <c:dispBlanksAs val="gap"/>
  </c:chart>
  <c:externalData r:id="rId1"/>
  <c:userShapes r:id="rId2"/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0.63297</cdr:x>
      <cdr:y>0.53377</cdr:y>
    </cdr:from>
    <cdr:to>
      <cdr:x>0.72935</cdr:x>
      <cdr:y>0.59328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4413257" y="2346340"/>
          <a:ext cx="671979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dirty="0" smtClean="0">
              <a:solidFill>
                <a:srgbClr val="FF0000"/>
              </a:solidFill>
            </a:rPr>
            <a:t>Y-plane</a:t>
          </a:r>
          <a:endParaRPr lang="en-US" sz="1100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0.24863</cdr:x>
      <cdr:y>0.20531</cdr:y>
    </cdr:from>
    <cdr:to>
      <cdr:x>0.34731</cdr:x>
      <cdr:y>0.26482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733550" y="902494"/>
          <a:ext cx="688009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dirty="0" smtClean="0">
              <a:solidFill>
                <a:srgbClr val="FF0000"/>
              </a:solidFill>
            </a:rPr>
            <a:t>X</a:t>
          </a:r>
          <a:r>
            <a:rPr lang="en-US" sz="1100" dirty="0" smtClean="0">
              <a:solidFill>
                <a:srgbClr val="FF0000"/>
              </a:solidFill>
            </a:rPr>
            <a:t>-Plane</a:t>
          </a:r>
          <a:endParaRPr lang="en-US" sz="1100" dirty="0">
            <a:solidFill>
              <a:srgbClr val="FF0000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7BC510-34BA-4E09-9618-F80A27368726}" type="datetimeFigureOut">
              <a:rPr lang="en-US" smtClean="0"/>
              <a:pPr/>
              <a:t>3/16/2015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624CA6-C559-4822-BAAC-A8EDDA8FA4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838407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737568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3566160"/>
            <a:ext cx="7772400" cy="1005840"/>
          </a:xfrm>
        </p:spPr>
        <p:txBody>
          <a:bodyPr vert="horz" lIns="91440" tIns="45720" rIns="91440" bIns="45720" rtlCol="0" anchor="t" anchorCtr="0">
            <a:noAutofit/>
          </a:bodyPr>
          <a:lstStyle>
            <a:lvl1pPr algn="ctr">
              <a:defRPr lang="en-US" baseline="0">
                <a:solidFill>
                  <a:schemeClr val="tx1"/>
                </a:solidFill>
                <a:latin typeface="+mj-lt"/>
                <a:cs typeface="+mj-cs"/>
              </a:defRPr>
            </a:lvl1pPr>
          </a:lstStyle>
          <a:p>
            <a:pPr marL="0" lvl="0" algn="ctr"/>
            <a:r>
              <a:rPr lang="en-US" dirty="0" smtClean="0"/>
              <a:t>Click to add 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4114800"/>
            <a:ext cx="6400800" cy="990600"/>
          </a:xfrm>
        </p:spPr>
        <p:txBody>
          <a:bodyPr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F4B834"/>
              </a:buClr>
              <a:buSzTx/>
              <a:buFont typeface="Wingdings" pitchFamily="2" charset="2"/>
              <a:buNone/>
              <a:tabLst/>
              <a:def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add presentation subtitle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3328418" y="5102163"/>
            <a:ext cx="2479849" cy="523875"/>
          </a:xfrm>
        </p:spPr>
        <p:txBody>
          <a:bodyPr lIns="0" rIns="0">
            <a:noAutofit/>
          </a:bodyPr>
          <a:lstStyle>
            <a:lvl1pPr marL="0" indent="0" algn="ctr">
              <a:buFontTx/>
              <a:buNone/>
              <a:defRPr sz="24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date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64078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>
            <a:noAutofit/>
          </a:bodyPr>
          <a:lstStyle>
            <a:lvl1pPr marL="346075" marR="0" indent="-346075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F4B834"/>
              </a:buClr>
              <a:buSzTx/>
              <a:buFont typeface="Wingdings" pitchFamily="2" charset="2"/>
              <a:buChar char="§"/>
              <a:tabLst/>
              <a:defRPr baseline="0">
                <a:solidFill>
                  <a:schemeClr val="tx1"/>
                </a:solidFill>
              </a:defRPr>
            </a:lvl1pPr>
            <a:lvl2pPr marL="690563" marR="0" indent="-3460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4B834"/>
              </a:buClr>
              <a:buSzPct val="120000"/>
              <a:buFont typeface="Arial" panose="020B0604020202020204" pitchFamily="34" charset="0"/>
              <a:buChar char="–"/>
              <a:tabLst/>
              <a:def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 pitchFamily="34" charset="0"/>
              </a:defRPr>
            </a:lvl2pPr>
            <a:lvl3pPr marL="1031875" marR="0" indent="-350838" algn="l" defTabSz="914400" rtl="0" eaLnBrk="1" fontAlgn="auto" latinLnBrk="0" hangingPunct="1">
              <a:lnSpc>
                <a:spcPct val="100000"/>
              </a:lnSpc>
              <a:spcBef>
                <a:spcPts val="576"/>
              </a:spcBef>
              <a:spcAft>
                <a:spcPts val="0"/>
              </a:spcAft>
              <a:buClr>
                <a:srgbClr val="F4B834"/>
              </a:buClr>
              <a:buSzPct val="130000"/>
              <a:buFont typeface="Arial" pitchFamily="34" charset="0"/>
              <a:buChar char="•"/>
              <a:tabLst/>
              <a:defRPr>
                <a:solidFill>
                  <a:schemeClr val="tx1"/>
                </a:solidFill>
              </a:defRPr>
            </a:lvl3pPr>
            <a:lvl4pPr marL="1374775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4B834"/>
              </a:buClr>
              <a:buSzPct val="130000"/>
              <a:buFont typeface="Arial" panose="020B0604020202020204" pitchFamily="34" charset="0"/>
              <a:buChar char="-"/>
              <a:tabLst/>
              <a:defRPr>
                <a:solidFill>
                  <a:schemeClr val="tx1"/>
                </a:solidFill>
              </a:defRPr>
            </a:lvl4pPr>
            <a:lvl5pPr marL="1830388" marR="0" indent="-22542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4B834"/>
              </a:buClr>
              <a:buSzTx/>
              <a:buFont typeface="Arial" pitchFamily="34" charset="0"/>
              <a:buChar char="–"/>
              <a:tabLst/>
              <a:defRPr>
                <a:solidFill>
                  <a:schemeClr val="tx1"/>
                </a:solidFill>
              </a:defRPr>
            </a:lvl5pPr>
          </a:lstStyle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F4B834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cs typeface="Arial" pitchFamily="34" charset="0"/>
              </a:rPr>
              <a:t>Click to add text </a:t>
            </a:r>
          </a:p>
          <a:p>
            <a:pPr marL="690563" marR="0" lvl="1" indent="-3460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4B834"/>
              </a:buClr>
              <a:buSzPct val="120000"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Second level text</a:t>
            </a:r>
          </a:p>
          <a:p>
            <a:pPr marL="1031875" marR="0" lvl="2" indent="-350838" algn="l" defTabSz="914400" rtl="0" eaLnBrk="1" fontAlgn="auto" latinLnBrk="0" hangingPunct="1">
              <a:lnSpc>
                <a:spcPct val="100000"/>
              </a:lnSpc>
              <a:spcBef>
                <a:spcPts val="576"/>
              </a:spcBef>
              <a:spcAft>
                <a:spcPts val="0"/>
              </a:spcAft>
              <a:buClr>
                <a:srgbClr val="F4B834"/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Third level text</a:t>
            </a:r>
          </a:p>
          <a:p>
            <a:pPr marL="1374775" marR="0" lvl="3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4B834"/>
              </a:buClr>
              <a:buSzPct val="130000"/>
              <a:buFont typeface="Arial" panose="020B0604020202020204" pitchFamily="34" charset="0"/>
              <a:buChar char="-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Fourth level text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add slide title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2651EAAB-5D0D-473B-859D-C18D817949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61429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Object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Click to add 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>
            <a:noAutofit/>
          </a:bodyPr>
          <a:lstStyle>
            <a:lvl1pPr marL="346075" marR="0" indent="-346075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F4B834"/>
              </a:buClr>
              <a:buSzTx/>
              <a:buFont typeface="Wingdings" pitchFamily="2" charset="2"/>
              <a:buChar char="§"/>
              <a:tabLst/>
              <a:defRPr sz="2800">
                <a:solidFill>
                  <a:schemeClr val="tx1"/>
                </a:solidFill>
              </a:defRPr>
            </a:lvl1pPr>
            <a:lvl2pPr marL="690563" marR="0" indent="-3460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4B834"/>
              </a:buClr>
              <a:buSzPct val="120000"/>
              <a:buFont typeface="Arial" panose="020B0604020202020204" pitchFamily="34" charset="0"/>
              <a:buChar char="–"/>
              <a:tabLst/>
              <a:def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 pitchFamily="34" charset="0"/>
              </a:defRPr>
            </a:lvl2pPr>
            <a:lvl3pPr marL="1031875" marR="0" indent="-350838" algn="l" defTabSz="914400" rtl="0" eaLnBrk="1" fontAlgn="auto" latinLnBrk="0" hangingPunct="1">
              <a:lnSpc>
                <a:spcPct val="100000"/>
              </a:lnSpc>
              <a:spcBef>
                <a:spcPts val="576"/>
              </a:spcBef>
              <a:spcAft>
                <a:spcPts val="0"/>
              </a:spcAft>
              <a:buClr>
                <a:srgbClr val="F4B834"/>
              </a:buClr>
              <a:buSzPct val="130000"/>
              <a:buFont typeface="Arial" pitchFamily="34" charset="0"/>
              <a:buChar char="•"/>
              <a:tabLst/>
              <a:defRPr sz="2000">
                <a:solidFill>
                  <a:schemeClr val="tx1"/>
                </a:solidFill>
              </a:defRPr>
            </a:lvl3pPr>
            <a:lvl4pPr marL="1374775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4B834"/>
              </a:buClr>
              <a:buSzPct val="130000"/>
              <a:buFont typeface="Arial" panose="020B0604020202020204" pitchFamily="34" charset="0"/>
              <a:buChar char="-"/>
              <a:tabLst/>
              <a:defRPr sz="1800">
                <a:solidFill>
                  <a:schemeClr val="tx1"/>
                </a:solidFill>
              </a:defRPr>
            </a:lvl4pPr>
            <a:lvl5pPr marL="1830388" marR="0" indent="-22542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4B834"/>
              </a:buClr>
              <a:buSzTx/>
              <a:buFont typeface="Arial" pitchFamily="34" charset="0"/>
              <a:buChar char="–"/>
              <a:tabLst/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F4B834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cs typeface="Arial" pitchFamily="34" charset="0"/>
              </a:rPr>
              <a:t>Click to add text </a:t>
            </a:r>
          </a:p>
          <a:p>
            <a:pPr marL="690563" marR="0" lvl="1" indent="-3460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4B834"/>
              </a:buClr>
              <a:buSzPct val="120000"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Second level text</a:t>
            </a:r>
          </a:p>
          <a:p>
            <a:pPr marL="1031875" marR="0" lvl="2" indent="-350838" algn="l" defTabSz="914400" rtl="0" eaLnBrk="1" fontAlgn="auto" latinLnBrk="0" hangingPunct="1">
              <a:lnSpc>
                <a:spcPct val="100000"/>
              </a:lnSpc>
              <a:spcBef>
                <a:spcPts val="576"/>
              </a:spcBef>
              <a:spcAft>
                <a:spcPts val="0"/>
              </a:spcAft>
              <a:buClr>
                <a:srgbClr val="F4B834"/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Third level text</a:t>
            </a:r>
          </a:p>
          <a:p>
            <a:pPr marL="1374775" marR="0" lvl="3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4B834"/>
              </a:buClr>
              <a:buSzPct val="130000"/>
              <a:buFont typeface="Arial" panose="020B0604020202020204" pitchFamily="34" charset="0"/>
              <a:buChar char="-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Fourth level text</a:t>
            </a:r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648200" y="4906963"/>
            <a:ext cx="4038600" cy="1219200"/>
          </a:xfrm>
        </p:spPr>
        <p:txBody>
          <a:bodyPr>
            <a:noAutofit/>
          </a:bodyPr>
          <a:lstStyle>
            <a:lvl1pPr marL="0" indent="0">
              <a:buFontTx/>
              <a:buNone/>
              <a:defRPr lang="en-US" sz="2000" i="1" dirty="0" smtClean="0"/>
            </a:lvl1pPr>
            <a:lvl2pPr marL="457200" indent="0">
              <a:buFontTx/>
              <a:buNone/>
              <a:defRPr lang="en-US" sz="2000" dirty="0" smtClean="0"/>
            </a:lvl2pPr>
            <a:lvl3pPr marL="914400" indent="0">
              <a:buFontTx/>
              <a:buNone/>
              <a:defRPr lang="en-US" sz="2000" dirty="0" smtClean="0"/>
            </a:lvl3pPr>
            <a:lvl4pPr marL="1371600" indent="0">
              <a:buFontTx/>
              <a:buNone/>
              <a:defRPr lang="en-US" sz="2000" dirty="0" smtClean="0"/>
            </a:lvl4pPr>
            <a:lvl5pPr marL="1828800" indent="0">
              <a:buFontTx/>
              <a:buNone/>
              <a:defRPr lang="en-US" sz="2000" dirty="0"/>
            </a:lvl5pPr>
          </a:lstStyle>
          <a:p>
            <a:pPr lvl="0"/>
            <a:r>
              <a:rPr lang="en-US" dirty="0" smtClean="0"/>
              <a:t>Click to add Caption</a:t>
            </a:r>
          </a:p>
        </p:txBody>
      </p:sp>
      <p:sp>
        <p:nvSpPr>
          <p:cNvPr id="6" name="Content Placeholder 9"/>
          <p:cNvSpPr>
            <a:spLocks noGrp="1"/>
          </p:cNvSpPr>
          <p:nvPr>
            <p:ph sz="quarter" idx="12"/>
          </p:nvPr>
        </p:nvSpPr>
        <p:spPr>
          <a:xfrm>
            <a:off x="4648200" y="1600200"/>
            <a:ext cx="4038600" cy="32004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768"/>
              </a:spcBef>
              <a:spcAft>
                <a:spcPts val="0"/>
              </a:spcAft>
              <a:buClr>
                <a:srgbClr val="F4B834"/>
              </a:buClr>
              <a:buSzTx/>
              <a:buFontTx/>
              <a:buNone/>
              <a:tabLst/>
              <a:defRPr lang="en-US" sz="2800" i="1" kern="1200" baseline="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2651EAAB-5D0D-473B-859D-C18D817949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68423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Click to add slide title</a:t>
            </a:r>
            <a:endParaRPr lang="en-US" dirty="0"/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906963"/>
            <a:ext cx="8229600" cy="1219200"/>
          </a:xfrm>
        </p:spPr>
        <p:txBody>
          <a:bodyPr>
            <a:noAutofit/>
          </a:bodyPr>
          <a:lstStyle>
            <a:lvl1pPr marL="0" indent="0">
              <a:buFontTx/>
              <a:buNone/>
              <a:defRPr lang="en-US" sz="2000" i="1" dirty="0" smtClean="0"/>
            </a:lvl1pPr>
            <a:lvl2pPr marL="457200" indent="0">
              <a:buFontTx/>
              <a:buNone/>
              <a:defRPr lang="en-US" sz="2000" dirty="0" smtClean="0"/>
            </a:lvl2pPr>
            <a:lvl3pPr marL="914400" indent="0">
              <a:buFontTx/>
              <a:buNone/>
              <a:defRPr lang="en-US" sz="2000" dirty="0" smtClean="0"/>
            </a:lvl3pPr>
            <a:lvl4pPr marL="1371600" indent="0">
              <a:buFontTx/>
              <a:buNone/>
              <a:defRPr lang="en-US" sz="2000" dirty="0" smtClean="0"/>
            </a:lvl4pPr>
            <a:lvl5pPr marL="1828800" indent="0">
              <a:buFontTx/>
              <a:buNone/>
              <a:defRPr lang="en-US" sz="2000" dirty="0"/>
            </a:lvl5pPr>
          </a:lstStyle>
          <a:p>
            <a:pPr lvl="0"/>
            <a:r>
              <a:rPr lang="en-US" dirty="0" smtClean="0"/>
              <a:t>Click to add Caption</a:t>
            </a:r>
          </a:p>
        </p:txBody>
      </p:sp>
      <p:sp>
        <p:nvSpPr>
          <p:cNvPr id="6" name="Content Placeholder 9"/>
          <p:cNvSpPr>
            <a:spLocks noGrp="1"/>
          </p:cNvSpPr>
          <p:nvPr>
            <p:ph sz="quarter" idx="12"/>
          </p:nvPr>
        </p:nvSpPr>
        <p:spPr>
          <a:xfrm>
            <a:off x="457200" y="1600200"/>
            <a:ext cx="8229600" cy="32004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768"/>
              </a:spcBef>
              <a:spcAft>
                <a:spcPts val="0"/>
              </a:spcAft>
              <a:buClr>
                <a:srgbClr val="F4B834"/>
              </a:buClr>
              <a:buSzTx/>
              <a:buFontTx/>
              <a:buNone/>
              <a:tabLst/>
              <a:defRPr lang="en-US" sz="2800" i="1" kern="1200" baseline="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2651EAAB-5D0D-473B-859D-C18D817949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89582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add slide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4767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Click to add text </a:t>
            </a:r>
          </a:p>
          <a:p>
            <a:pPr lvl="1"/>
            <a:r>
              <a:rPr lang="en-US" dirty="0" smtClean="0"/>
              <a:t>Second level text</a:t>
            </a:r>
          </a:p>
          <a:p>
            <a:pPr lvl="2"/>
            <a:r>
              <a:rPr lang="en-US" dirty="0" smtClean="0"/>
              <a:t>Third level text</a:t>
            </a:r>
          </a:p>
          <a:p>
            <a:pPr lvl="3"/>
            <a:r>
              <a:rPr lang="en-US" dirty="0" smtClean="0"/>
              <a:t>Fourth level text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0" y="6559550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baseline="0" dirty="0">
                <a:solidFill>
                  <a:srgbClr val="FFFFFF"/>
                </a:solidFill>
                <a:latin typeface="Arial" panose="020B0604020202020204" pitchFamily="34" charset="0"/>
              </a:rPr>
              <a:t>Operated by Los Alamos National Security, </a:t>
            </a:r>
            <a:r>
              <a:rPr lang="en-US" sz="800" baseline="0" dirty="0" smtClean="0">
                <a:solidFill>
                  <a:srgbClr val="FFFFFF"/>
                </a:solidFill>
                <a:latin typeface="Arial" panose="020B0604020202020204" pitchFamily="34" charset="0"/>
              </a:rPr>
              <a:t>LLC for </a:t>
            </a:r>
            <a:r>
              <a:rPr lang="en-US" sz="800" baseline="0" dirty="0">
                <a:solidFill>
                  <a:srgbClr val="FFFFFF"/>
                </a:solidFill>
                <a:latin typeface="Arial" panose="020B0604020202020204" pitchFamily="34" charset="0"/>
              </a:rPr>
              <a:t>the U.S. Department of Energy's NNSA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19500" y="6076950"/>
            <a:ext cx="1905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aseline="0" dirty="0" smtClean="0">
                <a:solidFill>
                  <a:schemeClr val="tx1"/>
                </a:solidFill>
                <a:latin typeface="Arial" panose="020B0604020202020204" pitchFamily="34" charset="0"/>
              </a:rPr>
              <a:t>UNCLASSIFIED</a:t>
            </a:r>
            <a:endParaRPr lang="en-US" sz="1200" baseline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819900" y="5943600"/>
            <a:ext cx="21336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r" defTabSz="914400" rtl="0" eaLnBrk="1" latinLnBrk="0" hangingPunct="1">
              <a:defRPr lang="en-US" sz="1000" kern="1200" normalizeH="0" baseline="0" smtClean="0">
                <a:solidFill>
                  <a:srgbClr val="F4B834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r>
              <a:rPr lang="en-US" dirty="0" smtClean="0"/>
              <a:t>Slide </a:t>
            </a:r>
            <a:fld id="{2651EAAB-5D0D-473B-859D-C18D817949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65774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9" r:id="rId3"/>
    <p:sldLayoutId id="2147483721" r:id="rId4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 baseline="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6075" marR="0" indent="-346075" algn="l" defTabSz="914400" rtl="0" eaLnBrk="1" fontAlgn="auto" latinLnBrk="0" hangingPunct="1">
        <a:lnSpc>
          <a:spcPct val="100000"/>
        </a:lnSpc>
        <a:spcBef>
          <a:spcPts val="900"/>
        </a:spcBef>
        <a:spcAft>
          <a:spcPts val="0"/>
        </a:spcAft>
        <a:buClr>
          <a:srgbClr val="F4B834"/>
        </a:buClr>
        <a:buSzPct val="100000"/>
        <a:buFont typeface="Wingdings" pitchFamily="2" charset="2"/>
        <a:buChar char="§"/>
        <a:tabLst/>
        <a:defRPr kumimoji="0" lang="en-US" sz="2800" b="0" i="0" u="none" strike="noStrike" kern="1200" cap="none" spc="0" normalizeH="0" baseline="0" noProof="0" smtClean="0">
          <a:ln>
            <a:noFill/>
          </a:ln>
          <a:solidFill>
            <a:schemeClr val="tx1"/>
          </a:solidFill>
          <a:effectLst/>
          <a:uLnTx/>
          <a:uFillTx/>
          <a:latin typeface="+mn-lt"/>
          <a:ea typeface="+mn-ea"/>
          <a:cs typeface="Arial" pitchFamily="34" charset="0"/>
        </a:defRPr>
      </a:lvl1pPr>
      <a:lvl2pPr marL="690563" marR="0" indent="-346075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>
          <a:srgbClr val="F4B834"/>
        </a:buClr>
        <a:buSzPct val="100000"/>
        <a:buFont typeface="Arial" panose="020B0604020202020204" pitchFamily="34" charset="0"/>
        <a:buChar char="–"/>
        <a:tabLst/>
        <a:defRPr sz="2400" kern="1200" baseline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031875" marR="0" indent="-350838" algn="l" defTabSz="914400" rtl="0" eaLnBrk="1" fontAlgn="auto" latinLnBrk="0" hangingPunct="1">
        <a:lnSpc>
          <a:spcPct val="100000"/>
        </a:lnSpc>
        <a:spcBef>
          <a:spcPts val="576"/>
        </a:spcBef>
        <a:spcAft>
          <a:spcPts val="0"/>
        </a:spcAft>
        <a:buClr>
          <a:srgbClr val="F4B834"/>
        </a:buClr>
        <a:buSzPct val="100000"/>
        <a:buFont typeface="Arial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4775" marR="0" indent="-3429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>
          <a:srgbClr val="F4B834"/>
        </a:buClr>
        <a:buSzPct val="100000"/>
        <a:buFont typeface="Arial" panose="020B0604020202020204" pitchFamily="34" charset="0"/>
        <a:buChar char="-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830388" marR="0" indent="-225425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>
          <a:srgbClr val="F4B834"/>
        </a:buClr>
        <a:buSzTx/>
        <a:buFont typeface="Arial" pitchFamily="34" charset="0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media" Target="../media/media1.wmv"/><Relationship Id="rId2" Type="http://schemas.openxmlformats.org/officeDocument/2006/relationships/slideLayout" Target="../slideLayouts/slideLayout4.xml"/><Relationship Id="rId1" Type="http://schemas.openxmlformats.org/officeDocument/2006/relationships/video" Target="../media/media1.wmv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5800" y="3048000"/>
            <a:ext cx="7772400" cy="1005840"/>
          </a:xfrm>
        </p:spPr>
        <p:txBody>
          <a:bodyPr/>
          <a:lstStyle/>
          <a:p>
            <a:r>
              <a:rPr lang="en-US" dirty="0" smtClean="0"/>
              <a:t>LANSCE </a:t>
            </a:r>
            <a:r>
              <a:rPr lang="en-US" dirty="0" smtClean="0"/>
              <a:t>Beam </a:t>
            </a:r>
            <a:r>
              <a:rPr lang="en-US" dirty="0" smtClean="0"/>
              <a:t>Diagnostics R&amp;D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371600" y="3733800"/>
            <a:ext cx="6400800" cy="1219200"/>
          </a:xfrm>
        </p:spPr>
        <p:txBody>
          <a:bodyPr/>
          <a:lstStyle/>
          <a:p>
            <a:r>
              <a:rPr lang="en-US" sz="2400" dirty="0" smtClean="0"/>
              <a:t>Presented by James </a:t>
            </a:r>
            <a:r>
              <a:rPr lang="en-US" sz="2400" dirty="0" err="1" smtClean="0"/>
              <a:t>Sedillo</a:t>
            </a:r>
            <a:endParaRPr lang="en-US" sz="2400" dirty="0" smtClean="0"/>
          </a:p>
          <a:p>
            <a:r>
              <a:rPr lang="en-US" sz="2400" dirty="0" smtClean="0"/>
              <a:t>on behalf of AOT-IC Beam Diagnostics Team</a:t>
            </a:r>
          </a:p>
          <a:p>
            <a:r>
              <a:rPr lang="en-US" dirty="0" smtClean="0"/>
              <a:t>IBIC 2015 Collaboration Meeting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3352800" y="5562600"/>
            <a:ext cx="2479849" cy="523875"/>
          </a:xfrm>
        </p:spPr>
        <p:txBody>
          <a:bodyPr/>
          <a:lstStyle/>
          <a:p>
            <a:r>
              <a:rPr lang="en-US" dirty="0" smtClean="0"/>
              <a:t>March 18, 2015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018771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2014: </a:t>
            </a:r>
            <a:r>
              <a:rPr lang="en-US" dirty="0" err="1"/>
              <a:t>Libera</a:t>
            </a:r>
            <a:r>
              <a:rPr lang="en-US" dirty="0"/>
              <a:t> </a:t>
            </a:r>
            <a:r>
              <a:rPr lang="en-US" dirty="0" smtClean="0"/>
              <a:t>Beam </a:t>
            </a:r>
            <a:r>
              <a:rPr lang="en-US" dirty="0"/>
              <a:t>E</a:t>
            </a:r>
            <a:r>
              <a:rPr lang="en-US" dirty="0" smtClean="0"/>
              <a:t>nergy </a:t>
            </a:r>
            <a:r>
              <a:rPr lang="en-US" dirty="0"/>
              <a:t>M</a:t>
            </a:r>
            <a:r>
              <a:rPr lang="en-US" dirty="0" smtClean="0"/>
              <a:t>easurement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2651EAAB-5D0D-473B-859D-C18D8179491F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6" name="Picture 5" descr="BPMgeneric.png"/>
          <p:cNvPicPr>
            <a:picLocks noChangeAspect="1"/>
          </p:cNvPicPr>
          <p:nvPr/>
        </p:nvPicPr>
        <p:blipFill>
          <a:blip r:embed="rId3" cstate="print"/>
          <a:srcRect l="9201" t="8889" b="20000"/>
          <a:stretch>
            <a:fillRect/>
          </a:stretch>
        </p:blipFill>
        <p:spPr>
          <a:xfrm>
            <a:off x="476250" y="1219200"/>
            <a:ext cx="1198432" cy="1295400"/>
          </a:xfrm>
          <a:prstGeom prst="rect">
            <a:avLst/>
          </a:prstGeom>
        </p:spPr>
      </p:pic>
      <p:pic>
        <p:nvPicPr>
          <p:cNvPr id="7" name="Picture 6" descr="BPMgeneric.png"/>
          <p:cNvPicPr>
            <a:picLocks noChangeAspect="1"/>
          </p:cNvPicPr>
          <p:nvPr/>
        </p:nvPicPr>
        <p:blipFill>
          <a:blip r:embed="rId3" cstate="print"/>
          <a:srcRect l="9201" t="8889" b="20000"/>
          <a:stretch>
            <a:fillRect/>
          </a:stretch>
        </p:blipFill>
        <p:spPr>
          <a:xfrm>
            <a:off x="7410450" y="1219200"/>
            <a:ext cx="1198432" cy="12954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 bwMode="auto">
          <a:xfrm>
            <a:off x="171450" y="1828800"/>
            <a:ext cx="152400" cy="762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628650" y="1828800"/>
            <a:ext cx="152400" cy="762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1085850" y="1828800"/>
            <a:ext cx="152400" cy="762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1543050" y="1828800"/>
            <a:ext cx="152400" cy="762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2000250" y="1828800"/>
            <a:ext cx="152400" cy="762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2457450" y="1828800"/>
            <a:ext cx="152400" cy="762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2914650" y="1828800"/>
            <a:ext cx="152400" cy="762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3371850" y="1828800"/>
            <a:ext cx="152400" cy="762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3829050" y="1828800"/>
            <a:ext cx="152400" cy="762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Oval 16"/>
          <p:cNvSpPr/>
          <p:nvPr/>
        </p:nvSpPr>
        <p:spPr bwMode="auto">
          <a:xfrm>
            <a:off x="4286250" y="1828800"/>
            <a:ext cx="152400" cy="762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Oval 17"/>
          <p:cNvSpPr/>
          <p:nvPr/>
        </p:nvSpPr>
        <p:spPr bwMode="auto">
          <a:xfrm>
            <a:off x="4743450" y="1828800"/>
            <a:ext cx="152400" cy="762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5200650" y="1828800"/>
            <a:ext cx="152400" cy="762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5657850" y="1828800"/>
            <a:ext cx="152400" cy="762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6115050" y="1828800"/>
            <a:ext cx="152400" cy="762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6572250" y="1828800"/>
            <a:ext cx="152400" cy="762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7029450" y="1828800"/>
            <a:ext cx="152400" cy="762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7486650" y="1828800"/>
            <a:ext cx="152400" cy="762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5" name="Oval 24"/>
          <p:cNvSpPr/>
          <p:nvPr/>
        </p:nvSpPr>
        <p:spPr bwMode="auto">
          <a:xfrm>
            <a:off x="7943850" y="1828800"/>
            <a:ext cx="152400" cy="762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8324850" y="1828800"/>
            <a:ext cx="152400" cy="762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8782050" y="1828800"/>
            <a:ext cx="152400" cy="762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038350" y="2010489"/>
            <a:ext cx="48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dirty="0" smtClean="0"/>
              <a:t>How many micropulses between BPMs. (N=21 for IPF)</a:t>
            </a:r>
            <a:endParaRPr lang="en-US" dirty="0"/>
          </a:p>
        </p:txBody>
      </p:sp>
      <p:graphicFrame>
        <p:nvGraphicFramePr>
          <p:cNvPr id="29" name="Content Placeholder 27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="" xmlns:p14="http://schemas.microsoft.com/office/powerpoint/2010/main" val="2106018356"/>
              </p:ext>
            </p:extLst>
          </p:nvPr>
        </p:nvGraphicFramePr>
        <p:xfrm>
          <a:off x="3803650" y="3095655"/>
          <a:ext cx="1909763" cy="533400"/>
        </p:xfrm>
        <a:graphic>
          <a:graphicData uri="http://schemas.openxmlformats.org/presentationml/2006/ole">
            <p:oleObj spid="_x0000_s3098" name="Equation" r:id="rId4" imgW="863225" imgH="241195" progId="Equation.3">
              <p:embed/>
            </p:oleObj>
          </a:graphicData>
        </a:graphic>
      </p:graphicFrame>
      <p:graphicFrame>
        <p:nvGraphicFramePr>
          <p:cNvPr id="30" name="Content Placeholder 27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78493598"/>
              </p:ext>
            </p:extLst>
          </p:nvPr>
        </p:nvGraphicFramePr>
        <p:xfrm>
          <a:off x="2425700" y="3857655"/>
          <a:ext cx="4814888" cy="533400"/>
        </p:xfrm>
        <a:graphic>
          <a:graphicData uri="http://schemas.openxmlformats.org/presentationml/2006/ole">
            <p:oleObj spid="_x0000_s3099" name="Equation" r:id="rId5" imgW="2882900" imgH="317500" progId="Equation.3">
              <p:embed/>
            </p:oleObj>
          </a:graphicData>
        </a:graphic>
      </p:graphicFrame>
      <p:cxnSp>
        <p:nvCxnSpPr>
          <p:cNvPr id="31" name="Straight Arrow Connector 30"/>
          <p:cNvCxnSpPr/>
          <p:nvPr/>
        </p:nvCxnSpPr>
        <p:spPr bwMode="auto">
          <a:xfrm>
            <a:off x="2628900" y="2714655"/>
            <a:ext cx="1143000" cy="121920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1562100" y="4695855"/>
            <a:ext cx="1676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dirty="0" smtClean="0"/>
              <a:t>Coarse time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3371850" y="5486400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dirty="0" smtClean="0"/>
              <a:t>Fine timing at BPM1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5219700" y="4848255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dirty="0" smtClean="0"/>
              <a:t>Fine timing at BPM2</a:t>
            </a:r>
            <a:endParaRPr lang="en-US" dirty="0"/>
          </a:p>
        </p:txBody>
      </p:sp>
      <p:cxnSp>
        <p:nvCxnSpPr>
          <p:cNvPr id="35" name="Straight Arrow Connector 34"/>
          <p:cNvCxnSpPr/>
          <p:nvPr/>
        </p:nvCxnSpPr>
        <p:spPr bwMode="auto">
          <a:xfrm flipV="1">
            <a:off x="2857500" y="4391055"/>
            <a:ext cx="457200" cy="30480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6" name="Straight Arrow Connector 35"/>
          <p:cNvCxnSpPr/>
          <p:nvPr/>
        </p:nvCxnSpPr>
        <p:spPr bwMode="auto">
          <a:xfrm flipV="1">
            <a:off x="4305300" y="4467255"/>
            <a:ext cx="152400" cy="45720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/>
          <p:nvPr/>
        </p:nvCxnSpPr>
        <p:spPr bwMode="auto">
          <a:xfrm flipH="1" flipV="1">
            <a:off x="5295900" y="4467255"/>
            <a:ext cx="381000" cy="38100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="" xmlns:p14="http://schemas.microsoft.com/office/powerpoint/2010/main" val="316185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2014: </a:t>
            </a:r>
            <a:r>
              <a:rPr lang="en-US" dirty="0" err="1"/>
              <a:t>Libera</a:t>
            </a:r>
            <a:r>
              <a:rPr lang="en-US" dirty="0"/>
              <a:t> beam energy measurement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i="0" dirty="0" smtClean="0"/>
              <a:t>Energy measurement over 1-week timeframe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i="0" dirty="0" smtClean="0"/>
              <a:t>Expected beam energy: 100 MeV</a:t>
            </a:r>
            <a:endParaRPr lang="en-US" i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2651EAAB-5D0D-473B-859D-C18D8179491F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865" y="1295400"/>
            <a:ext cx="818007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2374972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2015</a:t>
            </a:r>
            <a:r>
              <a:rPr lang="en-US" sz="2800" dirty="0" smtClean="0"/>
              <a:t>: New Emittance Data Acquisition System</a:t>
            </a:r>
            <a:endParaRPr lang="en-US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4572000" y="1600200"/>
            <a:ext cx="4114800" cy="4191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i="0" dirty="0" smtClean="0"/>
              <a:t>Intended to replace aging RICE system.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i="0" dirty="0" smtClean="0"/>
              <a:t>NI </a:t>
            </a:r>
            <a:r>
              <a:rPr lang="en-US" sz="1800" i="0" dirty="0" err="1" smtClean="0"/>
              <a:t>compactRIO</a:t>
            </a:r>
            <a:endParaRPr lang="en-US" sz="1800" i="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i="0" dirty="0"/>
              <a:t>Signals read from existing analog </a:t>
            </a:r>
            <a:r>
              <a:rPr lang="en-US" sz="1800" i="0" dirty="0" smtClean="0"/>
              <a:t>processor</a:t>
            </a:r>
            <a:r>
              <a:rPr lang="en-US" sz="1800" i="0" dirty="0"/>
              <a:t> </a:t>
            </a:r>
            <a:r>
              <a:rPr lang="en-US" sz="1800" i="0" dirty="0" smtClean="0"/>
              <a:t>that incorporates</a:t>
            </a:r>
            <a:r>
              <a:rPr lang="en-US" sz="1800" i="0" dirty="0" smtClean="0">
                <a:solidFill>
                  <a:srgbClr val="FF0000"/>
                </a:solidFill>
              </a:rPr>
              <a:t> </a:t>
            </a:r>
            <a:r>
              <a:rPr lang="en-US" sz="1800" i="0" dirty="0" smtClean="0"/>
              <a:t>sample &amp; hold capability.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i="0" dirty="0" smtClean="0"/>
              <a:t>76 channels per system.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i="0" dirty="0" smtClean="0"/>
              <a:t>70-samples per channel acquisition @ 100kS/s sampling rate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i="0" dirty="0" smtClean="0"/>
              <a:t>Waveforms obtained at 4Hz rate, synced to beam pulse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2651EAAB-5D0D-473B-859D-C18D8179491F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1676400"/>
            <a:ext cx="3431624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8500918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800" dirty="0" smtClean="0"/>
              <a:t>2015: New Emittance </a:t>
            </a:r>
            <a:r>
              <a:rPr lang="en-US" sz="2800" dirty="0"/>
              <a:t>D</a:t>
            </a:r>
            <a:r>
              <a:rPr lang="en-US" sz="2800" dirty="0" smtClean="0"/>
              <a:t>ata </a:t>
            </a:r>
            <a:r>
              <a:rPr lang="en-US" sz="2800" dirty="0"/>
              <a:t>A</a:t>
            </a:r>
            <a:r>
              <a:rPr lang="en-US" sz="2800" dirty="0" smtClean="0"/>
              <a:t>cquisition </a:t>
            </a:r>
            <a:r>
              <a:rPr lang="en-US" sz="2800" dirty="0"/>
              <a:t>S</a:t>
            </a:r>
            <a:r>
              <a:rPr lang="en-US" sz="2800" dirty="0" smtClean="0"/>
              <a:t>ystem.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6" name="emscan_dev_feb2015.wmv">
            <a:hlinkClick r:id="" action="ppaction://media"/>
          </p:cNvPr>
          <p:cNvPicPr>
            <a:picLocks noGrp="1" noChangeAspect="1"/>
          </p:cNvPicPr>
          <p:nvPr>
            <p:ph sz="quarter" idx="12"/>
            <a:videoFile r:link="rId1"/>
            <p:extLst>
              <p:ext uri="{DAA4B4D4-6D71-4841-9C94-3DE7FCFB9230}">
                <p14:media xmlns="" xmlns:p14="http://schemas.microsoft.com/office/powerpoint/2010/main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2133600" y="1143000"/>
            <a:ext cx="4636407" cy="4343400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2651EAAB-5D0D-473B-859D-C18D8179491F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800" dirty="0" smtClean="0"/>
              <a:t>2015: New Beam </a:t>
            </a:r>
            <a:r>
              <a:rPr lang="en-US" sz="2800" dirty="0"/>
              <a:t>P</a:t>
            </a:r>
            <a:r>
              <a:rPr lang="en-US" sz="2800" dirty="0" smtClean="0"/>
              <a:t>osition and Phase </a:t>
            </a:r>
            <a:r>
              <a:rPr lang="en-US" sz="2800" dirty="0"/>
              <a:t>M</a:t>
            </a:r>
            <a:r>
              <a:rPr lang="en-US" sz="2800" dirty="0" smtClean="0"/>
              <a:t>easurement System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4572000" y="1362075"/>
            <a:ext cx="4114800" cy="40386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i="0" dirty="0" smtClean="0"/>
              <a:t>I/Q </a:t>
            </a:r>
            <a:r>
              <a:rPr lang="en-US" sz="2400" i="0" dirty="0" err="1" smtClean="0"/>
              <a:t>undersampling</a:t>
            </a:r>
            <a:r>
              <a:rPr lang="en-US" sz="2400" i="0" dirty="0"/>
              <a:t> </a:t>
            </a:r>
            <a:r>
              <a:rPr lang="en-US" sz="2400" i="0" dirty="0" smtClean="0"/>
              <a:t>of 201.25 MHz component &amp; comparison to the master reference oscillator for phase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i="0" dirty="0" smtClean="0"/>
              <a:t>500kS possible per beam pulse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i="0" dirty="0" smtClean="0"/>
              <a:t>Beam energy measurement capability</a:t>
            </a:r>
            <a:endParaRPr lang="en-US" sz="2400" i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2651EAAB-5D0D-473B-859D-C18D8179491F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" y="1362075"/>
            <a:ext cx="3843451" cy="328612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2015: New Beam Position and Phase Measurement System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2651EAAB-5D0D-473B-859D-C18D8179491F}" type="slidenum">
              <a:rPr lang="en-US" smtClean="0"/>
              <a:pPr/>
              <a:t>15</a:t>
            </a:fld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1476441" y="2108338"/>
            <a:ext cx="381000" cy="0"/>
          </a:xfrm>
          <a:prstGeom prst="line">
            <a:avLst/>
          </a:prstGeom>
          <a:noFill/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Straight Connector 6"/>
          <p:cNvCxnSpPr/>
          <p:nvPr/>
        </p:nvCxnSpPr>
        <p:spPr bwMode="auto">
          <a:xfrm>
            <a:off x="1476441" y="2641738"/>
            <a:ext cx="381000" cy="0"/>
          </a:xfrm>
          <a:prstGeom prst="line">
            <a:avLst/>
          </a:prstGeom>
          <a:noFill/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/>
          <p:cNvCxnSpPr/>
          <p:nvPr/>
        </p:nvCxnSpPr>
        <p:spPr bwMode="auto">
          <a:xfrm rot="16200000">
            <a:off x="1743141" y="2375038"/>
            <a:ext cx="381000" cy="0"/>
          </a:xfrm>
          <a:prstGeom prst="line">
            <a:avLst/>
          </a:prstGeom>
          <a:noFill/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/>
          <p:cNvCxnSpPr/>
          <p:nvPr/>
        </p:nvCxnSpPr>
        <p:spPr bwMode="auto">
          <a:xfrm rot="16200000">
            <a:off x="1209741" y="2375038"/>
            <a:ext cx="381000" cy="0"/>
          </a:xfrm>
          <a:prstGeom prst="line">
            <a:avLst/>
          </a:prstGeom>
          <a:noFill/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Oval 9"/>
          <p:cNvSpPr/>
          <p:nvPr/>
        </p:nvSpPr>
        <p:spPr bwMode="auto">
          <a:xfrm>
            <a:off x="1628841" y="2260738"/>
            <a:ext cx="152400" cy="228600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 bwMode="auto">
          <a:xfrm>
            <a:off x="1933641" y="2336938"/>
            <a:ext cx="381000" cy="0"/>
          </a:xfrm>
          <a:prstGeom prst="straightConnector1">
            <a:avLst/>
          </a:prstGeom>
          <a:noFill/>
          <a:ln w="317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>
            <a:off x="1705041" y="1955938"/>
            <a:ext cx="609600" cy="0"/>
          </a:xfrm>
          <a:prstGeom prst="straightConnector1">
            <a:avLst/>
          </a:prstGeom>
          <a:noFill/>
          <a:ln w="317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1247841" y="1574938"/>
            <a:ext cx="1066800" cy="0"/>
          </a:xfrm>
          <a:prstGeom prst="straightConnector1">
            <a:avLst/>
          </a:prstGeom>
          <a:noFill/>
          <a:ln w="317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>
            <a:off x="1705041" y="2717938"/>
            <a:ext cx="609600" cy="0"/>
          </a:xfrm>
          <a:prstGeom prst="straightConnector1">
            <a:avLst/>
          </a:prstGeom>
          <a:noFill/>
          <a:ln w="317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5" name="Straight Connector 14"/>
          <p:cNvCxnSpPr/>
          <p:nvPr/>
        </p:nvCxnSpPr>
        <p:spPr bwMode="auto">
          <a:xfrm flipV="1">
            <a:off x="1705041" y="2641738"/>
            <a:ext cx="0" cy="762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/>
          <p:nvPr/>
        </p:nvCxnSpPr>
        <p:spPr bwMode="auto">
          <a:xfrm>
            <a:off x="1705041" y="1955938"/>
            <a:ext cx="0" cy="152400"/>
          </a:xfrm>
          <a:prstGeom prst="line">
            <a:avLst/>
          </a:prstGeom>
          <a:noFill/>
          <a:ln w="317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/>
          <p:nvPr/>
        </p:nvCxnSpPr>
        <p:spPr bwMode="auto">
          <a:xfrm>
            <a:off x="1247841" y="1574938"/>
            <a:ext cx="0" cy="762000"/>
          </a:xfrm>
          <a:prstGeom prst="line">
            <a:avLst/>
          </a:prstGeom>
          <a:noFill/>
          <a:ln w="317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/>
          <p:cNvCxnSpPr/>
          <p:nvPr/>
        </p:nvCxnSpPr>
        <p:spPr bwMode="auto">
          <a:xfrm>
            <a:off x="1247841" y="2336938"/>
            <a:ext cx="152400" cy="0"/>
          </a:xfrm>
          <a:prstGeom prst="line">
            <a:avLst/>
          </a:prstGeom>
          <a:noFill/>
          <a:ln w="317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>
            <a:off x="1590741" y="3098938"/>
            <a:ext cx="723900" cy="0"/>
          </a:xfrm>
          <a:prstGeom prst="straightConnector1">
            <a:avLst/>
          </a:prstGeom>
          <a:noFill/>
          <a:ln w="317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271563" y="2811672"/>
            <a:ext cx="144780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201.25 MHz reference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314641" y="1422538"/>
            <a:ext cx="1107996" cy="18288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wrap="square" rtlCol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Analog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smtClean="0"/>
              <a:t>Signal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conditioning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686241" y="1422538"/>
            <a:ext cx="809559" cy="18288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wrap="square" rtlCol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smtClean="0"/>
              <a:t>Digitizers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smtClean="0"/>
              <a:t>240 MS / s</a:t>
            </a:r>
            <a:endParaRPr lang="en-US" sz="2000" dirty="0"/>
          </a:p>
        </p:txBody>
      </p:sp>
      <p:cxnSp>
        <p:nvCxnSpPr>
          <p:cNvPr id="23" name="Straight Arrow Connector 22"/>
          <p:cNvCxnSpPr/>
          <p:nvPr/>
        </p:nvCxnSpPr>
        <p:spPr bwMode="auto">
          <a:xfrm>
            <a:off x="3457641" y="2336938"/>
            <a:ext cx="263604" cy="0"/>
          </a:xfrm>
          <a:prstGeom prst="straightConnector1">
            <a:avLst/>
          </a:prstGeom>
          <a:noFill/>
          <a:ln w="317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24" name="Straight Arrow Connector 23"/>
          <p:cNvCxnSpPr/>
          <p:nvPr/>
        </p:nvCxnSpPr>
        <p:spPr bwMode="auto">
          <a:xfrm>
            <a:off x="3457641" y="2717938"/>
            <a:ext cx="263604" cy="0"/>
          </a:xfrm>
          <a:prstGeom prst="straightConnector1">
            <a:avLst/>
          </a:prstGeom>
          <a:noFill/>
          <a:ln w="317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25" name="Straight Arrow Connector 24"/>
          <p:cNvCxnSpPr/>
          <p:nvPr/>
        </p:nvCxnSpPr>
        <p:spPr bwMode="auto">
          <a:xfrm>
            <a:off x="3457641" y="1574938"/>
            <a:ext cx="263604" cy="0"/>
          </a:xfrm>
          <a:prstGeom prst="straightConnector1">
            <a:avLst/>
          </a:prstGeom>
          <a:noFill/>
          <a:ln w="317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26" name="Straight Arrow Connector 25"/>
          <p:cNvCxnSpPr/>
          <p:nvPr/>
        </p:nvCxnSpPr>
        <p:spPr bwMode="auto">
          <a:xfrm>
            <a:off x="3457641" y="3098938"/>
            <a:ext cx="263604" cy="0"/>
          </a:xfrm>
          <a:prstGeom prst="straightConnector1">
            <a:avLst/>
          </a:prstGeom>
          <a:noFill/>
          <a:ln w="317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>
            <a:off x="3457641" y="1955938"/>
            <a:ext cx="263604" cy="0"/>
          </a:xfrm>
          <a:prstGeom prst="straightConnector1">
            <a:avLst/>
          </a:prstGeom>
          <a:noFill/>
          <a:ln w="317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28" name="TextBox 27"/>
          <p:cNvSpPr txBox="1"/>
          <p:nvPr/>
        </p:nvSpPr>
        <p:spPr>
          <a:xfrm>
            <a:off x="4732900" y="1419225"/>
            <a:ext cx="492443" cy="18288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wrap="square" rtlCol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smtClean="0"/>
              <a:t>FPGA</a:t>
            </a:r>
            <a:endParaRPr lang="en-US" sz="2400" dirty="0"/>
          </a:p>
        </p:txBody>
      </p:sp>
      <p:cxnSp>
        <p:nvCxnSpPr>
          <p:cNvPr id="29" name="Straight Arrow Connector 28"/>
          <p:cNvCxnSpPr/>
          <p:nvPr/>
        </p:nvCxnSpPr>
        <p:spPr bwMode="auto">
          <a:xfrm>
            <a:off x="4504300" y="2333625"/>
            <a:ext cx="263604" cy="0"/>
          </a:xfrm>
          <a:prstGeom prst="straightConnector1">
            <a:avLst/>
          </a:prstGeom>
          <a:noFill/>
          <a:ln w="317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30" name="Straight Arrow Connector 29"/>
          <p:cNvCxnSpPr/>
          <p:nvPr/>
        </p:nvCxnSpPr>
        <p:spPr bwMode="auto">
          <a:xfrm>
            <a:off x="4504300" y="2714625"/>
            <a:ext cx="263604" cy="0"/>
          </a:xfrm>
          <a:prstGeom prst="straightConnector1">
            <a:avLst/>
          </a:prstGeom>
          <a:noFill/>
          <a:ln w="317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31" name="Straight Arrow Connector 30"/>
          <p:cNvCxnSpPr/>
          <p:nvPr/>
        </p:nvCxnSpPr>
        <p:spPr bwMode="auto">
          <a:xfrm>
            <a:off x="4504300" y="1571625"/>
            <a:ext cx="263604" cy="0"/>
          </a:xfrm>
          <a:prstGeom prst="straightConnector1">
            <a:avLst/>
          </a:prstGeom>
          <a:noFill/>
          <a:ln w="317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32" name="Straight Arrow Connector 31"/>
          <p:cNvCxnSpPr/>
          <p:nvPr/>
        </p:nvCxnSpPr>
        <p:spPr bwMode="auto">
          <a:xfrm>
            <a:off x="4504300" y="3095625"/>
            <a:ext cx="263604" cy="0"/>
          </a:xfrm>
          <a:prstGeom prst="straightConnector1">
            <a:avLst/>
          </a:prstGeom>
          <a:noFill/>
          <a:ln w="317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33" name="Straight Arrow Connector 32"/>
          <p:cNvCxnSpPr/>
          <p:nvPr/>
        </p:nvCxnSpPr>
        <p:spPr bwMode="auto">
          <a:xfrm>
            <a:off x="4504300" y="1952625"/>
            <a:ext cx="263604" cy="0"/>
          </a:xfrm>
          <a:prstGeom prst="straightConnector1">
            <a:avLst/>
          </a:prstGeom>
          <a:noFill/>
          <a:ln w="317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34" name="Straight Arrow Connector 33"/>
          <p:cNvCxnSpPr/>
          <p:nvPr/>
        </p:nvCxnSpPr>
        <p:spPr bwMode="auto">
          <a:xfrm>
            <a:off x="5266300" y="2333625"/>
            <a:ext cx="263604" cy="0"/>
          </a:xfrm>
          <a:prstGeom prst="straightConnector1">
            <a:avLst/>
          </a:prstGeom>
          <a:noFill/>
          <a:ln w="317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35" name="Straight Arrow Connector 34"/>
          <p:cNvCxnSpPr/>
          <p:nvPr/>
        </p:nvCxnSpPr>
        <p:spPr bwMode="auto">
          <a:xfrm>
            <a:off x="5266300" y="2714625"/>
            <a:ext cx="263604" cy="0"/>
          </a:xfrm>
          <a:prstGeom prst="straightConnector1">
            <a:avLst/>
          </a:prstGeom>
          <a:noFill/>
          <a:ln w="317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36" name="Straight Arrow Connector 35"/>
          <p:cNvCxnSpPr/>
          <p:nvPr/>
        </p:nvCxnSpPr>
        <p:spPr bwMode="auto">
          <a:xfrm>
            <a:off x="5266300" y="1571625"/>
            <a:ext cx="263604" cy="0"/>
          </a:xfrm>
          <a:prstGeom prst="straightConnector1">
            <a:avLst/>
          </a:prstGeom>
          <a:noFill/>
          <a:ln w="317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37" name="Straight Arrow Connector 36"/>
          <p:cNvCxnSpPr/>
          <p:nvPr/>
        </p:nvCxnSpPr>
        <p:spPr bwMode="auto">
          <a:xfrm>
            <a:off x="5266300" y="3095625"/>
            <a:ext cx="263604" cy="0"/>
          </a:xfrm>
          <a:prstGeom prst="straightConnector1">
            <a:avLst/>
          </a:prstGeom>
          <a:noFill/>
          <a:ln w="317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38" name="Straight Arrow Connector 37"/>
          <p:cNvCxnSpPr/>
          <p:nvPr/>
        </p:nvCxnSpPr>
        <p:spPr bwMode="auto">
          <a:xfrm>
            <a:off x="5266300" y="1952625"/>
            <a:ext cx="263604" cy="0"/>
          </a:xfrm>
          <a:prstGeom prst="straightConnector1">
            <a:avLst/>
          </a:prstGeom>
          <a:noFill/>
          <a:ln w="317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39" name="Straight Arrow Connector 38"/>
          <p:cNvCxnSpPr/>
          <p:nvPr/>
        </p:nvCxnSpPr>
        <p:spPr bwMode="auto">
          <a:xfrm>
            <a:off x="6790300" y="2333625"/>
            <a:ext cx="263604" cy="0"/>
          </a:xfrm>
          <a:prstGeom prst="straightConnector1">
            <a:avLst/>
          </a:prstGeom>
          <a:noFill/>
          <a:ln w="317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0" name="Straight Arrow Connector 39"/>
          <p:cNvCxnSpPr/>
          <p:nvPr/>
        </p:nvCxnSpPr>
        <p:spPr bwMode="auto">
          <a:xfrm>
            <a:off x="8369902" y="2345710"/>
            <a:ext cx="263604" cy="0"/>
          </a:xfrm>
          <a:prstGeom prst="straightConnector1">
            <a:avLst/>
          </a:prstGeom>
          <a:noFill/>
          <a:ln w="3175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41" name="TextBox 40"/>
          <p:cNvSpPr txBox="1"/>
          <p:nvPr/>
        </p:nvSpPr>
        <p:spPr>
          <a:xfrm>
            <a:off x="932034" y="3860938"/>
            <a:ext cx="2590800" cy="120032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Filter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Amplifiers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Ringing filter (MPEG)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Cal. &amp; diagnostics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2830605" y="5198435"/>
            <a:ext cx="1905000" cy="64633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Undersampled</a:t>
            </a:r>
            <a:endParaRPr lang="en-US" dirty="0" smtClean="0"/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500kS / gate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4067241" y="3860938"/>
            <a:ext cx="1752600" cy="92333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Sinusoids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sym typeface="Symbol"/>
              </a:rPr>
              <a:t>H, V, , etc.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sym typeface="Symbol"/>
              </a:rPr>
              <a:t>10k / gate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5057841" y="4921435"/>
            <a:ext cx="2438400" cy="120032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Raw samples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Time mode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Successive mode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Gate-stacked </a:t>
            </a:r>
            <a:r>
              <a:rPr lang="en-US" dirty="0" smtClean="0">
                <a:solidFill>
                  <a:schemeClr val="bg1"/>
                </a:solidFill>
              </a:rPr>
              <a:t>mode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45" name="Straight Arrow Connector 44"/>
          <p:cNvCxnSpPr/>
          <p:nvPr/>
        </p:nvCxnSpPr>
        <p:spPr bwMode="auto">
          <a:xfrm>
            <a:off x="2695641" y="3251338"/>
            <a:ext cx="0" cy="609600"/>
          </a:xfrm>
          <a:prstGeom prst="straightConnector1">
            <a:avLst/>
          </a:prstGeom>
          <a:noFill/>
          <a:ln w="25400" cap="flat" cmpd="sng" algn="ctr">
            <a:solidFill>
              <a:srgbClr val="00B050"/>
            </a:solidFill>
            <a:prstDash val="sysDash"/>
            <a:round/>
            <a:headEnd type="none" w="med" len="med"/>
            <a:tailEnd type="none"/>
          </a:ln>
          <a:effectLst/>
        </p:spPr>
      </p:cxnSp>
      <p:cxnSp>
        <p:nvCxnSpPr>
          <p:cNvPr id="46" name="Straight Arrow Connector 45"/>
          <p:cNvCxnSpPr/>
          <p:nvPr/>
        </p:nvCxnSpPr>
        <p:spPr bwMode="auto">
          <a:xfrm>
            <a:off x="3914841" y="3267496"/>
            <a:ext cx="0" cy="1960071"/>
          </a:xfrm>
          <a:prstGeom prst="straightConnector1">
            <a:avLst/>
          </a:prstGeom>
          <a:noFill/>
          <a:ln w="25400" cap="flat" cmpd="sng" algn="ctr">
            <a:solidFill>
              <a:srgbClr val="00B050"/>
            </a:solidFill>
            <a:prstDash val="sysDash"/>
            <a:round/>
            <a:headEnd type="none" w="med" len="med"/>
            <a:tailEnd type="none"/>
          </a:ln>
          <a:effectLst/>
        </p:spPr>
      </p:cxnSp>
      <p:cxnSp>
        <p:nvCxnSpPr>
          <p:cNvPr id="47" name="Straight Arrow Connector 46"/>
          <p:cNvCxnSpPr/>
          <p:nvPr/>
        </p:nvCxnSpPr>
        <p:spPr bwMode="auto">
          <a:xfrm>
            <a:off x="4676841" y="3251338"/>
            <a:ext cx="0" cy="609600"/>
          </a:xfrm>
          <a:prstGeom prst="straightConnector1">
            <a:avLst/>
          </a:prstGeom>
          <a:noFill/>
          <a:ln w="25400" cap="flat" cmpd="sng" algn="ctr">
            <a:solidFill>
              <a:srgbClr val="00B050"/>
            </a:solidFill>
            <a:prstDash val="sysDash"/>
            <a:round/>
            <a:headEnd type="none" w="med" len="med"/>
            <a:tailEnd type="none"/>
          </a:ln>
          <a:effectLst/>
        </p:spPr>
      </p:cxnSp>
      <p:cxnSp>
        <p:nvCxnSpPr>
          <p:cNvPr id="48" name="Straight Arrow Connector 47"/>
          <p:cNvCxnSpPr/>
          <p:nvPr/>
        </p:nvCxnSpPr>
        <p:spPr bwMode="auto">
          <a:xfrm>
            <a:off x="6124641" y="3251338"/>
            <a:ext cx="0" cy="1625462"/>
          </a:xfrm>
          <a:prstGeom prst="straightConnector1">
            <a:avLst/>
          </a:prstGeom>
          <a:noFill/>
          <a:ln w="25400" cap="flat" cmpd="sng" algn="ctr">
            <a:solidFill>
              <a:srgbClr val="00B050"/>
            </a:solidFill>
            <a:prstDash val="sysDash"/>
            <a:round/>
            <a:headEnd type="none" w="med" len="med"/>
            <a:tailEnd type="none"/>
          </a:ln>
          <a:effectLst/>
        </p:spPr>
      </p:cxnSp>
      <p:sp>
        <p:nvSpPr>
          <p:cNvPr id="49" name="TextBox 48"/>
          <p:cNvSpPr txBox="1"/>
          <p:nvPr/>
        </p:nvSpPr>
        <p:spPr>
          <a:xfrm>
            <a:off x="5512402" y="1431310"/>
            <a:ext cx="1295400" cy="18288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rtlCol="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Software to cull data</a:t>
            </a:r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7074502" y="1438696"/>
            <a:ext cx="1295400" cy="18288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rtlCol="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smtClean="0">
                <a:solidFill>
                  <a:srgbClr val="002060"/>
                </a:solidFill>
              </a:rPr>
              <a:t>EPICS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solidFill>
                <a:srgbClr val="002060"/>
              </a:solidFill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solidFill>
                  <a:srgbClr val="002060"/>
                </a:solidFill>
              </a:rPr>
              <a:t>Timed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solidFill>
                  <a:srgbClr val="002060"/>
                </a:solidFill>
              </a:rPr>
              <a:t>&amp;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solidFill>
                  <a:srgbClr val="002060"/>
                </a:solidFill>
              </a:rPr>
              <a:t>flavored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14112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8" grpId="0" animBg="1"/>
      <p:bldP spid="41" grpId="0" animBg="1"/>
      <p:bldP spid="42" grpId="0" animBg="1"/>
      <p:bldP spid="43" grpId="0" animBg="1"/>
      <p:bldP spid="44" grpId="0" animBg="1"/>
      <p:bldP spid="49" grpId="0" animBg="1"/>
      <p:bldP spid="5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LANSCE  Diagnostics System Architectures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2651EAAB-5D0D-473B-859D-C18D8179491F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>
          <a:xfrm>
            <a:off x="457200" y="1371600"/>
            <a:ext cx="8229600" cy="42672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i="0" dirty="0" smtClean="0"/>
              <a:t>NI </a:t>
            </a:r>
            <a:r>
              <a:rPr lang="en-US" i="0" dirty="0" err="1" smtClean="0"/>
              <a:t>compactRIOs</a:t>
            </a:r>
            <a:r>
              <a:rPr lang="en-US" i="0" dirty="0"/>
              <a:t> </a:t>
            </a:r>
            <a:r>
              <a:rPr lang="en-US" i="0" dirty="0" smtClean="0"/>
              <a:t>for &lt;1MHz data acquisition</a:t>
            </a:r>
          </a:p>
          <a:p>
            <a:pPr marL="1147763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Deployed as EPICS IOCs on </a:t>
            </a:r>
            <a:r>
              <a:rPr lang="en-US" dirty="0" err="1" smtClean="0"/>
              <a:t>VxWorks</a:t>
            </a:r>
            <a:r>
              <a:rPr lang="en-US" dirty="0" smtClean="0"/>
              <a:t> OS</a:t>
            </a:r>
          </a:p>
          <a:p>
            <a:pPr marL="1147763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Harps (100 </a:t>
            </a:r>
            <a:r>
              <a:rPr lang="en-US" dirty="0" err="1" smtClean="0"/>
              <a:t>kS</a:t>
            </a:r>
            <a:r>
              <a:rPr lang="en-US" dirty="0" smtClean="0"/>
              <a:t>/s, multichannel ADCs)</a:t>
            </a:r>
          </a:p>
          <a:p>
            <a:pPr marL="1147763" lvl="1" indent="-457200">
              <a:buFont typeface="Arial" panose="020B0604020202020204" pitchFamily="34" charset="0"/>
              <a:buChar char="•"/>
            </a:pPr>
            <a:r>
              <a:rPr lang="en-US" i="0" dirty="0" err="1" smtClean="0"/>
              <a:t>Emittance</a:t>
            </a:r>
            <a:r>
              <a:rPr lang="en-US" i="0" dirty="0" smtClean="0"/>
              <a:t> </a:t>
            </a:r>
            <a:r>
              <a:rPr lang="en-US" dirty="0" smtClean="0"/>
              <a:t>(100 </a:t>
            </a:r>
            <a:r>
              <a:rPr lang="en-US" dirty="0" err="1" smtClean="0"/>
              <a:t>kS</a:t>
            </a:r>
            <a:r>
              <a:rPr lang="en-US" dirty="0" smtClean="0"/>
              <a:t>/s, multichannel ADCs)</a:t>
            </a:r>
            <a:endParaRPr lang="en-US" i="0" dirty="0" smtClean="0"/>
          </a:p>
          <a:p>
            <a:pPr marL="1147763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Wire Scanners (closed-loop actuator control)</a:t>
            </a:r>
            <a:endParaRPr lang="en-US" i="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i="0" dirty="0" smtClean="0"/>
              <a:t>VPX systems for &gt;1MHZ data acquisition</a:t>
            </a:r>
          </a:p>
          <a:p>
            <a:pPr marL="1147763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Large FPGA with ADC mezzanine card</a:t>
            </a:r>
          </a:p>
          <a:p>
            <a:pPr marL="1147763" lvl="1" indent="-457200">
              <a:buFont typeface="Arial" panose="020B0604020202020204" pitchFamily="34" charset="0"/>
              <a:buChar char="•"/>
            </a:pPr>
            <a:r>
              <a:rPr lang="en-US" i="0" dirty="0" smtClean="0"/>
              <a:t>FPGA ARM or soft-core processors running EPICS IOC on RTEMS OS</a:t>
            </a:r>
          </a:p>
          <a:p>
            <a:pPr marL="1147763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New BPPM System (under development)</a:t>
            </a:r>
            <a:endParaRPr lang="en-US" i="0" dirty="0" smtClean="0"/>
          </a:p>
        </p:txBody>
      </p:sp>
    </p:spTree>
    <p:extLst>
      <p:ext uri="{BB962C8B-B14F-4D97-AF65-F5344CB8AC3E}">
        <p14:creationId xmlns="" xmlns:p14="http://schemas.microsoft.com/office/powerpoint/2010/main" val="38066976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Future of LANSCE: </a:t>
            </a:r>
            <a:r>
              <a:rPr lang="en-US" dirty="0" err="1" smtClean="0"/>
              <a:t>MaRIE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2651EAAB-5D0D-473B-859D-C18D8179491F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" y="1447800"/>
            <a:ext cx="4004537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3"/>
          <p:cNvSpPr>
            <a:spLocks noGrp="1"/>
          </p:cNvSpPr>
          <p:nvPr>
            <p:ph sz="quarter" idx="12"/>
          </p:nvPr>
        </p:nvSpPr>
        <p:spPr>
          <a:xfrm>
            <a:off x="4800600" y="1266825"/>
            <a:ext cx="4114800" cy="40386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i="0" dirty="0" err="1" smtClean="0"/>
              <a:t>MaRIE</a:t>
            </a:r>
            <a:r>
              <a:rPr lang="en-US" sz="2400" i="0" dirty="0" smtClean="0"/>
              <a:t>: Matter-Radiation Interactions in Extremes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i="0" dirty="0" smtClean="0"/>
              <a:t>Combines existing LANSCE </a:t>
            </a:r>
            <a:r>
              <a:rPr lang="en-US" sz="2400" i="0" dirty="0" err="1" smtClean="0"/>
              <a:t>linac</a:t>
            </a:r>
            <a:r>
              <a:rPr lang="en-US" sz="2400" i="0" dirty="0" smtClean="0"/>
              <a:t> with a new XFEL </a:t>
            </a:r>
            <a:r>
              <a:rPr lang="en-US" sz="2400" i="0" dirty="0" err="1" smtClean="0"/>
              <a:t>linac</a:t>
            </a:r>
            <a:r>
              <a:rPr lang="en-US" sz="2400" i="0" dirty="0" smtClean="0"/>
              <a:t> for materials analysis at the mesoscale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i="0" dirty="0" smtClean="0"/>
              <a:t>In conceptual design phase</a:t>
            </a:r>
            <a:endParaRPr lang="en-US" sz="2400" i="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0625"/>
            <a:ext cx="8229600" cy="4476750"/>
          </a:xfrm>
        </p:spPr>
        <p:txBody>
          <a:bodyPr/>
          <a:lstStyle/>
          <a:p>
            <a:pPr lvl="0"/>
            <a:r>
              <a:rPr lang="en-US" sz="2400" dirty="0" smtClean="0"/>
              <a:t>LANSCE Facility Overview.</a:t>
            </a:r>
          </a:p>
          <a:p>
            <a:pPr lvl="0"/>
            <a:r>
              <a:rPr lang="en-US" sz="2400" dirty="0" smtClean="0"/>
              <a:t>2011+: Deployment of </a:t>
            </a:r>
            <a:r>
              <a:rPr lang="en-US" sz="2400" dirty="0"/>
              <a:t>w</a:t>
            </a:r>
            <a:r>
              <a:rPr lang="en-US" sz="2400" dirty="0" smtClean="0"/>
              <a:t>ire scanners</a:t>
            </a:r>
          </a:p>
          <a:p>
            <a:pPr lvl="0"/>
            <a:r>
              <a:rPr lang="en-US" sz="2400" dirty="0" smtClean="0"/>
              <a:t>2014: Lujan Center Target harp diagnostic</a:t>
            </a:r>
          </a:p>
          <a:p>
            <a:pPr lvl="0"/>
            <a:r>
              <a:rPr lang="en-US" sz="2400" dirty="0" smtClean="0"/>
              <a:t>2014: </a:t>
            </a:r>
            <a:r>
              <a:rPr lang="en-US" sz="2400" dirty="0"/>
              <a:t> Instrumentation Technologies </a:t>
            </a:r>
            <a:r>
              <a:rPr lang="en-US" sz="2400" dirty="0" err="1"/>
              <a:t>Libera</a:t>
            </a:r>
            <a:r>
              <a:rPr lang="en-US" sz="2400" dirty="0"/>
              <a:t> Single-Pass </a:t>
            </a:r>
            <a:r>
              <a:rPr lang="en-US" sz="2400" dirty="0" smtClean="0"/>
              <a:t>H for beam energy measurement</a:t>
            </a:r>
          </a:p>
          <a:p>
            <a:pPr lvl="0"/>
            <a:r>
              <a:rPr lang="en-US" sz="2400" dirty="0" smtClean="0"/>
              <a:t>2015: New emittance data acquisition system</a:t>
            </a:r>
          </a:p>
          <a:p>
            <a:pPr lvl="0"/>
            <a:r>
              <a:rPr lang="en-US" sz="2400" dirty="0" smtClean="0"/>
              <a:t>2015: New beam position and phase measurement system</a:t>
            </a:r>
          </a:p>
          <a:p>
            <a:pPr lvl="0"/>
            <a:r>
              <a:rPr lang="en-US" sz="2400" dirty="0" smtClean="0"/>
              <a:t>LANSCE diagnostics system architectures</a:t>
            </a:r>
          </a:p>
          <a:p>
            <a:pPr lvl="0"/>
            <a:r>
              <a:rPr lang="en-US" sz="2400" dirty="0" smtClean="0"/>
              <a:t>The Future of LANSCE: </a:t>
            </a:r>
            <a:r>
              <a:rPr lang="en-US" sz="2400" dirty="0" err="1" smtClean="0"/>
              <a:t>MaRIE</a:t>
            </a:r>
            <a:endParaRPr lang="en-US" sz="2400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Presentation Outline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2651EAAB-5D0D-473B-859D-C18D8179491F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10190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524000"/>
            <a:ext cx="7467600" cy="4201336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LANSCE Facility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2651EAAB-5D0D-473B-859D-C18D8179491F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56733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LANSCE Facility</a:t>
            </a:r>
            <a:endParaRPr lang="en-US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2651EAAB-5D0D-473B-859D-C18D8179491F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143000"/>
            <a:ext cx="7086600" cy="467248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25103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05800" cy="1143000"/>
          </a:xfrm>
        </p:spPr>
        <p:txBody>
          <a:bodyPr/>
          <a:lstStyle/>
          <a:p>
            <a:r>
              <a:rPr lang="en-US" dirty="0" smtClean="0"/>
              <a:t>2011+: Deployment of New Wire Scanners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5800" y="1600200"/>
            <a:ext cx="4038600" cy="4525963"/>
          </a:xfrm>
        </p:spPr>
        <p:txBody>
          <a:bodyPr/>
          <a:lstStyle/>
          <a:p>
            <a:r>
              <a:rPr lang="en-US" sz="2000" dirty="0" smtClean="0"/>
              <a:t>National Instruments (NI) </a:t>
            </a:r>
            <a:r>
              <a:rPr lang="en-US" sz="2000" dirty="0" err="1" smtClean="0"/>
              <a:t>cRIO</a:t>
            </a:r>
            <a:r>
              <a:rPr lang="en-US" sz="2000" dirty="0" smtClean="0"/>
              <a:t>-based</a:t>
            </a:r>
          </a:p>
          <a:p>
            <a:r>
              <a:rPr lang="en-US" sz="2000" dirty="0" smtClean="0"/>
              <a:t>Nine systems have been deployed </a:t>
            </a:r>
          </a:p>
          <a:p>
            <a:r>
              <a:rPr lang="en-US" sz="2000" dirty="0" smtClean="0"/>
              <a:t>Will deploy three new systems this year</a:t>
            </a:r>
          </a:p>
          <a:p>
            <a:r>
              <a:rPr lang="en-US" sz="2000" dirty="0" smtClean="0"/>
              <a:t>Planning for eight more systems next year</a:t>
            </a:r>
          </a:p>
          <a:p>
            <a:r>
              <a:rPr lang="en-US" sz="2000" dirty="0" smtClean="0"/>
              <a:t>A total 54 system are planned for deployment using a graded approach</a:t>
            </a:r>
          </a:p>
          <a:p>
            <a:endParaRPr lang="en-US" sz="2000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2651EAAB-5D0D-473B-859D-C18D8179491F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5" y="1752600"/>
            <a:ext cx="3856306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43063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05800" cy="1143000"/>
          </a:xfrm>
        </p:spPr>
        <p:txBody>
          <a:bodyPr/>
          <a:lstStyle/>
          <a:p>
            <a:r>
              <a:rPr lang="en-US" dirty="0" smtClean="0"/>
              <a:t>2011+: Deployment </a:t>
            </a:r>
            <a:r>
              <a:rPr lang="en-US" dirty="0"/>
              <a:t>of New Wire Scanners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2651EAAB-5D0D-473B-859D-C18D8179491F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36" y="2257114"/>
            <a:ext cx="4299164" cy="2924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57114"/>
            <a:ext cx="4299165" cy="2924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591759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800" dirty="0" smtClean="0"/>
              <a:t>2014: 1L Harp Diagnostic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2651EAAB-5D0D-473B-859D-C18D8179491F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750" y="1319251"/>
            <a:ext cx="2336800" cy="1752600"/>
          </a:xfrm>
        </p:spPr>
      </p:pic>
      <p:sp>
        <p:nvSpPr>
          <p:cNvPr id="9" name="TextBox 8"/>
          <p:cNvSpPr txBox="1"/>
          <p:nvPr/>
        </p:nvSpPr>
        <p:spPr>
          <a:xfrm>
            <a:off x="4114800" y="2819400"/>
            <a:ext cx="46482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Stationary senso</a:t>
            </a:r>
            <a:r>
              <a:rPr lang="en-US" dirty="0"/>
              <a:t>r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Three planes: bias, </a:t>
            </a:r>
            <a:r>
              <a:rPr lang="en-US" dirty="0"/>
              <a:t>v</a:t>
            </a:r>
            <a:r>
              <a:rPr lang="en-US" dirty="0" smtClean="0"/>
              <a:t>ertical, horizontal.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17-wires per plane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Beam energy: 800 MeV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Beam Particles: Protons	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Particle Bunch Pulse Rate: 20Hz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Beam Pulse Duration: 300 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34-channel, 10S/channel simultaneous 100kS/s acquisition rate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ACF2101 analog integrators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Wire integrity verification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200400"/>
            <a:ext cx="2971800" cy="2952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062" y="1300201"/>
            <a:ext cx="3495675" cy="1376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73917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solidFill>
                  <a:prstClr val="black"/>
                </a:solidFill>
              </a:rPr>
              <a:t>2014: Recent completion of 1L harp diagnostic electronics.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2651EAAB-5D0D-473B-859D-C18D8179491F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117591827"/>
              </p:ext>
            </p:extLst>
          </p:nvPr>
        </p:nvGraphicFramePr>
        <p:xfrm>
          <a:off x="533400" y="1295400"/>
          <a:ext cx="7924800" cy="350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162083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800" dirty="0" smtClean="0"/>
              <a:t>2014: </a:t>
            </a:r>
            <a:r>
              <a:rPr lang="en-US" sz="2800" dirty="0" err="1" smtClean="0"/>
              <a:t>Libera</a:t>
            </a:r>
            <a:r>
              <a:rPr lang="en-US" sz="2800" dirty="0" smtClean="0"/>
              <a:t> Beam </a:t>
            </a:r>
            <a:r>
              <a:rPr lang="en-US" sz="2800" dirty="0"/>
              <a:t>E</a:t>
            </a:r>
            <a:r>
              <a:rPr lang="en-US" sz="2800" dirty="0" smtClean="0"/>
              <a:t>nergy </a:t>
            </a:r>
            <a:r>
              <a:rPr lang="en-US" sz="2800" dirty="0"/>
              <a:t>M</a:t>
            </a:r>
            <a:r>
              <a:rPr lang="en-US" sz="2800" dirty="0" smtClean="0"/>
              <a:t>easurement</a:t>
            </a:r>
            <a:endParaRPr lang="en-US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4572000" y="1600200"/>
            <a:ext cx="4114800" cy="40386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i="0" dirty="0" smtClean="0"/>
              <a:t>One chassis digitizes I/Q BPM sensor signals from two BPMs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i="0" dirty="0" err="1" smtClean="0"/>
              <a:t>Libera</a:t>
            </a:r>
            <a:r>
              <a:rPr lang="en-US" sz="2000" i="0" dirty="0" smtClean="0"/>
              <a:t> processor calculates reference-relative phase for each BPM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i="0" dirty="0" smtClean="0"/>
              <a:t>Using the phase for each BPM, known BPM separation and bunch frequency; an energy measurement can be obtained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i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2651EAAB-5D0D-473B-859D-C18D8179491F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4868" t="4103" r="2921" b="2051"/>
          <a:stretch>
            <a:fillRect/>
          </a:stretch>
        </p:blipFill>
        <p:spPr bwMode="auto">
          <a:xfrm>
            <a:off x="304800" y="1447800"/>
            <a:ext cx="4114800" cy="198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lideshow-2014_alt1_r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70t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slideshow-2014_alt1_r2</Template>
  <TotalTime>1741</TotalTime>
  <Words>570</Words>
  <Application>Microsoft Office PowerPoint</Application>
  <PresentationFormat>On-screen Show (4:3)</PresentationFormat>
  <Paragraphs>121</Paragraphs>
  <Slides>17</Slides>
  <Notes>0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slideshow-2014_alt1_r2</vt:lpstr>
      <vt:lpstr>Equation</vt:lpstr>
      <vt:lpstr>LANSCE Beam Diagnostics R&amp;D</vt:lpstr>
      <vt:lpstr>Presentation Outline</vt:lpstr>
      <vt:lpstr>LANSCE Facility</vt:lpstr>
      <vt:lpstr>LANSCE Facility</vt:lpstr>
      <vt:lpstr>2011+: Deployment of New Wire Scanners</vt:lpstr>
      <vt:lpstr>2011+: Deployment of New Wire Scanners</vt:lpstr>
      <vt:lpstr>2014: 1L Harp Diagnostic </vt:lpstr>
      <vt:lpstr>2014: Recent completion of 1L harp diagnostic electronics.</vt:lpstr>
      <vt:lpstr>2014: Libera Beam Energy Measurement</vt:lpstr>
      <vt:lpstr>2014: Libera Beam Energy Measurement</vt:lpstr>
      <vt:lpstr>2014: Libera beam energy measurement</vt:lpstr>
      <vt:lpstr>2015: New Emittance Data Acquisition System</vt:lpstr>
      <vt:lpstr>2015: New Emittance Data Acquisition System. </vt:lpstr>
      <vt:lpstr>2015: New Beam Position and Phase Measurement System </vt:lpstr>
      <vt:lpstr>2015: New Beam Position and Phase Measurement System</vt:lpstr>
      <vt:lpstr>LANSCE  Diagnostics System Architectures</vt:lpstr>
      <vt:lpstr>The Future of LANSCE: MaRIE</vt:lpstr>
    </vt:vector>
  </TitlesOfParts>
  <Company>Los Alamos National Laboratory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Bingham, Dana A</dc:creator>
  <cp:lastModifiedBy>James</cp:lastModifiedBy>
  <cp:revision>70</cp:revision>
  <dcterms:created xsi:type="dcterms:W3CDTF">2014-01-16T17:36:14Z</dcterms:created>
  <dcterms:modified xsi:type="dcterms:W3CDTF">2015-03-15T17:44:26Z</dcterms:modified>
</cp:coreProperties>
</file>