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60"/>
  </p:normalViewPr>
  <p:slideViewPr>
    <p:cSldViewPr snapToGrid="0">
      <p:cViewPr varScale="1">
        <p:scale>
          <a:sx n="71" d="100"/>
          <a:sy n="71" d="100"/>
        </p:scale>
        <p:origin x="86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9A6E2-261C-4D28-AE9E-520721D9E7F4}" type="datetimeFigureOut">
              <a:rPr lang="en-US" smtClean="0"/>
              <a:t>3/17/2015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9486D-9C34-49CC-B17C-7CCFF761166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535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9A6E2-261C-4D28-AE9E-520721D9E7F4}" type="datetimeFigureOut">
              <a:rPr lang="en-US" smtClean="0"/>
              <a:t>3/17/2015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9486D-9C34-49CC-B17C-7CCFF761166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482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9A6E2-261C-4D28-AE9E-520721D9E7F4}" type="datetimeFigureOut">
              <a:rPr lang="en-US" smtClean="0"/>
              <a:t>3/17/2015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9486D-9C34-49CC-B17C-7CCFF761166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875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9A6E2-261C-4D28-AE9E-520721D9E7F4}" type="datetimeFigureOut">
              <a:rPr lang="en-US" smtClean="0"/>
              <a:t>3/17/2015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9486D-9C34-49CC-B17C-7CCFF761166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265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9A6E2-261C-4D28-AE9E-520721D9E7F4}" type="datetimeFigureOut">
              <a:rPr lang="en-US" smtClean="0"/>
              <a:t>3/17/2015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9486D-9C34-49CC-B17C-7CCFF761166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606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9A6E2-261C-4D28-AE9E-520721D9E7F4}" type="datetimeFigureOut">
              <a:rPr lang="en-US" smtClean="0"/>
              <a:t>3/17/2015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9486D-9C34-49CC-B17C-7CCFF761166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719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9A6E2-261C-4D28-AE9E-520721D9E7F4}" type="datetimeFigureOut">
              <a:rPr lang="en-US" smtClean="0"/>
              <a:t>3/17/2015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9486D-9C34-49CC-B17C-7CCFF761166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565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9A6E2-261C-4D28-AE9E-520721D9E7F4}" type="datetimeFigureOut">
              <a:rPr lang="en-US" smtClean="0"/>
              <a:t>3/17/2015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9486D-9C34-49CC-B17C-7CCFF761166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789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9A6E2-261C-4D28-AE9E-520721D9E7F4}" type="datetimeFigureOut">
              <a:rPr lang="en-US" smtClean="0"/>
              <a:t>3/17/2015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9486D-9C34-49CC-B17C-7CCFF761166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919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9A6E2-261C-4D28-AE9E-520721D9E7F4}" type="datetimeFigureOut">
              <a:rPr lang="en-US" smtClean="0"/>
              <a:t>3/17/2015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9486D-9C34-49CC-B17C-7CCFF761166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050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9A6E2-261C-4D28-AE9E-520721D9E7F4}" type="datetimeFigureOut">
              <a:rPr lang="en-US" smtClean="0"/>
              <a:t>3/17/2015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9486D-9C34-49CC-B17C-7CCFF761166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709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9A6E2-261C-4D28-AE9E-520721D9E7F4}" type="datetimeFigureOut">
              <a:rPr lang="en-US" smtClean="0"/>
              <a:t>3/17/2015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9486D-9C34-49CC-B17C-7CCFF761166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269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629253" y="1023575"/>
            <a:ext cx="8520281" cy="372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</a:rPr>
              <a:t>Beam Diagnostics Collaboration Meeting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</a:rPr>
              <a:t>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 smtClean="0">
                <a:latin typeface="Arial Unicode MS" panose="020B0604020202020204" pitchFamily="34" charset="-128"/>
              </a:rPr>
              <a:t>March 18</a:t>
            </a:r>
            <a:r>
              <a:rPr lang="en-US" altLang="en-US" sz="2800" baseline="30000" dirty="0" smtClean="0">
                <a:latin typeface="Arial Unicode MS" panose="020B0604020202020204" pitchFamily="34" charset="-128"/>
              </a:rPr>
              <a:t>th</a:t>
            </a:r>
            <a:r>
              <a:rPr lang="en-US" altLang="en-US" sz="2800" dirty="0" smtClean="0">
                <a:latin typeface="Arial Unicode MS" panose="020B0604020202020204" pitchFamily="34" charset="-128"/>
              </a:rPr>
              <a:t> 2015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 smtClean="0">
                <a:latin typeface="Arial Unicode MS" panose="020B0604020202020204" pitchFamily="34" charset="-128"/>
              </a:rPr>
              <a:t>at Australian Synchrotron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3600" dirty="0" smtClean="0">
              <a:latin typeface="Arial Unicode MS" panose="020B0604020202020204" pitchFamily="34" charset="-128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3600" dirty="0">
              <a:latin typeface="Arial Unicode MS" panose="020B0604020202020204" pitchFamily="34" charset="-128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Mario </a:t>
            </a:r>
            <a:r>
              <a:rPr kumimoji="0" lang="en-US" alt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Ferianis</a:t>
            </a:r>
            <a:r>
              <a:rPr kumimoji="0" lang="en-US" altLang="en-US" sz="3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en-US" altLang="en-US" sz="36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Elettra</a:t>
            </a:r>
            <a:endParaRPr kumimoji="0" lang="en-US" alt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74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11032" y="1102577"/>
            <a:ext cx="11160267" cy="477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</a:rPr>
              <a:t>A meeting to discuss in the field of beam diagnostics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</a:rPr>
              <a:t>including the current status of labs, upcoming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</a:rPr>
              <a:t>research programs, potential collaborations and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</a:rPr>
              <a:t>potential personal exchanges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3600" dirty="0">
              <a:latin typeface="Arial Unicode MS" panose="020B060402020202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</a:rPr>
              <a:t>Do you have beam measurement requirements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</a:rPr>
              <a:t>that are similar to other facilities?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anose="020B060402020202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</a:rPr>
              <a:t>Would you like to collaborate on developing an instrument through mutual contribution of funding and effort?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1663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40659" y="1225690"/>
            <a:ext cx="11851341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 smtClean="0">
                <a:latin typeface="Arial Unicode MS" panose="020B0604020202020204" pitchFamily="34" charset="-128"/>
              </a:rPr>
              <a:t>Possible ways of doing </a:t>
            </a:r>
            <a:r>
              <a:rPr lang="en-US" altLang="en-US" sz="3200" b="1" dirty="0" smtClean="0">
                <a:latin typeface="Arial Unicode MS" panose="020B0604020202020204" pitchFamily="34" charset="-128"/>
              </a:rPr>
              <a:t>it…</a:t>
            </a:r>
            <a:endParaRPr lang="en-US" altLang="en-US" sz="3200" b="1" dirty="0" smtClean="0">
              <a:latin typeface="Arial Unicode MS" panose="020B0604020202020204" pitchFamily="34" charset="-128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3200" dirty="0" smtClean="0">
              <a:latin typeface="Arial Unicode MS" panose="020B0604020202020204" pitchFamily="34" charset="-128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dirty="0" smtClean="0">
                <a:latin typeface="Arial Unicode MS" panose="020B0604020202020204" pitchFamily="34" charset="-128"/>
              </a:rPr>
              <a:t>Create a interest group with associated database with mailing list</a:t>
            </a:r>
            <a:endParaRPr lang="en-US" altLang="en-US" sz="3200" dirty="0">
              <a:latin typeface="Arial Unicode MS" panose="020B060402020202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3200" dirty="0" smtClean="0">
              <a:latin typeface="Arial Unicode MS" panose="020B0604020202020204" pitchFamily="34" charset="-128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dirty="0" smtClean="0">
                <a:latin typeface="Arial Unicode MS" panose="020B0604020202020204" pitchFamily="34" charset="-128"/>
              </a:rPr>
              <a:t>Upload current</a:t>
            </a:r>
            <a:r>
              <a:rPr lang="en-US" altLang="en-US" sz="3200" dirty="0">
                <a:latin typeface="Arial Unicode MS" panose="020B0604020202020204" pitchFamily="34" charset="-128"/>
              </a:rPr>
              <a:t> activities</a:t>
            </a:r>
            <a:r>
              <a:rPr lang="en-US" altLang="en-US" sz="3200" dirty="0" smtClean="0">
                <a:latin typeface="Arial Unicode MS" panose="020B0604020202020204" pitchFamily="34" charset="-128"/>
              </a:rPr>
              <a:t> or near future ideas /needs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anose="020B060402020202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</a:rPr>
              <a:t>Have</a:t>
            </a:r>
            <a:r>
              <a:rPr kumimoji="0" lang="en-US" altLang="en-US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</a:rPr>
              <a:t> one </a:t>
            </a:r>
            <a:r>
              <a:rPr lang="en-US" altLang="en-US" sz="3200" dirty="0" smtClean="0">
                <a:latin typeface="Arial Unicode MS" panose="020B0604020202020204" pitchFamily="34" charset="-128"/>
              </a:rPr>
              <a:t>site </a:t>
            </a:r>
            <a:r>
              <a:rPr kumimoji="0" lang="en-US" altLang="en-US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</a:rPr>
              <a:t>manager; rotation per one or two years</a:t>
            </a:r>
            <a:endParaRPr lang="en-US" altLang="en-US" sz="3200" dirty="0">
              <a:latin typeface="Arial Unicode MS" panose="020B060402020202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3200" dirty="0" smtClean="0">
              <a:latin typeface="Arial Unicode MS" panose="020B060402020202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3200" dirty="0" smtClean="0">
                <a:latin typeface="Arial Unicode MS" panose="020B0604020202020204" pitchFamily="34" charset="-128"/>
              </a:rPr>
              <a:t>Create </a:t>
            </a:r>
            <a:r>
              <a:rPr lang="en-US" altLang="en-US" sz="3200" dirty="0" err="1" smtClean="0">
                <a:latin typeface="Arial Unicode MS" panose="020B0604020202020204" pitchFamily="34" charset="-128"/>
              </a:rPr>
              <a:t>Collabs</a:t>
            </a:r>
            <a:r>
              <a:rPr lang="en-US" altLang="en-US" sz="3200" dirty="0" smtClean="0">
                <a:latin typeface="Arial Unicode MS" panose="020B0604020202020204" pitchFamily="34" charset="-128"/>
              </a:rPr>
              <a:t> events, associated to Community conferences</a:t>
            </a:r>
            <a:endParaRPr lang="en-US" altLang="en-US" sz="3200" dirty="0">
              <a:latin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2699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7503" y="202496"/>
            <a:ext cx="119345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Advanced diagnostics topics of interest for international collaborations</a:t>
            </a:r>
            <a:endParaRPr lang="it-IT" sz="32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952146" y="830920"/>
            <a:ext cx="10270035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Bunch Length monitors</a:t>
            </a:r>
          </a:p>
          <a:p>
            <a:r>
              <a:rPr lang="en-US" b="1" dirty="0">
                <a:solidFill>
                  <a:srgbClr val="00B050"/>
                </a:solidFill>
              </a:rPr>
              <a:t>Operational experience  </a:t>
            </a:r>
          </a:p>
          <a:p>
            <a:r>
              <a:rPr lang="en-US" dirty="0">
                <a:solidFill>
                  <a:srgbClr val="00B050"/>
                </a:solidFill>
              </a:rPr>
              <a:t>(rep. rate 10Hz , 800pC, 0,5-10 </a:t>
            </a:r>
            <a:r>
              <a:rPr lang="en-US" dirty="0" err="1">
                <a:solidFill>
                  <a:srgbClr val="00B050"/>
                </a:solidFill>
              </a:rPr>
              <a:t>ps</a:t>
            </a:r>
            <a:r>
              <a:rPr lang="en-US" dirty="0">
                <a:solidFill>
                  <a:srgbClr val="00B050"/>
                </a:solidFill>
              </a:rPr>
              <a:t>)</a:t>
            </a:r>
            <a:endParaRPr lang="en-US" b="1" dirty="0">
              <a:solidFill>
                <a:srgbClr val="00B050"/>
              </a:solidFill>
            </a:endParaRPr>
          </a:p>
          <a:p>
            <a:endParaRPr lang="en-US" dirty="0"/>
          </a:p>
          <a:p>
            <a:r>
              <a:rPr lang="en-US" dirty="0"/>
              <a:t>A) CER/CSR detection with </a:t>
            </a:r>
            <a:r>
              <a:rPr lang="en-US" dirty="0" err="1"/>
              <a:t>pyrodetectors</a:t>
            </a:r>
            <a:r>
              <a:rPr lang="en-US" dirty="0"/>
              <a:t>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B) Coherent GAP radiation detection with RF diodes </a:t>
            </a:r>
          </a:p>
          <a:p>
            <a:r>
              <a:rPr lang="en-US" dirty="0"/>
              <a:t>   + absolute measurements (PRL</a:t>
            </a:r>
            <a:r>
              <a:rPr lang="en-US" b="1" dirty="0"/>
              <a:t> 110, </a:t>
            </a:r>
            <a:r>
              <a:rPr lang="en-US" dirty="0"/>
              <a:t>074802 (2013))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b="1" dirty="0">
                <a:solidFill>
                  <a:srgbClr val="00B0F0"/>
                </a:solidFill>
              </a:rPr>
              <a:t>Near future developments and middle term interests:</a:t>
            </a:r>
          </a:p>
          <a:p>
            <a:pPr marL="342900" indent="-342900">
              <a:buAutoNum type="arabicParenR"/>
            </a:pPr>
            <a:r>
              <a:rPr lang="en-US" dirty="0"/>
              <a:t>Operational with low charge (few </a:t>
            </a:r>
            <a:r>
              <a:rPr lang="en-US" dirty="0" err="1"/>
              <a:t>pC</a:t>
            </a:r>
            <a:r>
              <a:rPr lang="en-US" dirty="0"/>
              <a:t>) and ultra short electron bunches ( &lt; 10fs)</a:t>
            </a:r>
          </a:p>
          <a:p>
            <a:pPr marL="342900" indent="-342900">
              <a:buAutoNum type="arabicParenR"/>
            </a:pPr>
            <a:r>
              <a:rPr lang="en-US" dirty="0" smtClean="0"/>
              <a:t>Large </a:t>
            </a:r>
            <a:r>
              <a:rPr lang="en-US" dirty="0"/>
              <a:t>dynamic range </a:t>
            </a:r>
            <a:r>
              <a:rPr lang="en-US" dirty="0" smtClean="0"/>
              <a:t>pyro-detectors</a:t>
            </a:r>
          </a:p>
          <a:p>
            <a:r>
              <a:rPr lang="en-US" dirty="0"/>
              <a:t>	</a:t>
            </a:r>
            <a:r>
              <a:rPr lang="en-US" dirty="0" smtClean="0"/>
              <a:t>							</a:t>
            </a:r>
            <a:r>
              <a:rPr lang="en-US" b="1" dirty="0" smtClean="0"/>
              <a:t>ref. M Veronese</a:t>
            </a:r>
            <a:endParaRPr lang="en-US" b="1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3894" y="3148388"/>
            <a:ext cx="2956337" cy="2137904"/>
          </a:xfrm>
          <a:prstGeom prst="rect">
            <a:avLst/>
          </a:prstGeom>
        </p:spPr>
      </p:pic>
      <p:grpSp>
        <p:nvGrpSpPr>
          <p:cNvPr id="6" name="Gruppo 5"/>
          <p:cNvGrpSpPr/>
          <p:nvPr/>
        </p:nvGrpSpPr>
        <p:grpSpPr>
          <a:xfrm>
            <a:off x="6835670" y="819526"/>
            <a:ext cx="3254560" cy="2105419"/>
            <a:chOff x="93710" y="1166813"/>
            <a:chExt cx="4417965" cy="3089275"/>
          </a:xfrm>
        </p:grpSpPr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31" t="4344" r="8293" b="7503"/>
            <a:stretch>
              <a:fillRect/>
            </a:stretch>
          </p:blipFill>
          <p:spPr bwMode="auto">
            <a:xfrm>
              <a:off x="476250" y="1166813"/>
              <a:ext cx="4035425" cy="3089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Line 7"/>
            <p:cNvSpPr>
              <a:spLocks noChangeShapeType="1"/>
            </p:cNvSpPr>
            <p:nvPr/>
          </p:nvSpPr>
          <p:spPr bwMode="auto">
            <a:xfrm flipV="1">
              <a:off x="2062163" y="1535113"/>
              <a:ext cx="390525" cy="392112"/>
            </a:xfrm>
            <a:prstGeom prst="line">
              <a:avLst/>
            </a:prstGeom>
            <a:noFill/>
            <a:ln w="666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itchFamily="34" charset="0"/>
                <a:ea typeface="MS PGothic" pitchFamily="34" charset="-128"/>
              </a:endParaRPr>
            </a:p>
          </p:txBody>
        </p:sp>
        <p:sp>
          <p:nvSpPr>
            <p:cNvPr id="10" name="Line 8"/>
            <p:cNvSpPr>
              <a:spLocks noChangeShapeType="1"/>
            </p:cNvSpPr>
            <p:nvPr/>
          </p:nvSpPr>
          <p:spPr bwMode="auto">
            <a:xfrm>
              <a:off x="2427288" y="1535113"/>
              <a:ext cx="766762" cy="130175"/>
            </a:xfrm>
            <a:prstGeom prst="line">
              <a:avLst/>
            </a:prstGeom>
            <a:noFill/>
            <a:ln w="666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itchFamily="34" charset="0"/>
                <a:ea typeface="MS PGothic" pitchFamily="34" charset="-128"/>
              </a:endParaRPr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 flipH="1" flipV="1">
              <a:off x="2062163" y="1966913"/>
              <a:ext cx="63500" cy="582612"/>
            </a:xfrm>
            <a:prstGeom prst="line">
              <a:avLst/>
            </a:prstGeom>
            <a:noFill/>
            <a:ln w="666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itchFamily="34" charset="0"/>
                <a:ea typeface="MS PGothic" pitchFamily="34" charset="-128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auto">
            <a:xfrm>
              <a:off x="3703984" y="1285131"/>
              <a:ext cx="763885" cy="751560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82945" tIns="41473" rIns="82945" bIns="41473">
              <a:spAutoFit/>
            </a:bodyPr>
            <a:lstStyle/>
            <a:p>
              <a:pPr defTabSz="828675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defRPr/>
              </a:pPr>
              <a:r>
                <a:rPr lang="en-GB" sz="1600" kern="0" dirty="0">
                  <a:solidFill>
                    <a:srgbClr val="000000"/>
                  </a:solidFill>
                  <a:latin typeface="Arial" pitchFamily="34" charset="0"/>
                  <a:ea typeface="MS PGothic" pitchFamily="34" charset="-128"/>
                </a:rPr>
                <a:t>Pyro</a:t>
              </a:r>
              <a:endParaRPr lang="en-US" sz="1600" kern="0" dirty="0">
                <a:solidFill>
                  <a:srgbClr val="000000"/>
                </a:solidFill>
                <a:latin typeface="Arial" pitchFamily="34" charset="0"/>
                <a:ea typeface="MS PGothic" pitchFamily="34" charset="-128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auto">
            <a:xfrm>
              <a:off x="1241424" y="2841625"/>
              <a:ext cx="1385037" cy="1065892"/>
            </a:xfrm>
            <a:prstGeom prst="rect">
              <a:avLst/>
            </a:prstGeom>
            <a:solidFill>
              <a:srgbClr val="009999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2945" tIns="41473" rIns="82945" bIns="41473">
              <a:spAutoFit/>
            </a:bodyPr>
            <a:lstStyle/>
            <a:p>
              <a:pPr defTabSz="828675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defRPr/>
              </a:pPr>
              <a:r>
                <a:rPr lang="en-GB" sz="1600" kern="0" dirty="0">
                  <a:solidFill>
                    <a:srgbClr val="000000"/>
                  </a:solidFill>
                  <a:latin typeface="Arial" pitchFamily="34" charset="0"/>
                  <a:ea typeface="MS PGothic" pitchFamily="34" charset="-128"/>
                </a:rPr>
                <a:t>off axis </a:t>
              </a:r>
            </a:p>
            <a:p>
              <a:pPr defTabSz="828675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defRPr/>
              </a:pPr>
              <a:r>
                <a:rPr lang="en-GB" sz="1600" kern="0" dirty="0">
                  <a:solidFill>
                    <a:srgbClr val="000000"/>
                  </a:solidFill>
                  <a:latin typeface="Arial" pitchFamily="34" charset="0"/>
                  <a:ea typeface="MS PGothic" pitchFamily="34" charset="-128"/>
                </a:rPr>
                <a:t>Parabolic</a:t>
              </a:r>
            </a:p>
            <a:p>
              <a:pPr defTabSz="828675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defRPr/>
              </a:pPr>
              <a:r>
                <a:rPr lang="en-US" sz="1600" kern="0" dirty="0">
                  <a:solidFill>
                    <a:srgbClr val="000000"/>
                  </a:solidFill>
                  <a:latin typeface="Arial" pitchFamily="34" charset="0"/>
                  <a:ea typeface="MS PGothic" pitchFamily="34" charset="-128"/>
                </a:rPr>
                <a:t>mirror</a:t>
              </a:r>
            </a:p>
          </p:txBody>
        </p:sp>
        <p:sp>
          <p:nvSpPr>
            <p:cNvPr id="14" name="Rettangolo 1"/>
            <p:cNvSpPr>
              <a:spLocks noChangeArrowheads="1"/>
            </p:cNvSpPr>
            <p:nvPr/>
          </p:nvSpPr>
          <p:spPr bwMode="auto">
            <a:xfrm rot="19196117">
              <a:off x="93710" y="1486403"/>
              <a:ext cx="2270032" cy="541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ea typeface="MS PGothic" pitchFamily="34" charset="-128"/>
                </a:rPr>
                <a:t> 4</a:t>
              </a:r>
              <a:r>
                <a:rPr lang="en-US" baseline="30000">
                  <a:solidFill>
                    <a:srgbClr val="000000"/>
                  </a:solidFill>
                  <a:latin typeface="Arial" pitchFamily="34" charset="0"/>
                  <a:ea typeface="MS PGothic" pitchFamily="34" charset="-128"/>
                </a:rPr>
                <a:t>th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  <a:ea typeface="MS PGothic" pitchFamily="34" charset="-128"/>
                </a:rPr>
                <a:t> DIPOLE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1375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749235" y="732353"/>
            <a:ext cx="933687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Electro optical sampling</a:t>
            </a:r>
          </a:p>
          <a:p>
            <a:r>
              <a:rPr lang="en-US" b="1" dirty="0">
                <a:solidFill>
                  <a:srgbClr val="00B050"/>
                </a:solidFill>
              </a:rPr>
              <a:t>Operational experience</a:t>
            </a:r>
          </a:p>
          <a:p>
            <a:r>
              <a:rPr lang="en-US" dirty="0"/>
              <a:t>A) EOS Spatial encoding with fiber laser 1560@78MHz in the tunnel for </a:t>
            </a:r>
            <a:r>
              <a:rPr lang="en-US" dirty="0" smtClean="0"/>
              <a:t>FEL 1 </a:t>
            </a:r>
            <a:r>
              <a:rPr lang="en-US" dirty="0"/>
              <a:t>line. </a:t>
            </a:r>
          </a:p>
          <a:p>
            <a:r>
              <a:rPr lang="en-US" dirty="0"/>
              <a:t>Time jitter comparable to BAM, Temp. profile resolution &lt; 150fs.</a:t>
            </a:r>
          </a:p>
          <a:p>
            <a:r>
              <a:rPr lang="en-US" dirty="0"/>
              <a:t>B) Coarse temporal alignment of </a:t>
            </a:r>
            <a:r>
              <a:rPr lang="en-US" dirty="0" smtClean="0"/>
              <a:t>electron beam </a:t>
            </a:r>
            <a:r>
              <a:rPr lang="en-US" dirty="0"/>
              <a:t>and seed laser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b="1" dirty="0">
                <a:solidFill>
                  <a:srgbClr val="00B0F0"/>
                </a:solidFill>
              </a:rPr>
              <a:t>Near future developments and middle term interests:</a:t>
            </a:r>
          </a:p>
          <a:p>
            <a:pPr marL="342900" indent="-342900">
              <a:buAutoNum type="arabicParenR"/>
            </a:pPr>
            <a:r>
              <a:rPr lang="en-US" dirty="0"/>
              <a:t>EOS with seed lasers (FEL2 + possible upgrade of FEL1) </a:t>
            </a:r>
          </a:p>
          <a:p>
            <a:pPr marL="342900" indent="-342900">
              <a:buAutoNum type="arabicParenR"/>
            </a:pPr>
            <a:r>
              <a:rPr lang="en-US" dirty="0"/>
              <a:t>EOS of e-beams after seeding process (geometries and resolution )</a:t>
            </a:r>
          </a:p>
          <a:p>
            <a:pPr marL="342900" indent="-342900">
              <a:buAutoNum type="arabicParenR"/>
            </a:pPr>
            <a:r>
              <a:rPr lang="en-US" dirty="0"/>
              <a:t>EOS based on magneto-optics effect instead of electro optic effect (bulk vs </a:t>
            </a:r>
            <a:r>
              <a:rPr lang="en-US" dirty="0" smtClean="0"/>
              <a:t>surface)</a:t>
            </a:r>
          </a:p>
          <a:p>
            <a:r>
              <a:rPr lang="en-US" dirty="0"/>
              <a:t>	</a:t>
            </a:r>
            <a:r>
              <a:rPr lang="en-US" dirty="0" smtClean="0"/>
              <a:t>						</a:t>
            </a:r>
            <a:r>
              <a:rPr lang="en-US" i="1" dirty="0"/>
              <a:t>ref. M </a:t>
            </a:r>
            <a:r>
              <a:rPr lang="en-US" i="1" dirty="0" smtClean="0"/>
              <a:t>Veronese</a:t>
            </a:r>
            <a:endParaRPr lang="en-US" i="1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05" y="2204864"/>
            <a:ext cx="2683095" cy="2285722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041" y="3332236"/>
            <a:ext cx="1128705" cy="919752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184" y="2271494"/>
            <a:ext cx="2592288" cy="2119599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9381128" y="3212818"/>
            <a:ext cx="747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GaP</a:t>
            </a:r>
            <a:endParaRPr lang="en-US" sz="1400" b="1" dirty="0"/>
          </a:p>
          <a:p>
            <a:r>
              <a:rPr lang="en-US" sz="1400" b="1" dirty="0"/>
              <a:t> 0.1mm</a:t>
            </a:r>
            <a:endParaRPr lang="it-IT" sz="1400" b="1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3"/>
          <a:stretch/>
        </p:blipFill>
        <p:spPr bwMode="auto">
          <a:xfrm>
            <a:off x="1614452" y="2311696"/>
            <a:ext cx="3696183" cy="2325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sellaDiTesto 8"/>
          <p:cNvSpPr txBox="1"/>
          <p:nvPr/>
        </p:nvSpPr>
        <p:spPr>
          <a:xfrm>
            <a:off x="107503" y="188641"/>
            <a:ext cx="119345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Advanced diagnostics topics of interest for international collaborations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41676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1747286" y="737022"/>
            <a:ext cx="9082102" cy="5847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Screen </a:t>
            </a:r>
            <a:r>
              <a:rPr lang="en-US" sz="3200" b="1" dirty="0" smtClean="0"/>
              <a:t>systems (intra </a:t>
            </a:r>
            <a:r>
              <a:rPr lang="en-US" sz="3200" b="1" dirty="0" err="1" smtClean="0"/>
              <a:t>undulator</a:t>
            </a:r>
            <a:r>
              <a:rPr lang="en-US" sz="3200" b="1" dirty="0" smtClean="0"/>
              <a:t>)</a:t>
            </a:r>
            <a:endParaRPr lang="en-US" sz="3200" b="1" dirty="0"/>
          </a:p>
          <a:p>
            <a:r>
              <a:rPr lang="en-US" b="1" dirty="0">
                <a:solidFill>
                  <a:srgbClr val="00B050"/>
                </a:solidFill>
              </a:rPr>
              <a:t>Operational experience</a:t>
            </a:r>
          </a:p>
          <a:p>
            <a:pPr marL="342900" indent="-342900">
              <a:buAutoNum type="alphaUcParenR"/>
            </a:pPr>
            <a:r>
              <a:rPr lang="en-US" dirty="0"/>
              <a:t>29 standard screens + 15 intra-</a:t>
            </a:r>
            <a:r>
              <a:rPr lang="en-US" dirty="0" err="1"/>
              <a:t>undulator</a:t>
            </a:r>
            <a:r>
              <a:rPr lang="en-US" dirty="0"/>
              <a:t> screens</a:t>
            </a:r>
          </a:p>
          <a:p>
            <a:pPr marL="342900" indent="-342900">
              <a:buAutoNum type="alphaUcParenR"/>
            </a:pPr>
            <a:r>
              <a:rPr lang="en-US" dirty="0"/>
              <a:t>COTR mitigation geometry with scintillators for intra </a:t>
            </a:r>
            <a:r>
              <a:rPr lang="en-US" dirty="0" err="1"/>
              <a:t>undulator</a:t>
            </a:r>
            <a:r>
              <a:rPr lang="en-US" dirty="0"/>
              <a:t> screens + high. resolution </a:t>
            </a:r>
          </a:p>
          <a:p>
            <a:pPr marL="342900" indent="-342900">
              <a:buAutoNum type="alphaUcParenR" startAt="3"/>
            </a:pPr>
            <a:r>
              <a:rPr lang="en-US" dirty="0"/>
              <a:t>Intra-</a:t>
            </a:r>
            <a:r>
              <a:rPr lang="en-US" dirty="0" err="1"/>
              <a:t>undulator</a:t>
            </a:r>
            <a:r>
              <a:rPr lang="en-US" dirty="0"/>
              <a:t> screen can measure also FEL profile.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b="1" dirty="0">
                <a:solidFill>
                  <a:srgbClr val="00B0F0"/>
                </a:solidFill>
              </a:rPr>
              <a:t>Near future developments and middle term interests:</a:t>
            </a:r>
            <a:endParaRPr lang="en-US" dirty="0"/>
          </a:p>
          <a:p>
            <a:pPr marL="342900" indent="-342900">
              <a:buAutoNum type="arabicParenR"/>
            </a:pPr>
            <a:r>
              <a:rPr lang="en-US" dirty="0"/>
              <a:t>Advanced scintillator based screen designs with high resolution and overcoming COTR</a:t>
            </a:r>
          </a:p>
          <a:p>
            <a:pPr marL="342900" indent="-342900">
              <a:buAutoNum type="arabicParenR"/>
            </a:pPr>
            <a:r>
              <a:rPr lang="en-US" dirty="0"/>
              <a:t>Improvement of screen designs in mixed beams (i.e. e-beam + FEL) </a:t>
            </a:r>
          </a:p>
          <a:p>
            <a:pPr marL="342900" indent="-342900">
              <a:buAutoNum type="arabicParenR"/>
            </a:pPr>
            <a:r>
              <a:rPr lang="en-US" dirty="0"/>
              <a:t>Damage of scintillators and coatings by FEL radiation (share exp. and knowledge)</a:t>
            </a:r>
          </a:p>
          <a:p>
            <a:pPr marL="342900" indent="-342900">
              <a:buAutoNum type="arabicParenR"/>
            </a:pPr>
            <a:r>
              <a:rPr lang="en-US" dirty="0"/>
              <a:t>Performance of scintillators with FELs (is </a:t>
            </a:r>
            <a:r>
              <a:rPr lang="en-US" dirty="0" err="1"/>
              <a:t>YAG:Ce</a:t>
            </a:r>
            <a:r>
              <a:rPr lang="en-US" dirty="0"/>
              <a:t> the best choice ?) </a:t>
            </a:r>
            <a:endParaRPr lang="en-US" dirty="0" smtClean="0"/>
          </a:p>
          <a:p>
            <a:r>
              <a:rPr lang="en-US" dirty="0"/>
              <a:t>	</a:t>
            </a:r>
            <a:r>
              <a:rPr lang="en-US" dirty="0" smtClean="0"/>
              <a:t>							</a:t>
            </a:r>
            <a:r>
              <a:rPr lang="en-US" b="1" dirty="0" smtClean="0"/>
              <a:t>ref</a:t>
            </a:r>
            <a:r>
              <a:rPr lang="en-US" b="1" dirty="0"/>
              <a:t>. M </a:t>
            </a:r>
            <a:r>
              <a:rPr lang="en-US" b="1" dirty="0" smtClean="0"/>
              <a:t>Veronese</a:t>
            </a:r>
            <a:endParaRPr lang="en-US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4" y="2321532"/>
            <a:ext cx="3168352" cy="2166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142" y="3404818"/>
            <a:ext cx="2665805" cy="1452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904" y="2353005"/>
            <a:ext cx="2520280" cy="1286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17" y="2252690"/>
            <a:ext cx="1284067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9398628" y="2263555"/>
            <a:ext cx="1093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FEL 43nm</a:t>
            </a:r>
            <a:endParaRPr lang="it-IT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17" y="3460795"/>
            <a:ext cx="1080120" cy="1114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asellaDiTesto 9"/>
          <p:cNvSpPr txBox="1"/>
          <p:nvPr/>
        </p:nvSpPr>
        <p:spPr>
          <a:xfrm>
            <a:off x="9324284" y="3573017"/>
            <a:ext cx="9909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e-beam</a:t>
            </a:r>
          </a:p>
          <a:p>
            <a:r>
              <a:rPr lang="en-US" dirty="0">
                <a:latin typeface="Symbol" pitchFamily="18" charset="2"/>
              </a:rPr>
              <a:t>s</a:t>
            </a:r>
            <a:r>
              <a:rPr lang="en-US" dirty="0"/>
              <a:t>=15</a:t>
            </a: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m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107503" y="188641"/>
            <a:ext cx="119345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Advanced diagnostics topics of interest for international collaborations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51787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1636450" y="764705"/>
            <a:ext cx="9082102" cy="56630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Micro-bunching</a:t>
            </a:r>
            <a:r>
              <a:rPr lang="en-US" sz="2400" b="1" dirty="0" smtClean="0"/>
              <a:t> </a:t>
            </a:r>
            <a:endParaRPr lang="en-US" sz="2400" b="1" dirty="0"/>
          </a:p>
          <a:p>
            <a:r>
              <a:rPr lang="en-US" b="1" dirty="0">
                <a:solidFill>
                  <a:srgbClr val="00B050"/>
                </a:solidFill>
              </a:rPr>
              <a:t>Operational experience</a:t>
            </a:r>
          </a:p>
          <a:p>
            <a:r>
              <a:rPr lang="en-US" dirty="0"/>
              <a:t>A) Measured the seed laser induced bunching  in the UV and for higher harmonics (VUV).</a:t>
            </a:r>
          </a:p>
          <a:p>
            <a:endParaRPr lang="en-US" b="1" dirty="0">
              <a:solidFill>
                <a:srgbClr val="00B0F0"/>
              </a:solidFill>
            </a:endParaRPr>
          </a:p>
          <a:p>
            <a:endParaRPr lang="en-US" b="1" dirty="0">
              <a:solidFill>
                <a:srgbClr val="00B0F0"/>
              </a:solidFill>
            </a:endParaRPr>
          </a:p>
          <a:p>
            <a:endParaRPr lang="en-US" b="1" dirty="0">
              <a:solidFill>
                <a:srgbClr val="00B0F0"/>
              </a:solidFill>
            </a:endParaRPr>
          </a:p>
          <a:p>
            <a:endParaRPr lang="en-US" b="1" dirty="0">
              <a:solidFill>
                <a:srgbClr val="00B0F0"/>
              </a:solidFill>
            </a:endParaRPr>
          </a:p>
          <a:p>
            <a:endParaRPr lang="en-US" b="1" dirty="0">
              <a:solidFill>
                <a:srgbClr val="00B0F0"/>
              </a:solidFill>
            </a:endParaRPr>
          </a:p>
          <a:p>
            <a:endParaRPr lang="en-US" b="1" dirty="0">
              <a:solidFill>
                <a:srgbClr val="00B0F0"/>
              </a:solidFill>
            </a:endParaRPr>
          </a:p>
          <a:p>
            <a:endParaRPr lang="en-US" b="1" dirty="0">
              <a:solidFill>
                <a:srgbClr val="00B0F0"/>
              </a:solidFill>
            </a:endParaRPr>
          </a:p>
          <a:p>
            <a:endParaRPr lang="en-US" b="1" dirty="0">
              <a:solidFill>
                <a:srgbClr val="00B0F0"/>
              </a:solidFill>
            </a:endParaRPr>
          </a:p>
          <a:p>
            <a:endParaRPr lang="en-US" b="1" dirty="0">
              <a:solidFill>
                <a:srgbClr val="00B0F0"/>
              </a:solidFill>
            </a:endParaRPr>
          </a:p>
          <a:p>
            <a:endParaRPr lang="en-US" b="1" dirty="0">
              <a:solidFill>
                <a:srgbClr val="00B0F0"/>
              </a:solidFill>
            </a:endParaRPr>
          </a:p>
          <a:p>
            <a:r>
              <a:rPr lang="en-US" b="1" dirty="0">
                <a:solidFill>
                  <a:srgbClr val="00B0F0"/>
                </a:solidFill>
              </a:rPr>
              <a:t>Near future developments and middle term interests:</a:t>
            </a:r>
            <a:endParaRPr lang="en-US" dirty="0"/>
          </a:p>
          <a:p>
            <a:r>
              <a:rPr lang="en-US" dirty="0"/>
              <a:t>1) </a:t>
            </a:r>
            <a:r>
              <a:rPr lang="en-US" dirty="0" err="1"/>
              <a:t>Microbunching</a:t>
            </a:r>
            <a:r>
              <a:rPr lang="en-US" dirty="0"/>
              <a:t> measurements in the IR</a:t>
            </a:r>
          </a:p>
          <a:p>
            <a:endParaRPr lang="en-US" dirty="0"/>
          </a:p>
          <a:p>
            <a:r>
              <a:rPr lang="en-US" sz="2400" b="1" dirty="0"/>
              <a:t>Non invasive beam size and emittance diagnostics</a:t>
            </a:r>
          </a:p>
          <a:p>
            <a:r>
              <a:rPr lang="en-US" dirty="0"/>
              <a:t>In collaboration with R.B. </a:t>
            </a:r>
            <a:r>
              <a:rPr lang="en-US" dirty="0" err="1"/>
              <a:t>Fiorito</a:t>
            </a:r>
            <a:r>
              <a:rPr lang="en-US" dirty="0"/>
              <a:t>, S. Di </a:t>
            </a:r>
            <a:r>
              <a:rPr lang="en-US" dirty="0" err="1"/>
              <a:t>Mitri</a:t>
            </a:r>
            <a:r>
              <a:rPr lang="en-US" dirty="0"/>
              <a:t> et al (PRSTAB </a:t>
            </a:r>
            <a:r>
              <a:rPr lang="en-US" b="1" dirty="0"/>
              <a:t>17</a:t>
            </a:r>
            <a:r>
              <a:rPr lang="en-US" dirty="0"/>
              <a:t>, 122803 (2014</a:t>
            </a:r>
            <a:r>
              <a:rPr lang="en-US" dirty="0" smtClean="0"/>
              <a:t>))</a:t>
            </a:r>
          </a:p>
          <a:p>
            <a:r>
              <a:rPr lang="en-US" dirty="0"/>
              <a:t>	</a:t>
            </a:r>
            <a:r>
              <a:rPr lang="en-US" dirty="0" smtClean="0"/>
              <a:t>							</a:t>
            </a:r>
            <a:r>
              <a:rPr lang="en-US" b="1" dirty="0"/>
              <a:t>ref. M </a:t>
            </a:r>
            <a:r>
              <a:rPr lang="en-US" b="1" dirty="0" smtClean="0"/>
              <a:t>Veronese</a:t>
            </a:r>
            <a:endParaRPr lang="en-US" b="1" dirty="0"/>
          </a:p>
        </p:txBody>
      </p:sp>
      <p:grpSp>
        <p:nvGrpSpPr>
          <p:cNvPr id="3" name="Gruppo 2"/>
          <p:cNvGrpSpPr/>
          <p:nvPr/>
        </p:nvGrpSpPr>
        <p:grpSpPr>
          <a:xfrm>
            <a:off x="1807617" y="2829654"/>
            <a:ext cx="3987280" cy="976759"/>
            <a:chOff x="392933" y="2132856"/>
            <a:chExt cx="3987280" cy="976759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933" y="2132856"/>
              <a:ext cx="3987280" cy="9767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ttangolo 1"/>
            <p:cNvSpPr/>
            <p:nvPr/>
          </p:nvSpPr>
          <p:spPr>
            <a:xfrm>
              <a:off x="1403648" y="2852936"/>
              <a:ext cx="936104" cy="2566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968" y="1857756"/>
            <a:ext cx="2182926" cy="1526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4" y="1816224"/>
            <a:ext cx="2142094" cy="1568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114" y="3318033"/>
            <a:ext cx="1800199" cy="1398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asellaDiTesto 9"/>
          <p:cNvSpPr txBox="1"/>
          <p:nvPr/>
        </p:nvSpPr>
        <p:spPr>
          <a:xfrm>
            <a:off x="107503" y="188641"/>
            <a:ext cx="119345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Advanced diagnostics topics of interest for international collaborations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7973962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487</Words>
  <Application>Microsoft Office PowerPoint</Application>
  <PresentationFormat>Widescreen</PresentationFormat>
  <Paragraphs>119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4" baseType="lpstr">
      <vt:lpstr>Arial Unicode MS</vt:lpstr>
      <vt:lpstr>MS PGothic</vt:lpstr>
      <vt:lpstr>Arial</vt:lpstr>
      <vt:lpstr>Calibri</vt:lpstr>
      <vt:lpstr>Calibri Light</vt:lpstr>
      <vt:lpstr>Symbol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Windows User</dc:creator>
  <cp:lastModifiedBy>Windows User</cp:lastModifiedBy>
  <cp:revision>8</cp:revision>
  <dcterms:created xsi:type="dcterms:W3CDTF">2015-03-11T12:56:29Z</dcterms:created>
  <dcterms:modified xsi:type="dcterms:W3CDTF">2015-03-17T22:33:17Z</dcterms:modified>
</cp:coreProperties>
</file>