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64" r:id="rId1"/>
  </p:sldMasterIdLst>
  <p:notesMasterIdLst>
    <p:notesMasterId r:id="rId23"/>
  </p:notesMasterIdLst>
  <p:handoutMasterIdLst>
    <p:handoutMasterId r:id="rId24"/>
  </p:handoutMasterIdLst>
  <p:sldIdLst>
    <p:sldId id="331" r:id="rId2"/>
    <p:sldId id="257" r:id="rId3"/>
    <p:sldId id="332" r:id="rId4"/>
    <p:sldId id="340" r:id="rId5"/>
    <p:sldId id="267" r:id="rId6"/>
    <p:sldId id="261" r:id="rId7"/>
    <p:sldId id="262" r:id="rId8"/>
    <p:sldId id="333" r:id="rId9"/>
    <p:sldId id="335" r:id="rId10"/>
    <p:sldId id="337" r:id="rId11"/>
    <p:sldId id="338" r:id="rId12"/>
    <p:sldId id="343" r:id="rId13"/>
    <p:sldId id="341" r:id="rId14"/>
    <p:sldId id="334" r:id="rId15"/>
    <p:sldId id="342" r:id="rId16"/>
    <p:sldId id="339" r:id="rId17"/>
    <p:sldId id="309" r:id="rId18"/>
    <p:sldId id="258" r:id="rId19"/>
    <p:sldId id="259" r:id="rId20"/>
    <p:sldId id="269" r:id="rId21"/>
    <p:sldId id="263" r:id="rId22"/>
  </p:sldIdLst>
  <p:sldSz cx="9144000" cy="6858000" type="screen4x3"/>
  <p:notesSz cx="6794500" cy="9931400"/>
  <p:defaultTextStyle>
    <a:defPPr>
      <a:defRPr lang="de-CH"/>
    </a:defPPr>
    <a:lvl1pPr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521415D9-36F7-43E2-AB2F-B90AF26B5E84}">
      <p14:sectionLst xmlns:p14="http://schemas.microsoft.com/office/powerpoint/2010/main">
        <p14:section name="Standardabschnitt" id="{AE7857C0-2D20-4703-8FB6-39B300EF5577}">
          <p14:sldIdLst>
            <p14:sldId id="331"/>
            <p14:sldId id="257"/>
            <p14:sldId id="332"/>
            <p14:sldId id="340"/>
            <p14:sldId id="267"/>
            <p14:sldId id="261"/>
            <p14:sldId id="262"/>
            <p14:sldId id="333"/>
            <p14:sldId id="335"/>
            <p14:sldId id="337"/>
            <p14:sldId id="338"/>
            <p14:sldId id="343"/>
            <p14:sldId id="341"/>
            <p14:sldId id="334"/>
            <p14:sldId id="342"/>
            <p14:sldId id="339"/>
            <p14:sldId id="309"/>
            <p14:sldId id="258"/>
            <p14:sldId id="259"/>
            <p14:sldId id="269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187">
          <p15:clr>
            <a:srgbClr val="A4A3A4"/>
          </p15:clr>
        </p15:guide>
        <p15:guide id="6" orient="horz" pos="504">
          <p15:clr>
            <a:srgbClr val="A4A3A4"/>
          </p15:clr>
        </p15:guide>
        <p15:guide id="7" orient="horz" pos="4156">
          <p15:clr>
            <a:srgbClr val="A4A3A4"/>
          </p15:clr>
        </p15:guide>
        <p15:guide id="8" orient="horz">
          <p15:clr>
            <a:srgbClr val="A4A3A4"/>
          </p15:clr>
        </p15:guide>
        <p15:guide id="9" pos="657">
          <p15:clr>
            <a:srgbClr val="A4A3A4"/>
          </p15:clr>
        </p15:guide>
        <p15:guide id="10" pos="5534">
          <p15:clr>
            <a:srgbClr val="A4A3A4"/>
          </p15:clr>
        </p15:guide>
        <p15:guide id="11" pos="521">
          <p15:clr>
            <a:srgbClr val="A4A3A4"/>
          </p15:clr>
        </p15:guide>
        <p15:guide id="12" pos="453">
          <p15:clr>
            <a:srgbClr val="A4A3A4"/>
          </p15:clr>
        </p15:guide>
        <p15:guide id="13" pos="1315">
          <p15:clr>
            <a:srgbClr val="A4A3A4"/>
          </p15:clr>
        </p15:guide>
        <p15:guide id="14" pos="3039">
          <p15:clr>
            <a:srgbClr val="A4A3A4"/>
          </p15:clr>
        </p15:guide>
        <p15:guide id="15" pos="3152">
          <p15:clr>
            <a:srgbClr val="A4A3A4"/>
          </p15:clr>
        </p15:guide>
        <p15:guide id="16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FFFFFF"/>
    <a:srgbClr val="808080"/>
    <a:srgbClr val="000000"/>
    <a:srgbClr val="FDCA00"/>
    <a:srgbClr val="EF5B00"/>
    <a:srgbClr val="C50006"/>
    <a:srgbClr val="7C204E"/>
    <a:srgbClr val="003B6E"/>
    <a:srgbClr val="197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1"/>
    <p:restoredTop sz="91959" autoAdjust="0"/>
  </p:normalViewPr>
  <p:slideViewPr>
    <p:cSldViewPr snapToObjects="1">
      <p:cViewPr varScale="1">
        <p:scale>
          <a:sx n="178" d="100"/>
          <a:sy n="178" d="100"/>
        </p:scale>
        <p:origin x="1200" y="176"/>
      </p:cViewPr>
      <p:guideLst>
        <p:guide orient="horz" pos="890"/>
        <p:guide orient="horz" pos="845"/>
        <p:guide orient="horz" pos="3793"/>
        <p:guide orient="horz" pos="1117"/>
        <p:guide orient="horz" pos="187"/>
        <p:guide orient="horz" pos="504"/>
        <p:guide orient="horz" pos="4156"/>
        <p:guide orient="horz"/>
        <p:guide pos="657"/>
        <p:guide pos="5534"/>
        <p:guide pos="521"/>
        <p:guide pos="453"/>
        <p:guide pos="1315"/>
        <p:guide pos="3039"/>
        <p:guide pos="3152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5" d="100"/>
          <a:sy n="115" d="100"/>
        </p:scale>
        <p:origin x="-4932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</a:defRPr>
            </a:lvl1pPr>
          </a:lstStyle>
          <a:p>
            <a:pPr>
              <a:defRPr/>
            </a:pPr>
            <a:fld id="{630A188E-C926-984B-863C-48B251A81B15}" type="slidenum">
              <a:rPr lang="en-GB">
                <a:latin typeface="+mn-lt"/>
              </a:rPr>
              <a:pPr>
                <a:defRPr/>
              </a:pPr>
              <a:t>‹#›</a:t>
            </a:fld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5994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631" y="4718072"/>
            <a:ext cx="4981238" cy="446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  <a:p>
            <a:pPr lvl="5"/>
            <a:r>
              <a:rPr lang="de-DE" noProof="0" dirty="0"/>
              <a:t>Sechste Ebene</a:t>
            </a:r>
          </a:p>
          <a:p>
            <a:pPr lvl="6"/>
            <a:r>
              <a:rPr lang="de-DE" noProof="0" dirty="0"/>
              <a:t>Siebte Ebene</a:t>
            </a:r>
          </a:p>
          <a:p>
            <a:pPr lvl="7"/>
            <a:r>
              <a:rPr lang="de-DE" noProof="0" dirty="0"/>
              <a:t>Achte Ebene</a:t>
            </a:r>
          </a:p>
          <a:p>
            <a:pPr lvl="8"/>
            <a:r>
              <a:rPr lang="de-DE" noProof="0" dirty="0"/>
              <a:t>Neunte Ebene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</a:defRPr>
            </a:lvl1pPr>
          </a:lstStyle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14738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90488" indent="-90488" algn="l" rtl="0" eaLnBrk="0" fontAlgn="base" hangingPunct="0">
      <a:spcBef>
        <a:spcPts val="0"/>
      </a:spcBef>
      <a:spcAft>
        <a:spcPct val="0"/>
      </a:spcAft>
      <a:buFont typeface="Arial" panose="020B0604020202020204" pitchFamily="34" charset="0"/>
      <a:buChar char="•"/>
      <a:defRPr sz="1000" kern="1200" baseline="0">
        <a:solidFill>
          <a:schemeClr val="tx1"/>
        </a:solidFill>
        <a:latin typeface="+mn-lt"/>
        <a:ea typeface="ヒラギノ角ゴ Pro W3" pitchFamily="-108" charset="-128"/>
        <a:cs typeface="ヒラギノ角ゴ Pro W3" pitchFamily="-108" charset="-128"/>
      </a:defRPr>
    </a:lvl1pPr>
    <a:lvl2pPr marL="180975" indent="-9207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266700" indent="-8572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357188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4pPr>
    <a:lvl5pPr marL="447675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pitchFamily="-112" charset="-128"/>
        <a:cs typeface="ＭＳ Ｐゴシック" charset="0"/>
      </a:defRPr>
    </a:lvl5pPr>
    <a:lvl6pPr marL="538163" indent="-90488" algn="l" defTabSz="457200" rtl="0" eaLnBrk="1" latinLnBrk="0" hangingPunct="1"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+mn-ea"/>
        <a:cs typeface="Arial" panose="020B0604020202020204" pitchFamily="34" charset="0"/>
      </a:defRPr>
    </a:lvl6pPr>
    <a:lvl7pPr marL="628650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7pPr>
    <a:lvl8pPr marL="719138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8pPr>
    <a:lvl9pPr marL="806450" indent="-88900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rostoucími extrémními projevy počasí roste i potřeba se těmto výkyvům adaptovat. Dlouhodobá sucha, která jsou střídána přívalovými dešti, mají negativní účinky nejen na krajinu, ale i na urbanizovaná prostředí. Zpevněné a nepropustné povrchy měst a příměstských aglomerací znemožňuji vsakování vody a ovlivňují tak její přirozený koloběh v přírodě. Trendem minulého století bylo srážkovou vodu z měst a krajiny rychle odvádět, tento trend je nyní kvůli dlouhotrvajícím obdobím sucha nahrazen snahou vodu zadržovat nejen v krajině, ale i ve městech. Nástroj, který tento postup hospodaření s dešťovou vodou doprovází se nazývá „zelená infrastruktura“. Jedná se o plochy s přírodními složkami, které umožňují zasakování srážkové vody a její pozvolné vypařování. Ve městech je tato infrastruktura utvářena parky, průlehy kolem komunikací, zelenými střechami, stromovým porostem atd. Voda je díky vsakování navrácena zpět do vody podzemní a tím </a:t>
            </a:r>
            <a:r>
              <a:rPr lang="cs-CZ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nalepšena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zásoba vody v krajině.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Diplomová práce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32AB54-C8A1-407F-905D-597CC92E4A07}" type="datetime1">
              <a:rPr lang="cs-CZ" smtClean="0"/>
              <a:t>04.09.18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1F7AC-A8AE-4DB4-B7D2-09A13720D0E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172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Experiment umožňující sběr dat byl založen na zelené střeše budovy Univerzitního centra energeticky efektivních budov v Buštěhradu. Čtyři segmenty (S1-S4) o rozměrech 1x1 m byly opatřeny dvěma druhy substrátů a dvěma typy stádia vegetace. Následně byl monitorován odtok z jednotlivých segmentů, vlhkost a teplota substrátů a tato data byla doplněna daty z přilehlé meteostanice. Experiment byl založen na počátku září roku 2017 a získaná data byla vyhodnocena ke dni 20.4.2018.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Diplomová práce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1221A70-33DF-41C2-8FC4-0457E136232E}" type="datetime1">
              <a:rPr lang="cs-CZ" smtClean="0"/>
              <a:t>04.09.18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1F7AC-A8AE-4DB4-B7D2-09A13720D0E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79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Diplomová práce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02390EC-8430-4131-B2E4-09FC44577D31}" type="datetime1">
              <a:rPr lang="cs-CZ" smtClean="0"/>
              <a:t>04.09.18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1F7AC-A8AE-4DB4-B7D2-09A13720D0E8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670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Monitoring vodního režimu segmentů S1 a S2 dokazuje, že méně více vody odtéká ze segmentu S2, jehož substrát zároveň dosahuje vyšší vlhkosti. V grafu si lze všimnou oblasti bez vlhkostních dat. Jedná se o dny, kdy byla teplota pod bodem mrazu a v takovém případě nelze měřit vlhkosti zmrzlých substrátů.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Diplomová práce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02390EC-8430-4131-B2E4-09FC44577D31}" type="datetime1">
              <a:rPr lang="cs-CZ" smtClean="0"/>
              <a:t>04.09.18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1F7AC-A8AE-4DB4-B7D2-09A13720D0E8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9009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4984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Jedním z typů zelené infastruktury jsou zelené střechy. Zelené střechy mohou být jak ploché tak šikmé. Rozdělují se také podle mocnosti substrátu a pěstovaných rostlin na extenzivní a intenzivní. Dešťová voda je na střechách budov zadržena, její špičkový odtok je ve vztahu k celkovému odtoku z urbanizovaného povodí opožděn čímž se snižuje zatížení stokové sítě. Voda zachycená zelenou střechou je následně přirozeným procesem evapotranspirace uvolněna zpět do atmosféry, čímž dochází k ochlazení okolního prostředí. Konstrukčně se zelená střecha provádí uložením ochranné geotextilie na hydroizolaci klasické střešní konstrukce, na tu se položí nopová folie sloužící jako </a:t>
            </a:r>
            <a:r>
              <a:rPr lang="cs-CZ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hydroakumulační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vrstva, filtrační geotextilie uložená na nopové folii zabraňuje vyplavování částic substrátu, který je na filtrační geotextilii uložen. Následně se substrát osadí vegetací. 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Diplomová práce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02390EC-8430-4131-B2E4-09FC44577D31}" type="datetime1">
              <a:rPr lang="cs-CZ" smtClean="0"/>
              <a:t>04.09.18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1F7AC-A8AE-4DB4-B7D2-09A13720D0E8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1792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U:\20160506_PSI_Luftbild_029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42401" y="282698"/>
            <a:ext cx="5674015" cy="33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>
          <a:xfrm>
            <a:off x="814387" y="4572000"/>
            <a:ext cx="7969249" cy="1388939"/>
          </a:xfrm>
        </p:spPr>
        <p:txBody>
          <a:bodyPr/>
          <a:lstStyle>
            <a:lvl1pPr>
              <a:defRPr sz="3000">
                <a:solidFill>
                  <a:srgbClr val="686868"/>
                </a:solidFill>
                <a:latin typeface="Georgia" charset="0"/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9649" name="Rectangle 17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14388" y="4140000"/>
            <a:ext cx="7969249" cy="36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1800" b="1">
                <a:solidFill>
                  <a:srgbClr val="969696"/>
                </a:solidFill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Rechteck 8"/>
          <p:cNvSpPr/>
          <p:nvPr userDrawn="1"/>
        </p:nvSpPr>
        <p:spPr bwMode="auto">
          <a:xfrm>
            <a:off x="-2" y="282698"/>
            <a:ext cx="25344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pic>
        <p:nvPicPr>
          <p:cNvPr id="12" name="Bild 24" descr="PSI-Logo_narrow_30k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63" y="548680"/>
            <a:ext cx="12192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"/>
          <p:cNvSpPr>
            <a:spLocks noChangeArrowheads="1"/>
          </p:cNvSpPr>
          <p:nvPr userDrawn="1"/>
        </p:nvSpPr>
        <p:spPr bwMode="auto">
          <a:xfrm>
            <a:off x="5292080" y="3412620"/>
            <a:ext cx="3024336" cy="232404"/>
          </a:xfrm>
          <a:prstGeom prst="rect">
            <a:avLst/>
          </a:prstGeom>
          <a:solidFill>
            <a:schemeClr val="bg1">
              <a:alpha val="7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ctr">
              <a:spcBef>
                <a:spcPct val="0"/>
              </a:spcBef>
            </a:pPr>
            <a:r>
              <a:rPr lang="de-CH" sz="1100" b="1" i="0" kern="0" spc="30" dirty="0">
                <a:solidFill>
                  <a:srgbClr val="505150"/>
                </a:solidFill>
                <a:latin typeface="+mn-lt"/>
                <a:cs typeface="Arial" charset="0"/>
              </a:rPr>
              <a:t>WIR SCHAFFEN WISSEN – HEUTE FÜR MORGEN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424000" y="282698"/>
            <a:ext cx="7200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sp>
        <p:nvSpPr>
          <p:cNvPr id="15" name="Rechteck 15"/>
          <p:cNvSpPr>
            <a:spLocks noChangeArrowheads="1"/>
          </p:cNvSpPr>
          <p:nvPr userDrawn="1"/>
        </p:nvSpPr>
        <p:spPr bwMode="auto">
          <a:xfrm>
            <a:off x="828000" y="6138863"/>
            <a:ext cx="720725" cy="719137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680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168188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9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934839" y="1484782"/>
            <a:ext cx="7885633" cy="4608514"/>
          </a:xfrm>
        </p:spPr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  <a:p>
            <a:pPr lvl="5"/>
            <a:r>
              <a:rPr lang="de-CH" dirty="0"/>
              <a:t>Sechste Ebene</a:t>
            </a:r>
          </a:p>
          <a:p>
            <a:pPr lvl="6"/>
            <a:r>
              <a:rPr lang="de-CH" dirty="0"/>
              <a:t>Siebte Ebene</a:t>
            </a:r>
          </a:p>
          <a:p>
            <a:pPr lvl="7"/>
            <a:r>
              <a:rPr lang="de-CH" dirty="0"/>
              <a:t>Achte Ebene</a:t>
            </a:r>
          </a:p>
          <a:p>
            <a:pPr lvl="8"/>
            <a:r>
              <a:rPr lang="de-CH" dirty="0"/>
              <a:t>Neunte Ebene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39105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1042988" y="1341438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8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5003800" y="1337869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5310303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7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938416" y="1449803"/>
            <a:ext cx="3781425" cy="4571585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8" name="Inhaltsplatzhalter 10"/>
          <p:cNvSpPr>
            <a:spLocks noGrp="1"/>
          </p:cNvSpPr>
          <p:nvPr>
            <p:ph sz="quarter" idx="19" hasCustomPrompt="1"/>
          </p:nvPr>
        </p:nvSpPr>
        <p:spPr>
          <a:xfrm>
            <a:off x="4899228" y="1446234"/>
            <a:ext cx="3781425" cy="4575154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6353116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152505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3878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auf Bild (hoc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:\20160506_PSI_Luftbild_0292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1019811"/>
            <a:ext cx="8370753" cy="557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827088" y="1019810"/>
            <a:ext cx="2289712" cy="5577839"/>
          </a:xfrm>
          <a:solidFill>
            <a:schemeClr val="bg1">
              <a:alpha val="75000"/>
            </a:schemeClr>
          </a:solidFill>
        </p:spPr>
        <p:txBody>
          <a:bodyPr lIns="72000" tIns="360000" rIns="36000" bIns="36000" anchor="t" anchorCtr="0"/>
          <a:lstStyle>
            <a:lvl1pPr marL="177800" indent="-177800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Bild 14" descr="PSI-Logo_narrow_30k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>
            <a:spLocks noChangeArrowheads="1"/>
          </p:cNvSpPr>
          <p:nvPr userDrawn="1"/>
        </p:nvSpPr>
        <p:spPr bwMode="auto">
          <a:xfrm>
            <a:off x="0" y="1019811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6880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7151-3396-4082-9A57-FE05B75FC5B0}" type="datetimeFigureOut">
              <a:rPr lang="cs-CZ" smtClean="0"/>
              <a:t>04.09.18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72F83-0AA7-4371-B120-AA7D4D692D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278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BF72AB2-24DC-4FB4-9F1A-DA12BCD6A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0863"/>
            <a:ext cx="78867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3" name="TextovéPole 12"/>
          <p:cNvSpPr txBox="1"/>
          <p:nvPr userDrawn="1"/>
        </p:nvSpPr>
        <p:spPr>
          <a:xfrm>
            <a:off x="6457950" y="6467559"/>
            <a:ext cx="205740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EF3A22A7-7587-4443-BD2E-485ACAD2FF59}" type="slidenum">
              <a:rPr lang="cs-CZ" sz="900" smtClean="0">
                <a:solidFill>
                  <a:srgbClr val="9B9B9B"/>
                </a:solidFill>
                <a:latin typeface="Arial Black" panose="020B0A04020102020204" pitchFamily="34" charset="0"/>
              </a:rPr>
              <a:t>‹#›</a:t>
            </a:fld>
            <a:r>
              <a:rPr lang="cs-CZ" sz="900" baseline="0" dirty="0">
                <a:solidFill>
                  <a:srgbClr val="9B9B9B"/>
                </a:solidFill>
                <a:latin typeface="Arial Black" panose="020B0A04020102020204" pitchFamily="34" charset="0"/>
              </a:rPr>
              <a:t> | 23</a:t>
            </a:r>
            <a:endParaRPr lang="en-GB" sz="900" dirty="0">
              <a:solidFill>
                <a:srgbClr val="9B9B9B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ovéPole 13"/>
          <p:cNvSpPr txBox="1"/>
          <p:nvPr userDrawn="1"/>
        </p:nvSpPr>
        <p:spPr>
          <a:xfrm>
            <a:off x="628651" y="6386768"/>
            <a:ext cx="5233259" cy="3000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35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900" baseline="0" dirty="0">
                <a:solidFill>
                  <a:srgbClr val="9B9B9B"/>
                </a:solidFill>
                <a:latin typeface="Arial Black" panose="020B0A04020102020204" pitchFamily="34" charset="0"/>
              </a:rPr>
              <a:t>Bc. Jitka Hanzlíková | </a:t>
            </a:r>
            <a:r>
              <a:rPr lang="cs-CZ" sz="900" kern="1200" baseline="0" dirty="0">
                <a:solidFill>
                  <a:srgbClr val="9B9B9B"/>
                </a:solidFill>
                <a:latin typeface="Arial Black" panose="020B0A04020102020204" pitchFamily="34" charset="0"/>
                <a:ea typeface="+mn-ea"/>
                <a:cs typeface="+mn-cs"/>
              </a:rPr>
              <a:t>Vodní režim vegetační vrstvy extenzivní zelené střechy </a:t>
            </a:r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"/>
            <a:ext cx="9140443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6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077200" y="291600"/>
            <a:ext cx="6708025" cy="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/>
              <a:t>Folientitel</a:t>
            </a:r>
            <a:r>
              <a:rPr lang="en-GB" noProof="0" dirty="0"/>
              <a:t> </a:t>
            </a:r>
            <a:r>
              <a:rPr lang="en-GB" noProof="0" dirty="0" err="1"/>
              <a:t>eingeben</a:t>
            </a:r>
            <a:endParaRPr lang="en-GB" noProof="0" dirty="0"/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06312" y="6661150"/>
            <a:ext cx="575742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 smtClean="0">
                <a:latin typeface="+mn-lt"/>
              </a:defRPr>
            </a:lvl1pPr>
          </a:lstStyle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6" name="Rechteck 12"/>
          <p:cNvSpPr>
            <a:spLocks noChangeArrowheads="1"/>
          </p:cNvSpPr>
          <p:nvPr/>
        </p:nvSpPr>
        <p:spPr bwMode="auto">
          <a:xfrm>
            <a:off x="0" y="1412875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1042988" y="1341438"/>
            <a:ext cx="7742237" cy="4679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8" name="Bild 14" descr="PSI-Logo_narrow_30k.eps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4" r:id="rId2"/>
    <p:sldLayoutId id="2147483976" r:id="rId3"/>
    <p:sldLayoutId id="2147483973" r:id="rId4"/>
    <p:sldLayoutId id="2147483977" r:id="rId5"/>
    <p:sldLayoutId id="2147483979" r:id="rId6"/>
    <p:sldLayoutId id="2147483978" r:id="rId7"/>
    <p:sldLayoutId id="2147483980" r:id="rId8"/>
    <p:sldLayoutId id="2147483981" r:id="rId9"/>
    <p:sldLayoutId id="2147483982" r:id="rId10"/>
  </p:sldLayoutIdLst>
  <p:transition spd="med"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kern="1000" spc="0">
          <a:solidFill>
            <a:srgbClr val="68686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9pPr>
    </p:titleStyle>
    <p:bodyStyle>
      <a:lvl1pPr marL="1778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100000"/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355600" indent="18415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spc="0" baseline="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7175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4pPr>
      <a:lvl5pPr marL="8953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107473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6pPr>
      <a:lvl7pPr marL="1257300" indent="-1825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7pPr>
      <a:lvl8pPr marL="143668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8pPr>
      <a:lvl9pPr marL="1614488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14386" y="4945708"/>
            <a:ext cx="7969249" cy="792088"/>
          </a:xfrm>
        </p:spPr>
        <p:txBody>
          <a:bodyPr/>
          <a:lstStyle/>
          <a:p>
            <a:r>
              <a:rPr lang="en-US" sz="2400" dirty="0"/>
              <a:t>Studying early stage pedogenesis </a:t>
            </a:r>
            <a:br>
              <a:rPr lang="en-US" sz="2400" dirty="0"/>
            </a:br>
            <a:r>
              <a:rPr lang="en-US" sz="2400" dirty="0"/>
              <a:t>		using on-the-fly bimodal tomography</a:t>
            </a:r>
          </a:p>
        </p:txBody>
      </p:sp>
      <p:sp>
        <p:nvSpPr>
          <p:cNvPr id="6" name="Untertitel 5"/>
          <p:cNvSpPr>
            <a:spLocks noGrp="1"/>
          </p:cNvSpPr>
          <p:nvPr>
            <p:ph type="subTitle" sz="quarter" idx="1"/>
          </p:nvPr>
        </p:nvSpPr>
        <p:spPr>
          <a:xfrm>
            <a:off x="814387" y="3933056"/>
            <a:ext cx="7969249" cy="873176"/>
          </a:xfrm>
        </p:spPr>
        <p:txBody>
          <a:bodyPr/>
          <a:lstStyle/>
          <a:p>
            <a:r>
              <a:rPr lang="en-US" dirty="0"/>
              <a:t>A.P. </a:t>
            </a:r>
            <a:r>
              <a:rPr lang="en-US" dirty="0" err="1"/>
              <a:t>Kaestner</a:t>
            </a:r>
            <a:r>
              <a:rPr lang="en-US" baseline="30000" dirty="0" err="1"/>
              <a:t>a</a:t>
            </a:r>
            <a:r>
              <a:rPr lang="en-US" dirty="0"/>
              <a:t>, P. </a:t>
            </a:r>
            <a:r>
              <a:rPr lang="en-US" dirty="0" err="1"/>
              <a:t>Hečková</a:t>
            </a:r>
            <a:r>
              <a:rPr lang="en-US" baseline="30000" dirty="0" err="1"/>
              <a:t>b</a:t>
            </a:r>
            <a:r>
              <a:rPr lang="en-US" dirty="0"/>
              <a:t>, C. </a:t>
            </a:r>
            <a:r>
              <a:rPr lang="en-US" dirty="0" err="1"/>
              <a:t>Carminati</a:t>
            </a:r>
            <a:r>
              <a:rPr lang="en-US" baseline="30000" dirty="0" err="1"/>
              <a:t>a</a:t>
            </a:r>
            <a:r>
              <a:rPr lang="en-US" dirty="0"/>
              <a:t>, J. </a:t>
            </a:r>
            <a:r>
              <a:rPr lang="en-US" dirty="0" err="1"/>
              <a:t>Koestel</a:t>
            </a:r>
            <a:r>
              <a:rPr lang="en-US" baseline="30000" dirty="0" err="1"/>
              <a:t>c</a:t>
            </a:r>
            <a:r>
              <a:rPr lang="en-US" dirty="0"/>
              <a:t>, and M. </a:t>
            </a:r>
            <a:r>
              <a:rPr lang="en-US" dirty="0" err="1"/>
              <a:t>Sněhota</a:t>
            </a:r>
            <a:r>
              <a:rPr lang="en-US" baseline="30000" dirty="0" err="1"/>
              <a:t>b</a:t>
            </a:r>
            <a:endParaRPr lang="en-US" baseline="30000" dirty="0"/>
          </a:p>
          <a:p>
            <a:r>
              <a:rPr lang="en-US" sz="1000" baseline="30000" dirty="0"/>
              <a:t>a</a:t>
            </a:r>
            <a:r>
              <a:rPr lang="en-US" sz="1000" b="0" dirty="0"/>
              <a:t> Laboratory for Neutron Scattering and Imaging, Paul Scherrer </a:t>
            </a:r>
            <a:r>
              <a:rPr lang="en-US" sz="1000" b="0" dirty="0" err="1"/>
              <a:t>Institut</a:t>
            </a:r>
            <a:r>
              <a:rPr lang="en-US" sz="1000" b="0" dirty="0"/>
              <a:t>, Switzerland</a:t>
            </a:r>
          </a:p>
          <a:p>
            <a:r>
              <a:rPr lang="en-US" sz="1000" b="0" baseline="30000" dirty="0"/>
              <a:t>B</a:t>
            </a:r>
            <a:r>
              <a:rPr lang="en-US" sz="1000" b="0" dirty="0"/>
              <a:t> University Centre for Energy Efficient Buildings, Czech Technical University in Prague, </a:t>
            </a:r>
            <a:r>
              <a:rPr lang="en-US" sz="1000" b="0" dirty="0" err="1"/>
              <a:t>Bustehrad</a:t>
            </a:r>
            <a:r>
              <a:rPr lang="en-US" sz="1000" b="0" dirty="0"/>
              <a:t>, Czech Republic </a:t>
            </a:r>
          </a:p>
          <a:p>
            <a:r>
              <a:rPr lang="en-US" sz="1000" b="0" baseline="30000" dirty="0"/>
              <a:t>C </a:t>
            </a:r>
            <a:r>
              <a:rPr lang="en-US" sz="1000" b="0" dirty="0"/>
              <a:t>Institute for Soil and Environment, Swedish University of Agricultural Sciences, Uppsala, Sweden</a:t>
            </a:r>
          </a:p>
          <a:p>
            <a:endParaRPr lang="en-US" b="0" baseline="30000" dirty="0"/>
          </a:p>
        </p:txBody>
      </p:sp>
      <p:sp>
        <p:nvSpPr>
          <p:cNvPr id="7" name="Textfeld 6"/>
          <p:cNvSpPr txBox="1"/>
          <p:nvPr/>
        </p:nvSpPr>
        <p:spPr>
          <a:xfrm>
            <a:off x="814387" y="5805264"/>
            <a:ext cx="6853957" cy="5040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kern="1000" spc="30" dirty="0">
                <a:solidFill>
                  <a:srgbClr val="969696"/>
                </a:solidFill>
                <a:latin typeface="+mn-lt"/>
                <a:cs typeface="Franklin Gothic Book"/>
              </a:rPr>
              <a:t>WCNR-11, Sydney, September 2-7, 2018</a:t>
            </a:r>
          </a:p>
        </p:txBody>
      </p:sp>
    </p:spTree>
    <p:extLst>
      <p:ext uri="{BB962C8B-B14F-4D97-AF65-F5344CB8AC3E}">
        <p14:creationId xmlns:p14="http://schemas.microsoft.com/office/powerpoint/2010/main" val="275951994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C95746-105D-42A8-9CEB-42EE2393C89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9" y="1341438"/>
            <a:ext cx="4366142" cy="4679951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en-US" dirty="0"/>
              <a:t>Green Infrastructure (GI) is a efficient tool for adaptation to climate change in cities</a:t>
            </a:r>
          </a:p>
          <a:p>
            <a:endParaRPr lang="en-US" dirty="0"/>
          </a:p>
          <a:p>
            <a:r>
              <a:rPr lang="en-US" dirty="0"/>
              <a:t>GI involves municipal parks, pedestrian paths, rain gardens, tree stands and </a:t>
            </a:r>
            <a:r>
              <a:rPr lang="en-US" b="1" dirty="0"/>
              <a:t>green roofs</a:t>
            </a:r>
          </a:p>
          <a:p>
            <a:endParaRPr lang="en-US" b="1" dirty="0"/>
          </a:p>
          <a:p>
            <a:r>
              <a:rPr lang="en-US" b="1" dirty="0"/>
              <a:t>Green roofs </a:t>
            </a:r>
            <a:r>
              <a:rPr lang="en-US" dirty="0"/>
              <a:t>are efficient in water retention, air cooling, and reduction of contamination by air and water pollutants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Goal</a:t>
            </a:r>
            <a:r>
              <a:rPr lang="en-US" dirty="0"/>
              <a:t>: to assess the long term performance of green roof growing media and to </a:t>
            </a:r>
            <a:r>
              <a:rPr lang="en-US" i="1" dirty="0"/>
              <a:t>explain the effect of soil structure changes on flow paths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975E30E-62BE-4F64-813A-E2E6A391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kern="1200" dirty="0" err="1">
                <a:solidFill>
                  <a:schemeClr val="bg2"/>
                </a:solidFill>
              </a:rPr>
              <a:t>Introductio</a:t>
            </a:r>
            <a:r>
              <a:rPr lang="cs-CZ" kern="1200" dirty="0">
                <a:solidFill>
                  <a:schemeClr val="bg2"/>
                </a:solidFill>
              </a:rPr>
              <a:t>n</a:t>
            </a:r>
            <a:endParaRPr lang="en-US" kern="1200" dirty="0">
              <a:solidFill>
                <a:schemeClr val="bg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130" y="1022316"/>
            <a:ext cx="3733827" cy="497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8125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C39F18-A83A-1744-BD0A-8A5F180B145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31640" y="1412776"/>
            <a:ext cx="2498284" cy="311769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92A8AC0-1742-B840-AEF2-528E5DA1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soil types in the experiment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BC408-5FD5-4E4D-88D8-EA01857D3D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</a:t>
            </a:fld>
            <a:endParaRPr lang="de-DE" dirty="0"/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F1980489-9462-634C-A650-8F702D3DD2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412776"/>
            <a:ext cx="3421804" cy="34218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4E6674-6001-B940-9D23-896ABDF223BE}"/>
              </a:ext>
            </a:extLst>
          </p:cNvPr>
          <p:cNvSpPr txBox="1"/>
          <p:nvPr/>
        </p:nvSpPr>
        <p:spPr>
          <a:xfrm>
            <a:off x="1907704" y="978874"/>
            <a:ext cx="1198656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Green roof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7DEFC6-A50F-0740-9F0E-560B8BB3DE80}"/>
              </a:ext>
            </a:extLst>
          </p:cNvPr>
          <p:cNvSpPr txBox="1"/>
          <p:nvPr/>
        </p:nvSpPr>
        <p:spPr>
          <a:xfrm>
            <a:off x="5346798" y="942870"/>
            <a:ext cx="1152128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Rain garden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F82C17-885D-9046-A136-44DF24F2D0C9}"/>
              </a:ext>
            </a:extLst>
          </p:cNvPr>
          <p:cNvSpPr txBox="1"/>
          <p:nvPr/>
        </p:nvSpPr>
        <p:spPr>
          <a:xfrm>
            <a:off x="1810216" y="4834580"/>
            <a:ext cx="3049816" cy="16479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000" spc="30" dirty="0">
                <a:latin typeface="+mn-lt"/>
                <a:cs typeface="Franklin Gothic Book"/>
              </a:rPr>
              <a:t>Human-made soils with vegetation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000" spc="30" dirty="0">
                <a:latin typeface="+mn-lt"/>
                <a:cs typeface="Franklin Gothic Book"/>
              </a:rPr>
              <a:t>Harsh environment 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1000" spc="30" dirty="0">
                <a:latin typeface="+mn-lt"/>
                <a:cs typeface="Franklin Gothic Book"/>
              </a:rPr>
              <a:t>Flooding, Drought, Freeze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kern="1000" spc="30" dirty="0">
                <a:latin typeface="+mn-lt"/>
                <a:cs typeface="Franklin Gothic Book"/>
              </a:rPr>
              <a:t>High porosity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kern="1000" spc="30" dirty="0" err="1"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0572414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Zástupný symbol pro obsah 9">
            <a:extLst>
              <a:ext uri="{FF2B5EF4-FFF2-40B4-BE49-F238E27FC236}">
                <a16:creationId xmlns:a16="http://schemas.microsoft.com/office/drawing/2014/main" id="{91A4D809-8D2B-4FEF-950E-4F4DA5FB1C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31"/>
          <a:stretch/>
        </p:blipFill>
        <p:spPr>
          <a:xfrm>
            <a:off x="5583394" y="1700808"/>
            <a:ext cx="3560606" cy="3867892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50" name="Content Placeholder 14">
            <a:extLst>
              <a:ext uri="{FF2B5EF4-FFF2-40B4-BE49-F238E27FC236}">
                <a16:creationId xmlns:a16="http://schemas.microsoft.com/office/drawing/2014/main" id="{CEBDE272-85EF-4FCF-A8FA-BCC2CD7878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15616" y="1196752"/>
            <a:ext cx="8028384" cy="4896544"/>
          </a:xfrm>
        </p:spPr>
        <p:txBody>
          <a:bodyPr>
            <a:noAutofit/>
          </a:bodyPr>
          <a:lstStyle/>
          <a:p>
            <a:pPr marL="257175" indent="-257175">
              <a:spcBef>
                <a:spcPct val="20000"/>
              </a:spcBef>
              <a:spcAft>
                <a:spcPts val="450"/>
              </a:spcAft>
            </a:pPr>
            <a:r>
              <a:rPr lang="en-US" dirty="0">
                <a:cs typeface="Times New Roman" panose="02020603050405020304" pitchFamily="18" charset="0"/>
              </a:rPr>
              <a:t>Research center facility UCEEB, Czech Technical University in Prague</a:t>
            </a:r>
            <a:br>
              <a:rPr lang="en-US" dirty="0">
                <a:cs typeface="Times New Roman" panose="02020603050405020304" pitchFamily="18" charset="0"/>
              </a:rPr>
            </a:br>
            <a:r>
              <a:rPr lang="pt-BR" dirty="0">
                <a:cs typeface="Times New Roman" panose="02020603050405020304" pitchFamily="18" charset="0"/>
              </a:rPr>
              <a:t>GPS: 50°9’24.505”N 16°10’11.3”E</a:t>
            </a:r>
            <a:endParaRPr lang="en-US" dirty="0"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spcAft>
                <a:spcPts val="450"/>
              </a:spcAft>
            </a:pPr>
            <a:r>
              <a:rPr lang="en-US" sz="2000" dirty="0">
                <a:ea typeface="Open Sans" panose="020B0606030504020204" pitchFamily="34" charset="0"/>
                <a:cs typeface="Times New Roman" panose="02020603050405020304" pitchFamily="18" charset="0"/>
              </a:rPr>
              <a:t>Model green roof systems, each 1 x 1 m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ts val="450"/>
              </a:spcAft>
            </a:pPr>
            <a:r>
              <a:rPr lang="en-US" sz="1600" dirty="0">
                <a:solidFill>
                  <a:schemeClr val="bg2"/>
                </a:solidFill>
                <a:cs typeface="Times New Roman" panose="02020603050405020304" pitchFamily="18" charset="0"/>
              </a:rPr>
              <a:t>Water balance monitoring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ts val="450"/>
              </a:spcAft>
            </a:pPr>
            <a:r>
              <a:rPr lang="en-US" sz="1600" dirty="0">
                <a:solidFill>
                  <a:schemeClr val="bg2"/>
                </a:solidFill>
                <a:cs typeface="Times New Roman" panose="02020603050405020304" pitchFamily="18" charset="0"/>
              </a:rPr>
              <a:t>Water content monitoring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ts val="450"/>
              </a:spcAft>
            </a:pPr>
            <a:r>
              <a:rPr lang="en-US" sz="1600" dirty="0">
                <a:solidFill>
                  <a:schemeClr val="bg2"/>
                </a:solidFill>
                <a:cs typeface="Times New Roman" panose="02020603050405020304" pitchFamily="18" charset="0"/>
              </a:rPr>
              <a:t>Soil temperatures</a:t>
            </a:r>
          </a:p>
          <a:p>
            <a:endParaRPr lang="en-US" sz="2000" dirty="0"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a typeface="Open Sans" panose="020B0606030504020204" pitchFamily="34" charset="0"/>
                <a:cs typeface="Times New Roman" panose="02020603050405020304" pitchFamily="18" charset="0"/>
              </a:rPr>
              <a:t>Weather station</a:t>
            </a:r>
            <a:endParaRPr lang="cs-CZ" sz="2000" dirty="0"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600" dirty="0">
                <a:solidFill>
                  <a:schemeClr val="bg2"/>
                </a:solidFill>
                <a:ea typeface="Open Sans" panose="020B0606030504020204" pitchFamily="34" charset="0"/>
                <a:cs typeface="Times New Roman" panose="02020603050405020304" pitchFamily="18" charset="0"/>
              </a:rPr>
              <a:t>air temperature, </a:t>
            </a:r>
          </a:p>
          <a:p>
            <a:pPr lvl="1"/>
            <a:r>
              <a:rPr lang="en-US" sz="1600" dirty="0">
                <a:solidFill>
                  <a:schemeClr val="bg2"/>
                </a:solidFill>
                <a:ea typeface="Open Sans" panose="020B0606030504020204" pitchFamily="34" charset="0"/>
                <a:cs typeface="Times New Roman" panose="02020603050405020304" pitchFamily="18" charset="0"/>
              </a:rPr>
              <a:t>solar radiation, </a:t>
            </a:r>
          </a:p>
          <a:p>
            <a:pPr lvl="1"/>
            <a:r>
              <a:rPr lang="en-US" sz="1600" dirty="0">
                <a:solidFill>
                  <a:schemeClr val="bg2"/>
                </a:solidFill>
                <a:ea typeface="Open Sans" panose="020B0606030504020204" pitchFamily="34" charset="0"/>
                <a:cs typeface="Times New Roman" panose="02020603050405020304" pitchFamily="18" charset="0"/>
              </a:rPr>
              <a:t>wind speed and direction, </a:t>
            </a:r>
          </a:p>
          <a:p>
            <a:pPr lvl="1"/>
            <a:r>
              <a:rPr lang="en-US" sz="1600" dirty="0">
                <a:solidFill>
                  <a:schemeClr val="bg2"/>
                </a:solidFill>
                <a:ea typeface="Open Sans" panose="020B0606030504020204" pitchFamily="34" charset="0"/>
                <a:cs typeface="Times New Roman" panose="02020603050405020304" pitchFamily="18" charset="0"/>
              </a:rPr>
              <a:t>relative humidity,</a:t>
            </a:r>
          </a:p>
          <a:p>
            <a:pPr lvl="1"/>
            <a:r>
              <a:rPr lang="en-US" sz="1600" dirty="0">
                <a:solidFill>
                  <a:schemeClr val="bg2"/>
                </a:solidFill>
                <a:ea typeface="Open Sans" panose="020B0606030504020204" pitchFamily="34" charset="0"/>
                <a:cs typeface="Times New Roman" panose="02020603050405020304" pitchFamily="18" charset="0"/>
              </a:rPr>
              <a:t>rainfall intensity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1675E77-632A-4993-96EF-D0FFD435400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algn="just">
              <a:spcBef>
                <a:spcPct val="20000"/>
              </a:spcBef>
            </a:pPr>
            <a:r>
              <a:rPr lang="en-US" sz="2700" dirty="0">
                <a:cs typeface="Times New Roman" panose="02020603050405020304" pitchFamily="18" charset="0"/>
              </a:rPr>
              <a:t>The experimental site</a:t>
            </a:r>
            <a:endParaRPr lang="cs-CZ" sz="27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2327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Zástupný symbol pro obsah 19">
            <a:extLst>
              <a:ext uri="{FF2B5EF4-FFF2-40B4-BE49-F238E27FC236}">
                <a16:creationId xmlns:a16="http://schemas.microsoft.com/office/drawing/2014/main" id="{6AEA04E8-D99C-4DE3-BCE0-7C2DB66C39B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215" y="779221"/>
            <a:ext cx="1620000" cy="1080000"/>
          </a:xfrm>
          <a:ln w="19050">
            <a:solidFill>
              <a:schemeClr val="bg2"/>
            </a:solidFill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A3255B0-550E-4DB5-8468-394A332B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>
                <a:cs typeface="Times New Roman" panose="02020603050405020304" pitchFamily="18" charset="0"/>
              </a:rPr>
              <a:t>The test bed set-up</a:t>
            </a:r>
            <a:endParaRPr lang="cs-CZ" sz="3000" dirty="0">
              <a:cs typeface="Times New Roman" panose="02020603050405020304" pitchFamily="18" charset="0"/>
            </a:endParaRP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209ACB90-2341-43E3-A785-7E9E4184AD41}"/>
              </a:ext>
            </a:extLst>
          </p:cNvPr>
          <p:cNvSpPr txBox="1"/>
          <p:nvPr/>
        </p:nvSpPr>
        <p:spPr>
          <a:xfrm>
            <a:off x="3239264" y="4845010"/>
            <a:ext cx="1738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Gravel molding</a:t>
            </a:r>
          </a:p>
          <a:p>
            <a:pPr algn="r"/>
            <a:r>
              <a:rPr lang="en-US" sz="1200" dirty="0"/>
              <a:t>Gutter</a:t>
            </a:r>
          </a:p>
          <a:p>
            <a:pPr algn="r"/>
            <a:r>
              <a:rPr lang="en-US" sz="1200" dirty="0"/>
              <a:t>Outflow measurement</a:t>
            </a:r>
          </a:p>
        </p:txBody>
      </p:sp>
      <p:sp>
        <p:nvSpPr>
          <p:cNvPr id="71" name="TextovéPole 70">
            <a:extLst>
              <a:ext uri="{FF2B5EF4-FFF2-40B4-BE49-F238E27FC236}">
                <a16:creationId xmlns:a16="http://schemas.microsoft.com/office/drawing/2014/main" id="{18E8D5DF-E7E7-42F2-8806-4E091208B1D1}"/>
              </a:ext>
            </a:extLst>
          </p:cNvPr>
          <p:cNvSpPr txBox="1"/>
          <p:nvPr/>
        </p:nvSpPr>
        <p:spPr>
          <a:xfrm>
            <a:off x="2877334" y="3864415"/>
            <a:ext cx="20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en-US" sz="1200" dirty="0"/>
              <a:t>Temperature sensor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en-US" sz="1200" dirty="0"/>
              <a:t>TDR sensor</a:t>
            </a:r>
          </a:p>
          <a:p>
            <a:pPr algn="r">
              <a:spcBef>
                <a:spcPts val="300"/>
              </a:spcBef>
              <a:spcAft>
                <a:spcPts val="300"/>
              </a:spcAft>
            </a:pPr>
            <a:r>
              <a:rPr lang="en-US" sz="1200" dirty="0"/>
              <a:t>Load cell sensor</a:t>
            </a:r>
          </a:p>
        </p:txBody>
      </p:sp>
      <p:grpSp>
        <p:nvGrpSpPr>
          <p:cNvPr id="128" name="Skupina 127">
            <a:extLst>
              <a:ext uri="{FF2B5EF4-FFF2-40B4-BE49-F238E27FC236}">
                <a16:creationId xmlns:a16="http://schemas.microsoft.com/office/drawing/2014/main" id="{963500F4-B44F-44FE-8DF3-138DF7C851B5}"/>
              </a:ext>
            </a:extLst>
          </p:cNvPr>
          <p:cNvGrpSpPr/>
          <p:nvPr/>
        </p:nvGrpSpPr>
        <p:grpSpPr>
          <a:xfrm flipH="1">
            <a:off x="4965362" y="1116195"/>
            <a:ext cx="4005149" cy="4452233"/>
            <a:chOff x="726244" y="2705856"/>
            <a:chExt cx="6700345" cy="7471829"/>
          </a:xfrm>
        </p:grpSpPr>
        <p:grpSp>
          <p:nvGrpSpPr>
            <p:cNvPr id="129" name="Skupina 128">
              <a:extLst>
                <a:ext uri="{FF2B5EF4-FFF2-40B4-BE49-F238E27FC236}">
                  <a16:creationId xmlns:a16="http://schemas.microsoft.com/office/drawing/2014/main" id="{D0DFF111-EE86-4CA6-A5FD-BD0C794BFA86}"/>
                </a:ext>
              </a:extLst>
            </p:cNvPr>
            <p:cNvGrpSpPr/>
            <p:nvPr/>
          </p:nvGrpSpPr>
          <p:grpSpPr>
            <a:xfrm>
              <a:off x="729939" y="8856298"/>
              <a:ext cx="6295403" cy="1321387"/>
              <a:chOff x="380926" y="9786041"/>
              <a:chExt cx="6295403" cy="1321387"/>
            </a:xfrm>
          </p:grpSpPr>
          <p:sp>
            <p:nvSpPr>
              <p:cNvPr id="158" name="Obdélník 157">
                <a:extLst>
                  <a:ext uri="{FF2B5EF4-FFF2-40B4-BE49-F238E27FC236}">
                    <a16:creationId xmlns:a16="http://schemas.microsoft.com/office/drawing/2014/main" id="{A337F677-E24B-4902-A51D-F649A47EF316}"/>
                  </a:ext>
                </a:extLst>
              </p:cNvPr>
              <p:cNvSpPr/>
              <p:nvPr/>
            </p:nvSpPr>
            <p:spPr>
              <a:xfrm flipV="1">
                <a:off x="438521" y="10392750"/>
                <a:ext cx="5854844" cy="95446"/>
              </a:xfrm>
              <a:prstGeom prst="rect">
                <a:avLst/>
              </a:prstGeom>
              <a:gradFill>
                <a:gsLst>
                  <a:gs pos="100000">
                    <a:schemeClr val="accent1">
                      <a:lumMod val="40000"/>
                      <a:lumOff val="60000"/>
                      <a:alpha val="1000"/>
                    </a:schemeClr>
                  </a:gs>
                  <a:gs pos="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59" name="Obdélník 158">
                <a:extLst>
                  <a:ext uri="{FF2B5EF4-FFF2-40B4-BE49-F238E27FC236}">
                    <a16:creationId xmlns:a16="http://schemas.microsoft.com/office/drawing/2014/main" id="{7E433374-5FF0-4E6D-A938-A8FA712829B0}"/>
                  </a:ext>
                </a:extLst>
              </p:cNvPr>
              <p:cNvSpPr/>
              <p:nvPr/>
            </p:nvSpPr>
            <p:spPr>
              <a:xfrm flipV="1">
                <a:off x="428210" y="10371095"/>
                <a:ext cx="5909030" cy="45719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60" name="Volný tvar: obrazec 159">
                <a:extLst>
                  <a:ext uri="{FF2B5EF4-FFF2-40B4-BE49-F238E27FC236}">
                    <a16:creationId xmlns:a16="http://schemas.microsoft.com/office/drawing/2014/main" id="{02F18376-6C54-490C-9FDD-392487FE37FD}"/>
                  </a:ext>
                </a:extLst>
              </p:cNvPr>
              <p:cNvSpPr/>
              <p:nvPr/>
            </p:nvSpPr>
            <p:spPr>
              <a:xfrm>
                <a:off x="470597" y="10391096"/>
                <a:ext cx="5840922" cy="117097"/>
              </a:xfrm>
              <a:custGeom>
                <a:avLst/>
                <a:gdLst>
                  <a:gd name="connsiteX0" fmla="*/ 0 w 6414448"/>
                  <a:gd name="connsiteY0" fmla="*/ 218381 h 232046"/>
                  <a:gd name="connsiteX1" fmla="*/ 163774 w 6414448"/>
                  <a:gd name="connsiteY1" fmla="*/ 6841 h 232046"/>
                  <a:gd name="connsiteX2" fmla="*/ 313899 w 6414448"/>
                  <a:gd name="connsiteY2" fmla="*/ 218381 h 232046"/>
                  <a:gd name="connsiteX3" fmla="*/ 450377 w 6414448"/>
                  <a:gd name="connsiteY3" fmla="*/ 13665 h 232046"/>
                  <a:gd name="connsiteX4" fmla="*/ 600502 w 6414448"/>
                  <a:gd name="connsiteY4" fmla="*/ 225205 h 232046"/>
                  <a:gd name="connsiteX5" fmla="*/ 730156 w 6414448"/>
                  <a:gd name="connsiteY5" fmla="*/ 17 h 232046"/>
                  <a:gd name="connsiteX6" fmla="*/ 866633 w 6414448"/>
                  <a:gd name="connsiteY6" fmla="*/ 225205 h 232046"/>
                  <a:gd name="connsiteX7" fmla="*/ 1023583 w 6414448"/>
                  <a:gd name="connsiteY7" fmla="*/ 17 h 232046"/>
                  <a:gd name="connsiteX8" fmla="*/ 1139589 w 6414448"/>
                  <a:gd name="connsiteY8" fmla="*/ 218381 h 232046"/>
                  <a:gd name="connsiteX9" fmla="*/ 1269242 w 6414448"/>
                  <a:gd name="connsiteY9" fmla="*/ 13665 h 232046"/>
                  <a:gd name="connsiteX10" fmla="*/ 1405720 w 6414448"/>
                  <a:gd name="connsiteY10" fmla="*/ 218381 h 232046"/>
                  <a:gd name="connsiteX11" fmla="*/ 1542197 w 6414448"/>
                  <a:gd name="connsiteY11" fmla="*/ 6841 h 232046"/>
                  <a:gd name="connsiteX12" fmla="*/ 1699147 w 6414448"/>
                  <a:gd name="connsiteY12" fmla="*/ 225205 h 232046"/>
                  <a:gd name="connsiteX13" fmla="*/ 1828800 w 6414448"/>
                  <a:gd name="connsiteY13" fmla="*/ 6841 h 232046"/>
                  <a:gd name="connsiteX14" fmla="*/ 1972102 w 6414448"/>
                  <a:gd name="connsiteY14" fmla="*/ 232029 h 232046"/>
                  <a:gd name="connsiteX15" fmla="*/ 2108580 w 6414448"/>
                  <a:gd name="connsiteY15" fmla="*/ 13665 h 232046"/>
                  <a:gd name="connsiteX16" fmla="*/ 2224586 w 6414448"/>
                  <a:gd name="connsiteY16" fmla="*/ 225205 h 232046"/>
                  <a:gd name="connsiteX17" fmla="*/ 2347415 w 6414448"/>
                  <a:gd name="connsiteY17" fmla="*/ 6841 h 232046"/>
                  <a:gd name="connsiteX18" fmla="*/ 2504365 w 6414448"/>
                  <a:gd name="connsiteY18" fmla="*/ 225205 h 232046"/>
                  <a:gd name="connsiteX19" fmla="*/ 2640842 w 6414448"/>
                  <a:gd name="connsiteY19" fmla="*/ 6841 h 232046"/>
                  <a:gd name="connsiteX20" fmla="*/ 2784144 w 6414448"/>
                  <a:gd name="connsiteY20" fmla="*/ 232029 h 232046"/>
                  <a:gd name="connsiteX21" fmla="*/ 2900150 w 6414448"/>
                  <a:gd name="connsiteY21" fmla="*/ 6841 h 232046"/>
                  <a:gd name="connsiteX22" fmla="*/ 3036627 w 6414448"/>
                  <a:gd name="connsiteY22" fmla="*/ 225205 h 232046"/>
                  <a:gd name="connsiteX23" fmla="*/ 3179929 w 6414448"/>
                  <a:gd name="connsiteY23" fmla="*/ 13665 h 232046"/>
                  <a:gd name="connsiteX24" fmla="*/ 3316406 w 6414448"/>
                  <a:gd name="connsiteY24" fmla="*/ 225205 h 232046"/>
                  <a:gd name="connsiteX25" fmla="*/ 3425589 w 6414448"/>
                  <a:gd name="connsiteY25" fmla="*/ 17 h 232046"/>
                  <a:gd name="connsiteX26" fmla="*/ 3589362 w 6414448"/>
                  <a:gd name="connsiteY26" fmla="*/ 232029 h 232046"/>
                  <a:gd name="connsiteX27" fmla="*/ 3719015 w 6414448"/>
                  <a:gd name="connsiteY27" fmla="*/ 13665 h 232046"/>
                  <a:gd name="connsiteX28" fmla="*/ 3841845 w 6414448"/>
                  <a:gd name="connsiteY28" fmla="*/ 225205 h 232046"/>
                  <a:gd name="connsiteX29" fmla="*/ 3957851 w 6414448"/>
                  <a:gd name="connsiteY29" fmla="*/ 13665 h 232046"/>
                  <a:gd name="connsiteX30" fmla="*/ 4107977 w 6414448"/>
                  <a:gd name="connsiteY30" fmla="*/ 232029 h 232046"/>
                  <a:gd name="connsiteX31" fmla="*/ 4217159 w 6414448"/>
                  <a:gd name="connsiteY31" fmla="*/ 13665 h 232046"/>
                  <a:gd name="connsiteX32" fmla="*/ 4380932 w 6414448"/>
                  <a:gd name="connsiteY32" fmla="*/ 225205 h 232046"/>
                  <a:gd name="connsiteX33" fmla="*/ 4483290 w 6414448"/>
                  <a:gd name="connsiteY33" fmla="*/ 13665 h 232046"/>
                  <a:gd name="connsiteX34" fmla="*/ 4626592 w 6414448"/>
                  <a:gd name="connsiteY34" fmla="*/ 218381 h 232046"/>
                  <a:gd name="connsiteX35" fmla="*/ 4728950 w 6414448"/>
                  <a:gd name="connsiteY35" fmla="*/ 17 h 232046"/>
                  <a:gd name="connsiteX36" fmla="*/ 4872251 w 6414448"/>
                  <a:gd name="connsiteY36" fmla="*/ 225205 h 232046"/>
                  <a:gd name="connsiteX37" fmla="*/ 4981433 w 6414448"/>
                  <a:gd name="connsiteY37" fmla="*/ 20489 h 232046"/>
                  <a:gd name="connsiteX38" fmla="*/ 5124735 w 6414448"/>
                  <a:gd name="connsiteY38" fmla="*/ 218381 h 232046"/>
                  <a:gd name="connsiteX39" fmla="*/ 5233917 w 6414448"/>
                  <a:gd name="connsiteY39" fmla="*/ 17 h 232046"/>
                  <a:gd name="connsiteX40" fmla="*/ 5363571 w 6414448"/>
                  <a:gd name="connsiteY40" fmla="*/ 218381 h 232046"/>
                  <a:gd name="connsiteX41" fmla="*/ 5479577 w 6414448"/>
                  <a:gd name="connsiteY41" fmla="*/ 6841 h 232046"/>
                  <a:gd name="connsiteX42" fmla="*/ 5636526 w 6414448"/>
                  <a:gd name="connsiteY42" fmla="*/ 225205 h 232046"/>
                  <a:gd name="connsiteX43" fmla="*/ 5759356 w 6414448"/>
                  <a:gd name="connsiteY43" fmla="*/ 6841 h 232046"/>
                  <a:gd name="connsiteX44" fmla="*/ 5895833 w 6414448"/>
                  <a:gd name="connsiteY44" fmla="*/ 218381 h 232046"/>
                  <a:gd name="connsiteX45" fmla="*/ 6039135 w 6414448"/>
                  <a:gd name="connsiteY45" fmla="*/ 6841 h 232046"/>
                  <a:gd name="connsiteX46" fmla="*/ 6155141 w 6414448"/>
                  <a:gd name="connsiteY46" fmla="*/ 218381 h 232046"/>
                  <a:gd name="connsiteX47" fmla="*/ 6291618 w 6414448"/>
                  <a:gd name="connsiteY47" fmla="*/ 17 h 232046"/>
                  <a:gd name="connsiteX48" fmla="*/ 6414448 w 6414448"/>
                  <a:gd name="connsiteY48" fmla="*/ 232029 h 232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414448" h="232046">
                    <a:moveTo>
                      <a:pt x="0" y="218381"/>
                    </a:moveTo>
                    <a:cubicBezTo>
                      <a:pt x="55729" y="112611"/>
                      <a:pt x="111458" y="6841"/>
                      <a:pt x="163774" y="6841"/>
                    </a:cubicBezTo>
                    <a:cubicBezTo>
                      <a:pt x="216090" y="6841"/>
                      <a:pt x="266132" y="217244"/>
                      <a:pt x="313899" y="218381"/>
                    </a:cubicBezTo>
                    <a:cubicBezTo>
                      <a:pt x="361666" y="219518"/>
                      <a:pt x="402610" y="12528"/>
                      <a:pt x="450377" y="13665"/>
                    </a:cubicBezTo>
                    <a:cubicBezTo>
                      <a:pt x="498144" y="14802"/>
                      <a:pt x="553872" y="227480"/>
                      <a:pt x="600502" y="225205"/>
                    </a:cubicBezTo>
                    <a:cubicBezTo>
                      <a:pt x="647132" y="222930"/>
                      <a:pt x="685801" y="17"/>
                      <a:pt x="730156" y="17"/>
                    </a:cubicBezTo>
                    <a:cubicBezTo>
                      <a:pt x="774511" y="17"/>
                      <a:pt x="817729" y="225205"/>
                      <a:pt x="866633" y="225205"/>
                    </a:cubicBezTo>
                    <a:cubicBezTo>
                      <a:pt x="915537" y="225205"/>
                      <a:pt x="978090" y="1154"/>
                      <a:pt x="1023583" y="17"/>
                    </a:cubicBezTo>
                    <a:cubicBezTo>
                      <a:pt x="1069076" y="-1120"/>
                      <a:pt x="1098646" y="216106"/>
                      <a:pt x="1139589" y="218381"/>
                    </a:cubicBezTo>
                    <a:cubicBezTo>
                      <a:pt x="1180532" y="220656"/>
                      <a:pt x="1224887" y="13665"/>
                      <a:pt x="1269242" y="13665"/>
                    </a:cubicBezTo>
                    <a:cubicBezTo>
                      <a:pt x="1313597" y="13665"/>
                      <a:pt x="1360228" y="219518"/>
                      <a:pt x="1405720" y="218381"/>
                    </a:cubicBezTo>
                    <a:cubicBezTo>
                      <a:pt x="1451212" y="217244"/>
                      <a:pt x="1493293" y="5704"/>
                      <a:pt x="1542197" y="6841"/>
                    </a:cubicBezTo>
                    <a:cubicBezTo>
                      <a:pt x="1591101" y="7978"/>
                      <a:pt x="1651380" y="225205"/>
                      <a:pt x="1699147" y="225205"/>
                    </a:cubicBezTo>
                    <a:cubicBezTo>
                      <a:pt x="1746914" y="225205"/>
                      <a:pt x="1783308" y="5704"/>
                      <a:pt x="1828800" y="6841"/>
                    </a:cubicBezTo>
                    <a:cubicBezTo>
                      <a:pt x="1874292" y="7978"/>
                      <a:pt x="1925472" y="230892"/>
                      <a:pt x="1972102" y="232029"/>
                    </a:cubicBezTo>
                    <a:cubicBezTo>
                      <a:pt x="2018732" y="233166"/>
                      <a:pt x="2066499" y="14802"/>
                      <a:pt x="2108580" y="13665"/>
                    </a:cubicBezTo>
                    <a:cubicBezTo>
                      <a:pt x="2150661" y="12528"/>
                      <a:pt x="2184780" y="226342"/>
                      <a:pt x="2224586" y="225205"/>
                    </a:cubicBezTo>
                    <a:cubicBezTo>
                      <a:pt x="2264392" y="224068"/>
                      <a:pt x="2300785" y="6841"/>
                      <a:pt x="2347415" y="6841"/>
                    </a:cubicBezTo>
                    <a:cubicBezTo>
                      <a:pt x="2394045" y="6841"/>
                      <a:pt x="2455461" y="225205"/>
                      <a:pt x="2504365" y="225205"/>
                    </a:cubicBezTo>
                    <a:cubicBezTo>
                      <a:pt x="2553269" y="225205"/>
                      <a:pt x="2594212" y="5704"/>
                      <a:pt x="2640842" y="6841"/>
                    </a:cubicBezTo>
                    <a:cubicBezTo>
                      <a:pt x="2687472" y="7978"/>
                      <a:pt x="2740926" y="232029"/>
                      <a:pt x="2784144" y="232029"/>
                    </a:cubicBezTo>
                    <a:cubicBezTo>
                      <a:pt x="2827362" y="232029"/>
                      <a:pt x="2858070" y="7978"/>
                      <a:pt x="2900150" y="6841"/>
                    </a:cubicBezTo>
                    <a:cubicBezTo>
                      <a:pt x="2942230" y="5704"/>
                      <a:pt x="2989997" y="224068"/>
                      <a:pt x="3036627" y="225205"/>
                    </a:cubicBezTo>
                    <a:cubicBezTo>
                      <a:pt x="3083257" y="226342"/>
                      <a:pt x="3133299" y="13665"/>
                      <a:pt x="3179929" y="13665"/>
                    </a:cubicBezTo>
                    <a:cubicBezTo>
                      <a:pt x="3226559" y="13665"/>
                      <a:pt x="3275463" y="227480"/>
                      <a:pt x="3316406" y="225205"/>
                    </a:cubicBezTo>
                    <a:cubicBezTo>
                      <a:pt x="3357349" y="222930"/>
                      <a:pt x="3380096" y="-1120"/>
                      <a:pt x="3425589" y="17"/>
                    </a:cubicBezTo>
                    <a:cubicBezTo>
                      <a:pt x="3471082" y="1154"/>
                      <a:pt x="3540458" y="229754"/>
                      <a:pt x="3589362" y="232029"/>
                    </a:cubicBezTo>
                    <a:cubicBezTo>
                      <a:pt x="3638266" y="234304"/>
                      <a:pt x="3676935" y="14802"/>
                      <a:pt x="3719015" y="13665"/>
                    </a:cubicBezTo>
                    <a:cubicBezTo>
                      <a:pt x="3761095" y="12528"/>
                      <a:pt x="3802039" y="225205"/>
                      <a:pt x="3841845" y="225205"/>
                    </a:cubicBezTo>
                    <a:cubicBezTo>
                      <a:pt x="3881651" y="225205"/>
                      <a:pt x="3913496" y="12528"/>
                      <a:pt x="3957851" y="13665"/>
                    </a:cubicBezTo>
                    <a:cubicBezTo>
                      <a:pt x="4002206" y="14802"/>
                      <a:pt x="4064759" y="232029"/>
                      <a:pt x="4107977" y="232029"/>
                    </a:cubicBezTo>
                    <a:cubicBezTo>
                      <a:pt x="4151195" y="232029"/>
                      <a:pt x="4171667" y="14802"/>
                      <a:pt x="4217159" y="13665"/>
                    </a:cubicBezTo>
                    <a:cubicBezTo>
                      <a:pt x="4262651" y="12528"/>
                      <a:pt x="4336577" y="225205"/>
                      <a:pt x="4380932" y="225205"/>
                    </a:cubicBezTo>
                    <a:cubicBezTo>
                      <a:pt x="4425287" y="225205"/>
                      <a:pt x="4442347" y="14802"/>
                      <a:pt x="4483290" y="13665"/>
                    </a:cubicBezTo>
                    <a:cubicBezTo>
                      <a:pt x="4524233" y="12528"/>
                      <a:pt x="4585649" y="220656"/>
                      <a:pt x="4626592" y="218381"/>
                    </a:cubicBezTo>
                    <a:cubicBezTo>
                      <a:pt x="4667535" y="216106"/>
                      <a:pt x="4688007" y="-1120"/>
                      <a:pt x="4728950" y="17"/>
                    </a:cubicBezTo>
                    <a:cubicBezTo>
                      <a:pt x="4769893" y="1154"/>
                      <a:pt x="4830171" y="221793"/>
                      <a:pt x="4872251" y="225205"/>
                    </a:cubicBezTo>
                    <a:cubicBezTo>
                      <a:pt x="4914332" y="228617"/>
                      <a:pt x="4939352" y="21626"/>
                      <a:pt x="4981433" y="20489"/>
                    </a:cubicBezTo>
                    <a:cubicBezTo>
                      <a:pt x="5023514" y="19352"/>
                      <a:pt x="5082654" y="221793"/>
                      <a:pt x="5124735" y="218381"/>
                    </a:cubicBezTo>
                    <a:cubicBezTo>
                      <a:pt x="5166816" y="214969"/>
                      <a:pt x="5194111" y="17"/>
                      <a:pt x="5233917" y="17"/>
                    </a:cubicBezTo>
                    <a:cubicBezTo>
                      <a:pt x="5273723" y="17"/>
                      <a:pt x="5322628" y="217244"/>
                      <a:pt x="5363571" y="218381"/>
                    </a:cubicBezTo>
                    <a:cubicBezTo>
                      <a:pt x="5404514" y="219518"/>
                      <a:pt x="5434085" y="5704"/>
                      <a:pt x="5479577" y="6841"/>
                    </a:cubicBezTo>
                    <a:cubicBezTo>
                      <a:pt x="5525069" y="7978"/>
                      <a:pt x="5589896" y="225205"/>
                      <a:pt x="5636526" y="225205"/>
                    </a:cubicBezTo>
                    <a:cubicBezTo>
                      <a:pt x="5683156" y="225205"/>
                      <a:pt x="5716138" y="7978"/>
                      <a:pt x="5759356" y="6841"/>
                    </a:cubicBezTo>
                    <a:cubicBezTo>
                      <a:pt x="5802574" y="5704"/>
                      <a:pt x="5849203" y="218381"/>
                      <a:pt x="5895833" y="218381"/>
                    </a:cubicBezTo>
                    <a:cubicBezTo>
                      <a:pt x="5942463" y="218381"/>
                      <a:pt x="5995917" y="6841"/>
                      <a:pt x="6039135" y="6841"/>
                    </a:cubicBezTo>
                    <a:cubicBezTo>
                      <a:pt x="6082353" y="6841"/>
                      <a:pt x="6113061" y="219518"/>
                      <a:pt x="6155141" y="218381"/>
                    </a:cubicBezTo>
                    <a:cubicBezTo>
                      <a:pt x="6197221" y="217244"/>
                      <a:pt x="6248400" y="-2258"/>
                      <a:pt x="6291618" y="17"/>
                    </a:cubicBezTo>
                    <a:cubicBezTo>
                      <a:pt x="6334836" y="2292"/>
                      <a:pt x="6374642" y="117160"/>
                      <a:pt x="6414448" y="232029"/>
                    </a:cubicBezTo>
                  </a:path>
                </a:pathLst>
              </a:custGeom>
              <a:gradFill>
                <a:gsLst>
                  <a:gs pos="0">
                    <a:schemeClr val="bg1">
                      <a:lumMod val="96000"/>
                    </a:schemeClr>
                  </a:gs>
                  <a:gs pos="51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61" name="Obdélník 160">
                <a:extLst>
                  <a:ext uri="{FF2B5EF4-FFF2-40B4-BE49-F238E27FC236}">
                    <a16:creationId xmlns:a16="http://schemas.microsoft.com/office/drawing/2014/main" id="{12ED2401-A783-410E-AD5A-CBE498B1D184}"/>
                  </a:ext>
                </a:extLst>
              </p:cNvPr>
              <p:cNvSpPr/>
              <p:nvPr/>
            </p:nvSpPr>
            <p:spPr>
              <a:xfrm flipV="1">
                <a:off x="380926" y="10530367"/>
                <a:ext cx="5980115" cy="60305"/>
              </a:xfrm>
              <a:prstGeom prst="rect">
                <a:avLst/>
              </a:prstGeom>
              <a:pattFill prst="wd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 dirty="0"/>
              </a:p>
            </p:txBody>
          </p:sp>
          <p:sp>
            <p:nvSpPr>
              <p:cNvPr id="162" name="Obdélník 161">
                <a:extLst>
                  <a:ext uri="{FF2B5EF4-FFF2-40B4-BE49-F238E27FC236}">
                    <a16:creationId xmlns:a16="http://schemas.microsoft.com/office/drawing/2014/main" id="{472F0011-BA9C-4815-B168-FC56B61286A1}"/>
                  </a:ext>
                </a:extLst>
              </p:cNvPr>
              <p:cNvSpPr/>
              <p:nvPr/>
            </p:nvSpPr>
            <p:spPr>
              <a:xfrm>
                <a:off x="428209" y="10491582"/>
                <a:ext cx="5883311" cy="45719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72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63" name="Obdélník 162">
                <a:extLst>
                  <a:ext uri="{FF2B5EF4-FFF2-40B4-BE49-F238E27FC236}">
                    <a16:creationId xmlns:a16="http://schemas.microsoft.com/office/drawing/2014/main" id="{028DC9FD-12C4-474B-9DD7-137A064F2616}"/>
                  </a:ext>
                </a:extLst>
              </p:cNvPr>
              <p:cNvSpPr/>
              <p:nvPr/>
            </p:nvSpPr>
            <p:spPr>
              <a:xfrm rot="5400000" flipV="1">
                <a:off x="5982069" y="10160957"/>
                <a:ext cx="712632" cy="44781"/>
              </a:xfrm>
              <a:prstGeom prst="rect">
                <a:avLst/>
              </a:prstGeom>
              <a:pattFill prst="pct5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 dirty="0"/>
              </a:p>
            </p:txBody>
          </p:sp>
          <p:sp>
            <p:nvSpPr>
              <p:cNvPr id="164" name="Obdélník 163">
                <a:extLst>
                  <a:ext uri="{FF2B5EF4-FFF2-40B4-BE49-F238E27FC236}">
                    <a16:creationId xmlns:a16="http://schemas.microsoft.com/office/drawing/2014/main" id="{036DFEC8-E672-4A37-A025-498ADEEF326C}"/>
                  </a:ext>
                </a:extLst>
              </p:cNvPr>
              <p:cNvSpPr/>
              <p:nvPr/>
            </p:nvSpPr>
            <p:spPr>
              <a:xfrm rot="16200000">
                <a:off x="6224500" y="10444392"/>
                <a:ext cx="155885" cy="28699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72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pic>
            <p:nvPicPr>
              <p:cNvPr id="165" name="Zástupný symbol pro obsah 4">
                <a:extLst>
                  <a:ext uri="{FF2B5EF4-FFF2-40B4-BE49-F238E27FC236}">
                    <a16:creationId xmlns:a16="http://schemas.microsoft.com/office/drawing/2014/main" id="{9017B8CE-D12A-4A94-BE34-F9070B3D86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61137" y="10067047"/>
                <a:ext cx="3560499" cy="303113"/>
              </a:xfrm>
              <a:prstGeom prst="rect">
                <a:avLst/>
              </a:prstGeom>
            </p:spPr>
          </p:pic>
          <p:pic>
            <p:nvPicPr>
              <p:cNvPr id="166" name="Obrázek 165">
                <a:extLst>
                  <a:ext uri="{FF2B5EF4-FFF2-40B4-BE49-F238E27FC236}">
                    <a16:creationId xmlns:a16="http://schemas.microsoft.com/office/drawing/2014/main" id="{E6E9476F-DEC6-454D-8551-E4EDAFE188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4261" b="-1"/>
              <a:stretch/>
            </p:blipFill>
            <p:spPr>
              <a:xfrm>
                <a:off x="3976866" y="9859631"/>
                <a:ext cx="2333164" cy="217863"/>
              </a:xfrm>
              <a:prstGeom prst="rect">
                <a:avLst/>
              </a:prstGeom>
            </p:spPr>
          </p:pic>
          <p:sp>
            <p:nvSpPr>
              <p:cNvPr id="167" name="Obdélník 166">
                <a:extLst>
                  <a:ext uri="{FF2B5EF4-FFF2-40B4-BE49-F238E27FC236}">
                    <a16:creationId xmlns:a16="http://schemas.microsoft.com/office/drawing/2014/main" id="{D63914E8-D4DA-47BE-8BA8-D465C652FCEA}"/>
                  </a:ext>
                </a:extLst>
              </p:cNvPr>
              <p:cNvSpPr/>
              <p:nvPr/>
            </p:nvSpPr>
            <p:spPr>
              <a:xfrm>
                <a:off x="5720164" y="10598561"/>
                <a:ext cx="63166" cy="362135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68" name="Obdélník 167">
                <a:extLst>
                  <a:ext uri="{FF2B5EF4-FFF2-40B4-BE49-F238E27FC236}">
                    <a16:creationId xmlns:a16="http://schemas.microsoft.com/office/drawing/2014/main" id="{BBD0B2FA-47C7-4728-AF72-D62F7531BE22}"/>
                  </a:ext>
                </a:extLst>
              </p:cNvPr>
              <p:cNvSpPr/>
              <p:nvPr/>
            </p:nvSpPr>
            <p:spPr>
              <a:xfrm>
                <a:off x="5552824" y="11019250"/>
                <a:ext cx="388019" cy="67375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69" name="Obdélník 168">
                <a:extLst>
                  <a:ext uri="{FF2B5EF4-FFF2-40B4-BE49-F238E27FC236}">
                    <a16:creationId xmlns:a16="http://schemas.microsoft.com/office/drawing/2014/main" id="{76CB2880-2F89-433E-A1A5-F8E03E525B55}"/>
                  </a:ext>
                </a:extLst>
              </p:cNvPr>
              <p:cNvSpPr/>
              <p:nvPr/>
            </p:nvSpPr>
            <p:spPr>
              <a:xfrm rot="5400000" flipV="1">
                <a:off x="47001" y="10156310"/>
                <a:ext cx="712632" cy="44781"/>
              </a:xfrm>
              <a:prstGeom prst="rect">
                <a:avLst/>
              </a:prstGeom>
              <a:pattFill prst="wd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 dirty="0"/>
              </a:p>
            </p:txBody>
          </p:sp>
          <p:pic>
            <p:nvPicPr>
              <p:cNvPr id="170" name="Zástupný symbol pro obsah 4">
                <a:extLst>
                  <a:ext uri="{FF2B5EF4-FFF2-40B4-BE49-F238E27FC236}">
                    <a16:creationId xmlns:a16="http://schemas.microsoft.com/office/drawing/2014/main" id="{7C1782ED-8A66-4032-9B42-B341ABB145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26720" y="10070133"/>
                <a:ext cx="3560499" cy="303113"/>
              </a:xfrm>
              <a:prstGeom prst="rect">
                <a:avLst/>
              </a:prstGeom>
            </p:spPr>
          </p:pic>
          <p:pic>
            <p:nvPicPr>
              <p:cNvPr id="171" name="Obrázek 170">
                <a:extLst>
                  <a:ext uri="{FF2B5EF4-FFF2-40B4-BE49-F238E27FC236}">
                    <a16:creationId xmlns:a16="http://schemas.microsoft.com/office/drawing/2014/main" id="{B4360331-ABA8-4146-861A-4EE2BB5C6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5783" y="9859632"/>
                <a:ext cx="3531319" cy="208958"/>
              </a:xfrm>
              <a:prstGeom prst="rect">
                <a:avLst/>
              </a:prstGeom>
            </p:spPr>
          </p:pic>
          <p:sp>
            <p:nvSpPr>
              <p:cNvPr id="172" name="Obdélník 171">
                <a:extLst>
                  <a:ext uri="{FF2B5EF4-FFF2-40B4-BE49-F238E27FC236}">
                    <a16:creationId xmlns:a16="http://schemas.microsoft.com/office/drawing/2014/main" id="{A725C5A8-4E84-4CC2-898E-74F10ADDF570}"/>
                  </a:ext>
                </a:extLst>
              </p:cNvPr>
              <p:cNvSpPr/>
              <p:nvPr/>
            </p:nvSpPr>
            <p:spPr>
              <a:xfrm rot="16200000" flipV="1">
                <a:off x="6134133" y="10188443"/>
                <a:ext cx="349289" cy="257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73" name="Obdélník 172">
                <a:extLst>
                  <a:ext uri="{FF2B5EF4-FFF2-40B4-BE49-F238E27FC236}">
                    <a16:creationId xmlns:a16="http://schemas.microsoft.com/office/drawing/2014/main" id="{37B33CF3-6499-45A4-93CF-70214C21990E}"/>
                  </a:ext>
                </a:extLst>
              </p:cNvPr>
              <p:cNvSpPr/>
              <p:nvPr/>
            </p:nvSpPr>
            <p:spPr>
              <a:xfrm rot="16200000" flipV="1">
                <a:off x="259635" y="10206984"/>
                <a:ext cx="349289" cy="2571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74" name="Obdélník 173">
                <a:extLst>
                  <a:ext uri="{FF2B5EF4-FFF2-40B4-BE49-F238E27FC236}">
                    <a16:creationId xmlns:a16="http://schemas.microsoft.com/office/drawing/2014/main" id="{AEAF6856-3348-4BB7-A676-35A28495AAB0}"/>
                  </a:ext>
                </a:extLst>
              </p:cNvPr>
              <p:cNvSpPr/>
              <p:nvPr/>
            </p:nvSpPr>
            <p:spPr>
              <a:xfrm rot="16200000">
                <a:off x="372420" y="10435883"/>
                <a:ext cx="155885" cy="45719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72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760"/>
              </a:p>
            </p:txBody>
          </p:sp>
          <p:sp>
            <p:nvSpPr>
              <p:cNvPr id="175" name="Obdélník 174">
                <a:extLst>
                  <a:ext uri="{FF2B5EF4-FFF2-40B4-BE49-F238E27FC236}">
                    <a16:creationId xmlns:a16="http://schemas.microsoft.com/office/drawing/2014/main" id="{148AD3FD-BD3A-4FCB-BA58-81ABB859AB81}"/>
                  </a:ext>
                </a:extLst>
              </p:cNvPr>
              <p:cNvSpPr/>
              <p:nvPr/>
            </p:nvSpPr>
            <p:spPr>
              <a:xfrm>
                <a:off x="962585" y="10590672"/>
                <a:ext cx="63166" cy="362135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76" name="Obdélník 175">
                <a:extLst>
                  <a:ext uri="{FF2B5EF4-FFF2-40B4-BE49-F238E27FC236}">
                    <a16:creationId xmlns:a16="http://schemas.microsoft.com/office/drawing/2014/main" id="{0236ED25-C80A-4ACE-9F41-474D79AD6242}"/>
                  </a:ext>
                </a:extLst>
              </p:cNvPr>
              <p:cNvSpPr/>
              <p:nvPr/>
            </p:nvSpPr>
            <p:spPr>
              <a:xfrm>
                <a:off x="799564" y="11019250"/>
                <a:ext cx="388019" cy="67375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77" name="Rovnoramenný trojúhelník 176">
                <a:extLst>
                  <a:ext uri="{FF2B5EF4-FFF2-40B4-BE49-F238E27FC236}">
                    <a16:creationId xmlns:a16="http://schemas.microsoft.com/office/drawing/2014/main" id="{6D18F33C-F21C-4F27-B964-D727D177C4A6}"/>
                  </a:ext>
                </a:extLst>
              </p:cNvPr>
              <p:cNvSpPr/>
              <p:nvPr/>
            </p:nvSpPr>
            <p:spPr>
              <a:xfrm rot="10800000">
                <a:off x="6360776" y="10591559"/>
                <a:ext cx="315553" cy="196702"/>
              </a:xfrm>
              <a:prstGeom prst="triangle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78" name="Obdélník 177">
                <a:extLst>
                  <a:ext uri="{FF2B5EF4-FFF2-40B4-BE49-F238E27FC236}">
                    <a16:creationId xmlns:a16="http://schemas.microsoft.com/office/drawing/2014/main" id="{838606F4-5B77-483A-87DA-D46482329BBC}"/>
                  </a:ext>
                </a:extLst>
              </p:cNvPr>
              <p:cNvSpPr/>
              <p:nvPr/>
            </p:nvSpPr>
            <p:spPr>
              <a:xfrm>
                <a:off x="6496834" y="10756104"/>
                <a:ext cx="45719" cy="196703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79" name="Obdélník 178">
                <a:extLst>
                  <a:ext uri="{FF2B5EF4-FFF2-40B4-BE49-F238E27FC236}">
                    <a16:creationId xmlns:a16="http://schemas.microsoft.com/office/drawing/2014/main" id="{DE1F3EF5-089E-40C1-AC86-242301D32D52}"/>
                  </a:ext>
                </a:extLst>
              </p:cNvPr>
              <p:cNvSpPr/>
              <p:nvPr/>
            </p:nvSpPr>
            <p:spPr>
              <a:xfrm>
                <a:off x="6397326" y="10954715"/>
                <a:ext cx="242452" cy="152713"/>
              </a:xfrm>
              <a:prstGeom prst="rect">
                <a:avLst/>
              </a:prstGeom>
              <a:gradFill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80" name="Obdélník 179">
                <a:extLst>
                  <a:ext uri="{FF2B5EF4-FFF2-40B4-BE49-F238E27FC236}">
                    <a16:creationId xmlns:a16="http://schemas.microsoft.com/office/drawing/2014/main" id="{ABD8B6C0-425D-4774-883A-A544B461C383}"/>
                  </a:ext>
                </a:extLst>
              </p:cNvPr>
              <p:cNvSpPr/>
              <p:nvPr/>
            </p:nvSpPr>
            <p:spPr>
              <a:xfrm rot="20141064">
                <a:off x="6508793" y="9786041"/>
                <a:ext cx="45719" cy="840381"/>
              </a:xfrm>
              <a:prstGeom prst="rect">
                <a:avLst/>
              </a:prstGeom>
              <a:gradFill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accent4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81" name="Obdélník 180">
                <a:extLst>
                  <a:ext uri="{FF2B5EF4-FFF2-40B4-BE49-F238E27FC236}">
                    <a16:creationId xmlns:a16="http://schemas.microsoft.com/office/drawing/2014/main" id="{89634781-E656-4EB9-975D-CEE799D980F4}"/>
                  </a:ext>
                </a:extLst>
              </p:cNvPr>
              <p:cNvSpPr/>
              <p:nvPr/>
            </p:nvSpPr>
            <p:spPr>
              <a:xfrm>
                <a:off x="872349" y="10958921"/>
                <a:ext cx="242451" cy="61261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760"/>
              </a:p>
            </p:txBody>
          </p:sp>
          <p:sp>
            <p:nvSpPr>
              <p:cNvPr id="182" name="Obdélník 181">
                <a:extLst>
                  <a:ext uri="{FF2B5EF4-FFF2-40B4-BE49-F238E27FC236}">
                    <a16:creationId xmlns:a16="http://schemas.microsoft.com/office/drawing/2014/main" id="{656CCD46-91FB-4C15-9741-7B11E98154B4}"/>
                  </a:ext>
                </a:extLst>
              </p:cNvPr>
              <p:cNvSpPr/>
              <p:nvPr/>
            </p:nvSpPr>
            <p:spPr>
              <a:xfrm>
                <a:off x="5629928" y="10966810"/>
                <a:ext cx="242451" cy="61261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760"/>
              </a:p>
            </p:txBody>
          </p:sp>
        </p:grpSp>
        <p:sp>
          <p:nvSpPr>
            <p:cNvPr id="130" name="Obdélník 129">
              <a:extLst>
                <a:ext uri="{FF2B5EF4-FFF2-40B4-BE49-F238E27FC236}">
                  <a16:creationId xmlns:a16="http://schemas.microsoft.com/office/drawing/2014/main" id="{4525AF40-7650-4B0B-8CA8-9A0620C936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244" y="2707763"/>
              <a:ext cx="5981072" cy="5979600"/>
            </a:xfrm>
            <a:prstGeom prst="rect">
              <a:avLst/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 dirty="0"/>
            </a:p>
          </p:txBody>
        </p:sp>
        <p:sp>
          <p:nvSpPr>
            <p:cNvPr id="131" name="Obdélník 130">
              <a:extLst>
                <a:ext uri="{FF2B5EF4-FFF2-40B4-BE49-F238E27FC236}">
                  <a16:creationId xmlns:a16="http://schemas.microsoft.com/office/drawing/2014/main" id="{4D126C78-C432-4507-8211-BBA83E2684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3634" y="2895107"/>
              <a:ext cx="5606293" cy="5604913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 dirty="0"/>
            </a:p>
          </p:txBody>
        </p:sp>
        <p:pic>
          <p:nvPicPr>
            <p:cNvPr id="132" name="Zástupný symbol pro obsah 8">
              <a:extLst>
                <a:ext uri="{FF2B5EF4-FFF2-40B4-BE49-F238E27FC236}">
                  <a16:creationId xmlns:a16="http://schemas.microsoft.com/office/drawing/2014/main" id="{8B7088A9-52EA-4570-BDA9-C970A2385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79837" y="2812449"/>
              <a:ext cx="2832289" cy="4373002"/>
            </a:xfrm>
            <a:prstGeom prst="rect">
              <a:avLst/>
            </a:prstGeom>
          </p:spPr>
        </p:pic>
        <p:pic>
          <p:nvPicPr>
            <p:cNvPr id="133" name="Zástupný symbol pro obsah 8">
              <a:extLst>
                <a:ext uri="{FF2B5EF4-FFF2-40B4-BE49-F238E27FC236}">
                  <a16:creationId xmlns:a16="http://schemas.microsoft.com/office/drawing/2014/main" id="{8D2AB1E8-DB69-42B6-B169-D9B82C1AB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9140" y="2820338"/>
              <a:ext cx="3295536" cy="4387288"/>
            </a:xfrm>
            <a:prstGeom prst="rect">
              <a:avLst/>
            </a:prstGeom>
          </p:spPr>
        </p:pic>
        <p:pic>
          <p:nvPicPr>
            <p:cNvPr id="134" name="Zástupný symbol pro obsah 8">
              <a:extLst>
                <a:ext uri="{FF2B5EF4-FFF2-40B4-BE49-F238E27FC236}">
                  <a16:creationId xmlns:a16="http://schemas.microsoft.com/office/drawing/2014/main" id="{1DB57FA3-5109-408B-995E-8C46A7991A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9139" y="6318165"/>
              <a:ext cx="3151620" cy="2278949"/>
            </a:xfrm>
            <a:prstGeom prst="rect">
              <a:avLst/>
            </a:prstGeom>
          </p:spPr>
        </p:pic>
        <p:pic>
          <p:nvPicPr>
            <p:cNvPr id="135" name="Zástupný symbol pro obsah 8">
              <a:extLst>
                <a:ext uri="{FF2B5EF4-FFF2-40B4-BE49-F238E27FC236}">
                  <a16:creationId xmlns:a16="http://schemas.microsoft.com/office/drawing/2014/main" id="{2B590D17-9B09-49CD-895A-52CA5E3888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3469903" y="6290852"/>
              <a:ext cx="3142221" cy="2306262"/>
            </a:xfrm>
            <a:prstGeom prst="rect">
              <a:avLst/>
            </a:prstGeom>
          </p:spPr>
        </p:pic>
        <p:sp>
          <p:nvSpPr>
            <p:cNvPr id="136" name="Obdélník 135">
              <a:extLst>
                <a:ext uri="{FF2B5EF4-FFF2-40B4-BE49-F238E27FC236}">
                  <a16:creationId xmlns:a16="http://schemas.microsoft.com/office/drawing/2014/main" id="{D04DA6AE-25F6-4D39-9318-535E21E697E9}"/>
                </a:ext>
              </a:extLst>
            </p:cNvPr>
            <p:cNvSpPr/>
            <p:nvPr/>
          </p:nvSpPr>
          <p:spPr>
            <a:xfrm>
              <a:off x="6706001" y="2705856"/>
              <a:ext cx="186074" cy="471243"/>
            </a:xfrm>
            <a:prstGeom prst="rect">
              <a:avLst/>
            </a:prstGeom>
            <a:gradFill flip="none" rotWithShape="1">
              <a:gsLst>
                <a:gs pos="8000">
                  <a:schemeClr val="tx2"/>
                </a:gs>
                <a:gs pos="75000">
                  <a:schemeClr val="bg1">
                    <a:lumMod val="7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 dirty="0"/>
            </a:p>
          </p:txBody>
        </p:sp>
        <p:cxnSp>
          <p:nvCxnSpPr>
            <p:cNvPr id="137" name="Přímá spojnice 136">
              <a:extLst>
                <a:ext uri="{FF2B5EF4-FFF2-40B4-BE49-F238E27FC236}">
                  <a16:creationId xmlns:a16="http://schemas.microsoft.com/office/drawing/2014/main" id="{D9FE5310-28A6-4210-95FF-BC3F7A1B51C1}"/>
                </a:ext>
              </a:extLst>
            </p:cNvPr>
            <p:cNvCxnSpPr>
              <a:cxnSpLocks/>
              <a:stCxn id="134" idx="2"/>
              <a:endCxn id="134" idx="0"/>
            </p:cNvCxnSpPr>
            <p:nvPr/>
          </p:nvCxnSpPr>
          <p:spPr>
            <a:xfrm flipV="1">
              <a:off x="2404949" y="6318165"/>
              <a:ext cx="0" cy="2278949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Přímá spojnice 137">
              <a:extLst>
                <a:ext uri="{FF2B5EF4-FFF2-40B4-BE49-F238E27FC236}">
                  <a16:creationId xmlns:a16="http://schemas.microsoft.com/office/drawing/2014/main" id="{84101C7F-B73D-4DF0-A0DE-8AEAFD55AE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8706" y="6318165"/>
              <a:ext cx="0" cy="2278949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Obdélník 138">
              <a:extLst>
                <a:ext uri="{FF2B5EF4-FFF2-40B4-BE49-F238E27FC236}">
                  <a16:creationId xmlns:a16="http://schemas.microsoft.com/office/drawing/2014/main" id="{238B1646-D7E0-4EEC-A0A2-838F52E3F276}"/>
                </a:ext>
              </a:extLst>
            </p:cNvPr>
            <p:cNvSpPr/>
            <p:nvPr/>
          </p:nvSpPr>
          <p:spPr>
            <a:xfrm>
              <a:off x="2375549" y="5942026"/>
              <a:ext cx="45719" cy="42530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200"/>
            </a:p>
          </p:txBody>
        </p:sp>
        <p:sp>
          <p:nvSpPr>
            <p:cNvPr id="140" name="Obdélník 139">
              <a:extLst>
                <a:ext uri="{FF2B5EF4-FFF2-40B4-BE49-F238E27FC236}">
                  <a16:creationId xmlns:a16="http://schemas.microsoft.com/office/drawing/2014/main" id="{E8F0B79E-D50E-447E-A6C3-8B0A151ACEAD}"/>
                </a:ext>
              </a:extLst>
            </p:cNvPr>
            <p:cNvSpPr/>
            <p:nvPr/>
          </p:nvSpPr>
          <p:spPr>
            <a:xfrm>
              <a:off x="4845847" y="5913210"/>
              <a:ext cx="45719" cy="42530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200"/>
            </a:p>
          </p:txBody>
        </p:sp>
        <p:cxnSp>
          <p:nvCxnSpPr>
            <p:cNvPr id="141" name="Přímá spojnice 140">
              <a:extLst>
                <a:ext uri="{FF2B5EF4-FFF2-40B4-BE49-F238E27FC236}">
                  <a16:creationId xmlns:a16="http://schemas.microsoft.com/office/drawing/2014/main" id="{88D17767-4C62-46FF-9048-753B234FA19C}"/>
                </a:ext>
              </a:extLst>
            </p:cNvPr>
            <p:cNvCxnSpPr>
              <a:cxnSpLocks/>
              <a:endCxn id="142" idx="0"/>
            </p:cNvCxnSpPr>
            <p:nvPr/>
          </p:nvCxnSpPr>
          <p:spPr>
            <a:xfrm flipV="1">
              <a:off x="836972" y="5703929"/>
              <a:ext cx="2756791" cy="6366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Obdélník 141">
              <a:extLst>
                <a:ext uri="{FF2B5EF4-FFF2-40B4-BE49-F238E27FC236}">
                  <a16:creationId xmlns:a16="http://schemas.microsoft.com/office/drawing/2014/main" id="{3FEA56E7-9524-436D-A7E0-F38DCC632B54}"/>
                </a:ext>
              </a:extLst>
            </p:cNvPr>
            <p:cNvSpPr/>
            <p:nvPr/>
          </p:nvSpPr>
          <p:spPr>
            <a:xfrm rot="5400000">
              <a:off x="3449945" y="5582970"/>
              <a:ext cx="45719" cy="241916"/>
            </a:xfrm>
            <a:prstGeom prst="rect">
              <a:avLst/>
            </a:prstGeom>
            <a:solidFill>
              <a:srgbClr val="FF3399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200" dirty="0"/>
            </a:p>
          </p:txBody>
        </p:sp>
        <p:cxnSp>
          <p:nvCxnSpPr>
            <p:cNvPr id="143" name="Přímá spojnice 142">
              <a:extLst>
                <a:ext uri="{FF2B5EF4-FFF2-40B4-BE49-F238E27FC236}">
                  <a16:creationId xmlns:a16="http://schemas.microsoft.com/office/drawing/2014/main" id="{80B90904-B091-4A02-982F-F88637A088D1}"/>
                </a:ext>
              </a:extLst>
            </p:cNvPr>
            <p:cNvCxnSpPr>
              <a:cxnSpLocks/>
            </p:cNvCxnSpPr>
            <p:nvPr/>
          </p:nvCxnSpPr>
          <p:spPr>
            <a:xfrm>
              <a:off x="787534" y="9271558"/>
              <a:ext cx="2749986" cy="0"/>
            </a:xfrm>
            <a:prstGeom prst="line">
              <a:avLst/>
            </a:prstGeom>
            <a:ln w="15875">
              <a:solidFill>
                <a:srgbClr val="FF339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ovná se 143">
              <a:extLst>
                <a:ext uri="{FF2B5EF4-FFF2-40B4-BE49-F238E27FC236}">
                  <a16:creationId xmlns:a16="http://schemas.microsoft.com/office/drawing/2014/main" id="{14DB7528-0EDF-485D-89C1-1F7F8CEE5EB5}"/>
                </a:ext>
              </a:extLst>
            </p:cNvPr>
            <p:cNvSpPr/>
            <p:nvPr/>
          </p:nvSpPr>
          <p:spPr>
            <a:xfrm rot="5400000">
              <a:off x="2267629" y="9238503"/>
              <a:ext cx="231375" cy="78720"/>
            </a:xfrm>
            <a:prstGeom prst="mathEqual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 dirty="0"/>
            </a:p>
          </p:txBody>
        </p:sp>
        <p:sp>
          <p:nvSpPr>
            <p:cNvPr id="145" name="Obdélník 144">
              <a:extLst>
                <a:ext uri="{FF2B5EF4-FFF2-40B4-BE49-F238E27FC236}">
                  <a16:creationId xmlns:a16="http://schemas.microsoft.com/office/drawing/2014/main" id="{0219EC16-32ED-429B-A2C3-5E3003FE3C89}"/>
                </a:ext>
              </a:extLst>
            </p:cNvPr>
            <p:cNvSpPr/>
            <p:nvPr/>
          </p:nvSpPr>
          <p:spPr>
            <a:xfrm rot="5400000">
              <a:off x="3444194" y="9146961"/>
              <a:ext cx="45719" cy="241916"/>
            </a:xfrm>
            <a:prstGeom prst="rect">
              <a:avLst/>
            </a:prstGeom>
            <a:solidFill>
              <a:srgbClr val="FF3399"/>
            </a:solidFill>
            <a:ln>
              <a:solidFill>
                <a:srgbClr val="C00000">
                  <a:alpha val="2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200"/>
            </a:p>
          </p:txBody>
        </p:sp>
        <p:sp>
          <p:nvSpPr>
            <p:cNvPr id="146" name="Obdélník 145">
              <a:extLst>
                <a:ext uri="{FF2B5EF4-FFF2-40B4-BE49-F238E27FC236}">
                  <a16:creationId xmlns:a16="http://schemas.microsoft.com/office/drawing/2014/main" id="{F722FBD2-1D41-438B-AB23-F4BAB2542079}"/>
                </a:ext>
              </a:extLst>
            </p:cNvPr>
            <p:cNvSpPr/>
            <p:nvPr/>
          </p:nvSpPr>
          <p:spPr>
            <a:xfrm>
              <a:off x="6707317" y="3064042"/>
              <a:ext cx="186074" cy="5623321"/>
            </a:xfrm>
            <a:prstGeom prst="rect">
              <a:avLst/>
            </a:prstGeom>
            <a:gradFill>
              <a:gsLst>
                <a:gs pos="54000">
                  <a:schemeClr val="tx2"/>
                </a:gs>
                <a:gs pos="31000">
                  <a:schemeClr val="tx2">
                    <a:lumMod val="40000"/>
                    <a:lumOff val="60000"/>
                  </a:schemeClr>
                </a:gs>
                <a:gs pos="71000">
                  <a:schemeClr val="bg1">
                    <a:lumMod val="75000"/>
                  </a:schemeClr>
                </a:gs>
              </a:gsLst>
              <a:lin ang="10800000" scaled="0"/>
            </a:gradFill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/>
            </a:p>
          </p:txBody>
        </p:sp>
        <p:sp>
          <p:nvSpPr>
            <p:cNvPr id="147" name="Rovná se 146">
              <a:extLst>
                <a:ext uri="{FF2B5EF4-FFF2-40B4-BE49-F238E27FC236}">
                  <a16:creationId xmlns:a16="http://schemas.microsoft.com/office/drawing/2014/main" id="{D2CDEB4F-BB79-4D5C-B73F-4196F3F4F47C}"/>
                </a:ext>
              </a:extLst>
            </p:cNvPr>
            <p:cNvSpPr/>
            <p:nvPr/>
          </p:nvSpPr>
          <p:spPr>
            <a:xfrm rot="5400000">
              <a:off x="4760344" y="9240329"/>
              <a:ext cx="231375" cy="78720"/>
            </a:xfrm>
            <a:prstGeom prst="mathEqual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1200" dirty="0"/>
            </a:p>
          </p:txBody>
        </p:sp>
        <p:grpSp>
          <p:nvGrpSpPr>
            <p:cNvPr id="148" name="Skupina 147">
              <a:extLst>
                <a:ext uri="{FF2B5EF4-FFF2-40B4-BE49-F238E27FC236}">
                  <a16:creationId xmlns:a16="http://schemas.microsoft.com/office/drawing/2014/main" id="{8141E8B5-7EB1-4BF0-8049-66F0A3EEE8F7}"/>
                </a:ext>
              </a:extLst>
            </p:cNvPr>
            <p:cNvGrpSpPr/>
            <p:nvPr/>
          </p:nvGrpSpPr>
          <p:grpSpPr>
            <a:xfrm>
              <a:off x="6735472" y="2895106"/>
              <a:ext cx="691117" cy="7223986"/>
              <a:chOff x="8530421" y="2934106"/>
              <a:chExt cx="691117" cy="7223986"/>
            </a:xfrm>
          </p:grpSpPr>
          <p:sp>
            <p:nvSpPr>
              <p:cNvPr id="149" name="Obdélník 148">
                <a:extLst>
                  <a:ext uri="{FF2B5EF4-FFF2-40B4-BE49-F238E27FC236}">
                    <a16:creationId xmlns:a16="http://schemas.microsoft.com/office/drawing/2014/main" id="{09976967-5F0B-4333-883A-745BDAB45747}"/>
                  </a:ext>
                </a:extLst>
              </p:cNvPr>
              <p:cNvSpPr/>
              <p:nvPr/>
            </p:nvSpPr>
            <p:spPr>
              <a:xfrm>
                <a:off x="8901039" y="8406563"/>
                <a:ext cx="242451" cy="61261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760"/>
              </a:p>
            </p:txBody>
          </p:sp>
          <p:sp>
            <p:nvSpPr>
              <p:cNvPr id="150" name="Rovná se 149">
                <a:extLst>
                  <a:ext uri="{FF2B5EF4-FFF2-40B4-BE49-F238E27FC236}">
                    <a16:creationId xmlns:a16="http://schemas.microsoft.com/office/drawing/2014/main" id="{0713ABEA-7CA9-49B2-B621-539D8B280E49}"/>
                  </a:ext>
                </a:extLst>
              </p:cNvPr>
              <p:cNvSpPr/>
              <p:nvPr/>
            </p:nvSpPr>
            <p:spPr>
              <a:xfrm rot="5400000">
                <a:off x="8906844" y="8037315"/>
                <a:ext cx="231375" cy="78720"/>
              </a:xfrm>
              <a:prstGeom prst="mathEqual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cs-CZ" sz="1200"/>
              </a:p>
            </p:txBody>
          </p:sp>
          <p:sp>
            <p:nvSpPr>
              <p:cNvPr id="151" name="Obdélník 150">
                <a:extLst>
                  <a:ext uri="{FF2B5EF4-FFF2-40B4-BE49-F238E27FC236}">
                    <a16:creationId xmlns:a16="http://schemas.microsoft.com/office/drawing/2014/main" id="{F71B7A7C-6022-42E0-9674-CEA787E1D4AD}"/>
                  </a:ext>
                </a:extLst>
              </p:cNvPr>
              <p:cNvSpPr/>
              <p:nvPr/>
            </p:nvSpPr>
            <p:spPr>
              <a:xfrm rot="5400000">
                <a:off x="8999672" y="7573682"/>
                <a:ext cx="45718" cy="241916"/>
              </a:xfrm>
              <a:prstGeom prst="rect">
                <a:avLst/>
              </a:prstGeom>
              <a:solidFill>
                <a:srgbClr val="FF3399"/>
              </a:solidFill>
              <a:ln>
                <a:solidFill>
                  <a:srgbClr val="D000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200"/>
              </a:p>
            </p:txBody>
          </p:sp>
          <p:cxnSp>
            <p:nvCxnSpPr>
              <p:cNvPr id="152" name="Přímá spojnice se šipkou 151">
                <a:extLst>
                  <a:ext uri="{FF2B5EF4-FFF2-40B4-BE49-F238E27FC236}">
                    <a16:creationId xmlns:a16="http://schemas.microsoft.com/office/drawing/2014/main" id="{8B448782-2929-433B-950F-80DCE7AD92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6954" y="2934106"/>
                <a:ext cx="4365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Přímá spojnice se šipkou 152">
                <a:extLst>
                  <a:ext uri="{FF2B5EF4-FFF2-40B4-BE49-F238E27FC236}">
                    <a16:creationId xmlns:a16="http://schemas.microsoft.com/office/drawing/2014/main" id="{C292564A-C359-4ADA-92CD-BE3DE3F48C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6954" y="3605121"/>
                <a:ext cx="42742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Přímá spojnice se šipkou 154">
                <a:extLst>
                  <a:ext uri="{FF2B5EF4-FFF2-40B4-BE49-F238E27FC236}">
                    <a16:creationId xmlns:a16="http://schemas.microsoft.com/office/drawing/2014/main" id="{649CE3DB-C157-45EC-8EFD-DE678FD502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30421" y="9282304"/>
                <a:ext cx="69111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Přímá spojnice se šipkou 155">
                <a:extLst>
                  <a:ext uri="{FF2B5EF4-FFF2-40B4-BE49-F238E27FC236}">
                    <a16:creationId xmlns:a16="http://schemas.microsoft.com/office/drawing/2014/main" id="{1018E6BC-1E75-4095-BACC-F28327B41C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50768" y="9792205"/>
                <a:ext cx="470770" cy="29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Přímá spojnice se šipkou 156">
                <a:extLst>
                  <a:ext uri="{FF2B5EF4-FFF2-40B4-BE49-F238E27FC236}">
                    <a16:creationId xmlns:a16="http://schemas.microsoft.com/office/drawing/2014/main" id="{B8BCB332-FE02-4E08-ABB3-2183EF1B0E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0291" y="10158092"/>
                <a:ext cx="40124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" name="TextovéPole 182">
            <a:extLst>
              <a:ext uri="{FF2B5EF4-FFF2-40B4-BE49-F238E27FC236}">
                <a16:creationId xmlns:a16="http://schemas.microsoft.com/office/drawing/2014/main" id="{BE00E041-143B-4240-9A45-FB05C8E7D2D6}"/>
              </a:ext>
            </a:extLst>
          </p:cNvPr>
          <p:cNvSpPr txBox="1"/>
          <p:nvPr/>
        </p:nvSpPr>
        <p:spPr>
          <a:xfrm>
            <a:off x="3028951" y="1116194"/>
            <a:ext cx="1959821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1200" dirty="0"/>
              <a:t>Outflow measurement</a:t>
            </a:r>
          </a:p>
          <a:p>
            <a:pPr algn="r">
              <a:spcAft>
                <a:spcPts val="450"/>
              </a:spcAft>
            </a:pPr>
            <a:r>
              <a:rPr lang="en-US" sz="1200" dirty="0"/>
              <a:t>Gutter</a:t>
            </a:r>
          </a:p>
        </p:txBody>
      </p:sp>
      <p:pic>
        <p:nvPicPr>
          <p:cNvPr id="62" name="Obrázek 61">
            <a:extLst>
              <a:ext uri="{FF2B5EF4-FFF2-40B4-BE49-F238E27FC236}">
                <a16:creationId xmlns:a16="http://schemas.microsoft.com/office/drawing/2014/main" id="{62E4C876-66FF-4783-8022-ADEB57FFDAF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047" y="1165958"/>
            <a:ext cx="1620000" cy="1080000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63" name="Obrázek 62">
            <a:extLst>
              <a:ext uri="{FF2B5EF4-FFF2-40B4-BE49-F238E27FC236}">
                <a16:creationId xmlns:a16="http://schemas.microsoft.com/office/drawing/2014/main" id="{0B719DE2-3C27-46DD-A9A7-34F83DD66E0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8330" y="1755722"/>
            <a:ext cx="1620000" cy="1080000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66" name="Obrázek 65">
            <a:extLst>
              <a:ext uri="{FF2B5EF4-FFF2-40B4-BE49-F238E27FC236}">
                <a16:creationId xmlns:a16="http://schemas.microsoft.com/office/drawing/2014/main" id="{62EB371C-E730-4B6A-81CC-A3178EDFF17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670" y="4473674"/>
            <a:ext cx="2470075" cy="1646717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79B6E1C4-FA67-4689-9387-FD17B0148AB2}"/>
              </a:ext>
            </a:extLst>
          </p:cNvPr>
          <p:cNvCxnSpPr/>
          <p:nvPr/>
        </p:nvCxnSpPr>
        <p:spPr>
          <a:xfrm flipH="1">
            <a:off x="6513492" y="5315494"/>
            <a:ext cx="1122431" cy="43591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>
            <a:extLst>
              <a:ext uri="{FF2B5EF4-FFF2-40B4-BE49-F238E27FC236}">
                <a16:creationId xmlns:a16="http://schemas.microsoft.com/office/drawing/2014/main" id="{02140A15-0DF0-409D-9522-C40C8B86C338}"/>
              </a:ext>
            </a:extLst>
          </p:cNvPr>
          <p:cNvSpPr txBox="1"/>
          <p:nvPr/>
        </p:nvSpPr>
        <p:spPr>
          <a:xfrm>
            <a:off x="6973542" y="5302121"/>
            <a:ext cx="520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/>
                </a:solidFill>
              </a:rPr>
              <a:t>2%</a:t>
            </a:r>
          </a:p>
        </p:txBody>
      </p:sp>
      <p:pic>
        <p:nvPicPr>
          <p:cNvPr id="64" name="Obrázek 63">
            <a:extLst>
              <a:ext uri="{FF2B5EF4-FFF2-40B4-BE49-F238E27FC236}">
                <a16:creationId xmlns:a16="http://schemas.microsoft.com/office/drawing/2014/main" id="{2CEDAA98-5CAE-486F-B46F-DF2473A861D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171" y="2491536"/>
            <a:ext cx="1620000" cy="1080000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F90279A8-714A-4F0C-8CBC-7740B0509D57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78" y="3270989"/>
            <a:ext cx="1620000" cy="1080000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7D3418-A076-AD40-AC36-A581ABE24EED}"/>
              </a:ext>
            </a:extLst>
          </p:cNvPr>
          <p:cNvCxnSpPr/>
          <p:nvPr/>
        </p:nvCxnSpPr>
        <p:spPr bwMode="auto">
          <a:xfrm>
            <a:off x="5312502" y="980728"/>
            <a:ext cx="3655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D074D2-D60C-7749-8FE2-45F318461101}"/>
              </a:ext>
            </a:extLst>
          </p:cNvPr>
          <p:cNvSpPr txBox="1"/>
          <p:nvPr/>
        </p:nvSpPr>
        <p:spPr>
          <a:xfrm>
            <a:off x="6845904" y="680186"/>
            <a:ext cx="346194" cy="30630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1m</a:t>
            </a:r>
          </a:p>
        </p:txBody>
      </p:sp>
    </p:spTree>
    <p:extLst>
      <p:ext uri="{BB962C8B-B14F-4D97-AF65-F5344CB8AC3E}">
        <p14:creationId xmlns:p14="http://schemas.microsoft.com/office/powerpoint/2010/main" val="6661459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4D2383-7CCD-4EA5-8F3E-02203625D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Monitoring water regime</a:t>
            </a:r>
            <a:endParaRPr lang="en-US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3B862D28-9792-4C5C-91A0-03B4774E7C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038" y="1958418"/>
            <a:ext cx="8054803" cy="3691333"/>
          </a:xfrm>
          <a:prstGeom prst="rect">
            <a:avLst/>
          </a:prstGeom>
        </p:spPr>
      </p:pic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412C3120-F7C3-4896-BD2F-FBD939C5969C}"/>
              </a:ext>
            </a:extLst>
          </p:cNvPr>
          <p:cNvCxnSpPr>
            <a:cxnSpLocks/>
          </p:cNvCxnSpPr>
          <p:nvPr/>
        </p:nvCxnSpPr>
        <p:spPr>
          <a:xfrm flipV="1">
            <a:off x="7758871" y="3696144"/>
            <a:ext cx="249985" cy="167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ED9B67C-5CC2-4923-A3E4-D645768B9346}"/>
              </a:ext>
            </a:extLst>
          </p:cNvPr>
          <p:cNvSpPr txBox="1"/>
          <p:nvPr/>
        </p:nvSpPr>
        <p:spPr>
          <a:xfrm>
            <a:off x="4675191" y="3725107"/>
            <a:ext cx="3083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Higher outflow from segment S2</a:t>
            </a:r>
          </a:p>
        </p:txBody>
      </p:sp>
      <p:grpSp>
        <p:nvGrpSpPr>
          <p:cNvPr id="38" name="Skupina 37">
            <a:extLst>
              <a:ext uri="{FF2B5EF4-FFF2-40B4-BE49-F238E27FC236}">
                <a16:creationId xmlns:a16="http://schemas.microsoft.com/office/drawing/2014/main" id="{903BA4F9-05FA-46DA-B984-3E8D725DD890}"/>
              </a:ext>
            </a:extLst>
          </p:cNvPr>
          <p:cNvGrpSpPr/>
          <p:nvPr/>
        </p:nvGrpSpPr>
        <p:grpSpPr>
          <a:xfrm>
            <a:off x="4304721" y="4031068"/>
            <a:ext cx="4680212" cy="818153"/>
            <a:chOff x="6282329" y="4231757"/>
            <a:chExt cx="4633542" cy="1090870"/>
          </a:xfrm>
        </p:grpSpPr>
        <p:cxnSp>
          <p:nvCxnSpPr>
            <p:cNvPr id="26" name="Přímá spojnice se šipkou 25">
              <a:extLst>
                <a:ext uri="{FF2B5EF4-FFF2-40B4-BE49-F238E27FC236}">
                  <a16:creationId xmlns:a16="http://schemas.microsoft.com/office/drawing/2014/main" id="{ED07559D-D11A-411B-9E17-B2817768FD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6371" y="4581692"/>
              <a:ext cx="124649" cy="7409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3D14485C-DBA3-474D-8BF1-1E78F3C4E50D}"/>
                </a:ext>
              </a:extLst>
            </p:cNvPr>
            <p:cNvSpPr txBox="1"/>
            <p:nvPr/>
          </p:nvSpPr>
          <p:spPr>
            <a:xfrm>
              <a:off x="6282329" y="4231757"/>
              <a:ext cx="46335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Temperatures &lt;0°C</a:t>
              </a:r>
              <a:r>
                <a:rPr lang="cs-CZ" sz="1200" dirty="0"/>
                <a:t> -</a:t>
              </a:r>
              <a:r>
                <a:rPr lang="en-US" sz="1200" dirty="0"/>
                <a:t> soil moisture</a:t>
              </a:r>
              <a:r>
                <a:rPr lang="cs-CZ" sz="1200" dirty="0"/>
                <a:t> </a:t>
              </a:r>
              <a:r>
                <a:rPr lang="en-US" sz="1200" dirty="0"/>
                <a:t>measurement</a:t>
              </a:r>
              <a:r>
                <a:rPr lang="cs-CZ" sz="1200" dirty="0"/>
                <a:t> </a:t>
              </a:r>
              <a:r>
                <a:rPr lang="en-US" sz="1200" dirty="0"/>
                <a:t>impossible</a:t>
              </a:r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393C5F66-B1BB-41AE-B564-06F65EFD8E87}"/>
              </a:ext>
            </a:extLst>
          </p:cNvPr>
          <p:cNvGrpSpPr/>
          <p:nvPr/>
        </p:nvGrpSpPr>
        <p:grpSpPr>
          <a:xfrm>
            <a:off x="2567214" y="4308067"/>
            <a:ext cx="3581936" cy="283579"/>
            <a:chOff x="3059277" y="4601089"/>
            <a:chExt cx="2934734" cy="378105"/>
          </a:xfrm>
        </p:grpSpPr>
        <p:cxnSp>
          <p:nvCxnSpPr>
            <p:cNvPr id="30" name="Přímá spojnice se šipkou 29">
              <a:extLst>
                <a:ext uri="{FF2B5EF4-FFF2-40B4-BE49-F238E27FC236}">
                  <a16:creationId xmlns:a16="http://schemas.microsoft.com/office/drawing/2014/main" id="{468782CD-5953-4A26-9C1C-7C46FBC073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9277" y="4793057"/>
              <a:ext cx="383918" cy="1861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8A79AE1D-B503-4836-BE70-EA4D5EA1C752}"/>
                </a:ext>
              </a:extLst>
            </p:cNvPr>
            <p:cNvSpPr txBox="1"/>
            <p:nvPr/>
          </p:nvSpPr>
          <p:spPr>
            <a:xfrm>
              <a:off x="3424048" y="4601089"/>
              <a:ext cx="25699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As well soil moisture of segment S2 &gt; S1</a:t>
              </a:r>
            </a:p>
          </p:txBody>
        </p:sp>
      </p:grpSp>
      <p:sp>
        <p:nvSpPr>
          <p:cNvPr id="4" name="TextovéPole 3"/>
          <p:cNvSpPr txBox="1"/>
          <p:nvPr/>
        </p:nvSpPr>
        <p:spPr>
          <a:xfrm>
            <a:off x="2829207" y="3356992"/>
            <a:ext cx="178559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Rain intensity</a:t>
            </a:r>
          </a:p>
        </p:txBody>
      </p:sp>
      <p:sp>
        <p:nvSpPr>
          <p:cNvPr id="23" name="TextovéPole 22"/>
          <p:cNvSpPr txBox="1"/>
          <p:nvPr/>
        </p:nvSpPr>
        <p:spPr>
          <a:xfrm rot="16200000">
            <a:off x="25261" y="2665983"/>
            <a:ext cx="183062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Cumulative precipitation [mm]</a:t>
            </a:r>
          </a:p>
        </p:txBody>
      </p:sp>
      <p:sp>
        <p:nvSpPr>
          <p:cNvPr id="24" name="TextovéPole 23"/>
          <p:cNvSpPr txBox="1"/>
          <p:nvPr/>
        </p:nvSpPr>
        <p:spPr>
          <a:xfrm rot="16200000">
            <a:off x="95808" y="4362124"/>
            <a:ext cx="1689535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Volumetric water content [</a:t>
            </a:r>
            <a:r>
              <a:rPr lang="cs-CZ" sz="1050" dirty="0"/>
              <a:t>-</a:t>
            </a:r>
            <a:r>
              <a:rPr lang="en-US" sz="1050" dirty="0"/>
              <a:t>]</a:t>
            </a:r>
          </a:p>
        </p:txBody>
      </p:sp>
      <p:sp>
        <p:nvSpPr>
          <p:cNvPr id="25" name="TextovéPole 24"/>
          <p:cNvSpPr txBox="1"/>
          <p:nvPr/>
        </p:nvSpPr>
        <p:spPr>
          <a:xfrm rot="16200000">
            <a:off x="7810160" y="2738114"/>
            <a:ext cx="1893158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Precipitation</a:t>
            </a:r>
            <a:r>
              <a:rPr lang="cs-CZ" sz="1050" dirty="0"/>
              <a:t> 5 min. </a:t>
            </a:r>
            <a:r>
              <a:rPr lang="en-US" sz="1050" dirty="0"/>
              <a:t>intensity</a:t>
            </a:r>
            <a:r>
              <a:rPr lang="cs-CZ" sz="1050" dirty="0"/>
              <a:t> </a:t>
            </a:r>
            <a:r>
              <a:rPr lang="en-US" sz="1050" dirty="0"/>
              <a:t>[mm]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C61F-D36F-F74E-ADE0-4DD39D86AD21}"/>
              </a:ext>
            </a:extLst>
          </p:cNvPr>
          <p:cNvSpPr txBox="1"/>
          <p:nvPr/>
        </p:nvSpPr>
        <p:spPr>
          <a:xfrm>
            <a:off x="1498916" y="1238175"/>
            <a:ext cx="5881395" cy="2814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On-site monitoring of model roofs gives one side of the story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Imaging experiments to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928121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3C9F69-3981-4C45-B47C-03CD17E6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Neutron and X-ray imaging </a:t>
            </a:r>
          </a:p>
        </p:txBody>
      </p:sp>
      <p:pic>
        <p:nvPicPr>
          <p:cNvPr id="131" name="Zástupný symbol pro obsah 130">
            <a:extLst>
              <a:ext uri="{FF2B5EF4-FFF2-40B4-BE49-F238E27FC236}">
                <a16:creationId xmlns:a16="http://schemas.microsoft.com/office/drawing/2014/main" id="{43E27B2B-E5CF-4067-AB4A-B96668120A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93" t="20865" r="20137"/>
          <a:stretch/>
        </p:blipFill>
        <p:spPr>
          <a:xfrm>
            <a:off x="441899" y="2276872"/>
            <a:ext cx="4567947" cy="3054447"/>
          </a:xfrm>
        </p:spPr>
      </p:pic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7F891409-4E49-40B3-9689-89D2D187A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3608" y="1135120"/>
            <a:ext cx="6696744" cy="4110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samples from pilot plots were brought to ICON for imaging.</a:t>
            </a:r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endParaRPr lang="en-US" sz="2000" dirty="0"/>
          </a:p>
        </p:txBody>
      </p:sp>
      <p:sp>
        <p:nvSpPr>
          <p:cNvPr id="132" name="Zástupný symbol pro obsah 6">
            <a:extLst>
              <a:ext uri="{FF2B5EF4-FFF2-40B4-BE49-F238E27FC236}">
                <a16:creationId xmlns:a16="http://schemas.microsoft.com/office/drawing/2014/main" id="{F353920E-C075-4C94-8094-3E1C2BB8FB9A}"/>
              </a:ext>
            </a:extLst>
          </p:cNvPr>
          <p:cNvSpPr txBox="1">
            <a:spLocks/>
          </p:cNvSpPr>
          <p:nvPr/>
        </p:nvSpPr>
        <p:spPr>
          <a:xfrm>
            <a:off x="5009846" y="2276872"/>
            <a:ext cx="3794170" cy="2700000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Two simulated rainfall episodes</a:t>
            </a:r>
          </a:p>
          <a:p>
            <a:r>
              <a:rPr lang="en-US" sz="1600" dirty="0"/>
              <a:t>Top boundary condition: Constant flux</a:t>
            </a:r>
          </a:p>
          <a:p>
            <a:r>
              <a:rPr lang="en-US" sz="1600" dirty="0"/>
              <a:t>Bottom boundary condition: Seepage face</a:t>
            </a:r>
          </a:p>
          <a:p>
            <a:r>
              <a:rPr lang="en-US" sz="1600" dirty="0"/>
              <a:t>Water balance monitoring</a:t>
            </a:r>
          </a:p>
          <a:p>
            <a:r>
              <a:rPr lang="en-US" sz="1600" dirty="0"/>
              <a:t>Gravity drainage</a:t>
            </a:r>
          </a:p>
          <a:p>
            <a:r>
              <a:rPr lang="en-US" sz="1600" dirty="0"/>
              <a:t>Heavy water used as flowing liquid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Samples from rain garden and green roof</a:t>
            </a:r>
          </a:p>
          <a:p>
            <a:endParaRPr lang="cs-CZ" sz="1600" dirty="0"/>
          </a:p>
          <a:p>
            <a:endParaRPr lang="cs-CZ" sz="1600" dirty="0"/>
          </a:p>
          <a:p>
            <a:endParaRPr lang="cs-CZ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744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B8EB39-BFBB-B54C-ADAD-7A620021C9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7584" y="1341438"/>
            <a:ext cx="4065651" cy="467995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Timing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extracted soils broad porosity variation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Water floods/drains large pores quickly</a:t>
            </a:r>
          </a:p>
          <a:p>
            <a:r>
              <a:rPr lang="en-US" dirty="0"/>
              <a:t>Finer pores respond with delay</a:t>
            </a:r>
          </a:p>
          <a:p>
            <a:r>
              <a:rPr lang="en-US" dirty="0"/>
              <a:t>Hysteresis in the system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2FE7F-72E5-CD49-863B-32AE2841750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8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4F9D3B-6079-EF4A-A8CE-02BD862FF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challenges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89F03-D986-EC4B-A479-C129FD16FC9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Shape stability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Drying and wetting </a:t>
            </a:r>
            <a:r>
              <a:rPr lang="en-US" dirty="0">
                <a:sym typeface="Wingdings"/>
              </a:rPr>
              <a:t> Shape changes</a:t>
            </a:r>
            <a:endParaRPr lang="en-US" dirty="0"/>
          </a:p>
          <a:p>
            <a:r>
              <a:rPr lang="en-US" dirty="0"/>
              <a:t>Partial volume effects</a:t>
            </a:r>
          </a:p>
          <a:p>
            <a:r>
              <a:rPr lang="en-US" dirty="0"/>
              <a:t>Fluid distribution change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643761-47AD-434C-B8D1-A742EFA6D93A}"/>
              </a:ext>
            </a:extLst>
          </p:cNvPr>
          <p:cNvGrpSpPr/>
          <p:nvPr/>
        </p:nvGrpSpPr>
        <p:grpSpPr>
          <a:xfrm>
            <a:off x="4977834" y="3068960"/>
            <a:ext cx="3768831" cy="2337784"/>
            <a:chOff x="1161410" y="1835955"/>
            <a:chExt cx="7173398" cy="4449619"/>
          </a:xfrm>
        </p:grpSpPr>
        <p:cxnSp>
          <p:nvCxnSpPr>
            <p:cNvPr id="9" name="Curved Connector 8">
              <a:extLst>
                <a:ext uri="{FF2B5EF4-FFF2-40B4-BE49-F238E27FC236}">
                  <a16:creationId xmlns:a16="http://schemas.microsoft.com/office/drawing/2014/main" id="{98B74EC2-D87D-014B-8FE5-495319FC968B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1645129" y="3914908"/>
              <a:ext cx="698698" cy="173549"/>
            </a:xfrm>
            <a:prstGeom prst="curvedConnector3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Curved Connector 9">
              <a:extLst>
                <a:ext uri="{FF2B5EF4-FFF2-40B4-BE49-F238E27FC236}">
                  <a16:creationId xmlns:a16="http://schemas.microsoft.com/office/drawing/2014/main" id="{C6DAF4FF-5AE7-F044-9518-FF4E27CF9920}"/>
                </a:ext>
              </a:extLst>
            </p:cNvPr>
            <p:cNvCxnSpPr/>
            <p:nvPr/>
          </p:nvCxnSpPr>
          <p:spPr bwMode="auto">
            <a:xfrm>
              <a:off x="2981253" y="2978831"/>
              <a:ext cx="1918101" cy="1222101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1DDBD4-CA78-A149-B845-6E2CC328718F}"/>
                </a:ext>
              </a:extLst>
            </p:cNvPr>
            <p:cNvSpPr txBox="1"/>
            <p:nvPr/>
          </p:nvSpPr>
          <p:spPr>
            <a:xfrm>
              <a:off x="1620000" y="3878831"/>
              <a:ext cx="863768" cy="32098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900" kern="1000" spc="30" dirty="0">
                  <a:latin typeface="+mn-lt"/>
                  <a:cs typeface="Franklin Gothic Book"/>
                </a:rPr>
                <a:t>Wetting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781997-6661-1B41-AE49-E57EF2636632}"/>
                </a:ext>
              </a:extLst>
            </p:cNvPr>
            <p:cNvSpPr txBox="1"/>
            <p:nvPr/>
          </p:nvSpPr>
          <p:spPr>
            <a:xfrm>
              <a:off x="3851920" y="3198949"/>
              <a:ext cx="648072" cy="28636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sz="900" kern="1000" spc="30" dirty="0">
                  <a:latin typeface="+mn-lt"/>
                  <a:cs typeface="Franklin Gothic Book"/>
                </a:rPr>
                <a:t>Shape</a:t>
              </a:r>
            </a:p>
          </p:txBody>
        </p:sp>
        <p:cxnSp>
          <p:nvCxnSpPr>
            <p:cNvPr id="13" name="Curved Connector 12">
              <a:extLst>
                <a:ext uri="{FF2B5EF4-FFF2-40B4-BE49-F238E27FC236}">
                  <a16:creationId xmlns:a16="http://schemas.microsoft.com/office/drawing/2014/main" id="{16295993-2A7E-B847-80F9-8E92FF287D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00882" y="2130698"/>
              <a:ext cx="4296252" cy="1542183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2B59FA-134A-E742-855A-62D8EF7DC457}"/>
                </a:ext>
              </a:extLst>
            </p:cNvPr>
            <p:cNvSpPr txBox="1"/>
            <p:nvPr/>
          </p:nvSpPr>
          <p:spPr>
            <a:xfrm>
              <a:off x="5220072" y="2544853"/>
              <a:ext cx="1612756" cy="28636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</a:pPr>
              <a:r>
                <a:rPr lang="en-US" sz="900" kern="1000" spc="30" dirty="0">
                  <a:latin typeface="+mn-lt"/>
                  <a:cs typeface="Franklin Gothic Book"/>
                </a:rPr>
                <a:t>Wetting + Shape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8CAF980-8787-4743-8D74-5F6D27DA9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1068" y="1835955"/>
              <a:ext cx="1800000" cy="1800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29C56E-5679-4E4F-AEA9-7B0DA6BFB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6668" y="4199816"/>
              <a:ext cx="1800000" cy="1800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9D331EC-2256-C747-B27C-AB4DBDE0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4808" y="3682679"/>
              <a:ext cx="1800000" cy="180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81E9F91-8683-B347-B314-29C3254A2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1410" y="4486179"/>
              <a:ext cx="1803600" cy="1799395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466596-0107-FA4E-892B-CF9B70B1EB0C}"/>
              </a:ext>
            </a:extLst>
          </p:cNvPr>
          <p:cNvSpPr txBox="1"/>
          <p:nvPr/>
        </p:nvSpPr>
        <p:spPr>
          <a:xfrm>
            <a:off x="2267744" y="5670576"/>
            <a:ext cx="4673968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marL="360363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We need an imaging technique that </a:t>
            </a:r>
          </a:p>
          <a:p>
            <a:pPr marL="360363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reduce ambiguity and </a:t>
            </a:r>
          </a:p>
          <a:p>
            <a:pPr marL="360363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is sufficiently fast to capture the process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00FE2C7-8F8A-FD4A-BAAF-7B8A5A7E05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886" y="3669415"/>
            <a:ext cx="1285677" cy="155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538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loud 22">
            <a:extLst>
              <a:ext uri="{FF2B5EF4-FFF2-40B4-BE49-F238E27FC236}">
                <a16:creationId xmlns:a16="http://schemas.microsoft.com/office/drawing/2014/main" id="{49B1A3C9-4BD9-CD47-A02C-EC4998B10B04}"/>
              </a:ext>
            </a:extLst>
          </p:cNvPr>
          <p:cNvSpPr/>
          <p:nvPr/>
        </p:nvSpPr>
        <p:spPr bwMode="auto">
          <a:xfrm>
            <a:off x="1381920" y="4688494"/>
            <a:ext cx="2308032" cy="91440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FDF7F5E-69E3-C244-BD5C-2BD7B9630CE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203" y="3101364"/>
            <a:ext cx="2448272" cy="140775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E9A063-A517-E640-8E83-5D8A4E29FDE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9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D19A39-A978-4F42-B43C-1DFBC127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On-the-fly bimodal imaging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325005D-4E84-254E-93EE-9C57BD7CDD3F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194" y="1589195"/>
            <a:ext cx="2740440" cy="108012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DE1D2C-1341-9741-A6D1-62A7295A29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808820"/>
            <a:ext cx="2914232" cy="14226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F824E5-379A-BD4B-9566-63524743F3FE}"/>
              </a:ext>
            </a:extLst>
          </p:cNvPr>
          <p:cNvSpPr txBox="1"/>
          <p:nvPr/>
        </p:nvSpPr>
        <p:spPr>
          <a:xfrm>
            <a:off x="3456861" y="2021243"/>
            <a:ext cx="504056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solidFill>
                  <a:schemeClr val="accent1"/>
                </a:solidFill>
                <a:latin typeface="+mn-lt"/>
                <a:cs typeface="Franklin Gothic Book"/>
              </a:rPr>
              <a:t>2007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6A60FC-66FB-B540-A625-A4CF3957CADF}"/>
              </a:ext>
            </a:extLst>
          </p:cNvPr>
          <p:cNvSpPr txBox="1"/>
          <p:nvPr/>
        </p:nvSpPr>
        <p:spPr>
          <a:xfrm>
            <a:off x="3185896" y="3551951"/>
            <a:ext cx="504056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solidFill>
                  <a:schemeClr val="accent1"/>
                </a:solidFill>
                <a:latin typeface="+mn-lt"/>
                <a:cs typeface="Franklin Gothic Book"/>
              </a:rPr>
              <a:t>2015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200" kern="1000" spc="30" dirty="0">
              <a:latin typeface="+mn-lt"/>
              <a:cs typeface="Franklin Gothic Book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AF1741-0B38-6748-9852-F943EF2B76C7}"/>
              </a:ext>
            </a:extLst>
          </p:cNvPr>
          <p:cNvSpPr txBox="1"/>
          <p:nvPr/>
        </p:nvSpPr>
        <p:spPr>
          <a:xfrm>
            <a:off x="7486768" y="2276872"/>
            <a:ext cx="504056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solidFill>
                  <a:schemeClr val="accent1"/>
                </a:solidFill>
                <a:latin typeface="+mn-lt"/>
                <a:cs typeface="Franklin Gothic Book"/>
              </a:rPr>
              <a:t>2017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200" kern="1000" spc="30" dirty="0">
              <a:latin typeface="+mn-lt"/>
              <a:cs typeface="Franklin Gothic Book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2BDDAAF-5011-DC4B-9E43-68E32A23CB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666" y="4365104"/>
            <a:ext cx="1197948" cy="1197948"/>
          </a:xfrm>
          <a:prstGeom prst="rect">
            <a:avLst/>
          </a:prstGeom>
        </p:spPr>
      </p:pic>
      <p:sp>
        <p:nvSpPr>
          <p:cNvPr id="19" name="Down Arrow 18">
            <a:extLst>
              <a:ext uri="{FF2B5EF4-FFF2-40B4-BE49-F238E27FC236}">
                <a16:creationId xmlns:a16="http://schemas.microsoft.com/office/drawing/2014/main" id="{26D0E7F4-0C69-B942-A90D-41FBDCA63A29}"/>
              </a:ext>
            </a:extLst>
          </p:cNvPr>
          <p:cNvSpPr/>
          <p:nvPr/>
        </p:nvSpPr>
        <p:spPr bwMode="auto">
          <a:xfrm rot="19123566">
            <a:off x="3748562" y="3627036"/>
            <a:ext cx="576064" cy="730105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BA603468-053C-BD43-A63E-8594284C2277}"/>
              </a:ext>
            </a:extLst>
          </p:cNvPr>
          <p:cNvSpPr/>
          <p:nvPr/>
        </p:nvSpPr>
        <p:spPr bwMode="auto">
          <a:xfrm rot="2099068">
            <a:off x="4561433" y="3544357"/>
            <a:ext cx="576064" cy="756264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B48FB8-9B3D-5F47-821F-8E58D35A201C}"/>
              </a:ext>
            </a:extLst>
          </p:cNvPr>
          <p:cNvSpPr txBox="1"/>
          <p:nvPr/>
        </p:nvSpPr>
        <p:spPr>
          <a:xfrm>
            <a:off x="1835696" y="1081286"/>
            <a:ext cx="1512168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1000" spc="30" dirty="0">
                <a:solidFill>
                  <a:srgbClr val="EB5B00"/>
                </a:solidFill>
                <a:latin typeface="+mn-lt"/>
                <a:cs typeface="Franklin Gothic Book"/>
              </a:rPr>
              <a:t>On-the-fly 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8461C8-77E6-D846-8620-39E3E1F07599}"/>
              </a:ext>
            </a:extLst>
          </p:cNvPr>
          <p:cNvSpPr txBox="1"/>
          <p:nvPr/>
        </p:nvSpPr>
        <p:spPr>
          <a:xfrm>
            <a:off x="1691679" y="4964078"/>
            <a:ext cx="1765181" cy="3371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Capture dynamics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359D0A03-6827-CC43-9098-647F00B2E338}"/>
              </a:ext>
            </a:extLst>
          </p:cNvPr>
          <p:cNvSpPr/>
          <p:nvPr/>
        </p:nvSpPr>
        <p:spPr bwMode="auto">
          <a:xfrm>
            <a:off x="5504843" y="4714051"/>
            <a:ext cx="2308032" cy="91440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5909A8-DA88-9D44-B32A-74B3901ED89E}"/>
              </a:ext>
            </a:extLst>
          </p:cNvPr>
          <p:cNvSpPr txBox="1"/>
          <p:nvPr/>
        </p:nvSpPr>
        <p:spPr>
          <a:xfrm>
            <a:off x="5958619" y="1106843"/>
            <a:ext cx="1512168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1000" spc="30" dirty="0">
                <a:solidFill>
                  <a:schemeClr val="accent5"/>
                </a:solidFill>
                <a:latin typeface="+mn-lt"/>
                <a:cs typeface="Franklin Gothic Book"/>
              </a:rPr>
              <a:t>Bimodal imaging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18E9D1-B95F-DC46-9FDF-568FB5180261}"/>
              </a:ext>
            </a:extLst>
          </p:cNvPr>
          <p:cNvSpPr txBox="1"/>
          <p:nvPr/>
        </p:nvSpPr>
        <p:spPr>
          <a:xfrm>
            <a:off x="5814602" y="4989635"/>
            <a:ext cx="1765181" cy="3371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Reduce ambiguity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FCAF5995-1B8D-4740-9C27-0B8D9A3F71EF}"/>
              </a:ext>
            </a:extLst>
          </p:cNvPr>
          <p:cNvSpPr/>
          <p:nvPr/>
        </p:nvSpPr>
        <p:spPr bwMode="auto">
          <a:xfrm>
            <a:off x="4396674" y="5628451"/>
            <a:ext cx="319342" cy="392837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EEDF12-A4C0-364D-9FB0-0DC60448C8DB}"/>
              </a:ext>
            </a:extLst>
          </p:cNvPr>
          <p:cNvSpPr txBox="1"/>
          <p:nvPr/>
        </p:nvSpPr>
        <p:spPr>
          <a:xfrm>
            <a:off x="3020359" y="6188513"/>
            <a:ext cx="3599829" cy="42383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Simultaneous NX imaging on-the-fly</a:t>
            </a:r>
          </a:p>
        </p:txBody>
      </p:sp>
    </p:spTree>
    <p:extLst>
      <p:ext uri="{BB962C8B-B14F-4D97-AF65-F5344CB8AC3E}">
        <p14:creationId xmlns:p14="http://schemas.microsoft.com/office/powerpoint/2010/main" val="268270509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BEAB96-59BA-694A-B5E1-F82E4DC0A9D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i="1" dirty="0"/>
              <a:t>CT scan</a:t>
            </a:r>
          </a:p>
          <a:p>
            <a:r>
              <a:rPr lang="en-US" dirty="0"/>
              <a:t>300 projections</a:t>
            </a:r>
          </a:p>
          <a:p>
            <a:r>
              <a:rPr lang="en-US" dirty="0"/>
              <a:t>4 x 360deg scans</a:t>
            </a:r>
          </a:p>
          <a:p>
            <a:r>
              <a:rPr lang="en-US" dirty="0"/>
              <a:t>Continuous turning 360deg/min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E2C0-9BED-064C-9959-69392EE31B4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10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BD3E9D-A2CF-7E45-BDD0-5F797E48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 conditions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E51DC5-0271-9E4C-A9E7-8B1E40B9EF0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51562" y="4246470"/>
            <a:ext cx="3781425" cy="467995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/>
              <a:t>Neutrons</a:t>
            </a:r>
          </a:p>
          <a:p>
            <a:r>
              <a:rPr lang="en-US" dirty="0"/>
              <a:t>Exposure time 0.2s (5fps) </a:t>
            </a:r>
          </a:p>
          <a:p>
            <a:r>
              <a:rPr lang="en-US" dirty="0"/>
              <a:t>68um/voxel </a:t>
            </a:r>
          </a:p>
          <a:p>
            <a:pPr marL="177800" lvl="1" indent="0">
              <a:buNone/>
            </a:pPr>
            <a:endParaRPr lang="en-US" dirty="0"/>
          </a:p>
          <a:p>
            <a:pPr marL="177800" lvl="1" indent="0">
              <a:buNone/>
            </a:pPr>
            <a:r>
              <a:rPr lang="en-US" dirty="0"/>
              <a:t>Neutron dose/projection</a:t>
            </a:r>
          </a:p>
          <a:p>
            <a:pPr marL="177800" lvl="1" indent="0">
              <a:buNone/>
            </a:pPr>
            <a:r>
              <a:rPr lang="en-US" dirty="0">
                <a:sym typeface="Wingdings" pitchFamily="2" charset="2"/>
              </a:rPr>
              <a:t>~ 100 neutrons/pixel</a:t>
            </a:r>
          </a:p>
          <a:p>
            <a:pPr marL="0" indent="0">
              <a:buNone/>
            </a:pPr>
            <a:endParaRPr lang="en-US" sz="2000" dirty="0">
              <a:sym typeface="Wingdings" pitchFamily="2" charset="2"/>
            </a:endParaRPr>
          </a:p>
          <a:p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4E29A1-46A8-2D40-A0A1-ABF76F481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2698988"/>
            <a:ext cx="1800200" cy="32093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755EF8E-707A-1442-9E07-0B2E81E69001}"/>
              </a:ext>
            </a:extLst>
          </p:cNvPr>
          <p:cNvSpPr/>
          <p:nvPr/>
        </p:nvSpPr>
        <p:spPr bwMode="auto">
          <a:xfrm rot="19300618">
            <a:off x="7832672" y="1600538"/>
            <a:ext cx="119069" cy="119068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73A05C1C-63EF-E94E-BED9-1F491B83C7AA}"/>
              </a:ext>
            </a:extLst>
          </p:cNvPr>
          <p:cNvSpPr/>
          <p:nvPr/>
        </p:nvSpPr>
        <p:spPr bwMode="auto">
          <a:xfrm rot="19300618">
            <a:off x="4990571" y="2629495"/>
            <a:ext cx="3199647" cy="1190691"/>
          </a:xfrm>
          <a:prstGeom prst="rightArrow">
            <a:avLst>
              <a:gd name="adj1" fmla="val 69048"/>
              <a:gd name="adj2" fmla="val 28412"/>
            </a:avLst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ACA4EE-F554-1B40-BD1C-F64BF5D4BCA8}"/>
              </a:ext>
            </a:extLst>
          </p:cNvPr>
          <p:cNvSpPr txBox="1"/>
          <p:nvPr/>
        </p:nvSpPr>
        <p:spPr>
          <a:xfrm rot="19300618">
            <a:off x="5209384" y="3354439"/>
            <a:ext cx="1512008" cy="4762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Neutrons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059BC9-20CD-914D-BB43-A18A895448EF}"/>
              </a:ext>
            </a:extLst>
          </p:cNvPr>
          <p:cNvSpPr txBox="1"/>
          <p:nvPr/>
        </p:nvSpPr>
        <p:spPr>
          <a:xfrm rot="19300618">
            <a:off x="8184010" y="2520386"/>
            <a:ext cx="914400" cy="3572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Detectors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54B524-FDCB-7B4C-862D-35EAE5F1E689}"/>
              </a:ext>
            </a:extLst>
          </p:cNvPr>
          <p:cNvGrpSpPr/>
          <p:nvPr/>
        </p:nvGrpSpPr>
        <p:grpSpPr>
          <a:xfrm rot="986917">
            <a:off x="6767469" y="1960027"/>
            <a:ext cx="1571870" cy="1477920"/>
            <a:chOff x="6634123" y="1966637"/>
            <a:chExt cx="1571870" cy="1477920"/>
          </a:xfrm>
        </p:grpSpPr>
        <p:sp>
          <p:nvSpPr>
            <p:cNvPr id="12" name="Isosceles Triangle 23">
              <a:extLst>
                <a:ext uri="{FF2B5EF4-FFF2-40B4-BE49-F238E27FC236}">
                  <a16:creationId xmlns:a16="http://schemas.microsoft.com/office/drawing/2014/main" id="{DEE68112-EDF7-EA44-874D-CAFE130222F0}"/>
                </a:ext>
              </a:extLst>
            </p:cNvPr>
            <p:cNvSpPr/>
            <p:nvPr/>
          </p:nvSpPr>
          <p:spPr bwMode="auto">
            <a:xfrm rot="19300618">
              <a:off x="6634123" y="1966637"/>
              <a:ext cx="952551" cy="1477920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083AD4-FBFA-F24F-A577-F326DDE58F12}"/>
                </a:ext>
              </a:extLst>
            </p:cNvPr>
            <p:cNvSpPr txBox="1"/>
            <p:nvPr/>
          </p:nvSpPr>
          <p:spPr>
            <a:xfrm rot="19300618">
              <a:off x="7211072" y="3070875"/>
              <a:ext cx="564311" cy="238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</a:pPr>
              <a:r>
                <a:rPr lang="en-US" sz="1400" kern="1000" spc="30" dirty="0">
                  <a:latin typeface="+mn-lt"/>
                  <a:cs typeface="Franklin Gothic Book"/>
                </a:rPr>
                <a:t>X-ray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DB97DEC-AA8D-BC4C-B951-5B7ED0096CAC}"/>
                </a:ext>
              </a:extLst>
            </p:cNvPr>
            <p:cNvSpPr/>
            <p:nvPr/>
          </p:nvSpPr>
          <p:spPr bwMode="auto">
            <a:xfrm rot="3100618">
              <a:off x="7551114" y="2729447"/>
              <a:ext cx="119069" cy="1190689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94FC9F2-B926-0149-A913-EA2BD70EC85B}"/>
                </a:ext>
              </a:extLst>
            </p:cNvPr>
            <p:cNvSpPr/>
            <p:nvPr/>
          </p:nvSpPr>
          <p:spPr bwMode="auto">
            <a:xfrm rot="19300618">
              <a:off x="6935986" y="2551838"/>
              <a:ext cx="576064" cy="57606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0CF458C-1820-D141-AA07-9E303EDF1410}"/>
              </a:ext>
            </a:extLst>
          </p:cNvPr>
          <p:cNvSpPr/>
          <p:nvPr/>
        </p:nvSpPr>
        <p:spPr>
          <a:xfrm>
            <a:off x="4700204" y="1023416"/>
            <a:ext cx="4572000" cy="16466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2000" i="1" dirty="0">
                <a:latin typeface="+mn-lt"/>
                <a:sym typeface="Wingdings" pitchFamily="2" charset="2"/>
              </a:rPr>
              <a:t>X-rays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sym typeface="Wingdings" pitchFamily="2" charset="2"/>
              </a:rPr>
              <a:t>Tube voltage 90keV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sym typeface="Wingdings" pitchFamily="2" charset="2"/>
              </a:rPr>
              <a:t>Exposure time 0.2s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sym typeface="Wingdings" pitchFamily="2" charset="2"/>
              </a:rPr>
              <a:t>35um/voxel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B90ED1-B29F-5B42-ACD9-6BB69422A0F9}"/>
              </a:ext>
            </a:extLst>
          </p:cNvPr>
          <p:cNvSpPr txBox="1"/>
          <p:nvPr/>
        </p:nvSpPr>
        <p:spPr>
          <a:xfrm>
            <a:off x="7084950" y="2673430"/>
            <a:ext cx="73750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solidFill>
                  <a:schemeClr val="bg1"/>
                </a:solidFill>
                <a:latin typeface="+mn-lt"/>
                <a:cs typeface="Franklin Gothic Book"/>
              </a:rPr>
              <a:t>Sample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573F15-045C-6F4F-9F61-14992D3EBBEE}"/>
              </a:ext>
            </a:extLst>
          </p:cNvPr>
          <p:cNvSpPr txBox="1"/>
          <p:nvPr/>
        </p:nvSpPr>
        <p:spPr>
          <a:xfrm>
            <a:off x="2933700" y="6074303"/>
            <a:ext cx="3286290" cy="3746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One bimodal CT pair per minute</a:t>
            </a:r>
          </a:p>
        </p:txBody>
      </p:sp>
    </p:spTree>
    <p:extLst>
      <p:ext uri="{BB962C8B-B14F-4D97-AF65-F5344CB8AC3E}">
        <p14:creationId xmlns:p14="http://schemas.microsoft.com/office/powerpoint/2010/main" val="303226622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BF9A53-138F-B641-B3D5-A3EC169952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Raw data</a:t>
            </a:r>
          </a:p>
          <a:p>
            <a:pPr marL="0" indent="0">
              <a:buNone/>
            </a:pPr>
            <a:r>
              <a:rPr lang="en-US" dirty="0"/>
              <a:t>13 sample x 48 scans x 300 projections x (Neutron + X-ray) CT </a:t>
            </a:r>
            <a:r>
              <a:rPr lang="en-US" dirty="0">
                <a:sym typeface="Wingdings" pitchFamily="2" charset="2"/>
              </a:rPr>
              <a:t> 1250 Data sets!!!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Processing pipeline</a:t>
            </a:r>
          </a:p>
          <a:p>
            <a:r>
              <a:rPr lang="en-US" dirty="0"/>
              <a:t>Convert raw data</a:t>
            </a:r>
          </a:p>
          <a:p>
            <a:r>
              <a:rPr lang="en-US" dirty="0"/>
              <a:t>CT reconstruction using </a:t>
            </a:r>
            <a:r>
              <a:rPr lang="en-US" dirty="0" err="1"/>
              <a:t>MuhRec</a:t>
            </a:r>
            <a:r>
              <a:rPr lang="en-US" dirty="0"/>
              <a:t> (parallel and cone beam)</a:t>
            </a:r>
          </a:p>
          <a:p>
            <a:pPr lvl="1"/>
            <a:r>
              <a:rPr lang="en-US" dirty="0"/>
              <a:t>2 days reconstruction time for 2x48 scans</a:t>
            </a:r>
          </a:p>
          <a:p>
            <a:r>
              <a:rPr lang="en-US" dirty="0"/>
              <a:t>Python scripting for mass production</a:t>
            </a:r>
          </a:p>
          <a:p>
            <a:r>
              <a:rPr lang="en-US" dirty="0"/>
              <a:t>Denoising</a:t>
            </a:r>
          </a:p>
          <a:p>
            <a:r>
              <a:rPr lang="en-US" dirty="0"/>
              <a:t>Registration using 3D Slicer</a:t>
            </a:r>
          </a:p>
          <a:p>
            <a:r>
              <a:rPr lang="en-US" dirty="0"/>
              <a:t>Compute bivariate histograms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Currently, only a single time series (2x48) was reconstructed for demonstration purpose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4782CA-11DD-354B-9D37-88D964F7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2E2C3-9082-BD45-89A3-270C23C893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11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4007AF-A897-0F45-881D-A22E249F7D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8884" y="4061420"/>
            <a:ext cx="969694" cy="969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8F2C63-2E0E-6849-8BCB-77C23AB375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404" y="3082585"/>
            <a:ext cx="1544960" cy="15449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CBBB26-FD13-4142-B4D2-13F64F74BB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3923850"/>
            <a:ext cx="1086684" cy="108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5127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F7F682F-A302-DA4A-B089-7C2C5510924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9217" b="10773"/>
          <a:stretch/>
        </p:blipFill>
        <p:spPr>
          <a:xfrm>
            <a:off x="1763688" y="978005"/>
            <a:ext cx="2857170" cy="5334036"/>
          </a:xfrm>
          <a:ln w="19050">
            <a:solidFill>
              <a:srgbClr val="00B050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7CB43-F179-FF42-B046-40218B01BF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12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344AEF-0599-3A40-BF4E-8D650FD4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Reconstructed slices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7341F1E-E261-6D47-B0B6-29328DC6ED27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 rotWithShape="1">
          <a:blip r:embed="rId3"/>
          <a:srcRect t="9286" b="10705"/>
          <a:stretch/>
        </p:blipFill>
        <p:spPr>
          <a:xfrm>
            <a:off x="4788024" y="978005"/>
            <a:ext cx="2857170" cy="5334036"/>
          </a:xfrm>
          <a:ln w="190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8B1BE9-7F32-804E-8BD8-6CAD7499923E}"/>
              </a:ext>
            </a:extLst>
          </p:cNvPr>
          <p:cNvSpPr txBox="1"/>
          <p:nvPr/>
        </p:nvSpPr>
        <p:spPr>
          <a:xfrm>
            <a:off x="2915816" y="692696"/>
            <a:ext cx="914400" cy="2853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X-rays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309B7C-C905-A94D-841F-C81267C7DDB8}"/>
              </a:ext>
            </a:extLst>
          </p:cNvPr>
          <p:cNvSpPr txBox="1"/>
          <p:nvPr/>
        </p:nvSpPr>
        <p:spPr>
          <a:xfrm>
            <a:off x="5850818" y="657445"/>
            <a:ext cx="914400" cy="2853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Neutrons</a:t>
            </a:r>
          </a:p>
        </p:txBody>
      </p:sp>
    </p:spTree>
    <p:extLst>
      <p:ext uri="{BB962C8B-B14F-4D97-AF65-F5344CB8AC3E}">
        <p14:creationId xmlns:p14="http://schemas.microsoft.com/office/powerpoint/2010/main" val="20633056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E0436C-D4FC-4E4D-93F1-B2B6D402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Denoising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73D12-728C-0F48-974A-A5CCF46AE8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13</a:t>
            </a:fld>
            <a:endParaRPr lang="de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CA1CB-5F3E-214E-BB43-A71D970D03AE}"/>
              </a:ext>
            </a:extLst>
          </p:cNvPr>
          <p:cNvSpPr txBox="1"/>
          <p:nvPr/>
        </p:nvSpPr>
        <p:spPr>
          <a:xfrm>
            <a:off x="1187624" y="1484784"/>
            <a:ext cx="309634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kern="1000" spc="30" dirty="0">
                <a:latin typeface="+mn-lt"/>
                <a:cs typeface="Franklin Gothic Book"/>
              </a:rPr>
              <a:t>Low neutron dose </a:t>
            </a:r>
            <a:r>
              <a:rPr lang="en-US" sz="2400" kern="1000" spc="30" dirty="0">
                <a:latin typeface="+mn-lt"/>
                <a:cs typeface="Franklin Gothic Book"/>
                <a:sym typeface="Wingdings" pitchFamily="2" charset="2"/>
              </a:rPr>
              <a:t> Low SNR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kern="1000" spc="30" dirty="0">
                <a:latin typeface="+mn-lt"/>
                <a:cs typeface="Franklin Gothic Book"/>
                <a:sym typeface="Wingdings" pitchFamily="2" charset="2"/>
              </a:rPr>
              <a:t> </a:t>
            </a:r>
            <a:endParaRPr lang="en-US" sz="2400" kern="1000" spc="30" dirty="0">
              <a:latin typeface="+mn-lt"/>
              <a:cs typeface="Franklin Gothic 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0B214B-CCAD-CC48-8F51-AD46661F6DFA}"/>
              </a:ext>
            </a:extLst>
          </p:cNvPr>
          <p:cNvSpPr txBox="1"/>
          <p:nvPr/>
        </p:nvSpPr>
        <p:spPr>
          <a:xfrm>
            <a:off x="5364088" y="6237312"/>
            <a:ext cx="3528392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Improvement about 5x higher SNR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7211A3F-C4B7-9749-AB98-7D26D249DB9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49" t="10754" r="7478" b="10772"/>
          <a:stretch/>
        </p:blipFill>
        <p:spPr>
          <a:xfrm>
            <a:off x="755575" y="1988840"/>
            <a:ext cx="8343077" cy="4104456"/>
          </a:xfrm>
        </p:spPr>
      </p:pic>
    </p:spTree>
    <p:extLst>
      <p:ext uri="{BB962C8B-B14F-4D97-AF65-F5344CB8AC3E}">
        <p14:creationId xmlns:p14="http://schemas.microsoft.com/office/powerpoint/2010/main" val="17874716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860CB9-AA7D-AE48-BB35-47D7896A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- Dynamics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F0697-2976-2C4A-A004-E848159563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14</a:t>
            </a:fld>
            <a:endParaRPr lang="de-DE" dirty="0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8DFD310C-C147-8143-9AE5-53421FDA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39" t="16848" r="8846" b="20373"/>
          <a:stretch/>
        </p:blipFill>
        <p:spPr>
          <a:xfrm>
            <a:off x="0" y="2237458"/>
            <a:ext cx="9064546" cy="1875425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81F7D3F-6B07-5E43-8BB5-2748976791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9817" y="1485531"/>
            <a:ext cx="7742237" cy="503386"/>
          </a:xfrm>
        </p:spPr>
        <p:txBody>
          <a:bodyPr/>
          <a:lstStyle/>
          <a:p>
            <a:r>
              <a:rPr lang="en-US" dirty="0"/>
              <a:t>The setup is able to follow the imbibition in 3D over several steps</a:t>
            </a: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E1C7B-EB5D-CD4F-B430-0A65F4F323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13" t="6688" r="6688" b="10626"/>
          <a:stretch/>
        </p:blipFill>
        <p:spPr>
          <a:xfrm>
            <a:off x="4611727" y="4008281"/>
            <a:ext cx="3790944" cy="24878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C88F36-DE6C-BA4D-ABDD-590E2B14F048}"/>
              </a:ext>
            </a:extLst>
          </p:cNvPr>
          <p:cNvSpPr txBox="1"/>
          <p:nvPr/>
        </p:nvSpPr>
        <p:spPr>
          <a:xfrm>
            <a:off x="1979712" y="4974792"/>
            <a:ext cx="2632015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Swelling motivates the use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of simultaneous X-rays  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515FCE3-D9CF-7D4B-AE21-1798F3A7DCC2}"/>
              </a:ext>
            </a:extLst>
          </p:cNvPr>
          <p:cNvSpPr/>
          <p:nvPr/>
        </p:nvSpPr>
        <p:spPr bwMode="auto">
          <a:xfrm>
            <a:off x="323529" y="2836718"/>
            <a:ext cx="8456790" cy="970354"/>
          </a:xfrm>
          <a:custGeom>
            <a:avLst/>
            <a:gdLst>
              <a:gd name="connsiteX0" fmla="*/ 0 w 8260773"/>
              <a:gd name="connsiteY0" fmla="*/ 0 h 970354"/>
              <a:gd name="connsiteX1" fmla="*/ 1371600 w 8260773"/>
              <a:gd name="connsiteY1" fmla="*/ 62346 h 970354"/>
              <a:gd name="connsiteX2" fmla="*/ 1371600 w 8260773"/>
              <a:gd name="connsiteY2" fmla="*/ 62346 h 970354"/>
              <a:gd name="connsiteX3" fmla="*/ 2473037 w 8260773"/>
              <a:gd name="connsiteY3" fmla="*/ 187037 h 970354"/>
              <a:gd name="connsiteX4" fmla="*/ 3574473 w 8260773"/>
              <a:gd name="connsiteY4" fmla="*/ 426027 h 970354"/>
              <a:gd name="connsiteX5" fmla="*/ 4707082 w 8260773"/>
              <a:gd name="connsiteY5" fmla="*/ 779318 h 970354"/>
              <a:gd name="connsiteX6" fmla="*/ 5766955 w 8260773"/>
              <a:gd name="connsiteY6" fmla="*/ 924791 h 970354"/>
              <a:gd name="connsiteX7" fmla="*/ 6951519 w 8260773"/>
              <a:gd name="connsiteY7" fmla="*/ 966355 h 970354"/>
              <a:gd name="connsiteX8" fmla="*/ 8260773 w 8260773"/>
              <a:gd name="connsiteY8" fmla="*/ 966355 h 97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0773" h="970354">
                <a:moveTo>
                  <a:pt x="0" y="0"/>
                </a:moveTo>
                <a:lnTo>
                  <a:pt x="1371600" y="62346"/>
                </a:lnTo>
                <a:lnTo>
                  <a:pt x="1371600" y="62346"/>
                </a:lnTo>
                <a:cubicBezTo>
                  <a:pt x="1555173" y="83128"/>
                  <a:pt x="2105892" y="126424"/>
                  <a:pt x="2473037" y="187037"/>
                </a:cubicBezTo>
                <a:cubicBezTo>
                  <a:pt x="2840182" y="247650"/>
                  <a:pt x="3202132" y="327314"/>
                  <a:pt x="3574473" y="426027"/>
                </a:cubicBezTo>
                <a:cubicBezTo>
                  <a:pt x="3946814" y="524740"/>
                  <a:pt x="4341668" y="696191"/>
                  <a:pt x="4707082" y="779318"/>
                </a:cubicBezTo>
                <a:cubicBezTo>
                  <a:pt x="5072496" y="862445"/>
                  <a:pt x="5392882" y="893618"/>
                  <a:pt x="5766955" y="924791"/>
                </a:cubicBezTo>
                <a:cubicBezTo>
                  <a:pt x="6141028" y="955964"/>
                  <a:pt x="6535883" y="959428"/>
                  <a:pt x="6951519" y="966355"/>
                </a:cubicBezTo>
                <a:cubicBezTo>
                  <a:pt x="7367155" y="973282"/>
                  <a:pt x="7813964" y="969818"/>
                  <a:pt x="8260773" y="966355"/>
                </a:cubicBezTo>
              </a:path>
            </a:pathLst>
          </a:custGeom>
          <a:noFill/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53337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2E452F-18ED-AE41-A82B-BC448EFF8E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98" t="17937" r="6836" b="18287"/>
          <a:stretch/>
        </p:blipFill>
        <p:spPr>
          <a:xfrm>
            <a:off x="899592" y="1226277"/>
            <a:ext cx="7200000" cy="250434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506F710-2380-8F4F-8E3C-E54C799A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- Bimodal imaging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E76AF-C125-224A-A584-D24D063BE3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15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8C1D8B-C2AE-7F40-9685-B9B7D84C1A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15" t="18563" r="7422" b="19001"/>
          <a:stretch/>
        </p:blipFill>
        <p:spPr>
          <a:xfrm>
            <a:off x="887891" y="3730625"/>
            <a:ext cx="7200000" cy="248972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57E9189-629A-9D42-879A-B21F97417DCF}"/>
              </a:ext>
            </a:extLst>
          </p:cNvPr>
          <p:cNvSpPr/>
          <p:nvPr/>
        </p:nvSpPr>
        <p:spPr bwMode="auto">
          <a:xfrm>
            <a:off x="6372200" y="1916832"/>
            <a:ext cx="576064" cy="576064"/>
          </a:xfrm>
          <a:prstGeom prst="ellipse">
            <a:avLst/>
          </a:prstGeom>
          <a:noFill/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1A58FB-4AD0-0145-B11B-09495AAA8576}"/>
              </a:ext>
            </a:extLst>
          </p:cNvPr>
          <p:cNvSpPr/>
          <p:nvPr/>
        </p:nvSpPr>
        <p:spPr bwMode="auto">
          <a:xfrm>
            <a:off x="6156176" y="4709212"/>
            <a:ext cx="576064" cy="576064"/>
          </a:xfrm>
          <a:prstGeom prst="ellipse">
            <a:avLst/>
          </a:prstGeom>
          <a:noFill/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7F008E-66C3-6D42-A142-428F8BB6C806}"/>
              </a:ext>
            </a:extLst>
          </p:cNvPr>
          <p:cNvSpPr txBox="1"/>
          <p:nvPr/>
        </p:nvSpPr>
        <p:spPr>
          <a:xfrm rot="16200000">
            <a:off x="683568" y="2265800"/>
            <a:ext cx="432048" cy="3895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Dry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B64D1-3C97-6D45-9EF1-E3C9437773E4}"/>
              </a:ext>
            </a:extLst>
          </p:cNvPr>
          <p:cNvSpPr txBox="1"/>
          <p:nvPr/>
        </p:nvSpPr>
        <p:spPr>
          <a:xfrm rot="16200000">
            <a:off x="660165" y="4756087"/>
            <a:ext cx="432048" cy="38956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Wet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BADB50C-ED8E-A440-BA1F-466EB3F50DAA}"/>
              </a:ext>
            </a:extLst>
          </p:cNvPr>
          <p:cNvCxnSpPr>
            <a:cxnSpLocks/>
          </p:cNvCxnSpPr>
          <p:nvPr/>
        </p:nvCxnSpPr>
        <p:spPr bwMode="auto">
          <a:xfrm flipV="1">
            <a:off x="6588224" y="2492896"/>
            <a:ext cx="72008" cy="11822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520F32E-351A-5340-9743-0EC04624FACB}"/>
              </a:ext>
            </a:extLst>
          </p:cNvPr>
          <p:cNvCxnSpPr>
            <a:cxnSpLocks/>
          </p:cNvCxnSpPr>
          <p:nvPr/>
        </p:nvCxnSpPr>
        <p:spPr bwMode="auto">
          <a:xfrm flipH="1">
            <a:off x="6444209" y="3940994"/>
            <a:ext cx="144015" cy="76821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60954AA-0749-7C44-A6BA-765E3E45138D}"/>
              </a:ext>
            </a:extLst>
          </p:cNvPr>
          <p:cNvSpPr txBox="1"/>
          <p:nvPr/>
        </p:nvSpPr>
        <p:spPr>
          <a:xfrm>
            <a:off x="6156176" y="3675152"/>
            <a:ext cx="2808312" cy="265842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kern="1000" spc="30" dirty="0">
                <a:latin typeface="+mn-lt"/>
                <a:cs typeface="Franklin Gothic Book"/>
              </a:rPr>
              <a:t>Pores active in water transport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8F7AE2-0064-2A42-A9CD-9692861E1C9E}"/>
              </a:ext>
            </a:extLst>
          </p:cNvPr>
          <p:cNvSpPr txBox="1"/>
          <p:nvPr/>
        </p:nvSpPr>
        <p:spPr>
          <a:xfrm>
            <a:off x="6012160" y="1052736"/>
            <a:ext cx="57606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Void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D2A68D-B9D5-3B49-A2C4-B725D7E67A14}"/>
              </a:ext>
            </a:extLst>
          </p:cNvPr>
          <p:cNvSpPr txBox="1"/>
          <p:nvPr/>
        </p:nvSpPr>
        <p:spPr>
          <a:xfrm>
            <a:off x="7055876" y="1143119"/>
            <a:ext cx="914400" cy="33051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Container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119357D-D08A-2048-A4E9-9325BBD05354}"/>
              </a:ext>
            </a:extLst>
          </p:cNvPr>
          <p:cNvCxnSpPr>
            <a:cxnSpLocks/>
          </p:cNvCxnSpPr>
          <p:nvPr/>
        </p:nvCxnSpPr>
        <p:spPr bwMode="auto">
          <a:xfrm flipH="1">
            <a:off x="7055876" y="1414380"/>
            <a:ext cx="432048" cy="43913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6269D9-5BF4-2A4D-A08A-4266BA441681}"/>
              </a:ext>
            </a:extLst>
          </p:cNvPr>
          <p:cNvCxnSpPr>
            <a:cxnSpLocks/>
          </p:cNvCxnSpPr>
          <p:nvPr/>
        </p:nvCxnSpPr>
        <p:spPr bwMode="auto">
          <a:xfrm>
            <a:off x="6245506" y="1347488"/>
            <a:ext cx="270710" cy="4285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9F30AB-A0A3-D249-AA6B-9897A44B49F1}"/>
              </a:ext>
            </a:extLst>
          </p:cNvPr>
          <p:cNvSpPr/>
          <p:nvPr/>
        </p:nvSpPr>
        <p:spPr bwMode="auto">
          <a:xfrm>
            <a:off x="1310398" y="1515213"/>
            <a:ext cx="1911600" cy="1913787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15FE2E-0F82-1445-8C21-09761723B12D}"/>
              </a:ext>
            </a:extLst>
          </p:cNvPr>
          <p:cNvSpPr/>
          <p:nvPr/>
        </p:nvSpPr>
        <p:spPr bwMode="auto">
          <a:xfrm>
            <a:off x="1259632" y="4005064"/>
            <a:ext cx="1951200" cy="196200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104AA8-419E-2F49-9489-637CA793DAD5}"/>
              </a:ext>
            </a:extLst>
          </p:cNvPr>
          <p:cNvSpPr/>
          <p:nvPr/>
        </p:nvSpPr>
        <p:spPr bwMode="auto">
          <a:xfrm>
            <a:off x="3582573" y="3993624"/>
            <a:ext cx="1951200" cy="1962000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F1E0840-1776-844D-8A75-7896FC0C7B8C}"/>
              </a:ext>
            </a:extLst>
          </p:cNvPr>
          <p:cNvSpPr/>
          <p:nvPr/>
        </p:nvSpPr>
        <p:spPr bwMode="auto">
          <a:xfrm>
            <a:off x="3622173" y="1515213"/>
            <a:ext cx="1911600" cy="1913787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75441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ADB26E-1B47-7D40-AD87-DE77D7A1B67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Reconstructing and fuse all data</a:t>
            </a:r>
          </a:p>
          <a:p>
            <a:endParaRPr lang="en-US" sz="2400" dirty="0"/>
          </a:p>
          <a:p>
            <a:r>
              <a:rPr lang="en-US" sz="2400" dirty="0"/>
              <a:t>Estimate water content</a:t>
            </a:r>
          </a:p>
          <a:p>
            <a:endParaRPr lang="en-US" sz="2400" dirty="0"/>
          </a:p>
          <a:p>
            <a:r>
              <a:rPr lang="en-US" sz="2400" dirty="0"/>
              <a:t>Model the water flow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2E777C-C382-F345-B809-605BD7FB2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B9B4-5040-D844-8177-AB4F277CE0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162706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17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Wir schaffen Wissen – heute für morgen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 tIns="180000"/>
          <a:lstStyle/>
          <a:p>
            <a:pPr marL="0" indent="0">
              <a:buNone/>
            </a:pPr>
            <a:r>
              <a:rPr lang="de-CH" b="1" dirty="0" err="1"/>
              <a:t>We</a:t>
            </a:r>
            <a:r>
              <a:rPr lang="de-CH" b="1" dirty="0"/>
              <a:t> </a:t>
            </a:r>
            <a:r>
              <a:rPr lang="de-CH" b="1" dirty="0" err="1"/>
              <a:t>have</a:t>
            </a:r>
            <a:r>
              <a:rPr lang="de-CH" b="1" dirty="0"/>
              <a:t> </a:t>
            </a:r>
            <a:r>
              <a:rPr lang="de-CH" b="1" dirty="0" err="1"/>
              <a:t>shown</a:t>
            </a:r>
            <a:r>
              <a:rPr lang="de-CH" b="1" dirty="0"/>
              <a:t> an </a:t>
            </a:r>
            <a:r>
              <a:rPr lang="de-CH" b="1" dirty="0" err="1"/>
              <a:t>application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/>
              <a:t>bimodal</a:t>
            </a:r>
            <a:r>
              <a:rPr lang="de-CH" b="1" dirty="0"/>
              <a:t> on-</a:t>
            </a:r>
            <a:r>
              <a:rPr lang="de-CH" b="1" dirty="0" err="1"/>
              <a:t>the</a:t>
            </a:r>
            <a:r>
              <a:rPr lang="de-CH" b="1" dirty="0"/>
              <a:t>-</a:t>
            </a:r>
            <a:r>
              <a:rPr lang="de-CH" b="1" dirty="0" err="1"/>
              <a:t>fly</a:t>
            </a:r>
            <a:r>
              <a:rPr lang="de-CH" b="1" dirty="0"/>
              <a:t> CT…</a:t>
            </a:r>
          </a:p>
          <a:p>
            <a:pPr marL="263525" indent="-263525">
              <a:buNone/>
            </a:pPr>
            <a:r>
              <a:rPr lang="de-CH" dirty="0"/>
              <a:t>… 	The </a:t>
            </a:r>
            <a:r>
              <a:rPr lang="de-CH" dirty="0" err="1"/>
              <a:t>frame</a:t>
            </a:r>
            <a:r>
              <a:rPr lang="de-CH" dirty="0"/>
              <a:t> rate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sufficient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follow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process</a:t>
            </a:r>
            <a:r>
              <a:rPr lang="de-CH" dirty="0"/>
              <a:t>.</a:t>
            </a:r>
          </a:p>
          <a:p>
            <a:pPr marL="263525" indent="-263525">
              <a:buNone/>
            </a:pPr>
            <a:endParaRPr lang="de-CH" dirty="0"/>
          </a:p>
          <a:p>
            <a:pPr marL="263525" lvl="1" indent="-263525">
              <a:buNone/>
            </a:pPr>
            <a:r>
              <a:rPr lang="de-CH" dirty="0"/>
              <a:t>… 	</a:t>
            </a:r>
            <a:r>
              <a:rPr lang="de-CH" dirty="0" err="1"/>
              <a:t>Bimodal</a:t>
            </a:r>
            <a:r>
              <a:rPr lang="de-CH" dirty="0"/>
              <a:t> </a:t>
            </a:r>
            <a:r>
              <a:rPr lang="de-CH" dirty="0" err="1"/>
              <a:t>imaging</a:t>
            </a:r>
            <a:r>
              <a:rPr lang="de-CH" dirty="0"/>
              <a:t> will </a:t>
            </a:r>
            <a:r>
              <a:rPr lang="de-CH" dirty="0" err="1"/>
              <a:t>support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analysis</a:t>
            </a:r>
            <a:r>
              <a:rPr lang="de-CH" dirty="0"/>
              <a:t>.</a:t>
            </a:r>
          </a:p>
          <a:p>
            <a:pPr marL="263525" lvl="1" indent="-263525">
              <a:buNone/>
            </a:pPr>
            <a:endParaRPr lang="de-CH" dirty="0"/>
          </a:p>
          <a:p>
            <a:pPr marL="263525" lvl="1" indent="-263525">
              <a:buNone/>
            </a:pPr>
            <a:r>
              <a:rPr lang="de-CH" dirty="0"/>
              <a:t>… 	A </a:t>
            </a:r>
            <a:r>
              <a:rPr lang="de-CH" dirty="0" err="1"/>
              <a:t>huge</a:t>
            </a:r>
            <a:r>
              <a:rPr lang="de-CH" dirty="0"/>
              <a:t> </a:t>
            </a:r>
            <a:r>
              <a:rPr lang="de-CH" dirty="0" err="1"/>
              <a:t>amount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data</a:t>
            </a:r>
            <a:r>
              <a:rPr lang="de-CH" dirty="0"/>
              <a:t> was </a:t>
            </a:r>
            <a:r>
              <a:rPr lang="de-CH" dirty="0" err="1"/>
              <a:t>acquired</a:t>
            </a:r>
            <a:r>
              <a:rPr lang="de-CH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82950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340670-2102-4C29-BD2B-2973E2E39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60648"/>
            <a:ext cx="6708025" cy="508500"/>
          </a:xfrm>
        </p:spPr>
        <p:txBody>
          <a:bodyPr/>
          <a:lstStyle/>
          <a:p>
            <a:r>
              <a:rPr lang="cs-CZ" dirty="0" err="1"/>
              <a:t>Rain</a:t>
            </a:r>
            <a:r>
              <a:rPr lang="cs-CZ" dirty="0"/>
              <a:t> garden</a:t>
            </a:r>
            <a:endParaRPr lang="en-US" dirty="0"/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CAEAF6A9-31D1-463A-A823-4294B9B30E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172" y="1916832"/>
            <a:ext cx="3421804" cy="3421804"/>
          </a:xfrm>
          <a:prstGeom prst="rect">
            <a:avLst/>
          </a:prstGeom>
        </p:spPr>
      </p:pic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9BE7E6F-336D-4FB6-A8DC-C782D40AD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7008" y="1988840"/>
            <a:ext cx="3884585" cy="331645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Rain garden usually collects rainfall from the roof area that is 10 times larger than the infiltration area</a:t>
            </a:r>
          </a:p>
          <a:p>
            <a:endParaRPr lang="en-US" dirty="0"/>
          </a:p>
          <a:p>
            <a:r>
              <a:rPr lang="en-US" dirty="0"/>
              <a:t>Natural process of storm water filtration through a filter layer</a:t>
            </a:r>
          </a:p>
          <a:p>
            <a:endParaRPr lang="en-US" dirty="0"/>
          </a:p>
          <a:p>
            <a:r>
              <a:rPr lang="en-US" dirty="0"/>
              <a:t>Plants must requirements resistance against both the extreme wet and dry soil conditions</a:t>
            </a:r>
          </a:p>
          <a:p>
            <a:endParaRPr lang="en-US" dirty="0"/>
          </a:p>
          <a:p>
            <a:r>
              <a:rPr lang="en-US" dirty="0"/>
              <a:t>The soil layer must have the correct hydraulic conductivity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71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9A8D92-1731-4E2D-AAF8-EC107132E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 err="1"/>
              <a:t>Raingarden</a:t>
            </a:r>
            <a:r>
              <a:rPr lang="cs-CZ" sz="1800" dirty="0"/>
              <a:t> </a:t>
            </a:r>
            <a:r>
              <a:rPr lang="cs-CZ" sz="1800" dirty="0" err="1"/>
              <a:t>at</a:t>
            </a:r>
            <a:r>
              <a:rPr lang="cs-CZ" sz="1800" dirty="0"/>
              <a:t> </a:t>
            </a:r>
            <a:r>
              <a:rPr lang="en-US" sz="1800" dirty="0"/>
              <a:t>University Center for Energy Efficient Buildings 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EE64DCF0-7954-4757-BE49-B0BEDB8AAB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8625" y="1631635"/>
            <a:ext cx="5345531" cy="2878923"/>
          </a:xfrm>
        </p:spPr>
      </p:pic>
      <p:sp>
        <p:nvSpPr>
          <p:cNvPr id="7" name="Zástupný symbol pro obsah 3">
            <a:extLst>
              <a:ext uri="{FF2B5EF4-FFF2-40B4-BE49-F238E27FC236}">
                <a16:creationId xmlns:a16="http://schemas.microsoft.com/office/drawing/2014/main" id="{476E9C07-D31A-4C53-AB94-2160F5077814}"/>
              </a:ext>
            </a:extLst>
          </p:cNvPr>
          <p:cNvSpPr txBox="1">
            <a:spLocks/>
          </p:cNvSpPr>
          <p:nvPr/>
        </p:nvSpPr>
        <p:spPr>
          <a:xfrm>
            <a:off x="622882" y="4891136"/>
            <a:ext cx="4023172" cy="1490192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Raingarden</a:t>
            </a:r>
            <a:r>
              <a:rPr lang="cs-CZ" sz="1700" b="1" dirty="0">
                <a:solidFill>
                  <a:schemeClr val="tx1"/>
                </a:solidFill>
              </a:rPr>
              <a:t> </a:t>
            </a:r>
            <a:r>
              <a:rPr lang="en-US" sz="1700" b="1" dirty="0">
                <a:solidFill>
                  <a:schemeClr val="tx1"/>
                </a:solidFill>
              </a:rPr>
              <a:t>measurement</a:t>
            </a:r>
            <a:r>
              <a:rPr lang="cs-CZ" sz="1700" b="1" dirty="0">
                <a:solidFill>
                  <a:schemeClr val="tx1"/>
                </a:solidFill>
              </a:rPr>
              <a:t> in </a:t>
            </a:r>
            <a:r>
              <a:rPr lang="cs-CZ" sz="1700" b="1" dirty="0" err="1">
                <a:solidFill>
                  <a:schemeClr val="tx1"/>
                </a:solidFill>
              </a:rPr>
              <a:t>filter</a:t>
            </a:r>
            <a:r>
              <a:rPr lang="cs-CZ" sz="1700" b="1" dirty="0">
                <a:solidFill>
                  <a:schemeClr val="tx1"/>
                </a:solidFill>
              </a:rPr>
              <a:t> </a:t>
            </a:r>
            <a:r>
              <a:rPr lang="cs-CZ" sz="1700" b="1" dirty="0" err="1">
                <a:solidFill>
                  <a:schemeClr val="tx1"/>
                </a:solidFill>
              </a:rPr>
              <a:t>layer</a:t>
            </a:r>
            <a:endParaRPr lang="en-US" sz="1700" b="1" dirty="0">
              <a:solidFill>
                <a:schemeClr val="tx1"/>
              </a:solidFill>
            </a:endParaRPr>
          </a:p>
          <a:p>
            <a:r>
              <a:rPr lang="en-US" sz="1350" dirty="0"/>
              <a:t>Inflow (rain gauge) and outflow (flowmeter</a:t>
            </a:r>
            <a:r>
              <a:rPr lang="cs-CZ" sz="1350" dirty="0"/>
              <a:t>)</a:t>
            </a:r>
          </a:p>
          <a:p>
            <a:r>
              <a:rPr lang="en-US" sz="1350" dirty="0"/>
              <a:t>Pressure</a:t>
            </a:r>
            <a:r>
              <a:rPr lang="cs-CZ" sz="1350" dirty="0"/>
              <a:t> </a:t>
            </a:r>
            <a:r>
              <a:rPr lang="en-US" sz="1350" dirty="0"/>
              <a:t>head</a:t>
            </a:r>
            <a:r>
              <a:rPr lang="cs-CZ" sz="1350" dirty="0"/>
              <a:t> (</a:t>
            </a:r>
            <a:r>
              <a:rPr lang="en-US" sz="1350" dirty="0"/>
              <a:t>tensiometer</a:t>
            </a:r>
            <a:r>
              <a:rPr lang="cs-CZ" sz="1350" dirty="0"/>
              <a:t>) </a:t>
            </a:r>
          </a:p>
          <a:p>
            <a:r>
              <a:rPr lang="cs-CZ" sz="1350" dirty="0" err="1"/>
              <a:t>Water</a:t>
            </a:r>
            <a:r>
              <a:rPr lang="cs-CZ" sz="1350" dirty="0"/>
              <a:t> </a:t>
            </a:r>
            <a:r>
              <a:rPr lang="cs-CZ" sz="1350" dirty="0" err="1"/>
              <a:t>content</a:t>
            </a:r>
            <a:r>
              <a:rPr lang="cs-CZ" sz="1350" dirty="0"/>
              <a:t> (TDR and MPS sensor)</a:t>
            </a:r>
          </a:p>
          <a:p>
            <a:r>
              <a:rPr lang="cs-CZ" sz="1350" dirty="0" err="1"/>
              <a:t>Ponding</a:t>
            </a:r>
            <a:r>
              <a:rPr lang="cs-CZ" sz="1350" dirty="0"/>
              <a:t> </a:t>
            </a:r>
            <a:r>
              <a:rPr lang="cs-CZ" sz="1350" dirty="0" err="1"/>
              <a:t>depth</a:t>
            </a:r>
            <a:r>
              <a:rPr lang="cs-CZ" sz="1350" dirty="0"/>
              <a:t> (</a:t>
            </a:r>
            <a:r>
              <a:rPr lang="cs-CZ" sz="1350" dirty="0" err="1"/>
              <a:t>ultrasonic</a:t>
            </a:r>
            <a:r>
              <a:rPr lang="cs-CZ" sz="1350" dirty="0"/>
              <a:t> </a:t>
            </a:r>
            <a:r>
              <a:rPr lang="cs-CZ" sz="1350" dirty="0" err="1"/>
              <a:t>sensors</a:t>
            </a:r>
            <a:r>
              <a:rPr lang="cs-CZ" sz="1350" dirty="0"/>
              <a:t>)</a:t>
            </a:r>
          </a:p>
          <a:p>
            <a:endParaRPr lang="cs-CZ" sz="1350" dirty="0"/>
          </a:p>
        </p:txBody>
      </p:sp>
      <p:sp>
        <p:nvSpPr>
          <p:cNvPr id="8" name="Zástupný symbol pro obsah 3">
            <a:extLst>
              <a:ext uri="{FF2B5EF4-FFF2-40B4-BE49-F238E27FC236}">
                <a16:creationId xmlns:a16="http://schemas.microsoft.com/office/drawing/2014/main" id="{E898477F-1408-46C6-A6F4-6923DEFEC600}"/>
              </a:ext>
            </a:extLst>
          </p:cNvPr>
          <p:cNvSpPr txBox="1">
            <a:spLocks/>
          </p:cNvSpPr>
          <p:nvPr/>
        </p:nvSpPr>
        <p:spPr>
          <a:xfrm>
            <a:off x="4932040" y="4891136"/>
            <a:ext cx="4211129" cy="14901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Monitoring the development of soil structure</a:t>
            </a:r>
            <a:endParaRPr lang="cs-CZ" sz="1600" b="1" dirty="0">
              <a:solidFill>
                <a:schemeClr val="tx1"/>
              </a:solidFill>
            </a:endParaRPr>
          </a:p>
          <a:p>
            <a:r>
              <a:rPr lang="en-US" sz="1200" dirty="0"/>
              <a:t>Regular</a:t>
            </a:r>
            <a:r>
              <a:rPr lang="cs-CZ" sz="1200" dirty="0"/>
              <a:t> </a:t>
            </a:r>
            <a:r>
              <a:rPr lang="en-US" sz="1200" dirty="0"/>
              <a:t>soil</a:t>
            </a:r>
            <a:r>
              <a:rPr lang="cs-CZ" sz="1200" dirty="0"/>
              <a:t> </a:t>
            </a:r>
            <a:r>
              <a:rPr lang="en-US" sz="1200" dirty="0"/>
              <a:t>sampling</a:t>
            </a:r>
            <a:r>
              <a:rPr lang="cs-CZ" sz="1200" dirty="0"/>
              <a:t> </a:t>
            </a:r>
          </a:p>
          <a:p>
            <a:endParaRPr lang="cs-CZ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C5B83-EDDC-D240-9E08-4FDE29E8D694}"/>
              </a:ext>
            </a:extLst>
          </p:cNvPr>
          <p:cNvSpPr txBox="1"/>
          <p:nvPr/>
        </p:nvSpPr>
        <p:spPr>
          <a:xfrm>
            <a:off x="997080" y="2695699"/>
            <a:ext cx="108012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Filter layer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5F6115-9CBF-6F43-AB6B-53F60415CC96}"/>
              </a:ext>
            </a:extLst>
          </p:cNvPr>
          <p:cNvSpPr txBox="1"/>
          <p:nvPr/>
        </p:nvSpPr>
        <p:spPr>
          <a:xfrm>
            <a:off x="997080" y="3357711"/>
            <a:ext cx="108012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Sand layer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9EF5B-C029-A042-ACDD-B8F8881FE2B1}"/>
              </a:ext>
            </a:extLst>
          </p:cNvPr>
          <p:cNvSpPr txBox="1"/>
          <p:nvPr/>
        </p:nvSpPr>
        <p:spPr>
          <a:xfrm>
            <a:off x="539552" y="3827182"/>
            <a:ext cx="1414680" cy="28661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Drainage layer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7AC24C-E66A-7A48-BF83-82E239B07F82}"/>
              </a:ext>
            </a:extLst>
          </p:cNvPr>
          <p:cNvCxnSpPr>
            <a:cxnSpLocks/>
          </p:cNvCxnSpPr>
          <p:nvPr/>
        </p:nvCxnSpPr>
        <p:spPr bwMode="auto">
          <a:xfrm>
            <a:off x="2077200" y="2839715"/>
            <a:ext cx="1126648" cy="23138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7F0960-692B-974D-8CEC-8A3D1B0843E0}"/>
              </a:ext>
            </a:extLst>
          </p:cNvPr>
          <p:cNvCxnSpPr>
            <a:cxnSpLocks/>
          </p:cNvCxnSpPr>
          <p:nvPr/>
        </p:nvCxnSpPr>
        <p:spPr bwMode="auto">
          <a:xfrm>
            <a:off x="2228624" y="3481059"/>
            <a:ext cx="975223" cy="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C374603-D6ED-3D48-BB06-9B66F96265EC}"/>
              </a:ext>
            </a:extLst>
          </p:cNvPr>
          <p:cNvCxnSpPr>
            <a:cxnSpLocks/>
          </p:cNvCxnSpPr>
          <p:nvPr/>
        </p:nvCxnSpPr>
        <p:spPr bwMode="auto">
          <a:xfrm flipV="1">
            <a:off x="2077200" y="3717032"/>
            <a:ext cx="1093759" cy="25345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93CCCF-620E-0C45-8151-1CBBDE976CB1}"/>
              </a:ext>
            </a:extLst>
          </p:cNvPr>
          <p:cNvCxnSpPr>
            <a:cxnSpLocks/>
          </p:cNvCxnSpPr>
          <p:nvPr/>
        </p:nvCxnSpPr>
        <p:spPr bwMode="auto">
          <a:xfrm flipV="1">
            <a:off x="4427984" y="3831916"/>
            <a:ext cx="397694" cy="54382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2E3240A-0FA7-0E4E-A9E5-3ED31BF9807B}"/>
              </a:ext>
            </a:extLst>
          </p:cNvPr>
          <p:cNvSpPr txBox="1"/>
          <p:nvPr/>
        </p:nvSpPr>
        <p:spPr>
          <a:xfrm>
            <a:off x="3783616" y="4337558"/>
            <a:ext cx="716376" cy="3875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Outlet</a:t>
            </a:r>
          </a:p>
        </p:txBody>
      </p:sp>
    </p:spTree>
    <p:extLst>
      <p:ext uri="{BB962C8B-B14F-4D97-AF65-F5344CB8AC3E}">
        <p14:creationId xmlns:p14="http://schemas.microsoft.com/office/powerpoint/2010/main" val="2238419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9BE3B-FB79-634B-91DD-130897CD87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32D167-CA98-4863-8974-A0EDCA26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Green roof test bed layers</a:t>
            </a:r>
          </a:p>
        </p:txBody>
      </p:sp>
      <p:pic>
        <p:nvPicPr>
          <p:cNvPr id="20" name="Zástupný symbol pro obsah 4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496" y="2204572"/>
            <a:ext cx="6568847" cy="2086718"/>
          </a:xfrm>
          <a:prstGeom prst="rect">
            <a:avLst/>
          </a:prstGeom>
        </p:spPr>
      </p:pic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68E96538-4C1E-423C-BD6C-060CC78ED43B}"/>
              </a:ext>
            </a:extLst>
          </p:cNvPr>
          <p:cNvGraphicFramePr>
            <a:graphicFrameLocks noGrp="1" noChangeAspect="1"/>
          </p:cNvGraphicFramePr>
          <p:nvPr>
            <p:extLst/>
          </p:nvPr>
        </p:nvGraphicFramePr>
        <p:xfrm>
          <a:off x="2617632" y="4382723"/>
          <a:ext cx="6526369" cy="134961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822837">
                  <a:extLst>
                    <a:ext uri="{9D8B030D-6E8A-4147-A177-3AD203B41FA5}">
                      <a16:colId xmlns:a16="http://schemas.microsoft.com/office/drawing/2014/main" val="2286994345"/>
                    </a:ext>
                  </a:extLst>
                </a:gridCol>
                <a:gridCol w="2223116">
                  <a:extLst>
                    <a:ext uri="{9D8B030D-6E8A-4147-A177-3AD203B41FA5}">
                      <a16:colId xmlns:a16="http://schemas.microsoft.com/office/drawing/2014/main" val="1191291540"/>
                    </a:ext>
                  </a:extLst>
                </a:gridCol>
                <a:gridCol w="3480416">
                  <a:extLst>
                    <a:ext uri="{9D8B030D-6E8A-4147-A177-3AD203B41FA5}">
                      <a16:colId xmlns:a16="http://schemas.microsoft.com/office/drawing/2014/main" val="262618141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US" sz="14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Substrate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Vegetation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57768151"/>
                  </a:ext>
                </a:extLst>
              </a:tr>
              <a:tr h="266919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noProof="0" dirty="0" err="1"/>
                        <a:t>Spongilite</a:t>
                      </a:r>
                      <a:r>
                        <a:rPr lang="en-US" sz="1200" noProof="0" dirty="0"/>
                        <a:t> based 60 mm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Sedum</a:t>
                      </a:r>
                      <a:r>
                        <a:rPr lang="en-US" sz="1200" baseline="0" noProof="0" dirty="0"/>
                        <a:t> cuttings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39263381"/>
                  </a:ext>
                </a:extLst>
              </a:tr>
              <a:tr h="266919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noProof="0" dirty="0" err="1"/>
                        <a:t>Spongilite</a:t>
                      </a:r>
                      <a:r>
                        <a:rPr lang="en-US" sz="1200" noProof="0" dirty="0"/>
                        <a:t> based  40 mm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Sedum carpet 20 mm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2190540"/>
                  </a:ext>
                </a:extLst>
              </a:tr>
              <a:tr h="266919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noProof="0" dirty="0"/>
                        <a:t>Expanded clay based 40 mm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Sedum carpet</a:t>
                      </a:r>
                      <a:r>
                        <a:rPr lang="en-US" sz="1200" baseline="0" noProof="0" dirty="0"/>
                        <a:t> 20 mm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02471963"/>
                  </a:ext>
                </a:extLst>
              </a:tr>
              <a:tr h="266919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noProof="0" dirty="0"/>
                        <a:t>Expanded clay based 60 mm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Sedum cuttings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06919718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924826"/>
            <a:ext cx="65" cy="2077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>
              <a:spcBef>
                <a:spcPct val="0"/>
              </a:spcBef>
            </a:pPr>
            <a:endParaRPr lang="cs-CZ" altLang="cs-CZ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96547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35DF54-EACA-441F-9AB3-F500CEE52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94980"/>
            <a:ext cx="6807200" cy="541732"/>
          </a:xfrm>
        </p:spPr>
        <p:txBody>
          <a:bodyPr/>
          <a:lstStyle/>
          <a:p>
            <a:r>
              <a:rPr lang="en-US" dirty="0"/>
              <a:t>Soil sampling for infiltration experiment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9634205-0A1B-4565-BA8F-FD21F9A94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1576" y="1251229"/>
            <a:ext cx="2376264" cy="35747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Initial pilot plots</a:t>
            </a:r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AA74C69-9DA8-4A4D-B207-DB306C5E3F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4E49DBD-4DF9-42F2-805F-845650CA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4048" y="1856733"/>
            <a:ext cx="2723793" cy="2004315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EC4A029-6CD3-45B6-B399-F49A48A676BA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6081" y="4112738"/>
            <a:ext cx="2691759" cy="1980558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483DF1D-DC2B-404F-8BD6-DD1E903CD033}"/>
              </a:ext>
            </a:extLst>
          </p:cNvPr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5" y="4088981"/>
            <a:ext cx="2724047" cy="20043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A37D215-CE60-4A0B-A88E-241ACA1BD481}"/>
              </a:ext>
            </a:extLst>
          </p:cNvPr>
          <p:cNvPicPr>
            <a:picLocks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856732"/>
            <a:ext cx="2724046" cy="20043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0C0227-44E6-FF48-A6C0-0D30F8B3225E}"/>
              </a:ext>
            </a:extLst>
          </p:cNvPr>
          <p:cNvSpPr txBox="1"/>
          <p:nvPr/>
        </p:nvSpPr>
        <p:spPr>
          <a:xfrm>
            <a:off x="5360276" y="1257465"/>
            <a:ext cx="2155604" cy="59926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latin typeface="+mn-lt"/>
              </a:rPr>
              <a:t>Two months later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kern="1000" spc="30" dirty="0" err="1"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128518800"/>
      </p:ext>
    </p:extLst>
  </p:cSld>
  <p:clrMapOvr>
    <a:masterClrMapping/>
  </p:clrMapOvr>
</p:sld>
</file>

<file path=ppt/theme/theme1.xml><?xml version="1.0" encoding="utf-8"?>
<a:theme xmlns:a="http://schemas.openxmlformats.org/drawingml/2006/main" name="PSI-Powerpoint-Master Calibri V2">
  <a:themeElements>
    <a:clrScheme name="Farbwelt des PSI">
      <a:dk1>
        <a:srgbClr val="000000"/>
      </a:dk1>
      <a:lt1>
        <a:srgbClr val="FFFFFF"/>
      </a:lt1>
      <a:dk2>
        <a:srgbClr val="000000"/>
      </a:dk2>
      <a:lt2>
        <a:srgbClr val="686868"/>
      </a:lt2>
      <a:accent1>
        <a:srgbClr val="FDCA00"/>
      </a:accent1>
      <a:accent2>
        <a:srgbClr val="EB5B00"/>
      </a:accent2>
      <a:accent3>
        <a:srgbClr val="C50006"/>
      </a:accent3>
      <a:accent4>
        <a:srgbClr val="7C204E"/>
      </a:accent4>
      <a:accent5>
        <a:srgbClr val="003B6E"/>
      </a:accent5>
      <a:accent6>
        <a:srgbClr val="197418"/>
      </a:accent6>
      <a:hlink>
        <a:srgbClr val="000000"/>
      </a:hlink>
      <a:folHlink>
        <a:srgbClr val="686868"/>
      </a:folHlink>
    </a:clrScheme>
    <a:fontScheme name="Georgia/Calibri">
      <a:majorFont>
        <a:latin typeface="Georgia"/>
        <a:ea typeface="ヒラギノ角ゴ Pro W3"/>
        <a:cs typeface="ヒラギノ角ゴ Pro W3"/>
      </a:majorFont>
      <a:minorFont>
        <a:latin typeface="Calibri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10000"/>
          </a:lnSpc>
          <a:spcBef>
            <a:spcPts val="0"/>
          </a:spcBef>
          <a:defRPr sz="1800" kern="1000" spc="30" dirty="0" err="1" smtClean="0">
            <a:latin typeface="+mn-lt"/>
            <a:cs typeface="Franklin Gothic Book"/>
          </a:defRPr>
        </a:defPPr>
      </a:lstStyle>
    </a:txDef>
  </a:objectDefaults>
  <a:extraClrSchemeLst>
    <a:extraClrScheme>
      <a:clrScheme name="Farbwelt des PSI">
        <a:dk1>
          <a:srgbClr val="000000"/>
        </a:dk1>
        <a:lt1>
          <a:srgbClr val="FFFFFF"/>
        </a:lt1>
        <a:dk2>
          <a:srgbClr val="000000"/>
        </a:dk2>
        <a:lt2>
          <a:srgbClr val="686868"/>
        </a:lt2>
        <a:accent1>
          <a:srgbClr val="FDCA00"/>
        </a:accent1>
        <a:accent2>
          <a:srgbClr val="EB5B00"/>
        </a:accent2>
        <a:accent3>
          <a:srgbClr val="C50006"/>
        </a:accent3>
        <a:accent4>
          <a:srgbClr val="7C204E"/>
        </a:accent4>
        <a:accent5>
          <a:srgbClr val="003B6E"/>
        </a:accent5>
        <a:accent6>
          <a:srgbClr val="197418"/>
        </a:accent6>
        <a:hlink>
          <a:srgbClr val="000000"/>
        </a:hlink>
        <a:folHlink>
          <a:srgbClr val="686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rau 100%">
      <a:srgbClr val="505050"/>
    </a:custClr>
    <a:custClr name="Gelb 100%">
      <a:srgbClr val="FDCA00"/>
    </a:custClr>
    <a:custClr name="Orange 100%">
      <a:srgbClr val="EB5B00"/>
    </a:custClr>
    <a:custClr name="Rot 100%">
      <a:srgbClr val="C50006"/>
    </a:custClr>
    <a:custClr name="Braun 100%">
      <a:srgbClr val="85543A"/>
    </a:custClr>
    <a:custClr name="Olivgrün 100%">
      <a:srgbClr val="8F7111"/>
    </a:custClr>
    <a:custClr name="Hellgrün 100%">
      <a:srgbClr val="82911A"/>
    </a:custClr>
    <a:custClr name="Grün 100%">
      <a:srgbClr val="197418"/>
    </a:custClr>
    <a:custClr name="Violet 100%">
      <a:srgbClr val="7C204E"/>
    </a:custClr>
    <a:custClr name="Blau 100%">
      <a:srgbClr val="003B6E"/>
    </a:custClr>
    <a:custClr name="Grau 80%">
      <a:srgbClr val="686868"/>
    </a:custClr>
    <a:custClr name="Gelb 80%">
      <a:srgbClr val="FED43E"/>
    </a:custClr>
    <a:custClr name="Orange 80%">
      <a:srgbClr val="EE7B34"/>
    </a:custClr>
    <a:custClr name="Rot 80%">
      <a:srgbClr val="D04729"/>
    </a:custClr>
    <a:custClr name="Braun 80%">
      <a:srgbClr val="9A7059"/>
    </a:custClr>
    <a:custClr name="Olivgrün 80%">
      <a:srgbClr val="A48841"/>
    </a:custClr>
    <a:custClr name="Hellgrün 80%">
      <a:srgbClr val="9BA34C"/>
    </a:custClr>
    <a:custClr name="Grün 80%">
      <a:srgbClr val="518A42"/>
    </a:custClr>
    <a:custClr name="Violet 80%">
      <a:srgbClr val="914967"/>
    </a:custClr>
    <a:custClr name="Blau 80%">
      <a:srgbClr val="405583"/>
    </a:custClr>
    <a:custClr name="Grau 60%">
      <a:srgbClr val="969696"/>
    </a:custClr>
    <a:custClr name="Gelb 60%">
      <a:srgbClr val="FEDE74"/>
    </a:custClr>
    <a:custClr name="Orange 60%">
      <a:srgbClr val="F29E62"/>
    </a:custClr>
    <a:custClr name="Rot 60%">
      <a:srgbClr val="DA7252"/>
    </a:custClr>
    <a:custClr name="Braun 60%">
      <a:srgbClr val="B2917D"/>
    </a:custClr>
    <a:custClr name="Olivgrün 60%">
      <a:srgbClr val="BAA46A"/>
    </a:custClr>
    <a:custClr name="Hellgrün 60%">
      <a:srgbClr val="B5B874"/>
    </a:custClr>
    <a:custClr name="Grün 60%">
      <a:srgbClr val="7DA569"/>
    </a:custClr>
    <a:custClr name="Violet 60%">
      <a:srgbClr val="AA7084"/>
    </a:custClr>
    <a:custClr name="Blau 60%">
      <a:srgbClr val="69769E"/>
    </a:custClr>
    <a:custClr name="Grau 40%">
      <a:srgbClr val="B9B9B9"/>
    </a:custClr>
    <a:custClr name="Gelb 40%">
      <a:srgbClr val="FFEAA8"/>
    </a:custClr>
    <a:custClr name="Orange 40%">
      <a:srgbClr val="F6C096"/>
    </a:custClr>
    <a:custClr name="Rot 40%">
      <a:srgbClr val="E7A287"/>
    </a:custClr>
    <a:custClr name="Braun 40%">
      <a:srgbClr val="CAB5A6"/>
    </a:custClr>
    <a:custClr name="Olivgrün 40%">
      <a:srgbClr val="D0C19B"/>
    </a:custClr>
    <a:custClr name="Hellgrün 40%">
      <a:srgbClr val="CED0A4"/>
    </a:custClr>
    <a:custClr name="Grün 40%">
      <a:srgbClr val="A8C39A"/>
    </a:custClr>
    <a:custClr name="Violet 40%">
      <a:srgbClr val="C49FAA"/>
    </a:custClr>
    <a:custClr name="Blau 40%">
      <a:srgbClr val="989FBD"/>
    </a:custClr>
    <a:custClr name="Grau 20%">
      <a:srgbClr val="E5E5E5"/>
    </a:custClr>
    <a:custClr name="Gelb 20%">
      <a:srgbClr val="FFF5D6"/>
    </a:custClr>
    <a:custClr name="Orange 20%">
      <a:srgbClr val="FBE1CC"/>
    </a:custClr>
    <a:custClr name="Rot 20%">
      <a:srgbClr val="F3D2C2"/>
    </a:custClr>
    <a:custClr name="Braun 20%">
      <a:srgbClr val="E4D9D2"/>
    </a:custClr>
    <a:custClr name="Olivgrün 20%">
      <a:srgbClr val="E8E1CE"/>
    </a:custClr>
    <a:custClr name="Hellgrün 20%">
      <a:srgbClr val="E7E8D3"/>
    </a:custClr>
    <a:custClr name="Grün 20%">
      <a:srgbClr val="D4E2CE"/>
    </a:custClr>
    <a:custClr name="Violet 20%">
      <a:srgbClr val="E1D0D5"/>
    </a:custClr>
    <a:custClr name="Blau 20%">
      <a:srgbClr val="CBCFDF"/>
    </a:custClr>
  </a:custClr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PSI-Powerpoint-Master Calibri V2</Template>
  <TotalTime>1791</TotalTime>
  <Words>951</Words>
  <Application>Microsoft Macintosh PowerPoint</Application>
  <PresentationFormat>On-screen Show (4:3)</PresentationFormat>
  <Paragraphs>240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ＭＳ Ｐゴシック</vt:lpstr>
      <vt:lpstr>ヒラギノ角ゴ Pro W3</vt:lpstr>
      <vt:lpstr>Arial</vt:lpstr>
      <vt:lpstr>Arial Black</vt:lpstr>
      <vt:lpstr>Arial Narrow</vt:lpstr>
      <vt:lpstr>Calibri</vt:lpstr>
      <vt:lpstr>Franklin Gothic Book</vt:lpstr>
      <vt:lpstr>Georgia</vt:lpstr>
      <vt:lpstr>Open Sans</vt:lpstr>
      <vt:lpstr>Rockwell</vt:lpstr>
      <vt:lpstr>Symbol</vt:lpstr>
      <vt:lpstr>Times</vt:lpstr>
      <vt:lpstr>Times New Roman</vt:lpstr>
      <vt:lpstr>Wingdings</vt:lpstr>
      <vt:lpstr>Wingdings 3</vt:lpstr>
      <vt:lpstr>PSI-Powerpoint-Master Calibri V2</vt:lpstr>
      <vt:lpstr>Studying early stage pedogenesis    using on-the-fly bimodal tomography</vt:lpstr>
      <vt:lpstr>Introduction</vt:lpstr>
      <vt:lpstr>The soil types in the experiment</vt:lpstr>
      <vt:lpstr>The experimental site</vt:lpstr>
      <vt:lpstr>The test bed set-up</vt:lpstr>
      <vt:lpstr>Monitoring water regime</vt:lpstr>
      <vt:lpstr>Combined Neutron and X-ray imaging </vt:lpstr>
      <vt:lpstr>Imaging challenges</vt:lpstr>
      <vt:lpstr>On-the-fly bimodal imaging</vt:lpstr>
      <vt:lpstr>Imaging conditions </vt:lpstr>
      <vt:lpstr>Produced data</vt:lpstr>
      <vt:lpstr>Reconstructed slices</vt:lpstr>
      <vt:lpstr>Denoising</vt:lpstr>
      <vt:lpstr>Results - Dynamics</vt:lpstr>
      <vt:lpstr>Results - Bimodal imaging</vt:lpstr>
      <vt:lpstr>Next steps</vt:lpstr>
      <vt:lpstr>Wir schaffen Wissen – heute für morgen</vt:lpstr>
      <vt:lpstr>Rain garden</vt:lpstr>
      <vt:lpstr>Raingarden at University Center for Energy Efficient Buildings </vt:lpstr>
      <vt:lpstr>Green roof test bed layers</vt:lpstr>
      <vt:lpstr>Soil sampling for infiltration experiment</vt:lpstr>
    </vt:vector>
  </TitlesOfParts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Studying early stage pedogenesis    using on-the-fly bimodal tomography</dc:title>
  <dc:creator>Anders Kaestner</dc:creator>
  <cp:lastModifiedBy>Anders Kaestner</cp:lastModifiedBy>
  <cp:revision>37</cp:revision>
  <cp:lastPrinted>2018-09-03T02:25:25Z</cp:lastPrinted>
  <dcterms:created xsi:type="dcterms:W3CDTF">2018-08-20T05:04:06Z</dcterms:created>
  <dcterms:modified xsi:type="dcterms:W3CDTF">2018-09-03T22:03:53Z</dcterms:modified>
</cp:coreProperties>
</file>