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77" r:id="rId3"/>
  </p:sldMasterIdLst>
  <p:notesMasterIdLst>
    <p:notesMasterId r:id="rId26"/>
  </p:notesMasterIdLst>
  <p:sldIdLst>
    <p:sldId id="257" r:id="rId4"/>
    <p:sldId id="258" r:id="rId5"/>
    <p:sldId id="259" r:id="rId6"/>
    <p:sldId id="264" r:id="rId7"/>
    <p:sldId id="276" r:id="rId8"/>
    <p:sldId id="279" r:id="rId9"/>
    <p:sldId id="278" r:id="rId10"/>
    <p:sldId id="271" r:id="rId11"/>
    <p:sldId id="261" r:id="rId12"/>
    <p:sldId id="273" r:id="rId13"/>
    <p:sldId id="280" r:id="rId14"/>
    <p:sldId id="267" r:id="rId15"/>
    <p:sldId id="270" r:id="rId16"/>
    <p:sldId id="269" r:id="rId17"/>
    <p:sldId id="262" r:id="rId18"/>
    <p:sldId id="263" r:id="rId19"/>
    <p:sldId id="274" r:id="rId20"/>
    <p:sldId id="265" r:id="rId21"/>
    <p:sldId id="266" r:id="rId22"/>
    <p:sldId id="275" r:id="rId23"/>
    <p:sldId id="272" r:id="rId24"/>
    <p:sldId id="277" r:id="rId2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81" autoAdjust="0"/>
  </p:normalViewPr>
  <p:slideViewPr>
    <p:cSldViewPr>
      <p:cViewPr varScale="1">
        <p:scale>
          <a:sx n="113" d="100"/>
          <a:sy n="113" d="100"/>
        </p:scale>
        <p:origin x="-9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B39CB-C2F1-454F-B56D-DF2A80597A6B}" type="datetimeFigureOut">
              <a:rPr lang="de-DE" smtClean="0"/>
              <a:t>01.09.2018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7FA2F-4C93-4C6B-B00B-96B8067139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493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BFF3F5-48FE-4DC6-894A-86458F9B3A7F}" type="slidenum">
              <a:rPr lang="de-DE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09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1836" indent="-285321"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1286" indent="-228257"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597800" indent="-228257"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4314" indent="-228257"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0828" indent="-228257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67342" indent="-228257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3857" indent="-228257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0371" indent="-228257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1F02D22-DC03-40BA-A9B5-17A9EC711005}" type="slidenum">
              <a:rPr lang="de-DE" altLang="en-US" sz="1200"/>
              <a:pPr/>
              <a:t>11</a:t>
            </a:fld>
            <a:endParaRPr lang="de-DE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B84D7-A34D-4710-8813-8C4F55EFC568}" type="slidenum">
              <a:rPr lang="de-DE" altLang="de-DE"/>
              <a:pPr/>
              <a:t>15</a:t>
            </a:fld>
            <a:endParaRPr lang="de-DE" altLang="de-DE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3FE563-C1DB-4515-BF21-93D811C862B8}" type="slidenum">
              <a:rPr lang="de-DE" altLang="de-DE"/>
              <a:pPr/>
              <a:t>16</a:t>
            </a:fld>
            <a:endParaRPr lang="de-DE" altLang="de-DE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47FA2F-4C93-4C6B-B00B-96B8067139A8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6767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1836" indent="-285321"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1286" indent="-228257"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597800" indent="-228257"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4314" indent="-228257" algn="r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0828" indent="-228257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67342" indent="-228257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3857" indent="-228257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0371" indent="-228257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1F02D22-DC03-40BA-A9B5-17A9EC711005}" type="slidenum">
              <a:rPr lang="de-DE" altLang="en-US" sz="1200"/>
              <a:pPr/>
              <a:t>22</a:t>
            </a:fld>
            <a:endParaRPr lang="de-DE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tiff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/>
          <a:srcRect l="-2123" t="6282" r="2123" b="-496"/>
          <a:stretch/>
        </p:blipFill>
        <p:spPr>
          <a:xfrm>
            <a:off x="0" y="6868"/>
            <a:ext cx="9144000" cy="807007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249740" y="1577949"/>
            <a:ext cx="8640000" cy="214438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1B264B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13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49740" y="4044702"/>
            <a:ext cx="8640000" cy="1522942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rgbClr val="1B264B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smtClean="0"/>
              <a:t>Autor</a:t>
            </a:r>
            <a:endParaRPr lang="de-DE" dirty="0"/>
          </a:p>
        </p:txBody>
      </p:sp>
      <p:pic>
        <p:nvPicPr>
          <p:cNvPr id="10" name="Bild 14"/>
          <p:cNvPicPr>
            <a:picLocks noChangeAspect="1"/>
          </p:cNvPicPr>
          <p:nvPr userDrawn="1"/>
        </p:nvPicPr>
        <p:blipFill rotWithShape="1">
          <a:blip r:embed="rId2"/>
          <a:srcRect r="2399"/>
          <a:stretch/>
        </p:blipFill>
        <p:spPr>
          <a:xfrm rot="10800000">
            <a:off x="0" y="6004040"/>
            <a:ext cx="8924708" cy="856555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140" y="197354"/>
            <a:ext cx="1026672" cy="481746"/>
          </a:xfrm>
          <a:prstGeom prst="rect">
            <a:avLst/>
          </a:prstGeom>
        </p:spPr>
      </p:pic>
      <p:pic>
        <p:nvPicPr>
          <p:cNvPr id="18" name="Picture 2" descr="H:\10-verwaltung\02-Vorlagen\01-Logos\04-FZJ\Logo_FZ_Juelich_CMYK_eps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87" y="6339703"/>
            <a:ext cx="945898" cy="30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:\10-verwaltung\02-Vorlagen\01-Logos\05-HZG\HZG_4C_mitZusatz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85" y="6353556"/>
            <a:ext cx="10795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:\10-verwaltung\02-Vorlagen\01-Logos\03-TUM\TUMLogo_mZlu_Vollfl_blau_RGB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473" y="6323832"/>
            <a:ext cx="992051" cy="3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feld 20"/>
          <p:cNvSpPr txBox="1"/>
          <p:nvPr userDrawn="1"/>
        </p:nvSpPr>
        <p:spPr>
          <a:xfrm>
            <a:off x="296687" y="6078108"/>
            <a:ext cx="12410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MLZ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is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 a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cooperation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between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:</a:t>
            </a:r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413562" y="240511"/>
            <a:ext cx="2189162" cy="42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84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Stichpunk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pic>
        <p:nvPicPr>
          <p:cNvPr id="19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sp>
        <p:nvSpPr>
          <p:cNvPr id="21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22" name="Inhaltsplatzhalter 2"/>
          <p:cNvSpPr>
            <a:spLocks noGrp="1"/>
          </p:cNvSpPr>
          <p:nvPr>
            <p:ph idx="1"/>
          </p:nvPr>
        </p:nvSpPr>
        <p:spPr>
          <a:xfrm>
            <a:off x="194141" y="1333786"/>
            <a:ext cx="8755717" cy="5010370"/>
          </a:xfrm>
          <a:prstGeom prst="rect">
            <a:avLst/>
          </a:prstGeom>
        </p:spPr>
        <p:txBody>
          <a:bodyPr/>
          <a:lstStyle>
            <a:lvl1pPr marL="268288" indent="-268288">
              <a:buClr>
                <a:schemeClr val="tx1"/>
              </a:buClr>
              <a:buSzPct val="70000"/>
              <a:buFont typeface="Wingdings" pitchFamily="2" charset="2"/>
              <a:buChar char=""/>
              <a:defRPr sz="20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8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6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3pPr>
            <a:lvl4pPr marL="1562100" indent="-228600">
              <a:buClr>
                <a:schemeClr val="tx1"/>
              </a:buClr>
              <a:buSzPct val="70000"/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4pPr>
            <a:lvl5pPr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2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7136" y="6499449"/>
            <a:ext cx="94528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 smtClean="0">
                <a:solidFill>
                  <a:srgbClr val="FFFFFF">
                    <a:lumMod val="50000"/>
                  </a:srgbClr>
                </a:solidFill>
              </a:rPr>
              <a:t>06.10.2014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>
                    <a:lumMod val="50000"/>
                  </a:srgbClr>
                </a:solidFill>
              </a:rPr>
              <a:t>WCNR10, Grindelwald</a:t>
            </a:r>
          </a:p>
        </p:txBody>
      </p:sp>
      <p:sp>
        <p:nvSpPr>
          <p:cNvPr id="2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49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pic>
        <p:nvPicPr>
          <p:cNvPr id="15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5630" y="6499449"/>
            <a:ext cx="906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 smtClean="0">
                <a:solidFill>
                  <a:srgbClr val="FFFFFF">
                    <a:lumMod val="50000"/>
                  </a:srgbClr>
                </a:solidFill>
              </a:rPr>
              <a:t>06.10.2014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>
                    <a:lumMod val="50000"/>
                  </a:srgbClr>
                </a:solidFill>
              </a:rPr>
              <a:t>WCNR10, Grindelwald</a:t>
            </a: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sp>
        <p:nvSpPr>
          <p:cNvPr id="23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24" name="Inhaltsplatzhalter 2"/>
          <p:cNvSpPr>
            <a:spLocks noGrp="1"/>
          </p:cNvSpPr>
          <p:nvPr>
            <p:ph idx="1"/>
          </p:nvPr>
        </p:nvSpPr>
        <p:spPr>
          <a:xfrm>
            <a:off x="194141" y="1333786"/>
            <a:ext cx="8755717" cy="501037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Pct val="70000"/>
              <a:buFont typeface="Wingdings" panose="05000000000000000000" pitchFamily="2" charset="2"/>
              <a:buNone/>
              <a:defRPr sz="20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 marL="742950" indent="-285750">
              <a:buClrTx/>
              <a:buSzPct val="70000"/>
              <a:buFont typeface="Wingdings" panose="05000000000000000000" pitchFamily="2" charset="2"/>
              <a:buChar char="l"/>
              <a:defRPr sz="1800">
                <a:latin typeface="+mn-lt"/>
              </a:defRPr>
            </a:lvl2pPr>
            <a:lvl3pPr marL="1143000" indent="-228600">
              <a:buClrTx/>
              <a:buSzPct val="70000"/>
              <a:buFont typeface="Wingdings" panose="05000000000000000000" pitchFamily="2" charset="2"/>
              <a:buChar char="l"/>
              <a:defRPr sz="1600">
                <a:latin typeface="+mn-lt"/>
              </a:defRPr>
            </a:lvl3pPr>
            <a:lvl4pPr marL="1562100" indent="-228600">
              <a:buClrTx/>
              <a:buSzPct val="70000"/>
              <a:buFont typeface="Arial" panose="020B0604020202020204" pitchFamily="34" charset="0"/>
              <a:buChar char="-"/>
              <a:defRPr>
                <a:latin typeface="+mn-lt"/>
              </a:defRPr>
            </a:lvl4pPr>
            <a:lvl5pPr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lvl5pPr>
          </a:lstStyle>
          <a:p>
            <a:pPr lvl="0"/>
            <a:endParaRPr lang="de-DE" dirty="0" smtClean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7136" y="6499449"/>
            <a:ext cx="94528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 smtClean="0">
                <a:solidFill>
                  <a:srgbClr val="FFFFFF">
                    <a:lumMod val="50000"/>
                  </a:srgbClr>
                </a:solidFill>
              </a:rPr>
              <a:t>06.10.2014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>
                    <a:lumMod val="50000"/>
                  </a:srgbClr>
                </a:solidFill>
              </a:rPr>
              <a:t>WCNR10, Grindelwald</a:t>
            </a:r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sp>
        <p:nvSpPr>
          <p:cNvPr id="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3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29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7136" y="6499449"/>
            <a:ext cx="94528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 smtClean="0">
                <a:solidFill>
                  <a:srgbClr val="FFFFFF">
                    <a:lumMod val="50000"/>
                  </a:srgbClr>
                </a:solidFill>
              </a:rPr>
              <a:t>06.10.2014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>
                    <a:lumMod val="50000"/>
                  </a:srgbClr>
                </a:solidFill>
              </a:rPr>
              <a:t>WCNR10, Grindelwald</a:t>
            </a: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pic>
        <p:nvPicPr>
          <p:cNvPr id="23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1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-ohne-unteren-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5630" y="6499449"/>
            <a:ext cx="906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 smtClean="0">
                <a:solidFill>
                  <a:srgbClr val="FFFFFF">
                    <a:lumMod val="50000"/>
                  </a:srgbClr>
                </a:solidFill>
              </a:rPr>
              <a:t>06.10.2014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de-DE">
                <a:solidFill>
                  <a:srgbClr val="FFFFFF">
                    <a:lumMod val="50000"/>
                  </a:srgbClr>
                </a:solidFill>
              </a:rPr>
              <a:t>WCNR10, Grindelwald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0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  <a:prstGeom prst="rect">
            <a:avLst/>
          </a:prstGeom>
        </p:spPr>
        <p:txBody>
          <a:bodyPr lIns="82945" tIns="41473" rIns="82945" bIns="41473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648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de-DE" alt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632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54389EEE-DDA5-4A23-9ED4-B9C571AD2904}" type="slidenum">
              <a:rPr lang="de-DE" altLang="de-DE">
                <a:solidFill>
                  <a:srgbClr val="FFFFFF">
                    <a:lumMod val="50000"/>
                  </a:srgbClr>
                </a:solidFill>
              </a:rPr>
              <a:pPr/>
              <a:t>‹Nr.›</a:t>
            </a:fld>
            <a:endParaRPr lang="de-DE" altLang="de-DE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55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/>
          <a:srcRect l="-2123" t="6282" r="2123" b="-496"/>
          <a:stretch/>
        </p:blipFill>
        <p:spPr>
          <a:xfrm>
            <a:off x="0" y="6868"/>
            <a:ext cx="9144000" cy="807007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249740" y="1577949"/>
            <a:ext cx="8640000" cy="214438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1B264B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13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49740" y="4044702"/>
            <a:ext cx="8640000" cy="1522942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rgbClr val="1B264B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smtClean="0"/>
              <a:t>Autor</a:t>
            </a:r>
            <a:endParaRPr lang="de-DE" dirty="0"/>
          </a:p>
        </p:txBody>
      </p:sp>
      <p:pic>
        <p:nvPicPr>
          <p:cNvPr id="10" name="Bild 14"/>
          <p:cNvPicPr>
            <a:picLocks noChangeAspect="1"/>
          </p:cNvPicPr>
          <p:nvPr userDrawn="1"/>
        </p:nvPicPr>
        <p:blipFill rotWithShape="1">
          <a:blip r:embed="rId2"/>
          <a:srcRect r="2399"/>
          <a:stretch/>
        </p:blipFill>
        <p:spPr>
          <a:xfrm rot="10800000">
            <a:off x="0" y="6004040"/>
            <a:ext cx="8924708" cy="856555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140" y="197354"/>
            <a:ext cx="1026672" cy="481746"/>
          </a:xfrm>
          <a:prstGeom prst="rect">
            <a:avLst/>
          </a:prstGeom>
        </p:spPr>
      </p:pic>
      <p:pic>
        <p:nvPicPr>
          <p:cNvPr id="18" name="Picture 2" descr="H:\10-verwaltung\02-Vorlagen\01-Logos\04-FZJ\Logo_FZ_Juelich_CMYK_eps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87" y="6339703"/>
            <a:ext cx="945898" cy="30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:\10-verwaltung\02-Vorlagen\01-Logos\05-HZG\HZG_4C_mitZusatz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85" y="6353556"/>
            <a:ext cx="10795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:\10-verwaltung\02-Vorlagen\01-Logos\03-TUM\TUMLogo_mZlu_Vollfl_blau_RGB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473" y="6323832"/>
            <a:ext cx="992051" cy="3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feld 20"/>
          <p:cNvSpPr txBox="1"/>
          <p:nvPr userDrawn="1"/>
        </p:nvSpPr>
        <p:spPr>
          <a:xfrm>
            <a:off x="296687" y="6078108"/>
            <a:ext cx="12410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MLZ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is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 a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cooperation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between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:</a:t>
            </a:r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413562" y="240511"/>
            <a:ext cx="2189162" cy="42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65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Stichpunk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pic>
        <p:nvPicPr>
          <p:cNvPr id="19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sp>
        <p:nvSpPr>
          <p:cNvPr id="21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22" name="Inhaltsplatzhalter 2"/>
          <p:cNvSpPr>
            <a:spLocks noGrp="1"/>
          </p:cNvSpPr>
          <p:nvPr>
            <p:ph idx="1"/>
          </p:nvPr>
        </p:nvSpPr>
        <p:spPr>
          <a:xfrm>
            <a:off x="194141" y="1333786"/>
            <a:ext cx="8755717" cy="5010370"/>
          </a:xfrm>
          <a:prstGeom prst="rect">
            <a:avLst/>
          </a:prstGeom>
        </p:spPr>
        <p:txBody>
          <a:bodyPr/>
          <a:lstStyle>
            <a:lvl1pPr marL="268288" indent="-268288">
              <a:buClr>
                <a:schemeClr val="tx1"/>
              </a:buClr>
              <a:buSzPct val="70000"/>
              <a:buFont typeface="Wingdings" pitchFamily="2" charset="2"/>
              <a:buChar char=""/>
              <a:defRPr sz="20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8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6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3pPr>
            <a:lvl4pPr marL="1562100" indent="-228600">
              <a:buClr>
                <a:schemeClr val="tx1"/>
              </a:buClr>
              <a:buSzPct val="70000"/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4pPr>
            <a:lvl5pPr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2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7136" y="6499449"/>
            <a:ext cx="94528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 dirty="0" smtClean="0">
                <a:solidFill>
                  <a:srgbClr val="FFFFFF">
                    <a:lumMod val="50000"/>
                  </a:srgbClr>
                </a:solidFill>
              </a:rPr>
              <a:t>02.08.2015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105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pic>
        <p:nvPicPr>
          <p:cNvPr id="15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5630" y="6499449"/>
            <a:ext cx="906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de-DE" dirty="0" smtClean="0">
                <a:solidFill>
                  <a:srgbClr val="FFFFFF">
                    <a:lumMod val="50000"/>
                  </a:srgbClr>
                </a:solidFill>
              </a:rPr>
              <a:t>02.08.2015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sp>
        <p:nvSpPr>
          <p:cNvPr id="23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24" name="Inhaltsplatzhalter 2"/>
          <p:cNvSpPr>
            <a:spLocks noGrp="1"/>
          </p:cNvSpPr>
          <p:nvPr>
            <p:ph idx="1"/>
          </p:nvPr>
        </p:nvSpPr>
        <p:spPr>
          <a:xfrm>
            <a:off x="194141" y="1333786"/>
            <a:ext cx="8755717" cy="501037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Pct val="70000"/>
              <a:buFont typeface="Wingdings" panose="05000000000000000000" pitchFamily="2" charset="2"/>
              <a:buNone/>
              <a:defRPr sz="20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 marL="742950" indent="-285750">
              <a:buClrTx/>
              <a:buSzPct val="70000"/>
              <a:buFont typeface="Wingdings" panose="05000000000000000000" pitchFamily="2" charset="2"/>
              <a:buChar char="l"/>
              <a:defRPr sz="1800">
                <a:latin typeface="+mn-lt"/>
              </a:defRPr>
            </a:lvl2pPr>
            <a:lvl3pPr marL="1143000" indent="-228600">
              <a:buClrTx/>
              <a:buSzPct val="70000"/>
              <a:buFont typeface="Wingdings" panose="05000000000000000000" pitchFamily="2" charset="2"/>
              <a:buChar char="l"/>
              <a:defRPr sz="1600">
                <a:latin typeface="+mn-lt"/>
              </a:defRPr>
            </a:lvl3pPr>
            <a:lvl4pPr marL="1562100" indent="-228600">
              <a:buClrTx/>
              <a:buSzPct val="70000"/>
              <a:buFont typeface="Arial" panose="020B0604020202020204" pitchFamily="34" charset="0"/>
              <a:buChar char="-"/>
              <a:defRPr>
                <a:latin typeface="+mn-lt"/>
              </a:defRPr>
            </a:lvl4pPr>
            <a:lvl5pPr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lvl5pPr>
          </a:lstStyle>
          <a:p>
            <a:pPr lvl="0"/>
            <a:endParaRPr lang="de-DE" dirty="0" smtClean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58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pic>
        <p:nvPicPr>
          <p:cNvPr id="14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FFFFFF">
                    <a:lumMod val="50000"/>
                  </a:srgbClr>
                </a:solidFill>
              </a:rPr>
              <a:t>02.08.2015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240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A2519-3127-4A32-B7A7-82B871531B8D}" type="slidenum">
              <a:rPr lang="de-DE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110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el, ClipAr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6934200" y="6629400"/>
            <a:ext cx="1828800" cy="15240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>
                <a:solidFill>
                  <a:srgbClr val="FFFFFF">
                    <a:lumMod val="50000"/>
                  </a:srgbClr>
                </a:solidFill>
              </a:rPr>
              <a:t>B.Schillinger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8458200" y="6629400"/>
            <a:ext cx="609600" cy="152400"/>
          </a:xfrm>
        </p:spPr>
        <p:txBody>
          <a:bodyPr/>
          <a:lstStyle>
            <a:lvl1pPr>
              <a:defRPr/>
            </a:lvl1pPr>
          </a:lstStyle>
          <a:p>
            <a:fld id="{9FF8FB20-BFD5-4BFA-AD4C-3A24AF332EB1}" type="slidenum">
              <a:rPr lang="de-DE" altLang="de-DE">
                <a:solidFill>
                  <a:srgbClr val="FFFFFF">
                    <a:lumMod val="50000"/>
                  </a:srgbClr>
                </a:solidFill>
              </a:rPr>
              <a:pPr/>
              <a:t>‹Nr.›</a:t>
            </a:fld>
            <a:endParaRPr lang="de-DE" altLang="de-DE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492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B4977E-6265-4383-AA8C-0F7CE2911BB0}" type="slidenum">
              <a:rPr lang="de-DE" altLang="de-DE">
                <a:solidFill>
                  <a:srgbClr val="FFFFFF">
                    <a:lumMod val="50000"/>
                  </a:srgbClr>
                </a:solidFill>
              </a:rPr>
              <a:pPr/>
              <a:t>‹Nr.›</a:t>
            </a:fld>
            <a:endParaRPr lang="de-DE" altLang="de-DE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172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3991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/>
          <a:srcRect l="-2123" t="6282" r="2123" b="-496"/>
          <a:stretch/>
        </p:blipFill>
        <p:spPr>
          <a:xfrm>
            <a:off x="0" y="6868"/>
            <a:ext cx="9144000" cy="807007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249740" y="1577949"/>
            <a:ext cx="8640000" cy="214438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1B264B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13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49740" y="4044702"/>
            <a:ext cx="8640000" cy="1522942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rgbClr val="1B264B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smtClean="0"/>
              <a:t>Autor</a:t>
            </a:r>
            <a:endParaRPr lang="de-DE" dirty="0"/>
          </a:p>
        </p:txBody>
      </p:sp>
      <p:pic>
        <p:nvPicPr>
          <p:cNvPr id="10" name="Bild 14"/>
          <p:cNvPicPr>
            <a:picLocks noChangeAspect="1"/>
          </p:cNvPicPr>
          <p:nvPr userDrawn="1"/>
        </p:nvPicPr>
        <p:blipFill rotWithShape="1">
          <a:blip r:embed="rId2"/>
          <a:srcRect r="2399"/>
          <a:stretch/>
        </p:blipFill>
        <p:spPr>
          <a:xfrm rot="10800000">
            <a:off x="0" y="6004040"/>
            <a:ext cx="8924708" cy="856555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140" y="197354"/>
            <a:ext cx="1026672" cy="481746"/>
          </a:xfrm>
          <a:prstGeom prst="rect">
            <a:avLst/>
          </a:prstGeom>
        </p:spPr>
      </p:pic>
      <p:pic>
        <p:nvPicPr>
          <p:cNvPr id="18" name="Picture 2" descr="H:\10-verwaltung\02-Vorlagen\01-Logos\04-FZJ\Logo_FZ_Juelich_CMYK_eps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87" y="6339703"/>
            <a:ext cx="945898" cy="30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:\10-verwaltung\02-Vorlagen\01-Logos\05-HZG\HZG_4C_mitZusatz.t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85" y="6353556"/>
            <a:ext cx="107950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:\10-verwaltung\02-Vorlagen\01-Logos\03-TUM\TUMLogo_mZlu_Vollfl_blau_RGB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473" y="6323832"/>
            <a:ext cx="992051" cy="3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feld 20"/>
          <p:cNvSpPr txBox="1"/>
          <p:nvPr userDrawn="1"/>
        </p:nvSpPr>
        <p:spPr>
          <a:xfrm>
            <a:off x="296687" y="6078108"/>
            <a:ext cx="124104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MLZ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is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 a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cooperation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 </a:t>
            </a:r>
            <a:r>
              <a:rPr lang="de-DE" sz="600" dirty="0" err="1">
                <a:solidFill>
                  <a:srgbClr val="000000"/>
                </a:solidFill>
                <a:ea typeface="ＭＳ Ｐゴシック" pitchFamily="34" charset="-128"/>
              </a:rPr>
              <a:t>between</a:t>
            </a:r>
            <a:r>
              <a:rPr lang="de-DE" sz="600" dirty="0">
                <a:solidFill>
                  <a:srgbClr val="000000"/>
                </a:solidFill>
                <a:ea typeface="ＭＳ Ｐゴシック" pitchFamily="34" charset="-128"/>
              </a:rPr>
              <a:t>:</a:t>
            </a:r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413562" y="240511"/>
            <a:ext cx="2189162" cy="42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07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Stichpunk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pic>
        <p:nvPicPr>
          <p:cNvPr id="19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sp>
        <p:nvSpPr>
          <p:cNvPr id="21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22" name="Inhaltsplatzhalter 2"/>
          <p:cNvSpPr>
            <a:spLocks noGrp="1"/>
          </p:cNvSpPr>
          <p:nvPr>
            <p:ph idx="1"/>
          </p:nvPr>
        </p:nvSpPr>
        <p:spPr>
          <a:xfrm>
            <a:off x="194141" y="1333786"/>
            <a:ext cx="8755717" cy="5010370"/>
          </a:xfrm>
          <a:prstGeom prst="rect">
            <a:avLst/>
          </a:prstGeom>
        </p:spPr>
        <p:txBody>
          <a:bodyPr/>
          <a:lstStyle>
            <a:lvl1pPr marL="268288" indent="-268288">
              <a:buClr>
                <a:schemeClr val="tx1"/>
              </a:buClr>
              <a:buSzPct val="70000"/>
              <a:buFont typeface="Wingdings" pitchFamily="2" charset="2"/>
              <a:buChar char=""/>
              <a:defRPr sz="20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 marL="742950" indent="-285750"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8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2pPr>
            <a:lvl3pPr marL="1143000" indent="-228600">
              <a:buClr>
                <a:schemeClr val="tx1"/>
              </a:buClr>
              <a:buSzPct val="70000"/>
              <a:buFont typeface="Wingdings" panose="05000000000000000000" pitchFamily="2" charset="2"/>
              <a:buChar char="l"/>
              <a:defRPr sz="16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3pPr>
            <a:lvl4pPr marL="1562100" indent="-228600">
              <a:buClr>
                <a:schemeClr val="tx1"/>
              </a:buClr>
              <a:buSzPct val="70000"/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4pPr>
            <a:lvl5pPr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2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7136" y="6499449"/>
            <a:ext cx="94528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7" name="Grafik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67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pic>
        <p:nvPicPr>
          <p:cNvPr id="15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5630" y="6499449"/>
            <a:ext cx="906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sp>
        <p:nvSpPr>
          <p:cNvPr id="23" name="Titel 1"/>
          <p:cNvSpPr>
            <a:spLocks noGrp="1"/>
          </p:cNvSpPr>
          <p:nvPr>
            <p:ph type="title"/>
          </p:nvPr>
        </p:nvSpPr>
        <p:spPr>
          <a:xfrm>
            <a:off x="194141" y="666893"/>
            <a:ext cx="8758067" cy="598141"/>
          </a:xfrm>
          <a:prstGeom prst="rect">
            <a:avLst/>
          </a:prstGeom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24" name="Inhaltsplatzhalter 2"/>
          <p:cNvSpPr>
            <a:spLocks noGrp="1"/>
          </p:cNvSpPr>
          <p:nvPr>
            <p:ph idx="1"/>
          </p:nvPr>
        </p:nvSpPr>
        <p:spPr>
          <a:xfrm>
            <a:off x="194141" y="1333786"/>
            <a:ext cx="8755717" cy="501037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Pct val="70000"/>
              <a:buFont typeface="Wingdings" panose="05000000000000000000" pitchFamily="2" charset="2"/>
              <a:buNone/>
              <a:defRPr sz="200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 marL="742950" indent="-285750">
              <a:buClrTx/>
              <a:buSzPct val="70000"/>
              <a:buFont typeface="Wingdings" panose="05000000000000000000" pitchFamily="2" charset="2"/>
              <a:buChar char="l"/>
              <a:defRPr sz="1800">
                <a:latin typeface="+mn-lt"/>
              </a:defRPr>
            </a:lvl2pPr>
            <a:lvl3pPr marL="1143000" indent="-228600">
              <a:buClrTx/>
              <a:buSzPct val="70000"/>
              <a:buFont typeface="Wingdings" panose="05000000000000000000" pitchFamily="2" charset="2"/>
              <a:buChar char="l"/>
              <a:defRPr sz="1600">
                <a:latin typeface="+mn-lt"/>
              </a:defRPr>
            </a:lvl3pPr>
            <a:lvl4pPr marL="1562100" indent="-228600">
              <a:buClrTx/>
              <a:buSzPct val="70000"/>
              <a:buFont typeface="Arial" panose="020B0604020202020204" pitchFamily="34" charset="0"/>
              <a:buChar char="-"/>
              <a:defRPr>
                <a:latin typeface="+mn-lt"/>
              </a:defRPr>
            </a:lvl4pPr>
            <a:lvl5pPr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lvl5pPr>
          </a:lstStyle>
          <a:p>
            <a:pPr lvl="0"/>
            <a:endParaRPr lang="de-DE" dirty="0" smtClean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93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 14"/>
          <p:cNvPicPr>
            <a:picLocks noChangeAspect="1"/>
          </p:cNvPicPr>
          <p:nvPr userDrawn="1"/>
        </p:nvPicPr>
        <p:blipFill rotWithShape="1">
          <a:blip r:embed="rId2"/>
          <a:srcRect t="49266" r="2097" b="-1"/>
          <a:stretch/>
        </p:blipFill>
        <p:spPr>
          <a:xfrm rot="10800000">
            <a:off x="0" y="6423432"/>
            <a:ext cx="8952208" cy="434568"/>
          </a:xfrm>
          <a:prstGeom prst="rect">
            <a:avLst/>
          </a:prstGeom>
        </p:spPr>
      </p:pic>
      <p:pic>
        <p:nvPicPr>
          <p:cNvPr id="14" name="Bild 3"/>
          <p:cNvPicPr>
            <a:picLocks noChangeAspect="1"/>
          </p:cNvPicPr>
          <p:nvPr userDrawn="1"/>
        </p:nvPicPr>
        <p:blipFill rotWithShape="1">
          <a:blip r:embed="rId2"/>
          <a:srcRect l="-2123" t="36477" r="2123" b="-497"/>
          <a:stretch/>
        </p:blipFill>
        <p:spPr>
          <a:xfrm>
            <a:off x="0" y="4253"/>
            <a:ext cx="9144000" cy="548372"/>
          </a:xfrm>
          <a:prstGeom prst="rect">
            <a:avLst/>
          </a:prstGeom>
        </p:spPr>
      </p:pic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7136" y="6499449"/>
            <a:ext cx="94528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78" y="100954"/>
            <a:ext cx="756495" cy="354971"/>
          </a:xfrm>
          <a:prstGeom prst="rect">
            <a:avLst/>
          </a:prstGeom>
        </p:spPr>
      </p:pic>
      <p:sp>
        <p:nvSpPr>
          <p:cNvPr id="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835696" y="44624"/>
            <a:ext cx="6262783" cy="598141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768" b="-14291"/>
          <a:stretch/>
        </p:blipFill>
        <p:spPr>
          <a:xfrm>
            <a:off x="330939" y="126316"/>
            <a:ext cx="1654033" cy="3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29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5630" y="6499449"/>
            <a:ext cx="906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mtClean="0">
                <a:solidFill>
                  <a:srgbClr val="FFFFFF">
                    <a:lumMod val="50000"/>
                  </a:srgbClr>
                </a:solidFill>
                <a:ea typeface="ＭＳ Ｐゴシック" pitchFamily="34" charset="-128"/>
              </a:rPr>
              <a:t>06.10.2014</a:t>
            </a:r>
            <a:endParaRPr lang="de-DE" dirty="0">
              <a:solidFill>
                <a:srgbClr val="FFFFFF">
                  <a:lumMod val="50000"/>
                </a:srgbClr>
              </a:solidFill>
              <a:ea typeface="ＭＳ Ｐゴシック" pitchFamily="34" charset="-128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>
                    <a:lumMod val="50000"/>
                  </a:srgbClr>
                </a:solidFill>
              </a:rPr>
              <a:t>WCNR10, Grindelwald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  <a:ea typeface="ＭＳ Ｐゴシック" pitchFamily="34" charset="-128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76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ＭＳ Ｐゴシック" pitchFamily="1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ＭＳ Ｐゴシック" pitchFamily="1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ＭＳ Ｐゴシック" pitchFamily="1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5630" y="6499449"/>
            <a:ext cx="906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 smtClean="0">
                <a:solidFill>
                  <a:srgbClr val="FFFFFF">
                    <a:lumMod val="50000"/>
                  </a:srgbClr>
                </a:solidFill>
                <a:ea typeface="ＭＳ Ｐゴシック" pitchFamily="34" charset="-128"/>
              </a:rPr>
              <a:t>02.08.2015</a:t>
            </a:r>
            <a:endParaRPr lang="de-DE" dirty="0">
              <a:solidFill>
                <a:srgbClr val="FFFFFF">
                  <a:lumMod val="50000"/>
                </a:srgbClr>
              </a:solidFill>
              <a:ea typeface="ＭＳ Ｐゴシック" pitchFamily="34" charset="-128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err="1">
                <a:solidFill>
                  <a:srgbClr val="FFFFFF">
                    <a:lumMod val="50000"/>
                  </a:srgbClr>
                </a:solidFill>
              </a:rPr>
              <a:t>SoNS</a:t>
            </a:r>
            <a:r>
              <a:rPr lang="de-DE">
                <a:solidFill>
                  <a:srgbClr val="FFFFFF">
                    <a:lumMod val="50000"/>
                  </a:srgbClr>
                </a:solidFill>
              </a:rPr>
              <a:t> Erice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  <a:ea typeface="ＭＳ Ｐゴシック" pitchFamily="34" charset="-128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71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ＭＳ Ｐゴシック" pitchFamily="1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ＭＳ Ｐゴシック" pitchFamily="1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ＭＳ Ｐゴシック" pitchFamily="1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5630" y="6499449"/>
            <a:ext cx="90679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mtClean="0">
                <a:solidFill>
                  <a:srgbClr val="FFFFFF">
                    <a:lumMod val="50000"/>
                  </a:srgbClr>
                </a:solidFill>
                <a:ea typeface="ＭＳ Ｐゴシック" pitchFamily="34" charset="-128"/>
              </a:rPr>
              <a:t>06.10.2014</a:t>
            </a:r>
            <a:endParaRPr lang="de-DE" dirty="0">
              <a:solidFill>
                <a:srgbClr val="FFFFFF">
                  <a:lumMod val="50000"/>
                </a:srgbClr>
              </a:solidFill>
              <a:ea typeface="ＭＳ Ｐゴシック" pitchFamily="34" charset="-128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59584" y="6499449"/>
            <a:ext cx="6939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FFFFFF">
                    <a:lumMod val="50000"/>
                  </a:srgbClr>
                </a:solidFill>
              </a:rPr>
              <a:t>WCNR10, Grindelwald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59965" y="6499449"/>
            <a:ext cx="74427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  <a:ea typeface="ＭＳ Ｐゴシック" pitchFamily="34" charset="-128"/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 dirty="0">
              <a:solidFill>
                <a:srgbClr val="FFFFFF">
                  <a:lumMod val="50000"/>
                </a:srgb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64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ＭＳ Ｐゴシック" pitchFamily="1" charset="-128"/>
          <a:cs typeface="ＭＳ Ｐゴシック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ＭＳ Ｐゴシック" pitchFamily="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ＭＳ Ｐゴシック" pitchFamily="1" charset="-128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ＭＳ Ｐゴシック" pitchFamily="1" charset="-128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ＭＳ Ｐゴシック" pitchFamily="1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microsoft.com/office/2007/relationships/hdphoto" Target="../media/hdphoto3.wdp"/><Relationship Id="rId18" Type="http://schemas.openxmlformats.org/officeDocument/2006/relationships/image" Target="../media/image27.png"/><Relationship Id="rId3" Type="http://schemas.microsoft.com/office/2007/relationships/hdphoto" Target="../media/hdphoto1.wdp"/><Relationship Id="rId21" Type="http://schemas.microsoft.com/office/2007/relationships/hdphoto" Target="../media/hdphoto6.wdp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image" Target="../media/image26.jpeg"/><Relationship Id="rId2" Type="http://schemas.openxmlformats.org/officeDocument/2006/relationships/image" Target="../media/image15.jpeg"/><Relationship Id="rId16" Type="http://schemas.openxmlformats.org/officeDocument/2006/relationships/image" Target="../media/image25.pn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11" Type="http://schemas.openxmlformats.org/officeDocument/2006/relationships/image" Target="../media/image22.tiff"/><Relationship Id="rId5" Type="http://schemas.openxmlformats.org/officeDocument/2006/relationships/image" Target="../media/image17.jpeg"/><Relationship Id="rId15" Type="http://schemas.microsoft.com/office/2007/relationships/hdphoto" Target="../media/hdphoto4.wdp"/><Relationship Id="rId23" Type="http://schemas.microsoft.com/office/2007/relationships/hdphoto" Target="../media/hdphoto7.wdp"/><Relationship Id="rId10" Type="http://schemas.openxmlformats.org/officeDocument/2006/relationships/image" Target="../media/image21.jpeg"/><Relationship Id="rId19" Type="http://schemas.microsoft.com/office/2007/relationships/hdphoto" Target="../media/hdphoto5.wdp"/><Relationship Id="rId4" Type="http://schemas.openxmlformats.org/officeDocument/2006/relationships/image" Target="../media/image16.jpeg"/><Relationship Id="rId9" Type="http://schemas.openxmlformats.org/officeDocument/2006/relationships/image" Target="../media/image20.jpeg"/><Relationship Id="rId14" Type="http://schemas.openxmlformats.org/officeDocument/2006/relationships/image" Target="../media/image24.jpeg"/><Relationship Id="rId22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emf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emf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emf"/><Relationship Id="rId11" Type="http://schemas.openxmlformats.org/officeDocument/2006/relationships/image" Target="../media/image39.emf"/><Relationship Id="rId24" Type="http://schemas.openxmlformats.org/officeDocument/2006/relationships/image" Target="../media/image52.png"/><Relationship Id="rId5" Type="http://schemas.openxmlformats.org/officeDocument/2006/relationships/image" Target="../media/image33.emf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image" Target="../media/image38.emf"/><Relationship Id="rId19" Type="http://schemas.openxmlformats.org/officeDocument/2006/relationships/image" Target="../media/image47.png"/><Relationship Id="rId4" Type="http://schemas.openxmlformats.org/officeDocument/2006/relationships/image" Target="../media/image32.emf"/><Relationship Id="rId9" Type="http://schemas.openxmlformats.org/officeDocument/2006/relationships/image" Target="../media/image37.emf"/><Relationship Id="rId14" Type="http://schemas.openxmlformats.org/officeDocument/2006/relationships/image" Target="../media/image42.png"/><Relationship Id="rId22" Type="http://schemas.openxmlformats.org/officeDocument/2006/relationships/image" Target="../media/image5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jpe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65.jpeg"/><Relationship Id="rId12" Type="http://schemas.openxmlformats.org/officeDocument/2006/relationships/image" Target="../media/image70.jpeg"/><Relationship Id="rId2" Type="http://schemas.openxmlformats.org/officeDocument/2006/relationships/video" Target="../media/media1.avi"/><Relationship Id="rId16" Type="http://schemas.openxmlformats.org/officeDocument/2006/relationships/image" Target="../media/image74.jpeg"/><Relationship Id="rId1" Type="http://schemas.microsoft.com/office/2007/relationships/media" Target="../media/media1.avi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jpe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jpeg"/><Relationship Id="rId9" Type="http://schemas.openxmlformats.org/officeDocument/2006/relationships/image" Target="../media/image67.jpeg"/><Relationship Id="rId14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tiff"/><Relationship Id="rId7" Type="http://schemas.openxmlformats.org/officeDocument/2006/relationships/image" Target="../media/image9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Relationship Id="rId9" Type="http://schemas.openxmlformats.org/officeDocument/2006/relationships/image" Target="../media/image10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04.jpeg"/><Relationship Id="rId4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9740" y="3140968"/>
            <a:ext cx="8640000" cy="1512168"/>
          </a:xfrm>
        </p:spPr>
        <p:txBody>
          <a:bodyPr>
            <a:normAutofit/>
          </a:bodyPr>
          <a:lstStyle/>
          <a:p>
            <a:r>
              <a:rPr lang="de-DE" sz="3200" dirty="0" smtClean="0"/>
              <a:t>Recent activities and achievements of the </a:t>
            </a:r>
            <a:br>
              <a:rPr lang="de-DE" sz="3200" dirty="0" smtClean="0"/>
            </a:br>
            <a:r>
              <a:rPr lang="de-DE" sz="3200" dirty="0" smtClean="0"/>
              <a:t>Munich Neutron Imaging Group</a:t>
            </a:r>
            <a:endParaRPr lang="de-DE" sz="320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249740" y="4941168"/>
            <a:ext cx="8640000" cy="1522942"/>
          </a:xfrm>
        </p:spPr>
        <p:txBody>
          <a:bodyPr/>
          <a:lstStyle/>
          <a:p>
            <a:r>
              <a:rPr lang="de-DE" sz="1400" dirty="0" smtClean="0"/>
              <a:t>Michael Schulz, Alexander Backs, Dominik Bausenwein, Thomas Bücherl, Michael Lerche, Malgorzata Makowska, Martin Mühlbauer, Tobias Neuwirth, Burkhard Schillinger, Rudolf Schütz, Marc Seifert, Samantha Zimnik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9" y="1231952"/>
            <a:ext cx="3537745" cy="167463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6" name="Picture 2" descr="H:\Dokumente\Logos\LOGO NECTAR\NECTAR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383" y="1249205"/>
            <a:ext cx="4179647" cy="190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7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Munich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2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7" name="Picture 4" descr="C:\Users\admin\Downloads\oktoberfe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8015"/>
            <a:ext cx="4049486" cy="215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:\Dokumente\Konferenzen und Talks\2018_07_04_SONS_Erice\Vorträge\01_Tiroler_wadl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628" y="4018015"/>
            <a:ext cx="4959371" cy="215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Dokumente\Konferenzen und Talks\2018_07_04_SONS_Erice\Vorträge\1200px-FC_Bayern_München_logo_(2017)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159" y="1324273"/>
            <a:ext cx="2347841" cy="234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:\Dokumente\Konferenzen und Talks\2018_07_04_SONS_Erice\Vorträge\slider-muenchen-winter_Fotolia_78530602_XL_MichaelFleischmann-1920x6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4272"/>
            <a:ext cx="6728146" cy="234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25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20km north: FRM II, Garching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3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7" name="Picture 2" descr="H:\Dokumente\Konferenzen und Talks\2018_07_04_SONS_Erice\Vorträge\csm_20120720_Luftbild_Campus-Garching_TUM_e3fbb08b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52" y="1168400"/>
            <a:ext cx="9210499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45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solidFill>
                  <a:srgbClr val="FFFFFF">
                    <a:lumMod val="50000"/>
                  </a:srgbClr>
                </a:solidFill>
              </a:rPr>
              <a:t>02.08.2015</a:t>
            </a: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4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07704" y="20638"/>
            <a:ext cx="7236296" cy="598487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Munich Neutron Imaging Group (MUNIG)</a:t>
            </a:r>
          </a:p>
        </p:txBody>
      </p:sp>
      <p:pic>
        <p:nvPicPr>
          <p:cNvPr id="2050" name="Picture 2" descr="H:\Dokumente\Konferenzen und Talks\2018_07_04_SONS_Erice\Vorträge\Gruppe\backs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392" y="836712"/>
            <a:ext cx="1414608" cy="179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Dokumente\Konferenzen und Talks\2018_07_04_SONS_Erice\Vorträge\Gruppe\bausenwe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171" y="836712"/>
            <a:ext cx="141461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:\Dokumente\Konferenzen und Talks\2018_07_04_SONS_Erice\Vorträge\Gruppe\schillinger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352" y="836712"/>
            <a:ext cx="141460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:\Dokumente\Konferenzen und Talks\2018_07_04_SONS_Erice\Vorträge\Gruppe\schüt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760" y="2925144"/>
            <a:ext cx="141461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:\Dokumente\Konferenzen und Talks\2018_07_04_SONS_Erice\Vorträge\Gruppe\calzad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392" y="2925144"/>
            <a:ext cx="141460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:\Dokumente\Konferenzen und Talks\2018_09_WCNR10\Vorträge\Gruppe\Bao Duong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097" y="5058000"/>
            <a:ext cx="119065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:\Dokumente\Konferenzen und Talks\2018_09_WCNR10\Vorträge\Gruppe\losko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0" r="11896"/>
          <a:stretch/>
        </p:blipFill>
        <p:spPr bwMode="auto">
          <a:xfrm>
            <a:off x="1553278" y="2925144"/>
            <a:ext cx="139922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:\Dokumente\Konferenzen und Talks\2018_09_WCNR10\Vorträge\Gruppe\lerche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9" r="4217"/>
          <a:stretch/>
        </p:blipFill>
        <p:spPr bwMode="auto">
          <a:xfrm>
            <a:off x="6179443" y="2925144"/>
            <a:ext cx="139569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:\Dokumente\Konferenzen und Talks\2018_09_WCNR10\Vorträge\Gruppe\schulz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43" r="9164" b="17897"/>
          <a:stretch/>
        </p:blipFill>
        <p:spPr bwMode="auto">
          <a:xfrm>
            <a:off x="-8309" y="836711"/>
            <a:ext cx="131445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:\Dokumente\Konferenzen und Talks\2018_09_WCNR10\Vorträge\Gruppe\soria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09" y="5057999"/>
            <a:ext cx="1345946" cy="180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:\Dokumente\Konferenzen und Talks\2018_09_WCNR10\Vorträge\Gruppe\neuwirth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820" y="836712"/>
            <a:ext cx="1411363" cy="179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:\Dokumente\Konferenzen und Talks\2018_09_WCNR10\Vorträge\Gruppe\zimnik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30" y="2925144"/>
            <a:ext cx="1349553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H:\Dokumente\Konferenzen und Talks\2018_09_WCNR10\Vorträge\Gruppe\sebold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142" y="5056039"/>
            <a:ext cx="140635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:\Dokumente\Konferenzen und Talks\2018_09_WCNR10\Vorträge\Gruppe\seifert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991" y="836712"/>
            <a:ext cx="146161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-8453" y="501288"/>
            <a:ext cx="1283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chemeClr val="accent2"/>
                </a:solidFill>
              </a:rPr>
              <a:t>ANTARES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-8453" y="836711"/>
            <a:ext cx="9152453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>
          <a:xfrm>
            <a:off x="-8453" y="2578708"/>
            <a:ext cx="1129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chemeClr val="bg2"/>
                </a:solidFill>
              </a:rPr>
              <a:t>NECTAR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73820" y="2578708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</a:rPr>
              <a:t>ODIN@ESS</a:t>
            </a:r>
            <a:endParaRPr lang="de-DE" b="1" dirty="0" smtClean="0">
              <a:solidFill>
                <a:srgbClr val="00B050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 bwMode="auto">
          <a:xfrm>
            <a:off x="6173820" y="2914131"/>
            <a:ext cx="297018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Rectangle 32"/>
          <p:cNvSpPr/>
          <p:nvPr/>
        </p:nvSpPr>
        <p:spPr>
          <a:xfrm>
            <a:off x="-8453" y="4722577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002060"/>
                </a:solidFill>
              </a:rPr>
              <a:t>Guests &amp; Students</a:t>
            </a:r>
          </a:p>
        </p:txBody>
      </p:sp>
      <p:cxnSp>
        <p:nvCxnSpPr>
          <p:cNvPr id="34" name="Straight Connector 33"/>
          <p:cNvCxnSpPr/>
          <p:nvPr/>
        </p:nvCxnSpPr>
        <p:spPr bwMode="auto">
          <a:xfrm>
            <a:off x="-8453" y="5058000"/>
            <a:ext cx="4296202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feld 3"/>
          <p:cNvSpPr txBox="1"/>
          <p:nvPr/>
        </p:nvSpPr>
        <p:spPr>
          <a:xfrm>
            <a:off x="187893" y="2328934"/>
            <a:ext cx="922047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err="1" smtClean="0"/>
              <a:t>M.Schulz</a:t>
            </a:r>
            <a:endParaRPr lang="de-DE" sz="1400" dirty="0" smtClean="0"/>
          </a:p>
        </p:txBody>
      </p:sp>
      <p:sp>
        <p:nvSpPr>
          <p:cNvPr id="29" name="Textfeld 28"/>
          <p:cNvSpPr txBox="1"/>
          <p:nvPr/>
        </p:nvSpPr>
        <p:spPr>
          <a:xfrm>
            <a:off x="1541945" y="2328933"/>
            <a:ext cx="1231427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B. </a:t>
            </a:r>
            <a:r>
              <a:rPr lang="de-DE" sz="1400" dirty="0" err="1" smtClean="0"/>
              <a:t>Schillinger</a:t>
            </a:r>
            <a:endParaRPr lang="de-DE" sz="1400" dirty="0" smtClean="0"/>
          </a:p>
        </p:txBody>
      </p:sp>
      <p:sp>
        <p:nvSpPr>
          <p:cNvPr id="32" name="Textfeld 31"/>
          <p:cNvSpPr txBox="1"/>
          <p:nvPr/>
        </p:nvSpPr>
        <p:spPr>
          <a:xfrm>
            <a:off x="3021415" y="2328932"/>
            <a:ext cx="1390125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D. </a:t>
            </a:r>
            <a:r>
              <a:rPr lang="de-DE" sz="1400" dirty="0" err="1" smtClean="0"/>
              <a:t>Bausenwein</a:t>
            </a:r>
            <a:endParaRPr lang="de-DE" sz="1400" dirty="0" smtClean="0"/>
          </a:p>
        </p:txBody>
      </p:sp>
      <p:sp>
        <p:nvSpPr>
          <p:cNvPr id="35" name="Textfeld 34"/>
          <p:cNvSpPr txBox="1"/>
          <p:nvPr/>
        </p:nvSpPr>
        <p:spPr>
          <a:xfrm>
            <a:off x="7990101" y="2328935"/>
            <a:ext cx="893193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A. Backs</a:t>
            </a:r>
            <a:endParaRPr lang="de-DE" sz="1400" dirty="0" smtClean="0"/>
          </a:p>
        </p:txBody>
      </p:sp>
      <p:sp>
        <p:nvSpPr>
          <p:cNvPr id="36" name="Textfeld 35"/>
          <p:cNvSpPr txBox="1"/>
          <p:nvPr/>
        </p:nvSpPr>
        <p:spPr>
          <a:xfrm>
            <a:off x="4874956" y="2328935"/>
            <a:ext cx="950902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M. Seifert</a:t>
            </a:r>
            <a:endParaRPr lang="de-DE" sz="1400" dirty="0" smtClean="0"/>
          </a:p>
        </p:txBody>
      </p:sp>
      <p:sp>
        <p:nvSpPr>
          <p:cNvPr id="37" name="Textfeld 36"/>
          <p:cNvSpPr txBox="1"/>
          <p:nvPr/>
        </p:nvSpPr>
        <p:spPr>
          <a:xfrm>
            <a:off x="6337237" y="2328935"/>
            <a:ext cx="1080104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T. Neuwirth</a:t>
            </a:r>
            <a:endParaRPr lang="de-DE" sz="1400" dirty="0" smtClean="0"/>
          </a:p>
        </p:txBody>
      </p:sp>
      <p:sp>
        <p:nvSpPr>
          <p:cNvPr id="39" name="Textfeld 38"/>
          <p:cNvSpPr txBox="1"/>
          <p:nvPr/>
        </p:nvSpPr>
        <p:spPr>
          <a:xfrm>
            <a:off x="1811903" y="4413311"/>
            <a:ext cx="881973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A. </a:t>
            </a:r>
            <a:r>
              <a:rPr lang="de-DE" sz="1400" dirty="0" err="1" smtClean="0"/>
              <a:t>Losko</a:t>
            </a:r>
            <a:endParaRPr lang="de-DE" sz="1400" dirty="0" smtClean="0"/>
          </a:p>
        </p:txBody>
      </p:sp>
      <p:sp>
        <p:nvSpPr>
          <p:cNvPr id="40" name="Textfeld 39"/>
          <p:cNvSpPr txBox="1"/>
          <p:nvPr/>
        </p:nvSpPr>
        <p:spPr>
          <a:xfrm>
            <a:off x="3333005" y="4411822"/>
            <a:ext cx="962123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R. Schütz</a:t>
            </a:r>
            <a:endParaRPr lang="de-DE" sz="1400" dirty="0" smtClean="0"/>
          </a:p>
        </p:txBody>
      </p:sp>
      <p:sp>
        <p:nvSpPr>
          <p:cNvPr id="41" name="Textfeld 40"/>
          <p:cNvSpPr txBox="1"/>
          <p:nvPr/>
        </p:nvSpPr>
        <p:spPr>
          <a:xfrm>
            <a:off x="4884573" y="4411821"/>
            <a:ext cx="931666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S. </a:t>
            </a:r>
            <a:r>
              <a:rPr lang="de-DE" sz="1400" dirty="0" err="1" smtClean="0"/>
              <a:t>Zimnik</a:t>
            </a:r>
            <a:endParaRPr lang="de-DE" sz="1400" dirty="0" smtClean="0"/>
          </a:p>
        </p:txBody>
      </p:sp>
      <p:sp>
        <p:nvSpPr>
          <p:cNvPr id="42" name="Textfeld 41"/>
          <p:cNvSpPr txBox="1"/>
          <p:nvPr/>
        </p:nvSpPr>
        <p:spPr>
          <a:xfrm>
            <a:off x="6389625" y="4411819"/>
            <a:ext cx="979755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M. Lerche</a:t>
            </a:r>
            <a:endParaRPr lang="de-DE" sz="1400" dirty="0" smtClean="0"/>
          </a:p>
        </p:txBody>
      </p:sp>
      <p:sp>
        <p:nvSpPr>
          <p:cNvPr id="43" name="Textfeld 42"/>
          <p:cNvSpPr txBox="1"/>
          <p:nvPr/>
        </p:nvSpPr>
        <p:spPr>
          <a:xfrm>
            <a:off x="7880297" y="4411818"/>
            <a:ext cx="1101585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E. </a:t>
            </a:r>
            <a:r>
              <a:rPr lang="de-DE" sz="1400" dirty="0" err="1" smtClean="0"/>
              <a:t>Calzada</a:t>
            </a:r>
            <a:endParaRPr lang="de-DE" sz="1400" dirty="0" smtClean="0"/>
          </a:p>
        </p:txBody>
      </p:sp>
      <p:sp>
        <p:nvSpPr>
          <p:cNvPr id="44" name="Textfeld 43"/>
          <p:cNvSpPr txBox="1"/>
          <p:nvPr/>
        </p:nvSpPr>
        <p:spPr>
          <a:xfrm>
            <a:off x="253335" y="6548260"/>
            <a:ext cx="822662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S. Soria</a:t>
            </a:r>
            <a:endParaRPr lang="de-DE" sz="1400" dirty="0" smtClean="0"/>
          </a:p>
        </p:txBody>
      </p:sp>
      <p:pic>
        <p:nvPicPr>
          <p:cNvPr id="8" name="Picture 2" descr="C:\Users\mschulz\Downloads\IMG_20180903_125952.jp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82" t="12966" r="14928" b="39763"/>
          <a:stretch/>
        </p:blipFill>
        <p:spPr bwMode="auto">
          <a:xfrm>
            <a:off x="-8454" y="2922577"/>
            <a:ext cx="1398413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feld 44"/>
          <p:cNvSpPr txBox="1"/>
          <p:nvPr/>
        </p:nvSpPr>
        <p:spPr>
          <a:xfrm>
            <a:off x="1771830" y="6548259"/>
            <a:ext cx="962123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S. </a:t>
            </a:r>
            <a:r>
              <a:rPr lang="de-DE" sz="1400" dirty="0" err="1" smtClean="0"/>
              <a:t>Sebold</a:t>
            </a:r>
            <a:endParaRPr lang="de-DE" sz="1400" dirty="0" smtClean="0"/>
          </a:p>
        </p:txBody>
      </p:sp>
      <p:sp>
        <p:nvSpPr>
          <p:cNvPr id="46" name="Textfeld 45"/>
          <p:cNvSpPr txBox="1"/>
          <p:nvPr/>
        </p:nvSpPr>
        <p:spPr>
          <a:xfrm>
            <a:off x="3266193" y="6544947"/>
            <a:ext cx="900568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/>
              <a:t>T</a:t>
            </a:r>
            <a:r>
              <a:rPr lang="de-DE" sz="1400" dirty="0" smtClean="0"/>
              <a:t>. Duong</a:t>
            </a:r>
            <a:endParaRPr lang="de-DE" sz="1400" dirty="0" smtClean="0"/>
          </a:p>
        </p:txBody>
      </p:sp>
      <p:sp>
        <p:nvSpPr>
          <p:cNvPr id="38" name="Textfeld 37"/>
          <p:cNvSpPr txBox="1"/>
          <p:nvPr/>
        </p:nvSpPr>
        <p:spPr>
          <a:xfrm>
            <a:off x="174306" y="4414800"/>
            <a:ext cx="980718" cy="30777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/>
              <a:t>T. </a:t>
            </a:r>
            <a:r>
              <a:rPr lang="de-DE" sz="1400" dirty="0" err="1" smtClean="0"/>
              <a:t>Bücherl</a:t>
            </a:r>
            <a:endParaRPr lang="de-DE" sz="1400" dirty="0" smtClean="0"/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-8453" y="2914131"/>
            <a:ext cx="6038063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5373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5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539552" y="1772816"/>
            <a:ext cx="825258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de-DE" sz="2400" dirty="0" smtClean="0"/>
              <a:t>ODIN@ESS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de-DE" sz="24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de-DE" sz="2400" dirty="0" smtClean="0"/>
              <a:t>ANTARES – </a:t>
            </a:r>
            <a:r>
              <a:rPr lang="de-DE" sz="2400" dirty="0" err="1" smtClean="0"/>
              <a:t>cold</a:t>
            </a:r>
            <a:r>
              <a:rPr lang="de-DE" sz="2400" dirty="0" smtClean="0"/>
              <a:t> </a:t>
            </a:r>
            <a:r>
              <a:rPr lang="de-DE" sz="2400" dirty="0" err="1" smtClean="0"/>
              <a:t>neutrons</a:t>
            </a:r>
            <a:endParaRPr lang="de-DE" sz="2400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de-DE" sz="2400" dirty="0" err="1" smtClean="0"/>
              <a:t>instrument</a:t>
            </a:r>
            <a:r>
              <a:rPr lang="de-DE" sz="2400" dirty="0" smtClean="0"/>
              <a:t> </a:t>
            </a:r>
            <a:r>
              <a:rPr lang="de-DE" sz="2400" dirty="0" err="1" smtClean="0"/>
              <a:t>overview</a:t>
            </a:r>
            <a:r>
              <a:rPr lang="de-DE" sz="2400" dirty="0" smtClean="0"/>
              <a:t> + </a:t>
            </a:r>
            <a:r>
              <a:rPr lang="de-DE" sz="2400" dirty="0" err="1" smtClean="0"/>
              <a:t>typical</a:t>
            </a:r>
            <a:r>
              <a:rPr lang="de-DE" sz="2400" dirty="0" smtClean="0"/>
              <a:t> </a:t>
            </a:r>
            <a:r>
              <a:rPr lang="de-DE" sz="2400" dirty="0" err="1" smtClean="0"/>
              <a:t>applications</a:t>
            </a:r>
            <a:endParaRPr lang="de-DE" sz="2400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de-DE" sz="2400" dirty="0" err="1" smtClean="0"/>
              <a:t>recent</a:t>
            </a:r>
            <a:r>
              <a:rPr lang="de-DE" sz="2400" dirty="0" smtClean="0"/>
              <a:t> </a:t>
            </a:r>
            <a:r>
              <a:rPr lang="de-DE" sz="2400" dirty="0" err="1" smtClean="0"/>
              <a:t>instrumentation</a:t>
            </a:r>
            <a:r>
              <a:rPr lang="de-DE" sz="2400" dirty="0" smtClean="0"/>
              <a:t> </a:t>
            </a:r>
            <a:r>
              <a:rPr lang="de-DE" sz="2400" dirty="0" err="1" smtClean="0"/>
              <a:t>highlight</a:t>
            </a:r>
            <a:r>
              <a:rPr lang="de-DE" sz="2400" dirty="0" smtClean="0"/>
              <a:t>: </a:t>
            </a:r>
            <a:r>
              <a:rPr lang="de-DE" sz="2400" dirty="0" err="1" smtClean="0"/>
              <a:t>nGI</a:t>
            </a:r>
            <a:r>
              <a:rPr lang="de-DE" sz="2400" dirty="0" smtClean="0"/>
              <a:t> upgrade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de-DE" sz="24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de-DE" sz="2400" dirty="0" smtClean="0"/>
              <a:t>NECTAR – fast </a:t>
            </a:r>
            <a:r>
              <a:rPr lang="de-DE" sz="2400" dirty="0" err="1" smtClean="0"/>
              <a:t>neutrons</a:t>
            </a:r>
            <a:endParaRPr lang="de-DE" sz="2400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de-DE" sz="2400" dirty="0" err="1" smtClean="0"/>
              <a:t>instrument</a:t>
            </a:r>
            <a:r>
              <a:rPr lang="de-DE" sz="2400" dirty="0" smtClean="0"/>
              <a:t> </a:t>
            </a:r>
            <a:r>
              <a:rPr lang="de-DE" sz="2400" dirty="0" err="1" smtClean="0"/>
              <a:t>overview</a:t>
            </a:r>
            <a:r>
              <a:rPr lang="de-DE" sz="2400" dirty="0" smtClean="0"/>
              <a:t> + </a:t>
            </a:r>
            <a:r>
              <a:rPr lang="de-DE" sz="2400" dirty="0" err="1" smtClean="0"/>
              <a:t>typical</a:t>
            </a:r>
            <a:r>
              <a:rPr lang="de-DE" sz="2400" dirty="0" smtClean="0"/>
              <a:t> </a:t>
            </a:r>
            <a:r>
              <a:rPr lang="de-DE" sz="2400" dirty="0" err="1" smtClean="0"/>
              <a:t>applications</a:t>
            </a:r>
            <a:endParaRPr lang="de-DE" sz="2400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de-DE" sz="2400" dirty="0" err="1" smtClean="0"/>
              <a:t>recent</a:t>
            </a:r>
            <a:r>
              <a:rPr lang="de-DE" sz="2400" dirty="0" smtClean="0"/>
              <a:t> </a:t>
            </a:r>
            <a:r>
              <a:rPr lang="de-DE" sz="2400" dirty="0" err="1" smtClean="0"/>
              <a:t>instrumentation</a:t>
            </a:r>
            <a:r>
              <a:rPr lang="de-DE" sz="2400" dirty="0" smtClean="0"/>
              <a:t> </a:t>
            </a:r>
            <a:r>
              <a:rPr lang="de-DE" sz="2400" dirty="0" err="1" smtClean="0"/>
              <a:t>highlight</a:t>
            </a:r>
            <a:r>
              <a:rPr lang="de-DE" sz="2400" dirty="0" smtClean="0"/>
              <a:t>: thermal beam </a:t>
            </a:r>
            <a:r>
              <a:rPr lang="de-DE" sz="2400" dirty="0" err="1" smtClean="0"/>
              <a:t>option</a:t>
            </a:r>
            <a:endParaRPr lang="de-DE" sz="2400" dirty="0" smtClean="0"/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de-DE" sz="24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de-DE" sz="2400" dirty="0" smtClean="0"/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191860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6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57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696" y="901566"/>
            <a:ext cx="3736743" cy="3506042"/>
          </a:xfrm>
          <a:prstGeom prst="rect">
            <a:avLst/>
          </a:prstGeom>
        </p:spPr>
      </p:pic>
      <p:sp>
        <p:nvSpPr>
          <p:cNvPr id="158" name="TextBox 86"/>
          <p:cNvSpPr txBox="1"/>
          <p:nvPr/>
        </p:nvSpPr>
        <p:spPr>
          <a:xfrm rot="16200000">
            <a:off x="-1014956" y="1886286"/>
            <a:ext cx="2533786" cy="363526"/>
          </a:xfrm>
          <a:prstGeom prst="rect">
            <a:avLst/>
          </a:prstGeom>
          <a:noFill/>
        </p:spPr>
        <p:txBody>
          <a:bodyPr wrap="none" lIns="85689" tIns="42845" rIns="85689" bIns="42845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24"/>
            <a:r>
              <a:rPr lang="en-US" dirty="0">
                <a:solidFill>
                  <a:srgbClr val="496DAC"/>
                </a:solidFill>
                <a:latin typeface="Arial"/>
              </a:rPr>
              <a:t>Large-Scale Structures</a:t>
            </a:r>
          </a:p>
        </p:txBody>
      </p:sp>
      <p:sp>
        <p:nvSpPr>
          <p:cNvPr id="159" name="TextBox 87"/>
          <p:cNvSpPr txBox="1"/>
          <p:nvPr/>
        </p:nvSpPr>
        <p:spPr>
          <a:xfrm rot="16200000">
            <a:off x="-312503" y="4491415"/>
            <a:ext cx="1207965" cy="363526"/>
          </a:xfrm>
          <a:prstGeom prst="rect">
            <a:avLst/>
          </a:prstGeom>
          <a:noFill/>
        </p:spPr>
        <p:txBody>
          <a:bodyPr wrap="none" lIns="85689" tIns="42845" rIns="85689" bIns="42845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24"/>
            <a:r>
              <a:rPr lang="en-US" dirty="0">
                <a:solidFill>
                  <a:srgbClr val="660066"/>
                </a:solidFill>
                <a:latin typeface="Arial"/>
              </a:rPr>
              <a:t>Diffraction</a:t>
            </a:r>
          </a:p>
        </p:txBody>
      </p:sp>
      <p:sp>
        <p:nvSpPr>
          <p:cNvPr id="160" name="TextBox 88"/>
          <p:cNvSpPr txBox="1"/>
          <p:nvPr/>
        </p:nvSpPr>
        <p:spPr>
          <a:xfrm rot="16200000">
            <a:off x="4208642" y="2075410"/>
            <a:ext cx="1571571" cy="363526"/>
          </a:xfrm>
          <a:prstGeom prst="rect">
            <a:avLst/>
          </a:prstGeom>
          <a:noFill/>
        </p:spPr>
        <p:txBody>
          <a:bodyPr wrap="none" lIns="85689" tIns="42845" rIns="85689" bIns="42845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24"/>
            <a:r>
              <a:rPr lang="en-US" dirty="0">
                <a:solidFill>
                  <a:srgbClr val="008000"/>
                </a:solidFill>
                <a:latin typeface="Arial"/>
              </a:rPr>
              <a:t>Spectroscopy</a:t>
            </a:r>
          </a:p>
        </p:txBody>
      </p:sp>
      <p:pic>
        <p:nvPicPr>
          <p:cNvPr id="161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4" y="4557226"/>
            <a:ext cx="3959351" cy="1628776"/>
          </a:xfrm>
          <a:prstGeom prst="rect">
            <a:avLst/>
          </a:prstGeom>
        </p:spPr>
      </p:pic>
      <p:sp>
        <p:nvSpPr>
          <p:cNvPr id="162" name="Rectangle 91"/>
          <p:cNvSpPr/>
          <p:nvPr/>
        </p:nvSpPr>
        <p:spPr bwMode="auto">
          <a:xfrm>
            <a:off x="4764027" y="4506642"/>
            <a:ext cx="4303603" cy="1721441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4144" tIns="32072" rIns="64144" bIns="32072" numCol="1" rtlCol="0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41446" fontAlgn="base">
              <a:spcBef>
                <a:spcPct val="0"/>
              </a:spcBef>
              <a:spcAft>
                <a:spcPct val="0"/>
              </a:spcAft>
            </a:pPr>
            <a:endParaRPr lang="en-US" sz="3000">
              <a:solidFill>
                <a:srgbClr val="000000"/>
              </a:solidFill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grpSp>
        <p:nvGrpSpPr>
          <p:cNvPr id="163" name="Group 7"/>
          <p:cNvGrpSpPr/>
          <p:nvPr/>
        </p:nvGrpSpPr>
        <p:grpSpPr>
          <a:xfrm>
            <a:off x="4803370" y="4506593"/>
            <a:ext cx="2587785" cy="1676011"/>
            <a:chOff x="4838425" y="5113458"/>
            <a:chExt cx="2587785" cy="1676011"/>
          </a:xfrm>
        </p:grpSpPr>
        <p:pic>
          <p:nvPicPr>
            <p:cNvPr id="300" name="Picture 92" descr="archeology_pos_ESS_science_icons_2015.ai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568" y="5925469"/>
              <a:ext cx="432000" cy="432000"/>
            </a:xfrm>
            <a:prstGeom prst="rect">
              <a:avLst/>
            </a:prstGeom>
          </p:spPr>
        </p:pic>
        <p:pic>
          <p:nvPicPr>
            <p:cNvPr id="301" name="Picture 93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425" y="5860645"/>
              <a:ext cx="432000" cy="432000"/>
            </a:xfrm>
            <a:prstGeom prst="rect">
              <a:avLst/>
            </a:prstGeom>
          </p:spPr>
        </p:pic>
        <p:pic>
          <p:nvPicPr>
            <p:cNvPr id="302" name="Picture 94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425" y="6270020"/>
              <a:ext cx="432000" cy="432000"/>
            </a:xfrm>
            <a:prstGeom prst="rect">
              <a:avLst/>
            </a:prstGeom>
          </p:spPr>
        </p:pic>
        <p:pic>
          <p:nvPicPr>
            <p:cNvPr id="303" name="Picture 95" descr="engineering_pos_ESS_science_icons_2015.ai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4210" y="5469662"/>
              <a:ext cx="432000" cy="432000"/>
            </a:xfrm>
            <a:prstGeom prst="rect">
              <a:avLst/>
            </a:prstGeom>
          </p:spPr>
        </p:pic>
        <p:pic>
          <p:nvPicPr>
            <p:cNvPr id="304" name="Picture 96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425" y="5113458"/>
              <a:ext cx="432000" cy="432000"/>
            </a:xfrm>
            <a:prstGeom prst="rect">
              <a:avLst/>
            </a:prstGeom>
          </p:spPr>
        </p:pic>
        <p:pic>
          <p:nvPicPr>
            <p:cNvPr id="305" name="Picture 97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4210" y="5113458"/>
              <a:ext cx="432000" cy="432000"/>
            </a:xfrm>
            <a:prstGeom prst="rect">
              <a:avLst/>
            </a:prstGeom>
          </p:spPr>
        </p:pic>
        <p:pic>
          <p:nvPicPr>
            <p:cNvPr id="306" name="Picture 98" descr="physics_pos_ESS_science_icons_2015.ai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568" y="6357469"/>
              <a:ext cx="432000" cy="432000"/>
            </a:xfrm>
            <a:prstGeom prst="rect">
              <a:avLst/>
            </a:prstGeom>
          </p:spPr>
        </p:pic>
        <p:pic>
          <p:nvPicPr>
            <p:cNvPr id="307" name="Picture 99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425" y="5456590"/>
              <a:ext cx="432000" cy="432000"/>
            </a:xfrm>
            <a:prstGeom prst="rect">
              <a:avLst/>
            </a:prstGeom>
          </p:spPr>
        </p:pic>
      </p:grpSp>
      <p:grpSp>
        <p:nvGrpSpPr>
          <p:cNvPr id="164" name="Group 6"/>
          <p:cNvGrpSpPr/>
          <p:nvPr/>
        </p:nvGrpSpPr>
        <p:grpSpPr>
          <a:xfrm>
            <a:off x="2352520" y="868120"/>
            <a:ext cx="2057231" cy="5341187"/>
            <a:chOff x="2387575" y="1474985"/>
            <a:chExt cx="2057231" cy="5341187"/>
          </a:xfrm>
        </p:grpSpPr>
        <p:pic>
          <p:nvPicPr>
            <p:cNvPr id="256" name="Picture 100" descr="archeology_pos_ESS_science_icons_2015.ai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2806" y="1474985"/>
              <a:ext cx="432000" cy="432000"/>
            </a:xfrm>
            <a:prstGeom prst="rect">
              <a:avLst/>
            </a:prstGeom>
          </p:spPr>
        </p:pic>
        <p:pic>
          <p:nvPicPr>
            <p:cNvPr id="257" name="Picture 101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1886795"/>
              <a:ext cx="432000" cy="432000"/>
            </a:xfrm>
            <a:prstGeom prst="rect">
              <a:avLst/>
            </a:prstGeom>
          </p:spPr>
        </p:pic>
        <p:pic>
          <p:nvPicPr>
            <p:cNvPr id="258" name="Picture 102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62" y="1886795"/>
              <a:ext cx="432000" cy="432000"/>
            </a:xfrm>
            <a:prstGeom prst="rect">
              <a:avLst/>
            </a:prstGeom>
          </p:spPr>
        </p:pic>
        <p:pic>
          <p:nvPicPr>
            <p:cNvPr id="259" name="Picture 103" descr="engineering_pos_ESS_science_icons_2015.ai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62" y="1474985"/>
              <a:ext cx="432000" cy="432000"/>
            </a:xfrm>
            <a:prstGeom prst="rect">
              <a:avLst/>
            </a:prstGeom>
          </p:spPr>
        </p:pic>
        <p:pic>
          <p:nvPicPr>
            <p:cNvPr id="260" name="Picture 104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1474985"/>
              <a:ext cx="432000" cy="432000"/>
            </a:xfrm>
            <a:prstGeom prst="rect">
              <a:avLst/>
            </a:prstGeom>
          </p:spPr>
        </p:pic>
        <p:pic>
          <p:nvPicPr>
            <p:cNvPr id="261" name="Picture 105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733" y="1474985"/>
              <a:ext cx="432000" cy="432000"/>
            </a:xfrm>
            <a:prstGeom prst="rect">
              <a:avLst/>
            </a:prstGeom>
          </p:spPr>
        </p:pic>
        <p:pic>
          <p:nvPicPr>
            <p:cNvPr id="262" name="Picture 106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1474985"/>
              <a:ext cx="432000" cy="432000"/>
            </a:xfrm>
            <a:prstGeom prst="rect">
              <a:avLst/>
            </a:prstGeom>
          </p:spPr>
        </p:pic>
        <p:pic>
          <p:nvPicPr>
            <p:cNvPr id="263" name="Picture 107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733" y="1886795"/>
              <a:ext cx="432000" cy="432000"/>
            </a:xfrm>
            <a:prstGeom prst="rect">
              <a:avLst/>
            </a:prstGeom>
          </p:spPr>
        </p:pic>
        <p:pic>
          <p:nvPicPr>
            <p:cNvPr id="264" name="Picture 108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1886795"/>
              <a:ext cx="432000" cy="432000"/>
            </a:xfrm>
            <a:prstGeom prst="rect">
              <a:avLst/>
            </a:prstGeom>
          </p:spPr>
        </p:pic>
        <p:pic>
          <p:nvPicPr>
            <p:cNvPr id="265" name="Picture 109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2242865"/>
              <a:ext cx="432000" cy="432000"/>
            </a:xfrm>
            <a:prstGeom prst="rect">
              <a:avLst/>
            </a:prstGeom>
          </p:spPr>
        </p:pic>
        <p:pic>
          <p:nvPicPr>
            <p:cNvPr id="266" name="Picture 110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2242865"/>
              <a:ext cx="432000" cy="432000"/>
            </a:xfrm>
            <a:prstGeom prst="rect">
              <a:avLst/>
            </a:prstGeom>
          </p:spPr>
        </p:pic>
        <p:pic>
          <p:nvPicPr>
            <p:cNvPr id="267" name="Picture 111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2639414"/>
              <a:ext cx="432000" cy="432000"/>
            </a:xfrm>
            <a:prstGeom prst="rect">
              <a:avLst/>
            </a:prstGeom>
          </p:spPr>
        </p:pic>
        <p:pic>
          <p:nvPicPr>
            <p:cNvPr id="268" name="Picture 112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2639414"/>
              <a:ext cx="432000" cy="432000"/>
            </a:xfrm>
            <a:prstGeom prst="rect">
              <a:avLst/>
            </a:prstGeom>
          </p:spPr>
        </p:pic>
        <p:pic>
          <p:nvPicPr>
            <p:cNvPr id="269" name="Picture 113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3031972"/>
              <a:ext cx="432000" cy="432000"/>
            </a:xfrm>
            <a:prstGeom prst="rect">
              <a:avLst/>
            </a:prstGeom>
          </p:spPr>
        </p:pic>
        <p:pic>
          <p:nvPicPr>
            <p:cNvPr id="270" name="Picture 114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3031972"/>
              <a:ext cx="432000" cy="432000"/>
            </a:xfrm>
            <a:prstGeom prst="rect">
              <a:avLst/>
            </a:prstGeom>
          </p:spPr>
        </p:pic>
        <p:pic>
          <p:nvPicPr>
            <p:cNvPr id="271" name="Picture 115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733" y="2639414"/>
              <a:ext cx="432000" cy="432000"/>
            </a:xfrm>
            <a:prstGeom prst="rect">
              <a:avLst/>
            </a:prstGeom>
          </p:spPr>
        </p:pic>
        <p:pic>
          <p:nvPicPr>
            <p:cNvPr id="272" name="Picture 116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733" y="3031972"/>
              <a:ext cx="432000" cy="432000"/>
            </a:xfrm>
            <a:prstGeom prst="rect">
              <a:avLst/>
            </a:prstGeom>
          </p:spPr>
        </p:pic>
        <p:pic>
          <p:nvPicPr>
            <p:cNvPr id="273" name="Picture 117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3439547"/>
              <a:ext cx="432000" cy="432000"/>
            </a:xfrm>
            <a:prstGeom prst="rect">
              <a:avLst/>
            </a:prstGeom>
          </p:spPr>
        </p:pic>
        <p:pic>
          <p:nvPicPr>
            <p:cNvPr id="274" name="Picture 118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3869545"/>
              <a:ext cx="432000" cy="432000"/>
            </a:xfrm>
            <a:prstGeom prst="rect">
              <a:avLst/>
            </a:prstGeom>
          </p:spPr>
        </p:pic>
        <p:pic>
          <p:nvPicPr>
            <p:cNvPr id="275" name="Picture 119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5954836"/>
              <a:ext cx="432000" cy="432000"/>
            </a:xfrm>
            <a:prstGeom prst="rect">
              <a:avLst/>
            </a:prstGeom>
          </p:spPr>
        </p:pic>
        <p:pic>
          <p:nvPicPr>
            <p:cNvPr id="276" name="Picture 120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5136437"/>
              <a:ext cx="432000" cy="432000"/>
            </a:xfrm>
            <a:prstGeom prst="rect">
              <a:avLst/>
            </a:prstGeom>
          </p:spPr>
        </p:pic>
        <p:pic>
          <p:nvPicPr>
            <p:cNvPr id="277" name="Picture 121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4714214"/>
              <a:ext cx="432000" cy="432000"/>
            </a:xfrm>
            <a:prstGeom prst="rect">
              <a:avLst/>
            </a:prstGeom>
          </p:spPr>
        </p:pic>
        <p:pic>
          <p:nvPicPr>
            <p:cNvPr id="278" name="Picture 122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4268878"/>
              <a:ext cx="432000" cy="432000"/>
            </a:xfrm>
            <a:prstGeom prst="rect">
              <a:avLst/>
            </a:prstGeom>
          </p:spPr>
        </p:pic>
        <p:pic>
          <p:nvPicPr>
            <p:cNvPr id="279" name="Picture 124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62" y="2639414"/>
              <a:ext cx="432000" cy="432000"/>
            </a:xfrm>
            <a:prstGeom prst="rect">
              <a:avLst/>
            </a:prstGeom>
          </p:spPr>
        </p:pic>
        <p:pic>
          <p:nvPicPr>
            <p:cNvPr id="280" name="Picture 125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3439547"/>
              <a:ext cx="432000" cy="432000"/>
            </a:xfrm>
            <a:prstGeom prst="rect">
              <a:avLst/>
            </a:prstGeom>
          </p:spPr>
        </p:pic>
        <p:pic>
          <p:nvPicPr>
            <p:cNvPr id="281" name="Picture 126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62" y="3869545"/>
              <a:ext cx="432000" cy="432000"/>
            </a:xfrm>
            <a:prstGeom prst="rect">
              <a:avLst/>
            </a:prstGeom>
          </p:spPr>
        </p:pic>
        <p:pic>
          <p:nvPicPr>
            <p:cNvPr id="282" name="Picture 127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4268878"/>
              <a:ext cx="432000" cy="432000"/>
            </a:xfrm>
            <a:prstGeom prst="rect">
              <a:avLst/>
            </a:prstGeom>
          </p:spPr>
        </p:pic>
        <p:pic>
          <p:nvPicPr>
            <p:cNvPr id="283" name="Picture 128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733" y="4714214"/>
              <a:ext cx="432000" cy="432000"/>
            </a:xfrm>
            <a:prstGeom prst="rect">
              <a:avLst/>
            </a:prstGeom>
          </p:spPr>
        </p:pic>
        <p:pic>
          <p:nvPicPr>
            <p:cNvPr id="284" name="Picture 130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5954836"/>
              <a:ext cx="432000" cy="432000"/>
            </a:xfrm>
            <a:prstGeom prst="rect">
              <a:avLst/>
            </a:prstGeom>
          </p:spPr>
        </p:pic>
        <p:pic>
          <p:nvPicPr>
            <p:cNvPr id="285" name="Picture 131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733" y="3439547"/>
              <a:ext cx="432000" cy="432000"/>
            </a:xfrm>
            <a:prstGeom prst="rect">
              <a:avLst/>
            </a:prstGeom>
          </p:spPr>
        </p:pic>
        <p:pic>
          <p:nvPicPr>
            <p:cNvPr id="286" name="Picture 132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3869545"/>
              <a:ext cx="432000" cy="432000"/>
            </a:xfrm>
            <a:prstGeom prst="rect">
              <a:avLst/>
            </a:prstGeom>
          </p:spPr>
        </p:pic>
        <p:pic>
          <p:nvPicPr>
            <p:cNvPr id="287" name="Picture 133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3649" y="4252629"/>
              <a:ext cx="432000" cy="432000"/>
            </a:xfrm>
            <a:prstGeom prst="rect">
              <a:avLst/>
            </a:prstGeom>
          </p:spPr>
        </p:pic>
        <p:pic>
          <p:nvPicPr>
            <p:cNvPr id="288" name="Picture 134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192" y="4714214"/>
              <a:ext cx="432000" cy="432000"/>
            </a:xfrm>
            <a:prstGeom prst="rect">
              <a:avLst/>
            </a:prstGeom>
          </p:spPr>
        </p:pic>
        <p:pic>
          <p:nvPicPr>
            <p:cNvPr id="289" name="Picture 136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62" y="3439547"/>
              <a:ext cx="432000" cy="432000"/>
            </a:xfrm>
            <a:prstGeom prst="rect">
              <a:avLst/>
            </a:prstGeom>
          </p:spPr>
        </p:pic>
        <p:pic>
          <p:nvPicPr>
            <p:cNvPr id="290" name="Picture 137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6384172"/>
              <a:ext cx="432000" cy="432000"/>
            </a:xfrm>
            <a:prstGeom prst="rect">
              <a:avLst/>
            </a:prstGeom>
          </p:spPr>
        </p:pic>
        <p:pic>
          <p:nvPicPr>
            <p:cNvPr id="291" name="Picture 138" descr="engineering_pos_ESS_science_icons_2015.ai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733" y="3869545"/>
              <a:ext cx="432000" cy="432000"/>
            </a:xfrm>
            <a:prstGeom prst="rect">
              <a:avLst/>
            </a:prstGeom>
          </p:spPr>
        </p:pic>
        <p:pic>
          <p:nvPicPr>
            <p:cNvPr id="292" name="Picture 139" descr="engineering_pos_ESS_science_icons_2015.ai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62" y="4268878"/>
              <a:ext cx="432000" cy="432000"/>
            </a:xfrm>
            <a:prstGeom prst="rect">
              <a:avLst/>
            </a:prstGeom>
          </p:spPr>
        </p:pic>
        <p:pic>
          <p:nvPicPr>
            <p:cNvPr id="293" name="Picture 140" descr="engineering_pos_ESS_science_icons_2015.ai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5136437"/>
              <a:ext cx="432000" cy="432000"/>
            </a:xfrm>
            <a:prstGeom prst="rect">
              <a:avLst/>
            </a:prstGeom>
          </p:spPr>
        </p:pic>
        <p:pic>
          <p:nvPicPr>
            <p:cNvPr id="294" name="Picture 170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6026" y="6366650"/>
              <a:ext cx="432000" cy="432000"/>
            </a:xfrm>
            <a:prstGeom prst="rect">
              <a:avLst/>
            </a:prstGeom>
          </p:spPr>
        </p:pic>
        <p:pic>
          <p:nvPicPr>
            <p:cNvPr id="295" name="Picture 171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2183" y="5542798"/>
              <a:ext cx="432000" cy="432000"/>
            </a:xfrm>
            <a:prstGeom prst="rect">
              <a:avLst/>
            </a:prstGeom>
          </p:spPr>
        </p:pic>
        <p:pic>
          <p:nvPicPr>
            <p:cNvPr id="296" name="Picture 172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642" y="5542798"/>
              <a:ext cx="432000" cy="432000"/>
            </a:xfrm>
            <a:prstGeom prst="rect">
              <a:avLst/>
            </a:prstGeom>
          </p:spPr>
        </p:pic>
        <p:pic>
          <p:nvPicPr>
            <p:cNvPr id="297" name="Picture 173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575" y="5542798"/>
              <a:ext cx="432000" cy="432000"/>
            </a:xfrm>
            <a:prstGeom prst="rect">
              <a:avLst/>
            </a:prstGeom>
          </p:spPr>
        </p:pic>
        <p:pic>
          <p:nvPicPr>
            <p:cNvPr id="298" name="Picture 174" descr="engineering_pos_ESS_science_icons_2015.ai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1119" y="5538112"/>
              <a:ext cx="432000" cy="432000"/>
            </a:xfrm>
            <a:prstGeom prst="rect">
              <a:avLst/>
            </a:prstGeom>
          </p:spPr>
        </p:pic>
        <p:pic>
          <p:nvPicPr>
            <p:cNvPr id="299" name="Picture 89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788" y="5121212"/>
              <a:ext cx="432000" cy="432000"/>
            </a:xfrm>
            <a:prstGeom prst="rect">
              <a:avLst/>
            </a:prstGeom>
          </p:spPr>
        </p:pic>
      </p:grpSp>
      <p:sp>
        <p:nvSpPr>
          <p:cNvPr id="165" name="Shape 157"/>
          <p:cNvSpPr/>
          <p:nvPr/>
        </p:nvSpPr>
        <p:spPr>
          <a:xfrm>
            <a:off x="423757" y="877919"/>
            <a:ext cx="4185196" cy="360040"/>
          </a:xfrm>
          <a:prstGeom prst="roundRect">
            <a:avLst>
              <a:gd name="adj" fmla="val 43244"/>
            </a:avLst>
          </a:prstGeom>
          <a:ln w="63500">
            <a:solidFill>
              <a:srgbClr val="FF2600"/>
            </a:solidFill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sz="4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" name="Shape 157"/>
          <p:cNvSpPr/>
          <p:nvPr/>
        </p:nvSpPr>
        <p:spPr>
          <a:xfrm>
            <a:off x="432489" y="1742015"/>
            <a:ext cx="4185196" cy="360040"/>
          </a:xfrm>
          <a:prstGeom prst="roundRect">
            <a:avLst>
              <a:gd name="adj" fmla="val 43244"/>
            </a:avLst>
          </a:prstGeom>
          <a:ln w="63500">
            <a:solidFill>
              <a:srgbClr val="FF2600"/>
            </a:solidFill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sz="4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" name="Shape 157"/>
          <p:cNvSpPr/>
          <p:nvPr/>
        </p:nvSpPr>
        <p:spPr>
          <a:xfrm>
            <a:off x="432489" y="2894146"/>
            <a:ext cx="4185196" cy="360040"/>
          </a:xfrm>
          <a:prstGeom prst="roundRect">
            <a:avLst>
              <a:gd name="adj" fmla="val 43244"/>
            </a:avLst>
          </a:prstGeom>
          <a:ln w="63500">
            <a:solidFill>
              <a:srgbClr val="FF2600"/>
            </a:solidFill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sz="4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" name="Shape 157"/>
          <p:cNvSpPr/>
          <p:nvPr/>
        </p:nvSpPr>
        <p:spPr>
          <a:xfrm>
            <a:off x="432489" y="3686231"/>
            <a:ext cx="4185196" cy="360040"/>
          </a:xfrm>
          <a:prstGeom prst="roundRect">
            <a:avLst>
              <a:gd name="adj" fmla="val 43244"/>
            </a:avLst>
          </a:prstGeom>
          <a:ln w="63500">
            <a:solidFill>
              <a:srgbClr val="FF2600"/>
            </a:solidFill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sz="4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" name="Shape 157"/>
          <p:cNvSpPr/>
          <p:nvPr/>
        </p:nvSpPr>
        <p:spPr>
          <a:xfrm>
            <a:off x="432489" y="4550327"/>
            <a:ext cx="4185196" cy="360040"/>
          </a:xfrm>
          <a:prstGeom prst="roundRect">
            <a:avLst>
              <a:gd name="adj" fmla="val 43244"/>
            </a:avLst>
          </a:prstGeom>
          <a:ln w="63500">
            <a:solidFill>
              <a:srgbClr val="FF2600"/>
            </a:solidFill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sz="4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0" name="Shape 157"/>
          <p:cNvSpPr/>
          <p:nvPr/>
        </p:nvSpPr>
        <p:spPr>
          <a:xfrm>
            <a:off x="432489" y="5342416"/>
            <a:ext cx="4185196" cy="360040"/>
          </a:xfrm>
          <a:prstGeom prst="roundRect">
            <a:avLst>
              <a:gd name="adj" fmla="val 43244"/>
            </a:avLst>
          </a:prstGeom>
          <a:ln w="63500">
            <a:solidFill>
              <a:srgbClr val="FF2600"/>
            </a:solidFill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sz="4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1" name="Shape 157"/>
          <p:cNvSpPr/>
          <p:nvPr/>
        </p:nvSpPr>
        <p:spPr>
          <a:xfrm>
            <a:off x="5113009" y="877919"/>
            <a:ext cx="3960440" cy="432048"/>
          </a:xfrm>
          <a:prstGeom prst="roundRect">
            <a:avLst>
              <a:gd name="adj" fmla="val 43244"/>
            </a:avLst>
          </a:prstGeom>
          <a:ln w="63500">
            <a:solidFill>
              <a:srgbClr val="FF2600"/>
            </a:solidFill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sz="4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2" name="Shape 157"/>
          <p:cNvSpPr/>
          <p:nvPr/>
        </p:nvSpPr>
        <p:spPr>
          <a:xfrm>
            <a:off x="5113009" y="2102055"/>
            <a:ext cx="3960440" cy="432048"/>
          </a:xfrm>
          <a:prstGeom prst="roundRect">
            <a:avLst>
              <a:gd name="adj" fmla="val 43244"/>
            </a:avLst>
          </a:prstGeom>
          <a:ln w="63500">
            <a:solidFill>
              <a:srgbClr val="FF2600"/>
            </a:solidFill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endParaRPr sz="4200"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173" name="Group 3"/>
          <p:cNvGrpSpPr/>
          <p:nvPr/>
        </p:nvGrpSpPr>
        <p:grpSpPr>
          <a:xfrm>
            <a:off x="7052831" y="882409"/>
            <a:ext cx="1660578" cy="3559676"/>
            <a:chOff x="7087886" y="1489274"/>
            <a:chExt cx="1660578" cy="3559676"/>
          </a:xfrm>
        </p:grpSpPr>
        <p:pic>
          <p:nvPicPr>
            <p:cNvPr id="226" name="Picture 141" descr="physics_pos_ESS_science_icons_2015.ai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7886" y="4616950"/>
              <a:ext cx="432000" cy="432000"/>
            </a:xfrm>
            <a:prstGeom prst="rect">
              <a:avLst/>
            </a:prstGeom>
          </p:spPr>
        </p:pic>
        <p:pic>
          <p:nvPicPr>
            <p:cNvPr id="227" name="Picture 142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1689" y="4231906"/>
              <a:ext cx="432000" cy="432000"/>
            </a:xfrm>
            <a:prstGeom prst="rect">
              <a:avLst/>
            </a:prstGeom>
          </p:spPr>
        </p:pic>
        <p:pic>
          <p:nvPicPr>
            <p:cNvPr id="228" name="Picture 143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690" y="4231906"/>
              <a:ext cx="432000" cy="432000"/>
            </a:xfrm>
            <a:prstGeom prst="rect">
              <a:avLst/>
            </a:prstGeom>
          </p:spPr>
        </p:pic>
        <p:pic>
          <p:nvPicPr>
            <p:cNvPr id="229" name="Picture 144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419" y="4231906"/>
              <a:ext cx="432000" cy="432000"/>
            </a:xfrm>
            <a:prstGeom prst="rect">
              <a:avLst/>
            </a:prstGeom>
          </p:spPr>
        </p:pic>
        <p:pic>
          <p:nvPicPr>
            <p:cNvPr id="230" name="Picture 145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2" y="4231906"/>
              <a:ext cx="432000" cy="432000"/>
            </a:xfrm>
            <a:prstGeom prst="rect">
              <a:avLst/>
            </a:prstGeom>
          </p:spPr>
        </p:pic>
        <p:pic>
          <p:nvPicPr>
            <p:cNvPr id="231" name="Picture 146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690" y="3859014"/>
              <a:ext cx="432000" cy="432000"/>
            </a:xfrm>
            <a:prstGeom prst="rect">
              <a:avLst/>
            </a:prstGeom>
          </p:spPr>
        </p:pic>
        <p:pic>
          <p:nvPicPr>
            <p:cNvPr id="232" name="Picture 147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1689" y="3859014"/>
              <a:ext cx="432000" cy="432000"/>
            </a:xfrm>
            <a:prstGeom prst="rect">
              <a:avLst/>
            </a:prstGeom>
          </p:spPr>
        </p:pic>
        <p:pic>
          <p:nvPicPr>
            <p:cNvPr id="233" name="Picture 148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419" y="3859014"/>
              <a:ext cx="432000" cy="432000"/>
            </a:xfrm>
            <a:prstGeom prst="rect">
              <a:avLst/>
            </a:prstGeom>
          </p:spPr>
        </p:pic>
        <p:pic>
          <p:nvPicPr>
            <p:cNvPr id="234" name="Picture 149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2" y="3859014"/>
              <a:ext cx="432000" cy="432000"/>
            </a:xfrm>
            <a:prstGeom prst="rect">
              <a:avLst/>
            </a:prstGeom>
          </p:spPr>
        </p:pic>
        <p:pic>
          <p:nvPicPr>
            <p:cNvPr id="235" name="Picture 150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690" y="3473618"/>
              <a:ext cx="432000" cy="432000"/>
            </a:xfrm>
            <a:prstGeom prst="rect">
              <a:avLst/>
            </a:prstGeom>
          </p:spPr>
        </p:pic>
        <p:pic>
          <p:nvPicPr>
            <p:cNvPr id="236" name="Picture 151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419" y="3473618"/>
              <a:ext cx="432000" cy="432000"/>
            </a:xfrm>
            <a:prstGeom prst="rect">
              <a:avLst/>
            </a:prstGeom>
          </p:spPr>
        </p:pic>
        <p:pic>
          <p:nvPicPr>
            <p:cNvPr id="237" name="Picture 152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2" y="3473618"/>
              <a:ext cx="432000" cy="432000"/>
            </a:xfrm>
            <a:prstGeom prst="rect">
              <a:avLst/>
            </a:prstGeom>
          </p:spPr>
        </p:pic>
        <p:pic>
          <p:nvPicPr>
            <p:cNvPr id="238" name="Picture 153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419" y="2705263"/>
              <a:ext cx="432000" cy="432000"/>
            </a:xfrm>
            <a:prstGeom prst="rect">
              <a:avLst/>
            </a:prstGeom>
          </p:spPr>
        </p:pic>
        <p:pic>
          <p:nvPicPr>
            <p:cNvPr id="239" name="Picture 154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2" y="2705263"/>
              <a:ext cx="432000" cy="432000"/>
            </a:xfrm>
            <a:prstGeom prst="rect">
              <a:avLst/>
            </a:prstGeom>
          </p:spPr>
        </p:pic>
        <p:pic>
          <p:nvPicPr>
            <p:cNvPr id="240" name="Picture 155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690" y="2705263"/>
              <a:ext cx="432000" cy="432000"/>
            </a:xfrm>
            <a:prstGeom prst="rect">
              <a:avLst/>
            </a:prstGeom>
          </p:spPr>
        </p:pic>
        <p:pic>
          <p:nvPicPr>
            <p:cNvPr id="241" name="Picture 156" descr="engineering_pos_ESS_science_icons_2015.ai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1689" y="2705263"/>
              <a:ext cx="432000" cy="432000"/>
            </a:xfrm>
            <a:prstGeom prst="rect">
              <a:avLst/>
            </a:prstGeom>
          </p:spPr>
        </p:pic>
        <p:pic>
          <p:nvPicPr>
            <p:cNvPr id="242" name="Picture 157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419" y="3086869"/>
              <a:ext cx="432000" cy="432000"/>
            </a:xfrm>
            <a:prstGeom prst="rect">
              <a:avLst/>
            </a:prstGeom>
          </p:spPr>
        </p:pic>
        <p:pic>
          <p:nvPicPr>
            <p:cNvPr id="243" name="Picture 158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2" y="3086869"/>
              <a:ext cx="432000" cy="432000"/>
            </a:xfrm>
            <a:prstGeom prst="rect">
              <a:avLst/>
            </a:prstGeom>
          </p:spPr>
        </p:pic>
        <p:pic>
          <p:nvPicPr>
            <p:cNvPr id="244" name="Picture 159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690" y="3086869"/>
              <a:ext cx="432000" cy="432000"/>
            </a:xfrm>
            <a:prstGeom prst="rect">
              <a:avLst/>
            </a:prstGeom>
          </p:spPr>
        </p:pic>
        <p:pic>
          <p:nvPicPr>
            <p:cNvPr id="245" name="Picture 160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419" y="2307346"/>
              <a:ext cx="432000" cy="432000"/>
            </a:xfrm>
            <a:prstGeom prst="rect">
              <a:avLst/>
            </a:prstGeom>
          </p:spPr>
        </p:pic>
        <p:pic>
          <p:nvPicPr>
            <p:cNvPr id="246" name="Picture 161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2" y="2307346"/>
              <a:ext cx="432000" cy="432000"/>
            </a:xfrm>
            <a:prstGeom prst="rect">
              <a:avLst/>
            </a:prstGeom>
          </p:spPr>
        </p:pic>
        <p:pic>
          <p:nvPicPr>
            <p:cNvPr id="247" name="Picture 162" descr="energy_pos_ESS_science_icons_2015.ai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690" y="2307346"/>
              <a:ext cx="432000" cy="432000"/>
            </a:xfrm>
            <a:prstGeom prst="rect">
              <a:avLst/>
            </a:prstGeom>
          </p:spPr>
        </p:pic>
        <p:pic>
          <p:nvPicPr>
            <p:cNvPr id="248" name="Picture 163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2" y="1905556"/>
              <a:ext cx="432000" cy="432000"/>
            </a:xfrm>
            <a:prstGeom prst="rect">
              <a:avLst/>
            </a:prstGeom>
          </p:spPr>
        </p:pic>
        <p:pic>
          <p:nvPicPr>
            <p:cNvPr id="249" name="Picture 164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419" y="1905556"/>
              <a:ext cx="432000" cy="432000"/>
            </a:xfrm>
            <a:prstGeom prst="rect">
              <a:avLst/>
            </a:prstGeom>
          </p:spPr>
        </p:pic>
        <p:pic>
          <p:nvPicPr>
            <p:cNvPr id="250" name="Picture 165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690" y="1905556"/>
              <a:ext cx="432000" cy="432000"/>
            </a:xfrm>
            <a:prstGeom prst="rect">
              <a:avLst/>
            </a:prstGeom>
          </p:spPr>
        </p:pic>
        <p:pic>
          <p:nvPicPr>
            <p:cNvPr id="251" name="Picture 166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1689" y="1905556"/>
              <a:ext cx="432000" cy="432000"/>
            </a:xfrm>
            <a:prstGeom prst="rect">
              <a:avLst/>
            </a:prstGeom>
          </p:spPr>
        </p:pic>
        <p:pic>
          <p:nvPicPr>
            <p:cNvPr id="252" name="Picture 167" descr="lifescience_pos_ESS_science_icons_2015.ai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2" y="1491274"/>
              <a:ext cx="432000" cy="432000"/>
            </a:xfrm>
            <a:prstGeom prst="rect">
              <a:avLst/>
            </a:prstGeom>
          </p:spPr>
        </p:pic>
        <p:pic>
          <p:nvPicPr>
            <p:cNvPr id="253" name="Picture 168" descr="chemistry_pos_ESS_science_icons_2015.ai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93" y="1491274"/>
              <a:ext cx="432000" cy="432000"/>
            </a:xfrm>
            <a:prstGeom prst="rect">
              <a:avLst/>
            </a:prstGeom>
          </p:spPr>
        </p:pic>
        <p:pic>
          <p:nvPicPr>
            <p:cNvPr id="254" name="Picture 169" descr="magnetism_pos_ESS_science_icons_2015.ai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6464" y="1491274"/>
              <a:ext cx="432000" cy="432000"/>
            </a:xfrm>
            <a:prstGeom prst="rect">
              <a:avLst/>
            </a:prstGeom>
          </p:spPr>
        </p:pic>
        <p:pic>
          <p:nvPicPr>
            <p:cNvPr id="255" name="Picture 180" descr="softmatter_pos_ESS_science_icons_2015.ai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9362" y="1489274"/>
              <a:ext cx="432000" cy="432000"/>
            </a:xfrm>
            <a:prstGeom prst="rect">
              <a:avLst/>
            </a:prstGeom>
          </p:spPr>
        </p:pic>
      </p:grpSp>
      <p:sp>
        <p:nvSpPr>
          <p:cNvPr id="174" name="Shape 157"/>
          <p:cNvSpPr/>
          <p:nvPr/>
        </p:nvSpPr>
        <p:spPr>
          <a:xfrm>
            <a:off x="436675" y="875339"/>
            <a:ext cx="4185196" cy="360040"/>
          </a:xfrm>
          <a:prstGeom prst="roundRect">
            <a:avLst>
              <a:gd name="adj" fmla="val 43244"/>
            </a:avLst>
          </a:prstGeom>
          <a:ln w="28575">
            <a:solidFill>
              <a:sysClr val="windowText" lastClr="000000"/>
            </a:solidFill>
            <a:prstDash val="sysDash"/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5" name="Shape 157"/>
          <p:cNvSpPr/>
          <p:nvPr/>
        </p:nvSpPr>
        <p:spPr>
          <a:xfrm>
            <a:off x="445407" y="4547747"/>
            <a:ext cx="4185196" cy="360040"/>
          </a:xfrm>
          <a:prstGeom prst="roundRect">
            <a:avLst>
              <a:gd name="adj" fmla="val 43244"/>
            </a:avLst>
          </a:prstGeom>
          <a:ln w="28575">
            <a:solidFill>
              <a:sysClr val="windowText" lastClr="000000"/>
            </a:solidFill>
            <a:prstDash val="sysDash"/>
          </a:ln>
        </p:spPr>
        <p:txBody>
          <a:bodyPr lIns="45719" rIns="45719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76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9" b="5532"/>
          <a:stretch/>
        </p:blipFill>
        <p:spPr bwMode="auto">
          <a:xfrm>
            <a:off x="-35055" y="623490"/>
            <a:ext cx="9144000" cy="561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" name="Shape 314"/>
          <p:cNvSpPr/>
          <p:nvPr/>
        </p:nvSpPr>
        <p:spPr>
          <a:xfrm flipV="1">
            <a:off x="2187398" y="1450534"/>
            <a:ext cx="749346" cy="1245466"/>
          </a:xfrm>
          <a:prstGeom prst="line">
            <a:avLst/>
          </a:prstGeom>
          <a:noFill/>
          <a:ln w="25400" cap="flat">
            <a:solidFill>
              <a:srgbClr val="FFC000"/>
            </a:solidFill>
            <a:prstDash val="solid"/>
            <a:bevel/>
            <a:headEnd type="oval" w="med" len="med"/>
          </a:ln>
          <a:effectLst>
            <a:outerShdw blurRad="38100" dist="19999" dir="5400000" rotWithShape="0">
              <a:srgbClr val="000000">
                <a:alpha val="38000"/>
              </a:srgbClr>
            </a:outerShdw>
          </a:effectLst>
        </p:spPr>
        <p:txBody>
          <a:bodyPr wrap="square" lIns="0" tIns="0" rIns="0" bIns="0" numCol="1" anchor="t">
            <a:no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178" name="Textfeld 2"/>
          <p:cNvSpPr txBox="1"/>
          <p:nvPr/>
        </p:nvSpPr>
        <p:spPr>
          <a:xfrm>
            <a:off x="-35055" y="688535"/>
            <a:ext cx="4876800" cy="830997"/>
          </a:xfrm>
          <a:prstGeom prst="rect">
            <a:avLst/>
          </a:prstGeom>
          <a:solidFill>
            <a:srgbClr val="FFFFFF">
              <a:alpha val="49020"/>
            </a:srgbClr>
          </a:solidFill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ptical and 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iffraction 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maging with 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eutrons (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ODIN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9" name="Group 1"/>
          <p:cNvGrpSpPr/>
          <p:nvPr/>
        </p:nvGrpSpPr>
        <p:grpSpPr>
          <a:xfrm>
            <a:off x="1010537" y="853515"/>
            <a:ext cx="7999041" cy="4262306"/>
            <a:chOff x="1045592" y="1460380"/>
            <a:chExt cx="7999041" cy="4262306"/>
          </a:xfrm>
        </p:grpSpPr>
        <p:grpSp>
          <p:nvGrpSpPr>
            <p:cNvPr id="180" name="Group 193"/>
            <p:cNvGrpSpPr/>
            <p:nvPr/>
          </p:nvGrpSpPr>
          <p:grpSpPr>
            <a:xfrm>
              <a:off x="8242138" y="2708920"/>
              <a:ext cx="718707" cy="180000"/>
              <a:chOff x="6595717" y="2919712"/>
              <a:chExt cx="718707" cy="180000"/>
            </a:xfrm>
          </p:grpSpPr>
          <p:pic>
            <p:nvPicPr>
              <p:cNvPr id="223" name="Picture 12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5717" y="2919712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24" name="Picture 13"/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4834" y="2919712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25" name="Picture 15"/>
              <p:cNvPicPr>
                <a:picLocks noChangeAspect="1"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3951" y="2919712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1" name="Group 198"/>
            <p:cNvGrpSpPr/>
            <p:nvPr/>
          </p:nvGrpSpPr>
          <p:grpSpPr>
            <a:xfrm>
              <a:off x="8558905" y="2959005"/>
              <a:ext cx="485728" cy="182394"/>
              <a:chOff x="7085837" y="3254628"/>
              <a:chExt cx="485728" cy="182394"/>
            </a:xfrm>
          </p:grpSpPr>
          <p:pic>
            <p:nvPicPr>
              <p:cNvPr id="221" name="Picture 13"/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85837" y="3254628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22" name="Picture 14"/>
              <p:cNvPicPr>
                <a:picLocks noChangeAspect="1" noChangeArrowheads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1092" y="3257022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2" name="Group 202"/>
            <p:cNvGrpSpPr/>
            <p:nvPr/>
          </p:nvGrpSpPr>
          <p:grpSpPr>
            <a:xfrm>
              <a:off x="6374567" y="1694451"/>
              <a:ext cx="497371" cy="189464"/>
              <a:chOff x="4962412" y="1603793"/>
              <a:chExt cx="497371" cy="189464"/>
            </a:xfrm>
          </p:grpSpPr>
          <p:pic>
            <p:nvPicPr>
              <p:cNvPr id="219" name="Picture 13"/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2412" y="1603793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20" name="Picture 18"/>
              <p:cNvPicPr>
                <a:picLocks noChangeAspect="1" noChangeArrowheads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9310" y="1613257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3" name="Group 207"/>
            <p:cNvGrpSpPr/>
            <p:nvPr/>
          </p:nvGrpSpPr>
          <p:grpSpPr>
            <a:xfrm>
              <a:off x="6859720" y="1936617"/>
              <a:ext cx="475051" cy="180000"/>
              <a:chOff x="5594443" y="1925585"/>
              <a:chExt cx="475051" cy="180000"/>
            </a:xfrm>
          </p:grpSpPr>
          <p:pic>
            <p:nvPicPr>
              <p:cNvPr id="217" name="Picture 13"/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94443" y="1925585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18" name="Picture 12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69021" y="1925585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4" name="Group 212"/>
            <p:cNvGrpSpPr/>
            <p:nvPr/>
          </p:nvGrpSpPr>
          <p:grpSpPr>
            <a:xfrm>
              <a:off x="7286771" y="2174725"/>
              <a:ext cx="1273296" cy="183895"/>
              <a:chOff x="5851116" y="2355615"/>
              <a:chExt cx="1273296" cy="183895"/>
            </a:xfrm>
          </p:grpSpPr>
          <p:pic>
            <p:nvPicPr>
              <p:cNvPr id="212" name="Picture 4"/>
              <p:cNvPicPr>
                <a:picLocks noChangeAspect="1" noChangeArrowheads="1"/>
              </p:cNvPicPr>
              <p:nvPr/>
            </p:nvPicPr>
            <p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51116" y="2355615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13" name="Picture 15"/>
              <p:cNvPicPr>
                <a:picLocks noChangeAspect="1"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8593" y="2355615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14" name="Picture 6"/>
              <p:cNvPicPr>
                <a:picLocks noChangeAspect="1" noChangeArrowheads="1"/>
              </p:cNvPicPr>
              <p:nvPr/>
            </p:nvPicPr>
            <p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82319" y="2355615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15" name="Picture 12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3129" y="2358169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16" name="Picture 20"/>
              <p:cNvPicPr>
                <a:picLocks noChangeAspect="1" noChangeArrowheads="1"/>
              </p:cNvPicPr>
              <p:nvPr/>
            </p:nvPicPr>
            <p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3939" y="2359510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5" name="Group 220"/>
            <p:cNvGrpSpPr/>
            <p:nvPr/>
          </p:nvGrpSpPr>
          <p:grpSpPr>
            <a:xfrm>
              <a:off x="7946187" y="2394233"/>
              <a:ext cx="485665" cy="180792"/>
              <a:chOff x="6436009" y="2620462"/>
              <a:chExt cx="485665" cy="180792"/>
            </a:xfrm>
          </p:grpSpPr>
          <p:pic>
            <p:nvPicPr>
              <p:cNvPr id="210" name="Picture 19"/>
              <p:cNvPicPr>
                <a:picLocks noChangeAspect="1" noChangeArrowheads="1"/>
              </p:cNvPicPr>
              <p:nvPr/>
            </p:nvPicPr>
            <p:blipFill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6009" y="2621254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11" name="Picture 4"/>
              <p:cNvPicPr>
                <a:picLocks noChangeAspect="1" noChangeArrowheads="1"/>
              </p:cNvPicPr>
              <p:nvPr/>
            </p:nvPicPr>
            <p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1201" y="2620462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6" name="Group 225"/>
            <p:cNvGrpSpPr/>
            <p:nvPr/>
          </p:nvGrpSpPr>
          <p:grpSpPr>
            <a:xfrm>
              <a:off x="5638325" y="1460380"/>
              <a:ext cx="1035776" cy="252000"/>
              <a:chOff x="3779060" y="1639529"/>
              <a:chExt cx="1035776" cy="252000"/>
            </a:xfrm>
          </p:grpSpPr>
          <p:pic>
            <p:nvPicPr>
              <p:cNvPr id="206" name="Picture 226" descr="Macintosh HD:Users:helenebjorkman:Desktop:ESS_Logo_Frugal_Blue_RGB.jpeg"/>
              <p:cNvPicPr>
                <a:picLocks noChangeAspect="1"/>
              </p:cNvPicPr>
              <p:nvPr/>
            </p:nvPicPr>
            <p:blipFill rotWithShape="1">
              <a:blip r:embed="rId2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1" r="45997"/>
              <a:stretch/>
            </p:blipFill>
            <p:spPr bwMode="auto">
              <a:xfrm>
                <a:off x="3779060" y="1639529"/>
                <a:ext cx="253789" cy="252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7" name="Picture 6"/>
              <p:cNvPicPr>
                <a:picLocks noChangeAspect="1" noChangeArrowheads="1"/>
              </p:cNvPicPr>
              <p:nvPr/>
            </p:nvPicPr>
            <p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3700" y="1675529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08" name="Picture 20"/>
              <p:cNvPicPr>
                <a:picLocks noChangeAspect="1" noChangeArrowheads="1"/>
              </p:cNvPicPr>
              <p:nvPr/>
            </p:nvPicPr>
            <p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3038" y="1675529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09" name="Picture 12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4363" y="1675529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7" name="Group 232"/>
            <p:cNvGrpSpPr/>
            <p:nvPr/>
          </p:nvGrpSpPr>
          <p:grpSpPr>
            <a:xfrm>
              <a:off x="7465381" y="3411011"/>
              <a:ext cx="783442" cy="180000"/>
              <a:chOff x="6988354" y="3815646"/>
              <a:chExt cx="783442" cy="180000"/>
            </a:xfrm>
          </p:grpSpPr>
          <p:pic>
            <p:nvPicPr>
              <p:cNvPr id="203" name="Picture 4"/>
              <p:cNvPicPr>
                <a:picLocks noChangeAspect="1" noChangeArrowheads="1"/>
              </p:cNvPicPr>
              <p:nvPr/>
            </p:nvPicPr>
            <p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88354" y="3815646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04" name="Picture 15"/>
              <p:cNvPicPr>
                <a:picLocks noChangeAspect="1"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73324" y="3815646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05" name="Picture 6"/>
              <p:cNvPicPr>
                <a:picLocks noChangeAspect="1" noChangeArrowheads="1"/>
              </p:cNvPicPr>
              <p:nvPr/>
            </p:nvPicPr>
            <p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1323" y="3815646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8" name="Group 238"/>
            <p:cNvGrpSpPr/>
            <p:nvPr/>
          </p:nvGrpSpPr>
          <p:grpSpPr>
            <a:xfrm>
              <a:off x="1835624" y="4914760"/>
              <a:ext cx="467992" cy="185053"/>
              <a:chOff x="891252" y="4758629"/>
              <a:chExt cx="467992" cy="185053"/>
            </a:xfrm>
          </p:grpSpPr>
          <p:pic>
            <p:nvPicPr>
              <p:cNvPr id="201" name="Picture 14"/>
              <p:cNvPicPr>
                <a:picLocks noChangeAspect="1" noChangeArrowheads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1252" y="4763682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02" name="Picture 16"/>
              <p:cNvPicPr>
                <a:picLocks noChangeAspect="1" noChangeArrowheads="1"/>
              </p:cNvPicPr>
              <p:nvPr/>
            </p:nvPicPr>
            <p:blipFill>
              <a:blip r:embed="rId2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8771" y="4758629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9" name="Picture 16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9262" y="5165133"/>
              <a:ext cx="200473" cy="180000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14300" dir="2700000" algn="ctr" rotWithShape="0">
                <a:srgbClr val="EEECE1">
                  <a:alpha val="40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90" name="Picture 15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5260" y="5501313"/>
              <a:ext cx="200473" cy="180000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14300" dir="2700000" algn="ctr" rotWithShape="0">
                <a:srgbClr val="EEECE1">
                  <a:alpha val="40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grpSp>
          <p:nvGrpSpPr>
            <p:cNvPr id="191" name="Group 250"/>
            <p:cNvGrpSpPr/>
            <p:nvPr/>
          </p:nvGrpSpPr>
          <p:grpSpPr>
            <a:xfrm>
              <a:off x="2689718" y="3362311"/>
              <a:ext cx="479260" cy="180000"/>
              <a:chOff x="1972578" y="3479309"/>
              <a:chExt cx="479260" cy="180000"/>
            </a:xfrm>
          </p:grpSpPr>
          <p:pic>
            <p:nvPicPr>
              <p:cNvPr id="199" name="Picture 13"/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2578" y="3479309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200" name="Picture 15"/>
              <p:cNvPicPr>
                <a:picLocks noChangeAspect="1"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1365" y="3479309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92" name="Picture 16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5914" y="5010337"/>
              <a:ext cx="200473" cy="180000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14300" dir="2700000" algn="ctr" rotWithShape="0">
                <a:srgbClr val="EEECE1">
                  <a:alpha val="40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grpSp>
          <p:nvGrpSpPr>
            <p:cNvPr id="193" name="Group 259"/>
            <p:cNvGrpSpPr/>
            <p:nvPr/>
          </p:nvGrpSpPr>
          <p:grpSpPr>
            <a:xfrm>
              <a:off x="1114102" y="3669205"/>
              <a:ext cx="458014" cy="180358"/>
              <a:chOff x="565590" y="3389309"/>
              <a:chExt cx="458014" cy="180358"/>
            </a:xfrm>
          </p:grpSpPr>
          <p:pic>
            <p:nvPicPr>
              <p:cNvPr id="197" name="Picture 12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3131" y="3389667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198" name="Picture 13"/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590" y="3389309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4" name="Group 264"/>
            <p:cNvGrpSpPr/>
            <p:nvPr/>
          </p:nvGrpSpPr>
          <p:grpSpPr>
            <a:xfrm>
              <a:off x="1045592" y="5542686"/>
              <a:ext cx="506970" cy="180000"/>
              <a:chOff x="716705" y="5941566"/>
              <a:chExt cx="506970" cy="180000"/>
            </a:xfrm>
          </p:grpSpPr>
          <p:pic>
            <p:nvPicPr>
              <p:cNvPr id="195" name="Picture 13"/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705" y="5941566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  <p:pic>
            <p:nvPicPr>
              <p:cNvPr id="196" name="Picture 12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3202" y="5941566"/>
                <a:ext cx="200473" cy="18000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77800" dist="114300" dir="2700000" algn="ctr" rotWithShape="0">
                  <a:srgbClr val="EEECE1">
                    <a:alpha val="40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08" name="Picture 21" descr="Macintosh HD:Users:helenebjorkman:Desktop:ESS_Logo_Frugal_Blue_RGB.jpeg"/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45997"/>
          <a:stretch/>
        </p:blipFill>
        <p:spPr bwMode="auto">
          <a:xfrm>
            <a:off x="7088458" y="4359761"/>
            <a:ext cx="678166" cy="67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Picture 29" descr="U:\Logos und Grafiken\TUMLogo_oZ_Vollfl_blau_RGB.png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819" y="3652592"/>
            <a:ext cx="993897" cy="52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" name="Bild 14" descr="PSI-Logo_narrow_30k.eps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4150" y="3662013"/>
            <a:ext cx="135466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61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7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8" name="Picture 7" descr="Fig1a-Ohne FOC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30" y="804237"/>
            <a:ext cx="4653647" cy="3364944"/>
          </a:xfrm>
          <a:prstGeom prst="rect">
            <a:avLst/>
          </a:prstGeom>
        </p:spPr>
      </p:pic>
      <p:pic>
        <p:nvPicPr>
          <p:cNvPr id="69" name="Picture 3" descr="Odin-2016.11.GA6.JPG"/>
          <p:cNvPicPr>
            <a:picLocks noChangeAspect="1"/>
          </p:cNvPicPr>
          <p:nvPr/>
        </p:nvPicPr>
        <p:blipFill>
          <a:blip r:embed="rId3"/>
          <a:srcRect t="6950"/>
          <a:stretch>
            <a:fillRect/>
          </a:stretch>
        </p:blipFill>
        <p:spPr>
          <a:xfrm>
            <a:off x="4744614" y="804237"/>
            <a:ext cx="4134041" cy="2107489"/>
          </a:xfrm>
          <a:prstGeom prst="rect">
            <a:avLst/>
          </a:prstGeom>
        </p:spPr>
      </p:pic>
      <p:pic>
        <p:nvPicPr>
          <p:cNvPr id="70" name="Picture 6" descr="Fig12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933" y="2762621"/>
            <a:ext cx="4664722" cy="3330992"/>
          </a:xfrm>
          <a:prstGeom prst="rect">
            <a:avLst/>
          </a:prstGeom>
        </p:spPr>
      </p:pic>
      <p:sp>
        <p:nvSpPr>
          <p:cNvPr id="71" name="TextBox 9"/>
          <p:cNvSpPr txBox="1"/>
          <p:nvPr/>
        </p:nvSpPr>
        <p:spPr>
          <a:xfrm>
            <a:off x="5100203" y="5154177"/>
            <a:ext cx="1282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 Hutch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TextBox 10"/>
          <p:cNvSpPr txBox="1"/>
          <p:nvPr/>
        </p:nvSpPr>
        <p:spPr>
          <a:xfrm>
            <a:off x="8330400" y="3369424"/>
            <a:ext cx="653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TextBox 11"/>
          <p:cNvSpPr txBox="1"/>
          <p:nvPr/>
        </p:nvSpPr>
        <p:spPr>
          <a:xfrm>
            <a:off x="6031255" y="5785836"/>
            <a:ext cx="13121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 Racks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TextBox 12"/>
          <p:cNvSpPr txBox="1"/>
          <p:nvPr/>
        </p:nvSpPr>
        <p:spPr>
          <a:xfrm>
            <a:off x="7343370" y="4846400"/>
            <a:ext cx="13121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 Racks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6269514" y="481289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Door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TextBox 14"/>
          <p:cNvSpPr txBox="1"/>
          <p:nvPr/>
        </p:nvSpPr>
        <p:spPr>
          <a:xfrm>
            <a:off x="5058827" y="3142658"/>
            <a:ext cx="603789" cy="307777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Cave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TextBox 15"/>
          <p:cNvSpPr txBox="1"/>
          <p:nvPr/>
        </p:nvSpPr>
        <p:spPr>
          <a:xfrm>
            <a:off x="5377787" y="3447457"/>
            <a:ext cx="1071390" cy="307777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experimenta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Box 16"/>
          <p:cNvSpPr txBox="1"/>
          <p:nvPr/>
        </p:nvSpPr>
        <p:spPr>
          <a:xfrm>
            <a:off x="4743997" y="3445181"/>
            <a:ext cx="635197" cy="307777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optica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TextBox 17"/>
          <p:cNvSpPr txBox="1"/>
          <p:nvPr/>
        </p:nvSpPr>
        <p:spPr>
          <a:xfrm>
            <a:off x="2089263" y="2948675"/>
            <a:ext cx="14316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ODIN Overview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TextBox 18"/>
          <p:cNvSpPr txBox="1"/>
          <p:nvPr/>
        </p:nvSpPr>
        <p:spPr>
          <a:xfrm>
            <a:off x="4744614" y="765021"/>
            <a:ext cx="2503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Overview Chopper Cascade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TextBox 19"/>
          <p:cNvSpPr txBox="1"/>
          <p:nvPr/>
        </p:nvSpPr>
        <p:spPr>
          <a:xfrm>
            <a:off x="5179100" y="2345162"/>
            <a:ext cx="33480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avelength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rame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ultiplication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hopper 1+2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20"/>
          <p:cNvSpPr txBox="1"/>
          <p:nvPr/>
        </p:nvSpPr>
        <p:spPr>
          <a:xfrm>
            <a:off x="4712767" y="1089830"/>
            <a:ext cx="1972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rame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verlap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hopper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21"/>
          <p:cNvSpPr txBox="1"/>
          <p:nvPr/>
        </p:nvSpPr>
        <p:spPr>
          <a:xfrm>
            <a:off x="5569931" y="2068431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FOC 2 +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22"/>
          <p:cNvSpPr txBox="1"/>
          <p:nvPr/>
        </p:nvSpPr>
        <p:spPr>
          <a:xfrm>
            <a:off x="5950594" y="1335596"/>
            <a:ext cx="637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FOC 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6771083" y="933998"/>
            <a:ext cx="637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FOC 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7692560" y="764388"/>
            <a:ext cx="637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FOC 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TextBox 25"/>
          <p:cNvSpPr txBox="1"/>
          <p:nvPr/>
        </p:nvSpPr>
        <p:spPr>
          <a:xfrm>
            <a:off x="5187877" y="1856479"/>
            <a:ext cx="364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T0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8" name="Straight Arrow Connector 26"/>
          <p:cNvCxnSpPr>
            <a:stCxn id="82" idx="2"/>
          </p:cNvCxnSpPr>
          <p:nvPr/>
        </p:nvCxnSpPr>
        <p:spPr bwMode="auto">
          <a:xfrm rot="5400000">
            <a:off x="5071767" y="1441300"/>
            <a:ext cx="701604" cy="552663"/>
          </a:xfrm>
          <a:prstGeom prst="straightConnector1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9" name="Straight Arrow Connector 27"/>
          <p:cNvCxnSpPr>
            <a:stCxn id="81" idx="1"/>
          </p:cNvCxnSpPr>
          <p:nvPr/>
        </p:nvCxnSpPr>
        <p:spPr bwMode="auto">
          <a:xfrm rot="10800000">
            <a:off x="5058898" y="2345162"/>
            <a:ext cx="120203" cy="138500"/>
          </a:xfrm>
          <a:prstGeom prst="straightConnector1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0" name="TextBox 28"/>
          <p:cNvSpPr txBox="1"/>
          <p:nvPr/>
        </p:nvSpPr>
        <p:spPr>
          <a:xfrm>
            <a:off x="5276759" y="4505113"/>
            <a:ext cx="992755" cy="307777"/>
          </a:xfrm>
          <a:prstGeom prst="rect">
            <a:avLst/>
          </a:prstGeom>
          <a:solidFill>
            <a:sysClr val="window" lastClr="FFFFFF">
              <a:alpha val="60000"/>
            </a:sysClr>
          </a:solidFill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Collimator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1" name="Straight Arrow Connector 29"/>
          <p:cNvCxnSpPr/>
          <p:nvPr/>
        </p:nvCxnSpPr>
        <p:spPr bwMode="auto">
          <a:xfrm rot="5400000" flipH="1" flipV="1">
            <a:off x="5125805" y="4498971"/>
            <a:ext cx="301908" cy="1588"/>
          </a:xfrm>
          <a:prstGeom prst="straightConnector1">
            <a:avLst/>
          </a:prstGeom>
          <a:solidFill>
            <a:srgbClr val="4F81BD"/>
          </a:solidFill>
          <a:ln w="1905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92" name="TextBox 30"/>
          <p:cNvSpPr txBox="1"/>
          <p:nvPr/>
        </p:nvSpPr>
        <p:spPr>
          <a:xfrm>
            <a:off x="6146132" y="2728668"/>
            <a:ext cx="1787869" cy="52322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Detectors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Diffraction - Imaging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3" name="Straight Arrow Connector 31"/>
          <p:cNvCxnSpPr/>
          <p:nvPr/>
        </p:nvCxnSpPr>
        <p:spPr bwMode="auto">
          <a:xfrm>
            <a:off x="6480407" y="3215535"/>
            <a:ext cx="371317" cy="307777"/>
          </a:xfrm>
          <a:prstGeom prst="straightConnector1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4" name="Straight Arrow Connector 32"/>
          <p:cNvCxnSpPr/>
          <p:nvPr/>
        </p:nvCxnSpPr>
        <p:spPr bwMode="auto">
          <a:xfrm rot="16200000" flipH="1">
            <a:off x="7088546" y="3572265"/>
            <a:ext cx="640756" cy="1"/>
          </a:xfrm>
          <a:prstGeom prst="straightConnector1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5" name="TextBox 33"/>
          <p:cNvSpPr txBox="1"/>
          <p:nvPr/>
        </p:nvSpPr>
        <p:spPr>
          <a:xfrm>
            <a:off x="6299009" y="4003931"/>
            <a:ext cx="754734" cy="461665"/>
          </a:xfrm>
          <a:prstGeom prst="rect">
            <a:avLst/>
          </a:prstGeom>
          <a:solidFill>
            <a:sysClr val="window" lastClr="FFFFFF">
              <a:alpha val="60000"/>
            </a:sysClr>
          </a:solidFill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(for scale)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6" name="Straight Arrow Connector 34"/>
          <p:cNvCxnSpPr>
            <a:stCxn id="95" idx="3"/>
          </p:cNvCxnSpPr>
          <p:nvPr/>
        </p:nvCxnSpPr>
        <p:spPr bwMode="auto">
          <a:xfrm flipV="1">
            <a:off x="7053743" y="3765013"/>
            <a:ext cx="164707" cy="469751"/>
          </a:xfrm>
          <a:prstGeom prst="straightConnector1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7" name="Rectangle 1"/>
          <p:cNvSpPr/>
          <p:nvPr/>
        </p:nvSpPr>
        <p:spPr>
          <a:xfrm>
            <a:off x="7383041" y="4004637"/>
            <a:ext cx="630936" cy="276999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lIns="91440" rIns="9144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0m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TextBox 38"/>
          <p:cNvSpPr txBox="1"/>
          <p:nvPr/>
        </p:nvSpPr>
        <p:spPr>
          <a:xfrm>
            <a:off x="165377" y="4339977"/>
            <a:ext cx="4190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complex chopper system will provide wavelength resolution of 0.3-1%, the source-sample distance of 60m will give a natural resolution of 10%, together with a large experimental station this will offer unprecedented versatility.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TextBox 11"/>
          <p:cNvSpPr txBox="1"/>
          <p:nvPr/>
        </p:nvSpPr>
        <p:spPr>
          <a:xfrm>
            <a:off x="2453642" y="6396335"/>
            <a:ext cx="5251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400" dirty="0" smtClean="0">
                <a:solidFill>
                  <a:srgbClr val="FF0000"/>
                </a:solidFill>
              </a:rPr>
              <a:t>More </a:t>
            </a:r>
            <a:r>
              <a:rPr lang="de-DE" sz="2400" dirty="0" err="1" smtClean="0">
                <a:solidFill>
                  <a:srgbClr val="FF0000"/>
                </a:solidFill>
              </a:rPr>
              <a:t>by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r>
              <a:rPr lang="de-DE" sz="2400" dirty="0" smtClean="0">
                <a:solidFill>
                  <a:srgbClr val="FF0000"/>
                </a:solidFill>
              </a:rPr>
              <a:t>Michael Lerche: </a:t>
            </a:r>
            <a:r>
              <a:rPr lang="de-DE" sz="2400" dirty="0" err="1" smtClean="0">
                <a:solidFill>
                  <a:srgbClr val="FF0000"/>
                </a:solidFill>
              </a:rPr>
              <a:t>today</a:t>
            </a:r>
            <a:r>
              <a:rPr lang="de-DE" sz="2400" dirty="0" smtClean="0">
                <a:solidFill>
                  <a:srgbClr val="FF0000"/>
                </a:solidFill>
              </a:rPr>
              <a:t> 13:15</a:t>
            </a:r>
            <a:endParaRPr lang="de-DE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91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8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ANTARES – cold neutrons</a:t>
            </a:r>
          </a:p>
        </p:txBody>
      </p:sp>
      <p:grpSp>
        <p:nvGrpSpPr>
          <p:cNvPr id="7" name="Gruppieren 6"/>
          <p:cNvGrpSpPr>
            <a:grpSpLocks/>
          </p:cNvGrpSpPr>
          <p:nvPr/>
        </p:nvGrpSpPr>
        <p:grpSpPr bwMode="auto">
          <a:xfrm>
            <a:off x="468313" y="3082925"/>
            <a:ext cx="8243887" cy="3640138"/>
            <a:chOff x="468312" y="2625361"/>
            <a:chExt cx="8243887" cy="3640137"/>
          </a:xfrm>
        </p:grpSpPr>
        <p:sp>
          <p:nvSpPr>
            <p:cNvPr id="8" name="Freihandform 5"/>
            <p:cNvSpPr>
              <a:spLocks/>
            </p:cNvSpPr>
            <p:nvPr/>
          </p:nvSpPr>
          <p:spPr bwMode="auto">
            <a:xfrm>
              <a:off x="1621632" y="4729162"/>
              <a:ext cx="6303168" cy="228600"/>
            </a:xfrm>
            <a:custGeom>
              <a:avLst/>
              <a:gdLst>
                <a:gd name="T0" fmla="*/ 0 w 6303168"/>
                <a:gd name="T1" fmla="*/ 107156 h 228600"/>
                <a:gd name="T2" fmla="*/ 6303168 w 6303168"/>
                <a:gd name="T3" fmla="*/ 228600 h 228600"/>
                <a:gd name="T4" fmla="*/ 6155528 w 6303168"/>
                <a:gd name="T5" fmla="*/ 0 h 228600"/>
                <a:gd name="T6" fmla="*/ 0 w 6303168"/>
                <a:gd name="T7" fmla="*/ 107156 h 228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03168"/>
                <a:gd name="T13" fmla="*/ 0 h 228600"/>
                <a:gd name="T14" fmla="*/ 6303168 w 6303168"/>
                <a:gd name="T15" fmla="*/ 228600 h 228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03168" h="228600">
                  <a:moveTo>
                    <a:pt x="0" y="107156"/>
                  </a:moveTo>
                  <a:lnTo>
                    <a:pt x="6303168" y="228600"/>
                  </a:lnTo>
                  <a:lnTo>
                    <a:pt x="6155531" y="0"/>
                  </a:lnTo>
                  <a:lnTo>
                    <a:pt x="0" y="107156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9" name="Grafik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2" y="2625361"/>
              <a:ext cx="8243887" cy="364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98" name="Picture 2" descr="H:\Dokumente\Konferenzen und Talks\2018_09_WCNR10\Vorträge\image_manager__content_noresize_spektrum_antar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633" y="836712"/>
            <a:ext cx="3206567" cy="235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79512" y="764703"/>
            <a:ext cx="514300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Font typeface="Arial" charset="0"/>
              <a:buChar char="•"/>
            </a:pPr>
            <a:r>
              <a:rPr lang="de-DE" altLang="de-DE" dirty="0">
                <a:latin typeface="Calibri" pitchFamily="34" charset="0"/>
                <a:ea typeface="Calibri" pitchFamily="34" charset="0"/>
                <a:cs typeface="Calibri" pitchFamily="34" charset="0"/>
              </a:rPr>
              <a:t>3 </a:t>
            </a:r>
            <a:r>
              <a:rPr lang="de-DE" altLang="de-DE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chambers</a:t>
            </a:r>
            <a:endParaRPr lang="de-DE" altLang="de-DE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>
              <a:buFont typeface="Arial" charset="0"/>
              <a:buChar char="•"/>
            </a:pPr>
            <a:r>
              <a:rPr lang="de-DE" altLang="de-DE" dirty="0">
                <a:latin typeface="Calibri" pitchFamily="34" charset="0"/>
                <a:ea typeface="Calibri" pitchFamily="34" charset="0"/>
                <a:cs typeface="Calibri" pitchFamily="34" charset="0"/>
              </a:rPr>
              <a:t>Beam accessible along flight </a:t>
            </a:r>
            <a:r>
              <a:rPr lang="de-DE" altLang="de-D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path -&gt; high flexibility</a:t>
            </a:r>
          </a:p>
          <a:p>
            <a:pPr algn="l">
              <a:buFont typeface="Arial" charset="0"/>
              <a:buChar char="•"/>
            </a:pPr>
            <a:r>
              <a:rPr lang="de-DE" altLang="de-D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L/D = 200 ... 7200</a:t>
            </a:r>
          </a:p>
          <a:p>
            <a:pPr algn="l">
              <a:buFont typeface="Arial" charset="0"/>
              <a:buChar char="•"/>
            </a:pPr>
            <a:r>
              <a:rPr lang="de-DE" altLang="de-D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Flux: 10</a:t>
            </a:r>
            <a:r>
              <a:rPr lang="de-DE" altLang="de-DE" baseline="30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8</a:t>
            </a:r>
            <a:r>
              <a:rPr lang="de-DE" altLang="de-D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n/cm²/s @ L/D=400</a:t>
            </a:r>
          </a:p>
          <a:p>
            <a:pPr algn="l">
              <a:buFont typeface="Arial" charset="0"/>
              <a:buChar char="•"/>
            </a:pPr>
            <a:r>
              <a:rPr lang="de-DE" altLang="de-D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Cold neutron spectrum</a:t>
            </a:r>
          </a:p>
          <a:p>
            <a:pPr algn="l">
              <a:buFont typeface="Arial" charset="0"/>
              <a:buChar char="•"/>
            </a:pPr>
            <a:r>
              <a:rPr lang="de-DE" altLang="de-D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Velocity selector + Double crystal monochromator</a:t>
            </a:r>
          </a:p>
          <a:p>
            <a:pPr>
              <a:buFont typeface="Arial" charset="0"/>
              <a:buChar char="•"/>
            </a:pPr>
            <a:r>
              <a:rPr lang="de-DE" altLang="de-DE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Polarized</a:t>
            </a:r>
            <a:r>
              <a:rPr lang="de-DE" altLang="de-DE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neutron</a:t>
            </a:r>
            <a:r>
              <a:rPr lang="de-DE" altLang="de-DE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imaging</a:t>
            </a:r>
            <a:endParaRPr lang="de-DE" altLang="de-DE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l">
              <a:buFont typeface="Arial" charset="0"/>
              <a:buChar char="•"/>
            </a:pPr>
            <a:r>
              <a:rPr lang="de-DE" altLang="de-D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Neutron </a:t>
            </a:r>
            <a:r>
              <a:rPr lang="de-DE" altLang="de-DE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grating</a:t>
            </a:r>
            <a:r>
              <a:rPr lang="de-DE" altLang="de-DE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de-DE" altLang="de-DE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interferometry</a:t>
            </a:r>
            <a:endParaRPr lang="de-DE" altLang="de-DE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9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xfrm>
            <a:off x="8159965" y="6499449"/>
            <a:ext cx="744279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9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ANTARES – cold neutrons</a:t>
            </a:r>
            <a:endParaRPr lang="de-DE" dirty="0"/>
          </a:p>
        </p:txBody>
      </p:sp>
      <p:pic>
        <p:nvPicPr>
          <p:cNvPr id="2050" name="Picture 2" descr="H:\Dokumente\ANTARES-II\PR\MLZ Review\Antares Pixel\A2014-0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7" r="37375"/>
          <a:stretch/>
        </p:blipFill>
        <p:spPr bwMode="auto">
          <a:xfrm>
            <a:off x="1194" y="1179572"/>
            <a:ext cx="4284088" cy="521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 Verbindung mit Pfeil 6"/>
          <p:cNvCxnSpPr/>
          <p:nvPr/>
        </p:nvCxnSpPr>
        <p:spPr bwMode="auto">
          <a:xfrm flipH="1">
            <a:off x="325464" y="2409986"/>
            <a:ext cx="2558414" cy="30609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2" name="Textfeld 11"/>
          <p:cNvSpPr txBox="1"/>
          <p:nvPr/>
        </p:nvSpPr>
        <p:spPr>
          <a:xfrm rot="18542750">
            <a:off x="1150155" y="3618006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solidFill>
                  <a:srgbClr val="000000"/>
                </a:solidFill>
                <a:ea typeface="ＭＳ Ｐゴシック" pitchFamily="34" charset="-128"/>
              </a:rPr>
              <a:t>15m</a:t>
            </a:r>
          </a:p>
        </p:txBody>
      </p:sp>
      <p:pic>
        <p:nvPicPr>
          <p:cNvPr id="14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39"/>
          <a:stretch/>
        </p:blipFill>
        <p:spPr bwMode="auto">
          <a:xfrm>
            <a:off x="4342885" y="3689505"/>
            <a:ext cx="4816153" cy="2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H:\Dokumente\Konferenzen und Talks\2018_09_WCNR10\Vorträge\_DSC430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5"/>
          <a:stretch/>
        </p:blipFill>
        <p:spPr bwMode="auto">
          <a:xfrm>
            <a:off x="4342885" y="1179572"/>
            <a:ext cx="4816153" cy="245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00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10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ANTARES – typical applications</a:t>
            </a:r>
            <a:endParaRPr lang="de-DE" dirty="0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7006650" y="4238581"/>
            <a:ext cx="2165545" cy="1972907"/>
            <a:chOff x="268" y="363"/>
            <a:chExt cx="4217" cy="4120"/>
          </a:xfrm>
        </p:grpSpPr>
        <p:pic>
          <p:nvPicPr>
            <p:cNvPr id="8" name="Picture 5" descr="Ringmagnet_90_grad_x100_y35_3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" y="363"/>
              <a:ext cx="2077" cy="1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Ringmagnet_90_grad_x140_y75_3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" y="1460"/>
              <a:ext cx="2088" cy="1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7" descr="Ringmagnet_90_grad_x60_y75_3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" y="1424"/>
              <a:ext cx="2133" cy="19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 descr="Ringmagnet_90_grad_x100_y115_3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6" y="2571"/>
              <a:ext cx="2095" cy="1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9" descr="Ringmagnet_90_grad_x100_y75_3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7" y="1460"/>
              <a:ext cx="2117" cy="1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uppieren 9"/>
          <p:cNvGrpSpPr/>
          <p:nvPr/>
        </p:nvGrpSpPr>
        <p:grpSpPr>
          <a:xfrm>
            <a:off x="152495" y="3731227"/>
            <a:ext cx="3339385" cy="2773777"/>
            <a:chOff x="3909738" y="2060848"/>
            <a:chExt cx="6060151" cy="4787765"/>
          </a:xfrm>
        </p:grpSpPr>
        <p:sp>
          <p:nvSpPr>
            <p:cNvPr id="15" name="Textfeld 10"/>
            <p:cNvSpPr txBox="1"/>
            <p:nvPr/>
          </p:nvSpPr>
          <p:spPr>
            <a:xfrm>
              <a:off x="4219336" y="5839244"/>
              <a:ext cx="3816424" cy="1009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smtClean="0"/>
                <a:t>inner ear </a:t>
              </a:r>
              <a:r>
                <a:rPr lang="en-GB" sz="1600" dirty="0" smtClean="0"/>
                <a:t>of 230 My </a:t>
              </a:r>
              <a:r>
                <a:rPr lang="en-GB" sz="1600" i="1" dirty="0" smtClean="0"/>
                <a:t>Massetognathus</a:t>
              </a:r>
              <a:endParaRPr lang="en-GB" sz="1600" i="1" dirty="0"/>
            </a:p>
          </p:txBody>
        </p:sp>
        <p:pic>
          <p:nvPicPr>
            <p:cNvPr id="16" name="Picture 6" descr="C:\Users\Michael\Desktop\Synapsida\Vorträge\2014_02_20_Vortrag_München\Masse\innerear3_korr2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4008" y="2060848"/>
              <a:ext cx="3434242" cy="3617590"/>
            </a:xfrm>
            <a:prstGeom prst="rect">
              <a:avLst/>
            </a:prstGeom>
            <a:noFill/>
          </p:spPr>
        </p:pic>
        <p:sp>
          <p:nvSpPr>
            <p:cNvPr id="17" name="Textfeld 12"/>
            <p:cNvSpPr txBox="1"/>
            <p:nvPr/>
          </p:nvSpPr>
          <p:spPr>
            <a:xfrm>
              <a:off x="7452320" y="5157192"/>
              <a:ext cx="2276968" cy="1274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cochlea</a:t>
              </a:r>
            </a:p>
            <a:p>
              <a:pPr algn="ctr"/>
              <a:r>
                <a:rPr lang="en-GB" sz="1400" dirty="0" smtClean="0"/>
                <a:t>(hearing organ)</a:t>
              </a:r>
              <a:endParaRPr lang="en-GB" sz="1400" dirty="0"/>
            </a:p>
          </p:txBody>
        </p:sp>
        <p:cxnSp>
          <p:nvCxnSpPr>
            <p:cNvPr id="18" name="Gerade Verbindung 13"/>
            <p:cNvCxnSpPr/>
            <p:nvPr/>
          </p:nvCxnSpPr>
          <p:spPr>
            <a:xfrm>
              <a:off x="6732240" y="5013176"/>
              <a:ext cx="936104" cy="2880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feld 14"/>
            <p:cNvSpPr txBox="1"/>
            <p:nvPr/>
          </p:nvSpPr>
          <p:spPr>
            <a:xfrm>
              <a:off x="3909738" y="4914152"/>
              <a:ext cx="2848518" cy="903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oval window</a:t>
              </a:r>
            </a:p>
            <a:p>
              <a:pPr algn="ctr"/>
              <a:r>
                <a:rPr lang="en-GB" sz="1400" dirty="0" smtClean="0"/>
                <a:t>(stapes) </a:t>
              </a:r>
              <a:endParaRPr lang="en-GB" sz="1400" i="1" dirty="0"/>
            </a:p>
          </p:txBody>
        </p:sp>
        <p:cxnSp>
          <p:nvCxnSpPr>
            <p:cNvPr id="20" name="Gerade Verbindung 15"/>
            <p:cNvCxnSpPr/>
            <p:nvPr/>
          </p:nvCxnSpPr>
          <p:spPr>
            <a:xfrm flipV="1">
              <a:off x="5508104" y="4653136"/>
              <a:ext cx="648072" cy="2880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feld 16"/>
            <p:cNvSpPr txBox="1"/>
            <p:nvPr/>
          </p:nvSpPr>
          <p:spPr>
            <a:xfrm>
              <a:off x="7380312" y="2204864"/>
              <a:ext cx="2589577" cy="1274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semicircular canals</a:t>
              </a:r>
            </a:p>
            <a:p>
              <a:pPr algn="ctr"/>
              <a:r>
                <a:rPr lang="en-GB" sz="1400" dirty="0" smtClean="0"/>
                <a:t>(balance)</a:t>
              </a:r>
              <a:endParaRPr lang="en-GB" sz="1400" dirty="0"/>
            </a:p>
          </p:txBody>
        </p:sp>
        <p:cxnSp>
          <p:nvCxnSpPr>
            <p:cNvPr id="22" name="Gerade Verbindung 17"/>
            <p:cNvCxnSpPr/>
            <p:nvPr/>
          </p:nvCxnSpPr>
          <p:spPr>
            <a:xfrm flipV="1">
              <a:off x="6876256" y="2636912"/>
              <a:ext cx="648072" cy="2880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985" y="620688"/>
            <a:ext cx="4625489" cy="2880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3"/>
          <a:stretch/>
        </p:blipFill>
        <p:spPr bwMode="auto">
          <a:xfrm>
            <a:off x="7330114" y="1018133"/>
            <a:ext cx="1769049" cy="241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2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2" r="14615" b="1569"/>
          <a:stretch/>
        </p:blipFill>
        <p:spPr>
          <a:xfrm>
            <a:off x="-1" y="955674"/>
            <a:ext cx="2555777" cy="2401318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5948942" y="3440033"/>
            <a:ext cx="31502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000" dirty="0" smtClean="0"/>
              <a:t>T. Knoche, et al., J. Power </a:t>
            </a:r>
            <a:r>
              <a:rPr lang="de-DE" sz="1000" dirty="0" err="1" smtClean="0"/>
              <a:t>Sources</a:t>
            </a:r>
            <a:r>
              <a:rPr lang="de-DE" sz="1000" dirty="0" smtClean="0"/>
              <a:t>, </a:t>
            </a:r>
            <a:r>
              <a:rPr lang="de-DE" sz="1000" b="1" dirty="0" smtClean="0"/>
              <a:t>331</a:t>
            </a:r>
            <a:r>
              <a:rPr lang="de-DE" sz="1000" dirty="0" smtClean="0"/>
              <a:t>, 267 (2016)</a:t>
            </a:r>
            <a:endParaRPr lang="de-DE" sz="1000" dirty="0" smtClean="0"/>
          </a:p>
        </p:txBody>
      </p:sp>
      <p:pic>
        <p:nvPicPr>
          <p:cNvPr id="28" name="Picture 3" descr="C:\Users\Michael\Desktop\Synapsida\Vorträge\2014_02_20_Vortrag_München\Masse\snapshot2.jpg"/>
          <p:cNvPicPr>
            <a:picLocks noChangeAspect="1" noChangeArrowheads="1"/>
          </p:cNvPicPr>
          <p:nvPr/>
        </p:nvPicPr>
        <p:blipFill>
          <a:blip r:embed="rId13" cstate="print"/>
          <a:srcRect l="8769" r="21084"/>
          <a:stretch>
            <a:fillRect/>
          </a:stretch>
        </p:blipFill>
        <p:spPr bwMode="auto">
          <a:xfrm>
            <a:off x="-1" y="3686254"/>
            <a:ext cx="3150122" cy="2713905"/>
          </a:xfrm>
          <a:prstGeom prst="rect">
            <a:avLst/>
          </a:prstGeom>
          <a:noFill/>
        </p:spPr>
      </p:pic>
      <p:pic>
        <p:nvPicPr>
          <p:cNvPr id="23" name="Abs+Pol_fadeout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282474" y="4102371"/>
            <a:ext cx="1466022" cy="2251409"/>
          </a:xfrm>
          <a:prstGeom prst="rect">
            <a:avLst/>
          </a:prstGeom>
        </p:spPr>
      </p:pic>
      <p:sp>
        <p:nvSpPr>
          <p:cNvPr id="29" name="Textfeld 28"/>
          <p:cNvSpPr txBox="1"/>
          <p:nvPr/>
        </p:nvSpPr>
        <p:spPr>
          <a:xfrm>
            <a:off x="7282474" y="6400159"/>
            <a:ext cx="1808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M. Schulz, et al., J. </a:t>
            </a:r>
            <a:r>
              <a:rPr lang="de-DE" sz="1000" dirty="0" err="1"/>
              <a:t>P</a:t>
            </a:r>
            <a:r>
              <a:rPr lang="de-DE" sz="1000" dirty="0" err="1" smtClean="0"/>
              <a:t>hysics</a:t>
            </a:r>
            <a:r>
              <a:rPr lang="de-DE" sz="1000" dirty="0" smtClean="0"/>
              <a:t>, </a:t>
            </a:r>
          </a:p>
          <a:p>
            <a:r>
              <a:rPr lang="de-DE" sz="1000" b="1" dirty="0" smtClean="0"/>
              <a:t>211</a:t>
            </a:r>
            <a:r>
              <a:rPr lang="de-DE" sz="1000" dirty="0" smtClean="0"/>
              <a:t>, </a:t>
            </a:r>
            <a:r>
              <a:rPr lang="de-DE" sz="1000" dirty="0" smtClean="0"/>
              <a:t>012025 </a:t>
            </a:r>
            <a:r>
              <a:rPr lang="de-DE" sz="1000" dirty="0" smtClean="0"/>
              <a:t>(2010)</a:t>
            </a:r>
            <a:endParaRPr lang="de-DE" sz="10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3150120" y="4002306"/>
            <a:ext cx="4392651" cy="2307014"/>
            <a:chOff x="3150121" y="4316370"/>
            <a:chExt cx="3835158" cy="2014221"/>
          </a:xfrm>
        </p:grpSpPr>
        <p:sp>
          <p:nvSpPr>
            <p:cNvPr id="30" name="Textfeld 29"/>
            <p:cNvSpPr txBox="1"/>
            <p:nvPr/>
          </p:nvSpPr>
          <p:spPr>
            <a:xfrm>
              <a:off x="3150121" y="6084370"/>
              <a:ext cx="31085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/>
                <a:t>T. Reimann</a:t>
              </a:r>
              <a:r>
                <a:rPr lang="de-DE" sz="1000" dirty="0" smtClean="0"/>
                <a:t>, et al., Phys. </a:t>
              </a:r>
              <a:r>
                <a:rPr lang="de-DE" sz="1000" dirty="0" err="1" smtClean="0"/>
                <a:t>Rev</a:t>
              </a:r>
              <a:r>
                <a:rPr lang="de-DE" sz="1000" dirty="0" smtClean="0"/>
                <a:t>. B, </a:t>
              </a:r>
              <a:r>
                <a:rPr lang="de-DE" sz="1000" b="1" dirty="0" smtClean="0"/>
                <a:t>96</a:t>
              </a:r>
              <a:r>
                <a:rPr lang="de-DE" sz="1000" dirty="0" smtClean="0"/>
                <a:t>, </a:t>
              </a:r>
              <a:r>
                <a:rPr lang="de-DE" sz="1000" dirty="0" smtClean="0"/>
                <a:t>144506 </a:t>
              </a:r>
              <a:r>
                <a:rPr lang="de-DE" sz="1000" dirty="0" smtClean="0"/>
                <a:t>(2017)</a:t>
              </a:r>
              <a:endParaRPr lang="de-DE" sz="1000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2766" y="4316370"/>
              <a:ext cx="3792513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" descr="C:\Users\Michael\Desktop\Synapsida\Vorträge\2014_02_20_Vortrag_München\Masse\snapshot1.jpg"/>
          <p:cNvPicPr>
            <a:picLocks noChangeAspect="1" noChangeArrowheads="1"/>
          </p:cNvPicPr>
          <p:nvPr/>
        </p:nvPicPr>
        <p:blipFill>
          <a:blip r:embed="rId16" cstate="print"/>
          <a:srcRect l="12853" t="3545" r="19667" b="9609"/>
          <a:stretch>
            <a:fillRect/>
          </a:stretch>
        </p:blipFill>
        <p:spPr bwMode="auto">
          <a:xfrm>
            <a:off x="0" y="3876705"/>
            <a:ext cx="3115733" cy="24233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06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004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40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159750" y="6499225"/>
            <a:ext cx="744538" cy="304800"/>
          </a:xfrm>
        </p:spPr>
        <p:txBody>
          <a:bodyPr/>
          <a:lstStyle/>
          <a:p>
            <a:fld id="{DB72BE66-ACCA-4395-AA9C-9D7AED061853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4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neutron grating interferometry (nGI)</a:t>
            </a:r>
            <a:endParaRPr lang="de-DE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54958" y="1063626"/>
            <a:ext cx="8618233" cy="202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de-DE" sz="1800" b="1" dirty="0" smtClean="0"/>
          </a:p>
          <a:p>
            <a:pPr marL="0" indent="0">
              <a:buNone/>
              <a:tabLst>
                <a:tab pos="2333625" algn="l"/>
              </a:tabLst>
              <a:defRPr/>
            </a:pPr>
            <a:endParaRPr lang="de-DE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de-DE" sz="1800" dirty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de-DE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de-DE" sz="1800" dirty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de-DE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de-DE" sz="1800" dirty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de-DE" sz="1800" dirty="0" smtClean="0">
              <a:sym typeface="Wingdings" panose="05000000000000000000" pitchFamily="2" charset="2"/>
            </a:endParaRPr>
          </a:p>
          <a:p>
            <a:pPr marL="0" indent="0">
              <a:buNone/>
              <a:tabLst>
                <a:tab pos="2333625" algn="l"/>
              </a:tabLst>
              <a:defRPr/>
            </a:pPr>
            <a:endParaRPr lang="de-DE" sz="1800" dirty="0" smtClean="0"/>
          </a:p>
          <a:p>
            <a:pPr marL="0" indent="0">
              <a:buNone/>
              <a:tabLst>
                <a:tab pos="2333625" algn="l"/>
              </a:tabLst>
              <a:defRPr/>
            </a:pPr>
            <a:r>
              <a:rPr lang="de-DE" sz="1800" dirty="0" smtClean="0"/>
              <a:t>		</a:t>
            </a:r>
          </a:p>
          <a:p>
            <a:pPr>
              <a:tabLst>
                <a:tab pos="2333625" algn="l"/>
              </a:tabLst>
              <a:defRPr/>
            </a:pPr>
            <a:endParaRPr lang="de-DE" sz="1800" dirty="0"/>
          </a:p>
        </p:txBody>
      </p:sp>
      <p:pic>
        <p:nvPicPr>
          <p:cNvPr id="5122" name="Picture 2" descr="H:\Dokumente\Poster\Setu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8" y="1341320"/>
            <a:ext cx="4004440" cy="234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Dokumente\nGI-Setup\Gitter\G0\PB0607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7" t="4499" r="26030" b="11979"/>
          <a:stretch/>
        </p:blipFill>
        <p:spPr bwMode="auto">
          <a:xfrm>
            <a:off x="83060" y="4452216"/>
            <a:ext cx="1734729" cy="181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:\Dokumente\nGI-Setup\Gitter\G1\Fotos_Micromotiv\Shall-lf05 45min 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09" y="4452216"/>
            <a:ext cx="2458629" cy="184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93"/>
          <a:stretch/>
        </p:blipFill>
        <p:spPr bwMode="auto">
          <a:xfrm>
            <a:off x="4597209" y="4452214"/>
            <a:ext cx="2247913" cy="181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214485" y="4060113"/>
            <a:ext cx="1471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p</a:t>
            </a:r>
            <a:r>
              <a:rPr lang="de-DE" baseline="-25000" dirty="0" smtClean="0"/>
              <a:t>0</a:t>
            </a:r>
            <a:r>
              <a:rPr lang="de-DE" dirty="0" smtClean="0"/>
              <a:t>=1.6 mm</a:t>
            </a:r>
            <a:r>
              <a:rPr lang="de-DE" baseline="-25000" dirty="0" smtClean="0"/>
              <a:t> </a:t>
            </a:r>
            <a:endParaRPr lang="en-US" dirty="0"/>
          </a:p>
        </p:txBody>
      </p:sp>
      <p:sp>
        <p:nvSpPr>
          <p:cNvPr id="48" name="Textfeld 47"/>
          <p:cNvSpPr txBox="1"/>
          <p:nvPr/>
        </p:nvSpPr>
        <p:spPr>
          <a:xfrm>
            <a:off x="2357178" y="4060113"/>
            <a:ext cx="1548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p</a:t>
            </a:r>
            <a:r>
              <a:rPr lang="de-DE" baseline="-25000" dirty="0" smtClean="0"/>
              <a:t>1</a:t>
            </a:r>
            <a:r>
              <a:rPr lang="de-DE" dirty="0" smtClean="0"/>
              <a:t>=7.98 </a:t>
            </a:r>
            <a:r>
              <a:rPr lang="de-DE" dirty="0"/>
              <a:t>µ</a:t>
            </a:r>
            <a:r>
              <a:rPr lang="de-DE" dirty="0" smtClean="0"/>
              <a:t>m</a:t>
            </a:r>
            <a:r>
              <a:rPr lang="de-DE" baseline="-25000" dirty="0" smtClean="0"/>
              <a:t> </a:t>
            </a:r>
            <a:endParaRPr lang="en-US" dirty="0"/>
          </a:p>
        </p:txBody>
      </p:sp>
      <p:sp>
        <p:nvSpPr>
          <p:cNvPr id="49" name="Textfeld 48"/>
          <p:cNvSpPr txBox="1"/>
          <p:nvPr/>
        </p:nvSpPr>
        <p:spPr>
          <a:xfrm>
            <a:off x="5018088" y="4060113"/>
            <a:ext cx="1406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/>
              <a:t>p</a:t>
            </a:r>
            <a:r>
              <a:rPr lang="de-DE" baseline="-25000" dirty="0" smtClean="0"/>
              <a:t>2</a:t>
            </a:r>
            <a:r>
              <a:rPr lang="de-DE" dirty="0" smtClean="0"/>
              <a:t>=4.0 µm</a:t>
            </a:r>
            <a:r>
              <a:rPr lang="de-DE" baseline="-25000" dirty="0" smtClean="0"/>
              <a:t> </a:t>
            </a:r>
            <a:endParaRPr lang="en-US" dirty="0"/>
          </a:p>
        </p:txBody>
      </p:sp>
      <p:cxnSp>
        <p:nvCxnSpPr>
          <p:cNvPr id="10" name="Gerade Verbindung mit Pfeil 9"/>
          <p:cNvCxnSpPr/>
          <p:nvPr/>
        </p:nvCxnSpPr>
        <p:spPr bwMode="auto">
          <a:xfrm>
            <a:off x="774700" y="3535052"/>
            <a:ext cx="83139" cy="5250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Gerade Verbindung mit Pfeil 49"/>
          <p:cNvCxnSpPr>
            <a:endCxn id="48" idx="0"/>
          </p:cNvCxnSpPr>
          <p:nvPr/>
        </p:nvCxnSpPr>
        <p:spPr bwMode="auto">
          <a:xfrm>
            <a:off x="2924070" y="3164468"/>
            <a:ext cx="207519" cy="8956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Gerade Verbindung mit Pfeil 50"/>
          <p:cNvCxnSpPr/>
          <p:nvPr/>
        </p:nvCxnSpPr>
        <p:spPr bwMode="auto">
          <a:xfrm>
            <a:off x="3792849" y="3009991"/>
            <a:ext cx="1684124" cy="105012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52" name="Picture 5" descr="aii-v4-paper-02-SW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7"/>
          <a:stretch/>
        </p:blipFill>
        <p:spPr bwMode="auto">
          <a:xfrm>
            <a:off x="5003864" y="1239720"/>
            <a:ext cx="2122612" cy="242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llipse 16"/>
          <p:cNvSpPr/>
          <p:nvPr/>
        </p:nvSpPr>
        <p:spPr bwMode="auto">
          <a:xfrm>
            <a:off x="6513135" y="1781651"/>
            <a:ext cx="180000" cy="180000"/>
          </a:xfrm>
          <a:prstGeom prst="ellipse">
            <a:avLst/>
          </a:prstGeom>
          <a:solidFill>
            <a:srgbClr val="FF0000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3" name="Ellipse 52"/>
          <p:cNvSpPr/>
          <p:nvPr/>
        </p:nvSpPr>
        <p:spPr bwMode="auto">
          <a:xfrm>
            <a:off x="5956698" y="2758320"/>
            <a:ext cx="180000" cy="180000"/>
          </a:xfrm>
          <a:prstGeom prst="ellipse">
            <a:avLst/>
          </a:prstGeom>
          <a:solidFill>
            <a:schemeClr val="bg2">
              <a:lumMod val="40000"/>
              <a:lumOff val="60000"/>
              <a:alpha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latin typeface="Arial" pitchFamily="34" charset="0"/>
            </a:endParaRPr>
          </a:p>
        </p:txBody>
      </p:sp>
      <p:pic>
        <p:nvPicPr>
          <p:cNvPr id="5126" name="Picture 6" descr="Z:\FRM-II\2014\p9965\Fotos\IMG_334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952" y="3791028"/>
            <a:ext cx="1649347" cy="247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H:\Dokumente\Poster\2014_WCNR\IMG_3019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" t="5045" r="6000" b="10050"/>
          <a:stretch/>
        </p:blipFill>
        <p:spPr bwMode="auto">
          <a:xfrm>
            <a:off x="7332249" y="1239720"/>
            <a:ext cx="1558645" cy="22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eck 17"/>
          <p:cNvSpPr/>
          <p:nvPr/>
        </p:nvSpPr>
        <p:spPr bwMode="auto">
          <a:xfrm>
            <a:off x="7249951" y="3791028"/>
            <a:ext cx="1649347" cy="2474020"/>
          </a:xfrm>
          <a:prstGeom prst="rect">
            <a:avLst/>
          </a:prstGeom>
          <a:noFill/>
          <a:ln w="381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8" name="Rechteck 57"/>
          <p:cNvSpPr/>
          <p:nvPr/>
        </p:nvSpPr>
        <p:spPr bwMode="auto">
          <a:xfrm>
            <a:off x="7323845" y="1239720"/>
            <a:ext cx="1575454" cy="222236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42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8" grpId="0"/>
      <p:bldP spid="49" grpId="0"/>
      <p:bldP spid="17" grpId="0" animBg="1"/>
      <p:bldP spid="53" grpId="0" animBg="1"/>
      <p:bldP spid="18" grpId="0" animBg="1"/>
      <p:bldP spid="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241" y="0"/>
            <a:ext cx="8758067" cy="598141"/>
          </a:xfrm>
        </p:spPr>
        <p:txBody>
          <a:bodyPr/>
          <a:lstStyle/>
          <a:p>
            <a:r>
              <a:rPr lang="de-DE" dirty="0" smtClean="0"/>
              <a:t>nGI upgrade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624" y="624983"/>
            <a:ext cx="6191655" cy="3885369"/>
          </a:xfrm>
          <a:prstGeom prst="rect">
            <a:avLst/>
          </a:prstGeom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605047"/>
              </p:ext>
            </p:extLst>
          </p:nvPr>
        </p:nvGraphicFramePr>
        <p:xfrm>
          <a:off x="323528" y="4797152"/>
          <a:ext cx="8639136" cy="110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9784">
                  <a:extLst>
                    <a:ext uri="{9D8B030D-6E8A-4147-A177-3AD203B41FA5}">
                      <a16:colId xmlns="" xmlns:a16="http://schemas.microsoft.com/office/drawing/2014/main" val="3969071299"/>
                    </a:ext>
                  </a:extLst>
                </a:gridCol>
                <a:gridCol w="2159784">
                  <a:extLst>
                    <a:ext uri="{9D8B030D-6E8A-4147-A177-3AD203B41FA5}">
                      <a16:colId xmlns="" xmlns:a16="http://schemas.microsoft.com/office/drawing/2014/main" val="892498518"/>
                    </a:ext>
                  </a:extLst>
                </a:gridCol>
                <a:gridCol w="2159784">
                  <a:extLst>
                    <a:ext uri="{9D8B030D-6E8A-4147-A177-3AD203B41FA5}">
                      <a16:colId xmlns="" xmlns:a16="http://schemas.microsoft.com/office/drawing/2014/main" val="603707881"/>
                    </a:ext>
                  </a:extLst>
                </a:gridCol>
                <a:gridCol w="2159784">
                  <a:extLst>
                    <a:ext uri="{9D8B030D-6E8A-4147-A177-3AD203B41FA5}">
                      <a16:colId xmlns="" xmlns:a16="http://schemas.microsoft.com/office/drawing/2014/main" val="256528691"/>
                    </a:ext>
                  </a:extLst>
                </a:gridCol>
              </a:tblGrid>
              <a:tr h="344215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</a:t>
                      </a:r>
                      <a:r>
                        <a:rPr lang="de-DE" baseline="-25000" dirty="0" smtClean="0"/>
                        <a:t>0</a:t>
                      </a:r>
                      <a:endParaRPr lang="de-D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</a:t>
                      </a:r>
                      <a:r>
                        <a:rPr lang="de-DE" baseline="-25000" dirty="0" smtClean="0"/>
                        <a:t>1</a:t>
                      </a:r>
                      <a:endParaRPr lang="de-DE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</a:t>
                      </a:r>
                      <a:r>
                        <a:rPr lang="de-DE" baseline="-25000" dirty="0" smtClean="0"/>
                        <a:t>2</a:t>
                      </a:r>
                      <a:endParaRPr lang="de-DE" baseline="-25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2537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Period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1596µm -&gt; 150µm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7.98µm -&gt; 24.4µm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4µm -&gt; 13.3µm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4310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Depth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20µm -&gt;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dirty="0" smtClean="0"/>
                        <a:t>185µm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37.7µm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~10µm -&gt; 80µm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13836934"/>
                  </a:ext>
                </a:extLst>
              </a:tr>
            </a:tbl>
          </a:graphicData>
        </a:graphic>
      </p:graphicFrame>
      <p:pic>
        <p:nvPicPr>
          <p:cNvPr id="9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79588"/>
            <a:ext cx="6683639" cy="377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1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13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Fabrication of improved G</a:t>
            </a:r>
            <a:r>
              <a:rPr lang="de-DE" baseline="-25000" dirty="0" smtClean="0"/>
              <a:t>2</a:t>
            </a:r>
            <a:r>
              <a:rPr lang="de-DE" dirty="0" smtClean="0"/>
              <a:t> gratings</a:t>
            </a:r>
            <a:endParaRPr lang="de-DE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5" y="4115007"/>
            <a:ext cx="3300492" cy="2146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25967"/>
            <a:ext cx="3264862" cy="234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80728"/>
            <a:ext cx="4069477" cy="267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874142" y="3886550"/>
            <a:ext cx="4892032" cy="2725460"/>
            <a:chOff x="3874142" y="3886550"/>
            <a:chExt cx="4892032" cy="272546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142" y="3990403"/>
              <a:ext cx="4892032" cy="2621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3695737" y="4103115"/>
              <a:ext cx="74090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de-DE" sz="1400" dirty="0" smtClean="0"/>
                <a:t>+80µm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629376" y="620688"/>
            <a:ext cx="345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smtClean="0"/>
              <a:t>Conventional inclined sputtering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6896" y="3659108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smtClean="0"/>
              <a:t>Gd powder deposition in Si wafer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230665" y="6464587"/>
            <a:ext cx="3301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200" dirty="0" smtClean="0"/>
              <a:t>A. </a:t>
            </a:r>
            <a:r>
              <a:rPr lang="de-DE" sz="1200" dirty="0" err="1" smtClean="0"/>
              <a:t>Gustschin</a:t>
            </a:r>
            <a:r>
              <a:rPr lang="de-DE" sz="1200" dirty="0" smtClean="0"/>
              <a:t>, E17, </a:t>
            </a:r>
            <a:r>
              <a:rPr lang="de-DE" sz="1200" dirty="0" err="1" smtClean="0"/>
              <a:t>Physics</a:t>
            </a:r>
            <a:r>
              <a:rPr lang="de-DE" sz="1200" dirty="0" smtClean="0"/>
              <a:t> </a:t>
            </a:r>
            <a:r>
              <a:rPr lang="de-DE" sz="1200" dirty="0" err="1" smtClean="0"/>
              <a:t>Derpartment</a:t>
            </a:r>
            <a:r>
              <a:rPr lang="de-DE" sz="1200" dirty="0" smtClean="0"/>
              <a:t> TUM</a:t>
            </a:r>
            <a:endParaRPr 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256258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241" y="0"/>
            <a:ext cx="8758067" cy="598141"/>
          </a:xfrm>
        </p:spPr>
        <p:txBody>
          <a:bodyPr/>
          <a:lstStyle/>
          <a:p>
            <a:r>
              <a:rPr lang="de-DE" dirty="0" smtClean="0"/>
              <a:t>Performance of new setup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684295"/>
            <a:ext cx="5496580" cy="388878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16" y="797449"/>
            <a:ext cx="3028335" cy="2597547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301904" y="3499749"/>
            <a:ext cx="2762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 smtClean="0"/>
              <a:t>DC = 0.2    </a:t>
            </a:r>
            <a:r>
              <a:rPr lang="el-GR" dirty="0" smtClean="0"/>
              <a:t>λ</a:t>
            </a:r>
            <a:r>
              <a:rPr lang="de-DE" dirty="0" smtClean="0"/>
              <a:t> = 4Å</a:t>
            </a:r>
          </a:p>
          <a:p>
            <a:pPr algn="l"/>
            <a:r>
              <a:rPr lang="de-DE" dirty="0" smtClean="0"/>
              <a:t>Visibility: V = 0.75</a:t>
            </a:r>
            <a:endParaRPr lang="de-DE" dirty="0"/>
          </a:p>
          <a:p>
            <a:pPr algn="l"/>
            <a:endParaRPr lang="de-DE" dirty="0" smtClean="0"/>
          </a:p>
        </p:txBody>
      </p:sp>
      <p:sp>
        <p:nvSpPr>
          <p:cNvPr id="11" name="Textfeld 10"/>
          <p:cNvSpPr txBox="1"/>
          <p:nvPr/>
        </p:nvSpPr>
        <p:spPr>
          <a:xfrm>
            <a:off x="619780" y="4633765"/>
            <a:ext cx="76986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dirty="0" smtClean="0">
                <a:sym typeface="Wingdings" panose="05000000000000000000" pitchFamily="2" charset="2"/>
              </a:rPr>
              <a:t>Maximum </a:t>
            </a:r>
            <a:r>
              <a:rPr lang="de-DE" dirty="0">
                <a:sym typeface="Wingdings" panose="05000000000000000000" pitchFamily="2" charset="2"/>
              </a:rPr>
              <a:t>v</a:t>
            </a:r>
            <a:r>
              <a:rPr lang="de-DE" dirty="0" smtClean="0">
                <a:sym typeface="Wingdings" panose="05000000000000000000" pitchFamily="2" charset="2"/>
              </a:rPr>
              <a:t>isibility nearly 4x previous setup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>
                <a:sym typeface="Wingdings" panose="05000000000000000000" pitchFamily="2" charset="2"/>
              </a:rPr>
              <a:t>Extension of effective measurement range </a:t>
            </a:r>
            <a:r>
              <a:rPr lang="el-GR" dirty="0" smtClean="0"/>
              <a:t>λ</a:t>
            </a:r>
            <a:r>
              <a:rPr lang="de-DE" dirty="0" smtClean="0"/>
              <a:t> = 1.6Å ... 6Å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smtClean="0"/>
              <a:t>Improved SNR at shorter exposure times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Variable DC G</a:t>
            </a:r>
            <a:r>
              <a:rPr lang="de-DE" baseline="-25000" dirty="0"/>
              <a:t>0</a:t>
            </a:r>
            <a:r>
              <a:rPr lang="de-DE" dirty="0"/>
              <a:t>-gratings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Adjustment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flux</a:t>
            </a:r>
            <a:r>
              <a:rPr lang="de-DE" dirty="0">
                <a:sym typeface="Wingdings" panose="05000000000000000000" pitchFamily="2" charset="2"/>
              </a:rPr>
              <a:t> vs. </a:t>
            </a:r>
            <a:r>
              <a:rPr lang="de-DE" dirty="0" err="1">
                <a:sym typeface="Wingdings" panose="05000000000000000000" pitchFamily="2" charset="2"/>
              </a:rPr>
              <a:t>visibility</a:t>
            </a:r>
            <a:endParaRPr lang="de-DE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404624" y="5884568"/>
            <a:ext cx="5450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400" dirty="0" smtClean="0">
                <a:solidFill>
                  <a:srgbClr val="FF0000"/>
                </a:solidFill>
              </a:rPr>
              <a:t>More by Tobias Neuwirth: Friday 10:00</a:t>
            </a:r>
          </a:p>
        </p:txBody>
      </p:sp>
    </p:spTree>
    <p:extLst>
      <p:ext uri="{BB962C8B-B14F-4D97-AF65-F5344CB8AC3E}">
        <p14:creationId xmlns:p14="http://schemas.microsoft.com/office/powerpoint/2010/main" val="292014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000" dirty="0" smtClean="0"/>
              <a:t>NECTAR – fission neutrons</a:t>
            </a:r>
            <a:endParaRPr lang="de-DE" altLang="de-DE" sz="2000" dirty="0"/>
          </a:p>
        </p:txBody>
      </p:sp>
      <p:pic>
        <p:nvPicPr>
          <p:cNvPr id="18" name="Picture 3">
            <a:extLst>
              <a:ext uri="{FF2B5EF4-FFF2-40B4-BE49-F238E27FC236}">
                <a16:creationId xmlns="" xmlns:a16="http://schemas.microsoft.com/office/drawing/2014/main" id="{9A5B9A27-4738-45A8-BE05-7FB9F8222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668" y="1052736"/>
            <a:ext cx="2672828" cy="5069463"/>
          </a:xfrm>
          <a:prstGeom prst="rect">
            <a:avLst/>
          </a:prstGeom>
        </p:spPr>
      </p:pic>
      <p:pic>
        <p:nvPicPr>
          <p:cNvPr id="17" name="Picture 4" descr="Grundriss engl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3"/>
          <a:stretch>
            <a:fillRect/>
          </a:stretch>
        </p:blipFill>
        <p:spPr bwMode="auto">
          <a:xfrm>
            <a:off x="127762" y="1555383"/>
            <a:ext cx="7036526" cy="411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H:\Dokumente\Logos\LOGO NECTAR\NECTAR 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8" y="548680"/>
            <a:ext cx="2407151" cy="109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80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6D66C7B-9718-44F0-9D32-8F0736C0EA1F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altLang="de-DE" sz="2000" dirty="0"/>
              <a:t>NECTAR </a:t>
            </a:r>
            <a:r>
              <a:rPr lang="de-DE" altLang="de-DE" sz="2000" dirty="0" smtClean="0"/>
              <a:t>– fission neutrons</a:t>
            </a:r>
            <a:endParaRPr lang="de-DE" altLang="de-DE" sz="2000" dirty="0"/>
          </a:p>
        </p:txBody>
      </p:sp>
      <p:sp>
        <p:nvSpPr>
          <p:cNvPr id="206861" name="Text Box 13"/>
          <p:cNvSpPr txBox="1">
            <a:spLocks noChangeArrowheads="1"/>
          </p:cNvSpPr>
          <p:nvPr/>
        </p:nvSpPr>
        <p:spPr bwMode="auto">
          <a:xfrm>
            <a:off x="5506129" y="1773489"/>
            <a:ext cx="3890407" cy="274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lvl="1" indent="-342900" algn="l">
              <a:lnSpc>
                <a:spcPct val="90000"/>
              </a:lnSpc>
              <a:spcBef>
                <a:spcPct val="20000"/>
              </a:spcBef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pPr>
            <a:r>
              <a:rPr lang="de-DE" altLang="de-DE" sz="2000" dirty="0" smtClean="0">
                <a:latin typeface="+mn-lt"/>
                <a:ea typeface="ＭＳ Ｐゴシック" pitchFamily="1" charset="-128"/>
                <a:cs typeface="ＭＳ Ｐゴシック" pitchFamily="1" charset="-128"/>
              </a:rPr>
              <a:t>Fast (MeV) spectrum </a:t>
            </a:r>
            <a:endParaRPr lang="de-DE" altLang="de-DE" sz="2000" dirty="0">
              <a:latin typeface="+mn-lt"/>
              <a:ea typeface="ＭＳ Ｐゴシック" pitchFamily="1" charset="-128"/>
              <a:cs typeface="ＭＳ Ｐゴシック" pitchFamily="1" charset="-128"/>
            </a:endParaRPr>
          </a:p>
          <a:p>
            <a:pPr indent="-342900" algn="l">
              <a:lnSpc>
                <a:spcPct val="90000"/>
              </a:lnSpc>
              <a:spcBef>
                <a:spcPct val="20000"/>
              </a:spcBef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pP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L/D </a:t>
            </a: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  <a:sym typeface="Symbol" pitchFamily="18" charset="2"/>
              </a:rPr>
              <a:t> </a:t>
            </a: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200</a:t>
            </a:r>
          </a:p>
          <a:p>
            <a:pPr indent="-342900" algn="l">
              <a:lnSpc>
                <a:spcPct val="90000"/>
              </a:lnSpc>
              <a:spcBef>
                <a:spcPct val="20000"/>
              </a:spcBef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pPr>
            <a:r>
              <a:rPr lang="de-DE" altLang="de-DE" sz="2000" dirty="0" smtClean="0">
                <a:latin typeface="+mn-lt"/>
                <a:ea typeface="ＭＳ Ｐゴシック" pitchFamily="1" charset="-128"/>
                <a:cs typeface="ＭＳ Ｐゴシック" pitchFamily="1" charset="-128"/>
              </a:rPr>
              <a:t>Flux: </a:t>
            </a: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6.4•10</a:t>
            </a:r>
            <a:r>
              <a:rPr lang="de-DE" altLang="de-DE" sz="2000" baseline="30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7</a:t>
            </a: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 </a:t>
            </a:r>
            <a:r>
              <a:rPr lang="de-DE" altLang="de-DE" sz="2000" dirty="0" smtClean="0">
                <a:latin typeface="+mn-lt"/>
                <a:ea typeface="ＭＳ Ｐゴシック" pitchFamily="1" charset="-128"/>
                <a:cs typeface="ＭＳ Ｐゴシック" pitchFamily="1" charset="-128"/>
              </a:rPr>
              <a:t>n / (</a:t>
            </a: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cm² s)</a:t>
            </a:r>
          </a:p>
          <a:p>
            <a:pPr indent="-342900" algn="l">
              <a:lnSpc>
                <a:spcPct val="90000"/>
              </a:lnSpc>
              <a:spcBef>
                <a:spcPct val="20000"/>
              </a:spcBef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pPr>
            <a:r>
              <a:rPr lang="de-DE" altLang="de-DE" sz="2000" dirty="0" smtClean="0">
                <a:latin typeface="+mn-lt"/>
                <a:ea typeface="ＭＳ Ｐゴシック" pitchFamily="1" charset="-128"/>
                <a:cs typeface="ＭＳ Ｐゴシック" pitchFamily="1" charset="-128"/>
              </a:rPr>
              <a:t>Exposure time: </a:t>
            </a: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~1min</a:t>
            </a:r>
          </a:p>
          <a:p>
            <a:pPr indent="-342900" algn="l">
              <a:lnSpc>
                <a:spcPct val="90000"/>
              </a:lnSpc>
              <a:spcBef>
                <a:spcPct val="20000"/>
              </a:spcBef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pPr>
            <a:r>
              <a:rPr lang="de-DE" altLang="de-DE" sz="2000" dirty="0" smtClean="0">
                <a:latin typeface="+mn-lt"/>
                <a:ea typeface="ＭＳ Ｐゴシック" pitchFamily="1" charset="-128"/>
                <a:cs typeface="ＭＳ Ｐゴシック" pitchFamily="1" charset="-128"/>
              </a:rPr>
              <a:t>Resolution: </a:t>
            </a: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~0.5mm - 1mm</a:t>
            </a:r>
          </a:p>
          <a:p>
            <a:pPr indent="-342900" algn="l">
              <a:lnSpc>
                <a:spcPct val="90000"/>
              </a:lnSpc>
              <a:spcBef>
                <a:spcPct val="20000"/>
              </a:spcBef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pPr>
            <a:r>
              <a:rPr lang="de-DE" altLang="de-DE" sz="2000" dirty="0" smtClean="0">
                <a:latin typeface="+mn-lt"/>
                <a:ea typeface="ＭＳ Ｐゴシック" pitchFamily="1" charset="-128"/>
                <a:cs typeface="ＭＳ Ｐゴシック" pitchFamily="1" charset="-128"/>
              </a:rPr>
              <a:t>Samples max.</a:t>
            </a:r>
            <a:endParaRPr lang="de-DE" altLang="de-DE" sz="2000" dirty="0">
              <a:latin typeface="+mn-lt"/>
              <a:ea typeface="ＭＳ Ｐゴシック" pitchFamily="1" charset="-128"/>
              <a:cs typeface="ＭＳ Ｐゴシック" pitchFamily="1" charset="-128"/>
            </a:endParaRPr>
          </a:p>
          <a:p>
            <a:pPr lvl="1" indent="-342900" algn="l">
              <a:lnSpc>
                <a:spcPct val="90000"/>
              </a:lnSpc>
              <a:spcBef>
                <a:spcPct val="20000"/>
              </a:spcBef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pPr>
            <a:r>
              <a:rPr lang="de-DE" altLang="de-DE" sz="2000" dirty="0">
                <a:latin typeface="+mn-lt"/>
                <a:ea typeface="ＭＳ Ｐゴシック" pitchFamily="1" charset="-128"/>
                <a:cs typeface="ＭＳ Ｐゴシック" pitchFamily="1" charset="-128"/>
              </a:rPr>
              <a:t>80cm x 80 cm x 80 cm</a:t>
            </a:r>
          </a:p>
          <a:p>
            <a:pPr lvl="1" indent="-342900" algn="l">
              <a:lnSpc>
                <a:spcPct val="90000"/>
              </a:lnSpc>
              <a:spcBef>
                <a:spcPct val="20000"/>
              </a:spcBef>
              <a:buClr>
                <a:srgbClr val="1D3C71"/>
              </a:buClr>
              <a:buSzPct val="90000"/>
              <a:buFont typeface="Arial" pitchFamily="34" charset="0"/>
              <a:buChar char="■"/>
              <a:defRPr/>
            </a:pPr>
            <a:r>
              <a:rPr lang="de-DE" altLang="de-DE" sz="2000" dirty="0" smtClean="0">
                <a:latin typeface="+mn-lt"/>
                <a:ea typeface="ＭＳ Ｐゴシック" pitchFamily="1" charset="-128"/>
                <a:cs typeface="ＭＳ Ｐゴシック" pitchFamily="1" charset="-128"/>
              </a:rPr>
              <a:t>400kg</a:t>
            </a:r>
            <a:endParaRPr lang="de-DE" altLang="de-DE" sz="2000" dirty="0">
              <a:latin typeface="+mn-lt"/>
              <a:ea typeface="ＭＳ Ｐゴシック" pitchFamily="1" charset="-128"/>
              <a:cs typeface="ＭＳ Ｐゴシック" pitchFamily="1" charset="-128"/>
            </a:endParaRPr>
          </a:p>
        </p:txBody>
      </p:sp>
      <p:pic>
        <p:nvPicPr>
          <p:cNvPr id="1026" name="Picture 2" descr="E:\tmp\nect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86" y="1661476"/>
            <a:ext cx="5271367" cy="395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50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17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NECTAR – typical applications</a:t>
            </a:r>
            <a:endParaRPr lang="de-DE" dirty="0"/>
          </a:p>
        </p:txBody>
      </p:sp>
      <p:pic>
        <p:nvPicPr>
          <p:cNvPr id="6" name="Picture 2" descr="C:\Users\Boerries\PhD\Dissertation\grafics\RHCsystem\Wt_Series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385" y="654811"/>
            <a:ext cx="3082578" cy="343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Boerries\PhD\test\data0013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54" b="22561"/>
          <a:stretch/>
        </p:blipFill>
        <p:spPr bwMode="auto">
          <a:xfrm>
            <a:off x="5787966" y="4305419"/>
            <a:ext cx="3038997" cy="179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Getriebe-DR-Neutronen schnell-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4565" r="2703" b="5125"/>
          <a:stretch/>
        </p:blipFill>
        <p:spPr bwMode="auto">
          <a:xfrm>
            <a:off x="2699792" y="672061"/>
            <a:ext cx="3073720" cy="221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Getriebe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/>
          <a:stretch/>
        </p:blipFill>
        <p:spPr bwMode="auto">
          <a:xfrm>
            <a:off x="242442" y="672062"/>
            <a:ext cx="2387680" cy="221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623870" y="3414015"/>
            <a:ext cx="2688335" cy="2688335"/>
            <a:chOff x="12292335" y="953514"/>
            <a:chExt cx="3952875" cy="3952875"/>
          </a:xfrm>
        </p:grpSpPr>
        <p:pic>
          <p:nvPicPr>
            <p:cNvPr id="12" name="Picture 9" descr="Recon_FBP_07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92335" y="953514"/>
              <a:ext cx="1936750" cy="1936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Recon_FBP_13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08460" y="961452"/>
              <a:ext cx="1936750" cy="1936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1" descr="Recon_FBP_347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92335" y="2969639"/>
              <a:ext cx="1936750" cy="1936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242442" y="3414015"/>
            <a:ext cx="2016521" cy="2688335"/>
            <a:chOff x="8820472" y="956689"/>
            <a:chExt cx="2968625" cy="3957638"/>
          </a:xfrm>
        </p:grpSpPr>
        <p:pic>
          <p:nvPicPr>
            <p:cNvPr id="11" name="Picture 8" descr="P101038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0472" y="956689"/>
              <a:ext cx="2968625" cy="3957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10492110" y="1601214"/>
              <a:ext cx="461962" cy="2159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0676260" y="1458339"/>
              <a:ext cx="82391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1400">
                  <a:solidFill>
                    <a:schemeClr val="hlink"/>
                  </a:solidFill>
                </a:rPr>
                <a:t>100 mm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1068372" y="2177477"/>
              <a:ext cx="39052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1400" dirty="0">
                  <a:solidFill>
                    <a:schemeClr val="hlink"/>
                  </a:solidFill>
                </a:rPr>
                <a:t>Fe</a:t>
              </a: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H="1">
              <a:off x="10852472" y="2393377"/>
              <a:ext cx="287338" cy="1444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44166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18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 smtClean="0"/>
              <a:t>NECTAR – thermal beam option</a:t>
            </a:r>
            <a:endParaRPr lang="de-DE" sz="2000" dirty="0"/>
          </a:p>
        </p:txBody>
      </p:sp>
      <p:pic>
        <p:nvPicPr>
          <p:cNvPr id="6" name="Grafik 8" descr="end_rendering_03.png"/>
          <p:cNvPicPr>
            <a:picLocks noChangeAspect="1"/>
          </p:cNvPicPr>
          <p:nvPr/>
        </p:nvPicPr>
        <p:blipFill rotWithShape="1">
          <a:blip r:embed="rId3" cstate="print">
            <a:lum bright="-10000"/>
          </a:blip>
          <a:srcRect l="6465" t="8955" r="46723" b="38751"/>
          <a:stretch/>
        </p:blipFill>
        <p:spPr>
          <a:xfrm>
            <a:off x="4212" y="3415109"/>
            <a:ext cx="5479026" cy="3442891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12"/>
          <a:stretch/>
        </p:blipFill>
        <p:spPr bwMode="auto">
          <a:xfrm>
            <a:off x="827584" y="624508"/>
            <a:ext cx="491891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uppieren 8"/>
          <p:cNvGrpSpPr/>
          <p:nvPr/>
        </p:nvGrpSpPr>
        <p:grpSpPr>
          <a:xfrm>
            <a:off x="6732240" y="917889"/>
            <a:ext cx="1831328" cy="1658923"/>
            <a:chOff x="6965265" y="1772816"/>
            <a:chExt cx="1831328" cy="1658923"/>
          </a:xfrm>
        </p:grpSpPr>
        <p:pic>
          <p:nvPicPr>
            <p:cNvPr id="24" name="Grafik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265" y="1772816"/>
              <a:ext cx="1800000" cy="1381924"/>
            </a:xfrm>
            <a:prstGeom prst="rect">
              <a:avLst/>
            </a:prstGeom>
          </p:spPr>
        </p:pic>
        <p:sp>
          <p:nvSpPr>
            <p:cNvPr id="25" name="Rechteck 7"/>
            <p:cNvSpPr/>
            <p:nvPr/>
          </p:nvSpPr>
          <p:spPr>
            <a:xfrm>
              <a:off x="7092280" y="3154740"/>
              <a:ext cx="170431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dirty="0"/>
                <a:t>project</a:t>
              </a:r>
              <a:r>
                <a:rPr lang="en-GB" sz="1200" b="1" dirty="0"/>
                <a:t> </a:t>
              </a:r>
              <a:r>
                <a:rPr lang="en-GB" sz="1200" dirty="0" smtClean="0"/>
                <a:t>no:</a:t>
              </a:r>
              <a:r>
                <a:rPr lang="en-GB" sz="1200" b="1" dirty="0" smtClean="0"/>
                <a:t> </a:t>
              </a:r>
              <a:r>
                <a:rPr lang="de-DE" sz="1200" dirty="0" smtClean="0"/>
                <a:t>05K16VK3</a:t>
              </a:r>
              <a:endParaRPr lang="de-DE" sz="1200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100990" y="2582845"/>
            <a:ext cx="1020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 smtClean="0"/>
              <a:t>ANTARES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21784" y="2582845"/>
            <a:ext cx="91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 smtClean="0"/>
              <a:t>NECTAR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51578" y="2582845"/>
            <a:ext cx="910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 smtClean="0"/>
              <a:t>NECTAR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52120" y="3496940"/>
            <a:ext cx="360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Remote switching between fast and thermal beam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Moveable 10mm B</a:t>
            </a:r>
            <a:r>
              <a:rPr lang="en-US" baseline="-25000" dirty="0" smtClean="0"/>
              <a:t>4</a:t>
            </a:r>
            <a:r>
              <a:rPr lang="en-US" dirty="0" smtClean="0"/>
              <a:t>C filter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L/D 200 … 800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Resolution: </a:t>
            </a:r>
            <a:r>
              <a:rPr lang="en-US" dirty="0" smtClean="0"/>
              <a:t>&lt;&lt;100µm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/>
              <a:t>Φ</a:t>
            </a:r>
            <a:r>
              <a:rPr lang="en-US" baseline="-25000" dirty="0" err="1" smtClean="0"/>
              <a:t>th</a:t>
            </a:r>
            <a:r>
              <a:rPr lang="en-US" dirty="0" smtClean="0"/>
              <a:t> = 8·10</a:t>
            </a:r>
            <a:r>
              <a:rPr lang="en-US" baseline="30000" dirty="0" smtClean="0"/>
              <a:t>6</a:t>
            </a:r>
            <a:r>
              <a:rPr lang="en-US" dirty="0" smtClean="0"/>
              <a:t>n / (cm² s)</a:t>
            </a:r>
            <a:endParaRPr lang="en-US" baseline="30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020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19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NECTAR – thermal beam option</a:t>
            </a:r>
          </a:p>
        </p:txBody>
      </p:sp>
      <p:pic>
        <p:nvPicPr>
          <p:cNvPr id="6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4" b="36"/>
          <a:stretch/>
        </p:blipFill>
        <p:spPr>
          <a:xfrm>
            <a:off x="6228184" y="1052736"/>
            <a:ext cx="2915816" cy="3099302"/>
          </a:xfrm>
          <a:prstGeom prst="rect">
            <a:avLst/>
          </a:prstGeom>
        </p:spPr>
      </p:pic>
      <p:pic>
        <p:nvPicPr>
          <p:cNvPr id="7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5" y="4059796"/>
            <a:ext cx="2915816" cy="2358917"/>
          </a:xfrm>
          <a:prstGeom prst="rect">
            <a:avLst/>
          </a:prstGeom>
        </p:spPr>
      </p:pic>
      <p:pic>
        <p:nvPicPr>
          <p:cNvPr id="8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292" y="620688"/>
            <a:ext cx="2826869" cy="3456384"/>
          </a:xfrm>
          <a:prstGeom prst="rect">
            <a:avLst/>
          </a:prstGeom>
        </p:spPr>
      </p:pic>
      <p:pic>
        <p:nvPicPr>
          <p:cNvPr id="9" name="Grafik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2"/>
          <a:stretch/>
        </p:blipFill>
        <p:spPr>
          <a:xfrm>
            <a:off x="214967" y="1052736"/>
            <a:ext cx="3060889" cy="2376264"/>
          </a:xfrm>
          <a:prstGeom prst="rect">
            <a:avLst/>
          </a:prstGeom>
        </p:spPr>
      </p:pic>
      <p:pic>
        <p:nvPicPr>
          <p:cNvPr id="11" name="Grafik 8" descr="end_rendering_03.png"/>
          <p:cNvPicPr>
            <a:picLocks noChangeAspect="1"/>
          </p:cNvPicPr>
          <p:nvPr/>
        </p:nvPicPr>
        <p:blipFill rotWithShape="1">
          <a:blip r:embed="rId7" cstate="print">
            <a:lum bright="-10000"/>
          </a:blip>
          <a:srcRect l="6465" t="8955" r="46723" b="38751"/>
          <a:stretch/>
        </p:blipFill>
        <p:spPr>
          <a:xfrm>
            <a:off x="4212" y="3415109"/>
            <a:ext cx="5479026" cy="34428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87624" y="64852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smtClean="0"/>
              <a:t>collimator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3888" y="648523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smtClean="0"/>
              <a:t>beam limiter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2489" y="648523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smtClean="0"/>
              <a:t>detector upgrade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2136" y="504898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dirty="0" smtClean="0"/>
              <a:t>flight tube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395536" y="3284984"/>
            <a:ext cx="576064" cy="20882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530527" y="3441140"/>
            <a:ext cx="608294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de-DE" sz="2400" dirty="0" smtClean="0">
                <a:solidFill>
                  <a:srgbClr val="FF0000"/>
                </a:solidFill>
              </a:rPr>
              <a:t>More by Samantha Zimnik: Thursday 15:30</a:t>
            </a:r>
          </a:p>
        </p:txBody>
      </p:sp>
    </p:spTree>
    <p:extLst>
      <p:ext uri="{BB962C8B-B14F-4D97-AF65-F5344CB8AC3E}">
        <p14:creationId xmlns:p14="http://schemas.microsoft.com/office/powerpoint/2010/main" val="340135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6D66C7B-9718-44F0-9D32-8F0736C0EA1F}" type="slidenum">
              <a:rPr lang="de-DE" smtClean="0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20</a:t>
            </a:fld>
            <a:endParaRPr lang="de-DE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40609" y="764704"/>
            <a:ext cx="6262783" cy="598141"/>
          </a:xfrm>
        </p:spPr>
        <p:txBody>
          <a:bodyPr/>
          <a:lstStyle/>
          <a:p>
            <a:r>
              <a:rPr lang="de-DE" dirty="0" smtClean="0"/>
              <a:t>Conclusions</a:t>
            </a:r>
            <a:endParaRPr lang="de-DE" dirty="0"/>
          </a:p>
        </p:txBody>
      </p:sp>
      <p:sp>
        <p:nvSpPr>
          <p:cNvPr id="6" name="TextBox 5"/>
          <p:cNvSpPr txBox="1"/>
          <p:nvPr/>
        </p:nvSpPr>
        <p:spPr>
          <a:xfrm>
            <a:off x="251521" y="1412854"/>
            <a:ext cx="86409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de-DE" sz="2000" dirty="0" smtClean="0"/>
              <a:t>ODIN will </a:t>
            </a:r>
            <a:r>
              <a:rPr lang="de-DE" sz="2000" dirty="0" err="1" smtClean="0"/>
              <a:t>be</a:t>
            </a:r>
            <a:r>
              <a:rPr lang="de-DE" sz="2000" dirty="0" smtClean="0"/>
              <a:t> a </a:t>
            </a:r>
            <a:r>
              <a:rPr lang="de-DE" sz="2000" dirty="0" err="1" smtClean="0"/>
              <a:t>next</a:t>
            </a:r>
            <a:r>
              <a:rPr lang="de-DE" sz="2000" dirty="0" smtClean="0"/>
              <a:t> </a:t>
            </a:r>
            <a:r>
              <a:rPr lang="de-DE" sz="2000" dirty="0" err="1" smtClean="0"/>
              <a:t>generation</a:t>
            </a:r>
            <a:r>
              <a:rPr lang="de-DE" sz="2000" dirty="0" smtClean="0"/>
              <a:t> </a:t>
            </a:r>
            <a:r>
              <a:rPr lang="de-DE" sz="2000" dirty="0" err="1" smtClean="0"/>
              <a:t>neutron</a:t>
            </a:r>
            <a:r>
              <a:rPr lang="de-DE" sz="2000" dirty="0" smtClean="0"/>
              <a:t> </a:t>
            </a:r>
            <a:r>
              <a:rPr lang="de-DE" sz="2000" dirty="0" err="1" smtClean="0"/>
              <a:t>imaging</a:t>
            </a:r>
            <a:r>
              <a:rPr lang="de-DE" sz="2000" dirty="0" smtClean="0"/>
              <a:t> </a:t>
            </a:r>
            <a:r>
              <a:rPr lang="de-DE" sz="2000" dirty="0" err="1" smtClean="0"/>
              <a:t>instrument</a:t>
            </a:r>
            <a:r>
              <a:rPr lang="de-DE" sz="2000" dirty="0"/>
              <a:t> </a:t>
            </a:r>
            <a:r>
              <a:rPr lang="de-DE" sz="2000" dirty="0" smtClean="0"/>
              <a:t>at ESS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de-DE" sz="2000" dirty="0" smtClean="0"/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de-DE" sz="2000" dirty="0" smtClean="0"/>
              <a:t>NECTAR </a:t>
            </a:r>
            <a:r>
              <a:rPr lang="de-DE" sz="2000" dirty="0" smtClean="0"/>
              <a:t>and ANTARES are available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smtClean="0"/>
              <a:t>all </a:t>
            </a:r>
            <a:r>
              <a:rPr lang="de-DE" sz="2000" dirty="0" err="1" smtClean="0"/>
              <a:t>kinds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user</a:t>
            </a:r>
            <a:r>
              <a:rPr lang="de-DE" sz="2000" dirty="0" smtClean="0"/>
              <a:t> </a:t>
            </a:r>
            <a:r>
              <a:rPr lang="de-DE" sz="2000" dirty="0" err="1" smtClean="0"/>
              <a:t>experiements</a:t>
            </a:r>
            <a:endParaRPr lang="de-DE" sz="2000" dirty="0" smtClean="0"/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de-DE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000" dirty="0"/>
              <a:t>Next </a:t>
            </a:r>
            <a:r>
              <a:rPr lang="de-DE" sz="2000" dirty="0" err="1"/>
              <a:t>proposal</a:t>
            </a:r>
            <a:r>
              <a:rPr lang="de-DE" sz="2000" dirty="0"/>
              <a:t> </a:t>
            </a:r>
            <a:r>
              <a:rPr lang="de-DE" sz="2000" dirty="0" err="1"/>
              <a:t>deadline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smtClean="0"/>
              <a:t>28.9.2018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de-DE" sz="2000" dirty="0"/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de-DE" sz="2000" dirty="0" err="1" smtClean="0"/>
              <a:t>nGI</a:t>
            </a:r>
            <a:r>
              <a:rPr lang="de-DE" sz="2000" dirty="0" smtClean="0"/>
              <a:t> </a:t>
            </a:r>
            <a:r>
              <a:rPr lang="de-DE" sz="2000" dirty="0" smtClean="0"/>
              <a:t>Upgrade at ANTARES delivers highly </a:t>
            </a:r>
            <a:r>
              <a:rPr lang="de-DE" sz="2000" dirty="0" err="1" smtClean="0"/>
              <a:t>improved</a:t>
            </a:r>
            <a:r>
              <a:rPr lang="de-DE" sz="2000" dirty="0" smtClean="0"/>
              <a:t> </a:t>
            </a:r>
            <a:r>
              <a:rPr lang="de-DE" sz="2000" dirty="0" err="1" smtClean="0"/>
              <a:t>performance</a:t>
            </a:r>
            <a:endParaRPr lang="de-DE" sz="2000" dirty="0" smtClean="0"/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de-DE" sz="2000" dirty="0" smtClean="0"/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de-DE" sz="2000" dirty="0" smtClean="0"/>
              <a:t>Thermal upgrade at NECTAR provides an additional modality for improved contrast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49913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147136" y="6499449"/>
            <a:ext cx="945289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1159584" y="6499449"/>
            <a:ext cx="6939387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59965" y="6499449"/>
            <a:ext cx="744279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D66C7B-9718-44F0-9D32-8F0736C0EA1F}" type="slidenum">
              <a:rPr lang="de-DE" smtClean="0"/>
              <a:pPr>
                <a:defRPr/>
              </a:pPr>
              <a:t>21</a:t>
            </a:fld>
            <a:endParaRPr lang="de-DE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4141" y="2488073"/>
            <a:ext cx="8758067" cy="598141"/>
          </a:xfrm>
        </p:spPr>
        <p:txBody>
          <a:bodyPr/>
          <a:lstStyle/>
          <a:p>
            <a:r>
              <a:rPr lang="de-DE" sz="4400" dirty="0" smtClean="0"/>
              <a:t>Thank you!</a:t>
            </a:r>
            <a:endParaRPr lang="de-DE" sz="4400" dirty="0"/>
          </a:p>
        </p:txBody>
      </p:sp>
    </p:spTree>
    <p:extLst>
      <p:ext uri="{BB962C8B-B14F-4D97-AF65-F5344CB8AC3E}">
        <p14:creationId xmlns:p14="http://schemas.microsoft.com/office/powerpoint/2010/main" val="211753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159750" y="6499225"/>
            <a:ext cx="744538" cy="304800"/>
          </a:xfrm>
        </p:spPr>
        <p:txBody>
          <a:bodyPr/>
          <a:lstStyle/>
          <a:p>
            <a:fld id="{DB72BE66-ACCA-4395-AA9C-9D7AED06185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neutron grating interferometry (</a:t>
            </a:r>
            <a:r>
              <a:rPr lang="en-US" dirty="0" err="1" smtClean="0"/>
              <a:t>nGI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54958" y="1063626"/>
            <a:ext cx="8618233" cy="479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sz="1800" b="1" dirty="0" smtClean="0"/>
          </a:p>
          <a:p>
            <a:pPr>
              <a:tabLst>
                <a:tab pos="2333625" algn="l"/>
              </a:tabLst>
              <a:defRPr/>
            </a:pPr>
            <a:r>
              <a:rPr lang="en-US" sz="1800" dirty="0" smtClean="0">
                <a:sym typeface="Wingdings" panose="05000000000000000000" pitchFamily="2" charset="2"/>
              </a:rPr>
              <a:t>Setup generates neutron interference pattern at detector:</a:t>
            </a: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endParaRPr lang="en-US" sz="1800" dirty="0" smtClean="0">
              <a:sym typeface="Wingdings" panose="05000000000000000000" pitchFamily="2" charset="2"/>
            </a:endParaRPr>
          </a:p>
          <a:p>
            <a:pPr>
              <a:tabLst>
                <a:tab pos="2333625" algn="l"/>
              </a:tabLst>
              <a:defRPr/>
            </a:pPr>
            <a:r>
              <a:rPr lang="en-US" sz="1800" dirty="0" smtClean="0">
                <a:sym typeface="Wingdings" panose="05000000000000000000" pitchFamily="2" charset="2"/>
              </a:rPr>
              <a:t>Scattering at µm structures locally degrades interference pattern</a:t>
            </a:r>
          </a:p>
          <a:p>
            <a:pPr>
              <a:tabLst>
                <a:tab pos="2333625" algn="l"/>
              </a:tabLst>
              <a:defRPr/>
            </a:pPr>
            <a:r>
              <a:rPr lang="en-US" sz="1800" dirty="0" smtClean="0">
                <a:sym typeface="Wingdings" panose="05000000000000000000" pitchFamily="2" charset="2"/>
              </a:rPr>
              <a:t>Degradation of interference pattern mapped in the DFI </a:t>
            </a:r>
          </a:p>
          <a:p>
            <a:pPr marL="0" indent="0">
              <a:buNone/>
              <a:tabLst>
                <a:tab pos="2333625" algn="l"/>
              </a:tabLst>
              <a:defRPr/>
            </a:pPr>
            <a:r>
              <a:rPr lang="en-US" sz="1800" dirty="0" smtClean="0">
                <a:sym typeface="Wingdings" panose="05000000000000000000" pitchFamily="2" charset="2"/>
              </a:rPr>
              <a:t>         </a:t>
            </a:r>
            <a:r>
              <a:rPr lang="en-US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DFI = spatially resolved USANS scattering map</a:t>
            </a:r>
            <a:r>
              <a:rPr lang="en-US" sz="1800" dirty="0" smtClean="0"/>
              <a:t>	</a:t>
            </a:r>
          </a:p>
          <a:p>
            <a:pPr>
              <a:tabLst>
                <a:tab pos="2333625" algn="l"/>
              </a:tabLst>
              <a:defRPr/>
            </a:pPr>
            <a:endParaRPr lang="en-US" sz="1800" dirty="0"/>
          </a:p>
        </p:txBody>
      </p:sp>
      <p:pic>
        <p:nvPicPr>
          <p:cNvPr id="6153" name="Picture 9" descr="H:\Dokumente\Poster\nGI_comic_DF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7" y="1773235"/>
            <a:ext cx="8799513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:\Dokumente\Poster\nGI_comic_O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466" y="1773236"/>
            <a:ext cx="7451725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33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orlage D">
  <a:themeElements>
    <a:clrScheme name="Leere Präsentation 1">
      <a:dk1>
        <a:srgbClr val="000000"/>
      </a:dk1>
      <a:lt1>
        <a:srgbClr val="FFFFFF"/>
      </a:lt1>
      <a:dk2>
        <a:srgbClr val="005293"/>
      </a:dk2>
      <a:lt2>
        <a:srgbClr val="0065BD"/>
      </a:lt2>
      <a:accent1>
        <a:srgbClr val="A2AD00"/>
      </a:accent1>
      <a:accent2>
        <a:srgbClr val="E37222"/>
      </a:accent2>
      <a:accent3>
        <a:srgbClr val="FFFFFF"/>
      </a:accent3>
      <a:accent4>
        <a:srgbClr val="000000"/>
      </a:accent4>
      <a:accent5>
        <a:srgbClr val="CED3AA"/>
      </a:accent5>
      <a:accent6>
        <a:srgbClr val="CE671E"/>
      </a:accent6>
      <a:hlink>
        <a:srgbClr val="DAD7CB"/>
      </a:hlink>
      <a:folHlink>
        <a:srgbClr val="9C9D9F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5293"/>
        </a:dk2>
        <a:lt2>
          <a:srgbClr val="0065BD"/>
        </a:lt2>
        <a:accent1>
          <a:srgbClr val="A2AD00"/>
        </a:accent1>
        <a:accent2>
          <a:srgbClr val="E37222"/>
        </a:accent2>
        <a:accent3>
          <a:srgbClr val="FFFFFF"/>
        </a:accent3>
        <a:accent4>
          <a:srgbClr val="000000"/>
        </a:accent4>
        <a:accent5>
          <a:srgbClr val="CED3AA"/>
        </a:accent5>
        <a:accent6>
          <a:srgbClr val="CE671E"/>
        </a:accent6>
        <a:hlink>
          <a:srgbClr val="DAD7CB"/>
        </a:hlink>
        <a:folHlink>
          <a:srgbClr val="9C9D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orlage D">
  <a:themeElements>
    <a:clrScheme name="Leere Präsentation 1">
      <a:dk1>
        <a:srgbClr val="000000"/>
      </a:dk1>
      <a:lt1>
        <a:srgbClr val="FFFFFF"/>
      </a:lt1>
      <a:dk2>
        <a:srgbClr val="005293"/>
      </a:dk2>
      <a:lt2>
        <a:srgbClr val="0065BD"/>
      </a:lt2>
      <a:accent1>
        <a:srgbClr val="A2AD00"/>
      </a:accent1>
      <a:accent2>
        <a:srgbClr val="E37222"/>
      </a:accent2>
      <a:accent3>
        <a:srgbClr val="FFFFFF"/>
      </a:accent3>
      <a:accent4>
        <a:srgbClr val="000000"/>
      </a:accent4>
      <a:accent5>
        <a:srgbClr val="CED3AA"/>
      </a:accent5>
      <a:accent6>
        <a:srgbClr val="CE671E"/>
      </a:accent6>
      <a:hlink>
        <a:srgbClr val="DAD7CB"/>
      </a:hlink>
      <a:folHlink>
        <a:srgbClr val="9C9D9F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5293"/>
        </a:dk2>
        <a:lt2>
          <a:srgbClr val="0065BD"/>
        </a:lt2>
        <a:accent1>
          <a:srgbClr val="A2AD00"/>
        </a:accent1>
        <a:accent2>
          <a:srgbClr val="E37222"/>
        </a:accent2>
        <a:accent3>
          <a:srgbClr val="FFFFFF"/>
        </a:accent3>
        <a:accent4>
          <a:srgbClr val="000000"/>
        </a:accent4>
        <a:accent5>
          <a:srgbClr val="CED3AA"/>
        </a:accent5>
        <a:accent6>
          <a:srgbClr val="CE671E"/>
        </a:accent6>
        <a:hlink>
          <a:srgbClr val="DAD7CB"/>
        </a:hlink>
        <a:folHlink>
          <a:srgbClr val="9C9D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Vorlage D">
  <a:themeElements>
    <a:clrScheme name="Leere Präsentation 1">
      <a:dk1>
        <a:srgbClr val="000000"/>
      </a:dk1>
      <a:lt1>
        <a:srgbClr val="FFFFFF"/>
      </a:lt1>
      <a:dk2>
        <a:srgbClr val="005293"/>
      </a:dk2>
      <a:lt2>
        <a:srgbClr val="0065BD"/>
      </a:lt2>
      <a:accent1>
        <a:srgbClr val="A2AD00"/>
      </a:accent1>
      <a:accent2>
        <a:srgbClr val="E37222"/>
      </a:accent2>
      <a:accent3>
        <a:srgbClr val="FFFFFF"/>
      </a:accent3>
      <a:accent4>
        <a:srgbClr val="000000"/>
      </a:accent4>
      <a:accent5>
        <a:srgbClr val="CED3AA"/>
      </a:accent5>
      <a:accent6>
        <a:srgbClr val="CE671E"/>
      </a:accent6>
      <a:hlink>
        <a:srgbClr val="DAD7CB"/>
      </a:hlink>
      <a:folHlink>
        <a:srgbClr val="9C9D9F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5293"/>
        </a:dk2>
        <a:lt2>
          <a:srgbClr val="0065BD"/>
        </a:lt2>
        <a:accent1>
          <a:srgbClr val="A2AD00"/>
        </a:accent1>
        <a:accent2>
          <a:srgbClr val="E37222"/>
        </a:accent2>
        <a:accent3>
          <a:srgbClr val="FFFFFF"/>
        </a:accent3>
        <a:accent4>
          <a:srgbClr val="000000"/>
        </a:accent4>
        <a:accent5>
          <a:srgbClr val="CED3AA"/>
        </a:accent5>
        <a:accent6>
          <a:srgbClr val="CE671E"/>
        </a:accent6>
        <a:hlink>
          <a:srgbClr val="DAD7CB"/>
        </a:hlink>
        <a:folHlink>
          <a:srgbClr val="9C9D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eere Präsentation 1">
    <a:dk1>
      <a:srgbClr val="000000"/>
    </a:dk1>
    <a:lt1>
      <a:srgbClr val="FFFFFF"/>
    </a:lt1>
    <a:dk2>
      <a:srgbClr val="005293"/>
    </a:dk2>
    <a:lt2>
      <a:srgbClr val="0065BD"/>
    </a:lt2>
    <a:accent1>
      <a:srgbClr val="A2AD00"/>
    </a:accent1>
    <a:accent2>
      <a:srgbClr val="E37222"/>
    </a:accent2>
    <a:accent3>
      <a:srgbClr val="FFFFFF"/>
    </a:accent3>
    <a:accent4>
      <a:srgbClr val="000000"/>
    </a:accent4>
    <a:accent5>
      <a:srgbClr val="CED3AA"/>
    </a:accent5>
    <a:accent6>
      <a:srgbClr val="CE671E"/>
    </a:accent6>
    <a:hlink>
      <a:srgbClr val="DAD7CB"/>
    </a:hlink>
    <a:folHlink>
      <a:srgbClr val="9C9D9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711</Words>
  <Application>Microsoft Office PowerPoint</Application>
  <PresentationFormat>Bildschirmpräsentation (4:3)</PresentationFormat>
  <Paragraphs>209</Paragraphs>
  <Slides>22</Slides>
  <Notes>6</Notes>
  <HiddenSlides>0</HiddenSlides>
  <MMClips>1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22</vt:i4>
      </vt:variant>
    </vt:vector>
  </HeadingPairs>
  <TitlesOfParts>
    <vt:vector size="25" baseType="lpstr">
      <vt:lpstr>Vorlage D</vt:lpstr>
      <vt:lpstr>1_Vorlage D</vt:lpstr>
      <vt:lpstr>2_Vorlage D</vt:lpstr>
      <vt:lpstr>Recent activities and achievements of the  Munich Neutron Imaging Group</vt:lpstr>
      <vt:lpstr>Munich</vt:lpstr>
      <vt:lpstr>20km north: FRM II, Garching</vt:lpstr>
      <vt:lpstr>Munich Neutron Imaging Group (MUNIG)</vt:lpstr>
      <vt:lpstr>Outline</vt:lpstr>
      <vt:lpstr>PowerPoint-Präsentation</vt:lpstr>
      <vt:lpstr>PowerPoint-Präsentation</vt:lpstr>
      <vt:lpstr>ANTARES – cold neutrons</vt:lpstr>
      <vt:lpstr>ANTARES – cold neutrons</vt:lpstr>
      <vt:lpstr>ANTARES – typical applications</vt:lpstr>
      <vt:lpstr>neutron grating interferometry (nGI)</vt:lpstr>
      <vt:lpstr>nGI upgrade</vt:lpstr>
      <vt:lpstr>Fabrication of improved G2 gratings</vt:lpstr>
      <vt:lpstr>Performance of new setup</vt:lpstr>
      <vt:lpstr>NECTAR – fission neutrons</vt:lpstr>
      <vt:lpstr>NECTAR – fission neutrons</vt:lpstr>
      <vt:lpstr>NECTAR – typical applications</vt:lpstr>
      <vt:lpstr>NECTAR – thermal beam option</vt:lpstr>
      <vt:lpstr>NECTAR – thermal beam option</vt:lpstr>
      <vt:lpstr>Conclusions</vt:lpstr>
      <vt:lpstr>Thank you!</vt:lpstr>
      <vt:lpstr>neutron grating interferometry (nGI)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activities and achievements of the  Munich Neutron Imaging Group</dc:title>
  <dc:creator>Michael Schulz</dc:creator>
  <cp:lastModifiedBy>mschulz</cp:lastModifiedBy>
  <cp:revision>81</cp:revision>
  <dcterms:created xsi:type="dcterms:W3CDTF">2018-08-09T06:58:22Z</dcterms:created>
  <dcterms:modified xsi:type="dcterms:W3CDTF">2018-09-03T13:42:45Z</dcterms:modified>
</cp:coreProperties>
</file>