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468" r:id="rId2"/>
    <p:sldId id="499" r:id="rId3"/>
    <p:sldId id="469" r:id="rId4"/>
    <p:sldId id="470" r:id="rId5"/>
    <p:sldId id="500" r:id="rId6"/>
    <p:sldId id="502" r:id="rId7"/>
    <p:sldId id="473" r:id="rId8"/>
    <p:sldId id="503" r:id="rId9"/>
    <p:sldId id="490" r:id="rId10"/>
    <p:sldId id="477" r:id="rId11"/>
    <p:sldId id="478" r:id="rId12"/>
    <p:sldId id="479" r:id="rId13"/>
    <p:sldId id="480" r:id="rId14"/>
    <p:sldId id="481" r:id="rId15"/>
    <p:sldId id="486" r:id="rId16"/>
    <p:sldId id="482" r:id="rId17"/>
    <p:sldId id="483" r:id="rId18"/>
    <p:sldId id="484" r:id="rId19"/>
    <p:sldId id="495" r:id="rId20"/>
    <p:sldId id="488" r:id="rId21"/>
    <p:sldId id="491" r:id="rId22"/>
    <p:sldId id="492" r:id="rId23"/>
    <p:sldId id="507" r:id="rId24"/>
    <p:sldId id="506" r:id="rId25"/>
    <p:sldId id="493" r:id="rId26"/>
    <p:sldId id="504" r:id="rId27"/>
    <p:sldId id="505" r:id="rId28"/>
    <p:sldId id="494" r:id="rId29"/>
    <p:sldId id="496" r:id="rId30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Helvetic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FF00"/>
    <a:srgbClr val="CCFFFF"/>
    <a:srgbClr val="99FFCC"/>
    <a:srgbClr val="006699"/>
    <a:srgbClr val="CC3300"/>
    <a:srgbClr val="00FF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6" autoAdjust="0"/>
    <p:restoredTop sz="94728" autoAdjust="0"/>
  </p:normalViewPr>
  <p:slideViewPr>
    <p:cSldViewPr>
      <p:cViewPr>
        <p:scale>
          <a:sx n="100" d="100"/>
          <a:sy n="100" d="100"/>
        </p:scale>
        <p:origin x="-1170" y="-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5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13" Type="http://schemas.openxmlformats.org/officeDocument/2006/relationships/slide" Target="slides/slide15.xml"/><Relationship Id="rId18" Type="http://schemas.openxmlformats.org/officeDocument/2006/relationships/slide" Target="slides/slide20.xml"/><Relationship Id="rId26" Type="http://schemas.openxmlformats.org/officeDocument/2006/relationships/slide" Target="slides/slide28.xml"/><Relationship Id="rId3" Type="http://schemas.openxmlformats.org/officeDocument/2006/relationships/slide" Target="slides/slide3.xml"/><Relationship Id="rId21" Type="http://schemas.openxmlformats.org/officeDocument/2006/relationships/slide" Target="slides/slide23.xml"/><Relationship Id="rId7" Type="http://schemas.openxmlformats.org/officeDocument/2006/relationships/slide" Target="slides/slide9.xml"/><Relationship Id="rId12" Type="http://schemas.openxmlformats.org/officeDocument/2006/relationships/slide" Target="slides/slide14.xml"/><Relationship Id="rId17" Type="http://schemas.openxmlformats.org/officeDocument/2006/relationships/slide" Target="slides/slide19.xml"/><Relationship Id="rId25" Type="http://schemas.openxmlformats.org/officeDocument/2006/relationships/slide" Target="slides/slide27.xml"/><Relationship Id="rId2" Type="http://schemas.openxmlformats.org/officeDocument/2006/relationships/slide" Target="slides/slide2.xml"/><Relationship Id="rId16" Type="http://schemas.openxmlformats.org/officeDocument/2006/relationships/slide" Target="slides/slide18.xml"/><Relationship Id="rId20" Type="http://schemas.openxmlformats.org/officeDocument/2006/relationships/slide" Target="slides/slide22.xml"/><Relationship Id="rId1" Type="http://schemas.openxmlformats.org/officeDocument/2006/relationships/slide" Target="slides/slide1.xml"/><Relationship Id="rId6" Type="http://schemas.openxmlformats.org/officeDocument/2006/relationships/slide" Target="slides/slide8.xml"/><Relationship Id="rId11" Type="http://schemas.openxmlformats.org/officeDocument/2006/relationships/slide" Target="slides/slide13.xml"/><Relationship Id="rId24" Type="http://schemas.openxmlformats.org/officeDocument/2006/relationships/slide" Target="slides/slide26.xml"/><Relationship Id="rId5" Type="http://schemas.openxmlformats.org/officeDocument/2006/relationships/slide" Target="slides/slide7.xml"/><Relationship Id="rId15" Type="http://schemas.openxmlformats.org/officeDocument/2006/relationships/slide" Target="slides/slide17.xml"/><Relationship Id="rId23" Type="http://schemas.openxmlformats.org/officeDocument/2006/relationships/slide" Target="slides/slide25.xml"/><Relationship Id="rId10" Type="http://schemas.openxmlformats.org/officeDocument/2006/relationships/slide" Target="slides/slide12.xml"/><Relationship Id="rId19" Type="http://schemas.openxmlformats.org/officeDocument/2006/relationships/slide" Target="slides/slide21.xml"/><Relationship Id="rId4" Type="http://schemas.openxmlformats.org/officeDocument/2006/relationships/slide" Target="slides/slide4.xml"/><Relationship Id="rId9" Type="http://schemas.openxmlformats.org/officeDocument/2006/relationships/slide" Target="slides/slide11.xml"/><Relationship Id="rId14" Type="http://schemas.openxmlformats.org/officeDocument/2006/relationships/slide" Target="slides/slide16.xml"/><Relationship Id="rId22" Type="http://schemas.openxmlformats.org/officeDocument/2006/relationships/slide" Target="slides/slide24.xml"/><Relationship Id="rId27" Type="http://schemas.openxmlformats.org/officeDocument/2006/relationships/slide" Target="slides/slide2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072" tIns="47036" rIns="94072" bIns="47036" numCol="1" anchor="t" anchorCtr="0" compatLnSpc="1">
            <a:prstTxWarp prst="textNoShape">
              <a:avLst/>
            </a:prstTxWarp>
          </a:bodyPr>
          <a:lstStyle>
            <a:lvl1pPr defTabSz="942975" eaLnBrk="0" hangingPunct="0">
              <a:defRPr sz="1200" b="0">
                <a:solidFill>
                  <a:srgbClr val="CCFFFF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072" tIns="47036" rIns="94072" bIns="47036" numCol="1" anchor="t" anchorCtr="0" compatLnSpc="1">
            <a:prstTxWarp prst="textNoShape">
              <a:avLst/>
            </a:prstTxWarp>
          </a:bodyPr>
          <a:lstStyle>
            <a:lvl1pPr algn="r" defTabSz="942975" eaLnBrk="0" hangingPunct="0">
              <a:defRPr sz="1200" b="0">
                <a:solidFill>
                  <a:srgbClr val="CCFFFF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49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072" tIns="47036" rIns="94072" bIns="47036" numCol="1" anchor="b" anchorCtr="0" compatLnSpc="1">
            <a:prstTxWarp prst="textNoShape">
              <a:avLst/>
            </a:prstTxWarp>
          </a:bodyPr>
          <a:lstStyle>
            <a:lvl1pPr defTabSz="942975" eaLnBrk="0" hangingPunct="0">
              <a:defRPr sz="1200" b="0">
                <a:solidFill>
                  <a:srgbClr val="CCFFFF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249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4072" tIns="47036" rIns="94072" bIns="47036" numCol="1" anchor="b" anchorCtr="0" compatLnSpc="1">
            <a:prstTxWarp prst="textNoShape">
              <a:avLst/>
            </a:prstTxWarp>
          </a:bodyPr>
          <a:lstStyle>
            <a:lvl1pPr algn="r" defTabSz="942975" eaLnBrk="0" hangingPunct="0">
              <a:defRPr sz="1200" b="0">
                <a:solidFill>
                  <a:srgbClr val="CCFFFF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fld id="{BC0A433C-C2D0-48FA-A9E3-077424A286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48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157" tIns="47580" rIns="95157" bIns="47580" numCol="1" anchor="t" anchorCtr="0" compatLnSpc="1">
            <a:prstTxWarp prst="textNoShape">
              <a:avLst/>
            </a:prstTxWarp>
          </a:bodyPr>
          <a:lstStyle>
            <a:lvl1pPr defTabSz="950913" eaLnBrk="0" hangingPunct="0">
              <a:spcBef>
                <a:spcPct val="20000"/>
              </a:spcBef>
              <a:buFont typeface="Monotype Sorts"/>
              <a:buNone/>
              <a:defRPr sz="1200">
                <a:solidFill>
                  <a:schemeClr val="bg1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9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0025" y="0"/>
            <a:ext cx="3049588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157" tIns="47580" rIns="95157" bIns="47580" numCol="1" anchor="t" anchorCtr="0" compatLnSpc="1">
            <a:prstTxWarp prst="textNoShape">
              <a:avLst/>
            </a:prstTxWarp>
          </a:bodyPr>
          <a:lstStyle>
            <a:lvl1pPr algn="r" defTabSz="950913" eaLnBrk="0" hangingPunct="0">
              <a:spcBef>
                <a:spcPct val="20000"/>
              </a:spcBef>
              <a:buFont typeface="Monotype Sorts"/>
              <a:buNone/>
              <a:defRPr sz="1200">
                <a:solidFill>
                  <a:schemeClr val="bg1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060450" y="806450"/>
            <a:ext cx="5022850" cy="37671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9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3613" y="4895850"/>
            <a:ext cx="5211762" cy="457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157" tIns="47580" rIns="95157" bIns="475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79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13913"/>
            <a:ext cx="30480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157" tIns="47580" rIns="95157" bIns="47580" numCol="1" anchor="b" anchorCtr="0" compatLnSpc="1">
            <a:prstTxWarp prst="textNoShape">
              <a:avLst/>
            </a:prstTxWarp>
          </a:bodyPr>
          <a:lstStyle>
            <a:lvl1pPr defTabSz="950913" eaLnBrk="0" hangingPunct="0">
              <a:spcBef>
                <a:spcPct val="20000"/>
              </a:spcBef>
              <a:buFont typeface="Monotype Sorts"/>
              <a:buNone/>
              <a:defRPr sz="1200">
                <a:solidFill>
                  <a:schemeClr val="bg1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9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157" tIns="47580" rIns="95157" bIns="47580" numCol="1" anchor="b" anchorCtr="0" compatLnSpc="1">
            <a:prstTxWarp prst="textNoShape">
              <a:avLst/>
            </a:prstTxWarp>
          </a:bodyPr>
          <a:lstStyle>
            <a:lvl1pPr algn="r" defTabSz="950913" eaLnBrk="0" hangingPunct="0">
              <a:spcBef>
                <a:spcPct val="20000"/>
              </a:spcBef>
              <a:buFont typeface="Monotype Sorts"/>
              <a:buNone/>
              <a:defRPr sz="1200">
                <a:solidFill>
                  <a:schemeClr val="bg1"/>
                </a:solidFill>
                <a:latin typeface="Comic Sans MS" pitchFamily="66" charset="0"/>
              </a:defRPr>
            </a:lvl1pPr>
          </a:lstStyle>
          <a:p>
            <a:pPr>
              <a:defRPr/>
            </a:pPr>
            <a:fld id="{EC168E3E-CDA0-498D-89F2-5E46969E08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70B7CF9C-463F-44CC-90EB-F149E71F52BB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741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10805A2-FF14-4F36-BA93-51E6B63AACCD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945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88753140-F032-4574-B1C1-5793E5EC14CA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3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150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C7FBEEF1-7F30-40BB-9F5A-91C3B13A097D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4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98E15D5-736A-4D68-B3BE-302D15247D63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7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EB011841-551B-4F02-8ACC-49040DE54D28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8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AE362E6-ACA7-46A6-BBF6-666ADBD0CC92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9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174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E6669F02-72BA-45AC-BFEE-DD0940B7A679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10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4C5A6237-A59F-46A6-A9BC-12B16F232878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11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584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68C85FC-B311-4CBB-B7AF-4A0409C9552C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12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789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0BE0A9FF-B203-4B16-BD6C-84F41976D647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13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3993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7B5EC208-FC13-46FF-B7B3-53073FB14AA4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14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198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E24533E1-0DB7-4498-8E16-3D990E8D0E3A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15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403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AB04C1B8-B597-4273-A9B7-BDF1ACC9E7D0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16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608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0ADE1F9A-AFD0-461F-B6A2-5344D123DCB1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17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813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932F946-33DB-47E5-B187-B95AACC05458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18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017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EBDBF3FA-DC3A-47A0-99EB-FEDFA9F1073F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19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222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BA6F8A30-3219-41CA-8625-81B060FA1211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20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427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7BD4F448-43B9-4364-8028-7D68AFA7414B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21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632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802D9AF9-4613-4142-A7CF-A108265AD68E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22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837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6564D1AC-1C41-472D-B262-8F8D81585013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23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041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9EC2241C-6BA2-4053-914B-74402CD4835D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24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C4B5E83D-B2D8-4984-B714-E3477A32F4D9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25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4514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C0D0FC8A-51D5-49DA-AB16-AE133CB5AEE2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26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6562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C4C24BC4-4CA8-40EA-8FF2-6CD8E823E102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27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68610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FAF705B7-AE93-4940-B2D4-94A75B7738C1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28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0658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 txBox="1">
            <a:spLocks noGrp="1" noChangeArrowheads="1"/>
          </p:cNvSpPr>
          <p:nvPr/>
        </p:nvSpPr>
        <p:spPr bwMode="auto">
          <a:xfrm>
            <a:off x="4010025" y="9713913"/>
            <a:ext cx="3049588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157" tIns="47580" rIns="95157" bIns="47580" anchor="b"/>
          <a:lstStyle/>
          <a:p>
            <a:pPr algn="r" defTabSz="950913" eaLnBrk="0" hangingPunct="0">
              <a:spcBef>
                <a:spcPct val="20000"/>
              </a:spcBef>
              <a:buFont typeface="Monotype Sorts"/>
              <a:buNone/>
            </a:pPr>
            <a:fld id="{7D1297F8-DDAC-49FD-B820-F6EA68CF8BFB}" type="slidenum">
              <a:rPr lang="en-GB" sz="1200">
                <a:solidFill>
                  <a:schemeClr val="bg1"/>
                </a:solidFill>
                <a:latin typeface="Comic Sans MS" pitchFamily="66" charset="0"/>
              </a:rPr>
              <a:pPr algn="r" defTabSz="950913" eaLnBrk="0" hangingPunct="0">
                <a:spcBef>
                  <a:spcPct val="20000"/>
                </a:spcBef>
                <a:buFont typeface="Monotype Sorts"/>
                <a:buNone/>
              </a:pPr>
              <a:t>29</a:t>
            </a:fld>
            <a:endParaRPr lang="en-GB" sz="120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2706" name="Rectangle 2"/>
          <p:cNvSpPr>
            <a:spLocks noGrp="1" noRot="1" noChangeArrowheads="1" noTextEdit="1"/>
          </p:cNvSpPr>
          <p:nvPr>
            <p:ph type="sldImg"/>
          </p:nvPr>
        </p:nvSpPr>
        <p:spPr>
          <a:xfrm>
            <a:off x="984250" y="765175"/>
            <a:ext cx="5124450" cy="3841750"/>
          </a:xfrm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6150" y="4859338"/>
            <a:ext cx="5207000" cy="4610100"/>
          </a:xfrm>
          <a:noFill/>
          <a:ln/>
        </p:spPr>
        <p:txBody>
          <a:bodyPr lIns="95489" tIns="47744" rIns="95489" bIns="47744"/>
          <a:lstStyle/>
          <a:p>
            <a:endParaRPr lang="en-GB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/>
            </a:gs>
            <a:gs pos="100000">
              <a:srgbClr val="003366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/>
          <p:cNvPicPr>
            <a:picLocks noChangeAspect="1" noChangeArrowheads="1"/>
          </p:cNvPicPr>
          <p:nvPr/>
        </p:nvPicPr>
        <p:blipFill>
          <a:blip r:embed="rId14"/>
          <a:srcRect l="-90" t="37611" b="3168"/>
          <a:stretch>
            <a:fillRect/>
          </a:stretch>
        </p:blipFill>
        <p:spPr bwMode="auto">
          <a:xfrm>
            <a:off x="0" y="0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5867400" y="6583363"/>
            <a:ext cx="3276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8" tIns="45714" rIns="91428" bIns="45714">
            <a:spAutoFit/>
          </a:bodyPr>
          <a:lstStyle/>
          <a:p>
            <a:pPr eaLnBrk="0" hangingPunct="0">
              <a:spcBef>
                <a:spcPct val="20000"/>
              </a:spcBef>
              <a:buFont typeface="Monotype Sorts"/>
              <a:buNone/>
              <a:defRPr/>
            </a:pPr>
            <a:r>
              <a:rPr lang="en-GB" sz="1200" b="0">
                <a:solidFill>
                  <a:srgbClr val="FFFF00"/>
                </a:solidFill>
                <a:latin typeface="Arial" charset="0"/>
              </a:rPr>
              <a:t>Alan Hewat, WCNR-11 Sydney 2-7 Sep 2018</a:t>
            </a:r>
          </a:p>
        </p:txBody>
      </p:sp>
      <p:grpSp>
        <p:nvGrpSpPr>
          <p:cNvPr id="1028" name="Group 40"/>
          <p:cNvGrpSpPr>
            <a:grpSpLocks/>
          </p:cNvGrpSpPr>
          <p:nvPr/>
        </p:nvGrpSpPr>
        <p:grpSpPr bwMode="auto">
          <a:xfrm>
            <a:off x="141288" y="12700"/>
            <a:ext cx="977900" cy="981075"/>
            <a:chOff x="119" y="0"/>
            <a:chExt cx="544" cy="625"/>
          </a:xfrm>
        </p:grpSpPr>
        <p:sp>
          <p:nvSpPr>
            <p:cNvPr id="1065" name="Line 41"/>
            <p:cNvSpPr>
              <a:spLocks noChangeShapeType="1"/>
            </p:cNvSpPr>
            <p:nvPr/>
          </p:nvSpPr>
          <p:spPr bwMode="auto">
            <a:xfrm flipV="1">
              <a:off x="395" y="0"/>
              <a:ext cx="0" cy="227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6" name="Line 42"/>
            <p:cNvSpPr>
              <a:spLocks noChangeShapeType="1"/>
            </p:cNvSpPr>
            <p:nvPr/>
          </p:nvSpPr>
          <p:spPr bwMode="auto">
            <a:xfrm>
              <a:off x="393" y="394"/>
              <a:ext cx="0" cy="23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7" name="Line 43"/>
            <p:cNvSpPr>
              <a:spLocks noChangeShapeType="1"/>
            </p:cNvSpPr>
            <p:nvPr/>
          </p:nvSpPr>
          <p:spPr bwMode="auto">
            <a:xfrm>
              <a:off x="447" y="376"/>
              <a:ext cx="148" cy="147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8" name="Line 44"/>
            <p:cNvSpPr>
              <a:spLocks noChangeShapeType="1"/>
            </p:cNvSpPr>
            <p:nvPr/>
          </p:nvSpPr>
          <p:spPr bwMode="auto">
            <a:xfrm flipH="1">
              <a:off x="185" y="376"/>
              <a:ext cx="153" cy="144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69" name="Line 45"/>
            <p:cNvSpPr>
              <a:spLocks noChangeShapeType="1"/>
            </p:cNvSpPr>
            <p:nvPr/>
          </p:nvSpPr>
          <p:spPr bwMode="auto">
            <a:xfrm flipV="1">
              <a:off x="447" y="105"/>
              <a:ext cx="150" cy="145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70" name="Line 46"/>
            <p:cNvSpPr>
              <a:spLocks noChangeShapeType="1"/>
            </p:cNvSpPr>
            <p:nvPr/>
          </p:nvSpPr>
          <p:spPr bwMode="auto">
            <a:xfrm flipH="1" flipV="1">
              <a:off x="188" y="98"/>
              <a:ext cx="150" cy="152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71" name="Line 47"/>
            <p:cNvSpPr>
              <a:spLocks noChangeShapeType="1"/>
            </p:cNvSpPr>
            <p:nvPr/>
          </p:nvSpPr>
          <p:spPr bwMode="auto">
            <a:xfrm>
              <a:off x="458" y="311"/>
              <a:ext cx="205" cy="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72" name="Line 48"/>
            <p:cNvSpPr>
              <a:spLocks noChangeShapeType="1"/>
            </p:cNvSpPr>
            <p:nvPr/>
          </p:nvSpPr>
          <p:spPr bwMode="auto">
            <a:xfrm flipH="1">
              <a:off x="119" y="311"/>
              <a:ext cx="204" cy="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</p:grpSp>
      <p:sp>
        <p:nvSpPr>
          <p:cNvPr id="1073" name="Text Box 49"/>
          <p:cNvSpPr txBox="1">
            <a:spLocks noChangeArrowheads="1"/>
          </p:cNvSpPr>
          <p:nvPr/>
        </p:nvSpPr>
        <p:spPr bwMode="auto">
          <a:xfrm>
            <a:off x="1331913" y="0"/>
            <a:ext cx="64801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altLang="en-GB" sz="4000">
                <a:cs typeface="Times New Roman" pitchFamily="18" charset="0"/>
              </a:rPr>
              <a:t>1-INCH CCD CAMERAS</a:t>
            </a:r>
            <a:endParaRPr lang="en-GB" altLang="en-GB" sz="3200">
              <a:cs typeface="Times New Roman" pitchFamily="18" charset="0"/>
            </a:endParaRPr>
          </a:p>
          <a:p>
            <a:pPr algn="ctr">
              <a:defRPr/>
            </a:pPr>
            <a:r>
              <a:rPr lang="en-GB" altLang="en-GB" sz="2000">
                <a:solidFill>
                  <a:schemeClr val="accent2"/>
                </a:solidFill>
                <a:cs typeface="Times New Roman" pitchFamily="18" charset="0"/>
              </a:rPr>
              <a:t>Alan Hewat, ILL and NeutronOptics Grenoble</a:t>
            </a:r>
          </a:p>
        </p:txBody>
      </p:sp>
      <p:grpSp>
        <p:nvGrpSpPr>
          <p:cNvPr id="1030" name="Group 59"/>
          <p:cNvGrpSpPr>
            <a:grpSpLocks/>
          </p:cNvGrpSpPr>
          <p:nvPr/>
        </p:nvGrpSpPr>
        <p:grpSpPr bwMode="auto">
          <a:xfrm>
            <a:off x="7956550" y="12700"/>
            <a:ext cx="977900" cy="981075"/>
            <a:chOff x="119" y="0"/>
            <a:chExt cx="544" cy="625"/>
          </a:xfrm>
        </p:grpSpPr>
        <p:sp>
          <p:nvSpPr>
            <p:cNvPr id="1084" name="Line 60"/>
            <p:cNvSpPr>
              <a:spLocks noChangeShapeType="1"/>
            </p:cNvSpPr>
            <p:nvPr/>
          </p:nvSpPr>
          <p:spPr bwMode="auto">
            <a:xfrm flipV="1">
              <a:off x="395" y="0"/>
              <a:ext cx="0" cy="227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85" name="Line 61"/>
            <p:cNvSpPr>
              <a:spLocks noChangeShapeType="1"/>
            </p:cNvSpPr>
            <p:nvPr/>
          </p:nvSpPr>
          <p:spPr bwMode="auto">
            <a:xfrm>
              <a:off x="393" y="394"/>
              <a:ext cx="0" cy="23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86" name="Line 62"/>
            <p:cNvSpPr>
              <a:spLocks noChangeShapeType="1"/>
            </p:cNvSpPr>
            <p:nvPr/>
          </p:nvSpPr>
          <p:spPr bwMode="auto">
            <a:xfrm>
              <a:off x="447" y="376"/>
              <a:ext cx="148" cy="147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87" name="Line 63"/>
            <p:cNvSpPr>
              <a:spLocks noChangeShapeType="1"/>
            </p:cNvSpPr>
            <p:nvPr/>
          </p:nvSpPr>
          <p:spPr bwMode="auto">
            <a:xfrm flipH="1">
              <a:off x="185" y="376"/>
              <a:ext cx="153" cy="144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88" name="Line 64"/>
            <p:cNvSpPr>
              <a:spLocks noChangeShapeType="1"/>
            </p:cNvSpPr>
            <p:nvPr/>
          </p:nvSpPr>
          <p:spPr bwMode="auto">
            <a:xfrm flipV="1">
              <a:off x="447" y="105"/>
              <a:ext cx="150" cy="145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89" name="Line 65"/>
            <p:cNvSpPr>
              <a:spLocks noChangeShapeType="1"/>
            </p:cNvSpPr>
            <p:nvPr/>
          </p:nvSpPr>
          <p:spPr bwMode="auto">
            <a:xfrm flipH="1" flipV="1">
              <a:off x="188" y="98"/>
              <a:ext cx="150" cy="152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90" name="Line 66"/>
            <p:cNvSpPr>
              <a:spLocks noChangeShapeType="1"/>
            </p:cNvSpPr>
            <p:nvPr/>
          </p:nvSpPr>
          <p:spPr bwMode="auto">
            <a:xfrm>
              <a:off x="458" y="311"/>
              <a:ext cx="205" cy="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1091" name="Line 67"/>
            <p:cNvSpPr>
              <a:spLocks noChangeShapeType="1"/>
            </p:cNvSpPr>
            <p:nvPr/>
          </p:nvSpPr>
          <p:spPr bwMode="auto">
            <a:xfrm flipH="1">
              <a:off x="119" y="311"/>
              <a:ext cx="204" cy="1"/>
            </a:xfrm>
            <a:prstGeom prst="line">
              <a:avLst/>
            </a:prstGeom>
            <a:noFill/>
            <a:ln w="63500">
              <a:solidFill>
                <a:srgbClr val="006699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pPr algn="ctr" eaLnBrk="0" hangingPunct="0">
                <a:spcBef>
                  <a:spcPct val="20000"/>
                </a:spcBef>
                <a:buFont typeface="Monotype Sorts" charset="2"/>
                <a:buNone/>
                <a:defRPr/>
              </a:pPr>
              <a:endParaRPr lang="en-US"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75000"/>
        <a:buFont typeface="Monotype Sorts"/>
        <a:buChar char="l"/>
        <a:defRPr sz="2800" b="1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5000"/>
        <a:buFont typeface="Monotype Sorts"/>
        <a:buChar char="l"/>
        <a:defRPr sz="2400" b="1">
          <a:solidFill>
            <a:schemeClr val="bg1"/>
          </a:solidFill>
          <a:latin typeface="+mn-lt"/>
        </a:defRPr>
      </a:lvl2pPr>
      <a:lvl3pPr marL="1141413" indent="-227013" algn="l" rtl="0" eaLnBrk="0" fontAlgn="base" hangingPunct="0">
        <a:spcBef>
          <a:spcPct val="20000"/>
        </a:spcBef>
        <a:spcAft>
          <a:spcPct val="0"/>
        </a:spcAft>
        <a:buSzPct val="75000"/>
        <a:buFont typeface="Monotype Sorts"/>
        <a:buChar char="l"/>
        <a:defRPr sz="2000" b="1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b="1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99FFCC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99FF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99FF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99FF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rgbClr val="99FF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http://neutronoptics.com/resources/Ruby-60s-255em-filtered.jpg" TargetMode="External"/><Relationship Id="rId5" Type="http://schemas.openxmlformats.org/officeDocument/2006/relationships/image" Target="../media/image19.jpeg"/><Relationship Id="rId4" Type="http://schemas.openxmlformats.org/officeDocument/2006/relationships/image" Target="http://neutronoptics.com/resources/neutronoptics-emccd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 l="3308" r="3308"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3132138" y="1052513"/>
            <a:ext cx="5875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>
                <a:solidFill>
                  <a:srgbClr val="FFFF00"/>
                </a:solidFill>
              </a:rPr>
              <a:t>ILL Grenoble right, with ESRF left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 l="3308" r="3308"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1252356" name="Rectangle 4"/>
          <p:cNvSpPr>
            <a:spLocks noChangeArrowheads="1"/>
          </p:cNvSpPr>
          <p:nvPr/>
        </p:nvSpPr>
        <p:spPr bwMode="auto">
          <a:xfrm>
            <a:off x="0" y="981075"/>
            <a:ext cx="9144000" cy="210026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eaLnBrk="0" hangingPunct="0">
              <a:spcBef>
                <a:spcPct val="50000"/>
              </a:spcBef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Eberhard Lehmann, one of the fathers of neutron imaging... once said:</a:t>
            </a:r>
          </a:p>
          <a:p>
            <a:pPr eaLnBrk="0" hangingPunct="0">
              <a:spcBef>
                <a:spcPct val="50000"/>
              </a:spcBef>
              <a:buFont typeface="Monotype Sorts"/>
              <a:buNone/>
            </a:pPr>
            <a:endParaRPr lang="en-GB" sz="2400">
              <a:solidFill>
                <a:srgbClr val="FFFF00"/>
              </a:solidFill>
              <a:latin typeface="Arial" charset="0"/>
            </a:endParaRP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"</a:t>
            </a:r>
            <a:r>
              <a:rPr lang="en-GB" sz="2400" i="1">
                <a:solidFill>
                  <a:srgbClr val="FFFF00"/>
                </a:solidFill>
                <a:latin typeface="Arial" charset="0"/>
              </a:rPr>
              <a:t>Alan Hewat may know something about Neutron Diffraction -  </a:t>
            </a:r>
          </a:p>
          <a:p>
            <a:pPr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r>
              <a:rPr lang="en-GB" sz="2400" i="1">
                <a:solidFill>
                  <a:srgbClr val="FFFF00"/>
                </a:solidFill>
                <a:latin typeface="Arial" charset="0"/>
              </a:rPr>
              <a:t>        …but he knows nothing about Neutron Imaging</a:t>
            </a:r>
            <a:r>
              <a:rPr lang="en-GB" sz="2400">
                <a:solidFill>
                  <a:srgbClr val="FFFF00"/>
                </a:solidFill>
                <a:latin typeface="Arial" charset="0"/>
              </a:rPr>
              <a:t>"</a:t>
            </a:r>
            <a:endParaRPr lang="fr-FR" sz="1800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235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6325" y="981075"/>
            <a:ext cx="552767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5" descr="Alan_Hewat_196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35425" y="987425"/>
            <a:ext cx="18161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7" descr="hifar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981075"/>
            <a:ext cx="4048125" cy="395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 descr="HIFAR-1959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43213" y="3357563"/>
            <a:ext cx="3014662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8"/>
          <p:cNvSpPr txBox="1">
            <a:spLocks noChangeArrowheads="1"/>
          </p:cNvSpPr>
          <p:nvPr/>
        </p:nvSpPr>
        <p:spPr bwMode="auto">
          <a:xfrm>
            <a:off x="0" y="5013325"/>
            <a:ext cx="284321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HIFAR in 1958</a:t>
            </a:r>
          </a:p>
          <a:p>
            <a:pPr algn="ctr"/>
            <a:r>
              <a:rPr lang="en-GB" altLang="en-GB" sz="1400">
                <a:solidFill>
                  <a:schemeClr val="bg1"/>
                </a:solidFill>
                <a:cs typeface="Times New Roman" pitchFamily="18" charset="0"/>
              </a:rPr>
              <a:t>High Flux Australian Reactor</a:t>
            </a:r>
          </a:p>
          <a:p>
            <a:pPr algn="ctr"/>
            <a:endParaRPr lang="en-GB" altLang="en-GB" sz="1800">
              <a:solidFill>
                <a:schemeClr val="bg1"/>
              </a:solidFill>
              <a:cs typeface="Times New Roman" pitchFamily="18" charset="0"/>
            </a:endParaRPr>
          </a:p>
          <a:p>
            <a:pPr algn="ctr"/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Alan Hewat in 1961</a:t>
            </a:r>
          </a:p>
          <a:p>
            <a:pPr algn="ctr"/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A student at HIFAR</a:t>
            </a:r>
            <a:endParaRPr lang="en-GB" altLang="en-GB" sz="120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-107950" y="1052513"/>
            <a:ext cx="4284663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solidFill>
                  <a:srgbClr val="FFFF00"/>
                </a:solidFill>
              </a:rPr>
              <a:t>It’s True !</a:t>
            </a:r>
          </a:p>
          <a:p>
            <a:pPr algn="ctr"/>
            <a:r>
              <a:rPr lang="en-GB" sz="2400">
                <a:solidFill>
                  <a:srgbClr val="FFFF00"/>
                </a:solidFill>
              </a:rPr>
              <a:t>Thesis on Lattice Dynamics</a:t>
            </a:r>
          </a:p>
        </p:txBody>
      </p:sp>
      <p:sp>
        <p:nvSpPr>
          <p:cNvPr id="20487" name="Line 8"/>
          <p:cNvSpPr>
            <a:spLocks noChangeShapeType="1"/>
          </p:cNvSpPr>
          <p:nvPr/>
        </p:nvSpPr>
        <p:spPr bwMode="auto">
          <a:xfrm>
            <a:off x="5076825" y="3213100"/>
            <a:ext cx="2879725" cy="3024188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3"/>
          <p:cNvPicPr>
            <a:picLocks noChangeAspect="1" noChangeArrowheads="1"/>
          </p:cNvPicPr>
          <p:nvPr/>
        </p:nvPicPr>
        <p:blipFill>
          <a:blip r:embed="rId3"/>
          <a:srcRect l="-143" r="7881"/>
          <a:stretch>
            <a:fillRect/>
          </a:stretch>
        </p:blipFill>
        <p:spPr bwMode="auto">
          <a:xfrm>
            <a:off x="3995738" y="3265488"/>
            <a:ext cx="5148262" cy="359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Text Box 6"/>
          <p:cNvSpPr txBox="1">
            <a:spLocks noChangeArrowheads="1"/>
          </p:cNvSpPr>
          <p:nvPr/>
        </p:nvSpPr>
        <p:spPr bwMode="auto">
          <a:xfrm>
            <a:off x="0" y="5013325"/>
            <a:ext cx="2627313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OPAL in 2006</a:t>
            </a:r>
          </a:p>
          <a:p>
            <a:pPr algn="ctr"/>
            <a:r>
              <a:rPr lang="en-GB" altLang="en-GB" sz="1400">
                <a:solidFill>
                  <a:schemeClr val="bg1"/>
                </a:solidFill>
                <a:cs typeface="Times New Roman" pitchFamily="18" charset="0"/>
              </a:rPr>
              <a:t>High Flux Australian Reactor</a:t>
            </a:r>
          </a:p>
          <a:p>
            <a:pPr algn="ctr"/>
            <a:endParaRPr lang="en-GB" altLang="en-GB" sz="1400">
              <a:solidFill>
                <a:schemeClr val="bg1"/>
              </a:solidFill>
              <a:cs typeface="Times New Roman" pitchFamily="18" charset="0"/>
            </a:endParaRPr>
          </a:p>
          <a:p>
            <a:pPr algn="ctr"/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Alan Hewat in 2005</a:t>
            </a:r>
          </a:p>
          <a:p>
            <a:pPr algn="ctr"/>
            <a:r>
              <a:rPr lang="en-GB" altLang="en-GB" sz="1600">
                <a:solidFill>
                  <a:schemeClr val="bg1"/>
                </a:solidFill>
                <a:cs typeface="Times New Roman" pitchFamily="18" charset="0"/>
              </a:rPr>
              <a:t>At ICNS Sydney</a:t>
            </a:r>
          </a:p>
          <a:p>
            <a:pPr algn="ctr"/>
            <a:r>
              <a:rPr lang="en-GB" altLang="en-GB" sz="1600">
                <a:solidFill>
                  <a:srgbClr val="FFFF00"/>
                </a:solidFill>
                <a:cs typeface="Times New Roman" pitchFamily="18" charset="0"/>
              </a:rPr>
              <a:t>Still looks the same…</a:t>
            </a:r>
            <a:endParaRPr lang="en-GB" altLang="en-GB" sz="1000">
              <a:solidFill>
                <a:srgbClr val="FFFF00"/>
              </a:solidFill>
              <a:cs typeface="Times New Roman" pitchFamily="18" charset="0"/>
            </a:endParaRPr>
          </a:p>
        </p:txBody>
      </p:sp>
      <p:pic>
        <p:nvPicPr>
          <p:cNvPr id="22531" name="Picture 8" descr="Photo - See caption below for descriptio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981075"/>
            <a:ext cx="3995738" cy="377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14"/>
          <p:cNvSpPr txBox="1">
            <a:spLocks noChangeArrowheads="1"/>
          </p:cNvSpPr>
          <p:nvPr/>
        </p:nvSpPr>
        <p:spPr bwMode="auto">
          <a:xfrm>
            <a:off x="3995738" y="981075"/>
            <a:ext cx="5148262" cy="222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000">
                <a:solidFill>
                  <a:schemeClr val="bg1"/>
                </a:solidFill>
                <a:cs typeface="Times New Roman" pitchFamily="18" charset="0"/>
              </a:rPr>
              <a:t>2005 - A 16 CCD Neutron Laue Camera</a:t>
            </a:r>
          </a:p>
          <a:p>
            <a:pPr algn="ctr"/>
            <a:endParaRPr lang="en-GB" altLang="en-GB" sz="600">
              <a:solidFill>
                <a:schemeClr val="bg1"/>
              </a:solidFill>
            </a:endParaRPr>
          </a:p>
          <a:p>
            <a:pPr algn="ctr"/>
            <a:r>
              <a:rPr lang="en-GB" altLang="en-GB" sz="1400">
                <a:solidFill>
                  <a:schemeClr val="bg1"/>
                </a:solidFill>
                <a:cs typeface="Times New Roman" pitchFamily="18" charset="0"/>
              </a:rPr>
              <a:t>ICNS Sydney, Physica B (2006) 385–386 pp 979–984</a:t>
            </a:r>
          </a:p>
          <a:p>
            <a:pPr algn="ctr"/>
            <a:endParaRPr lang="en-GB" altLang="en-GB" sz="1400">
              <a:solidFill>
                <a:schemeClr val="bg1"/>
              </a:solidFill>
              <a:cs typeface="Times New Roman" pitchFamily="18" charset="0"/>
            </a:endParaRPr>
          </a:p>
          <a:p>
            <a:pPr algn="ctr"/>
            <a:r>
              <a:rPr lang="en-GB" altLang="en-GB" sz="2000">
                <a:solidFill>
                  <a:schemeClr val="bg1"/>
                </a:solidFill>
                <a:cs typeface="Times New Roman" pitchFamily="18" charset="0"/>
              </a:rPr>
              <a:t>CYCLOPS – a reciprocal-space explorer</a:t>
            </a:r>
          </a:p>
          <a:p>
            <a:pPr algn="ctr"/>
            <a:r>
              <a:rPr lang="en-GB" altLang="en-GB" sz="1400" b="0">
                <a:solidFill>
                  <a:schemeClr val="bg1"/>
                </a:solidFill>
                <a:cs typeface="Times New Roman" pitchFamily="18" charset="0"/>
              </a:rPr>
              <a:t>Bachir Ouladdiaf, John Archer, John Allibon, Philippe Decarpentrie, Marie-Helene Lemee-Cailleau, Juan Rodrıguez, Alan Hewat, Scott York, Daniel Brau and Garry J. McIntyre</a:t>
            </a:r>
            <a:r>
              <a:rPr lang="en-GB" altLang="en-GB" sz="1800">
                <a:solidFill>
                  <a:schemeClr val="bg1"/>
                </a:solidFill>
                <a:cs typeface="Times New Roman" pitchFamily="18" charset="0"/>
              </a:rPr>
              <a:t> </a:t>
            </a:r>
          </a:p>
          <a:p>
            <a:pPr algn="ctr"/>
            <a:endParaRPr lang="en-GB" altLang="en-GB" sz="600">
              <a:solidFill>
                <a:schemeClr val="bg1"/>
              </a:solidFill>
              <a:cs typeface="Times New Roman" pitchFamily="18" charset="0"/>
            </a:endParaRPr>
          </a:p>
          <a:p>
            <a:pPr algn="ctr"/>
            <a:r>
              <a:rPr lang="en-GB" altLang="en-GB" sz="1400">
                <a:solidFill>
                  <a:schemeClr val="bg1"/>
                </a:solidFill>
                <a:cs typeface="Times New Roman" pitchFamily="18" charset="0"/>
              </a:rPr>
              <a:t>J. Appl. Cryst. (2011) 44, 392–397</a:t>
            </a:r>
          </a:p>
        </p:txBody>
      </p:sp>
      <p:pic>
        <p:nvPicPr>
          <p:cNvPr id="22533" name="Picture 8" descr="Alan-20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27313" y="5084763"/>
            <a:ext cx="1223962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9" descr="Alan-200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00338" y="5084763"/>
            <a:ext cx="1223962" cy="147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 Box 3"/>
          <p:cNvSpPr txBox="1">
            <a:spLocks noChangeArrowheads="1"/>
          </p:cNvSpPr>
          <p:nvPr/>
        </p:nvSpPr>
        <p:spPr bwMode="auto">
          <a:xfrm>
            <a:off x="4067175" y="6165850"/>
            <a:ext cx="5076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000" b="0">
                <a:solidFill>
                  <a:schemeClr val="accent2"/>
                </a:solidFill>
                <a:cs typeface="Times New Roman" pitchFamily="18" charset="0"/>
              </a:rPr>
              <a:t>cf 4-CCD camera at FRM-2 (Schillinger)</a:t>
            </a:r>
          </a:p>
          <a:p>
            <a:pPr algn="ctr"/>
            <a:r>
              <a:rPr lang="en-GB" altLang="en-GB" sz="2000" b="0">
                <a:solidFill>
                  <a:schemeClr val="accent2"/>
                </a:solidFill>
                <a:cs typeface="Times New Roman" pitchFamily="18" charset="0"/>
              </a:rPr>
              <a:t>FALCON at HZB-Berlin (Raventos PSI)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5"/>
          <p:cNvSpPr>
            <a:spLocks noChangeArrowheads="1"/>
          </p:cNvSpPr>
          <p:nvPr/>
        </p:nvSpPr>
        <p:spPr bwMode="auto">
          <a:xfrm>
            <a:off x="0" y="9810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>
                <a:solidFill>
                  <a:schemeClr val="bg1"/>
                </a:solidFill>
              </a:rPr>
              <a:t>CYCLOPS – 16 CCD reciprocal-space explorer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24578" name="Rectangle 6"/>
          <p:cNvSpPr>
            <a:spLocks noChangeArrowheads="1"/>
          </p:cNvSpPr>
          <p:nvPr/>
        </p:nvSpPr>
        <p:spPr bwMode="auto">
          <a:xfrm>
            <a:off x="1042988" y="6583363"/>
            <a:ext cx="477361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</a:rPr>
              <a:t>Physica B (2006) 385–386 and </a:t>
            </a:r>
            <a:r>
              <a:rPr lang="en-GB" altLang="en-GB" sz="1200">
                <a:solidFill>
                  <a:schemeClr val="bg1"/>
                </a:solidFill>
              </a:rPr>
              <a:t>J. Appl. Cryst. (2011) 44, 392–397</a:t>
            </a:r>
            <a:endParaRPr lang="en-GB" sz="1200">
              <a:solidFill>
                <a:schemeClr val="bg1"/>
              </a:solidFill>
            </a:endParaRPr>
          </a:p>
        </p:txBody>
      </p:sp>
      <p:pic>
        <p:nvPicPr>
          <p:cNvPr id="2457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1484313"/>
            <a:ext cx="6911975" cy="505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5"/>
          <p:cNvSpPr>
            <a:spLocks noChangeArrowheads="1"/>
          </p:cNvSpPr>
          <p:nvPr/>
        </p:nvSpPr>
        <p:spPr bwMode="auto">
          <a:xfrm>
            <a:off x="0" y="9810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>
                <a:solidFill>
                  <a:schemeClr val="bg1"/>
                </a:solidFill>
              </a:rPr>
              <a:t>CYCLOPS – 16 CCD reciprocal-space explorer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25602" name="Rectangle 6"/>
          <p:cNvSpPr>
            <a:spLocks noChangeArrowheads="1"/>
          </p:cNvSpPr>
          <p:nvPr/>
        </p:nvSpPr>
        <p:spPr bwMode="auto">
          <a:xfrm>
            <a:off x="2268538" y="6583363"/>
            <a:ext cx="371633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200">
                <a:solidFill>
                  <a:schemeClr val="bg1"/>
                </a:solidFill>
              </a:rPr>
              <a:t>John Allibon, Bachir Ouladdiaf and Silvia Capelli</a:t>
            </a:r>
          </a:p>
        </p:txBody>
      </p:sp>
      <p:pic>
        <p:nvPicPr>
          <p:cNvPr id="25603" name="Picture 5" descr="Cyclops-Allibon-Ouladiaf"/>
          <p:cNvPicPr>
            <a:picLocks noChangeAspect="1" noChangeArrowheads="1"/>
          </p:cNvPicPr>
          <p:nvPr/>
        </p:nvPicPr>
        <p:blipFill>
          <a:blip r:embed="rId2"/>
          <a:srcRect l="21597" t="12273" r="22525"/>
          <a:stretch>
            <a:fillRect/>
          </a:stretch>
        </p:blipFill>
        <p:spPr bwMode="auto">
          <a:xfrm>
            <a:off x="2339975" y="1484313"/>
            <a:ext cx="4217988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5"/>
          <p:cNvPicPr>
            <a:picLocks noChangeAspect="1" noChangeArrowheads="1"/>
          </p:cNvPicPr>
          <p:nvPr/>
        </p:nvPicPr>
        <p:blipFill>
          <a:blip r:embed="rId3"/>
          <a:srcRect t="5766" b="11884"/>
          <a:stretch>
            <a:fillRect/>
          </a:stretch>
        </p:blipFill>
        <p:spPr bwMode="auto">
          <a:xfrm>
            <a:off x="827088" y="1557338"/>
            <a:ext cx="7451725" cy="426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971550" y="5876925"/>
            <a:ext cx="71294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000">
                <a:solidFill>
                  <a:schemeClr val="bg1"/>
                </a:solidFill>
                <a:cs typeface="Times New Roman" pitchFamily="18" charset="0"/>
              </a:rPr>
              <a:t>2007 Alan Hewat and Peter Falus</a:t>
            </a:r>
          </a:p>
          <a:p>
            <a:pPr algn="ctr"/>
            <a:r>
              <a:rPr lang="en-GB" altLang="en-GB" sz="2000">
                <a:solidFill>
                  <a:schemeClr val="bg1"/>
                </a:solidFill>
                <a:cs typeface="Times New Roman" pitchFamily="18" charset="0"/>
              </a:rPr>
              <a:t>ILL Annual Report - a small neutron CCD camera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0" y="11033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400">
                <a:solidFill>
                  <a:schemeClr val="bg1"/>
                </a:solidFill>
              </a:rPr>
              <a:t>2007 – simple CCD cameras for sample alignment at ILL</a:t>
            </a:r>
            <a:endParaRPr lang="en-GB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3"/>
          <p:cNvSpPr txBox="1">
            <a:spLocks noChangeArrowheads="1"/>
          </p:cNvSpPr>
          <p:nvPr/>
        </p:nvSpPr>
        <p:spPr bwMode="auto">
          <a:xfrm>
            <a:off x="971550" y="6308725"/>
            <a:ext cx="71294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1600">
                <a:solidFill>
                  <a:schemeClr val="bg1"/>
                </a:solidFill>
                <a:cs typeface="Times New Roman" pitchFamily="18" charset="0"/>
              </a:rPr>
              <a:t>We sold such cameras to many labs. including PSI Switzerland</a:t>
            </a:r>
          </a:p>
        </p:txBody>
      </p:sp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0" y="11033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400">
                <a:solidFill>
                  <a:schemeClr val="bg1"/>
                </a:solidFill>
              </a:rPr>
              <a:t>2018 – simple CCD &amp; CMOS cameras for sample alignment</a:t>
            </a:r>
            <a:endParaRPr lang="en-GB" sz="2400">
              <a:solidFill>
                <a:schemeClr val="bg1"/>
              </a:solidFill>
            </a:endParaRPr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1628775"/>
            <a:ext cx="4137025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Picture 6" descr="FLIR-CMOS-Came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5600" y="1628775"/>
            <a:ext cx="30607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Text Box 3"/>
          <p:cNvSpPr txBox="1">
            <a:spLocks noChangeArrowheads="1"/>
          </p:cNvSpPr>
          <p:nvPr/>
        </p:nvSpPr>
        <p:spPr bwMode="auto">
          <a:xfrm>
            <a:off x="2339975" y="1700213"/>
            <a:ext cx="14398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1600">
                <a:cs typeface="Times New Roman" pitchFamily="18" charset="0"/>
              </a:rPr>
              <a:t>Sony CCD</a:t>
            </a:r>
          </a:p>
        </p:txBody>
      </p:sp>
      <p:sp>
        <p:nvSpPr>
          <p:cNvPr id="28678" name="Text Box 3"/>
          <p:cNvSpPr txBox="1">
            <a:spLocks noChangeArrowheads="1"/>
          </p:cNvSpPr>
          <p:nvPr/>
        </p:nvSpPr>
        <p:spPr bwMode="auto">
          <a:xfrm>
            <a:off x="7451725" y="1700213"/>
            <a:ext cx="10080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1600">
                <a:cs typeface="Times New Roman" pitchFamily="18" charset="0"/>
              </a:rPr>
              <a:t>Sony CMOS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87425"/>
            <a:ext cx="9144000" cy="587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2" name="Rectangle 4"/>
          <p:cNvSpPr>
            <a:spLocks noChangeArrowheads="1"/>
          </p:cNvSpPr>
          <p:nvPr/>
        </p:nvSpPr>
        <p:spPr bwMode="auto">
          <a:xfrm>
            <a:off x="0" y="1103313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400"/>
              <a:t>Hundreds of small NeutronOptics cameras in the world</a:t>
            </a:r>
            <a:endParaRPr lang="en-GB" sz="240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0" y="64008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altLang="en-GB" sz="2400"/>
              <a:t>But what about neutron IMAGING?</a:t>
            </a:r>
            <a:endParaRPr lang="en-GB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349500"/>
            <a:ext cx="3678238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4588" y="2349500"/>
            <a:ext cx="3709987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7"/>
          <p:cNvSpPr>
            <a:spLocks noChangeArrowheads="1"/>
          </p:cNvSpPr>
          <p:nvPr/>
        </p:nvSpPr>
        <p:spPr bwMode="auto">
          <a:xfrm>
            <a:off x="0" y="817563"/>
            <a:ext cx="91440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 slow learner…</a:t>
            </a:r>
          </a:p>
          <a:p>
            <a:pPr algn="ctr"/>
            <a:r>
              <a:rPr lang="en-US">
                <a:solidFill>
                  <a:srgbClr val="FFFF00"/>
                </a:solidFill>
              </a:rPr>
              <a:t>In 2008 – I was impressed by EMCCD publicity</a:t>
            </a:r>
          </a:p>
          <a:p>
            <a:pPr algn="ctr"/>
            <a:r>
              <a:rPr lang="en-GB" sz="2400" b="0">
                <a:solidFill>
                  <a:schemeClr val="bg1"/>
                </a:solidFill>
              </a:rPr>
              <a:t>EMCCD low-light conditions vs 1.3 Megapixel Interline CCD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4"/>
          <p:cNvSpPr>
            <a:spLocks noChangeArrowheads="1"/>
          </p:cNvSpPr>
          <p:nvPr/>
        </p:nvSpPr>
        <p:spPr bwMode="auto">
          <a:xfrm>
            <a:off x="0" y="981075"/>
            <a:ext cx="9144000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 slow learner…</a:t>
            </a:r>
          </a:p>
          <a:p>
            <a:pPr algn="ctr"/>
            <a:r>
              <a:rPr lang="en-US">
                <a:solidFill>
                  <a:srgbClr val="FFFF00"/>
                </a:solidFill>
              </a:rPr>
              <a:t>NeutronOptics EMCCD Laue-camera (2007)</a:t>
            </a:r>
            <a:endParaRPr lang="en-GB" sz="2400" b="0">
              <a:solidFill>
                <a:srgbClr val="FFFF00"/>
              </a:solidFill>
            </a:endParaRPr>
          </a:p>
        </p:txBody>
      </p:sp>
      <p:pic>
        <p:nvPicPr>
          <p:cNvPr id="34818" name="Picture 5" descr="http://neutronoptics.com/resources/neutronoptics-emccd.jpg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971550" y="2060575"/>
            <a:ext cx="2747963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6" descr="http://neutronoptics.com/resources/Ruby-60s-255em-filtered.jpg"/>
          <p:cNvPicPr>
            <a:picLocks noChangeAspect="1" noChangeArrowheads="1"/>
          </p:cNvPicPr>
          <p:nvPr/>
        </p:nvPicPr>
        <p:blipFill>
          <a:blip r:embed="rId5" r:link="rId6"/>
          <a:srcRect l="8453"/>
          <a:stretch>
            <a:fillRect/>
          </a:stretch>
        </p:blipFill>
        <p:spPr bwMode="auto">
          <a:xfrm>
            <a:off x="5292725" y="2060575"/>
            <a:ext cx="3079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5292725" y="5729288"/>
            <a:ext cx="3095625" cy="61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Disappointed</a:t>
            </a:r>
            <a:endParaRPr lang="en-GB" sz="2400" b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ChangeArrowheads="1"/>
          </p:cNvSpPr>
          <p:nvPr/>
        </p:nvSpPr>
        <p:spPr bwMode="auto">
          <a:xfrm>
            <a:off x="0" y="1438275"/>
            <a:ext cx="9144000" cy="396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 slow learner…</a:t>
            </a:r>
          </a:p>
          <a:p>
            <a:pPr algn="ctr"/>
            <a:r>
              <a:rPr lang="en-GB">
                <a:solidFill>
                  <a:srgbClr val="FFFF00"/>
                </a:solidFill>
              </a:rPr>
              <a:t>Electron-Multiplying CCD (EMCCD), but…</a:t>
            </a:r>
          </a:p>
          <a:p>
            <a:pPr algn="ctr"/>
            <a:endParaRPr lang="en-GB" sz="2400" b="0">
              <a:solidFill>
                <a:srgbClr val="FFFF00"/>
              </a:solidFill>
            </a:endParaRPr>
          </a:p>
          <a:p>
            <a:r>
              <a:rPr lang="en-GB" sz="2400" b="0">
                <a:solidFill>
                  <a:srgbClr val="FFFF00"/>
                </a:solidFill>
              </a:rPr>
              <a:t>• The scintillator already provides ~160,000 photons for 1 neutron</a:t>
            </a:r>
          </a:p>
          <a:p>
            <a:r>
              <a:rPr lang="en-GB" sz="2400" b="0">
                <a:solidFill>
                  <a:schemeClr val="bg1"/>
                </a:solidFill>
              </a:rPr>
              <a:t>•  Further multiplication reduces Dynamic Range</a:t>
            </a:r>
          </a:p>
          <a:p>
            <a:endParaRPr lang="en-GB" sz="2400" b="0">
              <a:solidFill>
                <a:schemeClr val="bg1"/>
              </a:solidFill>
            </a:endParaRPr>
          </a:p>
          <a:p>
            <a:r>
              <a:rPr lang="en-GB" sz="2400" b="0">
                <a:solidFill>
                  <a:schemeClr val="bg1"/>
                </a:solidFill>
              </a:rPr>
              <a:t>   </a:t>
            </a:r>
            <a:r>
              <a:rPr lang="en-GB" sz="2400">
                <a:solidFill>
                  <a:srgbClr val="00FF00"/>
                </a:solidFill>
              </a:rPr>
              <a:t>Disappointed that publicity wasn’t so relevant for neutrons</a:t>
            </a:r>
          </a:p>
          <a:p>
            <a:endParaRPr lang="en-GB" sz="2400">
              <a:solidFill>
                <a:srgbClr val="00FF00"/>
              </a:solidFill>
            </a:endParaRPr>
          </a:p>
          <a:p>
            <a:r>
              <a:rPr lang="en-GB" sz="2400" b="0">
                <a:solidFill>
                  <a:srgbClr val="FFFF00"/>
                </a:solidFill>
              </a:rPr>
              <a:t>•  EMCCD is good for high frame rates with low light levels</a:t>
            </a:r>
          </a:p>
          <a:p>
            <a:r>
              <a:rPr lang="en-GB" sz="2400" b="0">
                <a:solidFill>
                  <a:schemeClr val="bg1"/>
                </a:solidFill>
              </a:rPr>
              <a:t>•  But also has to compete with newer sCMOS detectors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4"/>
          <p:cNvSpPr>
            <a:spLocks noChangeArrowheads="1"/>
          </p:cNvSpPr>
          <p:nvPr/>
        </p:nvSpPr>
        <p:spPr bwMode="auto">
          <a:xfrm>
            <a:off x="0" y="817563"/>
            <a:ext cx="91440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 slow learner… 5 years later</a:t>
            </a:r>
          </a:p>
          <a:p>
            <a:pPr algn="ctr"/>
            <a:r>
              <a:rPr lang="en-US">
                <a:solidFill>
                  <a:srgbClr val="FFFF00"/>
                </a:solidFill>
              </a:rPr>
              <a:t>In 2012 – I was impressed by sCMOS publicity</a:t>
            </a:r>
          </a:p>
          <a:p>
            <a:pPr algn="ctr"/>
            <a:r>
              <a:rPr lang="en-GB" sz="2400" b="0">
                <a:solidFill>
                  <a:schemeClr val="bg1"/>
                </a:solidFill>
              </a:rPr>
              <a:t>sCMOS low-light conditions vs 1.4 Megapixel Interline CCD</a:t>
            </a:r>
          </a:p>
        </p:txBody>
      </p:sp>
      <p:pic>
        <p:nvPicPr>
          <p:cNvPr id="38914" name="Picture 5" descr="Comparison between Neo sCMOS and Interline CC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492375"/>
            <a:ext cx="8280400" cy="392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0" y="1011238"/>
            <a:ext cx="9144000" cy="481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152352" rIns="0" bIns="38088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</a:rPr>
              <a:t>A slow learner…</a:t>
            </a:r>
          </a:p>
          <a:p>
            <a:pPr algn="ctr"/>
            <a:r>
              <a:rPr lang="en-GB">
                <a:solidFill>
                  <a:srgbClr val="FFFF00"/>
                </a:solidFill>
              </a:rPr>
              <a:t>Scientific CMOS (sCMOS)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Very low read noise, high frame rates, but…</a:t>
            </a:r>
          </a:p>
          <a:p>
            <a:pPr algn="ctr"/>
            <a:endParaRPr lang="en-GB">
              <a:solidFill>
                <a:srgbClr val="FFFF00"/>
              </a:solidFill>
            </a:endParaRPr>
          </a:p>
          <a:p>
            <a:pPr>
              <a:buFontTx/>
              <a:buChar char="•"/>
            </a:pPr>
            <a:r>
              <a:rPr lang="en-GB" sz="2400" b="0">
                <a:solidFill>
                  <a:srgbClr val="FFFF00"/>
                </a:solidFill>
              </a:rPr>
              <a:t> Publicity applies to fast imaging with light (10 msec exposures)</a:t>
            </a:r>
          </a:p>
          <a:p>
            <a:pPr>
              <a:buFontTx/>
              <a:buChar char="•"/>
            </a:pPr>
            <a:r>
              <a:rPr lang="en-GB" sz="2400" b="0">
                <a:solidFill>
                  <a:schemeClr val="bg1"/>
                </a:solidFill>
              </a:rPr>
              <a:t> Only read noise is shown, thermal noise can be more important</a:t>
            </a:r>
          </a:p>
          <a:p>
            <a:r>
              <a:rPr lang="en-GB" sz="2400" b="0">
                <a:solidFill>
                  <a:srgbClr val="FFFF00"/>
                </a:solidFill>
              </a:rPr>
              <a:t> </a:t>
            </a:r>
          </a:p>
          <a:p>
            <a:r>
              <a:rPr lang="en-GB" sz="2400" b="0">
                <a:solidFill>
                  <a:schemeClr val="bg1"/>
                </a:solidFill>
              </a:rPr>
              <a:t>   </a:t>
            </a:r>
            <a:r>
              <a:rPr lang="en-GB" sz="2400">
                <a:solidFill>
                  <a:srgbClr val="00FF00"/>
                </a:solidFill>
              </a:rPr>
              <a:t>Disappointed that publicity wasn’t so relevant for neutrons</a:t>
            </a:r>
          </a:p>
          <a:p>
            <a:endParaRPr lang="en-GB" sz="2400">
              <a:solidFill>
                <a:srgbClr val="00FF00"/>
              </a:solidFill>
            </a:endParaRPr>
          </a:p>
          <a:p>
            <a:r>
              <a:rPr lang="en-GB" sz="2400" b="0">
                <a:solidFill>
                  <a:srgbClr val="FFFF00"/>
                </a:solidFill>
              </a:rPr>
              <a:t>•  sCMOS is good if you need high frame rates</a:t>
            </a:r>
          </a:p>
          <a:p>
            <a:r>
              <a:rPr lang="en-GB" sz="2400" b="0">
                <a:solidFill>
                  <a:schemeClr val="bg1"/>
                </a:solidFill>
              </a:rPr>
              <a:t>•  But again, the dynamic range is smaller than with a CCD</a:t>
            </a:r>
          </a:p>
          <a:p>
            <a:endParaRPr lang="en-GB" sz="2400" b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pic>
        <p:nvPicPr>
          <p:cNvPr id="43010" name="Picture 4"/>
          <p:cNvPicPr>
            <a:picLocks noChangeAspect="1" noChangeArrowheads="1"/>
          </p:cNvPicPr>
          <p:nvPr/>
        </p:nvPicPr>
        <p:blipFill>
          <a:blip r:embed="rId3"/>
          <a:srcRect t="7086" b="24207"/>
          <a:stretch>
            <a:fillRect/>
          </a:stretch>
        </p:blipFill>
        <p:spPr bwMode="auto">
          <a:xfrm>
            <a:off x="323850" y="1557338"/>
            <a:ext cx="8459788" cy="501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8"/>
          <p:cNvSpPr txBox="1">
            <a:spLocks noChangeArrowheads="1"/>
          </p:cNvSpPr>
          <p:nvPr/>
        </p:nvSpPr>
        <p:spPr bwMode="auto">
          <a:xfrm>
            <a:off x="0" y="9810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solidFill>
                  <a:srgbClr val="FFFF00"/>
                </a:solidFill>
                <a:cs typeface="Times New Roman" pitchFamily="18" charset="0"/>
              </a:rPr>
              <a:t>…we’re asked to quote to precise specifications…</a:t>
            </a:r>
            <a:endParaRPr lang="en-GB" sz="400" b="0">
              <a:solidFill>
                <a:srgbClr val="FFFF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pic>
        <p:nvPicPr>
          <p:cNvPr id="45058" name="Picture 5"/>
          <p:cNvPicPr>
            <a:picLocks noChangeAspect="1" noChangeArrowheads="1"/>
          </p:cNvPicPr>
          <p:nvPr/>
        </p:nvPicPr>
        <p:blipFill>
          <a:blip r:embed="rId3"/>
          <a:srcRect b="952"/>
          <a:stretch>
            <a:fillRect/>
          </a:stretch>
        </p:blipFill>
        <p:spPr bwMode="auto">
          <a:xfrm>
            <a:off x="0" y="981075"/>
            <a:ext cx="914400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8"/>
          <p:cNvSpPr txBox="1">
            <a:spLocks noChangeArrowheads="1"/>
          </p:cNvSpPr>
          <p:nvPr/>
        </p:nvSpPr>
        <p:spPr bwMode="auto">
          <a:xfrm>
            <a:off x="0" y="213360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cs typeface="Times New Roman" pitchFamily="18" charset="0"/>
              </a:rPr>
              <a:t>Specifications copied from publicity for iKon-L 936</a:t>
            </a:r>
            <a:endParaRPr lang="en-GB" sz="400" b="0"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pic>
        <p:nvPicPr>
          <p:cNvPr id="4710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700213"/>
            <a:ext cx="6840537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8"/>
          <p:cNvSpPr txBox="1">
            <a:spLocks noChangeArrowheads="1"/>
          </p:cNvSpPr>
          <p:nvPr/>
        </p:nvSpPr>
        <p:spPr bwMode="auto">
          <a:xfrm>
            <a:off x="0" y="981075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solidFill>
                  <a:srgbClr val="FFFF00"/>
                </a:solidFill>
              </a:rPr>
              <a:t>Ikon-L936 (</a:t>
            </a:r>
            <a:r>
              <a:rPr lang="en-GB" sz="3600">
                <a:solidFill>
                  <a:srgbClr val="FFFF00"/>
                </a:solidFill>
              </a:rPr>
              <a:t>e</a:t>
            </a:r>
            <a:r>
              <a:rPr lang="en-GB">
                <a:solidFill>
                  <a:srgbClr val="FFFF00"/>
                </a:solidFill>
              </a:rPr>
              <a:t>2V CCD42-40) is a good camera, BUT…</a:t>
            </a:r>
          </a:p>
          <a:p>
            <a:endParaRPr lang="en-GB" sz="400" b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47108" name="Text Box 8"/>
          <p:cNvSpPr txBox="1">
            <a:spLocks noChangeArrowheads="1"/>
          </p:cNvSpPr>
          <p:nvPr/>
        </p:nvSpPr>
        <p:spPr bwMode="auto">
          <a:xfrm>
            <a:off x="0" y="61658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>
                <a:solidFill>
                  <a:srgbClr val="FFFF00"/>
                </a:solidFill>
              </a:rPr>
              <a:t>Specifications are NOT all obtained SIMULTANEOUSLY</a:t>
            </a:r>
          </a:p>
        </p:txBody>
      </p:sp>
      <p:sp>
        <p:nvSpPr>
          <p:cNvPr id="47109" name="Oval 6"/>
          <p:cNvSpPr>
            <a:spLocks noChangeArrowheads="1"/>
          </p:cNvSpPr>
          <p:nvPr/>
        </p:nvSpPr>
        <p:spPr bwMode="auto">
          <a:xfrm>
            <a:off x="4067175" y="4221163"/>
            <a:ext cx="1584325" cy="1871662"/>
          </a:xfrm>
          <a:prstGeom prst="ellips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47110" name="Rectangle 11"/>
          <p:cNvSpPr>
            <a:spLocks noChangeArrowheads="1"/>
          </p:cNvSpPr>
          <p:nvPr/>
        </p:nvSpPr>
        <p:spPr bwMode="auto">
          <a:xfrm>
            <a:off x="5724525" y="4724400"/>
            <a:ext cx="18891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000"/>
              <a:t>Not really true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sp>
        <p:nvSpPr>
          <p:cNvPr id="49154" name="Text Box 8"/>
          <p:cNvSpPr txBox="1">
            <a:spLocks noChangeArrowheads="1"/>
          </p:cNvSpPr>
          <p:nvPr/>
        </p:nvSpPr>
        <p:spPr bwMode="auto">
          <a:xfrm>
            <a:off x="0" y="981075"/>
            <a:ext cx="914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solidFill>
                  <a:srgbClr val="FFFF00"/>
                </a:solidFill>
              </a:rPr>
              <a:t>From the detailed Ikon-L936 data sheet</a:t>
            </a:r>
          </a:p>
          <a:p>
            <a:endParaRPr lang="en-GB" sz="400" b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49155" name="Text Box 8"/>
          <p:cNvSpPr txBox="1">
            <a:spLocks noChangeArrowheads="1"/>
          </p:cNvSpPr>
          <p:nvPr/>
        </p:nvSpPr>
        <p:spPr bwMode="auto">
          <a:xfrm>
            <a:off x="468313" y="2924175"/>
            <a:ext cx="8459787" cy="213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 b="0">
                <a:solidFill>
                  <a:srgbClr val="FFFF00"/>
                </a:solidFill>
              </a:rPr>
              <a:t>Read Noise is 31.5 e</a:t>
            </a:r>
            <a:r>
              <a:rPr lang="en-GB" sz="2400" b="0" baseline="30000">
                <a:solidFill>
                  <a:srgbClr val="FFFF00"/>
                </a:solidFill>
              </a:rPr>
              <a:t>-</a:t>
            </a:r>
            <a:r>
              <a:rPr lang="en-GB" sz="2400" b="0">
                <a:solidFill>
                  <a:srgbClr val="FFFF00"/>
                </a:solidFill>
              </a:rPr>
              <a:t> at a frame rate of 0.95 fps (5 MHz)</a:t>
            </a:r>
          </a:p>
          <a:p>
            <a:r>
              <a:rPr lang="en-GB" sz="2400" b="0">
                <a:solidFill>
                  <a:srgbClr val="FFFF00"/>
                </a:solidFill>
              </a:rPr>
              <a:t>                   or 70.3 e</a:t>
            </a:r>
            <a:r>
              <a:rPr lang="en-GB" sz="2400" b="0" baseline="30000">
                <a:solidFill>
                  <a:srgbClr val="FFFF00"/>
                </a:solidFill>
              </a:rPr>
              <a:t>-</a:t>
            </a:r>
            <a:r>
              <a:rPr lang="en-GB" sz="2400" b="0">
                <a:solidFill>
                  <a:srgbClr val="FFFF00"/>
                </a:solidFill>
              </a:rPr>
              <a:t> at "high capacity" output</a:t>
            </a:r>
          </a:p>
          <a:p>
            <a:endParaRPr lang="en-GB" sz="2400" b="0">
              <a:solidFill>
                <a:schemeClr val="bg1"/>
              </a:solidFill>
            </a:endParaRPr>
          </a:p>
          <a:p>
            <a:r>
              <a:rPr lang="en-GB" sz="2400" b="0">
                <a:solidFill>
                  <a:srgbClr val="FFFF00"/>
                </a:solidFill>
              </a:rPr>
              <a:t>Read Noise is 2.9 e</a:t>
            </a:r>
            <a:r>
              <a:rPr lang="en-GB" sz="2400" b="0" baseline="30000">
                <a:solidFill>
                  <a:srgbClr val="FFFF00"/>
                </a:solidFill>
              </a:rPr>
              <a:t>-</a:t>
            </a:r>
            <a:r>
              <a:rPr lang="en-GB" sz="2400" b="0">
                <a:solidFill>
                  <a:srgbClr val="FFFF00"/>
                </a:solidFill>
              </a:rPr>
              <a:t> only at a frame rate of 0.01 fps (50 kHz)</a:t>
            </a:r>
          </a:p>
          <a:p>
            <a:endParaRPr lang="en-GB" sz="1400" b="0">
              <a:solidFill>
                <a:srgbClr val="FFFF00"/>
              </a:solidFill>
            </a:endParaRPr>
          </a:p>
          <a:p>
            <a:r>
              <a:rPr lang="en-GB" sz="2400" b="0">
                <a:solidFill>
                  <a:schemeClr val="bg1"/>
                </a:solidFill>
              </a:rPr>
              <a:t>5 MHz output is called "Visualisation Mode“ – usually 3 MHz</a:t>
            </a:r>
            <a:endParaRPr lang="en-GB" sz="2400" b="0">
              <a:solidFill>
                <a:srgbClr val="FFFF00"/>
              </a:solidFill>
            </a:endParaRPr>
          </a:p>
        </p:txBody>
      </p:sp>
      <p:pic>
        <p:nvPicPr>
          <p:cNvPr id="4915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57338"/>
            <a:ext cx="9144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7" name="Text Box 8"/>
          <p:cNvSpPr txBox="1">
            <a:spLocks noChangeArrowheads="1"/>
          </p:cNvSpPr>
          <p:nvPr/>
        </p:nvSpPr>
        <p:spPr bwMode="auto">
          <a:xfrm>
            <a:off x="0" y="5300663"/>
            <a:ext cx="9144000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>
                <a:solidFill>
                  <a:srgbClr val="FFFF00"/>
                </a:solidFill>
              </a:rPr>
              <a:t>The iKon-L 936 is a "slow scan" CCD camera like </a:t>
            </a:r>
            <a:br>
              <a:rPr lang="en-GB" sz="2400">
                <a:solidFill>
                  <a:srgbClr val="FFFF00"/>
                </a:solidFill>
              </a:rPr>
            </a:br>
            <a:r>
              <a:rPr lang="en-GB" sz="2400">
                <a:solidFill>
                  <a:srgbClr val="FFFF00"/>
                </a:solidFill>
              </a:rPr>
              <a:t>the cameras used by NeutronOptics. </a:t>
            </a:r>
          </a:p>
          <a:p>
            <a:pPr algn="ctr"/>
            <a:r>
              <a:rPr lang="en-GB">
                <a:solidFill>
                  <a:schemeClr val="bg1"/>
                </a:solidFill>
              </a:rPr>
              <a:t>But is it better ?</a:t>
            </a:r>
          </a:p>
        </p:txBody>
      </p:sp>
      <p:sp>
        <p:nvSpPr>
          <p:cNvPr id="49158" name="Line 7"/>
          <p:cNvSpPr>
            <a:spLocks noChangeShapeType="1"/>
          </p:cNvSpPr>
          <p:nvPr/>
        </p:nvSpPr>
        <p:spPr bwMode="auto">
          <a:xfrm>
            <a:off x="1371600" y="1941513"/>
            <a:ext cx="20875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49159" name="Line 8"/>
          <p:cNvSpPr>
            <a:spLocks noChangeShapeType="1"/>
          </p:cNvSpPr>
          <p:nvPr/>
        </p:nvSpPr>
        <p:spPr bwMode="auto">
          <a:xfrm>
            <a:off x="1371600" y="2565400"/>
            <a:ext cx="20875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57338"/>
            <a:ext cx="8856663" cy="4710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51202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sp>
        <p:nvSpPr>
          <p:cNvPr id="51203" name="Text Box 8"/>
          <p:cNvSpPr txBox="1">
            <a:spLocks noChangeArrowheads="1"/>
          </p:cNvSpPr>
          <p:nvPr/>
        </p:nvSpPr>
        <p:spPr bwMode="auto">
          <a:xfrm>
            <a:off x="0" y="6338888"/>
            <a:ext cx="6084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2400">
                <a:solidFill>
                  <a:srgbClr val="FFFF00"/>
                </a:solidFill>
                <a:cs typeface="Times New Roman" pitchFamily="18" charset="0"/>
              </a:rPr>
              <a:t>…for a more modest price</a:t>
            </a:r>
            <a:endParaRPr lang="en-GB" sz="2400" b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51204" name="Rectangle 6"/>
          <p:cNvSpPr>
            <a:spLocks noChangeArrowheads="1"/>
          </p:cNvSpPr>
          <p:nvPr/>
        </p:nvSpPr>
        <p:spPr bwMode="auto">
          <a:xfrm>
            <a:off x="0" y="1052513"/>
            <a:ext cx="9144000" cy="4572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A modest Sony 1” CCD can cover much of neutron imaging </a:t>
            </a:r>
          </a:p>
        </p:txBody>
      </p:sp>
      <p:sp>
        <p:nvSpPr>
          <p:cNvPr id="51205" name="Rectangle 16"/>
          <p:cNvSpPr>
            <a:spLocks noChangeArrowheads="1"/>
          </p:cNvSpPr>
          <p:nvPr/>
        </p:nvSpPr>
        <p:spPr bwMode="auto">
          <a:xfrm>
            <a:off x="971550" y="3933825"/>
            <a:ext cx="71438" cy="71438"/>
          </a:xfrm>
          <a:prstGeom prst="rect">
            <a:avLst/>
          </a:prstGeom>
          <a:gradFill rotWithShape="1">
            <a:gsLst>
              <a:gs pos="0">
                <a:srgbClr val="FFFF00">
                  <a:alpha val="25000"/>
                </a:srgbClr>
              </a:gs>
              <a:gs pos="100000">
                <a:srgbClr val="767600">
                  <a:alpha val="2500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sp>
        <p:nvSpPr>
          <p:cNvPr id="51206" name="Rectangle 11"/>
          <p:cNvSpPr>
            <a:spLocks noChangeArrowheads="1"/>
          </p:cNvSpPr>
          <p:nvPr/>
        </p:nvSpPr>
        <p:spPr bwMode="auto">
          <a:xfrm>
            <a:off x="3563938" y="1628775"/>
            <a:ext cx="1752600" cy="45767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51207" name="Rectangle 13"/>
          <p:cNvSpPr>
            <a:spLocks noChangeArrowheads="1"/>
          </p:cNvSpPr>
          <p:nvPr/>
        </p:nvSpPr>
        <p:spPr bwMode="auto">
          <a:xfrm>
            <a:off x="7058025" y="1628775"/>
            <a:ext cx="1704975" cy="4576763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/>
          </a:p>
        </p:txBody>
      </p:sp>
      <p:sp>
        <p:nvSpPr>
          <p:cNvPr id="51208" name="Rectangle 14"/>
          <p:cNvSpPr>
            <a:spLocks noChangeArrowheads="1"/>
          </p:cNvSpPr>
          <p:nvPr/>
        </p:nvSpPr>
        <p:spPr bwMode="auto">
          <a:xfrm>
            <a:off x="0" y="3870325"/>
            <a:ext cx="8745538" cy="1463675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wrap="none" lIns="0" rIns="0" anchor="ctr">
            <a:spAutoFit/>
          </a:bodyPr>
          <a:lstStyle/>
          <a:p>
            <a:pPr algn="ctr" eaLnBrk="0" hangingPunct="0">
              <a:spcBef>
                <a:spcPct val="20000"/>
              </a:spcBef>
              <a:buFont typeface="Monotype Sorts"/>
              <a:buNone/>
            </a:pPr>
            <a:endParaRPr lang="en-GB"/>
          </a:p>
        </p:txBody>
      </p:sp>
      <p:sp>
        <p:nvSpPr>
          <p:cNvPr id="53250" name="Text Box 8"/>
          <p:cNvSpPr txBox="1">
            <a:spLocks noChangeArrowheads="1"/>
          </p:cNvSpPr>
          <p:nvPr/>
        </p:nvSpPr>
        <p:spPr bwMode="auto">
          <a:xfrm>
            <a:off x="0" y="981075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>
                <a:solidFill>
                  <a:srgbClr val="FFFF00"/>
                </a:solidFill>
              </a:rPr>
              <a:t>Sony 1” Read noise and Dark Current is lower</a:t>
            </a:r>
            <a:endParaRPr lang="en-GB" sz="400" b="0">
              <a:solidFill>
                <a:srgbClr val="FFFF00"/>
              </a:solidFill>
              <a:cs typeface="Times New Roman" pitchFamily="18" charset="0"/>
            </a:endParaRPr>
          </a:p>
        </p:txBody>
      </p:sp>
      <p:sp>
        <p:nvSpPr>
          <p:cNvPr id="53251" name="Text Box 8"/>
          <p:cNvSpPr txBox="1">
            <a:spLocks noChangeArrowheads="1"/>
          </p:cNvSpPr>
          <p:nvPr/>
        </p:nvSpPr>
        <p:spPr bwMode="auto">
          <a:xfrm>
            <a:off x="0" y="1628775"/>
            <a:ext cx="9144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>
                <a:solidFill>
                  <a:schemeClr val="bg1"/>
                </a:solidFill>
                <a:cs typeface="Times New Roman" pitchFamily="18" charset="0"/>
              </a:rPr>
              <a:t> Well depth = number of electrons stored / pixel</a:t>
            </a:r>
          </a:p>
          <a:p>
            <a:r>
              <a:rPr lang="en-GB">
                <a:solidFill>
                  <a:schemeClr val="bg1"/>
                </a:solidFill>
                <a:cs typeface="Times New Roman" pitchFamily="18" charset="0"/>
              </a:rPr>
              <a:t>                         </a:t>
            </a:r>
            <a:r>
              <a:rPr lang="en-GB" b="0">
                <a:solidFill>
                  <a:schemeClr val="bg1"/>
                </a:solidFill>
                <a:cs typeface="Times New Roman" pitchFamily="18" charset="0"/>
              </a:rPr>
              <a:t>(large because of large pixels)</a:t>
            </a:r>
          </a:p>
          <a:p>
            <a:r>
              <a:rPr lang="en-GB"/>
              <a:t> </a:t>
            </a:r>
            <a:endParaRPr lang="en-GB" b="0">
              <a:solidFill>
                <a:schemeClr val="bg1"/>
              </a:solidFill>
            </a:endParaRPr>
          </a:p>
          <a:p>
            <a:pPr>
              <a:buFontTx/>
              <a:buChar char="•"/>
            </a:pPr>
            <a:r>
              <a:rPr lang="en-GB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en-GB">
                <a:solidFill>
                  <a:srgbClr val="FFFF00"/>
                </a:solidFill>
              </a:rPr>
              <a:t>Well depth is necessary for high  dynamic range</a:t>
            </a:r>
            <a:br>
              <a:rPr lang="en-GB">
                <a:solidFill>
                  <a:srgbClr val="FFFF00"/>
                </a:solidFill>
              </a:rPr>
            </a:br>
            <a:r>
              <a:rPr lang="en-GB">
                <a:solidFill>
                  <a:srgbClr val="FFFF00"/>
                </a:solidFill>
              </a:rPr>
              <a:t>  </a:t>
            </a:r>
            <a:r>
              <a:rPr lang="en-GB" b="0">
                <a:solidFill>
                  <a:srgbClr val="FFFF00"/>
                </a:solidFill>
              </a:rPr>
              <a:t>Dynamic range =  Well Depth / </a:t>
            </a:r>
            <a:r>
              <a:rPr lang="en-GB">
                <a:solidFill>
                  <a:srgbClr val="FFFF00"/>
                </a:solidFill>
              </a:rPr>
              <a:t>Total</a:t>
            </a:r>
            <a:r>
              <a:rPr lang="en-GB" b="0">
                <a:solidFill>
                  <a:srgbClr val="FFFF00"/>
                </a:solidFill>
              </a:rPr>
              <a:t> Noise</a:t>
            </a:r>
          </a:p>
          <a:p>
            <a:r>
              <a:rPr lang="en-GB"/>
              <a:t> </a:t>
            </a:r>
            <a:endParaRPr lang="en-GB" b="0">
              <a:solidFill>
                <a:schemeClr val="bg1"/>
              </a:solidFill>
            </a:endParaRPr>
          </a:p>
          <a:p>
            <a:pPr>
              <a:buFontTx/>
              <a:buChar char="•"/>
            </a:pPr>
            <a:r>
              <a:rPr lang="en-GB">
                <a:solidFill>
                  <a:schemeClr val="bg1"/>
                </a:solidFill>
              </a:rPr>
              <a:t> Well depth reduces electron overflow (blooming)</a:t>
            </a:r>
          </a:p>
          <a:p>
            <a:r>
              <a:rPr lang="en-GB">
                <a:solidFill>
                  <a:schemeClr val="bg1"/>
                </a:solidFill>
              </a:rPr>
              <a:t>   </a:t>
            </a:r>
            <a:r>
              <a:rPr lang="en-GB" b="0">
                <a:solidFill>
                  <a:schemeClr val="bg1"/>
                </a:solidFill>
              </a:rPr>
              <a:t>This Full Frame CCD has no “anti-blooming” structure</a:t>
            </a:r>
          </a:p>
          <a:p>
            <a:r>
              <a:rPr lang="en-GB" b="0">
                <a:solidFill>
                  <a:schemeClr val="bg1"/>
                </a:solidFill>
              </a:rPr>
              <a:t>   </a:t>
            </a:r>
            <a:endParaRPr lang="en-GB" sz="1600" b="0">
              <a:solidFill>
                <a:schemeClr val="bg1"/>
              </a:solidFill>
            </a:endParaRPr>
          </a:p>
          <a:p>
            <a:r>
              <a:rPr lang="en-GB" b="0">
                <a:solidFill>
                  <a:srgbClr val="FFFF00"/>
                </a:solidFill>
              </a:rPr>
              <a:t>Importance of Well Depth exaggerated ? cf sCMOS</a:t>
            </a:r>
          </a:p>
          <a:p>
            <a:r>
              <a:rPr lang="en-GB" b="0">
                <a:solidFill>
                  <a:srgbClr val="FFFF00"/>
                </a:solidFill>
              </a:rPr>
              <a:t>Usually you can adjust exposure time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6"/>
          <p:cNvSpPr>
            <a:spLocks noChangeArrowheads="1"/>
          </p:cNvSpPr>
          <p:nvPr/>
        </p:nvSpPr>
        <p:spPr bwMode="auto">
          <a:xfrm>
            <a:off x="0" y="1052513"/>
            <a:ext cx="9144000" cy="4572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A modest Sony 1” CCD can cover much of neutron imaging </a:t>
            </a:r>
          </a:p>
        </p:txBody>
      </p:sp>
      <p:sp>
        <p:nvSpPr>
          <p:cNvPr id="55298" name="Rectangle 4"/>
          <p:cNvSpPr>
            <a:spLocks noChangeArrowheads="1"/>
          </p:cNvSpPr>
          <p:nvPr/>
        </p:nvSpPr>
        <p:spPr bwMode="auto">
          <a:xfrm>
            <a:off x="0" y="6021388"/>
            <a:ext cx="9144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GB" sz="1800" b="0">
                <a:solidFill>
                  <a:srgbClr val="FFFF00"/>
                </a:solidFill>
              </a:rPr>
              <a:t>These instruments use this 1” CCD, PSI/RC-TriTec scintillators (Grünzweig, Walfort) </a:t>
            </a:r>
          </a:p>
        </p:txBody>
      </p:sp>
      <p:pic>
        <p:nvPicPr>
          <p:cNvPr id="55299" name="Picture 5" descr="HiRes-Xray-Camera-Front-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5650" y="1916113"/>
            <a:ext cx="352742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5300" name="Group 8"/>
          <p:cNvGrpSpPr>
            <a:grpSpLocks/>
          </p:cNvGrpSpPr>
          <p:nvPr/>
        </p:nvGrpSpPr>
        <p:grpSpPr bwMode="auto">
          <a:xfrm>
            <a:off x="6659563" y="1916113"/>
            <a:ext cx="1570037" cy="4064000"/>
            <a:chOff x="2432" y="385"/>
            <a:chExt cx="1505" cy="3895"/>
          </a:xfrm>
        </p:grpSpPr>
        <p:pic>
          <p:nvPicPr>
            <p:cNvPr id="55303" name="Picture 9" descr="1CD-Laue-front-min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432" y="385"/>
              <a:ext cx="1505" cy="3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304" name="Line 10"/>
            <p:cNvSpPr>
              <a:spLocks noChangeShapeType="1"/>
            </p:cNvSpPr>
            <p:nvPr/>
          </p:nvSpPr>
          <p:spPr bwMode="auto">
            <a:xfrm flipV="1">
              <a:off x="2542" y="1904"/>
              <a:ext cx="771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05" name="Text Box 11"/>
            <p:cNvSpPr txBox="1">
              <a:spLocks noChangeArrowheads="1"/>
            </p:cNvSpPr>
            <p:nvPr/>
          </p:nvSpPr>
          <p:spPr bwMode="auto">
            <a:xfrm>
              <a:off x="2995" y="2585"/>
              <a:ext cx="514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220mm</a:t>
              </a:r>
            </a:p>
          </p:txBody>
        </p:sp>
        <p:sp>
          <p:nvSpPr>
            <p:cNvPr id="55306" name="Text Box 12"/>
            <p:cNvSpPr txBox="1">
              <a:spLocks noChangeArrowheads="1"/>
            </p:cNvSpPr>
            <p:nvPr/>
          </p:nvSpPr>
          <p:spPr bwMode="auto">
            <a:xfrm>
              <a:off x="3404" y="1903"/>
              <a:ext cx="515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145mm</a:t>
              </a:r>
            </a:p>
          </p:txBody>
        </p:sp>
        <p:sp>
          <p:nvSpPr>
            <p:cNvPr id="55307" name="Text Box 13"/>
            <p:cNvSpPr txBox="1">
              <a:spLocks noChangeArrowheads="1"/>
            </p:cNvSpPr>
            <p:nvPr/>
          </p:nvSpPr>
          <p:spPr bwMode="auto">
            <a:xfrm>
              <a:off x="2723" y="1903"/>
              <a:ext cx="459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80mm</a:t>
              </a:r>
            </a:p>
          </p:txBody>
        </p:sp>
        <p:sp>
          <p:nvSpPr>
            <p:cNvPr id="55308" name="Line 14"/>
            <p:cNvSpPr>
              <a:spLocks noChangeShapeType="1"/>
            </p:cNvSpPr>
            <p:nvPr/>
          </p:nvSpPr>
          <p:spPr bwMode="auto">
            <a:xfrm>
              <a:off x="3313" y="1904"/>
              <a:ext cx="499" cy="0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09" name="Text Box 15"/>
            <p:cNvSpPr txBox="1">
              <a:spLocks noChangeArrowheads="1"/>
            </p:cNvSpPr>
            <p:nvPr/>
          </p:nvSpPr>
          <p:spPr bwMode="auto">
            <a:xfrm>
              <a:off x="3158" y="997"/>
              <a:ext cx="526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1000">
                  <a:solidFill>
                    <a:schemeClr val="bg1"/>
                  </a:solidFill>
                  <a:latin typeface="Arial" charset="0"/>
                </a:rPr>
                <a:t>85mm</a:t>
              </a:r>
            </a:p>
          </p:txBody>
        </p:sp>
        <p:sp>
          <p:nvSpPr>
            <p:cNvPr id="55310" name="Line 16"/>
            <p:cNvSpPr>
              <a:spLocks noChangeShapeType="1"/>
            </p:cNvSpPr>
            <p:nvPr/>
          </p:nvSpPr>
          <p:spPr bwMode="auto">
            <a:xfrm>
              <a:off x="3203" y="498"/>
              <a:ext cx="0" cy="1315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1" name="Line 17"/>
            <p:cNvSpPr>
              <a:spLocks noChangeShapeType="1"/>
            </p:cNvSpPr>
            <p:nvPr/>
          </p:nvSpPr>
          <p:spPr bwMode="auto">
            <a:xfrm flipV="1">
              <a:off x="3339" y="3152"/>
              <a:ext cx="397" cy="227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2" name="Line 18"/>
            <p:cNvSpPr>
              <a:spLocks noChangeShapeType="1"/>
            </p:cNvSpPr>
            <p:nvPr/>
          </p:nvSpPr>
          <p:spPr bwMode="auto">
            <a:xfrm flipH="1">
              <a:off x="3521" y="2835"/>
              <a:ext cx="14" cy="1046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3" name="Text Box 19"/>
            <p:cNvSpPr txBox="1">
              <a:spLocks noChangeArrowheads="1"/>
            </p:cNvSpPr>
            <p:nvPr/>
          </p:nvSpPr>
          <p:spPr bwMode="auto">
            <a:xfrm>
              <a:off x="3474" y="3017"/>
              <a:ext cx="341" cy="2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100</a:t>
              </a:r>
            </a:p>
          </p:txBody>
        </p:sp>
        <p:sp>
          <p:nvSpPr>
            <p:cNvPr id="55314" name="Text Box 20"/>
            <p:cNvSpPr txBox="1">
              <a:spLocks noChangeArrowheads="1"/>
            </p:cNvSpPr>
            <p:nvPr/>
          </p:nvSpPr>
          <p:spPr bwMode="auto">
            <a:xfrm>
              <a:off x="3293" y="3200"/>
              <a:ext cx="341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120</a:t>
              </a:r>
            </a:p>
          </p:txBody>
        </p:sp>
        <p:sp>
          <p:nvSpPr>
            <p:cNvPr id="55315" name="Line 21"/>
            <p:cNvSpPr>
              <a:spLocks noChangeShapeType="1"/>
            </p:cNvSpPr>
            <p:nvPr/>
          </p:nvSpPr>
          <p:spPr bwMode="auto">
            <a:xfrm flipH="1">
              <a:off x="3566" y="3288"/>
              <a:ext cx="14" cy="68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316" name="Text Box 22"/>
            <p:cNvSpPr txBox="1">
              <a:spLocks noChangeArrowheads="1"/>
            </p:cNvSpPr>
            <p:nvPr/>
          </p:nvSpPr>
          <p:spPr bwMode="auto">
            <a:xfrm>
              <a:off x="3520" y="3606"/>
              <a:ext cx="286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GB" sz="800">
                  <a:solidFill>
                    <a:schemeClr val="bg1"/>
                  </a:solidFill>
                  <a:latin typeface="Arial" charset="0"/>
                </a:rPr>
                <a:t>70</a:t>
              </a:r>
            </a:p>
          </p:txBody>
        </p:sp>
      </p:grpSp>
      <p:pic>
        <p:nvPicPr>
          <p:cNvPr id="55301" name="Picture 23" descr="Macro-camera-optic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643438" y="1916113"/>
            <a:ext cx="1712912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2" name="Rectangle 24"/>
          <p:cNvSpPr>
            <a:spLocks noChangeArrowheads="1"/>
          </p:cNvSpPr>
          <p:nvPr/>
        </p:nvSpPr>
        <p:spPr bwMode="auto">
          <a:xfrm>
            <a:off x="684213" y="1557338"/>
            <a:ext cx="83280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800" b="0">
                <a:solidFill>
                  <a:schemeClr val="bg1"/>
                </a:solidFill>
              </a:rPr>
              <a:t>250x200 Neutron &amp; X-ray camera         Macro camera         Laue Camera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5"/>
          <p:cNvSpPr>
            <a:spLocks noChangeArrowheads="1"/>
          </p:cNvSpPr>
          <p:nvPr/>
        </p:nvSpPr>
        <p:spPr bwMode="auto">
          <a:xfrm>
            <a:off x="2051050" y="6475413"/>
            <a:ext cx="38893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GB" sz="1800">
                <a:solidFill>
                  <a:schemeClr val="bg1"/>
                </a:solidFill>
              </a:rPr>
              <a:t>Dr. Khaweerat Sasiphan, TINT</a:t>
            </a:r>
          </a:p>
        </p:txBody>
      </p:sp>
      <p:sp>
        <p:nvSpPr>
          <p:cNvPr id="57346" name="Rectangle 4"/>
          <p:cNvSpPr>
            <a:spLocks noChangeArrowheads="1"/>
          </p:cNvSpPr>
          <p:nvPr/>
        </p:nvSpPr>
        <p:spPr bwMode="auto">
          <a:xfrm>
            <a:off x="0" y="1052513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>
                <a:solidFill>
                  <a:schemeClr val="bg1"/>
                </a:solidFill>
              </a:rPr>
              <a:t>1.3MW Triga reactor at the Thai Institute for Nuclear Technology (10s)</a:t>
            </a:r>
          </a:p>
        </p:txBody>
      </p:sp>
      <p:pic>
        <p:nvPicPr>
          <p:cNvPr id="57347" name="Picture 5" descr="TINT-cracked-vas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484313"/>
            <a:ext cx="4940300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4"/>
          <p:cNvSpPr>
            <a:spLocks noChangeArrowheads="1"/>
          </p:cNvSpPr>
          <p:nvPr/>
        </p:nvSpPr>
        <p:spPr bwMode="auto">
          <a:xfrm>
            <a:off x="0" y="1052513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nb-NO" sz="2000">
                <a:solidFill>
                  <a:schemeClr val="bg1"/>
                </a:solidFill>
              </a:rPr>
              <a:t>Golden Engineering 350 kVp portable pulsed x-ray generator </a:t>
            </a:r>
          </a:p>
          <a:p>
            <a:pPr algn="ctr"/>
            <a:r>
              <a:rPr lang="nb-NO" sz="2000" b="0">
                <a:solidFill>
                  <a:srgbClr val="FFFF00"/>
                </a:solidFill>
              </a:rPr>
              <a:t>Hard x-ray imaging of thick objects - up to 45 mm steel</a:t>
            </a:r>
          </a:p>
          <a:p>
            <a:pPr algn="ctr"/>
            <a:endParaRPr lang="nb-NO" sz="2000" b="0">
              <a:solidFill>
                <a:srgbClr val="FFFF00"/>
              </a:solidFill>
            </a:endParaRPr>
          </a:p>
          <a:p>
            <a:pPr algn="ctr"/>
            <a:r>
              <a:rPr lang="nb-NO" sz="2000">
                <a:solidFill>
                  <a:srgbClr val="FFFF00"/>
                </a:solidFill>
              </a:rPr>
              <a:t>50 x 50 nano-second pulses</a:t>
            </a:r>
            <a:endParaRPr lang="en-GB" sz="2000">
              <a:solidFill>
                <a:srgbClr val="FFFF00"/>
              </a:solidFill>
            </a:endParaRPr>
          </a:p>
        </p:txBody>
      </p:sp>
      <p:grpSp>
        <p:nvGrpSpPr>
          <p:cNvPr id="59394" name="Group 7"/>
          <p:cNvGrpSpPr>
            <a:grpSpLocks/>
          </p:cNvGrpSpPr>
          <p:nvPr/>
        </p:nvGrpSpPr>
        <p:grpSpPr bwMode="auto">
          <a:xfrm>
            <a:off x="0" y="2420938"/>
            <a:ext cx="9144000" cy="4111625"/>
            <a:chOff x="0" y="1253"/>
            <a:chExt cx="5760" cy="2590"/>
          </a:xfrm>
        </p:grpSpPr>
        <p:sp>
          <p:nvSpPr>
            <p:cNvPr id="59395" name="Rectangle 25"/>
            <p:cNvSpPr>
              <a:spLocks noChangeArrowheads="1"/>
            </p:cNvSpPr>
            <p:nvPr/>
          </p:nvSpPr>
          <p:spPr bwMode="auto">
            <a:xfrm>
              <a:off x="158" y="3612"/>
              <a:ext cx="358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GB" sz="1800">
                  <a:solidFill>
                    <a:schemeClr val="bg1"/>
                  </a:solidFill>
                </a:rPr>
                <a:t>Prof. Jeffrey King, Colorado School of Mines</a:t>
              </a:r>
            </a:p>
          </p:txBody>
        </p:sp>
        <p:pic>
          <p:nvPicPr>
            <p:cNvPr id="59396" name="Picture 7" descr="300kVp-images"/>
            <p:cNvPicPr>
              <a:picLocks noChangeAspect="1" noChangeArrowheads="1"/>
            </p:cNvPicPr>
            <p:nvPr/>
          </p:nvPicPr>
          <p:blipFill>
            <a:blip r:embed="rId3"/>
            <a:srcRect t="50356" b="455"/>
            <a:stretch>
              <a:fillRect/>
            </a:stretch>
          </p:blipFill>
          <p:spPr bwMode="auto">
            <a:xfrm>
              <a:off x="2848" y="1253"/>
              <a:ext cx="2912" cy="19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397" name="Picture 6" descr="300kVp-images"/>
            <p:cNvPicPr>
              <a:picLocks noChangeAspect="1" noChangeArrowheads="1"/>
            </p:cNvPicPr>
            <p:nvPr/>
          </p:nvPicPr>
          <p:blipFill>
            <a:blip r:embed="rId3"/>
            <a:srcRect t="-301" b="50409"/>
            <a:stretch>
              <a:fillRect/>
            </a:stretch>
          </p:blipFill>
          <p:spPr bwMode="auto">
            <a:xfrm>
              <a:off x="0" y="1253"/>
              <a:ext cx="2898" cy="2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9398" name="Rectangle 25"/>
            <p:cNvSpPr>
              <a:spLocks noChangeArrowheads="1"/>
            </p:cNvSpPr>
            <p:nvPr/>
          </p:nvSpPr>
          <p:spPr bwMode="auto">
            <a:xfrm>
              <a:off x="0" y="3339"/>
              <a:ext cx="576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/>
              <a:r>
                <a:rPr lang="en-GB" sz="1800" b="0">
                  <a:solidFill>
                    <a:srgbClr val="FFFF00"/>
                  </a:solidFill>
                </a:rPr>
                <a:t>NeutronOptics camera with x-ray scintillator for imaging of objects up to 45 mm steel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3" descr="HiRes_Neutron_100kw_60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033463"/>
            <a:ext cx="7273925" cy="582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2" name="Rectangle 25"/>
          <p:cNvSpPr>
            <a:spLocks noChangeArrowheads="1"/>
          </p:cNvSpPr>
          <p:nvPr/>
        </p:nvSpPr>
        <p:spPr bwMode="auto">
          <a:xfrm>
            <a:off x="827088" y="6156325"/>
            <a:ext cx="27368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/>
              <a:t>Prof. Robert Zboray PSU</a:t>
            </a:r>
          </a:p>
        </p:txBody>
      </p:sp>
      <p:sp>
        <p:nvSpPr>
          <p:cNvPr id="61443" name="Rectangle 4"/>
          <p:cNvSpPr>
            <a:spLocks noChangeArrowheads="1"/>
          </p:cNvSpPr>
          <p:nvPr/>
        </p:nvSpPr>
        <p:spPr bwMode="auto">
          <a:xfrm>
            <a:off x="684213" y="1052513"/>
            <a:ext cx="74882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/>
              <a:t>100kW Triga reactor neutron image from our 1” CCD camera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Rectangle 11"/>
          <p:cNvSpPr>
            <a:spLocks noChangeArrowheads="1"/>
          </p:cNvSpPr>
          <p:nvPr/>
        </p:nvSpPr>
        <p:spPr bwMode="auto">
          <a:xfrm>
            <a:off x="827088" y="981075"/>
            <a:ext cx="7350125" cy="5864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GB"/>
          </a:p>
        </p:txBody>
      </p:sp>
      <p:pic>
        <p:nvPicPr>
          <p:cNvPr id="63490" name="Picture 3" descr="HiRes_Xray_15s_120kV"/>
          <p:cNvPicPr>
            <a:picLocks noChangeAspect="1" noChangeArrowheads="1"/>
          </p:cNvPicPr>
          <p:nvPr/>
        </p:nvPicPr>
        <p:blipFill>
          <a:blip r:embed="rId3"/>
          <a:srcRect b="330"/>
          <a:stretch>
            <a:fillRect/>
          </a:stretch>
        </p:blipFill>
        <p:spPr bwMode="auto">
          <a:xfrm>
            <a:off x="831850" y="1328738"/>
            <a:ext cx="7272338" cy="551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904875" y="1039813"/>
            <a:ext cx="712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/>
              <a:t>X-ray image from our 1” CCD camera</a:t>
            </a:r>
          </a:p>
        </p:txBody>
      </p:sp>
      <p:sp>
        <p:nvSpPr>
          <p:cNvPr id="63492" name="Rectangle 25"/>
          <p:cNvSpPr>
            <a:spLocks noChangeArrowheads="1"/>
          </p:cNvSpPr>
          <p:nvPr/>
        </p:nvSpPr>
        <p:spPr bwMode="auto">
          <a:xfrm>
            <a:off x="5364163" y="1557338"/>
            <a:ext cx="28035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/>
              <a:t>Prof. Robert Zboray PSU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3" descr="Macro-camera-optic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000125"/>
            <a:ext cx="2466975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Rectangle 6"/>
          <p:cNvSpPr>
            <a:spLocks noChangeArrowheads="1"/>
          </p:cNvSpPr>
          <p:nvPr/>
        </p:nvSpPr>
        <p:spPr bwMode="auto">
          <a:xfrm>
            <a:off x="2700338" y="1052513"/>
            <a:ext cx="6443662" cy="4572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Macro-camera for very high resolution </a:t>
            </a:r>
          </a:p>
        </p:txBody>
      </p:sp>
      <p:sp>
        <p:nvSpPr>
          <p:cNvPr id="65539" name="Rectangle 24"/>
          <p:cNvSpPr>
            <a:spLocks noChangeArrowheads="1"/>
          </p:cNvSpPr>
          <p:nvPr/>
        </p:nvSpPr>
        <p:spPr bwMode="auto">
          <a:xfrm>
            <a:off x="3132138" y="1628775"/>
            <a:ext cx="60118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Inspired by Kardjilov’s macro neutron camera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See also the Neutron Microscope at PSI (Trtik)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Fibre-optics taper neutron imaging at PSI (Morgano)</a:t>
            </a:r>
          </a:p>
        </p:txBody>
      </p:sp>
      <p:sp>
        <p:nvSpPr>
          <p:cNvPr id="65540" name="Rectangle 6"/>
          <p:cNvSpPr>
            <a:spLocks noChangeArrowheads="1"/>
          </p:cNvSpPr>
          <p:nvPr/>
        </p:nvSpPr>
        <p:spPr bwMode="auto">
          <a:xfrm>
            <a:off x="2700338" y="2708275"/>
            <a:ext cx="6443662" cy="4572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Camera uses commercial components</a:t>
            </a:r>
          </a:p>
        </p:txBody>
      </p:sp>
      <p:sp>
        <p:nvSpPr>
          <p:cNvPr id="65541" name="Rectangle 24"/>
          <p:cNvSpPr>
            <a:spLocks noChangeArrowheads="1"/>
          </p:cNvSpPr>
          <p:nvPr/>
        </p:nvSpPr>
        <p:spPr bwMode="auto">
          <a:xfrm>
            <a:off x="3132138" y="3357563"/>
            <a:ext cx="601186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1:1 Field-Of-View equal to size of CCD (or larger)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Resolution limited only by scintillator and beam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Lens-coupled is more flexible but has lower efficiency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5" name="Picture 19" descr="1CCD-Laue-collimat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4013" y="3497263"/>
            <a:ext cx="3736975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6" name="Rectangle 6"/>
          <p:cNvSpPr>
            <a:spLocks noChangeArrowheads="1"/>
          </p:cNvSpPr>
          <p:nvPr/>
        </p:nvSpPr>
        <p:spPr bwMode="auto">
          <a:xfrm>
            <a:off x="2555875" y="1844675"/>
            <a:ext cx="6588125" cy="457200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1” CCD Laue diffraction camera </a:t>
            </a:r>
          </a:p>
        </p:txBody>
      </p:sp>
      <p:sp>
        <p:nvSpPr>
          <p:cNvPr id="67587" name="Rectangle 24"/>
          <p:cNvSpPr>
            <a:spLocks noChangeArrowheads="1"/>
          </p:cNvSpPr>
          <p:nvPr/>
        </p:nvSpPr>
        <p:spPr bwMode="auto">
          <a:xfrm>
            <a:off x="3132138" y="2420938"/>
            <a:ext cx="6011862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Replaces Image-Plate and Polaroid Film Laue cameras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Efficiency is similar, but immediate read-out of pattern</a:t>
            </a:r>
          </a:p>
          <a:p>
            <a:pPr>
              <a:buFontTx/>
              <a:buChar char="•"/>
            </a:pPr>
            <a:r>
              <a:rPr lang="en-GB" sz="1800" b="0">
                <a:solidFill>
                  <a:schemeClr val="bg1"/>
                </a:solidFill>
              </a:rPr>
              <a:t> Requires very high efficiency and low noise for 300s </a:t>
            </a:r>
          </a:p>
        </p:txBody>
      </p:sp>
      <p:pic>
        <p:nvPicPr>
          <p:cNvPr id="67588" name="Picture 23" descr="1CCD-Laue-Darmstadt"/>
          <p:cNvPicPr>
            <a:picLocks noChangeAspect="1" noChangeArrowheads="1"/>
          </p:cNvPicPr>
          <p:nvPr/>
        </p:nvPicPr>
        <p:blipFill>
          <a:blip r:embed="rId4"/>
          <a:srcRect l="5171" r="11807"/>
          <a:stretch>
            <a:fillRect/>
          </a:stretch>
        </p:blipFill>
        <p:spPr bwMode="auto">
          <a:xfrm>
            <a:off x="0" y="981075"/>
            <a:ext cx="287972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89" name="Rectangle 6"/>
          <p:cNvSpPr>
            <a:spLocks noChangeArrowheads="1"/>
          </p:cNvSpPr>
          <p:nvPr/>
        </p:nvSpPr>
        <p:spPr bwMode="auto">
          <a:xfrm>
            <a:off x="2555875" y="1052513"/>
            <a:ext cx="6588125" cy="519112"/>
          </a:xfrm>
          <a:prstGeom prst="rect">
            <a:avLst/>
          </a:prstGeom>
          <a:noFill/>
          <a:ln w="38100" algn="ctr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buFont typeface="Monotype Sorts"/>
              <a:buNone/>
            </a:pPr>
            <a:r>
              <a:rPr lang="en-GB">
                <a:solidFill>
                  <a:schemeClr val="bg1"/>
                </a:solidFill>
                <a:latin typeface="Arial" charset="0"/>
              </a:rPr>
              <a:t>Imaging, but also Diffraction</a:t>
            </a:r>
          </a:p>
        </p:txBody>
      </p:sp>
      <p:pic>
        <p:nvPicPr>
          <p:cNvPr id="67590" name="Picture 7" descr="The back-reflection Laue method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34163" y="3500438"/>
            <a:ext cx="2508250" cy="335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4"/>
          <p:cNvSpPr>
            <a:spLocks noChangeArrowheads="1"/>
          </p:cNvSpPr>
          <p:nvPr/>
        </p:nvSpPr>
        <p:spPr bwMode="auto">
          <a:xfrm>
            <a:off x="827088" y="1052513"/>
            <a:ext cx="7224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000">
                <a:solidFill>
                  <a:srgbClr val="FFFF00"/>
                </a:solidFill>
              </a:rPr>
              <a:t>X-ray backscattering from single 1” CCD Laue camera</a:t>
            </a:r>
          </a:p>
        </p:txBody>
      </p:sp>
      <p:pic>
        <p:nvPicPr>
          <p:cNvPr id="69634" name="Picture 6" descr="1CCD-Si-Laue-Brown_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28775"/>
            <a:ext cx="4572000" cy="365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5" name="Picture 8" descr="1CCD-Sm2Fe17-TU_Darmstad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628775"/>
            <a:ext cx="4572000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0" y="5445125"/>
            <a:ext cx="914400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1800" b="0">
                <a:solidFill>
                  <a:schemeClr val="bg1"/>
                </a:solidFill>
              </a:rPr>
              <a:t> </a:t>
            </a:r>
            <a:r>
              <a:rPr lang="en-GB" sz="1800">
                <a:solidFill>
                  <a:schemeClr val="bg1"/>
                </a:solidFill>
              </a:rPr>
              <a:t>Si - Dean Hudek (Brown University)         Sm2Fe17 - </a:t>
            </a:r>
            <a:r>
              <a:rPr lang="de-DE" sz="1800">
                <a:solidFill>
                  <a:schemeClr val="bg1"/>
                </a:solidFill>
              </a:rPr>
              <a:t>W. Donner (TU Darmstad</a:t>
            </a:r>
            <a:r>
              <a:rPr lang="en-GB" sz="1800">
                <a:solidFill>
                  <a:schemeClr val="bg1"/>
                </a:solidFill>
              </a:rPr>
              <a:t>)</a:t>
            </a:r>
            <a:r>
              <a:rPr lang="en-GB" sz="1800" b="0">
                <a:solidFill>
                  <a:schemeClr val="bg1"/>
                </a:solidFill>
              </a:rPr>
              <a:t>  </a:t>
            </a:r>
          </a:p>
          <a:p>
            <a:pPr algn="ctr"/>
            <a:endParaRPr lang="en-GB" sz="800" b="0">
              <a:solidFill>
                <a:schemeClr val="bg1"/>
              </a:solidFill>
            </a:endParaRPr>
          </a:p>
          <a:p>
            <a:pPr algn="ctr"/>
            <a:r>
              <a:rPr lang="en-GB" sz="1800" b="0">
                <a:solidFill>
                  <a:srgbClr val="FFFF00"/>
                </a:solidFill>
              </a:rPr>
              <a:t>These images obtained in only 2-3 minutes with an ordinary lab. X-ray generator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 l="3308" r="3308"/>
          <a:stretch>
            <a:fillRect/>
          </a:stretch>
        </p:blipFill>
        <p:spPr bwMode="auto">
          <a:xfrm>
            <a:off x="0" y="981075"/>
            <a:ext cx="9144000" cy="58769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</p:pic>
      <p:sp>
        <p:nvSpPr>
          <p:cNvPr id="1252356" name="Rectangle 4"/>
          <p:cNvSpPr>
            <a:spLocks noChangeArrowheads="1"/>
          </p:cNvSpPr>
          <p:nvPr/>
        </p:nvSpPr>
        <p:spPr bwMode="auto">
          <a:xfrm>
            <a:off x="0" y="2420938"/>
            <a:ext cx="9144000" cy="10810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lIns="0" rIns="0">
            <a:spAutoFit/>
          </a:bodyPr>
          <a:lstStyle/>
          <a:p>
            <a:pPr algn="ctr"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Promote the wider use of Neutron &amp; X-ray Imaging…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r>
              <a:rPr lang="en-GB" sz="2400">
                <a:solidFill>
                  <a:srgbClr val="FFFF00"/>
                </a:solidFill>
                <a:latin typeface="Arial" charset="0"/>
              </a:rPr>
              <a:t>… by providing competitive yet inexpensive cameras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r>
              <a:rPr lang="en-GB" sz="2400">
                <a:solidFill>
                  <a:schemeClr val="bg1"/>
                </a:solidFill>
                <a:latin typeface="Arial" charset="0"/>
              </a:rPr>
              <a:t>Thank you for your attention…</a:t>
            </a:r>
          </a:p>
          <a:p>
            <a:pPr algn="ctr" eaLnBrk="0" hangingPunct="0">
              <a:lnSpc>
                <a:spcPct val="50000"/>
              </a:lnSpc>
              <a:spcBef>
                <a:spcPct val="50000"/>
              </a:spcBef>
              <a:buFont typeface="Monotype Sorts"/>
              <a:buNone/>
            </a:pPr>
            <a:endParaRPr lang="en-GB" sz="50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71683" name="Rectangle 4"/>
          <p:cNvSpPr>
            <a:spLocks noChangeArrowheads="1"/>
          </p:cNvSpPr>
          <p:nvPr/>
        </p:nvSpPr>
        <p:spPr bwMode="auto">
          <a:xfrm>
            <a:off x="0" y="10223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GB" sz="2400">
                <a:solidFill>
                  <a:srgbClr val="FFFF00"/>
                </a:solidFill>
                <a:latin typeface="Arial" charset="0"/>
              </a:rPr>
              <a:t>Diffraction and Imaging with Neutrons and X-rays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2356" grpId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9900"/>
        </a:solidFill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45720" rIns="0" bIns="45720" numCol="1" anchor="ctr" anchorCtr="0" compatLnSpc="1">
        <a:prstTxWarp prst="textNoShape">
          <a:avLst/>
        </a:prstTxWarp>
        <a:spAutoFit/>
      </a:bodyPr>
      <a:lstStyle>
        <a:defPPr marL="838200" marR="0" indent="-381000" algn="ctr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Monotype Sorts" charset="2"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9900"/>
        </a:solidFill>
        <a:ln w="381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0" tIns="45720" rIns="0" bIns="45720" numCol="1" anchor="ctr" anchorCtr="0" compatLnSpc="1">
        <a:prstTxWarp prst="textNoShape">
          <a:avLst/>
        </a:prstTxWarp>
        <a:spAutoFit/>
      </a:bodyPr>
      <a:lstStyle>
        <a:defPPr marL="838200" marR="0" indent="-381000" algn="ctr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Monotype Sorts" charset="2"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78434</TotalTime>
  <Words>848</Words>
  <Application>Microsoft PowerPoint</Application>
  <PresentationFormat>On-screen Show (4:3)</PresentationFormat>
  <Paragraphs>168</Paragraphs>
  <Slides>29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Helvetica</vt:lpstr>
      <vt:lpstr>Arial</vt:lpstr>
      <vt:lpstr>Comic Sans MS</vt:lpstr>
      <vt:lpstr>Monotype Sorts</vt:lpstr>
      <vt:lpstr>Times New Roman</vt:lpstr>
      <vt:lpstr>Blank Presentation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Company>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Budapest Lecture - The Millennium Programme at ILL</dc:title>
  <dc:creator>Alan Hewat</dc:creator>
  <cp:lastModifiedBy>Alan</cp:lastModifiedBy>
  <cp:revision>642</cp:revision>
  <dcterms:created xsi:type="dcterms:W3CDTF">1999-07-26T11:40:47Z</dcterms:created>
  <dcterms:modified xsi:type="dcterms:W3CDTF">2018-08-30T09:05:17Z</dcterms:modified>
</cp:coreProperties>
</file>