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avi" ContentType="video/avi"/>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36"/>
  </p:notesMasterIdLst>
  <p:sldIdLst>
    <p:sldId id="256" r:id="rId2"/>
    <p:sldId id="261" r:id="rId3"/>
    <p:sldId id="262" r:id="rId4"/>
    <p:sldId id="269" r:id="rId5"/>
    <p:sldId id="285" r:id="rId6"/>
    <p:sldId id="264" r:id="rId7"/>
    <p:sldId id="263" r:id="rId8"/>
    <p:sldId id="286" r:id="rId9"/>
    <p:sldId id="270" r:id="rId10"/>
    <p:sldId id="271" r:id="rId11"/>
    <p:sldId id="258" r:id="rId12"/>
    <p:sldId id="257" r:id="rId13"/>
    <p:sldId id="259" r:id="rId14"/>
    <p:sldId id="260" r:id="rId15"/>
    <p:sldId id="265" r:id="rId16"/>
    <p:sldId id="293" r:id="rId17"/>
    <p:sldId id="281" r:id="rId18"/>
    <p:sldId id="266" r:id="rId19"/>
    <p:sldId id="273" r:id="rId20"/>
    <p:sldId id="280" r:id="rId21"/>
    <p:sldId id="274" r:id="rId22"/>
    <p:sldId id="277" r:id="rId23"/>
    <p:sldId id="278" r:id="rId24"/>
    <p:sldId id="287" r:id="rId25"/>
    <p:sldId id="267" r:id="rId26"/>
    <p:sldId id="268" r:id="rId27"/>
    <p:sldId id="283" r:id="rId28"/>
    <p:sldId id="290" r:id="rId29"/>
    <p:sldId id="282" r:id="rId30"/>
    <p:sldId id="289" r:id="rId31"/>
    <p:sldId id="291" r:id="rId32"/>
    <p:sldId id="288" r:id="rId33"/>
    <p:sldId id="284" r:id="rId34"/>
    <p:sldId id="292"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Perpetua" pitchFamily="18" charset="0"/>
        <a:ea typeface="+mn-ea"/>
        <a:cs typeface="Arial" charset="0"/>
      </a:defRPr>
    </a:lvl1pPr>
    <a:lvl2pPr marL="457200" algn="l" rtl="0" fontAlgn="base">
      <a:spcBef>
        <a:spcPct val="0"/>
      </a:spcBef>
      <a:spcAft>
        <a:spcPct val="0"/>
      </a:spcAft>
      <a:defRPr kern="1200">
        <a:solidFill>
          <a:schemeClr val="tx1"/>
        </a:solidFill>
        <a:latin typeface="Perpetua" pitchFamily="18" charset="0"/>
        <a:ea typeface="+mn-ea"/>
        <a:cs typeface="Arial" charset="0"/>
      </a:defRPr>
    </a:lvl2pPr>
    <a:lvl3pPr marL="914400" algn="l" rtl="0" fontAlgn="base">
      <a:spcBef>
        <a:spcPct val="0"/>
      </a:spcBef>
      <a:spcAft>
        <a:spcPct val="0"/>
      </a:spcAft>
      <a:defRPr kern="1200">
        <a:solidFill>
          <a:schemeClr val="tx1"/>
        </a:solidFill>
        <a:latin typeface="Perpetua" pitchFamily="18" charset="0"/>
        <a:ea typeface="+mn-ea"/>
        <a:cs typeface="Arial" charset="0"/>
      </a:defRPr>
    </a:lvl3pPr>
    <a:lvl4pPr marL="1371600" algn="l" rtl="0" fontAlgn="base">
      <a:spcBef>
        <a:spcPct val="0"/>
      </a:spcBef>
      <a:spcAft>
        <a:spcPct val="0"/>
      </a:spcAft>
      <a:defRPr kern="1200">
        <a:solidFill>
          <a:schemeClr val="tx1"/>
        </a:solidFill>
        <a:latin typeface="Perpetua" pitchFamily="18" charset="0"/>
        <a:ea typeface="+mn-ea"/>
        <a:cs typeface="Arial" charset="0"/>
      </a:defRPr>
    </a:lvl4pPr>
    <a:lvl5pPr marL="1828800" algn="l" rtl="0" fontAlgn="base">
      <a:spcBef>
        <a:spcPct val="0"/>
      </a:spcBef>
      <a:spcAft>
        <a:spcPct val="0"/>
      </a:spcAft>
      <a:defRPr kern="1200">
        <a:solidFill>
          <a:schemeClr val="tx1"/>
        </a:solidFill>
        <a:latin typeface="Perpetua" pitchFamily="18" charset="0"/>
        <a:ea typeface="+mn-ea"/>
        <a:cs typeface="Arial" charset="0"/>
      </a:defRPr>
    </a:lvl5pPr>
    <a:lvl6pPr marL="2286000" algn="l" defTabSz="914400" rtl="0" eaLnBrk="1" latinLnBrk="0" hangingPunct="1">
      <a:defRPr kern="1200">
        <a:solidFill>
          <a:schemeClr val="tx1"/>
        </a:solidFill>
        <a:latin typeface="Perpetua" pitchFamily="18" charset="0"/>
        <a:ea typeface="+mn-ea"/>
        <a:cs typeface="Arial" charset="0"/>
      </a:defRPr>
    </a:lvl6pPr>
    <a:lvl7pPr marL="2743200" algn="l" defTabSz="914400" rtl="0" eaLnBrk="1" latinLnBrk="0" hangingPunct="1">
      <a:defRPr kern="1200">
        <a:solidFill>
          <a:schemeClr val="tx1"/>
        </a:solidFill>
        <a:latin typeface="Perpetua" pitchFamily="18" charset="0"/>
        <a:ea typeface="+mn-ea"/>
        <a:cs typeface="Arial" charset="0"/>
      </a:defRPr>
    </a:lvl7pPr>
    <a:lvl8pPr marL="3200400" algn="l" defTabSz="914400" rtl="0" eaLnBrk="1" latinLnBrk="0" hangingPunct="1">
      <a:defRPr kern="1200">
        <a:solidFill>
          <a:schemeClr val="tx1"/>
        </a:solidFill>
        <a:latin typeface="Perpetua" pitchFamily="18" charset="0"/>
        <a:ea typeface="+mn-ea"/>
        <a:cs typeface="Arial" charset="0"/>
      </a:defRPr>
    </a:lvl8pPr>
    <a:lvl9pPr marL="3657600" algn="l" defTabSz="914400" rtl="0" eaLnBrk="1" latinLnBrk="0" hangingPunct="1">
      <a:defRPr kern="1200">
        <a:solidFill>
          <a:schemeClr val="tx1"/>
        </a:solidFill>
        <a:latin typeface="Perpetua"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1C2914D0-241F-4B44-83AB-35811F255D47}" type="datetimeFigureOut">
              <a:rPr lang="en-IN"/>
              <a:pPr>
                <a:defRPr/>
              </a:pPr>
              <a:t>03-09-2018</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N"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00117CE0-F618-4E9C-9277-EC47D5AF969C}" type="slidenum">
              <a:rPr lang="en-IN"/>
              <a:pPr>
                <a:defRPr/>
              </a:pPr>
              <a:t>‹#›</a:t>
            </a:fld>
            <a:endParaRPr lang="en-IN"/>
          </a:p>
        </p:txBody>
      </p:sp>
    </p:spTree>
    <p:extLst>
      <p:ext uri="{BB962C8B-B14F-4D97-AF65-F5344CB8AC3E}">
        <p14:creationId xmlns:p14="http://schemas.microsoft.com/office/powerpoint/2010/main" val="39601852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fld id="{28672528-4297-43E9-9967-DE60CDED8C7F}" type="slidenum">
              <a:rPr lang="en-IN" altLang="en-US" smtClean="0"/>
              <a:pPr eaLnBrk="1" hangingPunct="1"/>
              <a:t>22</a:t>
            </a:fld>
            <a:endParaRPr lang="en-I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5" name="Rounded Rectangle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457200" y="1505930"/>
            <a:ext cx="8229600" cy="1470025"/>
          </a:xfrm>
          <a:prstGeom prst="rect">
            <a:avLst/>
          </a:prstGeom>
        </p:spPr>
        <p:txBody>
          <a:bodyPr anchor="ctr"/>
          <a:lstStyle>
            <a:lvl1pPr algn="ctr">
              <a:defRPr lang="en-US" dirty="0">
                <a:solidFill>
                  <a:srgbClr val="FFFFFF"/>
                </a:solidFill>
              </a:defRPr>
            </a:lvl1pPr>
          </a:lstStyle>
          <a:p>
            <a:r>
              <a:rPr lang="en-US" smtClean="0"/>
              <a:t>Click to edit Master title style</a:t>
            </a:r>
            <a:endParaRPr lang="en-US"/>
          </a:p>
        </p:txBody>
      </p:sp>
    </p:spTree>
    <p:extLst>
      <p:ext uri="{BB962C8B-B14F-4D97-AF65-F5344CB8AC3E}">
        <p14:creationId xmlns:p14="http://schemas.microsoft.com/office/powerpoint/2010/main" val="109286634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Footer Placeholder 2"/>
          <p:cNvSpPr txBox="1">
            <a:spLocks/>
          </p:cNvSpPr>
          <p:nvPr userDrawn="1"/>
        </p:nvSpPr>
        <p:spPr>
          <a:xfrm>
            <a:off x="471488" y="6494463"/>
            <a:ext cx="5256212" cy="365125"/>
          </a:xfrm>
          <a:prstGeom prst="rect">
            <a:avLst/>
          </a:prstGeom>
        </p:spPr>
        <p:txBody>
          <a:bodyPr anchor="ctr"/>
          <a:lstStyle>
            <a:defPPr>
              <a:defRPr lang="en-US"/>
            </a:defPPr>
            <a:lvl1pPr marL="0" algn="l" defTabSz="914400" rtl="0" eaLnBrk="1" latinLnBrk="0" hangingPunct="1">
              <a:defRPr kumimoji="0" sz="1050" b="1" i="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IN" dirty="0" smtClean="0"/>
              <a:t>11</a:t>
            </a:r>
            <a:r>
              <a:rPr lang="en-IN" baseline="30000" dirty="0" smtClean="0"/>
              <a:t>th</a:t>
            </a:r>
            <a:r>
              <a:rPr lang="en-IN" dirty="0" smtClean="0"/>
              <a:t> World Conference on Neutron Radiography, Sydney</a:t>
            </a:r>
            <a:endParaRPr lang="en-IN" dirty="0"/>
          </a:p>
        </p:txBody>
      </p:sp>
      <p:cxnSp>
        <p:nvCxnSpPr>
          <p:cNvPr id="4" name="Straight Connector 3"/>
          <p:cNvCxnSpPr/>
          <p:nvPr userDrawn="1"/>
        </p:nvCxnSpPr>
        <p:spPr>
          <a:xfrm>
            <a:off x="179388" y="765175"/>
            <a:ext cx="8785225" cy="0"/>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sz="quarter" idx="1"/>
          </p:nvPr>
        </p:nvSpPr>
        <p:spPr>
          <a:xfrm>
            <a:off x="914400" y="1447800"/>
            <a:ext cx="7772400" cy="457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936298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Footer Placeholder 2"/>
          <p:cNvSpPr txBox="1">
            <a:spLocks/>
          </p:cNvSpPr>
          <p:nvPr userDrawn="1"/>
        </p:nvSpPr>
        <p:spPr>
          <a:xfrm>
            <a:off x="471488" y="6494463"/>
            <a:ext cx="5256212" cy="365125"/>
          </a:xfrm>
          <a:prstGeom prst="rect">
            <a:avLst/>
          </a:prstGeom>
        </p:spPr>
        <p:txBody>
          <a:bodyPr anchor="ctr"/>
          <a:lstStyle>
            <a:defPPr>
              <a:defRPr lang="en-US"/>
            </a:defPPr>
            <a:lvl1pPr marL="0" algn="l" defTabSz="914400" rtl="0" eaLnBrk="1" latinLnBrk="0" hangingPunct="1">
              <a:defRPr kumimoji="0" sz="1050" b="1" i="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IN" dirty="0" smtClean="0"/>
              <a:t>11</a:t>
            </a:r>
            <a:r>
              <a:rPr lang="en-IN" baseline="30000" dirty="0" smtClean="0"/>
              <a:t>th</a:t>
            </a:r>
            <a:r>
              <a:rPr lang="en-IN" dirty="0" smtClean="0"/>
              <a:t> World Conference on Neutron Radiography, Sydney</a:t>
            </a:r>
            <a:endParaRPr lang="en-IN" dirty="0"/>
          </a:p>
        </p:txBody>
      </p:sp>
      <p:cxnSp>
        <p:nvCxnSpPr>
          <p:cNvPr id="4" name="Straight Connector 3"/>
          <p:cNvCxnSpPr/>
          <p:nvPr userDrawn="1"/>
        </p:nvCxnSpPr>
        <p:spPr>
          <a:xfrm>
            <a:off x="179388" y="765175"/>
            <a:ext cx="8785225" cy="0"/>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sz="quarter" idx="1"/>
          </p:nvPr>
        </p:nvSpPr>
        <p:spPr>
          <a:xfrm>
            <a:off x="914400" y="1447800"/>
            <a:ext cx="7772400" cy="457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288872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ext Placeholder 12"/>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 name="Footer Placeholder 2"/>
          <p:cNvSpPr>
            <a:spLocks noGrp="1"/>
          </p:cNvSpPr>
          <p:nvPr>
            <p:ph type="ftr" sz="quarter" idx="3"/>
          </p:nvPr>
        </p:nvSpPr>
        <p:spPr>
          <a:xfrm>
            <a:off x="900113" y="6381750"/>
            <a:ext cx="3962400" cy="457200"/>
          </a:xfrm>
          <a:prstGeom prst="rect">
            <a:avLst/>
          </a:prstGeom>
        </p:spPr>
        <p:txBody>
          <a:bodyPr anchor="ctr" anchorCtr="0"/>
          <a:lstStyle>
            <a:lvl1pPr eaLnBrk="1" fontAlgn="auto" latinLnBrk="0" hangingPunct="1">
              <a:spcBef>
                <a:spcPts val="0"/>
              </a:spcBef>
              <a:spcAft>
                <a:spcPts val="0"/>
              </a:spcAft>
              <a:defRPr kumimoji="0" sz="1200" b="1" i="1">
                <a:solidFill>
                  <a:schemeClr val="tx2"/>
                </a:solidFill>
                <a:latin typeface="Times New Roman" pitchFamily="18" charset="0"/>
                <a:cs typeface="Times New Roman" pitchFamily="18" charset="0"/>
              </a:defRPr>
            </a:lvl1pPr>
          </a:lstStyle>
          <a:p>
            <a:pPr>
              <a:defRPr/>
            </a:pPr>
            <a:r>
              <a:rPr lang="en-IN"/>
              <a:t>11</a:t>
            </a:r>
            <a:r>
              <a:rPr lang="en-IN" baseline="30000"/>
              <a:t>th</a:t>
            </a:r>
            <a:r>
              <a:rPr lang="en-IN"/>
              <a:t> World Conference on Neutron Radiography, Sydney</a:t>
            </a:r>
            <a:endParaRPr lang="en-IN" dirty="0"/>
          </a:p>
        </p:txBody>
      </p:sp>
      <p:sp>
        <p:nvSpPr>
          <p:cNvPr id="10" name="Title 1"/>
          <p:cNvSpPr txBox="1">
            <a:spLocks/>
          </p:cNvSpPr>
          <p:nvPr userDrawn="1"/>
        </p:nvSpPr>
        <p:spPr>
          <a:xfrm>
            <a:off x="179388" y="188913"/>
            <a:ext cx="8785225" cy="576262"/>
          </a:xfrm>
          <a:prstGeom prst="rect">
            <a:avLst/>
          </a:prstGeom>
        </p:spPr>
        <p:txBody>
          <a:bodyPr/>
          <a:lstStyle>
            <a:lvl1pPr algn="l" rtl="0" eaLnBrk="1" latinLnBrk="0" hangingPunct="1">
              <a:spcBef>
                <a:spcPct val="0"/>
              </a:spcBef>
              <a:buNone/>
              <a:defRPr kumimoji="0" sz="3600" b="1" kern="1200">
                <a:solidFill>
                  <a:srgbClr val="002060"/>
                </a:solidFill>
                <a:latin typeface="Times New Roman" pitchFamily="18" charset="0"/>
                <a:ea typeface="+mj-ea"/>
                <a:cs typeface="Times New Roman" pitchFamily="18" charset="0"/>
              </a:defRPr>
            </a:lvl1pPr>
          </a:lstStyle>
          <a:p>
            <a:pPr fontAlgn="auto">
              <a:spcAft>
                <a:spcPts val="0"/>
              </a:spcAft>
              <a:defRPr/>
            </a:pPr>
            <a:endParaRPr lang="en-US" dirty="0"/>
          </a:p>
        </p:txBody>
      </p:sp>
      <p:cxnSp>
        <p:nvCxnSpPr>
          <p:cNvPr id="11" name="Straight Connector 10"/>
          <p:cNvCxnSpPr/>
          <p:nvPr userDrawn="1"/>
        </p:nvCxnSpPr>
        <p:spPr>
          <a:xfrm>
            <a:off x="179388" y="765175"/>
            <a:ext cx="8785225" cy="0"/>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2.mp4"/><Relationship Id="rId7"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slideLayout" Target="../slideLayouts/slideLayout2.xml"/><Relationship Id="rId10" Type="http://schemas.openxmlformats.org/officeDocument/2006/relationships/image" Target="../media/image11.png"/><Relationship Id="rId4" Type="http://schemas.openxmlformats.org/officeDocument/2006/relationships/video" Target="../media/media2.mp4"/><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2.xml"/><Relationship Id="rId7" Type="http://schemas.openxmlformats.org/officeDocument/2006/relationships/image" Target="../media/image22.png"/><Relationship Id="rId2" Type="http://schemas.openxmlformats.org/officeDocument/2006/relationships/video" Target="../media/media3.avi"/><Relationship Id="rId1" Type="http://schemas.microsoft.com/office/2007/relationships/media" Target="../media/media3.avi"/><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3.xml"/><Relationship Id="rId4" Type="http://schemas.openxmlformats.org/officeDocument/2006/relationships/image" Target="../media/image73.png"/></Relationships>
</file>

<file path=ppt/slides/_rels/slide3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p:cNvPicPr>
            <a:picLocks noChangeAspect="1"/>
          </p:cNvPicPr>
          <p:nvPr/>
        </p:nvPicPr>
        <p:blipFill>
          <a:blip r:embed="rId2">
            <a:extLst>
              <a:ext uri="{28A0092B-C50C-407E-A947-70E740481C1C}">
                <a14:useLocalDpi xmlns:a14="http://schemas.microsoft.com/office/drawing/2010/main" val="0"/>
              </a:ext>
            </a:extLst>
          </a:blip>
          <a:srcRect l="22253" r="18082"/>
          <a:stretch>
            <a:fillRect/>
          </a:stretch>
        </p:blipFill>
        <p:spPr bwMode="auto">
          <a:xfrm>
            <a:off x="179388" y="188913"/>
            <a:ext cx="1322387" cy="113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ubtitle 2"/>
          <p:cNvSpPr>
            <a:spLocks noGrp="1"/>
          </p:cNvSpPr>
          <p:nvPr>
            <p:ph type="subTitle" idx="1"/>
          </p:nvPr>
        </p:nvSpPr>
        <p:spPr/>
        <p:txBody>
          <a:bodyPr/>
          <a:lstStyle/>
          <a:p>
            <a:pPr eaLnBrk="1" hangingPunct="1"/>
            <a:r>
              <a:rPr lang="en-IN" altLang="en-US" sz="2000" b="1" smtClean="0">
                <a:solidFill>
                  <a:srgbClr val="002060"/>
                </a:solidFill>
                <a:latin typeface="Times New Roman" pitchFamily="18" charset="0"/>
                <a:cs typeface="Times New Roman" pitchFamily="18" charset="0"/>
              </a:rPr>
              <a:t>Dr. Tushar Roy</a:t>
            </a:r>
          </a:p>
          <a:p>
            <a:pPr eaLnBrk="1" hangingPunct="1"/>
            <a:endParaRPr lang="en-IN" altLang="en-US" sz="2000" b="1" smtClean="0">
              <a:solidFill>
                <a:srgbClr val="002060"/>
              </a:solidFill>
              <a:latin typeface="Times New Roman" pitchFamily="18" charset="0"/>
              <a:cs typeface="Times New Roman" pitchFamily="18" charset="0"/>
            </a:endParaRPr>
          </a:p>
          <a:p>
            <a:pPr eaLnBrk="1" hangingPunct="1"/>
            <a:r>
              <a:rPr lang="en-IN" altLang="en-US" sz="1600" b="1" smtClean="0">
                <a:latin typeface="Times New Roman" pitchFamily="18" charset="0"/>
                <a:cs typeface="Times New Roman" pitchFamily="18" charset="0"/>
              </a:rPr>
              <a:t>Bhabha Atomic Research Centre, INDIA</a:t>
            </a:r>
          </a:p>
        </p:txBody>
      </p:sp>
      <p:sp>
        <p:nvSpPr>
          <p:cNvPr id="2" name="Title 1"/>
          <p:cNvSpPr>
            <a:spLocks noGrp="1"/>
          </p:cNvSpPr>
          <p:nvPr>
            <p:ph type="ctrTitle"/>
          </p:nvPr>
        </p:nvSpPr>
        <p:spPr>
          <a:xfrm>
            <a:off x="250825" y="1557338"/>
            <a:ext cx="8642350" cy="1439862"/>
          </a:xfrm>
        </p:spPr>
        <p:txBody>
          <a:bodyPr>
            <a:normAutofit/>
          </a:bodyPr>
          <a:lstStyle/>
          <a:p>
            <a:pPr eaLnBrk="1" fontAlgn="auto" hangingPunct="1">
              <a:spcAft>
                <a:spcPts val="0"/>
              </a:spcAft>
              <a:defRPr/>
            </a:pPr>
            <a:r>
              <a:rPr lang="en-IN" sz="3200" b="1" i="1">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Development of Neutron Imaging Facility at </a:t>
            </a:r>
            <a:r>
              <a:rPr lang="en-IN" sz="3200" b="1" i="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DHRUVA </a:t>
            </a:r>
            <a:r>
              <a:rPr lang="en-IN" sz="3200" b="1" i="1">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research reactor, India</a:t>
            </a:r>
          </a:p>
        </p:txBody>
      </p:sp>
      <p:sp>
        <p:nvSpPr>
          <p:cNvPr id="5125" name="TextBox 2"/>
          <p:cNvSpPr txBox="1">
            <a:spLocks noChangeArrowheads="1"/>
          </p:cNvSpPr>
          <p:nvPr/>
        </p:nvSpPr>
        <p:spPr bwMode="auto">
          <a:xfrm>
            <a:off x="30163" y="3573463"/>
            <a:ext cx="9144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438275" indent="-1438275"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400" b="1">
                <a:solidFill>
                  <a:srgbClr val="002060"/>
                </a:solidFill>
                <a:latin typeface="Times New Roman" pitchFamily="18" charset="0"/>
                <a:cs typeface="Times New Roman" pitchFamily="18" charset="0"/>
              </a:rPr>
              <a:t>Co-authors: </a:t>
            </a:r>
            <a:r>
              <a:rPr lang="en-IN" altLang="en-US" sz="1400" b="1">
                <a:latin typeface="Times New Roman" pitchFamily="18" charset="0"/>
                <a:cs typeface="Times New Roman" pitchFamily="18" charset="0"/>
              </a:rPr>
              <a:t>Yogesh Kashyap, Shefali Shukla, Mayank Shukla, Prashant Singh, Ravi Baribadalla, S.C.Gadkari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Overview</a:t>
            </a:r>
          </a:p>
        </p:txBody>
      </p:sp>
      <p:sp>
        <p:nvSpPr>
          <p:cNvPr id="6147" name="TextBox 1"/>
          <p:cNvSpPr txBox="1">
            <a:spLocks noChangeArrowheads="1"/>
          </p:cNvSpPr>
          <p:nvPr/>
        </p:nvSpPr>
        <p:spPr bwMode="auto">
          <a:xfrm>
            <a:off x="179388" y="981075"/>
            <a:ext cx="8785225" cy="244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lnSpc>
                <a:spcPct val="150000"/>
              </a:lnSpc>
              <a:buFont typeface="Courier New" pitchFamily="49" charset="0"/>
              <a:buChar char="o"/>
            </a:pPr>
            <a:r>
              <a:rPr lang="en-IN" altLang="en-US">
                <a:solidFill>
                  <a:srgbClr val="0070C0"/>
                </a:solidFill>
                <a:latin typeface="Times New Roman" pitchFamily="18" charset="0"/>
                <a:cs typeface="Times New Roman" pitchFamily="18" charset="0"/>
              </a:rPr>
              <a:t>Neutron imaging activities in BARC – historical perspective</a:t>
            </a:r>
          </a:p>
          <a:p>
            <a:pPr eaLnBrk="1" hangingPunct="1">
              <a:lnSpc>
                <a:spcPct val="150000"/>
              </a:lnSpc>
              <a:buFont typeface="Courier New" pitchFamily="49" charset="0"/>
              <a:buChar char="o"/>
            </a:pPr>
            <a:r>
              <a:rPr lang="en-IN" altLang="en-US">
                <a:solidFill>
                  <a:srgbClr val="0070C0"/>
                </a:solidFill>
                <a:latin typeface="Times New Roman" pitchFamily="18" charset="0"/>
                <a:cs typeface="Times New Roman" pitchFamily="18" charset="0"/>
              </a:rPr>
              <a:t>DHRUVA Research Reactor</a:t>
            </a:r>
          </a:p>
          <a:p>
            <a:pPr eaLnBrk="1" hangingPunct="1">
              <a:lnSpc>
                <a:spcPct val="150000"/>
              </a:lnSpc>
              <a:buFont typeface="Courier New" pitchFamily="49" charset="0"/>
              <a:buChar char="o"/>
            </a:pPr>
            <a:r>
              <a:rPr lang="en-IN" altLang="en-US">
                <a:solidFill>
                  <a:srgbClr val="0070C0"/>
                </a:solidFill>
                <a:latin typeface="Times New Roman" pitchFamily="18" charset="0"/>
                <a:cs typeface="Times New Roman" pitchFamily="18" charset="0"/>
              </a:rPr>
              <a:t>Neutron Imaging Beamline at DHRUVA reactor</a:t>
            </a:r>
          </a:p>
          <a:p>
            <a:pPr eaLnBrk="1" hangingPunct="1">
              <a:lnSpc>
                <a:spcPct val="150000"/>
              </a:lnSpc>
              <a:buFont typeface="Courier New" pitchFamily="49" charset="0"/>
              <a:buChar char="o"/>
            </a:pPr>
            <a:r>
              <a:rPr lang="en-IN" altLang="en-US">
                <a:solidFill>
                  <a:srgbClr val="0070C0"/>
                </a:solidFill>
                <a:latin typeface="Times New Roman" pitchFamily="18" charset="0"/>
                <a:cs typeface="Times New Roman" pitchFamily="18" charset="0"/>
              </a:rPr>
              <a:t>Imaging Modalities</a:t>
            </a:r>
          </a:p>
          <a:p>
            <a:pPr eaLnBrk="1" hangingPunct="1">
              <a:lnSpc>
                <a:spcPct val="150000"/>
              </a:lnSpc>
              <a:buFont typeface="Courier New" pitchFamily="49" charset="0"/>
              <a:buChar char="o"/>
            </a:pPr>
            <a:r>
              <a:rPr lang="en-IN" altLang="en-US">
                <a:solidFill>
                  <a:srgbClr val="0070C0"/>
                </a:solidFill>
                <a:latin typeface="Times New Roman" pitchFamily="18" charset="0"/>
                <a:cs typeface="Times New Roman" pitchFamily="18" charset="0"/>
              </a:rPr>
              <a:t>Some Applications…</a:t>
            </a:r>
          </a:p>
          <a:p>
            <a:pPr eaLnBrk="1" hangingPunct="1">
              <a:buFont typeface="Courier New" pitchFamily="49" charset="0"/>
              <a:buChar char="o"/>
            </a:pPr>
            <a:endParaRPr lang="en-I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Overview of Neutron Imaging activities in BARC</a:t>
            </a:r>
          </a:p>
        </p:txBody>
      </p:sp>
      <p:sp>
        <p:nvSpPr>
          <p:cNvPr id="7171" name="TextBox 1"/>
          <p:cNvSpPr txBox="1">
            <a:spLocks noChangeArrowheads="1"/>
          </p:cNvSpPr>
          <p:nvPr/>
        </p:nvSpPr>
        <p:spPr bwMode="auto">
          <a:xfrm>
            <a:off x="1487488" y="836613"/>
            <a:ext cx="6199187" cy="3698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b="1">
                <a:latin typeface="Times New Roman" pitchFamily="18" charset="0"/>
                <a:cs typeface="Times New Roman" pitchFamily="18" charset="0"/>
              </a:rPr>
              <a:t>Neutron imaging at APSARA Research Reactor (1995 - 2001)</a:t>
            </a:r>
          </a:p>
        </p:txBody>
      </p:sp>
      <p:pic>
        <p:nvPicPr>
          <p:cNvPr id="717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282700"/>
            <a:ext cx="3636963" cy="239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3" name="TextBox 2"/>
          <p:cNvSpPr txBox="1">
            <a:spLocks noChangeArrowheads="1"/>
          </p:cNvSpPr>
          <p:nvPr/>
        </p:nvSpPr>
        <p:spPr bwMode="auto">
          <a:xfrm>
            <a:off x="249238" y="3673475"/>
            <a:ext cx="36179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a:t>APSARA Reactor</a:t>
            </a:r>
          </a:p>
          <a:p>
            <a:pPr eaLnBrk="1" hangingPunct="1"/>
            <a:r>
              <a:rPr lang="en-IN" altLang="en-US"/>
              <a:t>1 MWt </a:t>
            </a:r>
          </a:p>
          <a:p>
            <a:pPr eaLnBrk="1" hangingPunct="1"/>
            <a:r>
              <a:rPr lang="en-IN" altLang="en-US"/>
              <a:t>Swimming pool type</a:t>
            </a:r>
          </a:p>
        </p:txBody>
      </p:sp>
      <p:sp>
        <p:nvSpPr>
          <p:cNvPr id="7174" name="TextBox 3"/>
          <p:cNvSpPr txBox="1">
            <a:spLocks noChangeArrowheads="1"/>
          </p:cNvSpPr>
          <p:nvPr/>
        </p:nvSpPr>
        <p:spPr bwMode="auto">
          <a:xfrm>
            <a:off x="247650" y="5207000"/>
            <a:ext cx="35750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buFont typeface="Wingdings" pitchFamily="2" charset="2"/>
              <a:buChar char="v"/>
            </a:pPr>
            <a:r>
              <a:rPr lang="en-IN" altLang="en-US">
                <a:solidFill>
                  <a:srgbClr val="002060"/>
                </a:solidFill>
                <a:latin typeface="Times New Roman" pitchFamily="18" charset="0"/>
                <a:cs typeface="Times New Roman" pitchFamily="18" charset="0"/>
              </a:rPr>
              <a:t>Neutron Radiography</a:t>
            </a:r>
          </a:p>
          <a:p>
            <a:pPr eaLnBrk="1" hangingPunct="1">
              <a:buFont typeface="Wingdings" pitchFamily="2" charset="2"/>
              <a:buChar char="v"/>
            </a:pPr>
            <a:r>
              <a:rPr lang="en-IN" altLang="en-US">
                <a:solidFill>
                  <a:srgbClr val="002060"/>
                </a:solidFill>
                <a:latin typeface="Times New Roman" pitchFamily="18" charset="0"/>
                <a:cs typeface="Times New Roman" pitchFamily="18" charset="0"/>
              </a:rPr>
              <a:t>Neutron Tomography - feasibility</a:t>
            </a:r>
          </a:p>
          <a:p>
            <a:pPr eaLnBrk="1" hangingPunct="1">
              <a:buFont typeface="Wingdings" pitchFamily="2" charset="2"/>
              <a:buChar char="v"/>
            </a:pPr>
            <a:r>
              <a:rPr lang="en-IN" altLang="en-US">
                <a:solidFill>
                  <a:srgbClr val="002060"/>
                </a:solidFill>
                <a:latin typeface="Times New Roman" pitchFamily="18" charset="0"/>
                <a:cs typeface="Times New Roman" pitchFamily="18" charset="0"/>
              </a:rPr>
              <a:t>Two-phase flow </a:t>
            </a:r>
          </a:p>
        </p:txBody>
      </p:sp>
      <p:pic>
        <p:nvPicPr>
          <p:cNvPr id="717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6938" y="1277938"/>
            <a:ext cx="3810000" cy="162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6" name="TextBox 4"/>
          <p:cNvSpPr txBox="1">
            <a:spLocks noChangeArrowheads="1"/>
          </p:cNvSpPr>
          <p:nvPr/>
        </p:nvSpPr>
        <p:spPr bwMode="auto">
          <a:xfrm>
            <a:off x="6011863" y="5218113"/>
            <a:ext cx="1438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1400" b="1" i="1">
                <a:solidFill>
                  <a:srgbClr val="002060"/>
                </a:solidFill>
                <a:latin typeface="Times New Roman" pitchFamily="18" charset="0"/>
                <a:cs typeface="Times New Roman" pitchFamily="18" charset="0"/>
              </a:rPr>
              <a:t>Neutron detector</a:t>
            </a:r>
          </a:p>
        </p:txBody>
      </p:sp>
      <p:pic>
        <p:nvPicPr>
          <p:cNvPr id="71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7475" y="2903538"/>
            <a:ext cx="2828925" cy="2271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8" name="TextBox 1"/>
          <p:cNvSpPr txBox="1">
            <a:spLocks noChangeArrowheads="1"/>
          </p:cNvSpPr>
          <p:nvPr/>
        </p:nvSpPr>
        <p:spPr bwMode="auto">
          <a:xfrm>
            <a:off x="4754563" y="6129338"/>
            <a:ext cx="39528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a:solidFill>
                  <a:srgbClr val="0070C0"/>
                </a:solidFill>
                <a:latin typeface="Times New Roman" pitchFamily="18" charset="0"/>
                <a:cs typeface="Times New Roman" pitchFamily="18" charset="0"/>
              </a:rPr>
              <a:t>Thermal neutron flux ~ 1 x 10</a:t>
            </a:r>
            <a:r>
              <a:rPr lang="en-IN" altLang="en-US" baseline="30000">
                <a:solidFill>
                  <a:srgbClr val="0070C0"/>
                </a:solidFill>
                <a:latin typeface="Times New Roman" pitchFamily="18" charset="0"/>
                <a:cs typeface="Times New Roman" pitchFamily="18" charset="0"/>
              </a:rPr>
              <a:t>6 </a:t>
            </a:r>
            <a:r>
              <a:rPr lang="en-IN" altLang="en-US">
                <a:solidFill>
                  <a:srgbClr val="0070C0"/>
                </a:solidFill>
                <a:latin typeface="Times New Roman" pitchFamily="18" charset="0"/>
                <a:cs typeface="Times New Roman" pitchFamily="18" charset="0"/>
              </a:rPr>
              <a:t>n/(s-cm</a:t>
            </a:r>
            <a:r>
              <a:rPr lang="en-IN" altLang="en-US" baseline="30000">
                <a:solidFill>
                  <a:srgbClr val="0070C0"/>
                </a:solidFill>
                <a:latin typeface="Times New Roman" pitchFamily="18" charset="0"/>
                <a:cs typeface="Times New Roman" pitchFamily="18" charset="0"/>
              </a:rPr>
              <a:t>2</a:t>
            </a:r>
            <a:r>
              <a:rPr lang="en-IN" altLang="en-US">
                <a:solidFill>
                  <a:srgbClr val="0070C0"/>
                </a:solidFill>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Some Results from APSARA</a:t>
            </a:r>
          </a:p>
        </p:txBody>
      </p:sp>
      <p:pic>
        <p:nvPicPr>
          <p:cNvPr id="8195" name="Picture 2"/>
          <p:cNvPicPr>
            <a:picLocks noChangeAspect="1" noChangeArrowheads="1"/>
          </p:cNvPicPr>
          <p:nvPr/>
        </p:nvPicPr>
        <p:blipFill>
          <a:blip r:embed="rId6">
            <a:extLst>
              <a:ext uri="{28A0092B-C50C-407E-A947-70E740481C1C}">
                <a14:useLocalDpi xmlns:a14="http://schemas.microsoft.com/office/drawing/2010/main" val="0"/>
              </a:ext>
            </a:extLst>
          </a:blip>
          <a:srcRect t="8430" b="9497"/>
          <a:stretch>
            <a:fillRect/>
          </a:stretch>
        </p:blipFill>
        <p:spPr bwMode="auto">
          <a:xfrm>
            <a:off x="107950" y="1290638"/>
            <a:ext cx="4100513"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6" name="TextBox 3"/>
          <p:cNvSpPr txBox="1">
            <a:spLocks noChangeArrowheads="1"/>
          </p:cNvSpPr>
          <p:nvPr/>
        </p:nvSpPr>
        <p:spPr bwMode="auto">
          <a:xfrm>
            <a:off x="2249488" y="836613"/>
            <a:ext cx="44656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b="1">
                <a:solidFill>
                  <a:srgbClr val="0070C0"/>
                </a:solidFill>
                <a:latin typeface="Times New Roman" pitchFamily="18" charset="0"/>
                <a:cs typeface="Times New Roman" pitchFamily="18" charset="0"/>
              </a:rPr>
              <a:t>Two-phase flow : Thermal hydraulics study</a:t>
            </a:r>
          </a:p>
        </p:txBody>
      </p:sp>
      <p:sp>
        <p:nvSpPr>
          <p:cNvPr id="8197" name="TextBox 4"/>
          <p:cNvSpPr txBox="1">
            <a:spLocks noChangeArrowheads="1"/>
          </p:cNvSpPr>
          <p:nvPr/>
        </p:nvSpPr>
        <p:spPr bwMode="auto">
          <a:xfrm>
            <a:off x="1116013" y="3595688"/>
            <a:ext cx="2292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1400" b="1" i="1">
                <a:solidFill>
                  <a:srgbClr val="002060"/>
                </a:solidFill>
                <a:latin typeface="Times New Roman" pitchFamily="18" charset="0"/>
                <a:cs typeface="Times New Roman" pitchFamily="18" charset="0"/>
              </a:rPr>
              <a:t>Schematic of imaging set-up</a:t>
            </a:r>
          </a:p>
        </p:txBody>
      </p:sp>
      <p:pic>
        <p:nvPicPr>
          <p:cNvPr id="8198" name="Picture 3"/>
          <p:cNvPicPr>
            <a:picLocks noChangeAspect="1" noChangeArrowheads="1"/>
          </p:cNvPicPr>
          <p:nvPr/>
        </p:nvPicPr>
        <p:blipFill>
          <a:blip r:embed="rId7">
            <a:extLst>
              <a:ext uri="{28A0092B-C50C-407E-A947-70E740481C1C}">
                <a14:useLocalDpi xmlns:a14="http://schemas.microsoft.com/office/drawing/2010/main" val="0"/>
              </a:ext>
            </a:extLst>
          </a:blip>
          <a:srcRect t="6825"/>
          <a:stretch>
            <a:fillRect/>
          </a:stretch>
        </p:blipFill>
        <p:spPr bwMode="auto">
          <a:xfrm>
            <a:off x="4376738" y="1290638"/>
            <a:ext cx="1770062" cy="251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9" name="TextBox 7"/>
          <p:cNvSpPr txBox="1">
            <a:spLocks noChangeArrowheads="1"/>
          </p:cNvSpPr>
          <p:nvPr/>
        </p:nvSpPr>
        <p:spPr bwMode="auto">
          <a:xfrm>
            <a:off x="4402138" y="3887788"/>
            <a:ext cx="1685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1400" b="1" i="1">
                <a:solidFill>
                  <a:srgbClr val="002060"/>
                </a:solidFill>
                <a:latin typeface="Times New Roman" pitchFamily="18" charset="0"/>
                <a:cs typeface="Times New Roman" pitchFamily="18" charset="0"/>
              </a:rPr>
              <a:t>Experimental set-up</a:t>
            </a:r>
          </a:p>
        </p:txBody>
      </p:sp>
      <p:pic>
        <p:nvPicPr>
          <p:cNvPr id="8200" name="Picture 4"/>
          <p:cNvPicPr>
            <a:picLocks noChangeAspect="1" noChangeArrowheads="1"/>
          </p:cNvPicPr>
          <p:nvPr/>
        </p:nvPicPr>
        <p:blipFill>
          <a:blip r:embed="rId8">
            <a:extLst>
              <a:ext uri="{28A0092B-C50C-407E-A947-70E740481C1C}">
                <a14:useLocalDpi xmlns:a14="http://schemas.microsoft.com/office/drawing/2010/main" val="0"/>
              </a:ext>
            </a:extLst>
          </a:blip>
          <a:srcRect b="24271"/>
          <a:stretch>
            <a:fillRect/>
          </a:stretch>
        </p:blipFill>
        <p:spPr bwMode="auto">
          <a:xfrm>
            <a:off x="6832600" y="1320800"/>
            <a:ext cx="1924050" cy="256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01" name="TextBox 5"/>
          <p:cNvSpPr txBox="1">
            <a:spLocks noChangeArrowheads="1"/>
          </p:cNvSpPr>
          <p:nvPr/>
        </p:nvSpPr>
        <p:spPr bwMode="auto">
          <a:xfrm>
            <a:off x="6691313" y="3933825"/>
            <a:ext cx="22082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100" b="1" i="1">
                <a:solidFill>
                  <a:srgbClr val="002060"/>
                </a:solidFill>
                <a:latin typeface="Times New Roman" pitchFamily="18" charset="0"/>
                <a:cs typeface="Times New Roman" pitchFamily="18" charset="0"/>
              </a:rPr>
              <a:t>Neutron radiograph of water flow inside SS tube at different time</a:t>
            </a:r>
          </a:p>
        </p:txBody>
      </p:sp>
      <p:pic>
        <p:nvPicPr>
          <p:cNvPr id="2" name="sl.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extLst>
              <a:ext uri="{28A0092B-C50C-407E-A947-70E740481C1C}">
                <a14:useLocalDpi xmlns:a14="http://schemas.microsoft.com/office/drawing/2010/main" val="0"/>
              </a:ext>
            </a:extLst>
          </a:blip>
          <a:srcRect/>
          <a:stretch>
            <a:fillRect/>
          </a:stretch>
        </p:blipFill>
        <p:spPr bwMode="auto">
          <a:xfrm>
            <a:off x="468313" y="4240213"/>
            <a:ext cx="2497137"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3" name="TextBox 2"/>
          <p:cNvSpPr txBox="1">
            <a:spLocks noChangeArrowheads="1"/>
          </p:cNvSpPr>
          <p:nvPr/>
        </p:nvSpPr>
        <p:spPr bwMode="auto">
          <a:xfrm>
            <a:off x="465138" y="6124575"/>
            <a:ext cx="25003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400" b="1" i="1">
                <a:solidFill>
                  <a:srgbClr val="002060"/>
                </a:solidFill>
                <a:latin typeface="Times New Roman" pitchFamily="18" charset="0"/>
                <a:cs typeface="Times New Roman" pitchFamily="18" charset="0"/>
              </a:rPr>
              <a:t>Real-time flow visualization</a:t>
            </a:r>
          </a:p>
        </p:txBody>
      </p:sp>
      <p:pic>
        <p:nvPicPr>
          <p:cNvPr id="4" name="pl.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9">
            <a:extLst>
              <a:ext uri="{28A0092B-C50C-407E-A947-70E740481C1C}">
                <a14:useLocalDpi xmlns:a14="http://schemas.microsoft.com/office/drawing/2010/main" val="0"/>
              </a:ext>
            </a:extLst>
          </a:blip>
          <a:srcRect/>
          <a:stretch>
            <a:fillRect/>
          </a:stretch>
        </p:blipFill>
        <p:spPr bwMode="auto">
          <a:xfrm>
            <a:off x="3943350" y="4257675"/>
            <a:ext cx="259238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5" name="TextBox 12"/>
          <p:cNvSpPr txBox="1">
            <a:spLocks noChangeArrowheads="1"/>
          </p:cNvSpPr>
          <p:nvPr/>
        </p:nvSpPr>
        <p:spPr bwMode="auto">
          <a:xfrm>
            <a:off x="3924300" y="6202363"/>
            <a:ext cx="26114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400" b="1" i="1">
                <a:solidFill>
                  <a:srgbClr val="002060"/>
                </a:solidFill>
                <a:latin typeface="Times New Roman" pitchFamily="18" charset="0"/>
                <a:cs typeface="Times New Roman" pitchFamily="18" charset="0"/>
              </a:rPr>
              <a:t>Online void-fraction calculation</a:t>
            </a:r>
          </a:p>
        </p:txBody>
      </p:sp>
      <p:pic>
        <p:nvPicPr>
          <p:cNvPr id="8206"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21475" y="4424363"/>
            <a:ext cx="2178050"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07" name="TextBox 14"/>
          <p:cNvSpPr txBox="1">
            <a:spLocks noChangeArrowheads="1"/>
          </p:cNvSpPr>
          <p:nvPr/>
        </p:nvSpPr>
        <p:spPr bwMode="auto">
          <a:xfrm>
            <a:off x="6842125" y="6215063"/>
            <a:ext cx="2051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400" b="1" i="1">
                <a:solidFill>
                  <a:srgbClr val="002060"/>
                </a:solidFill>
                <a:latin typeface="Times New Roman" pitchFamily="18" charset="0"/>
                <a:cs typeface="Times New Roman" pitchFamily="18" charset="0"/>
              </a:rPr>
              <a:t>Void-fraction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nodeType="afterGroup">
                            <p:stCondLst>
                              <p:cond delay="0"/>
                            </p:stCondLst>
                            <p:childTnLst>
                              <p:par>
                                <p:cTn id="8" presetID="1" presetClass="mediacall" presetSubtype="0" fill="hold" nodeType="afterEffect">
                                  <p:stCondLst>
                                    <p:cond delay="0"/>
                                  </p:stCondLst>
                                  <p:childTnLst>
                                    <p:cmd type="call" cmd="playFrom(0.0)">
                                      <p:cBhvr>
                                        <p:cTn id="9"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remove"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video>
              <p:cMediaNode vol="80000">
                <p:cTn id="16" repeatCount="indefinite" fill="remove" display="0">
                  <p:stCondLst>
                    <p:cond delay="indefinite"/>
                  </p:stCondLst>
                </p:cTn>
                <p:tgtEl>
                  <p:spTgt spid="4"/>
                </p:tgtEl>
              </p:cMediaNode>
            </p:video>
            <p:seq concurrent="1" nextAc="seek">
              <p:cTn id="17" restart="whenNotActive" fill="hold" evtFilter="cancelBubble" nodeType="interactiveSeq">
                <p:stCondLst>
                  <p:cond evt="onClick" delay="0">
                    <p:tgtEl>
                      <p:spTgt spid="4"/>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2" presetClass="mediacall" presetSubtype="0" fill="hold" nodeType="clickEffect">
                                  <p:stCondLst>
                                    <p:cond delay="0"/>
                                  </p:stCondLst>
                                  <p:childTnLst>
                                    <p:cmd type="call" cmd="togglePause">
                                      <p:cBhvr>
                                        <p:cTn id="21"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908050"/>
            <a:ext cx="6329363"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9" name="TextBox 3"/>
          <p:cNvSpPr txBox="1">
            <a:spLocks noChangeArrowheads="1"/>
          </p:cNvSpPr>
          <p:nvPr/>
        </p:nvSpPr>
        <p:spPr bwMode="auto">
          <a:xfrm>
            <a:off x="250825" y="5876925"/>
            <a:ext cx="8642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400" b="1" i="1">
                <a:solidFill>
                  <a:srgbClr val="002060"/>
                </a:solidFill>
                <a:latin typeface="Times New Roman" pitchFamily="18" charset="0"/>
                <a:cs typeface="Times New Roman" pitchFamily="18" charset="0"/>
              </a:rPr>
              <a:t>Schematic diagram of a simulated loop for natural convection-driven circulation</a:t>
            </a:r>
          </a:p>
        </p:txBody>
      </p:sp>
      <p:sp>
        <p:nvSpPr>
          <p:cNvPr id="9220"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Some Results from APSARA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Overview of Neutron Imaging activities in BARC</a:t>
            </a:r>
          </a:p>
        </p:txBody>
      </p:sp>
      <p:sp>
        <p:nvSpPr>
          <p:cNvPr id="10243" name="TextBox 2"/>
          <p:cNvSpPr txBox="1">
            <a:spLocks noChangeArrowheads="1"/>
          </p:cNvSpPr>
          <p:nvPr/>
        </p:nvSpPr>
        <p:spPr bwMode="auto">
          <a:xfrm>
            <a:off x="2112963" y="836613"/>
            <a:ext cx="5353050" cy="3698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b="1">
                <a:latin typeface="Times New Roman" pitchFamily="18" charset="0"/>
                <a:cs typeface="Times New Roman" pitchFamily="18" charset="0"/>
              </a:rPr>
              <a:t>Neutron imaging at CIRUS Research Reactor (2010)</a:t>
            </a:r>
          </a:p>
        </p:txBody>
      </p:sp>
      <p:sp>
        <p:nvSpPr>
          <p:cNvPr id="10244" name="TextBox 3"/>
          <p:cNvSpPr txBox="1">
            <a:spLocks noChangeArrowheads="1"/>
          </p:cNvSpPr>
          <p:nvPr/>
        </p:nvSpPr>
        <p:spPr bwMode="auto">
          <a:xfrm>
            <a:off x="468313" y="3684588"/>
            <a:ext cx="28082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a:latin typeface="Times New Roman" pitchFamily="18" charset="0"/>
                <a:cs typeface="Times New Roman" pitchFamily="18" charset="0"/>
              </a:rPr>
              <a:t>CIRUS Reactor</a:t>
            </a:r>
          </a:p>
          <a:p>
            <a:pPr eaLnBrk="1" hangingPunct="1"/>
            <a:r>
              <a:rPr lang="en-IN" altLang="en-US">
                <a:latin typeface="Times New Roman" pitchFamily="18" charset="0"/>
                <a:cs typeface="Times New Roman" pitchFamily="18" charset="0"/>
              </a:rPr>
              <a:t>40 MWt </a:t>
            </a:r>
          </a:p>
          <a:p>
            <a:pPr eaLnBrk="1" hangingPunct="1"/>
            <a:r>
              <a:rPr lang="en-IN" altLang="en-US">
                <a:latin typeface="Times New Roman" pitchFamily="18" charset="0"/>
                <a:cs typeface="Times New Roman" pitchFamily="18" charset="0"/>
              </a:rPr>
              <a:t>Vertical tank type</a:t>
            </a:r>
          </a:p>
        </p:txBody>
      </p:sp>
      <p:pic>
        <p:nvPicPr>
          <p:cNvPr id="10245" name="Picture 7"/>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14003" t="16058" r="24545" b="22501"/>
          <a:stretch>
            <a:fillRect/>
          </a:stretch>
        </p:blipFill>
        <p:spPr>
          <a:xfrm>
            <a:off x="5795963" y="1243013"/>
            <a:ext cx="3016250" cy="2190750"/>
          </a:xfrm>
          <a:noFill/>
        </p:spPr>
      </p:pic>
      <p:pic>
        <p:nvPicPr>
          <p:cNvPr id="10246" name="Picture 15"/>
          <p:cNvPicPr>
            <a:picLocks noChangeAspect="1" noChangeArrowheads="1"/>
          </p:cNvPicPr>
          <p:nvPr/>
        </p:nvPicPr>
        <p:blipFill>
          <a:blip r:embed="rId3">
            <a:extLst>
              <a:ext uri="{28A0092B-C50C-407E-A947-70E740481C1C}">
                <a14:useLocalDpi xmlns:a14="http://schemas.microsoft.com/office/drawing/2010/main" val="0"/>
              </a:ext>
            </a:extLst>
          </a:blip>
          <a:srcRect l="10127" t="12251" r="24051" b="21843"/>
          <a:stretch>
            <a:fillRect/>
          </a:stretch>
        </p:blipFill>
        <p:spPr bwMode="auto">
          <a:xfrm>
            <a:off x="5795963" y="3500438"/>
            <a:ext cx="3001962" cy="225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TextBox 1"/>
          <p:cNvSpPr txBox="1">
            <a:spLocks noChangeArrowheads="1"/>
          </p:cNvSpPr>
          <p:nvPr/>
        </p:nvSpPr>
        <p:spPr bwMode="auto">
          <a:xfrm>
            <a:off x="5724525" y="5876925"/>
            <a:ext cx="32623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a:t>Neutron Imaging Beamline at CIRUS</a:t>
            </a:r>
          </a:p>
        </p:txBody>
      </p:sp>
      <p:sp>
        <p:nvSpPr>
          <p:cNvPr id="10248" name="TextBox 3"/>
          <p:cNvSpPr txBox="1">
            <a:spLocks noChangeArrowheads="1"/>
          </p:cNvSpPr>
          <p:nvPr/>
        </p:nvSpPr>
        <p:spPr bwMode="auto">
          <a:xfrm>
            <a:off x="468313" y="4941888"/>
            <a:ext cx="24796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buFont typeface="Wingdings" pitchFamily="2" charset="2"/>
              <a:buChar char="v"/>
            </a:pPr>
            <a:r>
              <a:rPr lang="en-IN" altLang="en-US">
                <a:solidFill>
                  <a:srgbClr val="002060"/>
                </a:solidFill>
                <a:latin typeface="Times New Roman" pitchFamily="18" charset="0"/>
                <a:cs typeface="Times New Roman" pitchFamily="18" charset="0"/>
              </a:rPr>
              <a:t>Neutron Radiography</a:t>
            </a:r>
          </a:p>
          <a:p>
            <a:pPr eaLnBrk="1" hangingPunct="1">
              <a:buFont typeface="Wingdings" pitchFamily="2" charset="2"/>
              <a:buChar char="v"/>
            </a:pPr>
            <a:r>
              <a:rPr lang="en-IN" altLang="en-US">
                <a:solidFill>
                  <a:srgbClr val="002060"/>
                </a:solidFill>
                <a:latin typeface="Times New Roman" pitchFamily="18" charset="0"/>
                <a:cs typeface="Times New Roman" pitchFamily="18" charset="0"/>
              </a:rPr>
              <a:t>Neutron Tomography</a:t>
            </a:r>
          </a:p>
        </p:txBody>
      </p:sp>
      <p:sp>
        <p:nvSpPr>
          <p:cNvPr id="10249" name="TextBox 8"/>
          <p:cNvSpPr txBox="1">
            <a:spLocks noChangeArrowheads="1"/>
          </p:cNvSpPr>
          <p:nvPr/>
        </p:nvSpPr>
        <p:spPr bwMode="auto">
          <a:xfrm>
            <a:off x="4833938" y="6267450"/>
            <a:ext cx="39512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a:solidFill>
                  <a:srgbClr val="0070C0"/>
                </a:solidFill>
                <a:latin typeface="Times New Roman" pitchFamily="18" charset="0"/>
                <a:cs typeface="Times New Roman" pitchFamily="18" charset="0"/>
              </a:rPr>
              <a:t>Thermal neutron flux ~ 1 x 10</a:t>
            </a:r>
            <a:r>
              <a:rPr lang="en-IN" altLang="en-US" baseline="30000">
                <a:solidFill>
                  <a:srgbClr val="0070C0"/>
                </a:solidFill>
                <a:latin typeface="Times New Roman" pitchFamily="18" charset="0"/>
                <a:cs typeface="Times New Roman" pitchFamily="18" charset="0"/>
              </a:rPr>
              <a:t>6 </a:t>
            </a:r>
            <a:r>
              <a:rPr lang="en-IN" altLang="en-US">
                <a:solidFill>
                  <a:srgbClr val="0070C0"/>
                </a:solidFill>
                <a:latin typeface="Times New Roman" pitchFamily="18" charset="0"/>
                <a:cs typeface="Times New Roman" pitchFamily="18" charset="0"/>
              </a:rPr>
              <a:t>n/(s-cm</a:t>
            </a:r>
            <a:r>
              <a:rPr lang="en-IN" altLang="en-US" baseline="30000">
                <a:solidFill>
                  <a:srgbClr val="0070C0"/>
                </a:solidFill>
                <a:latin typeface="Times New Roman" pitchFamily="18" charset="0"/>
                <a:cs typeface="Times New Roman" pitchFamily="18" charset="0"/>
              </a:rPr>
              <a:t>2</a:t>
            </a:r>
            <a:r>
              <a:rPr lang="en-IN" altLang="en-US">
                <a:solidFill>
                  <a:srgbClr val="0070C0"/>
                </a:solidFill>
                <a:latin typeface="Times New Roman" pitchFamily="18" charset="0"/>
                <a:cs typeface="Times New Roman" pitchFamily="18" charset="0"/>
              </a:rPr>
              <a:t>)</a:t>
            </a:r>
          </a:p>
        </p:txBody>
      </p:sp>
      <p:pic>
        <p:nvPicPr>
          <p:cNvPr id="10250"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292225"/>
            <a:ext cx="2808287" cy="240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Some Results from CIRUS</a:t>
            </a:r>
          </a:p>
        </p:txBody>
      </p:sp>
      <p:sp>
        <p:nvSpPr>
          <p:cNvPr id="11267" name="Slide Number Placeholder 3"/>
          <p:cNvSpPr txBox="1">
            <a:spLocks/>
          </p:cNvSpPr>
          <p:nvPr/>
        </p:nvSpPr>
        <p:spPr bwMode="auto">
          <a:xfrm>
            <a:off x="3124200"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fld id="{C8EE4EB1-5AAD-45D2-8E1F-699A43BD45FE}" type="slidenum">
              <a:rPr lang="en-US" altLang="en-US">
                <a:solidFill>
                  <a:srgbClr val="FFFFFF"/>
                </a:solidFill>
                <a:latin typeface="Century Schoolbook" pitchFamily="18" charset="0"/>
              </a:rPr>
              <a:pPr eaLnBrk="1" hangingPunct="1"/>
              <a:t>7</a:t>
            </a:fld>
            <a:endParaRPr lang="en-US" altLang="en-US">
              <a:solidFill>
                <a:srgbClr val="FFFFFF"/>
              </a:solidFill>
              <a:latin typeface="Century Schoolbook" pitchFamily="18" charset="0"/>
            </a:endParaRPr>
          </a:p>
        </p:txBody>
      </p:sp>
      <p:pic>
        <p:nvPicPr>
          <p:cNvPr id="11268" name="Picture 4" descr="finjector"/>
          <p:cNvPicPr>
            <a:picLocks noChangeAspect="1" noChangeArrowheads="1"/>
          </p:cNvPicPr>
          <p:nvPr/>
        </p:nvPicPr>
        <p:blipFill>
          <a:blip r:embed="rId2">
            <a:lum bright="12000" contrast="24000"/>
            <a:extLst>
              <a:ext uri="{28A0092B-C50C-407E-A947-70E740481C1C}">
                <a14:useLocalDpi xmlns:a14="http://schemas.microsoft.com/office/drawing/2010/main" val="0"/>
              </a:ext>
            </a:extLst>
          </a:blip>
          <a:srcRect l="39677" t="21321" r="35304" b="3018"/>
          <a:stretch>
            <a:fillRect/>
          </a:stretch>
        </p:blipFill>
        <p:spPr bwMode="auto">
          <a:xfrm>
            <a:off x="152400" y="1360488"/>
            <a:ext cx="1925638" cy="443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descr="fuelInjector"/>
          <p:cNvPicPr>
            <a:picLocks noChangeAspect="1" noChangeArrowheads="1"/>
          </p:cNvPicPr>
          <p:nvPr/>
        </p:nvPicPr>
        <p:blipFill>
          <a:blip r:embed="rId3">
            <a:lum bright="6000"/>
            <a:extLst>
              <a:ext uri="{28A0092B-C50C-407E-A947-70E740481C1C}">
                <a14:useLocalDpi xmlns:a14="http://schemas.microsoft.com/office/drawing/2010/main" val="0"/>
              </a:ext>
            </a:extLst>
          </a:blip>
          <a:srcRect l="27344" t="7143" r="30859"/>
          <a:stretch>
            <a:fillRect/>
          </a:stretch>
        </p:blipFill>
        <p:spPr bwMode="auto">
          <a:xfrm>
            <a:off x="2667000" y="1725613"/>
            <a:ext cx="2227263" cy="420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9"/>
          <p:cNvSpPr txBox="1">
            <a:spLocks noChangeArrowheads="1"/>
          </p:cNvSpPr>
          <p:nvPr/>
        </p:nvSpPr>
        <p:spPr bwMode="auto">
          <a:xfrm>
            <a:off x="311150" y="5943600"/>
            <a:ext cx="1365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entury Schoolbook" pitchFamily="18" charset="0"/>
                <a:cs typeface="Arial" charset="0"/>
              </a:defRPr>
            </a:lvl1pPr>
            <a:lvl2pPr marL="742950" indent="-285750" eaLnBrk="0" hangingPunct="0">
              <a:defRPr>
                <a:solidFill>
                  <a:schemeClr val="tx1"/>
                </a:solidFill>
                <a:latin typeface="Century Schoolbook" pitchFamily="18" charset="0"/>
                <a:cs typeface="Arial" charset="0"/>
              </a:defRPr>
            </a:lvl2pPr>
            <a:lvl3pPr marL="1143000" indent="-228600" eaLnBrk="0" hangingPunct="0">
              <a:defRPr>
                <a:solidFill>
                  <a:schemeClr val="tx1"/>
                </a:solidFill>
                <a:latin typeface="Century Schoolbook" pitchFamily="18" charset="0"/>
                <a:cs typeface="Arial" charset="0"/>
              </a:defRPr>
            </a:lvl3pPr>
            <a:lvl4pPr marL="1600200" indent="-228600" eaLnBrk="0" hangingPunct="0">
              <a:defRPr>
                <a:solidFill>
                  <a:schemeClr val="tx1"/>
                </a:solidFill>
                <a:latin typeface="Century Schoolbook" pitchFamily="18" charset="0"/>
                <a:cs typeface="Arial" charset="0"/>
              </a:defRPr>
            </a:lvl4pPr>
            <a:lvl5pPr marL="2057400" indent="-228600" eaLnBrk="0" hangingPunct="0">
              <a:defRPr>
                <a:solidFill>
                  <a:schemeClr val="tx1"/>
                </a:solidFill>
                <a:latin typeface="Century Schoolbook" pitchFamily="18" charset="0"/>
                <a:cs typeface="Arial" charset="0"/>
              </a:defRPr>
            </a:lvl5pPr>
            <a:lvl6pPr marL="2514600" indent="-228600" eaLnBrk="0" fontAlgn="base" hangingPunct="0">
              <a:spcBef>
                <a:spcPct val="0"/>
              </a:spcBef>
              <a:spcAft>
                <a:spcPct val="0"/>
              </a:spcAft>
              <a:defRPr>
                <a:solidFill>
                  <a:schemeClr val="tx1"/>
                </a:solidFill>
                <a:latin typeface="Century Schoolbook" pitchFamily="18" charset="0"/>
                <a:cs typeface="Arial" charset="0"/>
              </a:defRPr>
            </a:lvl6pPr>
            <a:lvl7pPr marL="2971800" indent="-228600" eaLnBrk="0" fontAlgn="base" hangingPunct="0">
              <a:spcBef>
                <a:spcPct val="0"/>
              </a:spcBef>
              <a:spcAft>
                <a:spcPct val="0"/>
              </a:spcAft>
              <a:defRPr>
                <a:solidFill>
                  <a:schemeClr val="tx1"/>
                </a:solidFill>
                <a:latin typeface="Century Schoolbook" pitchFamily="18" charset="0"/>
                <a:cs typeface="Arial" charset="0"/>
              </a:defRPr>
            </a:lvl7pPr>
            <a:lvl8pPr marL="3429000" indent="-228600" eaLnBrk="0" fontAlgn="base" hangingPunct="0">
              <a:spcBef>
                <a:spcPct val="0"/>
              </a:spcBef>
              <a:spcAft>
                <a:spcPct val="0"/>
              </a:spcAft>
              <a:defRPr>
                <a:solidFill>
                  <a:schemeClr val="tx1"/>
                </a:solidFill>
                <a:latin typeface="Century Schoolbook" pitchFamily="18" charset="0"/>
                <a:cs typeface="Arial" charset="0"/>
              </a:defRPr>
            </a:lvl8pPr>
            <a:lvl9pPr marL="3886200" indent="-228600" eaLnBrk="0" fontAlgn="base" hangingPunct="0">
              <a:spcBef>
                <a:spcPct val="0"/>
              </a:spcBef>
              <a:spcAft>
                <a:spcPct val="0"/>
              </a:spcAft>
              <a:defRPr>
                <a:solidFill>
                  <a:schemeClr val="tx1"/>
                </a:solidFill>
                <a:latin typeface="Century Schoolbook" pitchFamily="18" charset="0"/>
                <a:cs typeface="Arial" charset="0"/>
              </a:defRPr>
            </a:lvl9pPr>
          </a:lstStyle>
          <a:p>
            <a:pPr eaLnBrk="1" hangingPunct="1">
              <a:defRPr/>
            </a:pPr>
            <a:r>
              <a:rPr lang="en-US"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Radiograph</a:t>
            </a:r>
          </a:p>
        </p:txBody>
      </p:sp>
      <p:sp>
        <p:nvSpPr>
          <p:cNvPr id="8" name="TextBox 10"/>
          <p:cNvSpPr txBox="1">
            <a:spLocks noChangeArrowheads="1"/>
          </p:cNvSpPr>
          <p:nvPr/>
        </p:nvSpPr>
        <p:spPr bwMode="auto">
          <a:xfrm>
            <a:off x="4527550" y="6197600"/>
            <a:ext cx="2349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entury Schoolbook" pitchFamily="18" charset="0"/>
                <a:cs typeface="Arial" charset="0"/>
              </a:defRPr>
            </a:lvl1pPr>
            <a:lvl2pPr marL="742950" indent="-285750" eaLnBrk="0" hangingPunct="0">
              <a:defRPr>
                <a:solidFill>
                  <a:schemeClr val="tx1"/>
                </a:solidFill>
                <a:latin typeface="Century Schoolbook" pitchFamily="18" charset="0"/>
                <a:cs typeface="Arial" charset="0"/>
              </a:defRPr>
            </a:lvl2pPr>
            <a:lvl3pPr marL="1143000" indent="-228600" eaLnBrk="0" hangingPunct="0">
              <a:defRPr>
                <a:solidFill>
                  <a:schemeClr val="tx1"/>
                </a:solidFill>
                <a:latin typeface="Century Schoolbook" pitchFamily="18" charset="0"/>
                <a:cs typeface="Arial" charset="0"/>
              </a:defRPr>
            </a:lvl3pPr>
            <a:lvl4pPr marL="1600200" indent="-228600" eaLnBrk="0" hangingPunct="0">
              <a:defRPr>
                <a:solidFill>
                  <a:schemeClr val="tx1"/>
                </a:solidFill>
                <a:latin typeface="Century Schoolbook" pitchFamily="18" charset="0"/>
                <a:cs typeface="Arial" charset="0"/>
              </a:defRPr>
            </a:lvl4pPr>
            <a:lvl5pPr marL="2057400" indent="-228600" eaLnBrk="0" hangingPunct="0">
              <a:defRPr>
                <a:solidFill>
                  <a:schemeClr val="tx1"/>
                </a:solidFill>
                <a:latin typeface="Century Schoolbook" pitchFamily="18" charset="0"/>
                <a:cs typeface="Arial" charset="0"/>
              </a:defRPr>
            </a:lvl5pPr>
            <a:lvl6pPr marL="2514600" indent="-228600" eaLnBrk="0" fontAlgn="base" hangingPunct="0">
              <a:spcBef>
                <a:spcPct val="0"/>
              </a:spcBef>
              <a:spcAft>
                <a:spcPct val="0"/>
              </a:spcAft>
              <a:defRPr>
                <a:solidFill>
                  <a:schemeClr val="tx1"/>
                </a:solidFill>
                <a:latin typeface="Century Schoolbook" pitchFamily="18" charset="0"/>
                <a:cs typeface="Arial" charset="0"/>
              </a:defRPr>
            </a:lvl6pPr>
            <a:lvl7pPr marL="2971800" indent="-228600" eaLnBrk="0" fontAlgn="base" hangingPunct="0">
              <a:spcBef>
                <a:spcPct val="0"/>
              </a:spcBef>
              <a:spcAft>
                <a:spcPct val="0"/>
              </a:spcAft>
              <a:defRPr>
                <a:solidFill>
                  <a:schemeClr val="tx1"/>
                </a:solidFill>
                <a:latin typeface="Century Schoolbook" pitchFamily="18" charset="0"/>
                <a:cs typeface="Arial" charset="0"/>
              </a:defRPr>
            </a:lvl7pPr>
            <a:lvl8pPr marL="3429000" indent="-228600" eaLnBrk="0" fontAlgn="base" hangingPunct="0">
              <a:spcBef>
                <a:spcPct val="0"/>
              </a:spcBef>
              <a:spcAft>
                <a:spcPct val="0"/>
              </a:spcAft>
              <a:defRPr>
                <a:solidFill>
                  <a:schemeClr val="tx1"/>
                </a:solidFill>
                <a:latin typeface="Century Schoolbook" pitchFamily="18" charset="0"/>
                <a:cs typeface="Arial" charset="0"/>
              </a:defRPr>
            </a:lvl8pPr>
            <a:lvl9pPr marL="3886200" indent="-228600" eaLnBrk="0" fontAlgn="base" hangingPunct="0">
              <a:spcBef>
                <a:spcPct val="0"/>
              </a:spcBef>
              <a:spcAft>
                <a:spcPct val="0"/>
              </a:spcAft>
              <a:defRPr>
                <a:solidFill>
                  <a:schemeClr val="tx1"/>
                </a:solidFill>
                <a:latin typeface="Century Schoolbook" pitchFamily="18" charset="0"/>
                <a:cs typeface="Arial" charset="0"/>
              </a:defRPr>
            </a:lvl9pPr>
          </a:lstStyle>
          <a:p>
            <a:pPr eaLnBrk="1" hangingPunct="1">
              <a:defRPr/>
            </a:pPr>
            <a:r>
              <a:rPr lang="en-US" b="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Tomograph</a:t>
            </a:r>
            <a:r>
              <a:rPr lang="en-US"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 3D view</a:t>
            </a:r>
          </a:p>
        </p:txBody>
      </p:sp>
      <p:pic>
        <p:nvPicPr>
          <p:cNvPr id="11272" name="Picture 3"/>
          <p:cNvPicPr>
            <a:picLocks noChangeAspect="1" noChangeArrowheads="1"/>
          </p:cNvPicPr>
          <p:nvPr/>
        </p:nvPicPr>
        <p:blipFill>
          <a:blip r:embed="rId4">
            <a:extLst>
              <a:ext uri="{28A0092B-C50C-407E-A947-70E740481C1C}">
                <a14:useLocalDpi xmlns:a14="http://schemas.microsoft.com/office/drawing/2010/main" val="0"/>
              </a:ext>
            </a:extLst>
          </a:blip>
          <a:srcRect r="46701"/>
          <a:stretch>
            <a:fillRect/>
          </a:stretch>
        </p:blipFill>
        <p:spPr bwMode="auto">
          <a:xfrm>
            <a:off x="5257800" y="1431925"/>
            <a:ext cx="3810000" cy="215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3" name="Picture 3"/>
          <p:cNvPicPr>
            <a:picLocks noChangeAspect="1" noChangeArrowheads="1"/>
          </p:cNvPicPr>
          <p:nvPr/>
        </p:nvPicPr>
        <p:blipFill>
          <a:blip r:embed="rId4">
            <a:extLst>
              <a:ext uri="{28A0092B-C50C-407E-A947-70E740481C1C}">
                <a14:useLocalDpi xmlns:a14="http://schemas.microsoft.com/office/drawing/2010/main" val="0"/>
              </a:ext>
            </a:extLst>
          </a:blip>
          <a:srcRect l="52992"/>
          <a:stretch>
            <a:fillRect/>
          </a:stretch>
        </p:blipFill>
        <p:spPr bwMode="auto">
          <a:xfrm>
            <a:off x="5172075" y="3733800"/>
            <a:ext cx="3819525"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979613" y="836613"/>
            <a:ext cx="4419600" cy="369887"/>
          </a:xfrm>
          <a:prstGeom prst="rect">
            <a:avLst/>
          </a:prstGeom>
          <a:noFill/>
        </p:spPr>
        <p:txBody>
          <a:bodyPr>
            <a:spAutoFit/>
          </a:bodyPr>
          <a:lstStyle/>
          <a:p>
            <a:pPr algn="ctr">
              <a:defRPr/>
            </a:pP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Fuel injector of automobile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a:picLocks noChangeAspect="1" noChangeArrowheads="1"/>
          </p:cNvPicPr>
          <p:nvPr/>
        </p:nvPicPr>
        <p:blipFill>
          <a:blip r:embed="rId4">
            <a:extLst>
              <a:ext uri="{28A0092B-C50C-407E-A947-70E740481C1C}">
                <a14:useLocalDpi xmlns:a14="http://schemas.microsoft.com/office/drawing/2010/main" val="0"/>
              </a:ext>
            </a:extLst>
          </a:blip>
          <a:srcRect l="1387"/>
          <a:stretch>
            <a:fillRect/>
          </a:stretch>
        </p:blipFill>
        <p:spPr bwMode="auto">
          <a:xfrm>
            <a:off x="123825" y="2998788"/>
            <a:ext cx="4879975" cy="141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5"/>
          <p:cNvPicPr>
            <a:picLocks noChangeAspect="1" noChangeArrowheads="1"/>
          </p:cNvPicPr>
          <p:nvPr/>
        </p:nvPicPr>
        <p:blipFill>
          <a:blip r:embed="rId5">
            <a:extLst>
              <a:ext uri="{28A0092B-C50C-407E-A947-70E740481C1C}">
                <a14:useLocalDpi xmlns:a14="http://schemas.microsoft.com/office/drawing/2010/main" val="0"/>
              </a:ext>
            </a:extLst>
          </a:blip>
          <a:srcRect r="2007"/>
          <a:stretch>
            <a:fillRect/>
          </a:stretch>
        </p:blipFill>
        <p:spPr bwMode="auto">
          <a:xfrm>
            <a:off x="5103813" y="2514600"/>
            <a:ext cx="3836987" cy="217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6"/>
          <p:cNvPicPr>
            <a:picLocks noChangeAspect="1" noChangeArrowheads="1"/>
          </p:cNvPicPr>
          <p:nvPr/>
        </p:nvPicPr>
        <p:blipFill>
          <a:blip r:embed="rId6">
            <a:extLst>
              <a:ext uri="{28A0092B-C50C-407E-A947-70E740481C1C}">
                <a14:useLocalDpi xmlns:a14="http://schemas.microsoft.com/office/drawing/2010/main" val="0"/>
              </a:ext>
            </a:extLst>
          </a:blip>
          <a:srcRect l="1395"/>
          <a:stretch>
            <a:fillRect/>
          </a:stretch>
        </p:blipFill>
        <p:spPr bwMode="auto">
          <a:xfrm>
            <a:off x="133350" y="4746625"/>
            <a:ext cx="4892675"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55575" y="836613"/>
            <a:ext cx="8809038" cy="369887"/>
          </a:xfrm>
          <a:prstGeom prst="rect">
            <a:avLst/>
          </a:prstGeom>
          <a:noFill/>
        </p:spPr>
        <p:txBody>
          <a:bodyPr>
            <a:spAutoFit/>
          </a:bodyPr>
          <a:lstStyle/>
          <a:p>
            <a:pPr algn="ctr">
              <a:defRPr/>
            </a:pP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Visualization of melting and solidification of Lead</a:t>
            </a:r>
          </a:p>
        </p:txBody>
      </p:sp>
      <p:sp>
        <p:nvSpPr>
          <p:cNvPr id="12294" name="TextBox 8"/>
          <p:cNvSpPr txBox="1">
            <a:spLocks noChangeArrowheads="1"/>
          </p:cNvSpPr>
          <p:nvPr/>
        </p:nvSpPr>
        <p:spPr bwMode="auto">
          <a:xfrm>
            <a:off x="155575" y="4418013"/>
            <a:ext cx="48482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400" b="1" i="1">
                <a:solidFill>
                  <a:srgbClr val="002060"/>
                </a:solidFill>
                <a:latin typeface="Times New Roman" pitchFamily="18" charset="0"/>
                <a:cs typeface="Times New Roman" pitchFamily="18" charset="0"/>
              </a:rPr>
              <a:t>Solid-liquid interface of lead during melting</a:t>
            </a:r>
          </a:p>
        </p:txBody>
      </p:sp>
      <p:sp>
        <p:nvSpPr>
          <p:cNvPr id="12295" name="TextBox 9"/>
          <p:cNvSpPr txBox="1">
            <a:spLocks noChangeArrowheads="1"/>
          </p:cNvSpPr>
          <p:nvPr/>
        </p:nvSpPr>
        <p:spPr bwMode="auto">
          <a:xfrm>
            <a:off x="155575" y="6289675"/>
            <a:ext cx="48498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400" b="1" i="1">
                <a:solidFill>
                  <a:srgbClr val="002060"/>
                </a:solidFill>
                <a:latin typeface="Times New Roman" pitchFamily="18" charset="0"/>
                <a:cs typeface="Times New Roman" pitchFamily="18" charset="0"/>
              </a:rPr>
              <a:t>Solid-liquid interface of lead during solidification</a:t>
            </a:r>
          </a:p>
        </p:txBody>
      </p:sp>
      <p:sp>
        <p:nvSpPr>
          <p:cNvPr id="12296" name="TextBox 10"/>
          <p:cNvSpPr txBox="1">
            <a:spLocks noChangeArrowheads="1"/>
          </p:cNvSpPr>
          <p:nvPr/>
        </p:nvSpPr>
        <p:spPr bwMode="auto">
          <a:xfrm>
            <a:off x="5076825" y="4616450"/>
            <a:ext cx="3863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400" b="1" i="1">
                <a:solidFill>
                  <a:srgbClr val="002060"/>
                </a:solidFill>
                <a:latin typeface="Times New Roman" pitchFamily="18" charset="0"/>
                <a:cs typeface="Times New Roman" pitchFamily="18" charset="0"/>
              </a:rPr>
              <a:t>Melting of lead after 1 cycle of melting - cooling</a:t>
            </a:r>
          </a:p>
        </p:txBody>
      </p:sp>
      <p:pic>
        <p:nvPicPr>
          <p:cNvPr id="12297" name="Picture 4" descr="actual_config_nra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9113" y="1190625"/>
            <a:ext cx="3673475"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5" descr="figure_lead_specimen"/>
          <p:cNvPicPr>
            <a:picLocks noChangeAspect="1" noChangeArrowheads="1"/>
          </p:cNvPicPr>
          <p:nvPr/>
        </p:nvPicPr>
        <p:blipFill>
          <a:blip r:embed="rId8">
            <a:extLst>
              <a:ext uri="{28A0092B-C50C-407E-A947-70E740481C1C}">
                <a14:useLocalDpi xmlns:a14="http://schemas.microsoft.com/office/drawing/2010/main" val="0"/>
              </a:ext>
            </a:extLst>
          </a:blip>
          <a:srcRect r="37907"/>
          <a:stretch>
            <a:fillRect/>
          </a:stretch>
        </p:blipFill>
        <p:spPr bwMode="auto">
          <a:xfrm>
            <a:off x="155575" y="1270000"/>
            <a:ext cx="2547938"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9" name="TextBox 2"/>
          <p:cNvSpPr txBox="1">
            <a:spLocks noChangeArrowheads="1"/>
          </p:cNvSpPr>
          <p:nvPr/>
        </p:nvSpPr>
        <p:spPr bwMode="auto">
          <a:xfrm>
            <a:off x="455613" y="2514600"/>
            <a:ext cx="21256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1200" b="1" i="1">
                <a:solidFill>
                  <a:srgbClr val="002060"/>
                </a:solidFill>
                <a:latin typeface="Times New Roman" pitchFamily="18" charset="0"/>
                <a:cs typeface="Times New Roman" pitchFamily="18" charset="0"/>
              </a:rPr>
              <a:t>Schematic of heating chamber</a:t>
            </a:r>
          </a:p>
        </p:txBody>
      </p:sp>
      <p:sp>
        <p:nvSpPr>
          <p:cNvPr id="12300"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Some Results from CIRUS</a:t>
            </a:r>
          </a:p>
        </p:txBody>
      </p:sp>
      <p:pic>
        <p:nvPicPr>
          <p:cNvPr id="2" name="movie.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extLst>
              <a:ext uri="{28A0092B-C50C-407E-A947-70E740481C1C}">
                <a14:useLocalDpi xmlns:a14="http://schemas.microsoft.com/office/drawing/2010/main" val="0"/>
              </a:ext>
            </a:extLst>
          </a:blip>
          <a:srcRect/>
          <a:stretch>
            <a:fillRect/>
          </a:stretch>
        </p:blipFill>
        <p:spPr bwMode="auto">
          <a:xfrm>
            <a:off x="6156325" y="4924425"/>
            <a:ext cx="1963738"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8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Non-Reactor based Neutron Imaging</a:t>
            </a:r>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r="54178"/>
          <a:stretch>
            <a:fillRect/>
          </a:stretch>
        </p:blipFill>
        <p:spPr bwMode="auto">
          <a:xfrm>
            <a:off x="684213" y="1196975"/>
            <a:ext cx="4064000" cy="341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6" name="TextBox 1"/>
          <p:cNvSpPr txBox="1">
            <a:spLocks noChangeArrowheads="1"/>
          </p:cNvSpPr>
          <p:nvPr/>
        </p:nvSpPr>
        <p:spPr bwMode="auto">
          <a:xfrm>
            <a:off x="1692275" y="836613"/>
            <a:ext cx="5767388" cy="3698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b="1">
                <a:latin typeface="Times New Roman" pitchFamily="18" charset="0"/>
                <a:cs typeface="Times New Roman" pitchFamily="18" charset="0"/>
              </a:rPr>
              <a:t>Neutron radiography with isotopic source (Pu-Be) (1993)</a:t>
            </a:r>
          </a:p>
        </p:txBody>
      </p:sp>
      <p:sp>
        <p:nvSpPr>
          <p:cNvPr id="13317" name="TextBox 2"/>
          <p:cNvSpPr txBox="1">
            <a:spLocks noChangeArrowheads="1"/>
          </p:cNvSpPr>
          <p:nvPr/>
        </p:nvSpPr>
        <p:spPr bwMode="auto">
          <a:xfrm>
            <a:off x="971550" y="6062663"/>
            <a:ext cx="71421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a:solidFill>
                  <a:srgbClr val="0070C0"/>
                </a:solidFill>
              </a:rPr>
              <a:t>The idea was used to design a neutron radiography system with D-T neutron source</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l="76231" t="26035" r="650" b="16989"/>
          <a:stretch>
            <a:fillRect/>
          </a:stretch>
        </p:blipFill>
        <p:spPr bwMode="auto">
          <a:xfrm>
            <a:off x="4932363" y="1930400"/>
            <a:ext cx="2049462" cy="194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9" name="TextBox 4"/>
          <p:cNvSpPr txBox="1">
            <a:spLocks noChangeArrowheads="1"/>
          </p:cNvSpPr>
          <p:nvPr/>
        </p:nvSpPr>
        <p:spPr bwMode="auto">
          <a:xfrm>
            <a:off x="395288" y="4608513"/>
            <a:ext cx="60039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buFont typeface="Arial" charset="0"/>
              <a:buChar char="•"/>
            </a:pPr>
            <a:r>
              <a:rPr lang="en-IN" altLang="en-US"/>
              <a:t>Thermal neutron flux ~ 1 x 10</a:t>
            </a:r>
            <a:r>
              <a:rPr lang="en-IN" altLang="en-US" baseline="30000"/>
              <a:t>2</a:t>
            </a:r>
            <a:r>
              <a:rPr lang="en-IN" altLang="en-US"/>
              <a:t> n/(s-cm</a:t>
            </a:r>
            <a:r>
              <a:rPr lang="en-IN" altLang="en-US" baseline="30000"/>
              <a:t>2</a:t>
            </a:r>
            <a:r>
              <a:rPr lang="en-IN" altLang="en-US"/>
              <a:t>) with 6 Ci Pu-Be source</a:t>
            </a:r>
          </a:p>
          <a:p>
            <a:pPr eaLnBrk="1" hangingPunct="1">
              <a:buFont typeface="Arial" charset="0"/>
              <a:buChar char="•"/>
            </a:pPr>
            <a:r>
              <a:rPr lang="en-IN" altLang="en-US"/>
              <a:t>Feasibility study </a:t>
            </a:r>
          </a:p>
          <a:p>
            <a:pPr eaLnBrk="1" hangingPunct="1">
              <a:buFont typeface="Arial" charset="0"/>
              <a:buChar char="•"/>
            </a:pPr>
            <a:r>
              <a:rPr lang="en-IN" altLang="en-US"/>
              <a:t>Intensifier + CCD for digital imaging</a:t>
            </a:r>
          </a:p>
        </p:txBody>
      </p:sp>
      <p:sp>
        <p:nvSpPr>
          <p:cNvPr id="6" name="TextBox 5"/>
          <p:cNvSpPr txBox="1">
            <a:spLocks noChangeArrowheads="1"/>
          </p:cNvSpPr>
          <p:nvPr/>
        </p:nvSpPr>
        <p:spPr bwMode="auto">
          <a:xfrm>
            <a:off x="5148263" y="3789363"/>
            <a:ext cx="18335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400" b="1" i="1">
                <a:solidFill>
                  <a:srgbClr val="002060"/>
                </a:solidFill>
                <a:latin typeface="Times New Roman" pitchFamily="18" charset="0"/>
                <a:cs typeface="Times New Roman" pitchFamily="18" charset="0"/>
              </a:rPr>
              <a:t>Radiograph of water in test-tube</a:t>
            </a:r>
          </a:p>
        </p:txBody>
      </p:sp>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9663" y="2117725"/>
            <a:ext cx="1104900" cy="157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a:spLocks noChangeArrowheads="1"/>
          </p:cNvSpPr>
          <p:nvPr/>
        </p:nvSpPr>
        <p:spPr bwMode="auto">
          <a:xfrm>
            <a:off x="7094538" y="3770313"/>
            <a:ext cx="18351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400" b="1" i="1">
                <a:solidFill>
                  <a:srgbClr val="002060"/>
                </a:solidFill>
                <a:latin typeface="Times New Roman" pitchFamily="18" charset="0"/>
                <a:cs typeface="Times New Roman" pitchFamily="18" charset="0"/>
              </a:rPr>
              <a:t>Radiograph of plastic bolt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Non-Reactor based Neutron Imaging</a:t>
            </a: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788" y="2651125"/>
            <a:ext cx="5276850" cy="348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0" name="TextBox 3"/>
          <p:cNvSpPr txBox="1">
            <a:spLocks noChangeArrowheads="1"/>
          </p:cNvSpPr>
          <p:nvPr/>
        </p:nvSpPr>
        <p:spPr bwMode="auto">
          <a:xfrm>
            <a:off x="1692275" y="836613"/>
            <a:ext cx="5513388" cy="3698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b="1">
                <a:latin typeface="Times New Roman" pitchFamily="18" charset="0"/>
                <a:cs typeface="Times New Roman" pitchFamily="18" charset="0"/>
              </a:rPr>
              <a:t>Neutron radiography with Electron accelerator (2005)</a:t>
            </a:r>
          </a:p>
        </p:txBody>
      </p:sp>
      <p:pic>
        <p:nvPicPr>
          <p:cNvPr id="1434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2988" y="1489075"/>
            <a:ext cx="3113087" cy="116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2622550"/>
            <a:ext cx="2881313" cy="225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3" name="TextBox 1"/>
          <p:cNvSpPr txBox="1">
            <a:spLocks noChangeArrowheads="1"/>
          </p:cNvSpPr>
          <p:nvPr/>
        </p:nvSpPr>
        <p:spPr bwMode="auto">
          <a:xfrm>
            <a:off x="6156325" y="4873625"/>
            <a:ext cx="28797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400" b="1" i="1">
                <a:solidFill>
                  <a:srgbClr val="002060"/>
                </a:solidFill>
                <a:latin typeface="Times New Roman" pitchFamily="18" charset="0"/>
                <a:cs typeface="Times New Roman" pitchFamily="18" charset="0"/>
              </a:rPr>
              <a:t>Schematic of Neutron radiography assembly</a:t>
            </a:r>
          </a:p>
        </p:txBody>
      </p:sp>
      <p:sp>
        <p:nvSpPr>
          <p:cNvPr id="14344" name="TextBox 2"/>
          <p:cNvSpPr txBox="1">
            <a:spLocks noChangeArrowheads="1"/>
          </p:cNvSpPr>
          <p:nvPr/>
        </p:nvSpPr>
        <p:spPr bwMode="auto">
          <a:xfrm>
            <a:off x="5146675" y="1304925"/>
            <a:ext cx="38512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a:t>9 MeV electron beam (Microtron)</a:t>
            </a:r>
          </a:p>
          <a:p>
            <a:pPr eaLnBrk="1" hangingPunct="1"/>
            <a:r>
              <a:rPr lang="en-IN" altLang="en-US"/>
              <a:t>Beam power ~ 1kW</a:t>
            </a:r>
          </a:p>
          <a:p>
            <a:pPr eaLnBrk="1" hangingPunct="1"/>
            <a:r>
              <a:rPr lang="en-IN" altLang="en-US">
                <a:solidFill>
                  <a:srgbClr val="0070C0"/>
                </a:solidFill>
              </a:rPr>
              <a:t>Thermal Neutron flux ~ </a:t>
            </a:r>
            <a:r>
              <a:rPr lang="en-IN" altLang="en-US">
                <a:solidFill>
                  <a:srgbClr val="0070C0"/>
                </a:solidFill>
                <a:latin typeface="Times New Roman" pitchFamily="18" charset="0"/>
                <a:cs typeface="Times New Roman" pitchFamily="18" charset="0"/>
              </a:rPr>
              <a:t>1 x 10</a:t>
            </a:r>
            <a:r>
              <a:rPr lang="en-IN" altLang="en-US" baseline="30000">
                <a:solidFill>
                  <a:srgbClr val="0070C0"/>
                </a:solidFill>
                <a:latin typeface="Times New Roman" pitchFamily="18" charset="0"/>
                <a:cs typeface="Times New Roman" pitchFamily="18" charset="0"/>
              </a:rPr>
              <a:t>4 </a:t>
            </a:r>
            <a:r>
              <a:rPr lang="en-IN" altLang="en-US">
                <a:solidFill>
                  <a:srgbClr val="0070C0"/>
                </a:solidFill>
                <a:latin typeface="Times New Roman" pitchFamily="18" charset="0"/>
                <a:cs typeface="Times New Roman" pitchFamily="18" charset="0"/>
              </a:rPr>
              <a:t>n/(s-cm</a:t>
            </a:r>
            <a:r>
              <a:rPr lang="en-IN" altLang="en-US" baseline="30000">
                <a:solidFill>
                  <a:srgbClr val="0070C0"/>
                </a:solidFill>
                <a:latin typeface="Times New Roman" pitchFamily="18" charset="0"/>
                <a:cs typeface="Times New Roman" pitchFamily="18" charset="0"/>
              </a:rPr>
              <a:t>2</a:t>
            </a:r>
            <a:r>
              <a:rPr lang="en-IN" altLang="en-US">
                <a:solidFill>
                  <a:srgbClr val="0070C0"/>
                </a:solidFill>
                <a:latin typeface="Times New Roman" pitchFamily="18" charset="0"/>
                <a:cs typeface="Times New Roman" pitchFamily="18" charset="0"/>
              </a:rPr>
              <a:t>)</a:t>
            </a:r>
          </a:p>
          <a:p>
            <a:pPr eaLnBrk="1" hangingPunct="1"/>
            <a:endParaRPr lang="en-IN" altLang="en-US"/>
          </a:p>
        </p:txBody>
      </p:sp>
      <p:sp>
        <p:nvSpPr>
          <p:cNvPr id="14345" name="TextBox 4"/>
          <p:cNvSpPr txBox="1">
            <a:spLocks noChangeArrowheads="1"/>
          </p:cNvSpPr>
          <p:nvPr/>
        </p:nvSpPr>
        <p:spPr bwMode="auto">
          <a:xfrm>
            <a:off x="107950" y="6121400"/>
            <a:ext cx="58372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1400" b="1" i="1">
                <a:solidFill>
                  <a:srgbClr val="002060"/>
                </a:solidFill>
                <a:latin typeface="Times New Roman" pitchFamily="18" charset="0"/>
                <a:cs typeface="Times New Roman" pitchFamily="18" charset="0"/>
              </a:rPr>
              <a:t>Neutron Radiography set-up with microtron source at Mangalore University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bwMode="auto">
          <a:xfrm>
            <a:off x="107950" y="2492375"/>
            <a:ext cx="8928100" cy="15843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en-IN" altLang="en-US" sz="2800" b="1" smtClean="0">
                <a:solidFill>
                  <a:srgbClr val="002060"/>
                </a:solidFill>
                <a:latin typeface="Times New Roman" pitchFamily="18" charset="0"/>
                <a:cs typeface="Times New Roman" pitchFamily="18" charset="0"/>
              </a:rPr>
              <a:t>Neutron Imaging Facility</a:t>
            </a:r>
            <a:br>
              <a:rPr lang="en-IN" altLang="en-US" sz="2800" b="1" smtClean="0">
                <a:solidFill>
                  <a:srgbClr val="002060"/>
                </a:solidFill>
                <a:latin typeface="Times New Roman" pitchFamily="18" charset="0"/>
                <a:cs typeface="Times New Roman" pitchFamily="18" charset="0"/>
              </a:rPr>
            </a:br>
            <a:r>
              <a:rPr lang="en-IN" altLang="en-US" sz="2800" b="1" smtClean="0">
                <a:solidFill>
                  <a:srgbClr val="002060"/>
                </a:solidFill>
                <a:latin typeface="Times New Roman" pitchFamily="18" charset="0"/>
                <a:cs typeface="Times New Roman" pitchFamily="18" charset="0"/>
              </a:rPr>
              <a:t>at</a:t>
            </a:r>
            <a:br>
              <a:rPr lang="en-IN" altLang="en-US" sz="2800" b="1" smtClean="0">
                <a:solidFill>
                  <a:srgbClr val="002060"/>
                </a:solidFill>
                <a:latin typeface="Times New Roman" pitchFamily="18" charset="0"/>
                <a:cs typeface="Times New Roman" pitchFamily="18" charset="0"/>
              </a:rPr>
            </a:br>
            <a:r>
              <a:rPr lang="en-IN" altLang="en-US" sz="2800" b="1" smtClean="0">
                <a:solidFill>
                  <a:srgbClr val="002060"/>
                </a:solidFill>
                <a:latin typeface="Times New Roman" pitchFamily="18" charset="0"/>
                <a:cs typeface="Times New Roman" pitchFamily="18" charset="0"/>
              </a:rPr>
              <a:t>DHRUVA Research Reactor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DHRUVA Research Reactor</a:t>
            </a:r>
          </a:p>
        </p:txBody>
      </p:sp>
      <p:pic>
        <p:nvPicPr>
          <p:cNvPr id="1638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92963" y="823913"/>
            <a:ext cx="1763712" cy="145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2276475"/>
            <a:ext cx="8920163"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9" name="TextBox 9"/>
          <p:cNvSpPr txBox="1">
            <a:spLocks noChangeArrowheads="1"/>
          </p:cNvSpPr>
          <p:nvPr/>
        </p:nvSpPr>
        <p:spPr bwMode="auto">
          <a:xfrm>
            <a:off x="5554663" y="6021388"/>
            <a:ext cx="3024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b="1" i="1">
                <a:solidFill>
                  <a:srgbClr val="002060"/>
                </a:solidFill>
                <a:latin typeface="Times New Roman" pitchFamily="18" charset="0"/>
                <a:cs typeface="Times New Roman" pitchFamily="18" charset="0"/>
              </a:rPr>
              <a:t>Layout of various beamlines</a:t>
            </a:r>
          </a:p>
        </p:txBody>
      </p:sp>
      <p:sp>
        <p:nvSpPr>
          <p:cNvPr id="16390" name="TextBox 3"/>
          <p:cNvSpPr txBox="1">
            <a:spLocks noChangeArrowheads="1"/>
          </p:cNvSpPr>
          <p:nvPr/>
        </p:nvSpPr>
        <p:spPr bwMode="auto">
          <a:xfrm>
            <a:off x="179388" y="841375"/>
            <a:ext cx="28098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a:t>Nat. uranium – heavy water</a:t>
            </a:r>
          </a:p>
          <a:p>
            <a:pPr eaLnBrk="1" hangingPunct="1"/>
            <a:r>
              <a:rPr lang="en-IN" altLang="en-US"/>
              <a:t>Vertical tank type</a:t>
            </a:r>
          </a:p>
          <a:p>
            <a:pPr eaLnBrk="1" hangingPunct="1"/>
            <a:r>
              <a:rPr lang="en-IN" altLang="en-US"/>
              <a:t>100 MWt </a:t>
            </a:r>
          </a:p>
          <a:p>
            <a:pPr eaLnBrk="1" hangingPunct="1"/>
            <a:endParaRPr lang="en-IN"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Layout of beamlines at DHRUVA reactor </a:t>
            </a:r>
          </a:p>
        </p:txBody>
      </p:sp>
      <p:pic>
        <p:nvPicPr>
          <p:cNvPr id="174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908050"/>
            <a:ext cx="8766175"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2" name="TextBox 1"/>
          <p:cNvSpPr txBox="1">
            <a:spLocks noChangeArrowheads="1"/>
          </p:cNvSpPr>
          <p:nvPr/>
        </p:nvSpPr>
        <p:spPr bwMode="auto">
          <a:xfrm>
            <a:off x="6659563" y="1557338"/>
            <a:ext cx="2016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600" b="1">
                <a:solidFill>
                  <a:srgbClr val="0000CC"/>
                </a:solidFill>
                <a:latin typeface="Times New Roman" pitchFamily="18" charset="0"/>
                <a:cs typeface="Times New Roman" pitchFamily="18" charset="0"/>
              </a:rPr>
              <a:t>Neutron Imaging beamline</a:t>
            </a:r>
          </a:p>
        </p:txBody>
      </p:sp>
      <p:sp>
        <p:nvSpPr>
          <p:cNvPr id="17413" name="TextBox 2"/>
          <p:cNvSpPr txBox="1">
            <a:spLocks noChangeArrowheads="1"/>
          </p:cNvSpPr>
          <p:nvPr/>
        </p:nvSpPr>
        <p:spPr bwMode="auto">
          <a:xfrm>
            <a:off x="3708400" y="5435600"/>
            <a:ext cx="2400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b="1"/>
              <a:t>DHRUVA Reactor Hall</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Neutron Imaging Beamline</a:t>
            </a:r>
          </a:p>
        </p:txBody>
      </p:sp>
      <p:pic>
        <p:nvPicPr>
          <p:cNvPr id="18435" name="Picture 3" descr="IMG_3801"/>
          <p:cNvPicPr>
            <a:picLocks noChangeAspect="1" noChangeArrowheads="1"/>
          </p:cNvPicPr>
          <p:nvPr/>
        </p:nvPicPr>
        <p:blipFill>
          <a:blip r:embed="rId2">
            <a:extLst>
              <a:ext uri="{28A0092B-C50C-407E-A947-70E740481C1C}">
                <a14:useLocalDpi xmlns:a14="http://schemas.microsoft.com/office/drawing/2010/main" val="0"/>
              </a:ext>
            </a:extLst>
          </a:blip>
          <a:srcRect l="2" t="-365" r="27071"/>
          <a:stretch>
            <a:fillRect/>
          </a:stretch>
        </p:blipFill>
        <p:spPr bwMode="auto">
          <a:xfrm>
            <a:off x="971550" y="836613"/>
            <a:ext cx="6769100" cy="567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Neutron Imaging Beamline</a:t>
            </a:r>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893763"/>
            <a:ext cx="4679950"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35525" y="1052513"/>
            <a:ext cx="4032250"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extBox 1"/>
          <p:cNvSpPr txBox="1">
            <a:spLocks noChangeArrowheads="1"/>
          </p:cNvSpPr>
          <p:nvPr/>
        </p:nvSpPr>
        <p:spPr bwMode="auto">
          <a:xfrm>
            <a:off x="128588" y="4881563"/>
            <a:ext cx="4200525"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lnSpc>
                <a:spcPct val="150000"/>
              </a:lnSpc>
              <a:buFont typeface="Arial" charset="0"/>
              <a:buChar char="•"/>
            </a:pPr>
            <a:r>
              <a:rPr lang="en-IN" altLang="en-US" b="1">
                <a:solidFill>
                  <a:srgbClr val="002060"/>
                </a:solidFill>
                <a:latin typeface="Times New Roman" pitchFamily="18" charset="0"/>
                <a:cs typeface="Times New Roman" pitchFamily="18" charset="0"/>
              </a:rPr>
              <a:t>Beam shutter</a:t>
            </a:r>
          </a:p>
          <a:p>
            <a:pPr eaLnBrk="1" hangingPunct="1">
              <a:lnSpc>
                <a:spcPct val="150000"/>
              </a:lnSpc>
              <a:buFont typeface="Arial" charset="0"/>
              <a:buChar char="•"/>
            </a:pPr>
            <a:r>
              <a:rPr lang="en-IN" altLang="en-US" b="1">
                <a:solidFill>
                  <a:srgbClr val="002060"/>
                </a:solidFill>
                <a:latin typeface="Times New Roman" pitchFamily="18" charset="0"/>
                <a:cs typeface="Times New Roman" pitchFamily="18" charset="0"/>
              </a:rPr>
              <a:t>Sample manipulator (X, Z, Theta)</a:t>
            </a:r>
          </a:p>
          <a:p>
            <a:pPr eaLnBrk="1" hangingPunct="1">
              <a:lnSpc>
                <a:spcPct val="150000"/>
              </a:lnSpc>
              <a:buFont typeface="Arial" charset="0"/>
              <a:buChar char="•"/>
            </a:pPr>
            <a:r>
              <a:rPr lang="en-IN" altLang="en-US" b="1">
                <a:solidFill>
                  <a:srgbClr val="002060"/>
                </a:solidFill>
                <a:latin typeface="Times New Roman" pitchFamily="18" charset="0"/>
                <a:cs typeface="Times New Roman" pitchFamily="18" charset="0"/>
              </a:rPr>
              <a:t>Detector (Scintillator +Mirror +CCD)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4"/>
          <p:cNvSpPr txBox="1">
            <a:spLocks noChangeArrowheads="1"/>
          </p:cNvSpPr>
          <p:nvPr/>
        </p:nvSpPr>
        <p:spPr bwMode="auto">
          <a:xfrm>
            <a:off x="269875" y="3860800"/>
            <a:ext cx="72120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buFont typeface="Arial" charset="0"/>
              <a:buChar char="•"/>
            </a:pPr>
            <a:r>
              <a:rPr lang="en-IN" altLang="en-US" b="1">
                <a:solidFill>
                  <a:srgbClr val="0070C0"/>
                </a:solidFill>
                <a:latin typeface="Times New Roman" pitchFamily="18" charset="0"/>
                <a:cs typeface="Times New Roman" pitchFamily="18" charset="0"/>
              </a:rPr>
              <a:t>Sapphire single crystal (001) </a:t>
            </a:r>
            <a:endParaRPr lang="en-IN" altLang="en-US">
              <a:solidFill>
                <a:srgbClr val="0070C0"/>
              </a:solidFill>
              <a:latin typeface="Times New Roman" pitchFamily="18" charset="0"/>
              <a:cs typeface="Times New Roman" pitchFamily="18" charset="0"/>
            </a:endParaRPr>
          </a:p>
          <a:p>
            <a:pPr eaLnBrk="1" hangingPunct="1">
              <a:buFont typeface="Arial" charset="0"/>
              <a:buChar char="•"/>
            </a:pPr>
            <a:r>
              <a:rPr lang="en-IN" altLang="en-US" b="1">
                <a:solidFill>
                  <a:srgbClr val="0070C0"/>
                </a:solidFill>
                <a:latin typeface="Times New Roman" pitchFamily="18" charset="0"/>
                <a:cs typeface="Times New Roman" pitchFamily="18" charset="0"/>
              </a:rPr>
              <a:t>Bismuth single crystal  (111)</a:t>
            </a:r>
          </a:p>
          <a:p>
            <a:pPr eaLnBrk="1" hangingPunct="1">
              <a:buFont typeface="Arial" charset="0"/>
              <a:buChar char="•"/>
            </a:pPr>
            <a:r>
              <a:rPr lang="en-IN" altLang="en-US" b="1">
                <a:solidFill>
                  <a:srgbClr val="0070C0"/>
                </a:solidFill>
                <a:latin typeface="Times New Roman" pitchFamily="18" charset="0"/>
                <a:cs typeface="Times New Roman" pitchFamily="18" charset="0"/>
              </a:rPr>
              <a:t>Gd aperture</a:t>
            </a:r>
            <a:r>
              <a:rPr lang="en-IN" altLang="en-US">
                <a:solidFill>
                  <a:srgbClr val="0070C0"/>
                </a:solidFill>
                <a:latin typeface="Times New Roman" pitchFamily="18" charset="0"/>
                <a:cs typeface="Times New Roman" pitchFamily="18" charset="0"/>
              </a:rPr>
              <a:t>: 16mm</a:t>
            </a:r>
          </a:p>
          <a:p>
            <a:pPr eaLnBrk="1" hangingPunct="1">
              <a:buFont typeface="Arial" charset="0"/>
              <a:buChar char="•"/>
            </a:pPr>
            <a:r>
              <a:rPr lang="en-IN" altLang="en-US">
                <a:solidFill>
                  <a:srgbClr val="0070C0"/>
                </a:solidFill>
                <a:latin typeface="Times New Roman" pitchFamily="18" charset="0"/>
                <a:cs typeface="Times New Roman" pitchFamily="18" charset="0"/>
              </a:rPr>
              <a:t>B</a:t>
            </a:r>
            <a:r>
              <a:rPr lang="en-IN" altLang="en-US" baseline="-25000">
                <a:solidFill>
                  <a:srgbClr val="0070C0"/>
                </a:solidFill>
                <a:latin typeface="Times New Roman" pitchFamily="18" charset="0"/>
                <a:cs typeface="Times New Roman" pitchFamily="18" charset="0"/>
              </a:rPr>
              <a:t>4</a:t>
            </a:r>
            <a:r>
              <a:rPr lang="en-IN" altLang="en-US">
                <a:solidFill>
                  <a:srgbClr val="0070C0"/>
                </a:solidFill>
                <a:latin typeface="Times New Roman" pitchFamily="18" charset="0"/>
                <a:cs typeface="Times New Roman" pitchFamily="18" charset="0"/>
              </a:rPr>
              <a:t>C and lead rings in the periphery to stop scattered neutrons and gamma</a:t>
            </a:r>
          </a:p>
        </p:txBody>
      </p:sp>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971550"/>
            <a:ext cx="6999287" cy="267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4"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Collimator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Detector</a:t>
            </a:r>
          </a:p>
        </p:txBody>
      </p:sp>
      <p:pic>
        <p:nvPicPr>
          <p:cNvPr id="2150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41513" y="981075"/>
            <a:ext cx="5118100" cy="370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Box 4"/>
          <p:cNvSpPr txBox="1">
            <a:spLocks noChangeArrowheads="1"/>
          </p:cNvSpPr>
          <p:nvPr/>
        </p:nvSpPr>
        <p:spPr bwMode="auto">
          <a:xfrm>
            <a:off x="323850" y="5084763"/>
            <a:ext cx="35194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a:t>Scintillator : </a:t>
            </a:r>
            <a:r>
              <a:rPr lang="en-IN" altLang="en-US" baseline="30000"/>
              <a:t>6</a:t>
            </a:r>
            <a:r>
              <a:rPr lang="en-IN" altLang="en-US"/>
              <a:t>LiF:ZnS(Ag) - 100 micron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Beam characterization</a:t>
            </a:r>
          </a:p>
        </p:txBody>
      </p:sp>
      <p:pic>
        <p:nvPicPr>
          <p:cNvPr id="2253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 y="908050"/>
            <a:ext cx="5489575" cy="289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Box 2"/>
          <p:cNvSpPr txBox="1">
            <a:spLocks noChangeArrowheads="1"/>
          </p:cNvSpPr>
          <p:nvPr/>
        </p:nvSpPr>
        <p:spPr bwMode="auto">
          <a:xfrm>
            <a:off x="5688013" y="1412875"/>
            <a:ext cx="32432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b="1">
                <a:solidFill>
                  <a:srgbClr val="002060"/>
                </a:solidFill>
                <a:latin typeface="Times New Roman" pitchFamily="18" charset="0"/>
                <a:cs typeface="Times New Roman" pitchFamily="18" charset="0"/>
              </a:rPr>
              <a:t>Spatial resolution ~ 170 micron</a:t>
            </a:r>
          </a:p>
        </p:txBody>
      </p:sp>
      <p:pic>
        <p:nvPicPr>
          <p:cNvPr id="2253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4652963"/>
            <a:ext cx="3816350"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8138" y="4005263"/>
            <a:ext cx="4783137" cy="250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Applications: Reactor Engineering</a:t>
            </a:r>
          </a:p>
        </p:txBody>
      </p:sp>
      <p:sp>
        <p:nvSpPr>
          <p:cNvPr id="11" name="TextBox 10"/>
          <p:cNvSpPr txBox="1"/>
          <p:nvPr/>
        </p:nvSpPr>
        <p:spPr>
          <a:xfrm>
            <a:off x="196850" y="912813"/>
            <a:ext cx="4419600" cy="368300"/>
          </a:xfrm>
          <a:prstGeom prst="rect">
            <a:avLst/>
          </a:prstGeom>
          <a:noFill/>
        </p:spPr>
        <p:txBody>
          <a:bodyPr>
            <a:spAutoFit/>
          </a:bodyPr>
          <a:lstStyle/>
          <a:p>
            <a:pPr algn="ctr">
              <a:defRPr/>
            </a:pP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Hydride blisters in </a:t>
            </a:r>
            <a:r>
              <a:rPr lang="en-IN" b="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Zircalloy</a:t>
            </a: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Pressure tube</a:t>
            </a:r>
          </a:p>
        </p:txBody>
      </p:sp>
      <p:pic>
        <p:nvPicPr>
          <p:cNvPr id="23556" name="Content Placeholder 4" descr="ZrRadiograph"/>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l="8348" r="8174"/>
          <a:stretch>
            <a:fillRect/>
          </a:stretch>
        </p:blipFill>
        <p:spPr>
          <a:xfrm>
            <a:off x="901700" y="1344613"/>
            <a:ext cx="3009900" cy="820737"/>
          </a:xfrm>
        </p:spPr>
      </p:pic>
      <p:pic>
        <p:nvPicPr>
          <p:cNvPr id="23557" name="Picture 8" descr="ZrwithHydride1"/>
          <p:cNvPicPr>
            <a:picLocks noChangeAspect="1" noChangeArrowheads="1"/>
          </p:cNvPicPr>
          <p:nvPr/>
        </p:nvPicPr>
        <p:blipFill>
          <a:blip r:embed="rId3">
            <a:lum bright="6000"/>
            <a:extLst>
              <a:ext uri="{28A0092B-C50C-407E-A947-70E740481C1C}">
                <a14:useLocalDpi xmlns:a14="http://schemas.microsoft.com/office/drawing/2010/main" val="0"/>
              </a:ext>
            </a:extLst>
          </a:blip>
          <a:srcRect l="8594" r="34825"/>
          <a:stretch>
            <a:fillRect/>
          </a:stretch>
        </p:blipFill>
        <p:spPr bwMode="auto">
          <a:xfrm>
            <a:off x="284163" y="2317750"/>
            <a:ext cx="104457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349250" y="3448050"/>
            <a:ext cx="457200" cy="5715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5" name="Straight Arrow Connector 14"/>
          <p:cNvCxnSpPr/>
          <p:nvPr/>
        </p:nvCxnSpPr>
        <p:spPr>
          <a:xfrm>
            <a:off x="806450" y="3733800"/>
            <a:ext cx="990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356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0700" y="3021013"/>
            <a:ext cx="2860675" cy="14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a:grpSpLocks/>
          </p:cNvGrpSpPr>
          <p:nvPr/>
        </p:nvGrpSpPr>
        <p:grpSpPr bwMode="auto">
          <a:xfrm>
            <a:off x="4811713" y="944563"/>
            <a:ext cx="4343400" cy="4787900"/>
            <a:chOff x="4811713" y="944563"/>
            <a:chExt cx="4343400" cy="4787900"/>
          </a:xfrm>
        </p:grpSpPr>
        <p:sp>
          <p:nvSpPr>
            <p:cNvPr id="17" name="TextBox 16"/>
            <p:cNvSpPr txBox="1"/>
            <p:nvPr/>
          </p:nvSpPr>
          <p:spPr>
            <a:xfrm>
              <a:off x="4811713" y="944563"/>
              <a:ext cx="4076700" cy="368300"/>
            </a:xfrm>
            <a:prstGeom prst="rect">
              <a:avLst/>
            </a:prstGeom>
            <a:noFill/>
          </p:spPr>
          <p:txBody>
            <a:bodyPr>
              <a:spAutoFit/>
            </a:bodyPr>
            <a:lstStyle/>
            <a:p>
              <a:pPr algn="ctr">
                <a:defRPr/>
              </a:pP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Hydride blisters in PHWR fuel pin</a:t>
              </a:r>
            </a:p>
          </p:txBody>
        </p:sp>
        <p:pic>
          <p:nvPicPr>
            <p:cNvPr id="23563" name="Content Placeholder 3"/>
            <p:cNvPicPr>
              <a:picLocks noChangeAspect="1"/>
            </p:cNvPicPr>
            <p:nvPr/>
          </p:nvPicPr>
          <p:blipFill>
            <a:blip r:embed="rId5">
              <a:extLst>
                <a:ext uri="{28A0092B-C50C-407E-A947-70E740481C1C}">
                  <a14:useLocalDpi xmlns:a14="http://schemas.microsoft.com/office/drawing/2010/main" val="0"/>
                </a:ext>
              </a:extLst>
            </a:blip>
            <a:srcRect l="43098" t="1144" r="44078" b="20868"/>
            <a:stretch>
              <a:fillRect/>
            </a:stretch>
          </p:blipFill>
          <p:spPr bwMode="auto">
            <a:xfrm>
              <a:off x="4811713" y="1401763"/>
              <a:ext cx="10922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4" name="Picture 18"/>
            <p:cNvPicPr>
              <a:picLocks noChangeAspect="1"/>
            </p:cNvPicPr>
            <p:nvPr/>
          </p:nvPicPr>
          <p:blipFill>
            <a:blip r:embed="rId6">
              <a:extLst>
                <a:ext uri="{28A0092B-C50C-407E-A947-70E740481C1C}">
                  <a14:useLocalDpi xmlns:a14="http://schemas.microsoft.com/office/drawing/2010/main" val="0"/>
                </a:ext>
              </a:extLst>
            </a:blip>
            <a:srcRect l="43333" r="42604" b="7755"/>
            <a:stretch>
              <a:fillRect/>
            </a:stretch>
          </p:blipFill>
          <p:spPr bwMode="auto">
            <a:xfrm>
              <a:off x="5954713" y="1401763"/>
              <a:ext cx="1249362"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5" name="TextBox 19"/>
            <p:cNvSpPr txBox="1">
              <a:spLocks noChangeArrowheads="1"/>
            </p:cNvSpPr>
            <p:nvPr/>
          </p:nvSpPr>
          <p:spPr bwMode="auto">
            <a:xfrm>
              <a:off x="5416550" y="5364163"/>
              <a:ext cx="990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US" altLang="en-US" b="1">
                  <a:solidFill>
                    <a:srgbClr val="002060"/>
                  </a:solidFill>
                  <a:latin typeface="Times New Roman" pitchFamily="18" charset="0"/>
                  <a:cs typeface="Times New Roman" pitchFamily="18" charset="0"/>
                </a:rPr>
                <a:t>Fuel pin</a:t>
              </a:r>
            </a:p>
          </p:txBody>
        </p:sp>
        <p:cxnSp>
          <p:nvCxnSpPr>
            <p:cNvPr id="21" name="Straight Arrow Connector 20"/>
            <p:cNvCxnSpPr/>
            <p:nvPr/>
          </p:nvCxnSpPr>
          <p:spPr>
            <a:xfrm>
              <a:off x="8162925" y="3324225"/>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6750050" y="1608138"/>
              <a:ext cx="1238250" cy="21272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6407150" y="1401763"/>
              <a:ext cx="342900" cy="4191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3569" name="Picture 23"/>
            <p:cNvPicPr>
              <a:picLocks noChangeAspect="1"/>
            </p:cNvPicPr>
            <p:nvPr/>
          </p:nvPicPr>
          <p:blipFill>
            <a:blip r:embed="rId7" cstate="print">
              <a:extLst>
                <a:ext uri="{28A0092B-C50C-407E-A947-70E740481C1C}">
                  <a14:useLocalDpi xmlns:a14="http://schemas.microsoft.com/office/drawing/2010/main" val="0"/>
                </a:ext>
              </a:extLst>
            </a:blip>
            <a:srcRect l="40833" t="18597" r="34956" b="31654"/>
            <a:stretch>
              <a:fillRect/>
            </a:stretch>
          </p:blipFill>
          <p:spPr bwMode="auto">
            <a:xfrm>
              <a:off x="7400925" y="1312863"/>
              <a:ext cx="1630363" cy="199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Straight Arrow Connector 24"/>
            <p:cNvCxnSpPr/>
            <p:nvPr/>
          </p:nvCxnSpPr>
          <p:spPr>
            <a:xfrm>
              <a:off x="6943725" y="3140075"/>
              <a:ext cx="763588" cy="96837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23571" name="Picture 25"/>
            <p:cNvPicPr>
              <a:picLocks noChangeAspect="1"/>
            </p:cNvPicPr>
            <p:nvPr/>
          </p:nvPicPr>
          <p:blipFill>
            <a:blip r:embed="rId8" cstate="print">
              <a:extLst>
                <a:ext uri="{28A0092B-C50C-407E-A947-70E740481C1C}">
                  <a14:useLocalDpi xmlns:a14="http://schemas.microsoft.com/office/drawing/2010/main" val="0"/>
                </a:ext>
              </a:extLst>
            </a:blip>
            <a:srcRect l="34802" t="14447" r="45448" b="19376"/>
            <a:stretch>
              <a:fillRect/>
            </a:stretch>
          </p:blipFill>
          <p:spPr bwMode="auto">
            <a:xfrm>
              <a:off x="7620000" y="3165475"/>
              <a:ext cx="1273175"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p:nvPr/>
          </p:nvSpPr>
          <p:spPr>
            <a:xfrm>
              <a:off x="6731000" y="2698750"/>
              <a:ext cx="342900" cy="4191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573" name="TextBox 27"/>
            <p:cNvSpPr txBox="1">
              <a:spLocks noChangeArrowheads="1"/>
            </p:cNvSpPr>
            <p:nvPr/>
          </p:nvSpPr>
          <p:spPr bwMode="auto">
            <a:xfrm>
              <a:off x="8240713" y="2925763"/>
              <a:ext cx="914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US" altLang="en-US" b="1">
                  <a:solidFill>
                    <a:srgbClr val="002060"/>
                  </a:solidFill>
                  <a:latin typeface="Times New Roman" pitchFamily="18" charset="0"/>
                  <a:cs typeface="Times New Roman" pitchFamily="18" charset="0"/>
                </a:rPr>
                <a:t>Blister</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Applications: Reactor Engineering</a:t>
            </a:r>
          </a:p>
        </p:txBody>
      </p:sp>
      <p:sp>
        <p:nvSpPr>
          <p:cNvPr id="3" name="TextBox 2"/>
          <p:cNvSpPr txBox="1"/>
          <p:nvPr/>
        </p:nvSpPr>
        <p:spPr>
          <a:xfrm>
            <a:off x="1908175" y="836613"/>
            <a:ext cx="4419600" cy="369887"/>
          </a:xfrm>
          <a:prstGeom prst="rect">
            <a:avLst/>
          </a:prstGeom>
          <a:noFill/>
        </p:spPr>
        <p:txBody>
          <a:bodyPr>
            <a:spAutoFit/>
          </a:bodyPr>
          <a:lstStyle/>
          <a:p>
            <a:pPr algn="ctr">
              <a:defRPr/>
            </a:pP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Hydrogen ingress in </a:t>
            </a:r>
            <a:r>
              <a:rPr lang="en-IN" b="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Zircalloy</a:t>
            </a:r>
            <a:endPar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4580" name="Picture 16" descr="dt_005"/>
          <p:cNvPicPr>
            <a:picLocks noChangeAspect="1" noChangeArrowheads="1"/>
          </p:cNvPicPr>
          <p:nvPr/>
        </p:nvPicPr>
        <p:blipFill>
          <a:blip r:embed="rId2">
            <a:extLst>
              <a:ext uri="{28A0092B-C50C-407E-A947-70E740481C1C}">
                <a14:useLocalDpi xmlns:a14="http://schemas.microsoft.com/office/drawing/2010/main" val="0"/>
              </a:ext>
            </a:extLst>
          </a:blip>
          <a:srcRect l="16667" t="5472" r="14583" b="3343"/>
          <a:stretch>
            <a:fillRect/>
          </a:stretch>
        </p:blipFill>
        <p:spPr bwMode="auto">
          <a:xfrm>
            <a:off x="228600" y="1524000"/>
            <a:ext cx="2151063" cy="317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1" name="Group 11"/>
          <p:cNvGrpSpPr>
            <a:grpSpLocks/>
          </p:cNvGrpSpPr>
          <p:nvPr/>
        </p:nvGrpSpPr>
        <p:grpSpPr bwMode="auto">
          <a:xfrm>
            <a:off x="2379663" y="1560513"/>
            <a:ext cx="3411537" cy="3143250"/>
            <a:chOff x="3494405" y="1925574"/>
            <a:chExt cx="4109720" cy="3695700"/>
          </a:xfrm>
        </p:grpSpPr>
        <p:pic>
          <p:nvPicPr>
            <p:cNvPr id="24585" name="Picture 2" descr="xy300"/>
            <p:cNvPicPr>
              <a:picLocks noChangeAspect="1" noChangeArrowheads="1"/>
            </p:cNvPicPr>
            <p:nvPr/>
          </p:nvPicPr>
          <p:blipFill>
            <a:blip r:embed="rId3">
              <a:lum bright="24000" contrast="6000"/>
              <a:extLst>
                <a:ext uri="{28A0092B-C50C-407E-A947-70E740481C1C}">
                  <a14:useLocalDpi xmlns:a14="http://schemas.microsoft.com/office/drawing/2010/main" val="0"/>
                </a:ext>
              </a:extLst>
            </a:blip>
            <a:srcRect l="20572" t="19429" r="20000" b="22285"/>
            <a:stretch>
              <a:fillRect/>
            </a:stretch>
          </p:blipFill>
          <p:spPr bwMode="auto">
            <a:xfrm>
              <a:off x="4191000" y="2382774"/>
              <a:ext cx="27432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6" name="Group 3"/>
            <p:cNvGrpSpPr>
              <a:grpSpLocks/>
            </p:cNvGrpSpPr>
            <p:nvPr/>
          </p:nvGrpSpPr>
          <p:grpSpPr bwMode="auto">
            <a:xfrm>
              <a:off x="3494405" y="1925574"/>
              <a:ext cx="4109720" cy="3695700"/>
              <a:chOff x="-4157" y="2640"/>
              <a:chExt cx="6472" cy="5820"/>
            </a:xfrm>
          </p:grpSpPr>
          <p:sp>
            <p:nvSpPr>
              <p:cNvPr id="24587" name="Text Box 5"/>
              <p:cNvSpPr txBox="1">
                <a:spLocks noChangeArrowheads="1"/>
              </p:cNvSpPr>
              <p:nvPr/>
            </p:nvSpPr>
            <p:spPr bwMode="auto">
              <a:xfrm>
                <a:off x="-1500" y="2640"/>
                <a:ext cx="138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spcAft>
                    <a:spcPts val="1000"/>
                  </a:spcAft>
                </a:pPr>
                <a:r>
                  <a:rPr lang="en-US" altLang="en-US" sz="1100" b="1">
                    <a:solidFill>
                      <a:srgbClr val="FF0000"/>
                    </a:solidFill>
                    <a:latin typeface="Calibri" pitchFamily="34" charset="0"/>
                  </a:rPr>
                  <a:t>50 ppm</a:t>
                </a:r>
                <a:endParaRPr lang="en-US" altLang="en-US" sz="2400">
                  <a:latin typeface="Arial" charset="0"/>
                </a:endParaRPr>
              </a:p>
            </p:txBody>
          </p:sp>
          <p:sp>
            <p:nvSpPr>
              <p:cNvPr id="24588" name="Text Box 6"/>
              <p:cNvSpPr txBox="1">
                <a:spLocks noChangeArrowheads="1"/>
              </p:cNvSpPr>
              <p:nvPr/>
            </p:nvSpPr>
            <p:spPr bwMode="auto">
              <a:xfrm>
                <a:off x="-4157" y="5280"/>
                <a:ext cx="1337"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spcAft>
                    <a:spcPts val="1000"/>
                  </a:spcAft>
                </a:pPr>
                <a:r>
                  <a:rPr lang="en-US" altLang="en-US" sz="1100" b="1">
                    <a:solidFill>
                      <a:srgbClr val="FF0000"/>
                    </a:solidFill>
                    <a:latin typeface="Calibri" pitchFamily="34" charset="0"/>
                  </a:rPr>
                  <a:t>75 ppm</a:t>
                </a:r>
                <a:endParaRPr lang="en-US" altLang="en-US" sz="2400">
                  <a:latin typeface="Arial" charset="0"/>
                </a:endParaRPr>
              </a:p>
            </p:txBody>
          </p:sp>
          <p:sp>
            <p:nvSpPr>
              <p:cNvPr id="24589" name="Text Box 7"/>
              <p:cNvSpPr txBox="1">
                <a:spLocks noChangeArrowheads="1"/>
              </p:cNvSpPr>
              <p:nvPr/>
            </p:nvSpPr>
            <p:spPr bwMode="auto">
              <a:xfrm>
                <a:off x="1090" y="5400"/>
                <a:ext cx="1225"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spcAft>
                    <a:spcPts val="1000"/>
                  </a:spcAft>
                </a:pPr>
                <a:r>
                  <a:rPr lang="en-US" altLang="en-US" sz="1100" b="1">
                    <a:solidFill>
                      <a:srgbClr val="FF0000"/>
                    </a:solidFill>
                    <a:latin typeface="Calibri" pitchFamily="34" charset="0"/>
                  </a:rPr>
                  <a:t>25ppm</a:t>
                </a:r>
                <a:endParaRPr lang="en-US" altLang="en-US" sz="2400">
                  <a:latin typeface="Arial" charset="0"/>
                </a:endParaRPr>
              </a:p>
            </p:txBody>
          </p:sp>
          <p:sp>
            <p:nvSpPr>
              <p:cNvPr id="24590" name="Text Box 8"/>
              <p:cNvSpPr txBox="1">
                <a:spLocks noChangeArrowheads="1"/>
              </p:cNvSpPr>
              <p:nvPr/>
            </p:nvSpPr>
            <p:spPr bwMode="auto">
              <a:xfrm>
                <a:off x="-1380" y="7920"/>
                <a:ext cx="1383"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spcAft>
                    <a:spcPts val="1000"/>
                  </a:spcAft>
                </a:pPr>
                <a:r>
                  <a:rPr lang="en-US" altLang="en-US" sz="1100" b="1">
                    <a:solidFill>
                      <a:srgbClr val="FF0000"/>
                    </a:solidFill>
                    <a:latin typeface="Calibri" pitchFamily="34" charset="0"/>
                  </a:rPr>
                  <a:t>100 ppm</a:t>
                </a:r>
                <a:endParaRPr lang="en-US" altLang="en-US" sz="2400">
                  <a:latin typeface="Arial" charset="0"/>
                </a:endParaRPr>
              </a:p>
            </p:txBody>
          </p:sp>
        </p:grpSp>
      </p:grpSp>
      <p:sp>
        <p:nvSpPr>
          <p:cNvPr id="24582" name="Rectangle 8"/>
          <p:cNvSpPr>
            <a:spLocks noChangeArrowheads="1"/>
          </p:cNvSpPr>
          <p:nvPr/>
        </p:nvSpPr>
        <p:spPr bwMode="auto">
          <a:xfrm>
            <a:off x="244475" y="5486400"/>
            <a:ext cx="8648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US" altLang="en-US">
                <a:solidFill>
                  <a:srgbClr val="002060"/>
                </a:solidFill>
                <a:latin typeface="Times New Roman" pitchFamily="18" charset="0"/>
                <a:cs typeface="Times New Roman" pitchFamily="18" charset="0"/>
              </a:rPr>
              <a:t>Neutron tomographic reconstruction of homogenized hydrogen distribution in zircalloy. Each of the four samples have been charged with different amounts of hydrogen</a:t>
            </a:r>
          </a:p>
        </p:txBody>
      </p:sp>
      <p:pic>
        <p:nvPicPr>
          <p:cNvPr id="24583"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27688" y="1438275"/>
            <a:ext cx="3278187" cy="179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54688" y="3414713"/>
            <a:ext cx="3151187" cy="162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Applications: Material Engineering</a:t>
            </a:r>
          </a:p>
        </p:txBody>
      </p:sp>
      <p:pic>
        <p:nvPicPr>
          <p:cNvPr id="25603" name="Picture 4" descr="dt_004"/>
          <p:cNvPicPr>
            <a:picLocks noChangeAspect="1" noChangeArrowheads="1"/>
          </p:cNvPicPr>
          <p:nvPr/>
        </p:nvPicPr>
        <p:blipFill>
          <a:blip r:embed="rId2">
            <a:lum bright="6000" contrast="36000"/>
            <a:extLst>
              <a:ext uri="{28A0092B-C50C-407E-A947-70E740481C1C}">
                <a14:useLocalDpi xmlns:a14="http://schemas.microsoft.com/office/drawing/2010/main" val="0"/>
              </a:ext>
            </a:extLst>
          </a:blip>
          <a:srcRect l="16667" t="4013" r="18750" b="-334"/>
          <a:stretch>
            <a:fillRect/>
          </a:stretch>
        </p:blipFill>
        <p:spPr bwMode="auto">
          <a:xfrm>
            <a:off x="457200" y="1268413"/>
            <a:ext cx="19431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8" descr="lowertrans2"/>
          <p:cNvPicPr>
            <a:picLocks noChangeAspect="1" noChangeArrowheads="1"/>
          </p:cNvPicPr>
          <p:nvPr/>
        </p:nvPicPr>
        <p:blipFill>
          <a:blip r:embed="rId3">
            <a:lum bright="6000" contrast="6000"/>
            <a:extLst>
              <a:ext uri="{28A0092B-C50C-407E-A947-70E740481C1C}">
                <a14:useLocalDpi xmlns:a14="http://schemas.microsoft.com/office/drawing/2010/main" val="0"/>
              </a:ext>
            </a:extLst>
          </a:blip>
          <a:srcRect l="30084" t="12311" r="21596" b="16856"/>
          <a:stretch>
            <a:fillRect/>
          </a:stretch>
        </p:blipFill>
        <p:spPr bwMode="auto">
          <a:xfrm>
            <a:off x="2667000" y="1363663"/>
            <a:ext cx="2133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r="35448"/>
          <a:stretch>
            <a:fillRect/>
          </a:stretch>
        </p:blipFill>
        <p:spPr bwMode="auto">
          <a:xfrm>
            <a:off x="4953000" y="1535113"/>
            <a:ext cx="3886200" cy="184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6"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l="66937"/>
          <a:stretch>
            <a:fillRect/>
          </a:stretch>
        </p:blipFill>
        <p:spPr>
          <a:xfrm>
            <a:off x="5715000" y="3516313"/>
            <a:ext cx="1973263" cy="1828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979613" y="836613"/>
            <a:ext cx="4419600" cy="369887"/>
          </a:xfrm>
          <a:prstGeom prst="rect">
            <a:avLst/>
          </a:prstGeom>
          <a:noFill/>
        </p:spPr>
        <p:txBody>
          <a:bodyPr>
            <a:spAutoFit/>
          </a:bodyPr>
          <a:lstStyle/>
          <a:p>
            <a:pPr algn="ctr">
              <a:defRPr/>
            </a:pP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Turbine blade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Applications: Material Engineering</a:t>
            </a:r>
          </a:p>
        </p:txBody>
      </p:sp>
      <p:sp>
        <p:nvSpPr>
          <p:cNvPr id="3" name="TextBox 2"/>
          <p:cNvSpPr txBox="1"/>
          <p:nvPr/>
        </p:nvSpPr>
        <p:spPr>
          <a:xfrm>
            <a:off x="179388" y="908050"/>
            <a:ext cx="4076700" cy="369888"/>
          </a:xfrm>
          <a:prstGeom prst="rect">
            <a:avLst/>
          </a:prstGeom>
          <a:noFill/>
        </p:spPr>
        <p:txBody>
          <a:bodyPr>
            <a:spAutoFit/>
          </a:bodyPr>
          <a:lstStyle/>
          <a:p>
            <a:pPr algn="ctr">
              <a:defRPr/>
            </a:pP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Diffusion Bonding of Dis-similar Metals</a:t>
            </a:r>
          </a:p>
        </p:txBody>
      </p:sp>
      <p:pic>
        <p:nvPicPr>
          <p:cNvPr id="26628" name="Picture 6"/>
          <p:cNvPicPr>
            <a:picLocks noChangeAspect="1" noChangeArrowheads="1"/>
          </p:cNvPicPr>
          <p:nvPr/>
        </p:nvPicPr>
        <p:blipFill>
          <a:blip r:embed="rId3">
            <a:extLst>
              <a:ext uri="{28A0092B-C50C-407E-A947-70E740481C1C}">
                <a14:useLocalDpi xmlns:a14="http://schemas.microsoft.com/office/drawing/2010/main" val="0"/>
              </a:ext>
            </a:extLst>
          </a:blip>
          <a:srcRect r="45166" b="13219"/>
          <a:stretch>
            <a:fillRect/>
          </a:stretch>
        </p:blipFill>
        <p:spPr bwMode="auto">
          <a:xfrm>
            <a:off x="444500" y="1235075"/>
            <a:ext cx="4032250" cy="233838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9" name="Picture 6"/>
          <p:cNvPicPr>
            <a:picLocks noChangeAspect="1" noChangeArrowheads="1"/>
          </p:cNvPicPr>
          <p:nvPr/>
        </p:nvPicPr>
        <p:blipFill>
          <a:blip r:embed="rId3">
            <a:extLst>
              <a:ext uri="{28A0092B-C50C-407E-A947-70E740481C1C}">
                <a14:useLocalDpi xmlns:a14="http://schemas.microsoft.com/office/drawing/2010/main" val="0"/>
              </a:ext>
            </a:extLst>
          </a:blip>
          <a:srcRect l="54910" b="13219"/>
          <a:stretch>
            <a:fillRect/>
          </a:stretch>
        </p:blipFill>
        <p:spPr bwMode="auto">
          <a:xfrm>
            <a:off x="808038" y="3527425"/>
            <a:ext cx="3457575" cy="243998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1"/>
          <p:cNvGrpSpPr>
            <a:grpSpLocks/>
          </p:cNvGrpSpPr>
          <p:nvPr/>
        </p:nvGrpSpPr>
        <p:grpSpPr bwMode="auto">
          <a:xfrm>
            <a:off x="4816475" y="931863"/>
            <a:ext cx="4076700" cy="5521325"/>
            <a:chOff x="4816475" y="931321"/>
            <a:chExt cx="4076700" cy="5522015"/>
          </a:xfrm>
        </p:grpSpPr>
        <p:sp>
          <p:nvSpPr>
            <p:cNvPr id="6" name="TextBox 5"/>
            <p:cNvSpPr txBox="1"/>
            <p:nvPr/>
          </p:nvSpPr>
          <p:spPr bwMode="auto">
            <a:xfrm>
              <a:off x="4816475" y="931321"/>
              <a:ext cx="4076700" cy="369933"/>
            </a:xfrm>
            <a:prstGeom prst="rect">
              <a:avLst/>
            </a:prstGeom>
            <a:noFill/>
          </p:spPr>
          <p:txBody>
            <a:bodyPr>
              <a:spAutoFit/>
            </a:bodyPr>
            <a:lstStyle/>
            <a:p>
              <a:pPr algn="ctr">
                <a:defRPr/>
              </a:pP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Bonding of Ceramic-to-Metal Joints</a:t>
              </a:r>
            </a:p>
          </p:txBody>
        </p:sp>
        <p:pic>
          <p:nvPicPr>
            <p:cNvPr id="26632" name="Picture 6"/>
            <p:cNvPicPr>
              <a:picLocks noChangeAspect="1" noChangeArrowheads="1"/>
            </p:cNvPicPr>
            <p:nvPr/>
          </p:nvPicPr>
          <p:blipFill>
            <a:blip r:embed="rId4">
              <a:extLst>
                <a:ext uri="{28A0092B-C50C-407E-A947-70E740481C1C}">
                  <a14:useLocalDpi xmlns:a14="http://schemas.microsoft.com/office/drawing/2010/main" val="0"/>
                </a:ext>
              </a:extLst>
            </a:blip>
            <a:srcRect r="48671" b="12691"/>
            <a:stretch>
              <a:fillRect/>
            </a:stretch>
          </p:blipFill>
          <p:spPr bwMode="auto">
            <a:xfrm>
              <a:off x="5382716" y="1277938"/>
              <a:ext cx="2944217" cy="2446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7"/>
            <p:cNvPicPr>
              <a:picLocks noChangeAspect="1" noChangeArrowheads="1"/>
            </p:cNvPicPr>
            <p:nvPr/>
          </p:nvPicPr>
          <p:blipFill>
            <a:blip r:embed="rId4">
              <a:extLst>
                <a:ext uri="{28A0092B-C50C-407E-A947-70E740481C1C}">
                  <a14:useLocalDpi xmlns:a14="http://schemas.microsoft.com/office/drawing/2010/main" val="0"/>
                </a:ext>
              </a:extLst>
            </a:blip>
            <a:srcRect l="55882" b="9641"/>
            <a:stretch>
              <a:fillRect/>
            </a:stretch>
          </p:blipFill>
          <p:spPr bwMode="auto">
            <a:xfrm>
              <a:off x="5357896" y="3788579"/>
              <a:ext cx="2854998" cy="2664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Applications: Material Science</a:t>
            </a:r>
          </a:p>
        </p:txBody>
      </p:sp>
      <p:pic>
        <p:nvPicPr>
          <p:cNvPr id="27651" name="Picture 2"/>
          <p:cNvPicPr>
            <a:picLocks noChangeAspect="1" noChangeArrowheads="1"/>
          </p:cNvPicPr>
          <p:nvPr/>
        </p:nvPicPr>
        <p:blipFill>
          <a:blip r:embed="rId2">
            <a:extLst>
              <a:ext uri="{28A0092B-C50C-407E-A947-70E740481C1C}">
                <a14:useLocalDpi xmlns:a14="http://schemas.microsoft.com/office/drawing/2010/main" val="0"/>
              </a:ext>
            </a:extLst>
          </a:blip>
          <a:srcRect r="51733" b="10112"/>
          <a:stretch>
            <a:fillRect/>
          </a:stretch>
        </p:blipFill>
        <p:spPr bwMode="auto">
          <a:xfrm>
            <a:off x="477838" y="2636838"/>
            <a:ext cx="3013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3"/>
          <p:cNvPicPr>
            <a:picLocks noChangeAspect="1" noChangeArrowheads="1"/>
          </p:cNvPicPr>
          <p:nvPr/>
        </p:nvPicPr>
        <p:blipFill>
          <a:blip r:embed="rId2">
            <a:extLst>
              <a:ext uri="{28A0092B-C50C-407E-A947-70E740481C1C}">
                <a14:useLocalDpi xmlns:a14="http://schemas.microsoft.com/office/drawing/2010/main" val="0"/>
              </a:ext>
            </a:extLst>
          </a:blip>
          <a:srcRect l="48441" b="6531"/>
          <a:stretch>
            <a:fillRect/>
          </a:stretch>
        </p:blipFill>
        <p:spPr bwMode="auto">
          <a:xfrm>
            <a:off x="3708400" y="2622550"/>
            <a:ext cx="2519363"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490913" y="881063"/>
            <a:ext cx="1870075" cy="369887"/>
          </a:xfrm>
          <a:prstGeom prst="rect">
            <a:avLst/>
          </a:prstGeom>
          <a:noFill/>
        </p:spPr>
        <p:txBody>
          <a:bodyPr wrap="none">
            <a:spAutoFit/>
          </a:bodyPr>
          <a:lstStyle/>
          <a:p>
            <a:pPr>
              <a:defRPr/>
            </a:pP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Aluminium foam</a:t>
            </a:r>
          </a:p>
        </p:txBody>
      </p:sp>
      <p:sp>
        <p:nvSpPr>
          <p:cNvPr id="27654" name="TextBox 1"/>
          <p:cNvSpPr txBox="1">
            <a:spLocks noChangeArrowheads="1"/>
          </p:cNvSpPr>
          <p:nvPr/>
        </p:nvSpPr>
        <p:spPr bwMode="auto">
          <a:xfrm>
            <a:off x="128588" y="1233488"/>
            <a:ext cx="8593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1600"/>
              <a:t>Study of porosity and wall thickness distribution of metallic foam; </a:t>
            </a:r>
          </a:p>
          <a:p>
            <a:pPr eaLnBrk="1" hangingPunct="1"/>
            <a:r>
              <a:rPr lang="en-IN" altLang="en-US" sz="1600"/>
              <a:t>Parameters to be used for FEM analysis to model mechanical properties</a:t>
            </a:r>
          </a:p>
        </p:txBody>
      </p:sp>
      <p:pic>
        <p:nvPicPr>
          <p:cNvPr id="2765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763" y="2644775"/>
            <a:ext cx="2493962" cy="250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Applications: Geological</a:t>
            </a:r>
          </a:p>
        </p:txBody>
      </p:sp>
      <p:sp>
        <p:nvSpPr>
          <p:cNvPr id="5" name="TextBox 4"/>
          <p:cNvSpPr txBox="1"/>
          <p:nvPr/>
        </p:nvSpPr>
        <p:spPr>
          <a:xfrm>
            <a:off x="180975" y="765175"/>
            <a:ext cx="8777288" cy="368300"/>
          </a:xfrm>
          <a:prstGeom prst="rect">
            <a:avLst/>
          </a:prstGeom>
          <a:noFill/>
        </p:spPr>
        <p:txBody>
          <a:bodyPr wrap="none">
            <a:spAutoFit/>
          </a:bodyPr>
          <a:lstStyle/>
          <a:p>
            <a:pPr>
              <a:defRPr/>
            </a:pP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Geological </a:t>
            </a: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sample </a:t>
            </a: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from </a:t>
            </a:r>
            <a:r>
              <a:rPr lang="en-IN" b="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Jaisalmer</a:t>
            </a: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river bed (</a:t>
            </a:r>
            <a:r>
              <a:rPr lang="en-IN" b="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Bandah</a:t>
            </a: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Formation of middle Eocene age)</a:t>
            </a:r>
            <a:endPar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8676" name="Picture 2"/>
          <p:cNvPicPr>
            <a:picLocks noChangeAspect="1"/>
          </p:cNvPicPr>
          <p:nvPr/>
        </p:nvPicPr>
        <p:blipFill>
          <a:blip r:embed="rId2">
            <a:extLst>
              <a:ext uri="{28A0092B-C50C-407E-A947-70E740481C1C}">
                <a14:useLocalDpi xmlns:a14="http://schemas.microsoft.com/office/drawing/2010/main" val="0"/>
              </a:ext>
            </a:extLst>
          </a:blip>
          <a:srcRect l="18739" t="20325" r="18089" b="17540"/>
          <a:stretch>
            <a:fillRect/>
          </a:stretch>
        </p:blipFill>
        <p:spPr bwMode="auto">
          <a:xfrm>
            <a:off x="5815013" y="2557463"/>
            <a:ext cx="3079750" cy="360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3"/>
          <p:cNvPicPr>
            <a:picLocks noChangeAspect="1"/>
          </p:cNvPicPr>
          <p:nvPr/>
        </p:nvPicPr>
        <p:blipFill>
          <a:blip r:embed="rId3">
            <a:extLst>
              <a:ext uri="{28A0092B-C50C-407E-A947-70E740481C1C}">
                <a14:useLocalDpi xmlns:a14="http://schemas.microsoft.com/office/drawing/2010/main" val="0"/>
              </a:ext>
            </a:extLst>
          </a:blip>
          <a:srcRect l="34563" t="9644" r="30486" b="17627"/>
          <a:stretch>
            <a:fillRect/>
          </a:stretch>
        </p:blipFill>
        <p:spPr bwMode="auto">
          <a:xfrm>
            <a:off x="2773363" y="2535238"/>
            <a:ext cx="2908300" cy="360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0975" y="2522538"/>
            <a:ext cx="2447925" cy="362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80975" y="6140450"/>
            <a:ext cx="2447925" cy="381000"/>
          </a:xfrm>
          <a:prstGeom prst="rect">
            <a:avLst/>
          </a:prstGeom>
          <a:noFill/>
        </p:spPr>
        <p:txBody>
          <a:bodyPr>
            <a:spAutoFit/>
          </a:bodyPr>
          <a:lstStyle/>
          <a:p>
            <a:pPr algn="ctr">
              <a:defRPr/>
            </a:pPr>
            <a:r>
              <a:rPr lang="en-US"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Radiograph</a:t>
            </a:r>
          </a:p>
        </p:txBody>
      </p:sp>
      <p:sp>
        <p:nvSpPr>
          <p:cNvPr id="10" name="TextBox 9"/>
          <p:cNvSpPr txBox="1"/>
          <p:nvPr/>
        </p:nvSpPr>
        <p:spPr>
          <a:xfrm>
            <a:off x="4510088" y="6143625"/>
            <a:ext cx="2447925" cy="381000"/>
          </a:xfrm>
          <a:prstGeom prst="rect">
            <a:avLst/>
          </a:prstGeom>
          <a:noFill/>
        </p:spPr>
        <p:txBody>
          <a:bodyPr>
            <a:spAutoFit/>
          </a:bodyPr>
          <a:lstStyle/>
          <a:p>
            <a:pPr algn="ctr">
              <a:defRPr/>
            </a:pPr>
            <a:r>
              <a:rPr lang="en-US"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3D volume </a:t>
            </a:r>
          </a:p>
        </p:txBody>
      </p:sp>
      <p:sp>
        <p:nvSpPr>
          <p:cNvPr id="28681" name="Rectangle 1"/>
          <p:cNvSpPr>
            <a:spLocks noChangeArrowheads="1"/>
          </p:cNvSpPr>
          <p:nvPr/>
        </p:nvSpPr>
        <p:spPr bwMode="auto">
          <a:xfrm>
            <a:off x="180975" y="1125538"/>
            <a:ext cx="877728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just" eaLnBrk="1" hangingPunct="1"/>
            <a:r>
              <a:rPr lang="en-US" altLang="en-US" sz="1200">
                <a:latin typeface="Times New Roman" pitchFamily="18" charset="0"/>
                <a:cs typeface="Times New Roman" pitchFamily="18" charset="0"/>
              </a:rPr>
              <a:t>The samples analyzed are bundles of boring produced by the xylophagous (organisms that live on woody substrates) bivalves, also called shipworms, belonging to the family Teredinidae. They have been observed within present and fossilized substrate of accumulated woods as well as in individual allochthones fossilized logs that were transported as detrital sediments in water. Distribution of modern Teredinidae are controlled by the factors such as temperature, salinity, and presence of xylic substrate. The availability of wood fragment as substrate also plays an important role and is directly related to the cyclic relative sea-level fluctuations. </a:t>
            </a:r>
            <a:r>
              <a:rPr lang="en-IN" altLang="en-US" sz="1200">
                <a:latin typeface="Times New Roman" pitchFamily="18" charset="0"/>
                <a:cs typeface="Times New Roman" pitchFamily="18" charset="0"/>
              </a:rPr>
              <a:t>Studies on Bandah Formation will reveal the transgressive-regressive relative sea-level cycles of the ancient seaway that existed in western Rajasthan and the relation of these wood-boring organisms with respect to the changing sea.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Applications: Archaeology &amp; cultural heritage</a:t>
            </a:r>
          </a:p>
        </p:txBody>
      </p:sp>
      <p:pic>
        <p:nvPicPr>
          <p:cNvPr id="29699" name="Picture 2"/>
          <p:cNvPicPr>
            <a:picLocks noChangeAspect="1"/>
          </p:cNvPicPr>
          <p:nvPr/>
        </p:nvPicPr>
        <p:blipFill>
          <a:blip r:embed="rId2">
            <a:extLst>
              <a:ext uri="{28A0092B-C50C-407E-A947-70E740481C1C}">
                <a14:useLocalDpi xmlns:a14="http://schemas.microsoft.com/office/drawing/2010/main" val="0"/>
              </a:ext>
            </a:extLst>
          </a:blip>
          <a:srcRect l="28902" t="17981" r="36264" b="6052"/>
          <a:stretch>
            <a:fillRect/>
          </a:stretch>
        </p:blipFill>
        <p:spPr bwMode="auto">
          <a:xfrm>
            <a:off x="131763" y="836613"/>
            <a:ext cx="2662237"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47638" y="4708525"/>
            <a:ext cx="2667000" cy="646113"/>
          </a:xfrm>
          <a:prstGeom prst="rect">
            <a:avLst/>
          </a:prstGeom>
          <a:noFill/>
        </p:spPr>
        <p:txBody>
          <a:bodyPr>
            <a:spAutoFit/>
          </a:bodyPr>
          <a:lstStyle/>
          <a:p>
            <a:pPr algn="ctr">
              <a:defRPr/>
            </a:pPr>
            <a:r>
              <a:rPr lang="en-US"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Photograph of </a:t>
            </a:r>
          </a:p>
          <a:p>
            <a:pPr algn="ctr">
              <a:defRPr/>
            </a:pPr>
            <a:r>
              <a:rPr lang="en-US"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Bronze Buddha statue</a:t>
            </a:r>
          </a:p>
        </p:txBody>
      </p:sp>
      <p:pic>
        <p:nvPicPr>
          <p:cNvPr id="29701" name="Picture 4"/>
          <p:cNvPicPr>
            <a:picLocks noChangeAspect="1"/>
          </p:cNvPicPr>
          <p:nvPr/>
        </p:nvPicPr>
        <p:blipFill>
          <a:blip r:embed="rId3">
            <a:extLst>
              <a:ext uri="{28A0092B-C50C-407E-A947-70E740481C1C}">
                <a14:useLocalDpi xmlns:a14="http://schemas.microsoft.com/office/drawing/2010/main" val="0"/>
              </a:ext>
            </a:extLst>
          </a:blip>
          <a:srcRect l="24652" t="22221" r="12344"/>
          <a:stretch>
            <a:fillRect/>
          </a:stretch>
        </p:blipFill>
        <p:spPr bwMode="auto">
          <a:xfrm>
            <a:off x="2927350" y="836613"/>
            <a:ext cx="314642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643438" y="4821238"/>
            <a:ext cx="2667000" cy="381000"/>
          </a:xfrm>
          <a:prstGeom prst="rect">
            <a:avLst/>
          </a:prstGeom>
          <a:noFill/>
        </p:spPr>
        <p:txBody>
          <a:bodyPr>
            <a:spAutoFit/>
          </a:bodyPr>
          <a:lstStyle/>
          <a:p>
            <a:pPr>
              <a:defRPr/>
            </a:pPr>
            <a:r>
              <a:rPr lang="en-US"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Neutron radiographs</a:t>
            </a:r>
          </a:p>
        </p:txBody>
      </p:sp>
      <p:pic>
        <p:nvPicPr>
          <p:cNvPr id="29703" name="Picture 6"/>
          <p:cNvPicPr>
            <a:picLocks noChangeAspect="1"/>
          </p:cNvPicPr>
          <p:nvPr/>
        </p:nvPicPr>
        <p:blipFill>
          <a:blip r:embed="rId4">
            <a:extLst>
              <a:ext uri="{28A0092B-C50C-407E-A947-70E740481C1C}">
                <a14:useLocalDpi xmlns:a14="http://schemas.microsoft.com/office/drawing/2010/main" val="0"/>
              </a:ext>
            </a:extLst>
          </a:blip>
          <a:srcRect l="34322" t="22858" r="13223"/>
          <a:stretch>
            <a:fillRect/>
          </a:stretch>
        </p:blipFill>
        <p:spPr bwMode="auto">
          <a:xfrm>
            <a:off x="6237288" y="836613"/>
            <a:ext cx="2643187"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Applications: Archaeology &amp; cultural heritage</a:t>
            </a:r>
          </a:p>
        </p:txBody>
      </p:sp>
      <p:pic>
        <p:nvPicPr>
          <p:cNvPr id="30723" name="Picture 28"/>
          <p:cNvPicPr>
            <a:picLocks noChangeAspect="1"/>
          </p:cNvPicPr>
          <p:nvPr/>
        </p:nvPicPr>
        <p:blipFill>
          <a:blip r:embed="rId2">
            <a:extLst>
              <a:ext uri="{28A0092B-C50C-407E-A947-70E740481C1C}">
                <a14:useLocalDpi xmlns:a14="http://schemas.microsoft.com/office/drawing/2010/main" val="0"/>
              </a:ext>
            </a:extLst>
          </a:blip>
          <a:srcRect l="35448" t="10535" r="33762" b="7101"/>
          <a:stretch>
            <a:fillRect/>
          </a:stretch>
        </p:blipFill>
        <p:spPr bwMode="auto">
          <a:xfrm>
            <a:off x="4621213" y="836613"/>
            <a:ext cx="2974975" cy="416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29"/>
          <p:cNvPicPr>
            <a:picLocks noChangeAspect="1"/>
          </p:cNvPicPr>
          <p:nvPr/>
        </p:nvPicPr>
        <p:blipFill>
          <a:blip r:embed="rId3">
            <a:extLst>
              <a:ext uri="{28A0092B-C50C-407E-A947-70E740481C1C}">
                <a14:useLocalDpi xmlns:a14="http://schemas.microsoft.com/office/drawing/2010/main" val="0"/>
              </a:ext>
            </a:extLst>
          </a:blip>
          <a:srcRect l="34067" t="15562" r="34476" b="8815"/>
          <a:stretch>
            <a:fillRect/>
          </a:stretch>
        </p:blipFill>
        <p:spPr bwMode="auto">
          <a:xfrm>
            <a:off x="1597025" y="841375"/>
            <a:ext cx="2974975"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Box 30"/>
          <p:cNvSpPr txBox="1">
            <a:spLocks noChangeArrowheads="1"/>
          </p:cNvSpPr>
          <p:nvPr/>
        </p:nvSpPr>
        <p:spPr bwMode="auto">
          <a:xfrm>
            <a:off x="157163" y="5157788"/>
            <a:ext cx="8807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sz="1600" b="1">
                <a:solidFill>
                  <a:srgbClr val="002060"/>
                </a:solidFill>
                <a:latin typeface="Times New Roman" pitchFamily="18" charset="0"/>
                <a:cs typeface="Times New Roman" pitchFamily="18" charset="0"/>
              </a:rPr>
              <a:t>Neutron tomography of Buddha statue</a:t>
            </a:r>
          </a:p>
          <a:p>
            <a:pPr algn="ctr" eaLnBrk="1" hangingPunct="1"/>
            <a:r>
              <a:rPr lang="en-IN" altLang="en-US" sz="1600" b="1">
                <a:solidFill>
                  <a:srgbClr val="002060"/>
                </a:solidFill>
                <a:latin typeface="Times New Roman" pitchFamily="18" charset="0"/>
                <a:cs typeface="Times New Roman" pitchFamily="18" charset="0"/>
              </a:rPr>
              <a:t>(Right) Wax remnants on surface due to bronze casting process are detected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Neutron Phase Contrast Imaging</a:t>
            </a:r>
          </a:p>
        </p:txBody>
      </p:sp>
      <p:sp>
        <p:nvSpPr>
          <p:cNvPr id="31747" name="TextBox 14"/>
          <p:cNvSpPr txBox="1">
            <a:spLocks noChangeArrowheads="1"/>
          </p:cNvSpPr>
          <p:nvPr/>
        </p:nvSpPr>
        <p:spPr bwMode="auto">
          <a:xfrm>
            <a:off x="179388" y="908050"/>
            <a:ext cx="878522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just" eaLnBrk="1" hangingPunct="1"/>
            <a:r>
              <a:rPr lang="en-US" altLang="en-US" sz="1600">
                <a:solidFill>
                  <a:srgbClr val="0070C0"/>
                </a:solidFill>
                <a:latin typeface="Times New Roman" pitchFamily="18" charset="0"/>
                <a:cs typeface="Times New Roman" pitchFamily="18" charset="0"/>
              </a:rPr>
              <a:t>Conventional neutron radiography is based on only attenuation (removal) of neutrons in the beam path while phase sensitive techniques is based on detecting neutrons through ultra-small angles due to refraction or diffraction of coherent neutron wavefield.  </a:t>
            </a:r>
          </a:p>
          <a:p>
            <a:pPr algn="just" eaLnBrk="1" hangingPunct="1"/>
            <a:endParaRPr lang="en-US" altLang="en-US" sz="1600">
              <a:solidFill>
                <a:srgbClr val="0070C0"/>
              </a:solidFill>
              <a:latin typeface="Times New Roman" pitchFamily="18" charset="0"/>
              <a:cs typeface="Times New Roman" pitchFamily="18" charset="0"/>
            </a:endParaRPr>
          </a:p>
          <a:p>
            <a:pPr algn="just" eaLnBrk="1" hangingPunct="1"/>
            <a:r>
              <a:rPr lang="en-US" altLang="en-US" sz="1600">
                <a:solidFill>
                  <a:srgbClr val="002060"/>
                </a:solidFill>
                <a:latin typeface="Times New Roman" pitchFamily="18" charset="0"/>
                <a:cs typeface="Times New Roman" pitchFamily="18" charset="0"/>
              </a:rPr>
              <a:t>For a large class of materials phase shift term dominates over the absorption term and hence the techniques which can reveal/retrieve the phase would help in increasing the sensitivity of conventional neutron imaging.</a:t>
            </a:r>
          </a:p>
        </p:txBody>
      </p:sp>
      <p:pic>
        <p:nvPicPr>
          <p:cNvPr id="4" name="Picture 4" descr="neutron-phase1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47813" y="2852738"/>
            <a:ext cx="5905500" cy="357663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neutron-phase5"/>
          <p:cNvPicPr>
            <a:picLocks noChangeAspect="1" noChangeArrowheads="1"/>
          </p:cNvPicPr>
          <p:nvPr/>
        </p:nvPicPr>
        <p:blipFill>
          <a:blip r:embed="rId2">
            <a:extLst>
              <a:ext uri="{28A0092B-C50C-407E-A947-70E740481C1C}">
                <a14:useLocalDpi xmlns:a14="http://schemas.microsoft.com/office/drawing/2010/main" val="0"/>
              </a:ext>
            </a:extLst>
          </a:blip>
          <a:srcRect b="28529"/>
          <a:stretch>
            <a:fillRect/>
          </a:stretch>
        </p:blipFill>
        <p:spPr bwMode="auto">
          <a:xfrm>
            <a:off x="171450" y="1008063"/>
            <a:ext cx="8740775" cy="3716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71" name="TextBox 1"/>
          <p:cNvSpPr txBox="1">
            <a:spLocks noChangeArrowheads="1"/>
          </p:cNvSpPr>
          <p:nvPr/>
        </p:nvSpPr>
        <p:spPr bwMode="auto">
          <a:xfrm>
            <a:off x="388938" y="5300663"/>
            <a:ext cx="82232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just" eaLnBrk="1" hangingPunct="1"/>
            <a:r>
              <a:rPr lang="en-US" altLang="en-US" sz="1600">
                <a:solidFill>
                  <a:srgbClr val="002060"/>
                </a:solidFill>
                <a:latin typeface="Times New Roman" pitchFamily="18" charset="0"/>
                <a:cs typeface="Times New Roman" pitchFamily="18" charset="0"/>
              </a:rPr>
              <a:t>Requires spatially coherent neutron source, high resolution neutron detector and propagation of wavefield behind the object </a:t>
            </a:r>
          </a:p>
        </p:txBody>
      </p:sp>
      <p:sp>
        <p:nvSpPr>
          <p:cNvPr id="32772"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Propagation based Phase Contrast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913" y="1284288"/>
            <a:ext cx="7142162" cy="487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795"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Neutron Phase Contrast Imaging</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ContactImage_Spring_AlCyl_Water_halfmmCol"/>
          <p:cNvPicPr>
            <a:picLocks noChangeAspect="1" noChangeArrowheads="1"/>
          </p:cNvPicPr>
          <p:nvPr/>
        </p:nvPicPr>
        <p:blipFill>
          <a:blip r:embed="rId2">
            <a:lum contrast="12000"/>
            <a:extLst>
              <a:ext uri="{28A0092B-C50C-407E-A947-70E740481C1C}">
                <a14:useLocalDpi xmlns:a14="http://schemas.microsoft.com/office/drawing/2010/main" val="0"/>
              </a:ext>
            </a:extLst>
          </a:blip>
          <a:srcRect/>
          <a:stretch>
            <a:fillRect/>
          </a:stretch>
        </p:blipFill>
        <p:spPr bwMode="auto">
          <a:xfrm>
            <a:off x="1042988" y="969963"/>
            <a:ext cx="2803525"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7" descr="Spring_AlCyl_Water_halfmmCol"/>
          <p:cNvPicPr>
            <a:picLocks noGrp="1" noChangeAspect="1" noChangeArrowheads="1"/>
          </p:cNvPicPr>
          <p:nvPr>
            <p:ph idx="1"/>
          </p:nvPr>
        </p:nvPicPr>
        <p:blipFill>
          <a:blip r:embed="rId3">
            <a:lum bright="6000" contrast="12000"/>
            <a:extLst>
              <a:ext uri="{28A0092B-C50C-407E-A947-70E740481C1C}">
                <a14:useLocalDpi xmlns:a14="http://schemas.microsoft.com/office/drawing/2010/main" val="0"/>
              </a:ext>
            </a:extLst>
          </a:blip>
          <a:srcRect/>
          <a:stretch>
            <a:fillRect/>
          </a:stretch>
        </p:blipFill>
        <p:spPr>
          <a:xfrm>
            <a:off x="4176713" y="969963"/>
            <a:ext cx="2276475" cy="2603500"/>
          </a:xfrm>
        </p:spPr>
      </p:pic>
      <p:sp>
        <p:nvSpPr>
          <p:cNvPr id="34820"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Neutron Phase Contrast: Results</a:t>
            </a:r>
          </a:p>
        </p:txBody>
      </p:sp>
      <p:pic>
        <p:nvPicPr>
          <p:cNvPr id="34821" name="Picture 4"/>
          <p:cNvPicPr>
            <a:picLocks noChangeAspect="1"/>
          </p:cNvPicPr>
          <p:nvPr/>
        </p:nvPicPr>
        <p:blipFill>
          <a:blip r:embed="rId4">
            <a:extLst>
              <a:ext uri="{28A0092B-C50C-407E-A947-70E740481C1C}">
                <a14:useLocalDpi xmlns:a14="http://schemas.microsoft.com/office/drawing/2010/main" val="0"/>
              </a:ext>
            </a:extLst>
          </a:blip>
          <a:srcRect r="85216" b="51894"/>
          <a:stretch>
            <a:fillRect/>
          </a:stretch>
        </p:blipFill>
        <p:spPr bwMode="auto">
          <a:xfrm>
            <a:off x="2444750" y="3765550"/>
            <a:ext cx="1512888" cy="276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4"/>
          <p:cNvPicPr>
            <a:picLocks noChangeAspect="1"/>
          </p:cNvPicPr>
          <p:nvPr/>
        </p:nvPicPr>
        <p:blipFill>
          <a:blip r:embed="rId4">
            <a:extLst>
              <a:ext uri="{28A0092B-C50C-407E-A947-70E740481C1C}">
                <a14:useLocalDpi xmlns:a14="http://schemas.microsoft.com/office/drawing/2010/main" val="0"/>
              </a:ext>
            </a:extLst>
          </a:blip>
          <a:srcRect t="50000" r="85216" b="1421"/>
          <a:stretch>
            <a:fillRect/>
          </a:stretch>
        </p:blipFill>
        <p:spPr bwMode="auto">
          <a:xfrm>
            <a:off x="4173538" y="3733800"/>
            <a:ext cx="1406525" cy="28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p:cNvPicPr>
            <a:picLocks noChangeAspect="1"/>
          </p:cNvPicPr>
          <p:nvPr/>
        </p:nvPicPr>
        <p:blipFill>
          <a:blip r:embed="rId2">
            <a:extLst>
              <a:ext uri="{28A0092B-C50C-407E-A947-70E740481C1C}">
                <a14:useLocalDpi xmlns:a14="http://schemas.microsoft.com/office/drawing/2010/main" val="0"/>
              </a:ext>
            </a:extLst>
          </a:blip>
          <a:srcRect r="17815" b="11469"/>
          <a:stretch>
            <a:fillRect/>
          </a:stretch>
        </p:blipFill>
        <p:spPr bwMode="auto">
          <a:xfrm>
            <a:off x="1619250" y="908050"/>
            <a:ext cx="5715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Box 5"/>
          <p:cNvSpPr txBox="1">
            <a:spLocks noChangeArrowheads="1"/>
          </p:cNvSpPr>
          <p:nvPr/>
        </p:nvSpPr>
        <p:spPr bwMode="auto">
          <a:xfrm>
            <a:off x="330200" y="5480050"/>
            <a:ext cx="84899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US" altLang="en-US" b="1">
                <a:solidFill>
                  <a:srgbClr val="002060"/>
                </a:solidFill>
                <a:latin typeface="Times New Roman" pitchFamily="18" charset="0"/>
                <a:cs typeface="Times New Roman" pitchFamily="18" charset="0"/>
              </a:rPr>
              <a:t>Neutron radiograph of 1mm iron syringes (a) absorption image (b) phase contrast image alongwith the profile across the marked line</a:t>
            </a:r>
          </a:p>
        </p:txBody>
      </p:sp>
      <p:sp>
        <p:nvSpPr>
          <p:cNvPr id="35844"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Neutron Phase Contrast: Results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Applications: Pyrotechnic devices</a:t>
            </a:r>
          </a:p>
        </p:txBody>
      </p:sp>
      <p:sp>
        <p:nvSpPr>
          <p:cNvPr id="6" name="TextBox 5"/>
          <p:cNvSpPr txBox="1"/>
          <p:nvPr/>
        </p:nvSpPr>
        <p:spPr>
          <a:xfrm>
            <a:off x="4724400" y="1670050"/>
            <a:ext cx="4343400" cy="614363"/>
          </a:xfrm>
          <a:prstGeom prst="rect">
            <a:avLst/>
          </a:prstGeom>
          <a:noFill/>
        </p:spPr>
        <p:txBody>
          <a:bodyPr>
            <a:spAutoFit/>
          </a:bodyPr>
          <a:lstStyle/>
          <a:p>
            <a:pPr algn="ctr">
              <a:defRPr/>
            </a:pPr>
            <a:r>
              <a:rPr lang="en-IN" sz="17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Indigenously developed Non-Reactor based Neutron Radiography System</a:t>
            </a:r>
          </a:p>
        </p:txBody>
      </p:sp>
      <p:sp>
        <p:nvSpPr>
          <p:cNvPr id="9" name="TextBox 8"/>
          <p:cNvSpPr txBox="1"/>
          <p:nvPr/>
        </p:nvSpPr>
        <p:spPr>
          <a:xfrm>
            <a:off x="122238" y="1792288"/>
            <a:ext cx="4038600" cy="369887"/>
          </a:xfrm>
          <a:prstGeom prst="rect">
            <a:avLst/>
          </a:prstGeom>
          <a:noFill/>
        </p:spPr>
        <p:txBody>
          <a:bodyPr>
            <a:spAutoFit/>
          </a:bodyPr>
          <a:lstStyle/>
          <a:p>
            <a:pPr algn="ctr">
              <a:defRPr/>
            </a:pPr>
            <a:r>
              <a:rPr lang="en-IN"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Imaging of pyrotechnic devices</a:t>
            </a:r>
          </a:p>
        </p:txBody>
      </p:sp>
      <p:sp>
        <p:nvSpPr>
          <p:cNvPr id="10" name="Text Box 2"/>
          <p:cNvSpPr txBox="1">
            <a:spLocks noChangeArrowheads="1"/>
          </p:cNvSpPr>
          <p:nvPr/>
        </p:nvSpPr>
        <p:spPr bwMode="auto">
          <a:xfrm>
            <a:off x="4668838" y="5208588"/>
            <a:ext cx="4343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US" altLang="en-US" sz="1400" b="1" i="1">
                <a:solidFill>
                  <a:srgbClr val="002060"/>
                </a:solidFill>
                <a:latin typeface="Times New Roman" pitchFamily="18" charset="0"/>
                <a:ea typeface="Calibri" pitchFamily="34" charset="0"/>
                <a:cs typeface="Times New Roman" pitchFamily="18" charset="0"/>
              </a:rPr>
              <a:t>Neutron Radiography System</a:t>
            </a:r>
            <a:endParaRPr lang="en-IN" altLang="en-US" sz="1400" i="1">
              <a:solidFill>
                <a:srgbClr val="002060"/>
              </a:solidFill>
              <a:latin typeface="Times New Roman" pitchFamily="18" charset="0"/>
              <a:ea typeface="Calibri" pitchFamily="34" charset="0"/>
              <a:cs typeface="Times New Roman" pitchFamily="18" charset="0"/>
            </a:endParaRPr>
          </a:p>
        </p:txBody>
      </p:sp>
      <p:pic>
        <p:nvPicPr>
          <p:cNvPr id="11"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346325"/>
            <a:ext cx="4211638"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3" descr="F:\CIRUS\pyro-VSSC\3.tif"/>
          <p:cNvPicPr>
            <a:picLocks noChangeAspect="1" noChangeArrowheads="1"/>
          </p:cNvPicPr>
          <p:nvPr/>
        </p:nvPicPr>
        <p:blipFill>
          <a:blip r:embed="rId3">
            <a:extLst>
              <a:ext uri="{28A0092B-C50C-407E-A947-70E740481C1C}">
                <a14:useLocalDpi xmlns:a14="http://schemas.microsoft.com/office/drawing/2010/main" val="0"/>
              </a:ext>
            </a:extLst>
          </a:blip>
          <a:srcRect l="21188" t="14262" r="8730" b="28188"/>
          <a:stretch>
            <a:fillRect/>
          </a:stretch>
        </p:blipFill>
        <p:spPr bwMode="auto">
          <a:xfrm>
            <a:off x="304800" y="2333625"/>
            <a:ext cx="3670300" cy="277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13"/>
          <p:cNvGrpSpPr>
            <a:grpSpLocks/>
          </p:cNvGrpSpPr>
          <p:nvPr/>
        </p:nvGrpSpPr>
        <p:grpSpPr bwMode="auto">
          <a:xfrm>
            <a:off x="3851275" y="3436938"/>
            <a:ext cx="1066800" cy="685800"/>
            <a:chOff x="4038600" y="3657600"/>
            <a:chExt cx="1066800" cy="685800"/>
          </a:xfrm>
        </p:grpSpPr>
        <p:sp>
          <p:nvSpPr>
            <p:cNvPr id="15" name="Right Arrow 14"/>
            <p:cNvSpPr/>
            <p:nvPr/>
          </p:nvSpPr>
          <p:spPr>
            <a:xfrm>
              <a:off x="4038600" y="3657600"/>
              <a:ext cx="1066800" cy="685800"/>
            </a:xfrm>
            <a:prstGeom prst="rightArrow">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6" name="TextBox 15"/>
            <p:cNvSpPr txBox="1"/>
            <p:nvPr/>
          </p:nvSpPr>
          <p:spPr>
            <a:xfrm>
              <a:off x="4044950" y="3816350"/>
              <a:ext cx="969963" cy="368300"/>
            </a:xfrm>
            <a:prstGeom prst="rect">
              <a:avLst/>
            </a:prstGeom>
            <a:noFill/>
          </p:spPr>
          <p:txBody>
            <a:bodyPr wrap="none">
              <a:spAutoFit/>
            </a:bodyPr>
            <a:lstStyle/>
            <a:p>
              <a:pPr>
                <a:defRPr/>
              </a:pPr>
              <a:r>
                <a:rPr lang="en-IN" b="1" i="1" dirty="0">
                  <a:solidFill>
                    <a:srgbClr val="002060"/>
                  </a:solidFill>
                  <a:effectLst>
                    <a:outerShdw blurRad="38100" dist="38100" dir="2700000" algn="tl">
                      <a:srgbClr val="000000">
                        <a:alpha val="43137"/>
                      </a:srgbClr>
                    </a:outerShdw>
                  </a:effectLst>
                </a:rPr>
                <a:t>Spin-Off</a:t>
              </a:r>
            </a:p>
          </p:txBody>
        </p:sp>
      </p:grpSp>
      <p:sp>
        <p:nvSpPr>
          <p:cNvPr id="36873" name="TextBox 1"/>
          <p:cNvSpPr txBox="1">
            <a:spLocks noChangeArrowheads="1"/>
          </p:cNvSpPr>
          <p:nvPr/>
        </p:nvSpPr>
        <p:spPr bwMode="auto">
          <a:xfrm>
            <a:off x="608013" y="5162550"/>
            <a:ext cx="3063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1400" b="1" i="1">
                <a:solidFill>
                  <a:srgbClr val="002060"/>
                </a:solidFill>
                <a:latin typeface="Times New Roman" pitchFamily="18" charset="0"/>
                <a:cs typeface="Times New Roman" pitchFamily="18" charset="0"/>
              </a:rPr>
              <a:t>Neutron radiograph at reactor source</a:t>
            </a:r>
          </a:p>
        </p:txBody>
      </p:sp>
      <p:sp>
        <p:nvSpPr>
          <p:cNvPr id="3" name="Rectangle 2"/>
          <p:cNvSpPr>
            <a:spLocks noChangeArrowheads="1"/>
          </p:cNvSpPr>
          <p:nvPr/>
        </p:nvSpPr>
        <p:spPr bwMode="auto">
          <a:xfrm>
            <a:off x="69850" y="5949950"/>
            <a:ext cx="9144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1600" b="1">
                <a:solidFill>
                  <a:srgbClr val="0070C0"/>
                </a:solidFill>
                <a:latin typeface="Times New Roman" pitchFamily="18" charset="0"/>
                <a:cs typeface="Times New Roman" pitchFamily="18" charset="0"/>
              </a:rPr>
              <a:t>Thermal neutron flux ~ 1 x 10</a:t>
            </a:r>
            <a:r>
              <a:rPr lang="en-IN" altLang="en-US" sz="1600" b="1" baseline="30000">
                <a:solidFill>
                  <a:srgbClr val="0070C0"/>
                </a:solidFill>
                <a:latin typeface="Times New Roman" pitchFamily="18" charset="0"/>
                <a:cs typeface="Times New Roman" pitchFamily="18" charset="0"/>
              </a:rPr>
              <a:t>4</a:t>
            </a:r>
            <a:r>
              <a:rPr lang="en-IN" altLang="en-US" sz="1600" b="1">
                <a:solidFill>
                  <a:srgbClr val="0070C0"/>
                </a:solidFill>
                <a:latin typeface="Times New Roman" pitchFamily="18" charset="0"/>
                <a:cs typeface="Times New Roman" pitchFamily="18" charset="0"/>
              </a:rPr>
              <a:t> n/(s-cm</a:t>
            </a:r>
            <a:r>
              <a:rPr lang="en-IN" altLang="en-US" sz="1600" b="1" baseline="30000">
                <a:solidFill>
                  <a:srgbClr val="0070C0"/>
                </a:solidFill>
                <a:latin typeface="Times New Roman" pitchFamily="18" charset="0"/>
                <a:cs typeface="Times New Roman" pitchFamily="18" charset="0"/>
              </a:rPr>
              <a:t>2</a:t>
            </a:r>
            <a:r>
              <a:rPr lang="en-IN" altLang="en-US" sz="1600" b="1">
                <a:solidFill>
                  <a:srgbClr val="0070C0"/>
                </a:solidFill>
                <a:latin typeface="Times New Roman" pitchFamily="18" charset="0"/>
                <a:cs typeface="Times New Roman" pitchFamily="18" charset="0"/>
              </a:rPr>
              <a:t>) with D-T neutron source of strength 1 X 10</a:t>
            </a:r>
            <a:r>
              <a:rPr lang="en-IN" altLang="en-US" sz="1600" b="1" baseline="30000">
                <a:solidFill>
                  <a:srgbClr val="0070C0"/>
                </a:solidFill>
                <a:latin typeface="Times New Roman" pitchFamily="18" charset="0"/>
                <a:cs typeface="Times New Roman" pitchFamily="18" charset="0"/>
              </a:rPr>
              <a:t>10</a:t>
            </a:r>
            <a:r>
              <a:rPr lang="en-IN" altLang="en-US" sz="1600" b="1">
                <a:solidFill>
                  <a:srgbClr val="0070C0"/>
                </a:solidFill>
                <a:latin typeface="Times New Roman" pitchFamily="18" charset="0"/>
                <a:cs typeface="Times New Roman" pitchFamily="18" charset="0"/>
              </a:rPr>
              <a:t> n/s and L/d ~25</a:t>
            </a:r>
          </a:p>
        </p:txBody>
      </p:sp>
      <p:sp>
        <p:nvSpPr>
          <p:cNvPr id="32779" name="TextBox 17"/>
          <p:cNvSpPr txBox="1">
            <a:spLocks noChangeArrowheads="1"/>
          </p:cNvSpPr>
          <p:nvPr/>
        </p:nvSpPr>
        <p:spPr bwMode="auto">
          <a:xfrm>
            <a:off x="4160838" y="836613"/>
            <a:ext cx="4775200" cy="64611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algn="ctr" eaLnBrk="1" hangingPunct="1"/>
            <a:r>
              <a:rPr lang="en-IN" altLang="en-US" b="1">
                <a:latin typeface="Times New Roman" pitchFamily="18" charset="0"/>
                <a:cs typeface="Times New Roman" pitchFamily="18" charset="0"/>
              </a:rPr>
              <a:t>Neutron radiography with D-T neutron source (2016)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77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3" grpId="0"/>
      <p:bldP spid="3277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Future direction</a:t>
            </a:r>
          </a:p>
        </p:txBody>
      </p:sp>
      <p:sp>
        <p:nvSpPr>
          <p:cNvPr id="37891" name="TextBox 3"/>
          <p:cNvSpPr txBox="1">
            <a:spLocks noChangeArrowheads="1"/>
          </p:cNvSpPr>
          <p:nvPr/>
        </p:nvSpPr>
        <p:spPr bwMode="auto">
          <a:xfrm>
            <a:off x="179388" y="981075"/>
            <a:ext cx="5688012"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lnSpc>
                <a:spcPct val="150000"/>
              </a:lnSpc>
              <a:buFont typeface="Courier New" pitchFamily="49" charset="0"/>
              <a:buChar char="o"/>
            </a:pPr>
            <a:r>
              <a:rPr lang="en-IN" altLang="en-US" sz="2000" b="1">
                <a:solidFill>
                  <a:srgbClr val="0070C0"/>
                </a:solidFill>
                <a:latin typeface="Times New Roman" pitchFamily="18" charset="0"/>
                <a:cs typeface="Times New Roman" pitchFamily="18" charset="0"/>
              </a:rPr>
              <a:t>Bragg-edge imaging</a:t>
            </a:r>
          </a:p>
          <a:p>
            <a:pPr eaLnBrk="1" hangingPunct="1">
              <a:lnSpc>
                <a:spcPct val="150000"/>
              </a:lnSpc>
              <a:buFont typeface="Courier New" pitchFamily="49" charset="0"/>
              <a:buChar char="o"/>
            </a:pPr>
            <a:r>
              <a:rPr lang="en-IN" altLang="en-US" sz="2000" b="1">
                <a:solidFill>
                  <a:srgbClr val="0070C0"/>
                </a:solidFill>
                <a:latin typeface="Times New Roman" pitchFamily="18" charset="0"/>
                <a:cs typeface="Times New Roman" pitchFamily="18" charset="0"/>
              </a:rPr>
              <a:t>Residual stress</a:t>
            </a:r>
          </a:p>
          <a:p>
            <a:pPr eaLnBrk="1" hangingPunct="1">
              <a:lnSpc>
                <a:spcPct val="150000"/>
              </a:lnSpc>
              <a:buFont typeface="Courier New" pitchFamily="49" charset="0"/>
              <a:buChar char="o"/>
            </a:pPr>
            <a:r>
              <a:rPr lang="en-IN" altLang="en-US" sz="2000" b="1">
                <a:solidFill>
                  <a:srgbClr val="0070C0"/>
                </a:solidFill>
                <a:latin typeface="Times New Roman" pitchFamily="18" charset="0"/>
                <a:cs typeface="Times New Roman" pitchFamily="18" charset="0"/>
              </a:rPr>
              <a:t>Laminography</a:t>
            </a:r>
          </a:p>
          <a:p>
            <a:pPr eaLnBrk="1" hangingPunct="1">
              <a:lnSpc>
                <a:spcPct val="150000"/>
              </a:lnSpc>
              <a:buFont typeface="Courier New" pitchFamily="49" charset="0"/>
              <a:buChar char="o"/>
            </a:pPr>
            <a:r>
              <a:rPr lang="en-US" altLang="en-US" sz="2000" b="1">
                <a:solidFill>
                  <a:srgbClr val="0070C0"/>
                </a:solidFill>
                <a:latin typeface="Times New Roman" pitchFamily="18" charset="0"/>
                <a:cs typeface="Times New Roman" pitchFamily="18" charset="0"/>
              </a:rPr>
              <a:t>Phase retrieval and Phase tomography</a:t>
            </a:r>
          </a:p>
          <a:p>
            <a:pPr eaLnBrk="1" hangingPunct="1">
              <a:lnSpc>
                <a:spcPct val="150000"/>
              </a:lnSpc>
              <a:buFont typeface="Courier New" pitchFamily="49" charset="0"/>
              <a:buChar char="o"/>
            </a:pPr>
            <a:endParaRPr lang="en-IN" altLang="en-US" sz="2000" b="1">
              <a:solidFill>
                <a:srgbClr val="0070C0"/>
              </a:solidFill>
              <a:latin typeface="Times New Roman" pitchFamily="18" charset="0"/>
              <a:cs typeface="Times New Roman" pitchFamily="18" charset="0"/>
            </a:endParaRPr>
          </a:p>
          <a:p>
            <a:pPr eaLnBrk="1" hangingPunct="1">
              <a:lnSpc>
                <a:spcPct val="150000"/>
              </a:lnSpc>
              <a:buFont typeface="Courier New" pitchFamily="49" charset="0"/>
              <a:buChar char="o"/>
            </a:pPr>
            <a:endParaRPr lang="en-IN" altLang="en-US" sz="2000" b="1">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txBox="1">
            <a:spLocks/>
          </p:cNvSpPr>
          <p:nvPr/>
        </p:nvSpPr>
        <p:spPr bwMode="auto">
          <a:xfrm>
            <a:off x="107950" y="188913"/>
            <a:ext cx="87852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2800" b="1">
                <a:solidFill>
                  <a:srgbClr val="002060"/>
                </a:solidFill>
                <a:latin typeface="Times New Roman" pitchFamily="18" charset="0"/>
                <a:cs typeface="Times New Roman" pitchFamily="18" charset="0"/>
              </a:rPr>
              <a:t>Acknowledgements</a:t>
            </a:r>
          </a:p>
        </p:txBody>
      </p:sp>
      <p:pic>
        <p:nvPicPr>
          <p:cNvPr id="38915" name="Picture 4"/>
          <p:cNvPicPr>
            <a:picLocks noChangeAspect="1"/>
          </p:cNvPicPr>
          <p:nvPr/>
        </p:nvPicPr>
        <p:blipFill>
          <a:blip r:embed="rId2">
            <a:extLst>
              <a:ext uri="{28A0092B-C50C-407E-A947-70E740481C1C}">
                <a14:useLocalDpi xmlns:a14="http://schemas.microsoft.com/office/drawing/2010/main" val="0"/>
              </a:ext>
            </a:extLst>
          </a:blip>
          <a:srcRect r="6284" b="12930"/>
          <a:stretch>
            <a:fillRect/>
          </a:stretch>
        </p:blipFill>
        <p:spPr bwMode="auto">
          <a:xfrm>
            <a:off x="3729038" y="836613"/>
            <a:ext cx="5264150" cy="32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extBox 5"/>
          <p:cNvSpPr txBox="1">
            <a:spLocks noChangeArrowheads="1"/>
          </p:cNvSpPr>
          <p:nvPr/>
        </p:nvSpPr>
        <p:spPr bwMode="auto">
          <a:xfrm>
            <a:off x="142875" y="842963"/>
            <a:ext cx="3313113"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lnSpc>
                <a:spcPct val="150000"/>
              </a:lnSpc>
              <a:buFont typeface="Arial" charset="0"/>
              <a:buChar char="•"/>
            </a:pPr>
            <a:r>
              <a:rPr lang="en-IN" altLang="en-US" sz="2400">
                <a:solidFill>
                  <a:srgbClr val="0070C0"/>
                </a:solidFill>
                <a:latin typeface="Times New Roman" pitchFamily="18" charset="0"/>
                <a:cs typeface="Times New Roman" pitchFamily="18" charset="0"/>
              </a:rPr>
              <a:t>Dr. Amar Sinha</a:t>
            </a:r>
          </a:p>
          <a:p>
            <a:pPr eaLnBrk="1" hangingPunct="1">
              <a:lnSpc>
                <a:spcPct val="150000"/>
              </a:lnSpc>
              <a:buFont typeface="Arial" charset="0"/>
              <a:buChar char="•"/>
            </a:pPr>
            <a:endParaRPr lang="en-IN" altLang="en-US" sz="2400">
              <a:solidFill>
                <a:srgbClr val="0070C0"/>
              </a:solidFill>
              <a:latin typeface="Times New Roman" pitchFamily="18" charset="0"/>
              <a:cs typeface="Times New Roman" pitchFamily="18" charset="0"/>
            </a:endParaRPr>
          </a:p>
          <a:p>
            <a:pPr eaLnBrk="1" hangingPunct="1">
              <a:lnSpc>
                <a:spcPct val="150000"/>
              </a:lnSpc>
              <a:buFont typeface="Arial" charset="0"/>
              <a:buChar char="•"/>
            </a:pPr>
            <a:r>
              <a:rPr lang="en-IN" altLang="en-US" sz="2400">
                <a:solidFill>
                  <a:srgbClr val="0070C0"/>
                </a:solidFill>
                <a:latin typeface="Times New Roman" pitchFamily="18" charset="0"/>
                <a:cs typeface="Times New Roman" pitchFamily="18" charset="0"/>
              </a:rPr>
              <a:t>Dr.Yogesh Kashyap</a:t>
            </a:r>
          </a:p>
          <a:p>
            <a:pPr eaLnBrk="1" hangingPunct="1">
              <a:lnSpc>
                <a:spcPct val="150000"/>
              </a:lnSpc>
              <a:buFont typeface="Arial" charset="0"/>
              <a:buChar char="•"/>
            </a:pPr>
            <a:r>
              <a:rPr lang="en-IN" altLang="en-US" sz="2400">
                <a:solidFill>
                  <a:srgbClr val="0070C0"/>
                </a:solidFill>
                <a:latin typeface="Times New Roman" pitchFamily="18" charset="0"/>
                <a:cs typeface="Times New Roman" pitchFamily="18" charset="0"/>
              </a:rPr>
              <a:t>Dr. Mayank Shukla</a:t>
            </a:r>
          </a:p>
          <a:p>
            <a:pPr eaLnBrk="1" hangingPunct="1">
              <a:lnSpc>
                <a:spcPct val="150000"/>
              </a:lnSpc>
              <a:buFont typeface="Arial" charset="0"/>
              <a:buChar char="•"/>
            </a:pPr>
            <a:r>
              <a:rPr lang="en-IN" altLang="en-US" sz="2400">
                <a:solidFill>
                  <a:srgbClr val="0070C0"/>
                </a:solidFill>
                <a:latin typeface="Times New Roman" pitchFamily="18" charset="0"/>
                <a:cs typeface="Times New Roman" pitchFamily="18" charset="0"/>
              </a:rPr>
              <a:t>Shefali Shukla</a:t>
            </a:r>
          </a:p>
          <a:p>
            <a:pPr eaLnBrk="1" hangingPunct="1">
              <a:lnSpc>
                <a:spcPct val="150000"/>
              </a:lnSpc>
              <a:buFont typeface="Arial" charset="0"/>
              <a:buChar char="•"/>
            </a:pPr>
            <a:r>
              <a:rPr lang="en-IN" altLang="en-US" sz="2400">
                <a:solidFill>
                  <a:srgbClr val="0070C0"/>
                </a:solidFill>
                <a:latin typeface="Times New Roman" pitchFamily="18" charset="0"/>
                <a:cs typeface="Times New Roman" pitchFamily="18" charset="0"/>
              </a:rPr>
              <a:t>Prashant Singh</a:t>
            </a:r>
          </a:p>
          <a:p>
            <a:pPr eaLnBrk="1" hangingPunct="1">
              <a:lnSpc>
                <a:spcPct val="150000"/>
              </a:lnSpc>
              <a:buFont typeface="Arial" charset="0"/>
              <a:buChar char="•"/>
            </a:pPr>
            <a:r>
              <a:rPr lang="en-IN" altLang="en-US" sz="2400">
                <a:solidFill>
                  <a:srgbClr val="0070C0"/>
                </a:solidFill>
                <a:latin typeface="Times New Roman" pitchFamily="18" charset="0"/>
                <a:cs typeface="Times New Roman" pitchFamily="18" charset="0"/>
              </a:rPr>
              <a:t>Ravi B</a:t>
            </a:r>
          </a:p>
          <a:p>
            <a:pPr eaLnBrk="1" hangingPunct="1">
              <a:lnSpc>
                <a:spcPct val="150000"/>
              </a:lnSpc>
              <a:buFont typeface="Arial" charset="0"/>
              <a:buChar char="•"/>
            </a:pPr>
            <a:r>
              <a:rPr lang="en-IN" altLang="en-US" sz="2400">
                <a:solidFill>
                  <a:srgbClr val="0070C0"/>
                </a:solidFill>
                <a:latin typeface="Times New Roman" pitchFamily="18" charset="0"/>
                <a:cs typeface="Times New Roman" pitchFamily="18" charset="0"/>
              </a:rPr>
              <a:t>Dr.S.C.Gadkari</a:t>
            </a:r>
          </a:p>
        </p:txBody>
      </p:sp>
      <p:sp>
        <p:nvSpPr>
          <p:cNvPr id="7" name="TextBox 4"/>
          <p:cNvSpPr txBox="1">
            <a:spLocks noChangeArrowheads="1"/>
          </p:cNvSpPr>
          <p:nvPr/>
        </p:nvSpPr>
        <p:spPr bwMode="auto">
          <a:xfrm>
            <a:off x="2994025" y="4508500"/>
            <a:ext cx="599916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Perpetua" pitchFamily="18" charset="0"/>
                <a:cs typeface="Arial" charset="0"/>
              </a:defRPr>
            </a:lvl1pPr>
            <a:lvl2pPr marL="742950" indent="-285750" eaLnBrk="0" hangingPunct="0">
              <a:defRPr>
                <a:solidFill>
                  <a:schemeClr val="tx1"/>
                </a:solidFill>
                <a:latin typeface="Perpetua" pitchFamily="18" charset="0"/>
                <a:cs typeface="Arial" charset="0"/>
              </a:defRPr>
            </a:lvl2pPr>
            <a:lvl3pPr marL="1143000" indent="-228600" eaLnBrk="0" hangingPunct="0">
              <a:defRPr>
                <a:solidFill>
                  <a:schemeClr val="tx1"/>
                </a:solidFill>
                <a:latin typeface="Perpetua" pitchFamily="18" charset="0"/>
                <a:cs typeface="Arial" charset="0"/>
              </a:defRPr>
            </a:lvl3pPr>
            <a:lvl4pPr marL="1600200" indent="-228600" eaLnBrk="0" hangingPunct="0">
              <a:defRPr>
                <a:solidFill>
                  <a:schemeClr val="tx1"/>
                </a:solidFill>
                <a:latin typeface="Perpetua" pitchFamily="18" charset="0"/>
                <a:cs typeface="Arial" charset="0"/>
              </a:defRPr>
            </a:lvl4pPr>
            <a:lvl5pPr marL="2057400" indent="-228600" eaLnBrk="0" hangingPunct="0">
              <a:defRPr>
                <a:solidFill>
                  <a:schemeClr val="tx1"/>
                </a:solidFill>
                <a:latin typeface="Perpetua" pitchFamily="18" charset="0"/>
                <a:cs typeface="Arial" charset="0"/>
              </a:defRPr>
            </a:lvl5pPr>
            <a:lvl6pPr marL="2514600" indent="-228600" eaLnBrk="0" fontAlgn="base" hangingPunct="0">
              <a:spcBef>
                <a:spcPct val="0"/>
              </a:spcBef>
              <a:spcAft>
                <a:spcPct val="0"/>
              </a:spcAft>
              <a:defRPr>
                <a:solidFill>
                  <a:schemeClr val="tx1"/>
                </a:solidFill>
                <a:latin typeface="Perpetua" pitchFamily="18" charset="0"/>
                <a:cs typeface="Arial" charset="0"/>
              </a:defRPr>
            </a:lvl6pPr>
            <a:lvl7pPr marL="2971800" indent="-228600" eaLnBrk="0" fontAlgn="base" hangingPunct="0">
              <a:spcBef>
                <a:spcPct val="0"/>
              </a:spcBef>
              <a:spcAft>
                <a:spcPct val="0"/>
              </a:spcAft>
              <a:defRPr>
                <a:solidFill>
                  <a:schemeClr val="tx1"/>
                </a:solidFill>
                <a:latin typeface="Perpetua" pitchFamily="18" charset="0"/>
                <a:cs typeface="Arial" charset="0"/>
              </a:defRPr>
            </a:lvl7pPr>
            <a:lvl8pPr marL="3429000" indent="-228600" eaLnBrk="0" fontAlgn="base" hangingPunct="0">
              <a:spcBef>
                <a:spcPct val="0"/>
              </a:spcBef>
              <a:spcAft>
                <a:spcPct val="0"/>
              </a:spcAft>
              <a:defRPr>
                <a:solidFill>
                  <a:schemeClr val="tx1"/>
                </a:solidFill>
                <a:latin typeface="Perpetua" pitchFamily="18" charset="0"/>
                <a:cs typeface="Arial" charset="0"/>
              </a:defRPr>
            </a:lvl8pPr>
            <a:lvl9pPr marL="3886200" indent="-228600" eaLnBrk="0" fontAlgn="base" hangingPunct="0">
              <a:spcBef>
                <a:spcPct val="0"/>
              </a:spcBef>
              <a:spcAft>
                <a:spcPct val="0"/>
              </a:spcAft>
              <a:defRPr>
                <a:solidFill>
                  <a:schemeClr val="tx1"/>
                </a:solidFill>
                <a:latin typeface="Perpetua" pitchFamily="18" charset="0"/>
                <a:cs typeface="Arial" charset="0"/>
              </a:defRPr>
            </a:lvl9pPr>
          </a:lstStyle>
          <a:p>
            <a:pPr eaLnBrk="1" hangingPunct="1"/>
            <a:r>
              <a:rPr lang="en-IN" altLang="en-US" sz="9600" b="1" i="1">
                <a:solidFill>
                  <a:srgbClr val="002060"/>
                </a:solidFill>
                <a:latin typeface="Times New Roman" pitchFamily="18" charset="0"/>
                <a:cs typeface="Times New Roman" pitchFamily="18" charset="0"/>
              </a:rPr>
              <a:t>Thank  you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1064</TotalTime>
  <Words>990</Words>
  <Application>Microsoft Office PowerPoint</Application>
  <PresentationFormat>On-screen Show (4:3)</PresentationFormat>
  <Paragraphs>156</Paragraphs>
  <Slides>34</Slides>
  <Notes>1</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Perpetua</vt:lpstr>
      <vt:lpstr>Arial</vt:lpstr>
      <vt:lpstr>Franklin Gothic Book</vt:lpstr>
      <vt:lpstr>Wingdings 2</vt:lpstr>
      <vt:lpstr>Calibri</vt:lpstr>
      <vt:lpstr>Times New Roman</vt:lpstr>
      <vt:lpstr>Courier New</vt:lpstr>
      <vt:lpstr>Wingdings</vt:lpstr>
      <vt:lpstr>Century Schoolbook</vt:lpstr>
      <vt:lpstr>Equity</vt:lpstr>
      <vt:lpstr>Development of Neutron Imaging Facility at DHRUVA research reactor, India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Neutron Imaging Facility at DHRUVA Research Reactor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ansto2</cp:lastModifiedBy>
  <cp:revision>51</cp:revision>
  <dcterms:created xsi:type="dcterms:W3CDTF">2018-08-23T06:05:30Z</dcterms:created>
  <dcterms:modified xsi:type="dcterms:W3CDTF">2018-09-03T06:30:17Z</dcterms:modified>
</cp:coreProperties>
</file>