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5"/>
  </p:notesMasterIdLst>
  <p:handoutMasterIdLst>
    <p:handoutMasterId r:id="rId26"/>
  </p:handoutMasterIdLst>
  <p:sldIdLst>
    <p:sldId id="308" r:id="rId2"/>
    <p:sldId id="309" r:id="rId3"/>
    <p:sldId id="322" r:id="rId4"/>
    <p:sldId id="333" r:id="rId5"/>
    <p:sldId id="337" r:id="rId6"/>
    <p:sldId id="325" r:id="rId7"/>
    <p:sldId id="334" r:id="rId8"/>
    <p:sldId id="335" r:id="rId9"/>
    <p:sldId id="336" r:id="rId10"/>
    <p:sldId id="338" r:id="rId11"/>
    <p:sldId id="339" r:id="rId12"/>
    <p:sldId id="342" r:id="rId13"/>
    <p:sldId id="340" r:id="rId14"/>
    <p:sldId id="344" r:id="rId15"/>
    <p:sldId id="343" r:id="rId16"/>
    <p:sldId id="348" r:id="rId17"/>
    <p:sldId id="349" r:id="rId18"/>
    <p:sldId id="345" r:id="rId19"/>
    <p:sldId id="347" r:id="rId20"/>
    <p:sldId id="332" r:id="rId21"/>
    <p:sldId id="350" r:id="rId22"/>
    <p:sldId id="351" r:id="rId23"/>
    <p:sldId id="341" r:id="rId24"/>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D4"/>
    <a:srgbClr val="105091"/>
    <a:srgbClr val="BCD9E2"/>
    <a:srgbClr val="002D73"/>
    <a:srgbClr val="A7A8A6"/>
    <a:srgbClr val="82A9CE"/>
    <a:srgbClr val="A2D5D5"/>
    <a:srgbClr val="0D2241"/>
    <a:srgbClr val="E7FF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22" autoAdjust="0"/>
    <p:restoredTop sz="96395" autoAdjust="0"/>
  </p:normalViewPr>
  <p:slideViewPr>
    <p:cSldViewPr snapToGrid="0" snapToObjects="1">
      <p:cViewPr varScale="1">
        <p:scale>
          <a:sx n="82" d="100"/>
          <a:sy n="82" d="100"/>
        </p:scale>
        <p:origin x="1517"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7DC9B2AF-FF93-9443-8132-C0BAE0160594}" type="datetimeFigureOut">
              <a:rPr lang="en-US"/>
              <a:pPr>
                <a:defRPr/>
              </a:pPr>
              <a:t>8/21/2018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7D5BBCF3-B909-0E47-AFC1-794F620114CB}" type="slidenum">
              <a:rPr lang="en-US"/>
              <a:pPr>
                <a:defRPr/>
              </a:pPr>
              <a:t>‹#›</a:t>
            </a:fld>
            <a:endParaRPr lang="en-US"/>
          </a:p>
        </p:txBody>
      </p:sp>
    </p:spTree>
    <p:extLst>
      <p:ext uri="{BB962C8B-B14F-4D97-AF65-F5344CB8AC3E}">
        <p14:creationId xmlns:p14="http://schemas.microsoft.com/office/powerpoint/2010/main" val="2084190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A96D589F-5847-1648-9C0C-18AD595551BD}" type="datetimeFigureOut">
              <a:rPr lang="en-US"/>
              <a:pPr>
                <a:defRPr/>
              </a:pPr>
              <a:t>8/21/2018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2DB5684E-388A-574C-9362-1C84C7B37B81}" type="slidenum">
              <a:rPr lang="en-US"/>
              <a:pPr>
                <a:defRPr/>
              </a:pPr>
              <a:t>‹#›</a:t>
            </a:fld>
            <a:endParaRPr lang="en-US"/>
          </a:p>
        </p:txBody>
      </p:sp>
    </p:spTree>
    <p:extLst>
      <p:ext uri="{BB962C8B-B14F-4D97-AF65-F5344CB8AC3E}">
        <p14:creationId xmlns:p14="http://schemas.microsoft.com/office/powerpoint/2010/main" val="375669519"/>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DB5684E-388A-574C-9362-1C84C7B37B81}" type="slidenum">
              <a:rPr lang="en-US" smtClean="0"/>
              <a:pPr>
                <a:defRPr/>
              </a:pPr>
              <a:t>15</a:t>
            </a:fld>
            <a:endParaRPr lang="en-US"/>
          </a:p>
        </p:txBody>
      </p:sp>
    </p:spTree>
    <p:extLst>
      <p:ext uri="{BB962C8B-B14F-4D97-AF65-F5344CB8AC3E}">
        <p14:creationId xmlns:p14="http://schemas.microsoft.com/office/powerpoint/2010/main" val="5057642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gradFill flip="none" rotWithShape="1">
            <a:gsLst>
              <a:gs pos="0">
                <a:srgbClr val="0D2241"/>
              </a:gs>
              <a:gs pos="100000">
                <a:srgbClr val="002D73"/>
              </a:gs>
            </a:gsLst>
            <a:lin ang="1404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000" dirty="0"/>
          </a:p>
        </p:txBody>
      </p:sp>
      <p:sp>
        <p:nvSpPr>
          <p:cNvPr id="10" name="Rectangle 9"/>
          <p:cNvSpPr/>
          <p:nvPr userDrawn="1"/>
        </p:nvSpPr>
        <p:spPr>
          <a:xfrm>
            <a:off x="0" y="6525170"/>
            <a:ext cx="6647793" cy="332830"/>
          </a:xfrm>
          <a:prstGeom prst="rect">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mbria"/>
              <a:cs typeface="Cambria"/>
            </a:endParaRPr>
          </a:p>
        </p:txBody>
      </p:sp>
      <p:sp>
        <p:nvSpPr>
          <p:cNvPr id="11" name="Title Placeholder 1"/>
          <p:cNvSpPr>
            <a:spLocks noGrp="1"/>
          </p:cNvSpPr>
          <p:nvPr>
            <p:ph type="title"/>
          </p:nvPr>
        </p:nvSpPr>
        <p:spPr>
          <a:xfrm>
            <a:off x="647056" y="819342"/>
            <a:ext cx="8282760" cy="1941442"/>
          </a:xfrm>
          <a:prstGeom prst="rect">
            <a:avLst/>
          </a:prstGeom>
        </p:spPr>
        <p:txBody>
          <a:bodyPr rtlCol="0" anchor="b">
            <a:normAutofit/>
          </a:bodyPr>
          <a:lstStyle>
            <a:lvl1pPr>
              <a:lnSpc>
                <a:spcPts val="6000"/>
              </a:lnSpc>
              <a:defRPr sz="4400">
                <a:solidFill>
                  <a:schemeClr val="bg1"/>
                </a:solidFill>
              </a:defRPr>
            </a:lvl1pPr>
          </a:lstStyle>
          <a:p>
            <a:r>
              <a:rPr lang="en-US" dirty="0"/>
              <a:t>Click to edit Master title style</a:t>
            </a:r>
          </a:p>
        </p:txBody>
      </p:sp>
      <p:sp>
        <p:nvSpPr>
          <p:cNvPr id="3" name="Text Placeholder 2"/>
          <p:cNvSpPr>
            <a:spLocks noGrp="1"/>
          </p:cNvSpPr>
          <p:nvPr>
            <p:ph type="body" sz="quarter" idx="10"/>
          </p:nvPr>
        </p:nvSpPr>
        <p:spPr>
          <a:xfrm>
            <a:off x="647056" y="2860978"/>
            <a:ext cx="8282760" cy="758825"/>
          </a:xfrm>
        </p:spPr>
        <p:txBody>
          <a:bodyPr>
            <a:normAutofit/>
          </a:bodyPr>
          <a:lstStyle>
            <a:lvl1pPr marL="0" indent="0">
              <a:buNone/>
              <a:defRPr sz="2600" i="1">
                <a:solidFill>
                  <a:srgbClr val="BCD9E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7" name="Right Triangle 6"/>
          <p:cNvSpPr/>
          <p:nvPr userDrawn="1"/>
        </p:nvSpPr>
        <p:spPr>
          <a:xfrm flipH="1">
            <a:off x="4427838" y="4949984"/>
            <a:ext cx="4716155" cy="1908018"/>
          </a:xfrm>
          <a:prstGeom prst="rtTriangle">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userDrawn="1"/>
        </p:nvSpPr>
        <p:spPr>
          <a:xfrm flipH="1">
            <a:off x="4427838" y="5214488"/>
            <a:ext cx="4716158" cy="1643513"/>
          </a:xfrm>
          <a:prstGeom prst="rtTriangle">
            <a:avLst/>
          </a:prstGeom>
          <a:solidFill>
            <a:srgbClr val="E2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PSU_ENG_RGB_287_284-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6853" y="5891925"/>
            <a:ext cx="2804607" cy="1000399"/>
          </a:xfrm>
          <a:prstGeom prst="rect">
            <a:avLst/>
          </a:prstGeom>
        </p:spPr>
      </p:pic>
      <p:sp>
        <p:nvSpPr>
          <p:cNvPr id="12" name="TextBox 11"/>
          <p:cNvSpPr txBox="1"/>
          <p:nvPr userDrawn="1"/>
        </p:nvSpPr>
        <p:spPr>
          <a:xfrm>
            <a:off x="61313" y="6367517"/>
            <a:ext cx="4904825" cy="455448"/>
          </a:xfrm>
          <a:prstGeom prst="rect">
            <a:avLst/>
          </a:prstGeom>
        </p:spPr>
        <p:txBody>
          <a:bodyPr vert="horz" wrap="none" lIns="91440" tIns="45720" rIns="91440" bIns="45720" rtlCol="0" anchor="b">
            <a:noAutofit/>
          </a:bodyPr>
          <a:lstStyle/>
          <a:p>
            <a:r>
              <a:rPr lang="en-US" sz="1400" b="0" i="1" dirty="0">
                <a:solidFill>
                  <a:schemeClr val="bg1"/>
                </a:solidFill>
                <a:latin typeface="Cambria"/>
                <a:cs typeface="Cambria"/>
              </a:rPr>
              <a:t>Department of Mechanical and Nuclear Engineering</a:t>
            </a:r>
          </a:p>
        </p:txBody>
      </p:sp>
    </p:spTree>
    <p:extLst>
      <p:ext uri="{BB962C8B-B14F-4D97-AF65-F5344CB8AC3E}">
        <p14:creationId xmlns:p14="http://schemas.microsoft.com/office/powerpoint/2010/main" val="2913754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 Text Slide">
    <p:spTree>
      <p:nvGrpSpPr>
        <p:cNvPr id="1" name=""/>
        <p:cNvGrpSpPr/>
        <p:nvPr/>
      </p:nvGrpSpPr>
      <p:grpSpPr>
        <a:xfrm>
          <a:off x="0" y="0"/>
          <a:ext cx="0" cy="0"/>
          <a:chOff x="0" y="0"/>
          <a:chExt cx="0" cy="0"/>
        </a:xfrm>
      </p:grpSpPr>
      <p:sp>
        <p:nvSpPr>
          <p:cNvPr id="2" name="Title 1"/>
          <p:cNvSpPr>
            <a:spLocks noGrp="1"/>
          </p:cNvSpPr>
          <p:nvPr>
            <p:ph type="title"/>
          </p:nvPr>
        </p:nvSpPr>
        <p:spPr>
          <a:xfrm>
            <a:off x="98854" y="196632"/>
            <a:ext cx="8938054" cy="363539"/>
          </a:xfrm>
          <a:prstGeom prst="rect">
            <a:avLst/>
          </a:prstGeom>
        </p:spPr>
        <p:txBody>
          <a:bodyPr/>
          <a:lstStyle>
            <a:lvl1pPr>
              <a:defRPr sz="2400"/>
            </a:lvl1pPr>
          </a:lstStyle>
          <a:p>
            <a:r>
              <a:rPr lang="en-US" dirty="0"/>
              <a:t>Click to edit Master title style</a:t>
            </a:r>
          </a:p>
        </p:txBody>
      </p:sp>
      <p:sp>
        <p:nvSpPr>
          <p:cNvPr id="3" name="Content Placeholder 2"/>
          <p:cNvSpPr>
            <a:spLocks noGrp="1"/>
          </p:cNvSpPr>
          <p:nvPr>
            <p:ph sz="half" idx="1"/>
          </p:nvPr>
        </p:nvSpPr>
        <p:spPr>
          <a:xfrm>
            <a:off x="98854" y="823784"/>
            <a:ext cx="8938054" cy="4942155"/>
          </a:xfrm>
          <a:prstGeom prst="rect">
            <a:avLst/>
          </a:prstGeom>
        </p:spPr>
        <p:txBody>
          <a:bodyPr>
            <a:normAutofit/>
          </a:bodyPr>
          <a:lstStyle>
            <a:lvl1pPr>
              <a:defRPr sz="1800"/>
            </a:lvl1pPr>
            <a:lvl2pPr>
              <a:defRPr sz="18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96750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3" name="Rectangle 2"/>
          <p:cNvSpPr/>
          <p:nvPr/>
        </p:nvSpPr>
        <p:spPr>
          <a:xfrm>
            <a:off x="3175" y="0"/>
            <a:ext cx="9140825" cy="6858000"/>
          </a:xfrm>
          <a:prstGeom prst="rect">
            <a:avLst/>
          </a:prstGeom>
          <a:gradFill flip="none" rotWithShape="1">
            <a:gsLst>
              <a:gs pos="0">
                <a:srgbClr val="002D73"/>
              </a:gs>
              <a:gs pos="100000">
                <a:srgbClr val="0D2241"/>
              </a:gs>
            </a:gsLst>
            <a:lin ang="312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userDrawn="1"/>
        </p:nvSpPr>
        <p:spPr>
          <a:xfrm>
            <a:off x="0" y="6577724"/>
            <a:ext cx="7313448" cy="280276"/>
          </a:xfrm>
          <a:prstGeom prst="rect">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mbria"/>
              <a:cs typeface="Cambria"/>
            </a:endParaRPr>
          </a:p>
        </p:txBody>
      </p:sp>
      <p:sp>
        <p:nvSpPr>
          <p:cNvPr id="10" name="TextBox 9"/>
          <p:cNvSpPr txBox="1"/>
          <p:nvPr userDrawn="1"/>
        </p:nvSpPr>
        <p:spPr>
          <a:xfrm>
            <a:off x="61313" y="6577724"/>
            <a:ext cx="6364201" cy="254000"/>
          </a:xfrm>
          <a:prstGeom prst="rect">
            <a:avLst/>
          </a:prstGeom>
        </p:spPr>
        <p:txBody>
          <a:bodyPr vert="horz" wrap="none" lIns="91440" tIns="45720" rIns="91440" bIns="45720" rtlCol="0" anchor="b">
            <a:noAutofit/>
          </a:bodyPr>
          <a:lstStyle/>
          <a:p>
            <a:r>
              <a:rPr lang="en-US" sz="1200" b="0" i="1" dirty="0">
                <a:solidFill>
                  <a:schemeClr val="bg1"/>
                </a:solidFill>
                <a:latin typeface="Cambria"/>
                <a:cs typeface="Cambria"/>
              </a:rPr>
              <a:t>Department</a:t>
            </a:r>
            <a:r>
              <a:rPr lang="en-US" sz="1200" b="0" i="1" baseline="0" dirty="0">
                <a:solidFill>
                  <a:schemeClr val="bg1"/>
                </a:solidFill>
                <a:latin typeface="Cambria"/>
                <a:cs typeface="Cambria"/>
              </a:rPr>
              <a:t> of Mechanical and Nuclear Engineering</a:t>
            </a:r>
            <a:endParaRPr lang="en-US" sz="1200" b="0" i="1" dirty="0">
              <a:solidFill>
                <a:schemeClr val="bg1"/>
              </a:solidFill>
              <a:latin typeface="Cambria"/>
              <a:cs typeface="Cambria"/>
            </a:endParaRPr>
          </a:p>
        </p:txBody>
      </p:sp>
      <p:sp>
        <p:nvSpPr>
          <p:cNvPr id="2" name="Title 1"/>
          <p:cNvSpPr>
            <a:spLocks noGrp="1"/>
          </p:cNvSpPr>
          <p:nvPr>
            <p:ph type="title"/>
          </p:nvPr>
        </p:nvSpPr>
        <p:spPr>
          <a:xfrm>
            <a:off x="457200" y="1521974"/>
            <a:ext cx="5398530" cy="2672458"/>
          </a:xfrm>
        </p:spPr>
        <p:txBody>
          <a:bodyPr>
            <a:noAutofit/>
          </a:bodyPr>
          <a:lstStyle>
            <a:lvl1pPr>
              <a:lnSpc>
                <a:spcPct val="100000"/>
              </a:lnSpc>
              <a:defRPr sz="4800">
                <a:solidFill>
                  <a:srgbClr val="FFFFFF"/>
                </a:solidFill>
              </a:defRPr>
            </a:lvl1pPr>
          </a:lstStyle>
          <a:p>
            <a:r>
              <a:rPr lang="en-US"/>
              <a:t>Click to edit Master title style</a:t>
            </a:r>
            <a:endParaRPr lang="en-US" dirty="0"/>
          </a:p>
        </p:txBody>
      </p:sp>
      <p:sp>
        <p:nvSpPr>
          <p:cNvPr id="4" name="Right Triangle 3"/>
          <p:cNvSpPr/>
          <p:nvPr userDrawn="1"/>
        </p:nvSpPr>
        <p:spPr>
          <a:xfrm flipH="1">
            <a:off x="6425513" y="5758184"/>
            <a:ext cx="2718480" cy="1099817"/>
          </a:xfrm>
          <a:prstGeom prst="rtTriangle">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ight Triangle 4"/>
          <p:cNvSpPr/>
          <p:nvPr userDrawn="1"/>
        </p:nvSpPr>
        <p:spPr>
          <a:xfrm flipH="1">
            <a:off x="6425514" y="5910649"/>
            <a:ext cx="2718482" cy="947352"/>
          </a:xfrm>
          <a:prstGeom prst="rtTriangle">
            <a:avLst/>
          </a:prstGeom>
          <a:solidFill>
            <a:srgbClr val="E2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SU_ENG_RGB_287_284-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54832" y="6315675"/>
            <a:ext cx="1616628" cy="576649"/>
          </a:xfrm>
          <a:prstGeom prst="rect">
            <a:avLst/>
          </a:prstGeom>
        </p:spPr>
      </p:pic>
    </p:spTree>
    <p:extLst>
      <p:ext uri="{BB962C8B-B14F-4D97-AF65-F5344CB8AC3E}">
        <p14:creationId xmlns:p14="http://schemas.microsoft.com/office/powerpoint/2010/main" val="127624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3175" y="0"/>
            <a:ext cx="9140825" cy="6858000"/>
          </a:xfrm>
          <a:prstGeom prst="rect">
            <a:avLst/>
          </a:prstGeom>
          <a:gradFill flip="none" rotWithShape="1">
            <a:gsLst>
              <a:gs pos="0">
                <a:srgbClr val="105091"/>
              </a:gs>
              <a:gs pos="100000">
                <a:srgbClr val="0077D4"/>
              </a:gs>
            </a:gsLst>
            <a:lin ang="1266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userDrawn="1"/>
        </p:nvSpPr>
        <p:spPr>
          <a:xfrm>
            <a:off x="0" y="6577724"/>
            <a:ext cx="7313448" cy="280276"/>
          </a:xfrm>
          <a:prstGeom prst="rect">
            <a:avLst/>
          </a:prstGeom>
          <a:solidFill>
            <a:srgbClr val="002D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mbria"/>
              <a:cs typeface="Cambria"/>
            </a:endParaRPr>
          </a:p>
        </p:txBody>
      </p:sp>
      <p:sp>
        <p:nvSpPr>
          <p:cNvPr id="8" name="TextBox 7"/>
          <p:cNvSpPr txBox="1"/>
          <p:nvPr userDrawn="1"/>
        </p:nvSpPr>
        <p:spPr>
          <a:xfrm>
            <a:off x="61313" y="6577724"/>
            <a:ext cx="6364201" cy="254000"/>
          </a:xfrm>
          <a:prstGeom prst="rect">
            <a:avLst/>
          </a:prstGeom>
        </p:spPr>
        <p:txBody>
          <a:bodyPr vert="horz" wrap="none" lIns="91440" tIns="45720" rIns="91440" bIns="45720" rtlCol="0" anchor="b">
            <a:noAutofit/>
          </a:bodyPr>
          <a:lstStyle/>
          <a:p>
            <a:r>
              <a:rPr lang="en-US" sz="1200" b="0" i="1" dirty="0">
                <a:solidFill>
                  <a:schemeClr val="bg1"/>
                </a:solidFill>
                <a:latin typeface="Cambria"/>
                <a:cs typeface="Cambria"/>
              </a:rPr>
              <a:t>Department</a:t>
            </a:r>
            <a:r>
              <a:rPr lang="en-US" sz="1200" b="0" i="1" baseline="0" dirty="0">
                <a:solidFill>
                  <a:schemeClr val="bg1"/>
                </a:solidFill>
                <a:latin typeface="Cambria"/>
                <a:cs typeface="Cambria"/>
              </a:rPr>
              <a:t> of Mechanical and Nuclear Engineering</a:t>
            </a:r>
            <a:endParaRPr lang="en-US" sz="1200" b="0" i="1" dirty="0">
              <a:solidFill>
                <a:schemeClr val="bg1"/>
              </a:solidFill>
              <a:latin typeface="Cambria"/>
              <a:cs typeface="Cambria"/>
            </a:endParaRPr>
          </a:p>
        </p:txBody>
      </p:sp>
      <p:sp>
        <p:nvSpPr>
          <p:cNvPr id="4" name="Right Triangle 3"/>
          <p:cNvSpPr/>
          <p:nvPr userDrawn="1"/>
        </p:nvSpPr>
        <p:spPr>
          <a:xfrm flipH="1">
            <a:off x="6425513" y="5758184"/>
            <a:ext cx="2718480" cy="1099817"/>
          </a:xfrm>
          <a:prstGeom prst="rtTriangle">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ight Triangle 4"/>
          <p:cNvSpPr/>
          <p:nvPr userDrawn="1"/>
        </p:nvSpPr>
        <p:spPr>
          <a:xfrm flipH="1">
            <a:off x="6425514" y="5910649"/>
            <a:ext cx="2718482" cy="947352"/>
          </a:xfrm>
          <a:prstGeom prst="rtTriangle">
            <a:avLst/>
          </a:prstGeom>
          <a:solidFill>
            <a:srgbClr val="E2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SU_ENG_RGB_287_284-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54832" y="6315675"/>
            <a:ext cx="1616628" cy="576649"/>
          </a:xfrm>
          <a:prstGeom prst="rect">
            <a:avLst/>
          </a:prstGeom>
        </p:spPr>
      </p:pic>
      <p:sp>
        <p:nvSpPr>
          <p:cNvPr id="2" name="Title 1"/>
          <p:cNvSpPr>
            <a:spLocks noGrp="1"/>
          </p:cNvSpPr>
          <p:nvPr>
            <p:ph type="title"/>
          </p:nvPr>
        </p:nvSpPr>
        <p:spPr>
          <a:xfrm>
            <a:off x="457199" y="1756389"/>
            <a:ext cx="5371071" cy="2211502"/>
          </a:xfrm>
          <a:prstGeom prst="rect">
            <a:avLst/>
          </a:prstGeom>
        </p:spPr>
        <p:txBody>
          <a:bodyPr/>
          <a:lstStyle>
            <a:lvl1pPr>
              <a:defRPr sz="48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92144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on-bullet Text Slide">
    <p:spTree>
      <p:nvGrpSpPr>
        <p:cNvPr id="1" name=""/>
        <p:cNvGrpSpPr/>
        <p:nvPr/>
      </p:nvGrpSpPr>
      <p:grpSpPr>
        <a:xfrm>
          <a:off x="0" y="0"/>
          <a:ext cx="0" cy="0"/>
          <a:chOff x="0" y="0"/>
          <a:chExt cx="0" cy="0"/>
        </a:xfrm>
      </p:grpSpPr>
      <p:pic>
        <p:nvPicPr>
          <p:cNvPr id="9" name="Picture 8" descr="background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ectangle 9"/>
          <p:cNvSpPr/>
          <p:nvPr userDrawn="1"/>
        </p:nvSpPr>
        <p:spPr>
          <a:xfrm>
            <a:off x="0" y="6577724"/>
            <a:ext cx="7313448" cy="280276"/>
          </a:xfrm>
          <a:prstGeom prst="rect">
            <a:avLst/>
          </a:prstGeom>
          <a:solidFill>
            <a:srgbClr val="002D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mbria"/>
              <a:cs typeface="Cambria"/>
            </a:endParaRPr>
          </a:p>
        </p:txBody>
      </p:sp>
      <p:sp>
        <p:nvSpPr>
          <p:cNvPr id="11" name="TextBox 10"/>
          <p:cNvSpPr txBox="1"/>
          <p:nvPr userDrawn="1"/>
        </p:nvSpPr>
        <p:spPr>
          <a:xfrm>
            <a:off x="61313" y="6577724"/>
            <a:ext cx="6364201" cy="254000"/>
          </a:xfrm>
          <a:prstGeom prst="rect">
            <a:avLst/>
          </a:prstGeom>
        </p:spPr>
        <p:txBody>
          <a:bodyPr vert="horz" wrap="none" lIns="91440" tIns="45720" rIns="91440" bIns="45720" rtlCol="0" anchor="b">
            <a:noAutofit/>
          </a:bodyPr>
          <a:lstStyle/>
          <a:p>
            <a:r>
              <a:rPr lang="en-US" sz="1200" b="0" i="1" dirty="0">
                <a:solidFill>
                  <a:schemeClr val="bg1"/>
                </a:solidFill>
                <a:latin typeface="Cambria"/>
                <a:cs typeface="Cambria"/>
              </a:rPr>
              <a:t>Department</a:t>
            </a:r>
            <a:r>
              <a:rPr lang="en-US" sz="1200" b="0" i="1" baseline="0" dirty="0">
                <a:solidFill>
                  <a:schemeClr val="bg1"/>
                </a:solidFill>
                <a:latin typeface="Cambria"/>
                <a:cs typeface="Cambria"/>
              </a:rPr>
              <a:t> of Mechanical and Nuclear Engineering</a:t>
            </a:r>
            <a:endParaRPr lang="en-US" sz="1200" b="0" i="1" dirty="0">
              <a:solidFill>
                <a:schemeClr val="bg1"/>
              </a:solidFill>
              <a:latin typeface="Cambria"/>
              <a:cs typeface="Cambria"/>
            </a:endParaRPr>
          </a:p>
        </p:txBody>
      </p:sp>
      <p:sp>
        <p:nvSpPr>
          <p:cNvPr id="2" name="Title 1"/>
          <p:cNvSpPr>
            <a:spLocks noGrp="1"/>
          </p:cNvSpPr>
          <p:nvPr>
            <p:ph type="title"/>
          </p:nvPr>
        </p:nvSpPr>
        <p:spPr>
          <a:xfrm>
            <a:off x="457200" y="321703"/>
            <a:ext cx="8229600" cy="1028588"/>
          </a:xfrm>
          <a:prstGeom prst="rect">
            <a:avLst/>
          </a:prstGeom>
        </p:spPr>
        <p:txBody>
          <a:bodyPr/>
          <a:lstStyle>
            <a:lvl1pPr>
              <a:defRPr/>
            </a:lvl1pPr>
          </a:lstStyle>
          <a:p>
            <a:r>
              <a:rPr lang="en-US"/>
              <a:t>Click to edit Master title style</a:t>
            </a:r>
          </a:p>
        </p:txBody>
      </p:sp>
      <p:sp>
        <p:nvSpPr>
          <p:cNvPr id="4" name="Content Placeholder 3"/>
          <p:cNvSpPr>
            <a:spLocks noGrp="1"/>
          </p:cNvSpPr>
          <p:nvPr>
            <p:ph sz="half" idx="2"/>
          </p:nvPr>
        </p:nvSpPr>
        <p:spPr>
          <a:xfrm>
            <a:off x="457200" y="1488925"/>
            <a:ext cx="8229600" cy="4444883"/>
          </a:xfrm>
          <a:prstGeom prst="rect">
            <a:avLst/>
          </a:prstGeom>
        </p:spPr>
        <p:txBody>
          <a:bodyPr>
            <a:normAutofit/>
          </a:bodyPr>
          <a:lstStyle>
            <a:lvl1pPr marL="0" indent="0">
              <a:buNone/>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5" name="Right Triangle 4"/>
          <p:cNvSpPr/>
          <p:nvPr userDrawn="1"/>
        </p:nvSpPr>
        <p:spPr>
          <a:xfrm flipH="1">
            <a:off x="6425513" y="5758184"/>
            <a:ext cx="2718480" cy="1099817"/>
          </a:xfrm>
          <a:prstGeom prst="rtTriangle">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Triangle 5"/>
          <p:cNvSpPr/>
          <p:nvPr userDrawn="1"/>
        </p:nvSpPr>
        <p:spPr>
          <a:xfrm flipH="1">
            <a:off x="6425514" y="5910649"/>
            <a:ext cx="2718482" cy="947352"/>
          </a:xfrm>
          <a:prstGeom prst="rtTriangle">
            <a:avLst/>
          </a:prstGeom>
          <a:solidFill>
            <a:srgbClr val="E2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PSU_ENG_RGB_287_284-0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54832" y="6315675"/>
            <a:ext cx="1616628" cy="576649"/>
          </a:xfrm>
          <a:prstGeom prst="rect">
            <a:avLst/>
          </a:prstGeom>
        </p:spPr>
      </p:pic>
    </p:spTree>
    <p:extLst>
      <p:ext uri="{BB962C8B-B14F-4D97-AF65-F5344CB8AC3E}">
        <p14:creationId xmlns:p14="http://schemas.microsoft.com/office/powerpoint/2010/main" val="391151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Non-bullet Text Slide">
    <p:spTree>
      <p:nvGrpSpPr>
        <p:cNvPr id="1" name=""/>
        <p:cNvGrpSpPr/>
        <p:nvPr/>
      </p:nvGrpSpPr>
      <p:grpSpPr>
        <a:xfrm>
          <a:off x="0" y="0"/>
          <a:ext cx="0" cy="0"/>
          <a:chOff x="0" y="0"/>
          <a:chExt cx="0" cy="0"/>
        </a:xfrm>
      </p:grpSpPr>
      <p:pic>
        <p:nvPicPr>
          <p:cNvPr id="8" name="Picture 7" descr="background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Rectangle 9"/>
          <p:cNvSpPr/>
          <p:nvPr userDrawn="1"/>
        </p:nvSpPr>
        <p:spPr>
          <a:xfrm>
            <a:off x="0" y="6577724"/>
            <a:ext cx="7313448" cy="280276"/>
          </a:xfrm>
          <a:prstGeom prst="rect">
            <a:avLst/>
          </a:prstGeom>
          <a:solidFill>
            <a:srgbClr val="002D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mbria"/>
              <a:cs typeface="Cambria"/>
            </a:endParaRPr>
          </a:p>
        </p:txBody>
      </p:sp>
      <p:sp>
        <p:nvSpPr>
          <p:cNvPr id="11" name="TextBox 10"/>
          <p:cNvSpPr txBox="1"/>
          <p:nvPr userDrawn="1"/>
        </p:nvSpPr>
        <p:spPr>
          <a:xfrm>
            <a:off x="61313" y="6577724"/>
            <a:ext cx="6364201" cy="254000"/>
          </a:xfrm>
          <a:prstGeom prst="rect">
            <a:avLst/>
          </a:prstGeom>
        </p:spPr>
        <p:txBody>
          <a:bodyPr vert="horz" wrap="none" lIns="91440" tIns="45720" rIns="91440" bIns="45720" rtlCol="0" anchor="b">
            <a:noAutofit/>
          </a:bodyPr>
          <a:lstStyle/>
          <a:p>
            <a:r>
              <a:rPr lang="en-US" sz="1200" b="0" i="1" dirty="0">
                <a:solidFill>
                  <a:schemeClr val="bg1"/>
                </a:solidFill>
                <a:latin typeface="Cambria"/>
                <a:cs typeface="Cambria"/>
              </a:rPr>
              <a:t>Department</a:t>
            </a:r>
            <a:r>
              <a:rPr lang="en-US" sz="1200" b="0" i="1" baseline="0" dirty="0">
                <a:solidFill>
                  <a:schemeClr val="bg1"/>
                </a:solidFill>
                <a:latin typeface="Cambria"/>
                <a:cs typeface="Cambria"/>
              </a:rPr>
              <a:t> of Mechanical and Nuclear Engineering</a:t>
            </a:r>
            <a:endParaRPr lang="en-US" sz="1200" b="0" i="1" dirty="0">
              <a:solidFill>
                <a:schemeClr val="bg1"/>
              </a:solidFill>
              <a:latin typeface="Cambria"/>
              <a:cs typeface="Cambria"/>
            </a:endParaRPr>
          </a:p>
        </p:txBody>
      </p:sp>
      <p:sp>
        <p:nvSpPr>
          <p:cNvPr id="2" name="Title 1"/>
          <p:cNvSpPr>
            <a:spLocks noGrp="1"/>
          </p:cNvSpPr>
          <p:nvPr>
            <p:ph type="title"/>
          </p:nvPr>
        </p:nvSpPr>
        <p:spPr>
          <a:xfrm>
            <a:off x="457200" y="321703"/>
            <a:ext cx="8229600" cy="1028588"/>
          </a:xfrm>
          <a:prstGeom prst="rect">
            <a:avLst/>
          </a:prstGeom>
        </p:spPr>
        <p:txBody>
          <a:bodyPr/>
          <a:lstStyle>
            <a:lvl1pPr>
              <a:defRPr/>
            </a:lvl1pPr>
          </a:lstStyle>
          <a:p>
            <a:r>
              <a:rPr lang="en-US"/>
              <a:t>Click to edit Master title style</a:t>
            </a:r>
          </a:p>
        </p:txBody>
      </p:sp>
      <p:sp>
        <p:nvSpPr>
          <p:cNvPr id="4" name="Content Placeholder 3"/>
          <p:cNvSpPr>
            <a:spLocks noGrp="1"/>
          </p:cNvSpPr>
          <p:nvPr>
            <p:ph sz="half" idx="2"/>
          </p:nvPr>
        </p:nvSpPr>
        <p:spPr>
          <a:xfrm>
            <a:off x="457200" y="1488925"/>
            <a:ext cx="8229600" cy="4444883"/>
          </a:xfrm>
          <a:prstGeom prst="rect">
            <a:avLst/>
          </a:prstGeom>
        </p:spPr>
        <p:txBody>
          <a:bodyPr>
            <a:normAutofit/>
          </a:bodyPr>
          <a:lstStyle>
            <a:lvl1pPr marL="0" indent="0">
              <a:buNone/>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5" name="Right Triangle 4"/>
          <p:cNvSpPr/>
          <p:nvPr userDrawn="1"/>
        </p:nvSpPr>
        <p:spPr>
          <a:xfrm flipH="1">
            <a:off x="6425513" y="5758184"/>
            <a:ext cx="2718480" cy="1099817"/>
          </a:xfrm>
          <a:prstGeom prst="rtTriangle">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Triangle 5"/>
          <p:cNvSpPr/>
          <p:nvPr userDrawn="1"/>
        </p:nvSpPr>
        <p:spPr>
          <a:xfrm flipH="1">
            <a:off x="6425514" y="5910649"/>
            <a:ext cx="2718482" cy="947352"/>
          </a:xfrm>
          <a:prstGeom prst="rtTriangle">
            <a:avLst/>
          </a:prstGeom>
          <a:solidFill>
            <a:srgbClr val="E2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PSU_ENG_RGB_287_284-0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54832" y="6315675"/>
            <a:ext cx="1616628" cy="576649"/>
          </a:xfrm>
          <a:prstGeom prst="rect">
            <a:avLst/>
          </a:prstGeom>
        </p:spPr>
      </p:pic>
    </p:spTree>
    <p:extLst>
      <p:ext uri="{BB962C8B-B14F-4D97-AF65-F5344CB8AC3E}">
        <p14:creationId xmlns:p14="http://schemas.microsoft.com/office/powerpoint/2010/main" val="4187603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Non-bullet Text Slide">
    <p:spTree>
      <p:nvGrpSpPr>
        <p:cNvPr id="1" name=""/>
        <p:cNvGrpSpPr/>
        <p:nvPr/>
      </p:nvGrpSpPr>
      <p:grpSpPr>
        <a:xfrm>
          <a:off x="0" y="0"/>
          <a:ext cx="0" cy="0"/>
          <a:chOff x="0" y="0"/>
          <a:chExt cx="0" cy="0"/>
        </a:xfrm>
      </p:grpSpPr>
      <p:pic>
        <p:nvPicPr>
          <p:cNvPr id="9" name="Picture 8" descr="background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9144000" cy="6858000"/>
          </a:xfrm>
          <a:prstGeom prst="rect">
            <a:avLst/>
          </a:prstGeom>
        </p:spPr>
      </p:pic>
      <p:sp>
        <p:nvSpPr>
          <p:cNvPr id="10" name="Rectangle 9"/>
          <p:cNvSpPr/>
          <p:nvPr userDrawn="1"/>
        </p:nvSpPr>
        <p:spPr>
          <a:xfrm>
            <a:off x="0" y="6577724"/>
            <a:ext cx="7313448" cy="280276"/>
          </a:xfrm>
          <a:prstGeom prst="rect">
            <a:avLst/>
          </a:prstGeom>
          <a:solidFill>
            <a:srgbClr val="002D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mbria"/>
              <a:cs typeface="Cambria"/>
            </a:endParaRPr>
          </a:p>
        </p:txBody>
      </p:sp>
      <p:sp>
        <p:nvSpPr>
          <p:cNvPr id="11" name="TextBox 10"/>
          <p:cNvSpPr txBox="1"/>
          <p:nvPr userDrawn="1"/>
        </p:nvSpPr>
        <p:spPr>
          <a:xfrm>
            <a:off x="61313" y="6577724"/>
            <a:ext cx="6364201" cy="254000"/>
          </a:xfrm>
          <a:prstGeom prst="rect">
            <a:avLst/>
          </a:prstGeom>
        </p:spPr>
        <p:txBody>
          <a:bodyPr vert="horz" wrap="none" lIns="91440" tIns="45720" rIns="91440" bIns="45720" rtlCol="0" anchor="b">
            <a:noAutofit/>
          </a:bodyPr>
          <a:lstStyle/>
          <a:p>
            <a:r>
              <a:rPr lang="en-US" sz="1200" b="0" i="1" dirty="0">
                <a:solidFill>
                  <a:schemeClr val="bg1"/>
                </a:solidFill>
                <a:latin typeface="Cambria"/>
                <a:cs typeface="Cambria"/>
              </a:rPr>
              <a:t>Department</a:t>
            </a:r>
            <a:r>
              <a:rPr lang="en-US" sz="1200" b="0" i="1" baseline="0" dirty="0">
                <a:solidFill>
                  <a:schemeClr val="bg1"/>
                </a:solidFill>
                <a:latin typeface="Cambria"/>
                <a:cs typeface="Cambria"/>
              </a:rPr>
              <a:t> of Mechanical and Nuclear Engineering</a:t>
            </a:r>
            <a:endParaRPr lang="en-US" sz="1200" b="0" i="1" dirty="0">
              <a:solidFill>
                <a:schemeClr val="bg1"/>
              </a:solidFill>
              <a:latin typeface="Cambria"/>
              <a:cs typeface="Cambria"/>
            </a:endParaRPr>
          </a:p>
        </p:txBody>
      </p:sp>
      <p:sp>
        <p:nvSpPr>
          <p:cNvPr id="2" name="Title 1"/>
          <p:cNvSpPr>
            <a:spLocks noGrp="1"/>
          </p:cNvSpPr>
          <p:nvPr>
            <p:ph type="title"/>
          </p:nvPr>
        </p:nvSpPr>
        <p:spPr>
          <a:xfrm>
            <a:off x="457200" y="321703"/>
            <a:ext cx="8229600" cy="1028588"/>
          </a:xfrm>
          <a:prstGeom prst="rect">
            <a:avLst/>
          </a:prstGeom>
        </p:spPr>
        <p:txBody>
          <a:bodyPr/>
          <a:lstStyle>
            <a:lvl1pPr>
              <a:defRPr/>
            </a:lvl1pPr>
          </a:lstStyle>
          <a:p>
            <a:r>
              <a:rPr lang="en-US"/>
              <a:t>Click to edit Master title style</a:t>
            </a:r>
          </a:p>
        </p:txBody>
      </p:sp>
      <p:sp>
        <p:nvSpPr>
          <p:cNvPr id="4" name="Content Placeholder 3"/>
          <p:cNvSpPr>
            <a:spLocks noGrp="1"/>
          </p:cNvSpPr>
          <p:nvPr>
            <p:ph sz="half" idx="2"/>
          </p:nvPr>
        </p:nvSpPr>
        <p:spPr>
          <a:xfrm>
            <a:off x="457200" y="1488925"/>
            <a:ext cx="8229600" cy="4444883"/>
          </a:xfrm>
          <a:prstGeom prst="rect">
            <a:avLst/>
          </a:prstGeom>
        </p:spPr>
        <p:txBody>
          <a:bodyPr>
            <a:normAutofit/>
          </a:bodyPr>
          <a:lstStyle>
            <a:lvl1pPr marL="0" indent="0">
              <a:buNone/>
              <a:defRPr sz="2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5" name="Right Triangle 4"/>
          <p:cNvSpPr/>
          <p:nvPr userDrawn="1"/>
        </p:nvSpPr>
        <p:spPr>
          <a:xfrm flipH="1">
            <a:off x="6425513" y="5758184"/>
            <a:ext cx="2718480" cy="1099817"/>
          </a:xfrm>
          <a:prstGeom prst="rtTriangle">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Triangle 5"/>
          <p:cNvSpPr/>
          <p:nvPr userDrawn="1"/>
        </p:nvSpPr>
        <p:spPr>
          <a:xfrm flipH="1">
            <a:off x="6425514" y="5910649"/>
            <a:ext cx="2718482" cy="947352"/>
          </a:xfrm>
          <a:prstGeom prst="rtTriangle">
            <a:avLst/>
          </a:prstGeom>
          <a:solidFill>
            <a:srgbClr val="E2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PSU_ENG_RGB_287_284-0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54832" y="6315675"/>
            <a:ext cx="1616628" cy="576649"/>
          </a:xfrm>
          <a:prstGeom prst="rect">
            <a:avLst/>
          </a:prstGeom>
        </p:spPr>
      </p:pic>
    </p:spTree>
    <p:extLst>
      <p:ext uri="{BB962C8B-B14F-4D97-AF65-F5344CB8AC3E}">
        <p14:creationId xmlns:p14="http://schemas.microsoft.com/office/powerpoint/2010/main" val="2747844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751317"/>
            <a:ext cx="5486400" cy="3976258"/>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84623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428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0" y="6577724"/>
            <a:ext cx="7313448" cy="280276"/>
          </a:xfrm>
          <a:prstGeom prst="rect">
            <a:avLst/>
          </a:prstGeom>
          <a:solidFill>
            <a:srgbClr val="002D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ambria"/>
              <a:cs typeface="Cambria"/>
            </a:endParaRPr>
          </a:p>
        </p:txBody>
      </p:sp>
      <p:sp>
        <p:nvSpPr>
          <p:cNvPr id="9" name="Right Triangle 8"/>
          <p:cNvSpPr/>
          <p:nvPr/>
        </p:nvSpPr>
        <p:spPr>
          <a:xfrm flipH="1">
            <a:off x="6425513" y="5758184"/>
            <a:ext cx="2718480" cy="1099817"/>
          </a:xfrm>
          <a:prstGeom prst="rtTriangle">
            <a:avLst/>
          </a:prstGeom>
          <a:solidFill>
            <a:srgbClr val="0077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ight Triangle 4"/>
          <p:cNvSpPr/>
          <p:nvPr/>
        </p:nvSpPr>
        <p:spPr>
          <a:xfrm flipH="1">
            <a:off x="6425514" y="5910649"/>
            <a:ext cx="2718482" cy="947352"/>
          </a:xfrm>
          <a:prstGeom prst="rtTriangle">
            <a:avLst/>
          </a:prstGeom>
          <a:solidFill>
            <a:srgbClr val="E2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7" name="Title Placeholder 1"/>
          <p:cNvSpPr>
            <a:spLocks noGrp="1"/>
          </p:cNvSpPr>
          <p:nvPr>
            <p:ph type="title"/>
          </p:nvPr>
        </p:nvSpPr>
        <p:spPr bwMode="auto">
          <a:xfrm>
            <a:off x="457200" y="265113"/>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1484313"/>
            <a:ext cx="8229600" cy="419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p:txBody>
      </p:sp>
      <p:pic>
        <p:nvPicPr>
          <p:cNvPr id="2" name="Picture 1" descr="PSU_ENG_RGB_287_284-01.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54832" y="6315675"/>
            <a:ext cx="1616628" cy="576649"/>
          </a:xfrm>
          <a:prstGeom prst="rect">
            <a:avLst/>
          </a:prstGeom>
        </p:spPr>
      </p:pic>
      <p:sp>
        <p:nvSpPr>
          <p:cNvPr id="6" name="TextBox 5"/>
          <p:cNvSpPr txBox="1"/>
          <p:nvPr/>
        </p:nvSpPr>
        <p:spPr>
          <a:xfrm>
            <a:off x="61313" y="6577724"/>
            <a:ext cx="6364201" cy="254000"/>
          </a:xfrm>
          <a:prstGeom prst="rect">
            <a:avLst/>
          </a:prstGeom>
        </p:spPr>
        <p:txBody>
          <a:bodyPr vert="horz" wrap="none" lIns="91440" tIns="45720" rIns="91440" bIns="45720" rtlCol="0" anchor="b">
            <a:noAutofit/>
          </a:bodyPr>
          <a:lstStyle/>
          <a:p>
            <a:r>
              <a:rPr lang="en-US" sz="1200" b="0" i="1" dirty="0">
                <a:solidFill>
                  <a:schemeClr val="bg1"/>
                </a:solidFill>
                <a:latin typeface="Cambria"/>
                <a:cs typeface="Cambria"/>
              </a:rPr>
              <a:t>Department</a:t>
            </a:r>
            <a:r>
              <a:rPr lang="en-US" sz="1200" b="0" i="1" baseline="0" dirty="0">
                <a:solidFill>
                  <a:schemeClr val="bg1"/>
                </a:solidFill>
                <a:latin typeface="Cambria"/>
                <a:cs typeface="Cambria"/>
              </a:rPr>
              <a:t> of Mechanical and Nuclear Engineering</a:t>
            </a:r>
            <a:endParaRPr lang="en-US" sz="1200" b="0" i="1" dirty="0">
              <a:solidFill>
                <a:schemeClr val="bg1"/>
              </a:solidFill>
              <a:latin typeface="Cambria"/>
              <a:cs typeface="Cambria"/>
            </a:endParaRPr>
          </a:p>
        </p:txBody>
      </p:sp>
    </p:spTree>
  </p:cSld>
  <p:clrMap bg1="lt1" tx1="dk1" bg2="lt2" tx2="dk2" accent1="accent1" accent2="accent2" accent3="accent3" accent4="accent4" accent5="accent5" accent6="accent6" hlink="hlink" folHlink="folHlink"/>
  <p:sldLayoutIdLst>
    <p:sldLayoutId id="2147483686" r:id="rId1"/>
    <p:sldLayoutId id="2147483681" r:id="rId2"/>
    <p:sldLayoutId id="2147483689" r:id="rId3"/>
    <p:sldLayoutId id="2147483683" r:id="rId4"/>
    <p:sldLayoutId id="2147483682" r:id="rId5"/>
    <p:sldLayoutId id="2147483690" r:id="rId6"/>
    <p:sldLayoutId id="2147483691" r:id="rId7"/>
    <p:sldLayoutId id="2147483684" r:id="rId8"/>
    <p:sldLayoutId id="2147483685" r:id="rId9"/>
  </p:sldLayoutIdLst>
  <p:hf sldNum="0" hdr="0" ftr="0" dt="0"/>
  <p:txStyles>
    <p:titleStyle>
      <a:lvl1pPr algn="l" defTabSz="457200" rtl="0" eaLnBrk="1" fontAlgn="base" hangingPunct="1">
        <a:spcBef>
          <a:spcPct val="0"/>
        </a:spcBef>
        <a:spcAft>
          <a:spcPct val="0"/>
        </a:spcAft>
        <a:defRPr sz="4400" kern="1200">
          <a:solidFill>
            <a:srgbClr val="101576"/>
          </a:solidFill>
          <a:latin typeface="Cambria"/>
          <a:ea typeface="ＭＳ Ｐゴシック" charset="0"/>
          <a:cs typeface="Cambria"/>
        </a:defRPr>
      </a:lvl1pPr>
      <a:lvl2pPr algn="l" defTabSz="457200" rtl="0" eaLnBrk="1" fontAlgn="base" hangingPunct="1">
        <a:spcBef>
          <a:spcPct val="0"/>
        </a:spcBef>
        <a:spcAft>
          <a:spcPct val="0"/>
        </a:spcAft>
        <a:defRPr sz="4400">
          <a:solidFill>
            <a:srgbClr val="101576"/>
          </a:solidFill>
          <a:latin typeface="Calibri" charset="0"/>
          <a:ea typeface="ＭＳ Ｐゴシック" charset="0"/>
        </a:defRPr>
      </a:lvl2pPr>
      <a:lvl3pPr algn="l" defTabSz="457200" rtl="0" eaLnBrk="1" fontAlgn="base" hangingPunct="1">
        <a:spcBef>
          <a:spcPct val="0"/>
        </a:spcBef>
        <a:spcAft>
          <a:spcPct val="0"/>
        </a:spcAft>
        <a:defRPr sz="4400">
          <a:solidFill>
            <a:srgbClr val="101576"/>
          </a:solidFill>
          <a:latin typeface="Calibri" charset="0"/>
          <a:ea typeface="ＭＳ Ｐゴシック" charset="0"/>
        </a:defRPr>
      </a:lvl3pPr>
      <a:lvl4pPr algn="l" defTabSz="457200" rtl="0" eaLnBrk="1" fontAlgn="base" hangingPunct="1">
        <a:spcBef>
          <a:spcPct val="0"/>
        </a:spcBef>
        <a:spcAft>
          <a:spcPct val="0"/>
        </a:spcAft>
        <a:defRPr sz="4400">
          <a:solidFill>
            <a:srgbClr val="101576"/>
          </a:solidFill>
          <a:latin typeface="Calibri" charset="0"/>
          <a:ea typeface="ＭＳ Ｐゴシック" charset="0"/>
        </a:defRPr>
      </a:lvl4pPr>
      <a:lvl5pPr algn="l" defTabSz="457200" rtl="0" eaLnBrk="1" fontAlgn="base" hangingPunct="1">
        <a:spcBef>
          <a:spcPct val="0"/>
        </a:spcBef>
        <a:spcAft>
          <a:spcPct val="0"/>
        </a:spcAft>
        <a:defRPr sz="4400">
          <a:solidFill>
            <a:srgbClr val="101576"/>
          </a:solidFill>
          <a:latin typeface="Calibri" charset="0"/>
          <a:ea typeface="ＭＳ Ｐゴシック" charset="0"/>
        </a:defRPr>
      </a:lvl5pPr>
      <a:lvl6pPr marL="457200" algn="l" defTabSz="457200" rtl="0" eaLnBrk="1" fontAlgn="base" hangingPunct="1">
        <a:spcBef>
          <a:spcPct val="0"/>
        </a:spcBef>
        <a:spcAft>
          <a:spcPct val="0"/>
        </a:spcAft>
        <a:defRPr sz="4400">
          <a:solidFill>
            <a:srgbClr val="101576"/>
          </a:solidFill>
          <a:latin typeface="Calibri" charset="0"/>
          <a:ea typeface="ＭＳ Ｐゴシック" charset="0"/>
        </a:defRPr>
      </a:lvl6pPr>
      <a:lvl7pPr marL="914400" algn="l" defTabSz="457200" rtl="0" eaLnBrk="1" fontAlgn="base" hangingPunct="1">
        <a:spcBef>
          <a:spcPct val="0"/>
        </a:spcBef>
        <a:spcAft>
          <a:spcPct val="0"/>
        </a:spcAft>
        <a:defRPr sz="4400">
          <a:solidFill>
            <a:srgbClr val="101576"/>
          </a:solidFill>
          <a:latin typeface="Calibri" charset="0"/>
          <a:ea typeface="ＭＳ Ｐゴシック" charset="0"/>
        </a:defRPr>
      </a:lvl7pPr>
      <a:lvl8pPr marL="1371600" algn="l" defTabSz="457200" rtl="0" eaLnBrk="1" fontAlgn="base" hangingPunct="1">
        <a:spcBef>
          <a:spcPct val="0"/>
        </a:spcBef>
        <a:spcAft>
          <a:spcPct val="0"/>
        </a:spcAft>
        <a:defRPr sz="4400">
          <a:solidFill>
            <a:srgbClr val="101576"/>
          </a:solidFill>
          <a:latin typeface="Calibri" charset="0"/>
          <a:ea typeface="ＭＳ Ｐゴシック" charset="0"/>
        </a:defRPr>
      </a:lvl8pPr>
      <a:lvl9pPr marL="1828800" algn="l" defTabSz="457200" rtl="0" eaLnBrk="1" fontAlgn="base" hangingPunct="1">
        <a:spcBef>
          <a:spcPct val="0"/>
        </a:spcBef>
        <a:spcAft>
          <a:spcPct val="0"/>
        </a:spcAft>
        <a:defRPr sz="4400">
          <a:solidFill>
            <a:srgbClr val="101576"/>
          </a:solidFill>
          <a:latin typeface="Calibri"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800" kern="1200">
          <a:solidFill>
            <a:schemeClr val="tx1"/>
          </a:solidFill>
          <a:latin typeface="+mj-lt"/>
          <a:ea typeface="ＭＳ Ｐゴシック" charset="0"/>
          <a:cs typeface="Arial Rounded MT Bold"/>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j-lt"/>
          <a:ea typeface="ＭＳ Ｐゴシック" charset="0"/>
          <a:cs typeface="Arial Rounded MT Bold"/>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j-lt"/>
          <a:ea typeface="ＭＳ Ｐゴシック" charset="0"/>
          <a:cs typeface="Arial Rounded MT Bold"/>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j-lt"/>
          <a:ea typeface="ＭＳ Ｐゴシック" charset="0"/>
          <a:cs typeface="Arial Rounded MT Bold"/>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j-lt"/>
          <a:ea typeface="ＭＳ Ｐゴシック" charset="0"/>
          <a:cs typeface="Arial Rounded MT Bold"/>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emf"/><Relationship Id="rId7" Type="http://schemas.openxmlformats.org/officeDocument/2006/relationships/image" Target="../media/image16.png"/><Relationship Id="rId12" Type="http://schemas.openxmlformats.org/officeDocument/2006/relationships/image" Target="../media/image21.emf"/><Relationship Id="rId2"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image" Target="../media/image15.emf"/><Relationship Id="rId11" Type="http://schemas.openxmlformats.org/officeDocument/2006/relationships/image" Target="../media/image20.emf"/><Relationship Id="rId5" Type="http://schemas.openxmlformats.org/officeDocument/2006/relationships/image" Target="../media/image14.emf"/><Relationship Id="rId10" Type="http://schemas.openxmlformats.org/officeDocument/2006/relationships/image" Target="../media/image19.emf"/><Relationship Id="rId4" Type="http://schemas.openxmlformats.org/officeDocument/2006/relationships/image" Target="../media/image13.png"/><Relationship Id="rId9"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image" Target="../media/image26.emf"/><Relationship Id="rId5" Type="http://schemas.openxmlformats.org/officeDocument/2006/relationships/image" Target="../media/image25.png"/><Relationship Id="rId4" Type="http://schemas.openxmlformats.org/officeDocument/2006/relationships/image" Target="../media/image24.emf"/></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g"/><Relationship Id="rId7" Type="http://schemas.openxmlformats.org/officeDocument/2006/relationships/image" Target="../media/image4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42.emf"/></Relationships>
</file>

<file path=ppt/slides/_rels/slide1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2.xml"/><Relationship Id="rId5" Type="http://schemas.openxmlformats.org/officeDocument/2006/relationships/image" Target="../media/image52.emf"/><Relationship Id="rId4" Type="http://schemas.openxmlformats.org/officeDocument/2006/relationships/image" Target="../media/image51.emf"/></Relationships>
</file>

<file path=ppt/slides/_rels/slide1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34.emf"/><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951" y="644569"/>
            <a:ext cx="8870541" cy="1941442"/>
          </a:xfrm>
        </p:spPr>
        <p:txBody>
          <a:bodyPr>
            <a:noAutofit/>
          </a:bodyPr>
          <a:lstStyle/>
          <a:p>
            <a:r>
              <a:rPr lang="en-US" dirty="0"/>
              <a:t>Qualification and development of fast neutron imaging scintillator screens</a:t>
            </a:r>
            <a:endParaRPr lang="en-US" sz="4400" dirty="0"/>
          </a:p>
        </p:txBody>
      </p:sp>
      <p:sp>
        <p:nvSpPr>
          <p:cNvPr id="3" name="Text Placeholder 2"/>
          <p:cNvSpPr>
            <a:spLocks noGrp="1"/>
          </p:cNvSpPr>
          <p:nvPr>
            <p:ph type="body" sz="quarter" idx="10"/>
          </p:nvPr>
        </p:nvSpPr>
        <p:spPr>
          <a:xfrm>
            <a:off x="167952" y="2696077"/>
            <a:ext cx="8870540" cy="1341745"/>
          </a:xfrm>
        </p:spPr>
        <p:txBody>
          <a:bodyPr>
            <a:noAutofit/>
          </a:bodyPr>
          <a:lstStyle/>
          <a:p>
            <a:r>
              <a:rPr lang="en-US" sz="2000" dirty="0"/>
              <a:t>R. Zboray</a:t>
            </a:r>
            <a:r>
              <a:rPr lang="en-US" sz="2000" baseline="30000" dirty="0"/>
              <a:t>1</a:t>
            </a:r>
            <a:r>
              <a:rPr lang="en-US" sz="2000" dirty="0"/>
              <a:t>, R. Adams</a:t>
            </a:r>
            <a:r>
              <a:rPr lang="en-US" sz="2000" baseline="30000" dirty="0"/>
              <a:t>2</a:t>
            </a:r>
            <a:r>
              <a:rPr lang="en-US" sz="2000" dirty="0"/>
              <a:t>, M.Morgano</a:t>
            </a:r>
            <a:r>
              <a:rPr lang="en-US" sz="2000" baseline="30000" dirty="0"/>
              <a:t>3</a:t>
            </a:r>
            <a:r>
              <a:rPr lang="en-US" sz="2000" dirty="0"/>
              <a:t>, Z. Kis</a:t>
            </a:r>
            <a:r>
              <a:rPr lang="en-US" sz="2000" baseline="30000" dirty="0"/>
              <a:t>4</a:t>
            </a:r>
            <a:endParaRPr lang="en-US" sz="2000" dirty="0"/>
          </a:p>
          <a:p>
            <a:r>
              <a:rPr lang="en-US" sz="1600" baseline="30000" dirty="0"/>
              <a:t>1</a:t>
            </a:r>
            <a:r>
              <a:rPr lang="en-US" sz="1600" dirty="0"/>
              <a:t>Department of Mechanical and Nuclear Engineering, The Pennsylvania State University, University Park, PA, 16802, USA</a:t>
            </a:r>
          </a:p>
          <a:p>
            <a:r>
              <a:rPr lang="en-US" sz="1600" baseline="30000" dirty="0"/>
              <a:t>2</a:t>
            </a:r>
            <a:r>
              <a:rPr lang="en-US" sz="1600" dirty="0"/>
              <a:t>Swiss Federal Institute of Technology Zurich, Department of Mechanical and Process Engineering, </a:t>
            </a:r>
            <a:r>
              <a:rPr lang="en-US" sz="1600" dirty="0" err="1"/>
              <a:t>Sonnegstrasse</a:t>
            </a:r>
            <a:r>
              <a:rPr lang="en-US" sz="1600" dirty="0"/>
              <a:t> 3, CH-8092, Zurich, Switzerland</a:t>
            </a:r>
          </a:p>
          <a:p>
            <a:r>
              <a:rPr lang="en-US" sz="1600" baseline="30000" dirty="0"/>
              <a:t>3</a:t>
            </a:r>
            <a:r>
              <a:rPr lang="en-US" sz="1600" dirty="0"/>
              <a:t>Neutron Imaging and Activation Group, Laboratory for Neutron Scattering and Imaging, Paul Scherrer </a:t>
            </a:r>
            <a:r>
              <a:rPr lang="en-US" sz="1600" dirty="0" err="1"/>
              <a:t>Institut</a:t>
            </a:r>
            <a:r>
              <a:rPr lang="en-US" sz="1600" dirty="0"/>
              <a:t>, 5232 </a:t>
            </a:r>
            <a:r>
              <a:rPr lang="en-US" sz="1600" dirty="0" err="1"/>
              <a:t>Villigen</a:t>
            </a:r>
            <a:r>
              <a:rPr lang="en-US" sz="1600" dirty="0"/>
              <a:t> PSI, Switzerland</a:t>
            </a:r>
          </a:p>
          <a:p>
            <a:r>
              <a:rPr lang="en-US" sz="1600" baseline="30000" dirty="0"/>
              <a:t>4</a:t>
            </a:r>
            <a:r>
              <a:rPr lang="en-US" sz="1600" dirty="0"/>
              <a:t>Hungarian Academy of Science, Centre for Energy Research, 29-33 </a:t>
            </a:r>
            <a:r>
              <a:rPr lang="en-US" sz="1600" dirty="0" err="1"/>
              <a:t>Konkoly</a:t>
            </a:r>
            <a:r>
              <a:rPr lang="en-US" sz="1600" dirty="0"/>
              <a:t> </a:t>
            </a:r>
            <a:r>
              <a:rPr lang="en-US" sz="1600" dirty="0" err="1"/>
              <a:t>Thege</a:t>
            </a:r>
            <a:r>
              <a:rPr lang="en-US" sz="1600" dirty="0"/>
              <a:t> Miklos street, 1121 Budapest, Hungary</a:t>
            </a:r>
          </a:p>
          <a:p>
            <a:endParaRPr lang="en-US" sz="2000" dirty="0"/>
          </a:p>
          <a:p>
            <a:r>
              <a:rPr lang="en-US" sz="1400" dirty="0"/>
              <a:t>11th World Conference on Neutron Radiography, 2-7 September 2018, Sydney, Australia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Fast neutron detection for imaging</a:t>
            </a:r>
          </a:p>
        </p:txBody>
      </p:sp>
      <p:pic>
        <p:nvPicPr>
          <p:cNvPr id="7" name="Picture 3">
            <a:extLst>
              <a:ext uri="{FF2B5EF4-FFF2-40B4-BE49-F238E27FC236}">
                <a16:creationId xmlns:a16="http://schemas.microsoft.com/office/drawing/2014/main" id="{6AFC25E1-9512-4434-B167-DB5CD6B3638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454" b="-107"/>
          <a:stretch/>
        </p:blipFill>
        <p:spPr bwMode="auto">
          <a:xfrm>
            <a:off x="1604865" y="592147"/>
            <a:ext cx="5152694" cy="3809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 Box 4">
            <a:extLst>
              <a:ext uri="{FF2B5EF4-FFF2-40B4-BE49-F238E27FC236}">
                <a16:creationId xmlns:a16="http://schemas.microsoft.com/office/drawing/2014/main" id="{6AFD2805-149E-435B-B97E-D23BC5A65B17}"/>
              </a:ext>
            </a:extLst>
          </p:cNvPr>
          <p:cNvSpPr txBox="1">
            <a:spLocks noChangeArrowheads="1"/>
          </p:cNvSpPr>
          <p:nvPr/>
        </p:nvSpPr>
        <p:spPr bwMode="auto">
          <a:xfrm>
            <a:off x="98854" y="4493471"/>
            <a:ext cx="8909117"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just">
              <a:spcBef>
                <a:spcPts val="0"/>
              </a:spcBef>
            </a:pPr>
            <a:r>
              <a:rPr lang="en-US" dirty="0">
                <a:latin typeface="+mn-lt"/>
              </a:rPr>
              <a:t>In the ≥ 1 MeV energy range XS are generally low. </a:t>
            </a:r>
          </a:p>
          <a:p>
            <a:pPr algn="just">
              <a:spcBef>
                <a:spcPts val="0"/>
              </a:spcBef>
            </a:pPr>
            <a:r>
              <a:rPr lang="en-US" dirty="0">
                <a:solidFill>
                  <a:srgbClr val="FF0000"/>
                </a:solidFill>
                <a:latin typeface="+mn-lt"/>
              </a:rPr>
              <a:t>Elastic scatter conversion process to produce recoil protons </a:t>
            </a:r>
            <a:r>
              <a:rPr lang="en-US" dirty="0">
                <a:latin typeface="+mn-lt"/>
              </a:rPr>
              <a:t>is the most interesting detection option!</a:t>
            </a:r>
          </a:p>
          <a:p>
            <a:pPr algn="just">
              <a:spcBef>
                <a:spcPts val="0"/>
              </a:spcBef>
            </a:pPr>
            <a:r>
              <a:rPr lang="en-US" dirty="0">
                <a:latin typeface="+mn-lt"/>
              </a:rPr>
              <a:t>Two common solutions:</a:t>
            </a:r>
          </a:p>
          <a:p>
            <a:pPr marL="342900" indent="-342900" algn="just">
              <a:spcBef>
                <a:spcPts val="0"/>
              </a:spcBef>
              <a:buAutoNum type="arabicPeriod"/>
            </a:pPr>
            <a:r>
              <a:rPr lang="en-US" dirty="0">
                <a:latin typeface="+mn-lt"/>
              </a:rPr>
              <a:t>Hydrogen-rich </a:t>
            </a:r>
            <a:r>
              <a:rPr lang="en-US" dirty="0">
                <a:solidFill>
                  <a:srgbClr val="FF0000"/>
                </a:solidFill>
                <a:latin typeface="+mn-lt"/>
              </a:rPr>
              <a:t>plastic (organic) scintillators </a:t>
            </a:r>
          </a:p>
          <a:p>
            <a:pPr marL="342900" indent="-342900" algn="just">
              <a:spcBef>
                <a:spcPts val="0"/>
              </a:spcBef>
              <a:buAutoNum type="arabicPeriod"/>
            </a:pPr>
            <a:r>
              <a:rPr lang="en-US" dirty="0">
                <a:solidFill>
                  <a:srgbClr val="FF0000"/>
                </a:solidFill>
                <a:latin typeface="+mn-lt"/>
              </a:rPr>
              <a:t>Hydrogen-rich converter </a:t>
            </a:r>
            <a:r>
              <a:rPr lang="en-US" dirty="0">
                <a:latin typeface="+mn-lt"/>
              </a:rPr>
              <a:t>matrix mixed with high luminosity </a:t>
            </a:r>
            <a:r>
              <a:rPr lang="en-US" dirty="0">
                <a:solidFill>
                  <a:srgbClr val="FF0000"/>
                </a:solidFill>
                <a:latin typeface="+mn-lt"/>
              </a:rPr>
              <a:t>phosphor</a:t>
            </a:r>
            <a:r>
              <a:rPr lang="en-US" dirty="0">
                <a:latin typeface="+mn-lt"/>
              </a:rPr>
              <a:t> (ZnS)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Plastic scintillators vs. Organic converter/inorganic scintillator</a:t>
            </a:r>
          </a:p>
        </p:txBody>
      </p:sp>
      <p:sp>
        <p:nvSpPr>
          <p:cNvPr id="3" name="Content Placeholder 2"/>
          <p:cNvSpPr>
            <a:spLocks noGrp="1"/>
          </p:cNvSpPr>
          <p:nvPr>
            <p:ph sz="half" idx="1"/>
          </p:nvPr>
        </p:nvSpPr>
        <p:spPr>
          <a:xfrm>
            <a:off x="98854" y="634819"/>
            <a:ext cx="8938054" cy="5761498"/>
          </a:xfrm>
        </p:spPr>
        <p:txBody>
          <a:bodyPr>
            <a:normAutofit lnSpcReduction="10000"/>
          </a:bodyPr>
          <a:lstStyle/>
          <a:p>
            <a:pPr marL="0" indent="0">
              <a:buNone/>
            </a:pPr>
            <a:r>
              <a:rPr lang="en-US" sz="2000" b="1" u="sng" dirty="0">
                <a:solidFill>
                  <a:srgbClr val="FF0000"/>
                </a:solidFill>
              </a:rPr>
              <a:t>Plastic scintillators:</a:t>
            </a:r>
          </a:p>
          <a:p>
            <a:r>
              <a:rPr lang="en-US" sz="2000" dirty="0">
                <a:sym typeface="Wingdings" panose="05000000000000000000" pitchFamily="2" charset="2"/>
              </a:rPr>
              <a:t>Transparent to own light (thicker screens could work)  </a:t>
            </a:r>
          </a:p>
          <a:p>
            <a:r>
              <a:rPr lang="en-US" sz="2000" dirty="0"/>
              <a:t>very fast scintillation response </a:t>
            </a:r>
            <a:r>
              <a:rPr lang="en-US" sz="2000" dirty="0">
                <a:sym typeface="Wingdings" panose="05000000000000000000" pitchFamily="2" charset="2"/>
              </a:rPr>
              <a:t></a:t>
            </a:r>
          </a:p>
          <a:p>
            <a:r>
              <a:rPr lang="en-US" sz="2000" dirty="0">
                <a:sym typeface="Wingdings" panose="05000000000000000000" pitchFamily="2" charset="2"/>
              </a:rPr>
              <a:t>typically high H content </a:t>
            </a:r>
          </a:p>
          <a:p>
            <a:r>
              <a:rPr lang="en-US" sz="2000" dirty="0">
                <a:sym typeface="Wingdings" panose="05000000000000000000" pitchFamily="2" charset="2"/>
              </a:rPr>
              <a:t>easily shaped and relatively cheap </a:t>
            </a:r>
          </a:p>
          <a:p>
            <a:r>
              <a:rPr lang="en-US" sz="2000" dirty="0">
                <a:sym typeface="Wingdings" panose="05000000000000000000" pitchFamily="2" charset="2"/>
              </a:rPr>
              <a:t>low light yield  </a:t>
            </a:r>
          </a:p>
          <a:p>
            <a:r>
              <a:rPr lang="en-US" sz="2000" dirty="0">
                <a:sym typeface="Wingdings" panose="05000000000000000000" pitchFamily="2" charset="2"/>
              </a:rPr>
              <a:t>Radiation damage </a:t>
            </a:r>
          </a:p>
          <a:p>
            <a:r>
              <a:rPr lang="en-US" sz="2000" dirty="0">
                <a:sym typeface="Wingdings" panose="05000000000000000000" pitchFamily="2" charset="2"/>
              </a:rPr>
              <a:t>Non-linear response (</a:t>
            </a:r>
            <a:r>
              <a:rPr lang="en-US" sz="2000" dirty="0" err="1">
                <a:sym typeface="Wingdings" panose="05000000000000000000" pitchFamily="2" charset="2"/>
              </a:rPr>
              <a:t>Birk’s</a:t>
            </a:r>
            <a:r>
              <a:rPr lang="en-US" sz="2000" dirty="0">
                <a:sym typeface="Wingdings" panose="05000000000000000000" pitchFamily="2" charset="2"/>
              </a:rPr>
              <a:t> law) </a:t>
            </a:r>
          </a:p>
          <a:p>
            <a:r>
              <a:rPr lang="en-US" sz="2000" dirty="0">
                <a:sym typeface="Wingdings" panose="05000000000000000000" pitchFamily="2" charset="2"/>
              </a:rPr>
              <a:t>Easier to prepare structured (fiber) screen (thickness/resolution decoupling) </a:t>
            </a:r>
          </a:p>
          <a:p>
            <a:r>
              <a:rPr lang="en-US" sz="2000" dirty="0">
                <a:sym typeface="Wingdings" panose="05000000000000000000" pitchFamily="2" charset="2"/>
              </a:rPr>
              <a:t>typically emitting in blue </a:t>
            </a:r>
          </a:p>
          <a:p>
            <a:pPr marL="0" indent="0">
              <a:buNone/>
            </a:pPr>
            <a:endParaRPr lang="en-US" sz="2000" dirty="0"/>
          </a:p>
          <a:p>
            <a:pPr marL="0" indent="0">
              <a:buNone/>
            </a:pPr>
            <a:r>
              <a:rPr lang="en-US" sz="2000" b="1" u="sng" dirty="0">
                <a:solidFill>
                  <a:srgbClr val="FF0000"/>
                </a:solidFill>
              </a:rPr>
              <a:t>Organic matrix mixed with ZnS (or similar)</a:t>
            </a:r>
            <a:r>
              <a:rPr lang="en-US" sz="2000" dirty="0"/>
              <a:t>: </a:t>
            </a:r>
          </a:p>
          <a:p>
            <a:r>
              <a:rPr lang="en-US" sz="2000" dirty="0"/>
              <a:t>Very high light yield </a:t>
            </a:r>
            <a:r>
              <a:rPr lang="en-US" sz="2000" dirty="0">
                <a:sym typeface="Wingdings" panose="05000000000000000000" pitchFamily="2" charset="2"/>
              </a:rPr>
              <a:t> </a:t>
            </a:r>
            <a:endParaRPr lang="en-US" sz="2000" dirty="0"/>
          </a:p>
          <a:p>
            <a:r>
              <a:rPr lang="en-US" sz="2000" dirty="0"/>
              <a:t>slower scintillation response </a:t>
            </a:r>
            <a:r>
              <a:rPr lang="en-US" sz="2000" dirty="0">
                <a:sym typeface="Wingdings" panose="05000000000000000000" pitchFamily="2" charset="2"/>
              </a:rPr>
              <a:t></a:t>
            </a:r>
          </a:p>
          <a:p>
            <a:r>
              <a:rPr lang="en-US" sz="2000" dirty="0">
                <a:sym typeface="Wingdings" panose="05000000000000000000" pitchFamily="2" charset="2"/>
              </a:rPr>
              <a:t>Low transparency (polycrystalline, granular)   </a:t>
            </a:r>
          </a:p>
          <a:p>
            <a:r>
              <a:rPr lang="en-US" sz="2000" dirty="0">
                <a:sym typeface="Wingdings" panose="05000000000000000000" pitchFamily="2" charset="2"/>
              </a:rPr>
              <a:t>Linear response </a:t>
            </a:r>
          </a:p>
          <a:p>
            <a:r>
              <a:rPr lang="en-US" sz="2000" dirty="0">
                <a:sym typeface="Wingdings" panose="05000000000000000000" pitchFamily="2" charset="2"/>
              </a:rPr>
              <a:t>Green emission of ZnS(Cu) matches well CCD/CMOS sensitivity </a:t>
            </a:r>
          </a:p>
          <a:p>
            <a:endParaRPr lang="en-US" sz="2000" dirty="0">
              <a:sym typeface="Wingdings" panose="05000000000000000000" pitchFamily="2" charset="2"/>
            </a:endParaRPr>
          </a:p>
          <a:p>
            <a:endParaRPr lang="en-US" sz="2000" dirty="0"/>
          </a:p>
          <a:p>
            <a:endParaRPr lang="en-US" sz="2000" dirty="0"/>
          </a:p>
        </p:txBody>
      </p:sp>
      <p:pic>
        <p:nvPicPr>
          <p:cNvPr id="1026" name="Picture 2" descr="Image result for plastic scintillators">
            <a:extLst>
              <a:ext uri="{FF2B5EF4-FFF2-40B4-BE49-F238E27FC236}">
                <a16:creationId xmlns:a16="http://schemas.microsoft.com/office/drawing/2014/main" id="{6896267F-F508-4152-8B56-63D2CE1A16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3181" y="1437251"/>
            <a:ext cx="2653538" cy="18939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301FB5E-16B2-40DB-B951-8AA86AB32D55}"/>
              </a:ext>
            </a:extLst>
          </p:cNvPr>
          <p:cNvPicPr>
            <a:picLocks noChangeAspect="1"/>
          </p:cNvPicPr>
          <p:nvPr/>
        </p:nvPicPr>
        <p:blipFill rotWithShape="1">
          <a:blip r:embed="rId3"/>
          <a:srcRect l="23332" t="28886" r="16668" b="22223"/>
          <a:stretch/>
        </p:blipFill>
        <p:spPr>
          <a:xfrm>
            <a:off x="5674879" y="3810627"/>
            <a:ext cx="3291840" cy="2011680"/>
          </a:xfrm>
          <a:prstGeom prst="rect">
            <a:avLst/>
          </a:prstGeom>
        </p:spPr>
      </p:pic>
    </p:spTree>
    <p:extLst>
      <p:ext uri="{BB962C8B-B14F-4D97-AF65-F5344CB8AC3E}">
        <p14:creationId xmlns:p14="http://schemas.microsoft.com/office/powerpoint/2010/main" val="2170505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available commercially/in-house?</a:t>
            </a:r>
          </a:p>
        </p:txBody>
      </p:sp>
      <p:sp>
        <p:nvSpPr>
          <p:cNvPr id="3" name="Content Placeholder 2"/>
          <p:cNvSpPr>
            <a:spLocks noGrp="1"/>
          </p:cNvSpPr>
          <p:nvPr>
            <p:ph sz="half" idx="1"/>
          </p:nvPr>
        </p:nvSpPr>
        <p:spPr>
          <a:xfrm>
            <a:off x="27985" y="634819"/>
            <a:ext cx="9008923" cy="5761498"/>
          </a:xfrm>
        </p:spPr>
        <p:txBody>
          <a:bodyPr>
            <a:normAutofit lnSpcReduction="10000"/>
          </a:bodyPr>
          <a:lstStyle/>
          <a:p>
            <a:pPr marL="0" indent="0">
              <a:buNone/>
            </a:pPr>
            <a:r>
              <a:rPr lang="en-US" sz="2000" b="1" u="sng" dirty="0">
                <a:solidFill>
                  <a:srgbClr val="FF0000"/>
                </a:solidFill>
              </a:rPr>
              <a:t>Plastic scintillators:</a:t>
            </a:r>
          </a:p>
          <a:p>
            <a:pPr marL="0" indent="0">
              <a:buNone/>
            </a:pPr>
            <a:r>
              <a:rPr lang="en-US" sz="2000" dirty="0"/>
              <a:t>ELJEN, St. </a:t>
            </a:r>
            <a:r>
              <a:rPr lang="en-US" sz="2000" dirty="0" err="1"/>
              <a:t>Gobain</a:t>
            </a:r>
            <a:r>
              <a:rPr lang="en-US" sz="2000" dirty="0"/>
              <a:t>, </a:t>
            </a:r>
            <a:r>
              <a:rPr lang="en-US" sz="2000" dirty="0" err="1"/>
              <a:t>Crytur</a:t>
            </a:r>
            <a:r>
              <a:rPr lang="en-US" sz="2000" dirty="0"/>
              <a:t> etc.:</a:t>
            </a:r>
          </a:p>
          <a:p>
            <a:pPr marL="0" indent="0">
              <a:buNone/>
            </a:pPr>
            <a:r>
              <a:rPr lang="en-US" sz="2000" dirty="0"/>
              <a:t>Slab/fiber screens</a:t>
            </a:r>
          </a:p>
          <a:p>
            <a:pPr marL="0" indent="0">
              <a:buNone/>
            </a:pPr>
            <a:r>
              <a:rPr lang="en-US" sz="2000" dirty="0"/>
              <a:t>Different thicknesses</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b="1" u="sng" dirty="0">
                <a:solidFill>
                  <a:srgbClr val="FF0000"/>
                </a:solidFill>
              </a:rPr>
              <a:t>Organic matrix mixed with ZnS (or similar)</a:t>
            </a:r>
            <a:r>
              <a:rPr lang="en-US" sz="2000" dirty="0"/>
              <a:t>: </a:t>
            </a:r>
          </a:p>
          <a:p>
            <a:pPr marL="0" indent="0">
              <a:buNone/>
            </a:pPr>
            <a:r>
              <a:rPr lang="en-US" sz="2000" dirty="0">
                <a:sym typeface="Wingdings" panose="05000000000000000000" pitchFamily="2" charset="2"/>
              </a:rPr>
              <a:t>RC </a:t>
            </a:r>
            <a:r>
              <a:rPr lang="en-US" sz="2000" dirty="0" err="1">
                <a:sym typeface="Wingdings" panose="05000000000000000000" pitchFamily="2" charset="2"/>
              </a:rPr>
              <a:t>Tritec</a:t>
            </a:r>
            <a:r>
              <a:rPr lang="en-US" sz="2000" dirty="0">
                <a:sym typeface="Wingdings" panose="05000000000000000000" pitchFamily="2" charset="2"/>
              </a:rPr>
              <a:t> AG, </a:t>
            </a:r>
            <a:r>
              <a:rPr lang="en-US" sz="2000" dirty="0" err="1">
                <a:sym typeface="Wingdings" panose="05000000000000000000" pitchFamily="2" charset="2"/>
              </a:rPr>
              <a:t>Teufen</a:t>
            </a:r>
            <a:r>
              <a:rPr lang="en-US" sz="2000" dirty="0">
                <a:sym typeface="Wingdings" panose="05000000000000000000" pitchFamily="2" charset="2"/>
              </a:rPr>
              <a:t>, Switzerland:</a:t>
            </a:r>
          </a:p>
          <a:p>
            <a:pPr marL="0" indent="0">
              <a:buNone/>
            </a:pPr>
            <a:r>
              <a:rPr lang="en-US" sz="2000" dirty="0">
                <a:sym typeface="Wingdings" panose="05000000000000000000" pitchFamily="2" charset="2"/>
              </a:rPr>
              <a:t>PP/</a:t>
            </a:r>
            <a:r>
              <a:rPr lang="en-US" sz="2000" dirty="0" err="1">
                <a:sym typeface="Wingdings" panose="05000000000000000000" pitchFamily="2" charset="2"/>
              </a:rPr>
              <a:t>ZnS:Ag</a:t>
            </a:r>
            <a:r>
              <a:rPr lang="en-US" sz="2000" dirty="0">
                <a:sym typeface="Wingdings" panose="05000000000000000000" pitchFamily="2" charset="2"/>
              </a:rPr>
              <a:t> (30%), PP/</a:t>
            </a:r>
            <a:r>
              <a:rPr lang="en-US" sz="2000" dirty="0" err="1">
                <a:sym typeface="Wingdings" panose="05000000000000000000" pitchFamily="2" charset="2"/>
              </a:rPr>
              <a:t>ZnS:Cu</a:t>
            </a:r>
            <a:r>
              <a:rPr lang="en-US" sz="2000" dirty="0">
                <a:sym typeface="Wingdings" panose="05000000000000000000" pitchFamily="2" charset="2"/>
              </a:rPr>
              <a:t> (30%), thicknesses typically from 1.5-3 mm</a:t>
            </a:r>
          </a:p>
          <a:p>
            <a:pPr marL="0" indent="0">
              <a:buNone/>
            </a:pPr>
            <a:endParaRPr lang="en-US" sz="2000" b="1" u="sng" dirty="0">
              <a:solidFill>
                <a:srgbClr val="FF0000"/>
              </a:solidFill>
            </a:endParaRPr>
          </a:p>
          <a:p>
            <a:pPr marL="0" indent="0">
              <a:buNone/>
            </a:pPr>
            <a:r>
              <a:rPr lang="en-US" sz="2000" b="1" u="sng" dirty="0">
                <a:solidFill>
                  <a:srgbClr val="FF0000"/>
                </a:solidFill>
              </a:rPr>
              <a:t>In-house varieties</a:t>
            </a:r>
            <a:r>
              <a:rPr lang="en-US" sz="2000" dirty="0"/>
              <a:t>:</a:t>
            </a:r>
          </a:p>
          <a:p>
            <a:pPr marL="0" indent="0">
              <a:buNone/>
            </a:pPr>
            <a:r>
              <a:rPr lang="en-US" sz="2000" dirty="0"/>
              <a:t>Many tried it working with different materials, just as we did (see below) </a:t>
            </a:r>
          </a:p>
          <a:p>
            <a:pPr marL="0" indent="0">
              <a:buNone/>
            </a:pPr>
            <a:endParaRPr lang="en-US" sz="2000" dirty="0"/>
          </a:p>
          <a:p>
            <a:endParaRPr lang="en-US" sz="2000" dirty="0"/>
          </a:p>
        </p:txBody>
      </p:sp>
      <p:sp>
        <p:nvSpPr>
          <p:cNvPr id="5" name="TextBox 4"/>
          <p:cNvSpPr txBox="1"/>
          <p:nvPr/>
        </p:nvSpPr>
        <p:spPr>
          <a:xfrm>
            <a:off x="6608079" y="461683"/>
            <a:ext cx="1853173" cy="130112"/>
          </a:xfrm>
          <a:prstGeom prst="rect">
            <a:avLst/>
          </a:prstGeom>
        </p:spPr>
        <p:txBody>
          <a:bodyPr vert="horz" wrap="square" lIns="91440" tIns="45720" rIns="91440" bIns="45720" rtlCol="0" anchor="b">
            <a:noAutofit/>
          </a:bodyPr>
          <a:lstStyle/>
          <a:p>
            <a:r>
              <a:rPr lang="en-US" sz="1000" dirty="0" err="1"/>
              <a:t>St.Gobain</a:t>
            </a:r>
            <a:endParaRPr lang="en-US" sz="1000" dirty="0"/>
          </a:p>
        </p:txBody>
      </p:sp>
      <p:pic>
        <p:nvPicPr>
          <p:cNvPr id="8" name="Picture 7">
            <a:extLst>
              <a:ext uri="{FF2B5EF4-FFF2-40B4-BE49-F238E27FC236}">
                <a16:creationId xmlns:a16="http://schemas.microsoft.com/office/drawing/2014/main" id="{EB920714-DE99-48C7-890D-3C17E1A4A995}"/>
              </a:ext>
            </a:extLst>
          </p:cNvPr>
          <p:cNvPicPr>
            <a:picLocks noChangeAspect="1"/>
          </p:cNvPicPr>
          <p:nvPr/>
        </p:nvPicPr>
        <p:blipFill>
          <a:blip r:embed="rId2"/>
          <a:stretch>
            <a:fillRect/>
          </a:stretch>
        </p:blipFill>
        <p:spPr>
          <a:xfrm>
            <a:off x="5070842" y="526739"/>
            <a:ext cx="4045173" cy="3063042"/>
          </a:xfrm>
          <a:prstGeom prst="rect">
            <a:avLst/>
          </a:prstGeom>
        </p:spPr>
      </p:pic>
      <p:pic>
        <p:nvPicPr>
          <p:cNvPr id="9" name="Picture 8">
            <a:extLst>
              <a:ext uri="{FF2B5EF4-FFF2-40B4-BE49-F238E27FC236}">
                <a16:creationId xmlns:a16="http://schemas.microsoft.com/office/drawing/2014/main" id="{C994F6F9-7DAB-44F9-805B-577597281E9D}"/>
              </a:ext>
            </a:extLst>
          </p:cNvPr>
          <p:cNvPicPr>
            <a:picLocks noChangeAspect="1"/>
          </p:cNvPicPr>
          <p:nvPr/>
        </p:nvPicPr>
        <p:blipFill>
          <a:blip r:embed="rId3"/>
          <a:stretch>
            <a:fillRect/>
          </a:stretch>
        </p:blipFill>
        <p:spPr>
          <a:xfrm>
            <a:off x="63420" y="1919455"/>
            <a:ext cx="4971988" cy="2259610"/>
          </a:xfrm>
          <a:prstGeom prst="rect">
            <a:avLst/>
          </a:prstGeom>
        </p:spPr>
      </p:pic>
    </p:spTree>
    <p:extLst>
      <p:ext uri="{BB962C8B-B14F-4D97-AF65-F5344CB8AC3E}">
        <p14:creationId xmlns:p14="http://schemas.microsoft.com/office/powerpoint/2010/main" val="2670406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testing fast neuron scintillation screens</a:t>
            </a:r>
          </a:p>
        </p:txBody>
      </p:sp>
      <p:sp>
        <p:nvSpPr>
          <p:cNvPr id="3" name="Content Placeholder 2"/>
          <p:cNvSpPr>
            <a:spLocks noGrp="1"/>
          </p:cNvSpPr>
          <p:nvPr>
            <p:ph sz="half" idx="1"/>
          </p:nvPr>
        </p:nvSpPr>
        <p:spPr>
          <a:xfrm>
            <a:off x="27985" y="634819"/>
            <a:ext cx="9008923" cy="5761498"/>
          </a:xfrm>
        </p:spPr>
        <p:txBody>
          <a:bodyPr>
            <a:normAutofit/>
          </a:bodyPr>
          <a:lstStyle/>
          <a:p>
            <a:pPr marL="0" indent="0">
              <a:buNone/>
            </a:pPr>
            <a:r>
              <a:rPr lang="en-US" sz="2000" b="1" dirty="0"/>
              <a:t>Test beam lines:</a:t>
            </a:r>
          </a:p>
          <a:p>
            <a:r>
              <a:rPr lang="en-US" sz="2000" dirty="0"/>
              <a:t>NEUTRA, SINQ, PSI, Switzerland</a:t>
            </a:r>
          </a:p>
          <a:p>
            <a:r>
              <a:rPr lang="en-US" sz="2000" dirty="0"/>
              <a:t>RAD beam line at the 10-MW research reactor at the Budapest Neutron Center, Hungary</a:t>
            </a:r>
          </a:p>
          <a:p>
            <a:pPr marL="0" indent="0">
              <a:buNone/>
            </a:pPr>
            <a:r>
              <a:rPr lang="en-US" sz="2000" b="1" dirty="0"/>
              <a:t>Cameras:</a:t>
            </a:r>
          </a:p>
          <a:p>
            <a:r>
              <a:rPr lang="en-US" sz="2000" dirty="0"/>
              <a:t>ANDOR DV434 </a:t>
            </a:r>
            <a:r>
              <a:rPr lang="en-US" sz="2000" dirty="0" err="1"/>
              <a:t>sCCD</a:t>
            </a:r>
            <a:endParaRPr lang="en-US" sz="2000" dirty="0"/>
          </a:p>
          <a:p>
            <a:r>
              <a:rPr lang="en-US" sz="2000" dirty="0"/>
              <a:t>TS14 CCD</a:t>
            </a:r>
          </a:p>
          <a:p>
            <a:r>
              <a:rPr lang="en-US" sz="2000" dirty="0"/>
              <a:t>ANDOR Neo 5.5 </a:t>
            </a:r>
            <a:r>
              <a:rPr lang="en-US" sz="2000" dirty="0" err="1"/>
              <a:t>sCMOS</a:t>
            </a:r>
            <a:endParaRPr lang="en-US" sz="2000" dirty="0"/>
          </a:p>
          <a:p>
            <a:pPr marL="0" indent="0">
              <a:buNone/>
            </a:pPr>
            <a:r>
              <a:rPr lang="en-US" sz="2000" b="1" dirty="0">
                <a:sym typeface="Wingdings" panose="05000000000000000000" pitchFamily="2" charset="2"/>
              </a:rPr>
              <a:t>Screens (commercial):</a:t>
            </a:r>
          </a:p>
          <a:p>
            <a:r>
              <a:rPr lang="en-US" sz="2000" dirty="0">
                <a:sym typeface="Wingdings" panose="05000000000000000000" pitchFamily="2" charset="2"/>
              </a:rPr>
              <a:t>PP/</a:t>
            </a:r>
            <a:r>
              <a:rPr lang="en-US" sz="2000" dirty="0" err="1">
                <a:sym typeface="Wingdings" panose="05000000000000000000" pitchFamily="2" charset="2"/>
              </a:rPr>
              <a:t>ZnS:Ag</a:t>
            </a:r>
            <a:r>
              <a:rPr lang="en-US" sz="2000" dirty="0">
                <a:sym typeface="Wingdings" panose="05000000000000000000" pitchFamily="2" charset="2"/>
              </a:rPr>
              <a:t> (30%), PP/</a:t>
            </a:r>
            <a:r>
              <a:rPr lang="en-US" sz="2000" dirty="0" err="1">
                <a:sym typeface="Wingdings" panose="05000000000000000000" pitchFamily="2" charset="2"/>
              </a:rPr>
              <a:t>ZnS:Cu</a:t>
            </a:r>
            <a:r>
              <a:rPr lang="en-US" sz="2000" dirty="0">
                <a:sym typeface="Wingdings" panose="05000000000000000000" pitchFamily="2" charset="2"/>
              </a:rPr>
              <a:t> (30%), RC </a:t>
            </a:r>
            <a:r>
              <a:rPr lang="en-US" sz="2000" dirty="0" err="1">
                <a:sym typeface="Wingdings" panose="05000000000000000000" pitchFamily="2" charset="2"/>
              </a:rPr>
              <a:t>Tritec</a:t>
            </a:r>
            <a:r>
              <a:rPr lang="en-US" sz="2000" dirty="0">
                <a:sym typeface="Wingdings" panose="05000000000000000000" pitchFamily="2" charset="2"/>
              </a:rPr>
              <a:t> AG, </a:t>
            </a:r>
            <a:r>
              <a:rPr lang="en-US" sz="2000" dirty="0" err="1">
                <a:sym typeface="Wingdings" panose="05000000000000000000" pitchFamily="2" charset="2"/>
              </a:rPr>
              <a:t>Teufen</a:t>
            </a:r>
            <a:r>
              <a:rPr lang="en-US" sz="2000" dirty="0">
                <a:sym typeface="Wingdings" panose="05000000000000000000" pitchFamily="2" charset="2"/>
              </a:rPr>
              <a:t>, Switzerland</a:t>
            </a:r>
          </a:p>
          <a:p>
            <a:r>
              <a:rPr lang="en-US" sz="2000" dirty="0">
                <a:sym typeface="Wingdings" panose="05000000000000000000" pitchFamily="2" charset="2"/>
              </a:rPr>
              <a:t>BC400, </a:t>
            </a:r>
            <a:r>
              <a:rPr lang="en-US" sz="2000" err="1">
                <a:sym typeface="Wingdings" panose="05000000000000000000" pitchFamily="2" charset="2"/>
              </a:rPr>
              <a:t>St</a:t>
            </a:r>
            <a:r>
              <a:rPr lang="en-US" sz="2000">
                <a:sym typeface="Wingdings" panose="05000000000000000000" pitchFamily="2" charset="2"/>
              </a:rPr>
              <a:t>. Gobain</a:t>
            </a:r>
            <a:endParaRPr lang="en-US" sz="2000" b="1" u="sng" dirty="0">
              <a:solidFill>
                <a:srgbClr val="FF0000"/>
              </a:solidFill>
            </a:endParaRPr>
          </a:p>
          <a:p>
            <a:pPr marL="0" indent="0">
              <a:buNone/>
            </a:pPr>
            <a:r>
              <a:rPr lang="en-US" sz="2000" b="1" dirty="0">
                <a:sym typeface="Wingdings" panose="05000000000000000000" pitchFamily="2" charset="2"/>
              </a:rPr>
              <a:t>Screens (in-house):</a:t>
            </a:r>
          </a:p>
          <a:p>
            <a:r>
              <a:rPr lang="en-US" sz="2000" dirty="0"/>
              <a:t>EJ500(optical epoxy)/</a:t>
            </a:r>
            <a:r>
              <a:rPr lang="en-US" sz="2000" dirty="0" err="1"/>
              <a:t>ZnS:Ag</a:t>
            </a:r>
            <a:r>
              <a:rPr lang="en-US" sz="2000" dirty="0"/>
              <a:t>, EJ500/</a:t>
            </a:r>
            <a:r>
              <a:rPr lang="en-US" sz="2000" dirty="0" err="1"/>
              <a:t>ZnS:Cu</a:t>
            </a:r>
            <a:endParaRPr lang="en-US" sz="2000" dirty="0"/>
          </a:p>
          <a:p>
            <a:r>
              <a:rPr lang="en-US" sz="2000" dirty="0"/>
              <a:t>Glycerol/ </a:t>
            </a:r>
            <a:r>
              <a:rPr lang="en-US" sz="2000" dirty="0" err="1"/>
              <a:t>ZnS:Ag</a:t>
            </a:r>
            <a:endParaRPr lang="en-US" sz="2000" dirty="0"/>
          </a:p>
          <a:p>
            <a:pPr marL="0" indent="0">
              <a:buNone/>
            </a:pPr>
            <a:endParaRPr lang="en-US" sz="2000" dirty="0"/>
          </a:p>
          <a:p>
            <a:endParaRPr lang="en-US" sz="2000" dirty="0"/>
          </a:p>
        </p:txBody>
      </p:sp>
    </p:spTree>
    <p:extLst>
      <p:ext uri="{BB962C8B-B14F-4D97-AF65-F5344CB8AC3E}">
        <p14:creationId xmlns:p14="http://schemas.microsoft.com/office/powerpoint/2010/main" val="1774330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Tests at the NEUTRA beam line at PSI, Switzerland 1.</a:t>
            </a:r>
          </a:p>
        </p:txBody>
      </p:sp>
      <p:sp>
        <p:nvSpPr>
          <p:cNvPr id="5" name="Content Placeholder 4"/>
          <p:cNvSpPr>
            <a:spLocks noGrp="1"/>
          </p:cNvSpPr>
          <p:nvPr>
            <p:ph sz="half" idx="1"/>
          </p:nvPr>
        </p:nvSpPr>
        <p:spPr>
          <a:xfrm>
            <a:off x="98854" y="711814"/>
            <a:ext cx="8938054" cy="827737"/>
          </a:xfrm>
        </p:spPr>
        <p:txBody>
          <a:bodyPr>
            <a:noAutofit/>
          </a:bodyPr>
          <a:lstStyle/>
          <a:p>
            <a:r>
              <a:rPr lang="en-US" dirty="0"/>
              <a:t>Utilized the high E tail of the beam spectrum, thermal contribution blocked by B</a:t>
            </a:r>
            <a:r>
              <a:rPr lang="en-US" baseline="-25000" dirty="0"/>
              <a:t>4</a:t>
            </a:r>
            <a:r>
              <a:rPr lang="en-US" dirty="0"/>
              <a:t>C and Cd plates, fast flux around ~5e5 n/cm</a:t>
            </a:r>
            <a:r>
              <a:rPr lang="en-US" baseline="30000" dirty="0"/>
              <a:t>2</a:t>
            </a:r>
            <a:r>
              <a:rPr lang="en-US" dirty="0"/>
              <a:t>/s, L/D=550</a:t>
            </a:r>
          </a:p>
          <a:p>
            <a:r>
              <a:rPr lang="en-US" dirty="0"/>
              <a:t>Used different combinations of different screens and cameras:</a:t>
            </a:r>
            <a:br>
              <a:rPr lang="en-US" dirty="0"/>
            </a:br>
            <a:r>
              <a:rPr lang="en-US" dirty="0"/>
              <a:t>- 8 mm thick, slab plastic BC400 scintillator (</a:t>
            </a:r>
            <a:r>
              <a:rPr lang="en-US" dirty="0" err="1"/>
              <a:t>St.Gobain</a:t>
            </a:r>
            <a:r>
              <a:rPr lang="en-US" dirty="0"/>
              <a:t>)</a:t>
            </a:r>
            <a:br>
              <a:rPr lang="en-US" dirty="0"/>
            </a:br>
            <a:r>
              <a:rPr lang="en-US" dirty="0"/>
              <a:t>- 2.4 mm PP/</a:t>
            </a:r>
            <a:r>
              <a:rPr lang="en-US" dirty="0" err="1"/>
              <a:t>ZnS:Cu</a:t>
            </a:r>
            <a:r>
              <a:rPr lang="en-US" dirty="0"/>
              <a:t> (30%) RC </a:t>
            </a:r>
            <a:r>
              <a:rPr lang="en-US" dirty="0" err="1"/>
              <a:t>Tritec</a:t>
            </a:r>
            <a:r>
              <a:rPr lang="en-US" dirty="0"/>
              <a:t> AG screen</a:t>
            </a:r>
          </a:p>
          <a:p>
            <a:r>
              <a:rPr lang="en-US" dirty="0"/>
              <a:t>BC400 was in some cases backed by a highly reflective mirror to increase light collection efficiency</a:t>
            </a:r>
          </a:p>
          <a:p>
            <a:endParaRPr lang="en-US" dirty="0"/>
          </a:p>
        </p:txBody>
      </p:sp>
      <p:pic>
        <p:nvPicPr>
          <p:cNvPr id="10" name="Picture 9">
            <a:extLst>
              <a:ext uri="{FF2B5EF4-FFF2-40B4-BE49-F238E27FC236}">
                <a16:creationId xmlns:a16="http://schemas.microsoft.com/office/drawing/2014/main" id="{0B17B6D9-B3C7-4D54-8E99-5B585232C8D2}"/>
              </a:ext>
            </a:extLst>
          </p:cNvPr>
          <p:cNvPicPr>
            <a:picLocks noChangeAspect="1"/>
          </p:cNvPicPr>
          <p:nvPr/>
        </p:nvPicPr>
        <p:blipFill rotWithShape="1">
          <a:blip r:embed="rId2"/>
          <a:srcRect l="1049" r="1478" b="11148"/>
          <a:stretch/>
        </p:blipFill>
        <p:spPr>
          <a:xfrm>
            <a:off x="1463039" y="2993873"/>
            <a:ext cx="7195745" cy="2562868"/>
          </a:xfrm>
          <a:prstGeom prst="rect">
            <a:avLst/>
          </a:prstGeom>
        </p:spPr>
      </p:pic>
      <p:sp>
        <p:nvSpPr>
          <p:cNvPr id="11" name="TextBox 10">
            <a:extLst>
              <a:ext uri="{FF2B5EF4-FFF2-40B4-BE49-F238E27FC236}">
                <a16:creationId xmlns:a16="http://schemas.microsoft.com/office/drawing/2014/main" id="{184945A5-8687-4C2B-80E6-C090E778FA7E}"/>
              </a:ext>
            </a:extLst>
          </p:cNvPr>
          <p:cNvSpPr txBox="1"/>
          <p:nvPr/>
        </p:nvSpPr>
        <p:spPr>
          <a:xfrm>
            <a:off x="-11977" y="3976992"/>
            <a:ext cx="1021474" cy="335903"/>
          </a:xfrm>
          <a:prstGeom prst="rect">
            <a:avLst/>
          </a:prstGeom>
        </p:spPr>
        <p:txBody>
          <a:bodyPr vert="horz" wrap="none" lIns="91440" tIns="45720" rIns="91440" bIns="45720" rtlCol="0" anchor="b">
            <a:normAutofit fontScale="92500" lnSpcReduction="10000"/>
          </a:bodyPr>
          <a:lstStyle/>
          <a:p>
            <a:r>
              <a:rPr lang="en-US" dirty="0" err="1"/>
              <a:t>direct+scattered</a:t>
            </a:r>
            <a:endParaRPr lang="en-US" dirty="0"/>
          </a:p>
        </p:txBody>
      </p:sp>
      <p:sp>
        <p:nvSpPr>
          <p:cNvPr id="12" name="TextBox 11">
            <a:extLst>
              <a:ext uri="{FF2B5EF4-FFF2-40B4-BE49-F238E27FC236}">
                <a16:creationId xmlns:a16="http://schemas.microsoft.com/office/drawing/2014/main" id="{66F3A545-3E43-4C55-A4EB-EFABDCE0BB00}"/>
              </a:ext>
            </a:extLst>
          </p:cNvPr>
          <p:cNvSpPr txBox="1"/>
          <p:nvPr/>
        </p:nvSpPr>
        <p:spPr>
          <a:xfrm>
            <a:off x="411359" y="4512963"/>
            <a:ext cx="1021474" cy="335903"/>
          </a:xfrm>
          <a:prstGeom prst="rect">
            <a:avLst/>
          </a:prstGeom>
        </p:spPr>
        <p:txBody>
          <a:bodyPr vert="horz" wrap="none" lIns="91440" tIns="45720" rIns="91440" bIns="45720" rtlCol="0" anchor="b">
            <a:normAutofit fontScale="92500" lnSpcReduction="10000"/>
          </a:bodyPr>
          <a:lstStyle/>
          <a:p>
            <a:r>
              <a:rPr lang="en-US" dirty="0"/>
              <a:t>direct </a:t>
            </a:r>
            <a:r>
              <a:rPr lang="en-US" dirty="0" err="1"/>
              <a:t>n+g</a:t>
            </a:r>
            <a:endParaRPr lang="en-US" dirty="0"/>
          </a:p>
        </p:txBody>
      </p:sp>
      <p:sp>
        <p:nvSpPr>
          <p:cNvPr id="13" name="TextBox 12">
            <a:extLst>
              <a:ext uri="{FF2B5EF4-FFF2-40B4-BE49-F238E27FC236}">
                <a16:creationId xmlns:a16="http://schemas.microsoft.com/office/drawing/2014/main" id="{C4F96600-658E-4F69-B290-AC6E0B5E322F}"/>
              </a:ext>
            </a:extLst>
          </p:cNvPr>
          <p:cNvSpPr txBox="1"/>
          <p:nvPr/>
        </p:nvSpPr>
        <p:spPr>
          <a:xfrm>
            <a:off x="429792" y="5048934"/>
            <a:ext cx="1021474" cy="335903"/>
          </a:xfrm>
          <a:prstGeom prst="rect">
            <a:avLst/>
          </a:prstGeom>
        </p:spPr>
        <p:txBody>
          <a:bodyPr vert="horz" wrap="none" lIns="91440" tIns="45720" rIns="91440" bIns="45720" rtlCol="0" anchor="b">
            <a:normAutofit fontScale="92500" lnSpcReduction="10000"/>
          </a:bodyPr>
          <a:lstStyle/>
          <a:p>
            <a:r>
              <a:rPr lang="en-US" dirty="0"/>
              <a:t>direct n</a:t>
            </a:r>
          </a:p>
        </p:txBody>
      </p:sp>
      <p:sp>
        <p:nvSpPr>
          <p:cNvPr id="8" name="TextBox 7">
            <a:extLst>
              <a:ext uri="{FF2B5EF4-FFF2-40B4-BE49-F238E27FC236}">
                <a16:creationId xmlns:a16="http://schemas.microsoft.com/office/drawing/2014/main" id="{184945A5-8687-4C2B-80E6-C090E778FA7E}"/>
              </a:ext>
            </a:extLst>
          </p:cNvPr>
          <p:cNvSpPr txBox="1"/>
          <p:nvPr/>
        </p:nvSpPr>
        <p:spPr>
          <a:xfrm>
            <a:off x="1362497" y="5948802"/>
            <a:ext cx="4897626" cy="335903"/>
          </a:xfrm>
          <a:prstGeom prst="rect">
            <a:avLst/>
          </a:prstGeom>
        </p:spPr>
        <p:txBody>
          <a:bodyPr vert="horz" wrap="none" lIns="91440" tIns="45720" rIns="91440" bIns="45720" rtlCol="0" anchor="b">
            <a:normAutofit fontScale="92500" lnSpcReduction="10000"/>
          </a:bodyPr>
          <a:lstStyle/>
          <a:p>
            <a:r>
              <a:rPr lang="en-US" dirty="0">
                <a:solidFill>
                  <a:srgbClr val="105091"/>
                </a:solidFill>
              </a:rPr>
              <a:t>PP/ZnS screen has 7.4x higher efficiency/mm as BC400!</a:t>
            </a:r>
          </a:p>
        </p:txBody>
      </p:sp>
    </p:spTree>
    <p:extLst>
      <p:ext uri="{BB962C8B-B14F-4D97-AF65-F5344CB8AC3E}">
        <p14:creationId xmlns:p14="http://schemas.microsoft.com/office/powerpoint/2010/main" val="3405315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Tests at the NEUTRA beam line at PSI, Switzerland 2.</a:t>
            </a:r>
          </a:p>
        </p:txBody>
      </p:sp>
      <p:pic>
        <p:nvPicPr>
          <p:cNvPr id="8" name="Picture 7">
            <a:extLst>
              <a:ext uri="{FF2B5EF4-FFF2-40B4-BE49-F238E27FC236}">
                <a16:creationId xmlns:a16="http://schemas.microsoft.com/office/drawing/2014/main" id="{823E3915-7BB5-4B8A-B852-1D2D6EE524FE}"/>
              </a:ext>
            </a:extLst>
          </p:cNvPr>
          <p:cNvPicPr/>
          <p:nvPr/>
        </p:nvPicPr>
        <p:blipFill rotWithShape="1">
          <a:blip r:embed="rId2">
            <a:extLst>
              <a:ext uri="{28A0092B-C50C-407E-A947-70E740481C1C}">
                <a14:useLocalDpi xmlns:a14="http://schemas.microsoft.com/office/drawing/2010/main" val="0"/>
              </a:ext>
            </a:extLst>
          </a:blip>
          <a:srcRect l="28726" t="12785" r="28930" b="29806"/>
          <a:stretch/>
        </p:blipFill>
        <p:spPr bwMode="auto">
          <a:xfrm>
            <a:off x="252638" y="1097281"/>
            <a:ext cx="1188000" cy="1188000"/>
          </a:xfrm>
          <a:prstGeom prst="rect">
            <a:avLst/>
          </a:prstGeom>
          <a:noFill/>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C2EF7B6A-39F0-4D26-9413-715372199766}"/>
              </a:ext>
            </a:extLst>
          </p:cNvPr>
          <p:cNvPicPr/>
          <p:nvPr/>
        </p:nvPicPr>
        <p:blipFill rotWithShape="1">
          <a:blip r:embed="rId3">
            <a:extLst>
              <a:ext uri="{28A0092B-C50C-407E-A947-70E740481C1C}">
                <a14:useLocalDpi xmlns:a14="http://schemas.microsoft.com/office/drawing/2010/main" val="0"/>
              </a:ext>
            </a:extLst>
          </a:blip>
          <a:srcRect l="27689" t="12202" r="28504" b="30138"/>
          <a:stretch/>
        </p:blipFill>
        <p:spPr bwMode="auto">
          <a:xfrm>
            <a:off x="1477238" y="1097281"/>
            <a:ext cx="1224000" cy="1188000"/>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7C0E105E-92AA-4CF6-A62C-EF08AF34596F}"/>
              </a:ext>
            </a:extLst>
          </p:cNvPr>
          <p:cNvPicPr/>
          <p:nvPr/>
        </p:nvPicPr>
        <p:blipFill>
          <a:blip r:embed="rId4"/>
          <a:stretch>
            <a:fillRect/>
          </a:stretch>
        </p:blipFill>
        <p:spPr>
          <a:xfrm rot="10800000">
            <a:off x="2701239" y="1121605"/>
            <a:ext cx="2123440" cy="1158875"/>
          </a:xfrm>
          <a:prstGeom prst="rect">
            <a:avLst/>
          </a:prstGeom>
        </p:spPr>
      </p:pic>
      <p:sp>
        <p:nvSpPr>
          <p:cNvPr id="15" name="TextBox 11">
            <a:extLst>
              <a:ext uri="{FF2B5EF4-FFF2-40B4-BE49-F238E27FC236}">
                <a16:creationId xmlns:a16="http://schemas.microsoft.com/office/drawing/2014/main" id="{8F859C71-6871-43AB-8A8D-4B49BDA7A864}"/>
              </a:ext>
            </a:extLst>
          </p:cNvPr>
          <p:cNvSpPr txBox="1"/>
          <p:nvPr/>
        </p:nvSpPr>
        <p:spPr>
          <a:xfrm>
            <a:off x="262838" y="1139570"/>
            <a:ext cx="152400"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CH" sz="1200" dirty="0">
                <a:latin typeface="Times New Roman" panose="02020603050405020304" pitchFamily="18" charset="0"/>
                <a:cs typeface="Times New Roman" panose="02020603050405020304" pitchFamily="18" charset="0"/>
              </a:rPr>
              <a:t>a.</a:t>
            </a:r>
          </a:p>
        </p:txBody>
      </p:sp>
      <p:sp>
        <p:nvSpPr>
          <p:cNvPr id="16" name="TextBox 12">
            <a:extLst>
              <a:ext uri="{FF2B5EF4-FFF2-40B4-BE49-F238E27FC236}">
                <a16:creationId xmlns:a16="http://schemas.microsoft.com/office/drawing/2014/main" id="{A4A42AEA-6C4B-4129-BA8B-5DFBA4E73492}"/>
              </a:ext>
            </a:extLst>
          </p:cNvPr>
          <p:cNvSpPr txBox="1"/>
          <p:nvPr/>
        </p:nvSpPr>
        <p:spPr>
          <a:xfrm>
            <a:off x="1558238" y="1137481"/>
            <a:ext cx="152400"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CH" sz="1200" dirty="0">
                <a:latin typeface="Times New Roman" panose="02020603050405020304" pitchFamily="18" charset="0"/>
                <a:cs typeface="Times New Roman" panose="02020603050405020304" pitchFamily="18" charset="0"/>
              </a:rPr>
              <a:t>b.</a:t>
            </a:r>
          </a:p>
        </p:txBody>
      </p:sp>
      <p:sp>
        <p:nvSpPr>
          <p:cNvPr id="17" name="TextBox 13">
            <a:extLst>
              <a:ext uri="{FF2B5EF4-FFF2-40B4-BE49-F238E27FC236}">
                <a16:creationId xmlns:a16="http://schemas.microsoft.com/office/drawing/2014/main" id="{F1D63610-0EE6-427D-9AF9-EDF512B3D572}"/>
              </a:ext>
            </a:extLst>
          </p:cNvPr>
          <p:cNvSpPr txBox="1"/>
          <p:nvPr/>
        </p:nvSpPr>
        <p:spPr>
          <a:xfrm>
            <a:off x="2701238" y="1137481"/>
            <a:ext cx="152400"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CH" sz="1200" dirty="0">
                <a:latin typeface="Times New Roman" panose="02020603050405020304" pitchFamily="18" charset="0"/>
                <a:cs typeface="Times New Roman" panose="02020603050405020304" pitchFamily="18" charset="0"/>
              </a:rPr>
              <a:t>c.</a:t>
            </a:r>
          </a:p>
        </p:txBody>
      </p:sp>
      <p:sp>
        <p:nvSpPr>
          <p:cNvPr id="10" name="Content Placeholder 4"/>
          <p:cNvSpPr>
            <a:spLocks noGrp="1"/>
          </p:cNvSpPr>
          <p:nvPr>
            <p:ph sz="half" idx="1"/>
          </p:nvPr>
        </p:nvSpPr>
        <p:spPr>
          <a:xfrm>
            <a:off x="107646" y="527176"/>
            <a:ext cx="8938054" cy="827737"/>
          </a:xfrm>
        </p:spPr>
        <p:txBody>
          <a:bodyPr>
            <a:noAutofit/>
          </a:bodyPr>
          <a:lstStyle/>
          <a:p>
            <a:pPr marL="0" indent="0">
              <a:buNone/>
            </a:pPr>
            <a:r>
              <a:rPr lang="en-US" dirty="0"/>
              <a:t>A few radiographs taken by the different detector configurations:</a:t>
            </a:r>
          </a:p>
          <a:p>
            <a:endParaRPr lang="en-US" dirty="0"/>
          </a:p>
        </p:txBody>
      </p:sp>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28536" t="12243" r="28536" b="29862"/>
          <a:stretch/>
        </p:blipFill>
        <p:spPr bwMode="auto">
          <a:xfrm>
            <a:off x="252638" y="2321074"/>
            <a:ext cx="1662107" cy="1656040"/>
          </a:xfrm>
          <a:prstGeom prst="rect">
            <a:avLst/>
          </a:prstGeom>
          <a:noFill/>
          <a:ln>
            <a:noFill/>
          </a:ln>
          <a:extLst>
            <a:ext uri="{53640926-AAD7-44D8-BBD7-CCE9431645EC}">
              <a14:shadowObscured xmlns:a14="http://schemas.microsoft.com/office/drawing/2010/main"/>
            </a:ext>
          </a:extLst>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l="28141" t="12280" r="28129" b="29825"/>
          <a:stretch/>
        </p:blipFill>
        <p:spPr bwMode="auto">
          <a:xfrm>
            <a:off x="3524438" y="2321068"/>
            <a:ext cx="1693159" cy="1656040"/>
          </a:xfrm>
          <a:prstGeom prst="rect">
            <a:avLst/>
          </a:prstGeom>
          <a:noFill/>
          <a:ln>
            <a:noFill/>
          </a:ln>
          <a:extLst>
            <a:ext uri="{53640926-AAD7-44D8-BBD7-CCE9431645EC}">
              <a14:shadowObscured xmlns:a14="http://schemas.microsoft.com/office/drawing/2010/main"/>
            </a:ext>
          </a:extLst>
        </p:spPr>
      </p:pic>
      <p:pic>
        <p:nvPicPr>
          <p:cNvPr id="13" name="Picture 12"/>
          <p:cNvPicPr/>
          <p:nvPr/>
        </p:nvPicPr>
        <p:blipFill>
          <a:blip r:embed="rId7"/>
          <a:stretch>
            <a:fillRect/>
          </a:stretch>
        </p:blipFill>
        <p:spPr>
          <a:xfrm>
            <a:off x="5205638" y="2321073"/>
            <a:ext cx="1695450" cy="1663065"/>
          </a:xfrm>
          <a:prstGeom prst="rect">
            <a:avLst/>
          </a:prstGeom>
        </p:spPr>
      </p:pic>
      <p:sp>
        <p:nvSpPr>
          <p:cNvPr id="19" name="TextBox 18"/>
          <p:cNvSpPr txBox="1"/>
          <p:nvPr/>
        </p:nvSpPr>
        <p:spPr>
          <a:xfrm>
            <a:off x="252638" y="2312808"/>
            <a:ext cx="1524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a.</a:t>
            </a:r>
          </a:p>
        </p:txBody>
      </p:sp>
      <p:pic>
        <p:nvPicPr>
          <p:cNvPr id="20"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l="28650" t="12046" r="28657" b="30071"/>
          <a:stretch/>
        </p:blipFill>
        <p:spPr bwMode="auto">
          <a:xfrm>
            <a:off x="1888158" y="2321239"/>
            <a:ext cx="1653008" cy="1655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3681638" y="2345074"/>
            <a:ext cx="1524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c.</a:t>
            </a:r>
          </a:p>
        </p:txBody>
      </p:sp>
      <p:sp>
        <p:nvSpPr>
          <p:cNvPr id="22" name="TextBox 21"/>
          <p:cNvSpPr txBox="1"/>
          <p:nvPr/>
        </p:nvSpPr>
        <p:spPr>
          <a:xfrm>
            <a:off x="5281838" y="2345074"/>
            <a:ext cx="1524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d.</a:t>
            </a:r>
          </a:p>
        </p:txBody>
      </p:sp>
      <p:sp>
        <p:nvSpPr>
          <p:cNvPr id="23" name="TextBox 22"/>
          <p:cNvSpPr txBox="1"/>
          <p:nvPr/>
        </p:nvSpPr>
        <p:spPr>
          <a:xfrm>
            <a:off x="1929038" y="2345074"/>
            <a:ext cx="1524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b.</a:t>
            </a:r>
          </a:p>
        </p:txBody>
      </p:sp>
      <p:pic>
        <p:nvPicPr>
          <p:cNvPr id="24" name="Picture 38"/>
          <p:cNvPicPr>
            <a:picLocks noChangeAspect="1" noChangeArrowheads="1"/>
          </p:cNvPicPr>
          <p:nvPr/>
        </p:nvPicPr>
        <p:blipFill>
          <a:blip r:embed="rId9">
            <a:extLst>
              <a:ext uri="{28A0092B-C50C-407E-A947-70E740481C1C}">
                <a14:useLocalDpi xmlns:a14="http://schemas.microsoft.com/office/drawing/2010/main" val="0"/>
              </a:ext>
            </a:extLst>
          </a:blip>
          <a:srcRect l="20444" t="7558" r="20444" b="18993"/>
          <a:stretch>
            <a:fillRect/>
          </a:stretch>
        </p:blipFill>
        <p:spPr bwMode="auto">
          <a:xfrm>
            <a:off x="191096" y="4205937"/>
            <a:ext cx="2305050" cy="234315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3"/>
          <p:cNvPicPr>
            <a:picLocks noChangeAspect="1" noChangeArrowheads="1"/>
          </p:cNvPicPr>
          <p:nvPr/>
        </p:nvPicPr>
        <p:blipFill>
          <a:blip r:embed="rId10">
            <a:extLst>
              <a:ext uri="{28A0092B-C50C-407E-A947-70E740481C1C}">
                <a14:useLocalDpi xmlns:a14="http://schemas.microsoft.com/office/drawing/2010/main" val="0"/>
              </a:ext>
            </a:extLst>
          </a:blip>
          <a:srcRect l="23068" t="8881" r="23068" b="23413"/>
          <a:stretch>
            <a:fillRect/>
          </a:stretch>
        </p:blipFill>
        <p:spPr bwMode="auto">
          <a:xfrm>
            <a:off x="2496146" y="4710762"/>
            <a:ext cx="1847850" cy="18383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8"/>
          <p:cNvPicPr>
            <a:picLocks noChangeAspect="1" noChangeArrowheads="1"/>
          </p:cNvPicPr>
          <p:nvPr/>
        </p:nvPicPr>
        <p:blipFill>
          <a:blip r:embed="rId11">
            <a:extLst>
              <a:ext uri="{28A0092B-C50C-407E-A947-70E740481C1C}">
                <a14:useLocalDpi xmlns:a14="http://schemas.microsoft.com/office/drawing/2010/main" val="0"/>
              </a:ext>
            </a:extLst>
          </a:blip>
          <a:srcRect l="25343" t="8965" r="25874" b="24718"/>
          <a:stretch>
            <a:fillRect/>
          </a:stretch>
        </p:blipFill>
        <p:spPr bwMode="auto">
          <a:xfrm>
            <a:off x="4353223" y="4967937"/>
            <a:ext cx="1514475" cy="15811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2"/>
          <p:cNvPicPr>
            <a:picLocks noChangeAspect="1" noChangeArrowheads="1"/>
          </p:cNvPicPr>
          <p:nvPr/>
        </p:nvPicPr>
        <p:blipFill>
          <a:blip r:embed="rId12">
            <a:extLst>
              <a:ext uri="{28A0092B-C50C-407E-A947-70E740481C1C}">
                <a14:useLocalDpi xmlns:a14="http://schemas.microsoft.com/office/drawing/2010/main" val="0"/>
              </a:ext>
            </a:extLst>
          </a:blip>
          <a:srcRect l="28874" t="11919" r="28337" b="30571"/>
          <a:stretch>
            <a:fillRect/>
          </a:stretch>
        </p:blipFill>
        <p:spPr bwMode="auto">
          <a:xfrm>
            <a:off x="5887046" y="5377512"/>
            <a:ext cx="1162050" cy="1152525"/>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191096" y="4290934"/>
            <a:ext cx="2286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4x4</a:t>
            </a:r>
          </a:p>
        </p:txBody>
      </p:sp>
      <p:sp>
        <p:nvSpPr>
          <p:cNvPr id="29" name="TextBox 28"/>
          <p:cNvSpPr txBox="1"/>
          <p:nvPr/>
        </p:nvSpPr>
        <p:spPr>
          <a:xfrm>
            <a:off x="4382096" y="5088071"/>
            <a:ext cx="2286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6x6</a:t>
            </a:r>
          </a:p>
        </p:txBody>
      </p:sp>
      <p:sp>
        <p:nvSpPr>
          <p:cNvPr id="30" name="TextBox 29"/>
          <p:cNvSpPr txBox="1"/>
          <p:nvPr/>
        </p:nvSpPr>
        <p:spPr>
          <a:xfrm>
            <a:off x="2553296" y="4783271"/>
            <a:ext cx="2286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5x5</a:t>
            </a:r>
          </a:p>
        </p:txBody>
      </p:sp>
      <p:sp>
        <p:nvSpPr>
          <p:cNvPr id="31" name="TextBox 30"/>
          <p:cNvSpPr txBox="1"/>
          <p:nvPr/>
        </p:nvSpPr>
        <p:spPr>
          <a:xfrm>
            <a:off x="5906096" y="5425137"/>
            <a:ext cx="2286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8x8</a:t>
            </a:r>
          </a:p>
        </p:txBody>
      </p:sp>
      <p:sp>
        <p:nvSpPr>
          <p:cNvPr id="32" name="TextBox 31">
            <a:extLst>
              <a:ext uri="{FF2B5EF4-FFF2-40B4-BE49-F238E27FC236}">
                <a16:creationId xmlns:a16="http://schemas.microsoft.com/office/drawing/2014/main" id="{184945A5-8687-4C2B-80E6-C090E778FA7E}"/>
              </a:ext>
            </a:extLst>
          </p:cNvPr>
          <p:cNvSpPr txBox="1"/>
          <p:nvPr/>
        </p:nvSpPr>
        <p:spPr>
          <a:xfrm>
            <a:off x="341254" y="866670"/>
            <a:ext cx="1010768" cy="238045"/>
          </a:xfrm>
          <a:prstGeom prst="rect">
            <a:avLst/>
          </a:prstGeom>
        </p:spPr>
        <p:txBody>
          <a:bodyPr vert="horz" wrap="none" lIns="0" tIns="0" rIns="0" bIns="0" rtlCol="0" anchor="b">
            <a:normAutofit/>
          </a:bodyPr>
          <a:lstStyle/>
          <a:p>
            <a:r>
              <a:rPr lang="en-US" sz="1400" dirty="0">
                <a:solidFill>
                  <a:srgbClr val="105091"/>
                </a:solidFill>
              </a:rPr>
              <a:t>PP/</a:t>
            </a:r>
            <a:r>
              <a:rPr lang="en-US" sz="1400" dirty="0" err="1">
                <a:solidFill>
                  <a:srgbClr val="105091"/>
                </a:solidFill>
              </a:rPr>
              <a:t>ZnS</a:t>
            </a:r>
            <a:r>
              <a:rPr lang="en-US" sz="1400" dirty="0">
                <a:solidFill>
                  <a:srgbClr val="105091"/>
                </a:solidFill>
              </a:rPr>
              <a:t> screen</a:t>
            </a:r>
          </a:p>
        </p:txBody>
      </p:sp>
      <p:sp>
        <p:nvSpPr>
          <p:cNvPr id="33" name="TextBox 32">
            <a:extLst>
              <a:ext uri="{FF2B5EF4-FFF2-40B4-BE49-F238E27FC236}">
                <a16:creationId xmlns:a16="http://schemas.microsoft.com/office/drawing/2014/main" id="{184945A5-8687-4C2B-80E6-C090E778FA7E}"/>
              </a:ext>
            </a:extLst>
          </p:cNvPr>
          <p:cNvSpPr txBox="1"/>
          <p:nvPr/>
        </p:nvSpPr>
        <p:spPr>
          <a:xfrm>
            <a:off x="1504422" y="876030"/>
            <a:ext cx="1010768" cy="238045"/>
          </a:xfrm>
          <a:prstGeom prst="rect">
            <a:avLst/>
          </a:prstGeom>
        </p:spPr>
        <p:txBody>
          <a:bodyPr vert="horz" wrap="none" lIns="0" tIns="0" rIns="0" bIns="0" rtlCol="0" anchor="b">
            <a:normAutofit/>
          </a:bodyPr>
          <a:lstStyle/>
          <a:p>
            <a:r>
              <a:rPr lang="en-US" sz="1400" dirty="0">
                <a:solidFill>
                  <a:srgbClr val="105091"/>
                </a:solidFill>
              </a:rPr>
              <a:t>BC400 screen</a:t>
            </a:r>
          </a:p>
        </p:txBody>
      </p:sp>
      <p:sp>
        <p:nvSpPr>
          <p:cNvPr id="34" name="TextBox 33">
            <a:extLst>
              <a:ext uri="{FF2B5EF4-FFF2-40B4-BE49-F238E27FC236}">
                <a16:creationId xmlns:a16="http://schemas.microsoft.com/office/drawing/2014/main" id="{184945A5-8687-4C2B-80E6-C090E778FA7E}"/>
              </a:ext>
            </a:extLst>
          </p:cNvPr>
          <p:cNvSpPr txBox="1"/>
          <p:nvPr/>
        </p:nvSpPr>
        <p:spPr>
          <a:xfrm>
            <a:off x="2226475" y="3935126"/>
            <a:ext cx="1010768" cy="238045"/>
          </a:xfrm>
          <a:prstGeom prst="rect">
            <a:avLst/>
          </a:prstGeom>
        </p:spPr>
        <p:txBody>
          <a:bodyPr vert="horz" wrap="none" lIns="0" tIns="0" rIns="0" bIns="0" rtlCol="0" anchor="b">
            <a:normAutofit/>
          </a:bodyPr>
          <a:lstStyle/>
          <a:p>
            <a:r>
              <a:rPr lang="en-US" sz="1400" dirty="0">
                <a:solidFill>
                  <a:srgbClr val="105091"/>
                </a:solidFill>
              </a:rPr>
              <a:t>PP/</a:t>
            </a:r>
            <a:r>
              <a:rPr lang="en-US" sz="1400" dirty="0" err="1">
                <a:solidFill>
                  <a:srgbClr val="105091"/>
                </a:solidFill>
              </a:rPr>
              <a:t>ZnS</a:t>
            </a:r>
            <a:r>
              <a:rPr lang="en-US" sz="1400" dirty="0">
                <a:solidFill>
                  <a:srgbClr val="105091"/>
                </a:solidFill>
              </a:rPr>
              <a:t> screen</a:t>
            </a:r>
          </a:p>
        </p:txBody>
      </p:sp>
      <p:sp>
        <p:nvSpPr>
          <p:cNvPr id="35" name="TextBox 34">
            <a:extLst>
              <a:ext uri="{FF2B5EF4-FFF2-40B4-BE49-F238E27FC236}">
                <a16:creationId xmlns:a16="http://schemas.microsoft.com/office/drawing/2014/main" id="{184945A5-8687-4C2B-80E6-C090E778FA7E}"/>
              </a:ext>
            </a:extLst>
          </p:cNvPr>
          <p:cNvSpPr txBox="1"/>
          <p:nvPr/>
        </p:nvSpPr>
        <p:spPr>
          <a:xfrm>
            <a:off x="3895408" y="3939645"/>
            <a:ext cx="1010768" cy="238045"/>
          </a:xfrm>
          <a:prstGeom prst="rect">
            <a:avLst/>
          </a:prstGeom>
        </p:spPr>
        <p:txBody>
          <a:bodyPr vert="horz" wrap="none" lIns="0" tIns="0" rIns="0" bIns="0" rtlCol="0" anchor="b">
            <a:normAutofit/>
          </a:bodyPr>
          <a:lstStyle/>
          <a:p>
            <a:r>
              <a:rPr lang="en-US" sz="1400" dirty="0">
                <a:solidFill>
                  <a:srgbClr val="105091"/>
                </a:solidFill>
              </a:rPr>
              <a:t>BC400 screen</a:t>
            </a:r>
          </a:p>
        </p:txBody>
      </p:sp>
      <p:sp>
        <p:nvSpPr>
          <p:cNvPr id="36" name="TextBox 35">
            <a:extLst>
              <a:ext uri="{FF2B5EF4-FFF2-40B4-BE49-F238E27FC236}">
                <a16:creationId xmlns:a16="http://schemas.microsoft.com/office/drawing/2014/main" id="{184945A5-8687-4C2B-80E6-C090E778FA7E}"/>
              </a:ext>
            </a:extLst>
          </p:cNvPr>
          <p:cNvSpPr txBox="1"/>
          <p:nvPr/>
        </p:nvSpPr>
        <p:spPr>
          <a:xfrm>
            <a:off x="696974" y="3935126"/>
            <a:ext cx="1010768" cy="238045"/>
          </a:xfrm>
          <a:prstGeom prst="rect">
            <a:avLst/>
          </a:prstGeom>
        </p:spPr>
        <p:txBody>
          <a:bodyPr vert="horz" wrap="none" lIns="0" tIns="0" rIns="0" bIns="0" rtlCol="0" anchor="b">
            <a:normAutofit/>
          </a:bodyPr>
          <a:lstStyle/>
          <a:p>
            <a:r>
              <a:rPr lang="en-US" sz="1400" dirty="0">
                <a:solidFill>
                  <a:srgbClr val="105091"/>
                </a:solidFill>
              </a:rPr>
              <a:t>PP/</a:t>
            </a:r>
            <a:r>
              <a:rPr lang="en-US" sz="1400" dirty="0" err="1">
                <a:solidFill>
                  <a:srgbClr val="105091"/>
                </a:solidFill>
              </a:rPr>
              <a:t>ZnS</a:t>
            </a:r>
            <a:r>
              <a:rPr lang="en-US" sz="1400" dirty="0">
                <a:solidFill>
                  <a:srgbClr val="105091"/>
                </a:solidFill>
              </a:rPr>
              <a:t> screen</a:t>
            </a:r>
          </a:p>
        </p:txBody>
      </p:sp>
      <p:sp>
        <p:nvSpPr>
          <p:cNvPr id="37" name="TextBox 36">
            <a:extLst>
              <a:ext uri="{FF2B5EF4-FFF2-40B4-BE49-F238E27FC236}">
                <a16:creationId xmlns:a16="http://schemas.microsoft.com/office/drawing/2014/main" id="{184945A5-8687-4C2B-80E6-C090E778FA7E}"/>
              </a:ext>
            </a:extLst>
          </p:cNvPr>
          <p:cNvSpPr txBox="1"/>
          <p:nvPr/>
        </p:nvSpPr>
        <p:spPr>
          <a:xfrm>
            <a:off x="3991012" y="4475600"/>
            <a:ext cx="1896034" cy="238045"/>
          </a:xfrm>
          <a:prstGeom prst="rect">
            <a:avLst/>
          </a:prstGeom>
        </p:spPr>
        <p:txBody>
          <a:bodyPr vert="horz" wrap="none" lIns="0" tIns="0" rIns="0" bIns="0" rtlCol="0" anchor="b">
            <a:normAutofit/>
          </a:bodyPr>
          <a:lstStyle/>
          <a:p>
            <a:r>
              <a:rPr lang="en-US" sz="1400" dirty="0">
                <a:solidFill>
                  <a:srgbClr val="105091"/>
                </a:solidFill>
              </a:rPr>
              <a:t>Effect of pixel binning</a:t>
            </a:r>
          </a:p>
        </p:txBody>
      </p:sp>
    </p:spTree>
    <p:extLst>
      <p:ext uri="{BB962C8B-B14F-4D97-AF65-F5344CB8AC3E}">
        <p14:creationId xmlns:p14="http://schemas.microsoft.com/office/powerpoint/2010/main" val="4010941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Tests at the NEUTRA beam line at PSI, Switzerland 3.</a:t>
            </a:r>
          </a:p>
        </p:txBody>
      </p:sp>
      <p:sp>
        <p:nvSpPr>
          <p:cNvPr id="10" name="Content Placeholder 4"/>
          <p:cNvSpPr>
            <a:spLocks noGrp="1"/>
          </p:cNvSpPr>
          <p:nvPr>
            <p:ph sz="half" idx="1"/>
          </p:nvPr>
        </p:nvSpPr>
        <p:spPr>
          <a:xfrm>
            <a:off x="98854" y="571139"/>
            <a:ext cx="8938054" cy="827737"/>
          </a:xfrm>
        </p:spPr>
        <p:txBody>
          <a:bodyPr>
            <a:noAutofit/>
          </a:bodyPr>
          <a:lstStyle/>
          <a:p>
            <a:pPr marL="0" indent="0">
              <a:buNone/>
            </a:pPr>
            <a:r>
              <a:rPr lang="en-US" dirty="0"/>
              <a:t>A few radiographs taken by the different detector configurations:</a:t>
            </a:r>
          </a:p>
          <a:p>
            <a:endParaRPr lang="en-US" dirty="0"/>
          </a:p>
        </p:txBody>
      </p:sp>
      <p:pic>
        <p:nvPicPr>
          <p:cNvPr id="3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07" t="4709" r="7558" b="-322"/>
          <a:stretch/>
        </p:blipFill>
        <p:spPr bwMode="auto">
          <a:xfrm>
            <a:off x="3832654" y="903546"/>
            <a:ext cx="3245154" cy="2591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Box 32"/>
          <p:cNvSpPr txBox="1">
            <a:spLocks noChangeAspect="1"/>
          </p:cNvSpPr>
          <p:nvPr/>
        </p:nvSpPr>
        <p:spPr>
          <a:xfrm>
            <a:off x="6578170" y="1542615"/>
            <a:ext cx="380995" cy="153888"/>
          </a:xfrm>
          <a:prstGeom prst="rect">
            <a:avLst/>
          </a:prstGeom>
          <a:noFill/>
        </p:spPr>
        <p:txBody>
          <a:bodyPr wrap="square" lIns="0" tIns="0" rIns="0" bIns="0" rtlCol="0">
            <a:spAutoFit/>
          </a:bodyPr>
          <a:lstStyle/>
          <a:p>
            <a:r>
              <a:rPr lang="de-CH" sz="1000" dirty="0">
                <a:latin typeface="Times New Roman" panose="02020603050405020304" pitchFamily="18" charset="0"/>
                <a:cs typeface="Times New Roman" panose="02020603050405020304" pitchFamily="18" charset="0"/>
              </a:rPr>
              <a:t>edge1</a:t>
            </a:r>
          </a:p>
        </p:txBody>
      </p:sp>
      <p:sp>
        <p:nvSpPr>
          <p:cNvPr id="34" name="TextBox 33"/>
          <p:cNvSpPr txBox="1">
            <a:spLocks noChangeAspect="1"/>
          </p:cNvSpPr>
          <p:nvPr/>
        </p:nvSpPr>
        <p:spPr>
          <a:xfrm>
            <a:off x="6272843" y="2098536"/>
            <a:ext cx="380994" cy="153888"/>
          </a:xfrm>
          <a:prstGeom prst="rect">
            <a:avLst/>
          </a:prstGeom>
          <a:noFill/>
        </p:spPr>
        <p:txBody>
          <a:bodyPr wrap="square" lIns="0" tIns="0" rIns="0" bIns="0" rtlCol="0">
            <a:spAutoFit/>
          </a:bodyPr>
          <a:lstStyle/>
          <a:p>
            <a:r>
              <a:rPr lang="de-CH" sz="1000" dirty="0">
                <a:latin typeface="Times New Roman" panose="02020603050405020304" pitchFamily="18" charset="0"/>
                <a:cs typeface="Times New Roman" panose="02020603050405020304" pitchFamily="18" charset="0"/>
              </a:rPr>
              <a:t>edge2</a:t>
            </a:r>
          </a:p>
        </p:txBody>
      </p:sp>
      <p:sp>
        <p:nvSpPr>
          <p:cNvPr id="35" name="TextBox 34"/>
          <p:cNvSpPr txBox="1">
            <a:spLocks noChangeAspect="1"/>
          </p:cNvSpPr>
          <p:nvPr/>
        </p:nvSpPr>
        <p:spPr>
          <a:xfrm>
            <a:off x="5869500" y="2588670"/>
            <a:ext cx="327958" cy="153888"/>
          </a:xfrm>
          <a:prstGeom prst="rect">
            <a:avLst/>
          </a:prstGeom>
          <a:noFill/>
        </p:spPr>
        <p:txBody>
          <a:bodyPr wrap="square" lIns="0" tIns="0" rIns="0" bIns="0" rtlCol="0">
            <a:spAutoFit/>
          </a:bodyPr>
          <a:lstStyle/>
          <a:p>
            <a:r>
              <a:rPr lang="de-CH" sz="1000" dirty="0">
                <a:latin typeface="Times New Roman" panose="02020603050405020304" pitchFamily="18" charset="0"/>
                <a:cs typeface="Times New Roman" panose="02020603050405020304" pitchFamily="18" charset="0"/>
              </a:rPr>
              <a:t>edge3</a:t>
            </a:r>
          </a:p>
        </p:txBody>
      </p:sp>
      <p:pic>
        <p:nvPicPr>
          <p:cNvPr id="36" name="Picture 35"/>
          <p:cNvPicPr>
            <a:picLocks noChangeAspect="1"/>
          </p:cNvPicPr>
          <p:nvPr/>
        </p:nvPicPr>
        <p:blipFill rotWithShape="1">
          <a:blip r:embed="rId3">
            <a:extLst>
              <a:ext uri="{28A0092B-C50C-407E-A947-70E740481C1C}">
                <a14:useLocalDpi xmlns:a14="http://schemas.microsoft.com/office/drawing/2010/main" val="0"/>
              </a:ext>
            </a:extLst>
          </a:blip>
          <a:srcRect l="30130" t="11755" r="27566" b="29139"/>
          <a:stretch/>
        </p:blipFill>
        <p:spPr bwMode="auto">
          <a:xfrm>
            <a:off x="2537252" y="915623"/>
            <a:ext cx="1297383" cy="1339153"/>
          </a:xfrm>
          <a:prstGeom prst="rect">
            <a:avLst/>
          </a:prstGeom>
          <a:noFill/>
          <a:ln>
            <a:noFill/>
          </a:ln>
          <a:extLst>
            <a:ext uri="{53640926-AAD7-44D8-BBD7-CCE9431645EC}">
              <a14:shadowObscured xmlns:a14="http://schemas.microsoft.com/office/drawing/2010/main"/>
            </a:ext>
          </a:extLst>
        </p:spPr>
      </p:pic>
      <p:pic>
        <p:nvPicPr>
          <p:cNvPr id="37" name="Picture 36"/>
          <p:cNvPicPr>
            <a:picLocks noChangeAspect="1"/>
          </p:cNvPicPr>
          <p:nvPr/>
        </p:nvPicPr>
        <p:blipFill rotWithShape="1">
          <a:blip r:embed="rId4">
            <a:extLst>
              <a:ext uri="{28A0092B-C50C-407E-A947-70E740481C1C}">
                <a14:useLocalDpi xmlns:a14="http://schemas.microsoft.com/office/drawing/2010/main" val="0"/>
              </a:ext>
            </a:extLst>
          </a:blip>
          <a:srcRect l="28868" t="11921" r="28926" b="29133"/>
          <a:stretch/>
        </p:blipFill>
        <p:spPr bwMode="auto">
          <a:xfrm>
            <a:off x="2537253" y="2251896"/>
            <a:ext cx="1294378" cy="1335528"/>
          </a:xfrm>
          <a:prstGeom prst="rect">
            <a:avLst/>
          </a:prstGeom>
          <a:noFill/>
          <a:ln>
            <a:noFill/>
          </a:ln>
          <a:extLst>
            <a:ext uri="{53640926-AAD7-44D8-BBD7-CCE9431645EC}">
              <a14:shadowObscured xmlns:a14="http://schemas.microsoft.com/office/drawing/2010/main"/>
            </a:ext>
          </a:extLst>
        </p:spPr>
      </p:pic>
      <p:pic>
        <p:nvPicPr>
          <p:cNvPr id="38" name="Picture 9"/>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984" t="9076" r="5909" b="201"/>
          <a:stretch/>
        </p:blipFill>
        <p:spPr bwMode="auto">
          <a:xfrm>
            <a:off x="98854" y="920424"/>
            <a:ext cx="2412000" cy="266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TextBox 38"/>
          <p:cNvSpPr txBox="1"/>
          <p:nvPr/>
        </p:nvSpPr>
        <p:spPr>
          <a:xfrm>
            <a:off x="758253" y="1296792"/>
            <a:ext cx="811644" cy="153888"/>
          </a:xfrm>
          <a:prstGeom prst="rect">
            <a:avLst/>
          </a:prstGeom>
          <a:noFill/>
        </p:spPr>
        <p:txBody>
          <a:bodyPr wrap="square" lIns="0" tIns="0" rIns="0" bIns="0" rtlCol="0">
            <a:spAutoFit/>
          </a:bodyPr>
          <a:lstStyle/>
          <a:p>
            <a:r>
              <a:rPr lang="de-CH" sz="1000" dirty="0" err="1">
                <a:latin typeface="Times New Roman" panose="02020603050405020304" pitchFamily="18" charset="0"/>
                <a:cs typeface="Times New Roman" panose="02020603050405020304" pitchFamily="18" charset="0"/>
              </a:rPr>
              <a:t>Cu</a:t>
            </a:r>
            <a:r>
              <a:rPr lang="de-CH" sz="1000" dirty="0">
                <a:latin typeface="Times New Roman" panose="02020603050405020304" pitchFamily="18" charset="0"/>
                <a:cs typeface="Times New Roman" panose="02020603050405020304" pitchFamily="18" charset="0"/>
              </a:rPr>
              <a:t> </a:t>
            </a:r>
            <a:r>
              <a:rPr lang="de-CH" sz="1000" dirty="0" err="1">
                <a:latin typeface="Times New Roman" panose="02020603050405020304" pitchFamily="18" charset="0"/>
                <a:cs typeface="Times New Roman" panose="02020603050405020304" pitchFamily="18" charset="0"/>
              </a:rPr>
              <a:t>step</a:t>
            </a:r>
            <a:r>
              <a:rPr lang="de-CH" sz="1000" dirty="0">
                <a:latin typeface="Times New Roman" panose="02020603050405020304" pitchFamily="18" charset="0"/>
                <a:cs typeface="Times New Roman" panose="02020603050405020304" pitchFamily="18" charset="0"/>
              </a:rPr>
              <a:t> </a:t>
            </a:r>
            <a:r>
              <a:rPr lang="de-CH" sz="1000" dirty="0" err="1">
                <a:latin typeface="Times New Roman" panose="02020603050405020304" pitchFamily="18" charset="0"/>
                <a:cs typeface="Times New Roman" panose="02020603050405020304" pitchFamily="18" charset="0"/>
              </a:rPr>
              <a:t>wedge</a:t>
            </a:r>
            <a:endParaRPr lang="de-CH" sz="1000" dirty="0">
              <a:latin typeface="Times New Roman" panose="02020603050405020304" pitchFamily="18" charset="0"/>
              <a:cs typeface="Times New Roman" panose="02020603050405020304" pitchFamily="18" charset="0"/>
            </a:endParaRPr>
          </a:p>
        </p:txBody>
      </p:sp>
      <p:sp>
        <p:nvSpPr>
          <p:cNvPr id="40" name="TextBox 39"/>
          <p:cNvSpPr txBox="1"/>
          <p:nvPr/>
        </p:nvSpPr>
        <p:spPr>
          <a:xfrm>
            <a:off x="175054" y="920424"/>
            <a:ext cx="1524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a.</a:t>
            </a:r>
          </a:p>
        </p:txBody>
      </p:sp>
      <p:sp>
        <p:nvSpPr>
          <p:cNvPr id="41" name="TextBox 40"/>
          <p:cNvSpPr txBox="1"/>
          <p:nvPr/>
        </p:nvSpPr>
        <p:spPr>
          <a:xfrm>
            <a:off x="4311481" y="1002970"/>
            <a:ext cx="1524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d.</a:t>
            </a:r>
          </a:p>
        </p:txBody>
      </p:sp>
      <p:sp>
        <p:nvSpPr>
          <p:cNvPr id="42" name="TextBox 41"/>
          <p:cNvSpPr txBox="1"/>
          <p:nvPr/>
        </p:nvSpPr>
        <p:spPr>
          <a:xfrm>
            <a:off x="2613454" y="2259758"/>
            <a:ext cx="1524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c.</a:t>
            </a:r>
          </a:p>
        </p:txBody>
      </p:sp>
      <p:sp>
        <p:nvSpPr>
          <p:cNvPr id="43" name="TextBox 42"/>
          <p:cNvSpPr txBox="1"/>
          <p:nvPr/>
        </p:nvSpPr>
        <p:spPr>
          <a:xfrm>
            <a:off x="2613454" y="920424"/>
            <a:ext cx="152400" cy="184666"/>
          </a:xfrm>
          <a:prstGeom prst="rect">
            <a:avLst/>
          </a:prstGeom>
          <a:no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b.</a:t>
            </a:r>
          </a:p>
        </p:txBody>
      </p:sp>
      <p:pic>
        <p:nvPicPr>
          <p:cNvPr id="2" name="Picture 1"/>
          <p:cNvPicPr>
            <a:picLocks noChangeAspect="1"/>
          </p:cNvPicPr>
          <p:nvPr/>
        </p:nvPicPr>
        <p:blipFill>
          <a:blip r:embed="rId6"/>
          <a:stretch>
            <a:fillRect/>
          </a:stretch>
        </p:blipFill>
        <p:spPr>
          <a:xfrm>
            <a:off x="295169" y="4096515"/>
            <a:ext cx="7948519" cy="2097049"/>
          </a:xfrm>
          <a:prstGeom prst="rect">
            <a:avLst/>
          </a:prstGeom>
        </p:spPr>
      </p:pic>
      <p:sp>
        <p:nvSpPr>
          <p:cNvPr id="44" name="Content Placeholder 4"/>
          <p:cNvSpPr txBox="1">
            <a:spLocks/>
          </p:cNvSpPr>
          <p:nvPr/>
        </p:nvSpPr>
        <p:spPr bwMode="auto">
          <a:xfrm>
            <a:off x="175054" y="3728163"/>
            <a:ext cx="8938054" cy="827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Autofit/>
          </a:bodyPr>
          <a:lstStyle>
            <a:lvl1pPr marL="342900" indent="-3429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mj-lt"/>
                <a:ea typeface="ＭＳ Ｐゴシック" charset="0"/>
                <a:cs typeface="Arial Rounded MT Bold"/>
              </a:defRPr>
            </a:lvl3pPr>
            <a:lvl4pPr marL="16002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4pPr>
            <a:lvl5pPr marL="20574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charset="0"/>
              <a:buNone/>
            </a:pPr>
            <a:r>
              <a:rPr lang="en-US" dirty="0"/>
              <a:t>Effect of pixel binning on resolution:</a:t>
            </a:r>
          </a:p>
          <a:p>
            <a:endParaRPr lang="en-US" dirty="0"/>
          </a:p>
        </p:txBody>
      </p:sp>
    </p:spTree>
    <p:extLst>
      <p:ext uri="{BB962C8B-B14F-4D97-AF65-F5344CB8AC3E}">
        <p14:creationId xmlns:p14="http://schemas.microsoft.com/office/powerpoint/2010/main" val="3107379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Tests at the 10 MW reactor RAD beam line at the BNC, Hungary</a:t>
            </a:r>
          </a:p>
        </p:txBody>
      </p:sp>
      <p:sp>
        <p:nvSpPr>
          <p:cNvPr id="10" name="Content Placeholder 4"/>
          <p:cNvSpPr>
            <a:spLocks noGrp="1"/>
          </p:cNvSpPr>
          <p:nvPr>
            <p:ph sz="half" idx="1"/>
          </p:nvPr>
        </p:nvSpPr>
        <p:spPr>
          <a:xfrm>
            <a:off x="98854" y="571139"/>
            <a:ext cx="8938054" cy="1128551"/>
          </a:xfrm>
        </p:spPr>
        <p:txBody>
          <a:bodyPr>
            <a:noAutofit/>
          </a:bodyPr>
          <a:lstStyle/>
          <a:p>
            <a:r>
              <a:rPr lang="en-US" dirty="0"/>
              <a:t>Thermal flux 4e7 n/cm</a:t>
            </a:r>
            <a:r>
              <a:rPr lang="en-US" baseline="30000" dirty="0"/>
              <a:t>2</a:t>
            </a:r>
            <a:r>
              <a:rPr lang="en-US" dirty="0"/>
              <a:t>/s </a:t>
            </a:r>
          </a:p>
          <a:p>
            <a:r>
              <a:rPr lang="en-US" dirty="0"/>
              <a:t>Fast flux 2e7 n/cm</a:t>
            </a:r>
            <a:r>
              <a:rPr lang="en-US" baseline="30000" dirty="0"/>
              <a:t>2</a:t>
            </a:r>
            <a:r>
              <a:rPr lang="en-US" dirty="0"/>
              <a:t>/s (E≥2.5 MeV)</a:t>
            </a:r>
          </a:p>
          <a:p>
            <a:r>
              <a:rPr lang="en-US" dirty="0"/>
              <a:t>1cm </a:t>
            </a:r>
            <a:r>
              <a:rPr lang="en-US" dirty="0" err="1"/>
              <a:t>Mirrobor</a:t>
            </a:r>
            <a:r>
              <a:rPr lang="en-US" dirty="0"/>
              <a:t> (thermal n)+200mm Pb filter (g) -&gt; fast flux 3e5 n/cm</a:t>
            </a:r>
            <a:r>
              <a:rPr lang="en-US" baseline="30000" dirty="0"/>
              <a:t>2</a:t>
            </a:r>
            <a:r>
              <a:rPr lang="en-US" dirty="0"/>
              <a:t>/s </a:t>
            </a:r>
          </a:p>
          <a:p>
            <a:r>
              <a:rPr lang="en-US" dirty="0"/>
              <a:t>Screens used: 8 mm thick BC400 slab</a:t>
            </a:r>
            <a:br>
              <a:rPr lang="en-US" dirty="0"/>
            </a:br>
            <a:r>
              <a:rPr lang="en-US" dirty="0"/>
              <a:t>                         3.8 mm thick PP/</a:t>
            </a:r>
            <a:r>
              <a:rPr lang="en-US" dirty="0" err="1"/>
              <a:t>ZnS:Cu</a:t>
            </a:r>
            <a:r>
              <a:rPr lang="en-US" dirty="0"/>
              <a:t> (30%) from RC </a:t>
            </a:r>
            <a:r>
              <a:rPr lang="en-US" dirty="0" err="1"/>
              <a:t>Titec</a:t>
            </a:r>
            <a:r>
              <a:rPr lang="en-US" dirty="0"/>
              <a:t> AG</a:t>
            </a:r>
            <a:br>
              <a:rPr lang="en-US" dirty="0"/>
            </a:br>
            <a:r>
              <a:rPr lang="en-US" dirty="0"/>
              <a:t>			     different in-house screens (see below)</a:t>
            </a:r>
          </a:p>
          <a:p>
            <a:endParaRPr lang="en-US" dirty="0"/>
          </a:p>
        </p:txBody>
      </p:sp>
      <p:pic>
        <p:nvPicPr>
          <p:cNvPr id="6" name="Picture 5">
            <a:extLst>
              <a:ext uri="{FF2B5EF4-FFF2-40B4-BE49-F238E27FC236}">
                <a16:creationId xmlns:a16="http://schemas.microsoft.com/office/drawing/2014/main" id="{443D8B01-87A2-409C-9876-6F581130FA80}"/>
              </a:ext>
            </a:extLst>
          </p:cNvPr>
          <p:cNvPicPr>
            <a:picLocks noChangeAspect="1"/>
          </p:cNvPicPr>
          <p:nvPr/>
        </p:nvPicPr>
        <p:blipFill rotWithShape="1">
          <a:blip r:embed="rId2">
            <a:extLst>
              <a:ext uri="{28A0092B-C50C-407E-A947-70E740481C1C}">
                <a14:useLocalDpi xmlns:a14="http://schemas.microsoft.com/office/drawing/2010/main" val="0"/>
              </a:ext>
            </a:extLst>
          </a:blip>
          <a:srcRect l="5687" t="5701" r="950" b="234"/>
          <a:stretch/>
        </p:blipFill>
        <p:spPr>
          <a:xfrm>
            <a:off x="191312" y="2708578"/>
            <a:ext cx="3651886" cy="3628313"/>
          </a:xfrm>
          <a:prstGeom prst="rect">
            <a:avLst/>
          </a:prstGeom>
        </p:spPr>
      </p:pic>
      <p:grpSp>
        <p:nvGrpSpPr>
          <p:cNvPr id="8" name="Group 7">
            <a:extLst>
              <a:ext uri="{FF2B5EF4-FFF2-40B4-BE49-F238E27FC236}">
                <a16:creationId xmlns:a16="http://schemas.microsoft.com/office/drawing/2014/main" id="{0CE115C5-753C-45C9-AB37-6153AB21F998}"/>
              </a:ext>
            </a:extLst>
          </p:cNvPr>
          <p:cNvGrpSpPr/>
          <p:nvPr/>
        </p:nvGrpSpPr>
        <p:grpSpPr>
          <a:xfrm>
            <a:off x="3885802" y="2713363"/>
            <a:ext cx="3741183" cy="2011680"/>
            <a:chOff x="4023360" y="4023360"/>
            <a:chExt cx="3108960" cy="2011680"/>
          </a:xfrm>
        </p:grpSpPr>
        <p:pic>
          <p:nvPicPr>
            <p:cNvPr id="9" name="Picture 4" descr="http://www.bnc.hu/sites/default/files/RAD%20ImageFrame%20photo_0.png">
              <a:extLst>
                <a:ext uri="{FF2B5EF4-FFF2-40B4-BE49-F238E27FC236}">
                  <a16:creationId xmlns:a16="http://schemas.microsoft.com/office/drawing/2014/main" id="{896D41FD-FC11-40E0-8EB3-3CDE7A5484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62" t="4721" r="20282" b="30092"/>
            <a:stretch/>
          </p:blipFill>
          <p:spPr bwMode="auto">
            <a:xfrm>
              <a:off x="4023360" y="4023360"/>
              <a:ext cx="3108960" cy="201168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4DAFEFE-50FE-4FED-90D9-4203C9584A1A}"/>
                </a:ext>
              </a:extLst>
            </p:cNvPr>
            <p:cNvSpPr txBox="1"/>
            <p:nvPr/>
          </p:nvSpPr>
          <p:spPr>
            <a:xfrm>
              <a:off x="4092451" y="4989956"/>
              <a:ext cx="383034" cy="184666"/>
            </a:xfrm>
            <a:prstGeom prst="rect">
              <a:avLst/>
            </a:prstGeom>
            <a:noFill/>
          </p:spPr>
          <p:txBody>
            <a:bodyPr wrap="square" lIns="0" tIns="0" rIns="0" bIns="0" rtlCol="0">
              <a:spAutoFit/>
            </a:bodyPr>
            <a:lstStyle/>
            <a:p>
              <a:r>
                <a:rPr lang="en-US" sz="1200" b="1" dirty="0">
                  <a:solidFill>
                    <a:schemeClr val="bg1"/>
                  </a:solidFill>
                </a:rPr>
                <a:t>beam</a:t>
              </a:r>
            </a:p>
          </p:txBody>
        </p:sp>
        <p:sp>
          <p:nvSpPr>
            <p:cNvPr id="12" name="Arrow: Right 11">
              <a:extLst>
                <a:ext uri="{FF2B5EF4-FFF2-40B4-BE49-F238E27FC236}">
                  <a16:creationId xmlns:a16="http://schemas.microsoft.com/office/drawing/2014/main" id="{EE557178-4ADB-4932-95BA-DA03399CF666}"/>
                </a:ext>
              </a:extLst>
            </p:cNvPr>
            <p:cNvSpPr/>
            <p:nvPr/>
          </p:nvSpPr>
          <p:spPr>
            <a:xfrm>
              <a:off x="4090938" y="4754028"/>
              <a:ext cx="432048" cy="264812"/>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CA28BBB-A3EB-4C1E-9FB2-ACDACF43C358}"/>
                </a:ext>
              </a:extLst>
            </p:cNvPr>
            <p:cNvSpPr txBox="1"/>
            <p:nvPr/>
          </p:nvSpPr>
          <p:spPr>
            <a:xfrm>
              <a:off x="4055727" y="4056062"/>
              <a:ext cx="766069" cy="184666"/>
            </a:xfrm>
            <a:prstGeom prst="rect">
              <a:avLst/>
            </a:prstGeom>
            <a:noFill/>
          </p:spPr>
          <p:txBody>
            <a:bodyPr wrap="square" lIns="0" tIns="0" rIns="0" bIns="0" rtlCol="0">
              <a:spAutoFit/>
            </a:bodyPr>
            <a:lstStyle/>
            <a:p>
              <a:r>
                <a:rPr lang="en-US" sz="1200" b="1" dirty="0">
                  <a:solidFill>
                    <a:schemeClr val="bg1"/>
                  </a:solidFill>
                </a:rPr>
                <a:t>scintillator</a:t>
              </a:r>
            </a:p>
          </p:txBody>
        </p:sp>
        <p:cxnSp>
          <p:nvCxnSpPr>
            <p:cNvPr id="14" name="Straight Arrow Connector 13">
              <a:extLst>
                <a:ext uri="{FF2B5EF4-FFF2-40B4-BE49-F238E27FC236}">
                  <a16:creationId xmlns:a16="http://schemas.microsoft.com/office/drawing/2014/main" id="{CD72B1FA-F974-4F29-B6B4-8E74DB811843}"/>
                </a:ext>
              </a:extLst>
            </p:cNvPr>
            <p:cNvCxnSpPr>
              <a:cxnSpLocks/>
            </p:cNvCxnSpPr>
            <p:nvPr/>
          </p:nvCxnSpPr>
          <p:spPr>
            <a:xfrm>
              <a:off x="4283968" y="4259190"/>
              <a:ext cx="288032" cy="482452"/>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45AF249-D721-4BCE-9D73-F9803C9A5BF5}"/>
                </a:ext>
              </a:extLst>
            </p:cNvPr>
            <p:cNvSpPr txBox="1"/>
            <p:nvPr/>
          </p:nvSpPr>
          <p:spPr>
            <a:xfrm>
              <a:off x="6276831" y="4823196"/>
              <a:ext cx="855489" cy="369332"/>
            </a:xfrm>
            <a:prstGeom prst="rect">
              <a:avLst/>
            </a:prstGeom>
            <a:noFill/>
          </p:spPr>
          <p:txBody>
            <a:bodyPr wrap="square" lIns="0" tIns="0" rIns="0" bIns="0" rtlCol="0">
              <a:spAutoFit/>
            </a:bodyPr>
            <a:lstStyle/>
            <a:p>
              <a:r>
                <a:rPr lang="en-US" sz="1200" b="1" dirty="0">
                  <a:solidFill>
                    <a:schemeClr val="bg1"/>
                  </a:solidFill>
                </a:rPr>
                <a:t>Optics and camera box</a:t>
              </a:r>
            </a:p>
          </p:txBody>
        </p:sp>
      </p:grpSp>
      <p:grpSp>
        <p:nvGrpSpPr>
          <p:cNvPr id="16" name="Group 15">
            <a:extLst>
              <a:ext uri="{FF2B5EF4-FFF2-40B4-BE49-F238E27FC236}">
                <a16:creationId xmlns:a16="http://schemas.microsoft.com/office/drawing/2014/main" id="{599C0A63-16C5-46F8-AD2A-DC1B4B180D81}"/>
              </a:ext>
            </a:extLst>
          </p:cNvPr>
          <p:cNvGrpSpPr/>
          <p:nvPr/>
        </p:nvGrpSpPr>
        <p:grpSpPr>
          <a:xfrm>
            <a:off x="3866916" y="4351855"/>
            <a:ext cx="3760069" cy="2011680"/>
            <a:chOff x="3514384" y="543425"/>
            <a:chExt cx="4392488" cy="2556081"/>
          </a:xfrm>
        </p:grpSpPr>
        <p:pic>
          <p:nvPicPr>
            <p:cNvPr id="17" name="Picture 2" descr="http://www.bnc.hu/sites/default/files/RAD%20ImageFrame%20Optics%20photo_0.png">
              <a:extLst>
                <a:ext uri="{FF2B5EF4-FFF2-40B4-BE49-F238E27FC236}">
                  <a16:creationId xmlns:a16="http://schemas.microsoft.com/office/drawing/2014/main" id="{5DE2A511-3CE7-4B01-8104-C3B9974C11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4384" y="543425"/>
              <a:ext cx="4392488" cy="255608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5F1C2B39-A388-472B-A6C7-904307972FE0}"/>
                </a:ext>
              </a:extLst>
            </p:cNvPr>
            <p:cNvSpPr txBox="1"/>
            <p:nvPr/>
          </p:nvSpPr>
          <p:spPr>
            <a:xfrm>
              <a:off x="3707904" y="1412776"/>
              <a:ext cx="855489" cy="184666"/>
            </a:xfrm>
            <a:prstGeom prst="rect">
              <a:avLst/>
            </a:prstGeom>
            <a:noFill/>
          </p:spPr>
          <p:txBody>
            <a:bodyPr wrap="square" lIns="0" tIns="0" rIns="0" bIns="0" rtlCol="0">
              <a:spAutoFit/>
            </a:bodyPr>
            <a:lstStyle/>
            <a:p>
              <a:r>
                <a:rPr lang="en-US" sz="1200" dirty="0">
                  <a:solidFill>
                    <a:schemeClr val="bg1"/>
                  </a:solidFill>
                </a:rPr>
                <a:t>Mirror</a:t>
              </a:r>
            </a:p>
          </p:txBody>
        </p:sp>
      </p:grpSp>
      <p:sp>
        <p:nvSpPr>
          <p:cNvPr id="19" name="TextBox 18">
            <a:extLst>
              <a:ext uri="{FF2B5EF4-FFF2-40B4-BE49-F238E27FC236}">
                <a16:creationId xmlns:a16="http://schemas.microsoft.com/office/drawing/2014/main" id="{6C14F184-F76D-401B-821C-9F611DD93BD3}"/>
              </a:ext>
            </a:extLst>
          </p:cNvPr>
          <p:cNvSpPr txBox="1"/>
          <p:nvPr/>
        </p:nvSpPr>
        <p:spPr>
          <a:xfrm>
            <a:off x="3971010" y="4100553"/>
            <a:ext cx="134652" cy="215444"/>
          </a:xfrm>
          <a:prstGeom prst="rect">
            <a:avLst/>
          </a:prstGeom>
          <a:noFill/>
        </p:spPr>
        <p:txBody>
          <a:bodyPr wrap="none" lIns="0" tIns="0" rIns="0" bIns="0" rtlCol="0">
            <a:spAutoFit/>
          </a:bodyPr>
          <a:lstStyle/>
          <a:p>
            <a:r>
              <a:rPr lang="de-CH" sz="1400" dirty="0">
                <a:solidFill>
                  <a:schemeClr val="bg1"/>
                </a:solidFill>
                <a:latin typeface="Times New Roman" panose="02020603050405020304" pitchFamily="18" charset="0"/>
                <a:cs typeface="Times New Roman" panose="02020603050405020304" pitchFamily="18" charset="0"/>
              </a:rPr>
              <a:t>b.</a:t>
            </a:r>
          </a:p>
        </p:txBody>
      </p:sp>
      <p:sp>
        <p:nvSpPr>
          <p:cNvPr id="20" name="TextBox 19">
            <a:extLst>
              <a:ext uri="{FF2B5EF4-FFF2-40B4-BE49-F238E27FC236}">
                <a16:creationId xmlns:a16="http://schemas.microsoft.com/office/drawing/2014/main" id="{9B51C5DD-E1E0-4A43-9532-F953A670563F}"/>
              </a:ext>
            </a:extLst>
          </p:cNvPr>
          <p:cNvSpPr txBox="1"/>
          <p:nvPr/>
        </p:nvSpPr>
        <p:spPr>
          <a:xfrm>
            <a:off x="3965247" y="6016256"/>
            <a:ext cx="125034" cy="215444"/>
          </a:xfrm>
          <a:prstGeom prst="rect">
            <a:avLst/>
          </a:prstGeom>
          <a:noFill/>
        </p:spPr>
        <p:txBody>
          <a:bodyPr wrap="none" lIns="0" tIns="0" rIns="0" bIns="0" rtlCol="0">
            <a:spAutoFit/>
          </a:bodyPr>
          <a:lstStyle/>
          <a:p>
            <a:r>
              <a:rPr lang="de-CH" sz="1400" dirty="0">
                <a:solidFill>
                  <a:schemeClr val="bg1"/>
                </a:solidFill>
                <a:latin typeface="Times New Roman" panose="02020603050405020304" pitchFamily="18" charset="0"/>
                <a:cs typeface="Times New Roman" panose="02020603050405020304" pitchFamily="18" charset="0"/>
              </a:rPr>
              <a:t>c.</a:t>
            </a:r>
          </a:p>
        </p:txBody>
      </p:sp>
    </p:spTree>
    <p:extLst>
      <p:ext uri="{BB962C8B-B14F-4D97-AF65-F5344CB8AC3E}">
        <p14:creationId xmlns:p14="http://schemas.microsoft.com/office/powerpoint/2010/main" val="2729630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4903C69-CA00-4C12-A8AD-2DEDD645918E}"/>
              </a:ext>
            </a:extLst>
          </p:cNvPr>
          <p:cNvPicPr>
            <a:picLocks noChangeAspect="1"/>
          </p:cNvPicPr>
          <p:nvPr/>
        </p:nvPicPr>
        <p:blipFill>
          <a:blip r:embed="rId2"/>
          <a:stretch>
            <a:fillRect/>
          </a:stretch>
        </p:blipFill>
        <p:spPr>
          <a:xfrm>
            <a:off x="3741327" y="1532102"/>
            <a:ext cx="3432715" cy="2448592"/>
          </a:xfrm>
          <a:prstGeom prst="rect">
            <a:avLst/>
          </a:prstGeom>
        </p:spPr>
      </p:pic>
      <p:pic>
        <p:nvPicPr>
          <p:cNvPr id="15" name="Picture 14">
            <a:extLst>
              <a:ext uri="{FF2B5EF4-FFF2-40B4-BE49-F238E27FC236}">
                <a16:creationId xmlns:a16="http://schemas.microsoft.com/office/drawing/2014/main" id="{051F91EB-FDDA-4E8E-9938-14F50ECBB5A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658" t="-1" r="21340" b="-514"/>
          <a:stretch/>
        </p:blipFill>
        <p:spPr>
          <a:xfrm>
            <a:off x="73348" y="1532102"/>
            <a:ext cx="3676011" cy="4608456"/>
          </a:xfrm>
          <a:prstGeom prst="rect">
            <a:avLst/>
          </a:prstGeom>
        </p:spPr>
      </p:pic>
      <p:pic>
        <p:nvPicPr>
          <p:cNvPr id="16" name="Picture 15">
            <a:extLst>
              <a:ext uri="{FF2B5EF4-FFF2-40B4-BE49-F238E27FC236}">
                <a16:creationId xmlns:a16="http://schemas.microsoft.com/office/drawing/2014/main" id="{1277F490-28C8-4739-B1BA-BEA0EAAA0E3E}"/>
              </a:ext>
            </a:extLst>
          </p:cNvPr>
          <p:cNvPicPr>
            <a:picLocks noChangeAspect="1"/>
          </p:cNvPicPr>
          <p:nvPr/>
        </p:nvPicPr>
        <p:blipFill>
          <a:blip r:embed="rId4"/>
          <a:stretch>
            <a:fillRect/>
          </a:stretch>
        </p:blipFill>
        <p:spPr>
          <a:xfrm rot="5400000">
            <a:off x="4358152" y="3315062"/>
            <a:ext cx="2167128" cy="3483864"/>
          </a:xfrm>
          <a:prstGeom prst="rect">
            <a:avLst/>
          </a:prstGeom>
        </p:spPr>
      </p:pic>
      <p:sp>
        <p:nvSpPr>
          <p:cNvPr id="20" name="TextBox 19">
            <a:extLst>
              <a:ext uri="{FF2B5EF4-FFF2-40B4-BE49-F238E27FC236}">
                <a16:creationId xmlns:a16="http://schemas.microsoft.com/office/drawing/2014/main" id="{79488C6A-45F3-40EE-B411-7A99933F289C}"/>
              </a:ext>
            </a:extLst>
          </p:cNvPr>
          <p:cNvSpPr txBox="1"/>
          <p:nvPr/>
        </p:nvSpPr>
        <p:spPr>
          <a:xfrm>
            <a:off x="3407806" y="4227756"/>
            <a:ext cx="355867" cy="184666"/>
          </a:xfrm>
          <a:prstGeom prst="rect">
            <a:avLst/>
          </a:prstGeom>
          <a:solidFill>
            <a:schemeClr val="bg1"/>
          </a:solidFill>
        </p:spPr>
        <p:txBody>
          <a:bodyPr wrap="none" lIns="0" tIns="0" rIns="0" bIns="0" rtlCol="0">
            <a:spAutoFit/>
          </a:bodyPr>
          <a:lstStyle/>
          <a:p>
            <a:r>
              <a:rPr lang="de-CH" sz="1200" dirty="0">
                <a:latin typeface="Times New Roman" panose="02020603050405020304" pitchFamily="18" charset="0"/>
                <a:cs typeface="Times New Roman" panose="02020603050405020304" pitchFamily="18" charset="0"/>
              </a:rPr>
              <a:t>2 mm</a:t>
            </a:r>
          </a:p>
        </p:txBody>
      </p:sp>
      <p:sp>
        <p:nvSpPr>
          <p:cNvPr id="21" name="TextBox 20">
            <a:extLst>
              <a:ext uri="{FF2B5EF4-FFF2-40B4-BE49-F238E27FC236}">
                <a16:creationId xmlns:a16="http://schemas.microsoft.com/office/drawing/2014/main" id="{B7C1F630-A69C-4758-AFD1-336A87D2FE6B}"/>
              </a:ext>
            </a:extLst>
          </p:cNvPr>
          <p:cNvSpPr txBox="1"/>
          <p:nvPr/>
        </p:nvSpPr>
        <p:spPr>
          <a:xfrm>
            <a:off x="3407806" y="5019844"/>
            <a:ext cx="355867" cy="184666"/>
          </a:xfrm>
          <a:prstGeom prst="rect">
            <a:avLst/>
          </a:prstGeom>
          <a:solidFill>
            <a:schemeClr val="bg1"/>
          </a:solidFill>
        </p:spPr>
        <p:txBody>
          <a:bodyPr wrap="none" lIns="0" tIns="0" rIns="0" bIns="0" rtlCol="0">
            <a:spAutoFit/>
          </a:bodyPr>
          <a:lstStyle/>
          <a:p>
            <a:r>
              <a:rPr lang="de-CH" sz="1200" dirty="0">
                <a:latin typeface="Times New Roman" panose="02020603050405020304" pitchFamily="18" charset="0"/>
                <a:cs typeface="Times New Roman" panose="02020603050405020304" pitchFamily="18" charset="0"/>
              </a:rPr>
              <a:t>3 mm</a:t>
            </a:r>
          </a:p>
        </p:txBody>
      </p:sp>
      <p:sp>
        <p:nvSpPr>
          <p:cNvPr id="22" name="TextBox 21">
            <a:extLst>
              <a:ext uri="{FF2B5EF4-FFF2-40B4-BE49-F238E27FC236}">
                <a16:creationId xmlns:a16="http://schemas.microsoft.com/office/drawing/2014/main" id="{9E2A6062-6EB0-42A3-8998-92038174C8D1}"/>
              </a:ext>
            </a:extLst>
          </p:cNvPr>
          <p:cNvSpPr txBox="1"/>
          <p:nvPr/>
        </p:nvSpPr>
        <p:spPr>
          <a:xfrm>
            <a:off x="3418696" y="5796543"/>
            <a:ext cx="355867" cy="184666"/>
          </a:xfrm>
          <a:prstGeom prst="rect">
            <a:avLst/>
          </a:prstGeom>
          <a:solidFill>
            <a:schemeClr val="bg1"/>
          </a:solidFill>
        </p:spPr>
        <p:txBody>
          <a:bodyPr wrap="none" lIns="0" tIns="0" rIns="0" bIns="0" rtlCol="0">
            <a:spAutoFit/>
          </a:bodyPr>
          <a:lstStyle/>
          <a:p>
            <a:r>
              <a:rPr lang="de-CH" sz="1200" dirty="0">
                <a:latin typeface="Times New Roman" panose="02020603050405020304" pitchFamily="18" charset="0"/>
                <a:cs typeface="Times New Roman" panose="02020603050405020304" pitchFamily="18" charset="0"/>
              </a:rPr>
              <a:t>4 mm</a:t>
            </a:r>
          </a:p>
        </p:txBody>
      </p:sp>
      <p:sp>
        <p:nvSpPr>
          <p:cNvPr id="23" name="TextBox 22">
            <a:extLst>
              <a:ext uri="{FF2B5EF4-FFF2-40B4-BE49-F238E27FC236}">
                <a16:creationId xmlns:a16="http://schemas.microsoft.com/office/drawing/2014/main" id="{1B2ED273-262B-4B98-AF90-1AE84D90EAE7}"/>
              </a:ext>
            </a:extLst>
          </p:cNvPr>
          <p:cNvSpPr txBox="1"/>
          <p:nvPr/>
        </p:nvSpPr>
        <p:spPr>
          <a:xfrm>
            <a:off x="3285100" y="1776436"/>
            <a:ext cx="355867" cy="184666"/>
          </a:xfrm>
          <a:prstGeom prst="rect">
            <a:avLst/>
          </a:prstGeom>
          <a:solidFill>
            <a:schemeClr val="bg1"/>
          </a:solidFill>
        </p:spPr>
        <p:txBody>
          <a:bodyPr wrap="none" lIns="0" tIns="0" rIns="0" bIns="0" rtlCol="0">
            <a:spAutoFit/>
          </a:bodyPr>
          <a:lstStyle/>
          <a:p>
            <a:r>
              <a:rPr lang="de-CH" sz="1200" dirty="0">
                <a:latin typeface="Times New Roman" panose="02020603050405020304" pitchFamily="18" charset="0"/>
                <a:cs typeface="Times New Roman" panose="02020603050405020304" pitchFamily="18" charset="0"/>
              </a:rPr>
              <a:t>2 mm</a:t>
            </a:r>
          </a:p>
        </p:txBody>
      </p:sp>
      <p:sp>
        <p:nvSpPr>
          <p:cNvPr id="24" name="TextBox 23">
            <a:extLst>
              <a:ext uri="{FF2B5EF4-FFF2-40B4-BE49-F238E27FC236}">
                <a16:creationId xmlns:a16="http://schemas.microsoft.com/office/drawing/2014/main" id="{5A0AB7D8-DE38-464A-AFE9-6D45395178DE}"/>
              </a:ext>
            </a:extLst>
          </p:cNvPr>
          <p:cNvSpPr txBox="1"/>
          <p:nvPr/>
        </p:nvSpPr>
        <p:spPr>
          <a:xfrm>
            <a:off x="3343917" y="2460802"/>
            <a:ext cx="355867" cy="184666"/>
          </a:xfrm>
          <a:prstGeom prst="rect">
            <a:avLst/>
          </a:prstGeom>
          <a:solidFill>
            <a:schemeClr val="bg1"/>
          </a:solidFill>
        </p:spPr>
        <p:txBody>
          <a:bodyPr wrap="none" lIns="0" tIns="0" rIns="0" bIns="0" rtlCol="0">
            <a:spAutoFit/>
          </a:bodyPr>
          <a:lstStyle/>
          <a:p>
            <a:r>
              <a:rPr lang="de-CH" sz="1200" dirty="0">
                <a:latin typeface="Times New Roman" panose="02020603050405020304" pitchFamily="18" charset="0"/>
                <a:cs typeface="Times New Roman" panose="02020603050405020304" pitchFamily="18" charset="0"/>
              </a:rPr>
              <a:t>3 mm</a:t>
            </a:r>
          </a:p>
        </p:txBody>
      </p:sp>
      <p:sp>
        <p:nvSpPr>
          <p:cNvPr id="25" name="TextBox 24">
            <a:extLst>
              <a:ext uri="{FF2B5EF4-FFF2-40B4-BE49-F238E27FC236}">
                <a16:creationId xmlns:a16="http://schemas.microsoft.com/office/drawing/2014/main" id="{8FB45BB8-B80B-47E5-B090-F105BDE4D755}"/>
              </a:ext>
            </a:extLst>
          </p:cNvPr>
          <p:cNvSpPr txBox="1"/>
          <p:nvPr/>
        </p:nvSpPr>
        <p:spPr>
          <a:xfrm>
            <a:off x="3385460" y="3196731"/>
            <a:ext cx="355867" cy="184666"/>
          </a:xfrm>
          <a:prstGeom prst="rect">
            <a:avLst/>
          </a:prstGeom>
          <a:solidFill>
            <a:schemeClr val="bg1"/>
          </a:solidFill>
        </p:spPr>
        <p:txBody>
          <a:bodyPr wrap="none" lIns="0" tIns="0" rIns="0" bIns="0" rtlCol="0">
            <a:spAutoFit/>
          </a:bodyPr>
          <a:lstStyle/>
          <a:p>
            <a:r>
              <a:rPr lang="de-CH" sz="1200" dirty="0">
                <a:latin typeface="Times New Roman" panose="02020603050405020304" pitchFamily="18" charset="0"/>
                <a:cs typeface="Times New Roman" panose="02020603050405020304" pitchFamily="18" charset="0"/>
              </a:rPr>
              <a:t>4 mm</a:t>
            </a:r>
          </a:p>
        </p:txBody>
      </p:sp>
      <p:sp>
        <p:nvSpPr>
          <p:cNvPr id="26" name="TextBox 25">
            <a:extLst>
              <a:ext uri="{FF2B5EF4-FFF2-40B4-BE49-F238E27FC236}">
                <a16:creationId xmlns:a16="http://schemas.microsoft.com/office/drawing/2014/main" id="{B6F751FE-A5A2-4337-ABB0-9923593582BF}"/>
              </a:ext>
            </a:extLst>
          </p:cNvPr>
          <p:cNvSpPr txBox="1"/>
          <p:nvPr/>
        </p:nvSpPr>
        <p:spPr>
          <a:xfrm>
            <a:off x="2918658" y="3841364"/>
            <a:ext cx="345132" cy="184666"/>
          </a:xfrm>
          <a:prstGeom prst="rect">
            <a:avLst/>
          </a:prstGeom>
          <a:solidFill>
            <a:schemeClr val="bg1"/>
          </a:solid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10:1</a:t>
            </a:r>
          </a:p>
        </p:txBody>
      </p:sp>
      <p:sp>
        <p:nvSpPr>
          <p:cNvPr id="27" name="TextBox 26">
            <a:extLst>
              <a:ext uri="{FF2B5EF4-FFF2-40B4-BE49-F238E27FC236}">
                <a16:creationId xmlns:a16="http://schemas.microsoft.com/office/drawing/2014/main" id="{6800F2BE-FF3A-42EC-9175-20F880CAB8E2}"/>
              </a:ext>
            </a:extLst>
          </p:cNvPr>
          <p:cNvSpPr txBox="1"/>
          <p:nvPr/>
        </p:nvSpPr>
        <p:spPr>
          <a:xfrm>
            <a:off x="2128823" y="3841364"/>
            <a:ext cx="270871" cy="184666"/>
          </a:xfrm>
          <a:prstGeom prst="rect">
            <a:avLst/>
          </a:prstGeom>
          <a:solidFill>
            <a:schemeClr val="bg1"/>
          </a:solid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8:1</a:t>
            </a:r>
          </a:p>
        </p:txBody>
      </p:sp>
      <p:sp>
        <p:nvSpPr>
          <p:cNvPr id="28" name="TextBox 27">
            <a:extLst>
              <a:ext uri="{FF2B5EF4-FFF2-40B4-BE49-F238E27FC236}">
                <a16:creationId xmlns:a16="http://schemas.microsoft.com/office/drawing/2014/main" id="{111B150B-9656-4954-A2F2-18C00B90951A}"/>
              </a:ext>
            </a:extLst>
          </p:cNvPr>
          <p:cNvSpPr txBox="1"/>
          <p:nvPr/>
        </p:nvSpPr>
        <p:spPr>
          <a:xfrm>
            <a:off x="1343344" y="3841364"/>
            <a:ext cx="345132" cy="184666"/>
          </a:xfrm>
          <a:prstGeom prst="rect">
            <a:avLst/>
          </a:prstGeom>
          <a:solidFill>
            <a:schemeClr val="bg1"/>
          </a:solid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6.5:1</a:t>
            </a:r>
          </a:p>
        </p:txBody>
      </p:sp>
      <p:sp>
        <p:nvSpPr>
          <p:cNvPr id="29" name="TextBox 28">
            <a:extLst>
              <a:ext uri="{FF2B5EF4-FFF2-40B4-BE49-F238E27FC236}">
                <a16:creationId xmlns:a16="http://schemas.microsoft.com/office/drawing/2014/main" id="{66F22A0E-6EA5-4C5A-806A-E375105E741F}"/>
              </a:ext>
            </a:extLst>
          </p:cNvPr>
          <p:cNvSpPr txBox="1"/>
          <p:nvPr/>
        </p:nvSpPr>
        <p:spPr>
          <a:xfrm>
            <a:off x="605471" y="3834315"/>
            <a:ext cx="345132" cy="184666"/>
          </a:xfrm>
          <a:prstGeom prst="rect">
            <a:avLst/>
          </a:prstGeom>
          <a:solidFill>
            <a:schemeClr val="bg1"/>
          </a:solid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4.5:1</a:t>
            </a:r>
          </a:p>
        </p:txBody>
      </p:sp>
      <p:sp>
        <p:nvSpPr>
          <p:cNvPr id="30" name="TextBox 29">
            <a:extLst>
              <a:ext uri="{FF2B5EF4-FFF2-40B4-BE49-F238E27FC236}">
                <a16:creationId xmlns:a16="http://schemas.microsoft.com/office/drawing/2014/main" id="{F47AA1ED-0A66-4B56-95D2-C3FE40104E32}"/>
              </a:ext>
            </a:extLst>
          </p:cNvPr>
          <p:cNvSpPr txBox="1"/>
          <p:nvPr/>
        </p:nvSpPr>
        <p:spPr>
          <a:xfrm>
            <a:off x="95438" y="3649649"/>
            <a:ext cx="720080" cy="184666"/>
          </a:xfrm>
          <a:prstGeom prst="rect">
            <a:avLst/>
          </a:prstGeom>
          <a:solidFill>
            <a:schemeClr val="bg1"/>
          </a:solid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epoxy:ZnS</a:t>
            </a:r>
          </a:p>
        </p:txBody>
      </p:sp>
      <p:sp>
        <p:nvSpPr>
          <p:cNvPr id="31" name="TextBox 30">
            <a:extLst>
              <a:ext uri="{FF2B5EF4-FFF2-40B4-BE49-F238E27FC236}">
                <a16:creationId xmlns:a16="http://schemas.microsoft.com/office/drawing/2014/main" id="{B903E40D-D355-48A0-A488-AD1D07A6A6AF}"/>
              </a:ext>
            </a:extLst>
          </p:cNvPr>
          <p:cNvSpPr txBox="1"/>
          <p:nvPr/>
        </p:nvSpPr>
        <p:spPr>
          <a:xfrm>
            <a:off x="2768664" y="1563460"/>
            <a:ext cx="423118" cy="184666"/>
          </a:xfrm>
          <a:prstGeom prst="rect">
            <a:avLst/>
          </a:prstGeom>
          <a:solidFill>
            <a:schemeClr val="bg1"/>
          </a:solid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0.96:1</a:t>
            </a:r>
          </a:p>
        </p:txBody>
      </p:sp>
      <p:sp>
        <p:nvSpPr>
          <p:cNvPr id="32" name="TextBox 31">
            <a:extLst>
              <a:ext uri="{FF2B5EF4-FFF2-40B4-BE49-F238E27FC236}">
                <a16:creationId xmlns:a16="http://schemas.microsoft.com/office/drawing/2014/main" id="{41B28C4E-47C4-4D5E-8E48-2E602D71FE79}"/>
              </a:ext>
            </a:extLst>
          </p:cNvPr>
          <p:cNvSpPr txBox="1"/>
          <p:nvPr/>
        </p:nvSpPr>
        <p:spPr>
          <a:xfrm>
            <a:off x="2048583" y="1563460"/>
            <a:ext cx="423118" cy="184666"/>
          </a:xfrm>
          <a:prstGeom prst="rect">
            <a:avLst/>
          </a:prstGeom>
          <a:solidFill>
            <a:schemeClr val="bg1"/>
          </a:solid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1.44:1</a:t>
            </a:r>
          </a:p>
        </p:txBody>
      </p:sp>
      <p:sp>
        <p:nvSpPr>
          <p:cNvPr id="33" name="TextBox 32">
            <a:extLst>
              <a:ext uri="{FF2B5EF4-FFF2-40B4-BE49-F238E27FC236}">
                <a16:creationId xmlns:a16="http://schemas.microsoft.com/office/drawing/2014/main" id="{5D2AEE3A-271C-40EC-A95A-0D20DD17EFD0}"/>
              </a:ext>
            </a:extLst>
          </p:cNvPr>
          <p:cNvSpPr txBox="1"/>
          <p:nvPr/>
        </p:nvSpPr>
        <p:spPr>
          <a:xfrm>
            <a:off x="1391581" y="1563460"/>
            <a:ext cx="345132" cy="184666"/>
          </a:xfrm>
          <a:prstGeom prst="rect">
            <a:avLst/>
          </a:prstGeom>
          <a:solidFill>
            <a:schemeClr val="bg1"/>
          </a:solid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2.5:1</a:t>
            </a:r>
          </a:p>
        </p:txBody>
      </p:sp>
      <p:sp>
        <p:nvSpPr>
          <p:cNvPr id="34" name="TextBox 33">
            <a:extLst>
              <a:ext uri="{FF2B5EF4-FFF2-40B4-BE49-F238E27FC236}">
                <a16:creationId xmlns:a16="http://schemas.microsoft.com/office/drawing/2014/main" id="{BA9F5619-54BB-4272-AD22-0A0771D3D40D}"/>
              </a:ext>
            </a:extLst>
          </p:cNvPr>
          <p:cNvSpPr txBox="1"/>
          <p:nvPr/>
        </p:nvSpPr>
        <p:spPr>
          <a:xfrm>
            <a:off x="671502" y="1556411"/>
            <a:ext cx="345132" cy="184666"/>
          </a:xfrm>
          <a:prstGeom prst="rect">
            <a:avLst/>
          </a:prstGeom>
          <a:solidFill>
            <a:schemeClr val="bg1"/>
          </a:solidFill>
        </p:spPr>
        <p:txBody>
          <a:bodyPr wrap="square" lIns="0" tIns="0" rIns="0" bIns="0" rtlCol="0">
            <a:spAutoFit/>
          </a:bodyPr>
          <a:lstStyle/>
          <a:p>
            <a:r>
              <a:rPr lang="de-CH" sz="1200" dirty="0">
                <a:latin typeface="Times New Roman" panose="02020603050405020304" pitchFamily="18" charset="0"/>
                <a:cs typeface="Times New Roman" panose="02020603050405020304" pitchFamily="18" charset="0"/>
              </a:rPr>
              <a:t>3.5:1</a:t>
            </a:r>
          </a:p>
        </p:txBody>
      </p:sp>
      <p:sp>
        <p:nvSpPr>
          <p:cNvPr id="4" name="Title 3"/>
          <p:cNvSpPr>
            <a:spLocks noGrp="1"/>
          </p:cNvSpPr>
          <p:nvPr>
            <p:ph type="title"/>
          </p:nvPr>
        </p:nvSpPr>
        <p:spPr/>
        <p:txBody>
          <a:bodyPr/>
          <a:lstStyle/>
          <a:p>
            <a:r>
              <a:rPr lang="en-US" dirty="0"/>
              <a:t>In-house scintillator screens</a:t>
            </a:r>
          </a:p>
        </p:txBody>
      </p:sp>
      <p:sp>
        <p:nvSpPr>
          <p:cNvPr id="10" name="Content Placeholder 4"/>
          <p:cNvSpPr>
            <a:spLocks noGrp="1"/>
          </p:cNvSpPr>
          <p:nvPr>
            <p:ph sz="half" idx="1"/>
          </p:nvPr>
        </p:nvSpPr>
        <p:spPr>
          <a:xfrm>
            <a:off x="98854" y="571139"/>
            <a:ext cx="8938054" cy="827737"/>
          </a:xfrm>
        </p:spPr>
        <p:txBody>
          <a:bodyPr>
            <a:noAutofit/>
          </a:bodyPr>
          <a:lstStyle/>
          <a:p>
            <a:pPr marL="0" indent="0">
              <a:buNone/>
            </a:pPr>
            <a:r>
              <a:rPr lang="en-US" dirty="0"/>
              <a:t>Test screen samples with various </a:t>
            </a:r>
            <a:r>
              <a:rPr lang="en-US" b="1" dirty="0">
                <a:solidFill>
                  <a:srgbClr val="FF0000"/>
                </a:solidFill>
              </a:rPr>
              <a:t>thickness </a:t>
            </a:r>
            <a:r>
              <a:rPr lang="en-US" dirty="0"/>
              <a:t>and ZnS </a:t>
            </a:r>
            <a:r>
              <a:rPr lang="en-US" b="1" dirty="0">
                <a:solidFill>
                  <a:srgbClr val="FF0000"/>
                </a:solidFill>
              </a:rPr>
              <a:t>concentration</a:t>
            </a:r>
            <a:r>
              <a:rPr lang="en-US" dirty="0"/>
              <a:t> have been prepared by molding EJ500 optical epoxy with EJ600 </a:t>
            </a:r>
            <a:r>
              <a:rPr lang="en-US" dirty="0" err="1"/>
              <a:t>ZnS:Ag</a:t>
            </a:r>
            <a:r>
              <a:rPr lang="en-US" dirty="0"/>
              <a:t> powder (mean Ø 8 um) both from ELJEN, </a:t>
            </a:r>
            <a:r>
              <a:rPr lang="en-US" dirty="0" err="1"/>
              <a:t>deaerating</a:t>
            </a:r>
            <a:r>
              <a:rPr lang="en-US" dirty="0"/>
              <a:t> and letting cure:</a:t>
            </a:r>
          </a:p>
          <a:p>
            <a:endParaRPr lang="en-US" dirty="0"/>
          </a:p>
        </p:txBody>
      </p:sp>
      <p:sp>
        <p:nvSpPr>
          <p:cNvPr id="5" name="TextBox 4">
            <a:extLst>
              <a:ext uri="{FF2B5EF4-FFF2-40B4-BE49-F238E27FC236}">
                <a16:creationId xmlns:a16="http://schemas.microsoft.com/office/drawing/2014/main" id="{B6E454BA-EA61-428B-AA45-A7B41B4D0A8F}"/>
              </a:ext>
            </a:extLst>
          </p:cNvPr>
          <p:cNvSpPr txBox="1"/>
          <p:nvPr/>
        </p:nvSpPr>
        <p:spPr>
          <a:xfrm>
            <a:off x="197709" y="6201552"/>
            <a:ext cx="1896034" cy="238045"/>
          </a:xfrm>
          <a:prstGeom prst="rect">
            <a:avLst/>
          </a:prstGeom>
        </p:spPr>
        <p:txBody>
          <a:bodyPr vert="horz" wrap="none" lIns="0" tIns="0" rIns="0" bIns="0" rtlCol="0" anchor="b">
            <a:normAutofit/>
          </a:bodyPr>
          <a:lstStyle/>
          <a:p>
            <a:r>
              <a:rPr lang="en-US" sz="1400" dirty="0" err="1">
                <a:solidFill>
                  <a:srgbClr val="105091"/>
                </a:solidFill>
              </a:rPr>
              <a:t>Epoxy:ZnS</a:t>
            </a:r>
            <a:r>
              <a:rPr lang="en-US" sz="1400" dirty="0">
                <a:solidFill>
                  <a:srgbClr val="105091"/>
                </a:solidFill>
              </a:rPr>
              <a:t> mass ratio</a:t>
            </a:r>
          </a:p>
        </p:txBody>
      </p:sp>
      <p:cxnSp>
        <p:nvCxnSpPr>
          <p:cNvPr id="6" name="Straight Arrow Connector 5">
            <a:extLst>
              <a:ext uri="{FF2B5EF4-FFF2-40B4-BE49-F238E27FC236}">
                <a16:creationId xmlns:a16="http://schemas.microsoft.com/office/drawing/2014/main" id="{0A7A2652-235E-4F90-AABC-4509B4ED2A53}"/>
              </a:ext>
            </a:extLst>
          </p:cNvPr>
          <p:cNvCxnSpPr/>
          <p:nvPr/>
        </p:nvCxnSpPr>
        <p:spPr>
          <a:xfrm>
            <a:off x="214604" y="6181205"/>
            <a:ext cx="112900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2DB5A6C-DBB0-4C94-93CD-A9A35572413B}"/>
              </a:ext>
            </a:extLst>
          </p:cNvPr>
          <p:cNvSpPr txBox="1"/>
          <p:nvPr/>
        </p:nvSpPr>
        <p:spPr>
          <a:xfrm rot="16200000">
            <a:off x="-259027" y="5235328"/>
            <a:ext cx="913476" cy="238047"/>
          </a:xfrm>
          <a:prstGeom prst="rect">
            <a:avLst/>
          </a:prstGeom>
        </p:spPr>
        <p:txBody>
          <a:bodyPr vert="horz" wrap="none" lIns="0" tIns="0" rIns="0" bIns="0" rtlCol="0" anchor="b">
            <a:normAutofit/>
          </a:bodyPr>
          <a:lstStyle/>
          <a:p>
            <a:r>
              <a:rPr lang="en-US" sz="1400" dirty="0">
                <a:solidFill>
                  <a:schemeClr val="bg1"/>
                </a:solidFill>
              </a:rPr>
              <a:t>Thickness</a:t>
            </a:r>
          </a:p>
        </p:txBody>
      </p:sp>
      <p:cxnSp>
        <p:nvCxnSpPr>
          <p:cNvPr id="9" name="Straight Arrow Connector 8">
            <a:extLst>
              <a:ext uri="{FF2B5EF4-FFF2-40B4-BE49-F238E27FC236}">
                <a16:creationId xmlns:a16="http://schemas.microsoft.com/office/drawing/2014/main" id="{1EA7CE3C-D9B7-4A5E-8EC5-93D0962B03F2}"/>
              </a:ext>
            </a:extLst>
          </p:cNvPr>
          <p:cNvCxnSpPr>
            <a:cxnSpLocks/>
          </p:cNvCxnSpPr>
          <p:nvPr/>
        </p:nvCxnSpPr>
        <p:spPr>
          <a:xfrm flipV="1">
            <a:off x="98854" y="4590661"/>
            <a:ext cx="0" cy="1220429"/>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EC12300-F26B-4B4F-8D9B-1FC7D61FC2D1}"/>
              </a:ext>
            </a:extLst>
          </p:cNvPr>
          <p:cNvSpPr txBox="1"/>
          <p:nvPr/>
        </p:nvSpPr>
        <p:spPr>
          <a:xfrm>
            <a:off x="3985577" y="6140559"/>
            <a:ext cx="3288711" cy="432681"/>
          </a:xfrm>
          <a:prstGeom prst="rect">
            <a:avLst/>
          </a:prstGeom>
        </p:spPr>
        <p:txBody>
          <a:bodyPr vert="horz" wrap="none" lIns="0" tIns="0" rIns="0" bIns="0" rtlCol="0" anchor="b">
            <a:noAutofit/>
          </a:bodyPr>
          <a:lstStyle/>
          <a:p>
            <a:r>
              <a:rPr lang="en-US" sz="1600" dirty="0">
                <a:solidFill>
                  <a:srgbClr val="105091"/>
                </a:solidFill>
              </a:rPr>
              <a:t>X-ray attenuation of the final screen</a:t>
            </a:r>
          </a:p>
          <a:p>
            <a:r>
              <a:rPr lang="en-US" sz="1600" dirty="0">
                <a:solidFill>
                  <a:srgbClr val="FF0000"/>
                </a:solidFill>
              </a:rPr>
              <a:t>Good homogeneity</a:t>
            </a:r>
          </a:p>
        </p:txBody>
      </p:sp>
      <p:sp>
        <p:nvSpPr>
          <p:cNvPr id="12" name="TextBox 11">
            <a:extLst>
              <a:ext uri="{FF2B5EF4-FFF2-40B4-BE49-F238E27FC236}">
                <a16:creationId xmlns:a16="http://schemas.microsoft.com/office/drawing/2014/main" id="{5EA03A6A-4ABC-4F3B-8D69-FDC46791E1F4}"/>
              </a:ext>
            </a:extLst>
          </p:cNvPr>
          <p:cNvSpPr txBox="1"/>
          <p:nvPr/>
        </p:nvSpPr>
        <p:spPr>
          <a:xfrm>
            <a:off x="3978158" y="1290821"/>
            <a:ext cx="2927116" cy="238045"/>
          </a:xfrm>
          <a:prstGeom prst="rect">
            <a:avLst/>
          </a:prstGeom>
        </p:spPr>
        <p:txBody>
          <a:bodyPr vert="horz" wrap="none" lIns="0" tIns="0" rIns="0" bIns="0" rtlCol="0" anchor="b">
            <a:noAutofit/>
          </a:bodyPr>
          <a:lstStyle/>
          <a:p>
            <a:r>
              <a:rPr lang="en-US" sz="1600" dirty="0">
                <a:solidFill>
                  <a:srgbClr val="105091"/>
                </a:solidFill>
              </a:rPr>
              <a:t>X-ray attenuation of the test screen </a:t>
            </a:r>
          </a:p>
        </p:txBody>
      </p:sp>
      <p:sp>
        <p:nvSpPr>
          <p:cNvPr id="35" name="TextBox 34">
            <a:extLst>
              <a:ext uri="{FF2B5EF4-FFF2-40B4-BE49-F238E27FC236}">
                <a16:creationId xmlns:a16="http://schemas.microsoft.com/office/drawing/2014/main" id="{40EFF083-C26F-4969-9011-7CD4E4BACC68}"/>
              </a:ext>
            </a:extLst>
          </p:cNvPr>
          <p:cNvSpPr txBox="1"/>
          <p:nvPr/>
        </p:nvSpPr>
        <p:spPr>
          <a:xfrm>
            <a:off x="7174042" y="2046933"/>
            <a:ext cx="1969958" cy="1050830"/>
          </a:xfrm>
          <a:prstGeom prst="rect">
            <a:avLst/>
          </a:prstGeom>
        </p:spPr>
        <p:txBody>
          <a:bodyPr vert="horz" wrap="none" lIns="0" tIns="0" rIns="0" bIns="0" rtlCol="0" anchor="b">
            <a:noAutofit/>
          </a:bodyPr>
          <a:lstStyle/>
          <a:p>
            <a:r>
              <a:rPr lang="en-US" sz="1600" dirty="0">
                <a:solidFill>
                  <a:srgbClr val="105091"/>
                </a:solidFill>
              </a:rPr>
              <a:t>Note that the back </a:t>
            </a:r>
          </a:p>
          <a:p>
            <a:r>
              <a:rPr lang="en-US" sz="1600" dirty="0">
                <a:solidFill>
                  <a:srgbClr val="105091"/>
                </a:solidFill>
              </a:rPr>
              <a:t>side of the test samples </a:t>
            </a:r>
          </a:p>
          <a:p>
            <a:r>
              <a:rPr lang="en-US" sz="1600" dirty="0">
                <a:solidFill>
                  <a:srgbClr val="105091"/>
                </a:solidFill>
              </a:rPr>
              <a:t>is thinned down to </a:t>
            </a:r>
          </a:p>
          <a:p>
            <a:r>
              <a:rPr lang="en-US" sz="1600" dirty="0">
                <a:solidFill>
                  <a:srgbClr val="105091"/>
                </a:solidFill>
              </a:rPr>
              <a:t>1mm aluminum below</a:t>
            </a:r>
          </a:p>
          <a:p>
            <a:r>
              <a:rPr lang="en-US" sz="1600" dirty="0">
                <a:solidFill>
                  <a:srgbClr val="105091"/>
                </a:solidFill>
              </a:rPr>
              <a:t> each sample</a:t>
            </a:r>
          </a:p>
        </p:txBody>
      </p:sp>
      <p:cxnSp>
        <p:nvCxnSpPr>
          <p:cNvPr id="36" name="Straight Arrow Connector 35">
            <a:extLst>
              <a:ext uri="{FF2B5EF4-FFF2-40B4-BE49-F238E27FC236}">
                <a16:creationId xmlns:a16="http://schemas.microsoft.com/office/drawing/2014/main" id="{24BB2CFF-BFEB-43EF-A690-A9748919223F}"/>
              </a:ext>
            </a:extLst>
          </p:cNvPr>
          <p:cNvCxnSpPr>
            <a:cxnSpLocks/>
          </p:cNvCxnSpPr>
          <p:nvPr/>
        </p:nvCxnSpPr>
        <p:spPr>
          <a:xfrm flipH="1" flipV="1">
            <a:off x="6288833" y="1961102"/>
            <a:ext cx="894815" cy="1212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A4F9B7F1-0719-4909-A3F0-FD9B2F1F7894}"/>
              </a:ext>
            </a:extLst>
          </p:cNvPr>
          <p:cNvCxnSpPr>
            <a:cxnSpLocks/>
          </p:cNvCxnSpPr>
          <p:nvPr/>
        </p:nvCxnSpPr>
        <p:spPr>
          <a:xfrm flipH="1">
            <a:off x="6288833" y="2328565"/>
            <a:ext cx="774440" cy="1322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2199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4356" y="378401"/>
            <a:ext cx="4673358" cy="3827184"/>
          </a:xfrm>
          <a:prstGeom prst="rect">
            <a:avLst/>
          </a:prstGeom>
        </p:spPr>
      </p:pic>
      <p:sp>
        <p:nvSpPr>
          <p:cNvPr id="4" name="Title 3"/>
          <p:cNvSpPr>
            <a:spLocks noGrp="1"/>
          </p:cNvSpPr>
          <p:nvPr>
            <p:ph type="title"/>
          </p:nvPr>
        </p:nvSpPr>
        <p:spPr/>
        <p:txBody>
          <a:bodyPr/>
          <a:lstStyle/>
          <a:p>
            <a:r>
              <a:rPr lang="en-US" dirty="0"/>
              <a:t>Tests results at the RAD beam line using the in-house screen</a:t>
            </a:r>
          </a:p>
        </p:txBody>
      </p:sp>
      <p:sp>
        <p:nvSpPr>
          <p:cNvPr id="10" name="Content Placeholder 4"/>
          <p:cNvSpPr>
            <a:spLocks noGrp="1"/>
          </p:cNvSpPr>
          <p:nvPr>
            <p:ph sz="half" idx="1"/>
          </p:nvPr>
        </p:nvSpPr>
        <p:spPr>
          <a:xfrm>
            <a:off x="931985" y="571139"/>
            <a:ext cx="2320126" cy="827737"/>
          </a:xfrm>
        </p:spPr>
        <p:txBody>
          <a:bodyPr>
            <a:noAutofit/>
          </a:bodyPr>
          <a:lstStyle/>
          <a:p>
            <a:pPr marL="0" indent="0">
              <a:buNone/>
            </a:pPr>
            <a:r>
              <a:rPr lang="en-US" dirty="0"/>
              <a:t>Light yield of the round screen samples:</a:t>
            </a:r>
          </a:p>
          <a:p>
            <a:endParaRPr lang="en-US" dirty="0"/>
          </a:p>
        </p:txBody>
      </p:sp>
      <p:pic>
        <p:nvPicPr>
          <p:cNvPr id="6" name="Picture 5">
            <a:extLst>
              <a:ext uri="{FF2B5EF4-FFF2-40B4-BE49-F238E27FC236}">
                <a16:creationId xmlns:a16="http://schemas.microsoft.com/office/drawing/2014/main" id="{1A24BC1D-A4F6-4F84-A5B2-5C48DF0C02E9}"/>
              </a:ext>
            </a:extLst>
          </p:cNvPr>
          <p:cNvPicPr>
            <a:picLocks noChangeAspect="1"/>
          </p:cNvPicPr>
          <p:nvPr/>
        </p:nvPicPr>
        <p:blipFill>
          <a:blip r:embed="rId3"/>
          <a:stretch>
            <a:fillRect/>
          </a:stretch>
        </p:blipFill>
        <p:spPr>
          <a:xfrm>
            <a:off x="85892" y="4543432"/>
            <a:ext cx="5705287" cy="2011961"/>
          </a:xfrm>
          <a:prstGeom prst="rect">
            <a:avLst/>
          </a:prstGeom>
        </p:spPr>
      </p:pic>
      <p:sp>
        <p:nvSpPr>
          <p:cNvPr id="2" name="Oval 1">
            <a:extLst>
              <a:ext uri="{FF2B5EF4-FFF2-40B4-BE49-F238E27FC236}">
                <a16:creationId xmlns:a16="http://schemas.microsoft.com/office/drawing/2014/main" id="{0F4FAD15-9320-4BEA-973D-B9C0517BBFF3}"/>
              </a:ext>
            </a:extLst>
          </p:cNvPr>
          <p:cNvSpPr/>
          <p:nvPr/>
        </p:nvSpPr>
        <p:spPr>
          <a:xfrm>
            <a:off x="3004454" y="5772770"/>
            <a:ext cx="2593989" cy="252157"/>
          </a:xfrm>
          <a:prstGeom prst="ellips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0FE262A-E2B8-4E12-8E6F-C977D985205C}"/>
              </a:ext>
            </a:extLst>
          </p:cNvPr>
          <p:cNvSpPr txBox="1"/>
          <p:nvPr/>
        </p:nvSpPr>
        <p:spPr>
          <a:xfrm>
            <a:off x="5598443" y="5422709"/>
            <a:ext cx="2676931" cy="537574"/>
          </a:xfrm>
          <a:prstGeom prst="rect">
            <a:avLst/>
          </a:prstGeom>
        </p:spPr>
        <p:txBody>
          <a:bodyPr vert="horz" wrap="square" lIns="0" tIns="0" rIns="0" bIns="0" rtlCol="0" anchor="t">
            <a:normAutofit/>
          </a:bodyPr>
          <a:lstStyle/>
          <a:p>
            <a:r>
              <a:rPr lang="en-US" sz="1600" dirty="0">
                <a:solidFill>
                  <a:srgbClr val="FF0000"/>
                </a:solidFill>
              </a:rPr>
              <a:t>Note that the ratio of H atomic density of EJ500:PP ≈ 0.61!</a:t>
            </a:r>
          </a:p>
        </p:txBody>
      </p:sp>
      <p:sp>
        <p:nvSpPr>
          <p:cNvPr id="11" name="TextBox 10">
            <a:extLst>
              <a:ext uri="{FF2B5EF4-FFF2-40B4-BE49-F238E27FC236}">
                <a16:creationId xmlns:a16="http://schemas.microsoft.com/office/drawing/2014/main" id="{C06C9ACE-6E4C-4ECB-A552-AD3EAC6D2EA0}"/>
              </a:ext>
            </a:extLst>
          </p:cNvPr>
          <p:cNvSpPr txBox="1"/>
          <p:nvPr/>
        </p:nvSpPr>
        <p:spPr>
          <a:xfrm>
            <a:off x="6323526" y="2782642"/>
            <a:ext cx="1316450" cy="561639"/>
          </a:xfrm>
          <a:prstGeom prst="rect">
            <a:avLst/>
          </a:prstGeom>
        </p:spPr>
        <p:txBody>
          <a:bodyPr vert="horz" wrap="square" lIns="0" tIns="0" rIns="0" bIns="0" rtlCol="0" anchor="t">
            <a:normAutofit fontScale="92500" lnSpcReduction="20000"/>
          </a:bodyPr>
          <a:lstStyle/>
          <a:p>
            <a:r>
              <a:rPr lang="en-US" sz="1200" dirty="0">
                <a:solidFill>
                  <a:schemeClr val="tx2"/>
                </a:solidFill>
              </a:rPr>
              <a:t>Actual imaging screens are prepared with this </a:t>
            </a:r>
            <a:r>
              <a:rPr lang="en-US" sz="1200" dirty="0" err="1">
                <a:solidFill>
                  <a:schemeClr val="tx2"/>
                </a:solidFill>
              </a:rPr>
              <a:t>ZnS:Cu</a:t>
            </a:r>
            <a:r>
              <a:rPr lang="en-US" sz="1200" dirty="0">
                <a:solidFill>
                  <a:schemeClr val="tx2"/>
                </a:solidFill>
              </a:rPr>
              <a:t> and </a:t>
            </a:r>
            <a:r>
              <a:rPr lang="en-US" sz="1200" dirty="0" err="1">
                <a:solidFill>
                  <a:schemeClr val="tx2"/>
                </a:solidFill>
              </a:rPr>
              <a:t>ZnS:Ag</a:t>
            </a:r>
            <a:r>
              <a:rPr lang="en-US" sz="1200" dirty="0">
                <a:solidFill>
                  <a:schemeClr val="tx2"/>
                </a:solidFill>
              </a:rPr>
              <a:t> concentration!</a:t>
            </a:r>
          </a:p>
        </p:txBody>
      </p:sp>
      <p:cxnSp>
        <p:nvCxnSpPr>
          <p:cNvPr id="12" name="Straight Arrow Connector 11">
            <a:extLst>
              <a:ext uri="{FF2B5EF4-FFF2-40B4-BE49-F238E27FC236}">
                <a16:creationId xmlns:a16="http://schemas.microsoft.com/office/drawing/2014/main" id="{C1230AED-3E19-4091-BB26-29B6AC112AE7}"/>
              </a:ext>
            </a:extLst>
          </p:cNvPr>
          <p:cNvCxnSpPr>
            <a:cxnSpLocks/>
          </p:cNvCxnSpPr>
          <p:nvPr/>
        </p:nvCxnSpPr>
        <p:spPr>
          <a:xfrm flipH="1" flipV="1">
            <a:off x="6559819" y="2479670"/>
            <a:ext cx="677350" cy="2397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E9557E0F-C786-481B-9679-FAD9C3E33DC7}"/>
              </a:ext>
            </a:extLst>
          </p:cNvPr>
          <p:cNvSpPr txBox="1"/>
          <p:nvPr/>
        </p:nvSpPr>
        <p:spPr>
          <a:xfrm>
            <a:off x="212229" y="4268756"/>
            <a:ext cx="5143542" cy="360893"/>
          </a:xfrm>
          <a:prstGeom prst="rect">
            <a:avLst/>
          </a:prstGeom>
        </p:spPr>
        <p:txBody>
          <a:bodyPr vert="horz" wrap="square" lIns="0" tIns="0" rIns="0" bIns="0" rtlCol="0" anchor="t">
            <a:normAutofit/>
          </a:bodyPr>
          <a:lstStyle/>
          <a:p>
            <a:r>
              <a:rPr lang="en-US" sz="1600" dirty="0" err="1">
                <a:solidFill>
                  <a:schemeClr val="tx2"/>
                </a:solidFill>
              </a:rPr>
              <a:t>ZnS:Cu</a:t>
            </a:r>
            <a:r>
              <a:rPr lang="en-US" sz="1600" dirty="0">
                <a:solidFill>
                  <a:schemeClr val="tx2"/>
                </a:solidFill>
              </a:rPr>
              <a:t> powder is from Phosphor Technologies (mean Ø 4um)</a:t>
            </a:r>
          </a:p>
        </p:txBody>
      </p:sp>
      <p:cxnSp>
        <p:nvCxnSpPr>
          <p:cNvPr id="7" name="Straight Arrow Connector 6"/>
          <p:cNvCxnSpPr/>
          <p:nvPr/>
        </p:nvCxnSpPr>
        <p:spPr>
          <a:xfrm flipV="1">
            <a:off x="4257509" y="1314272"/>
            <a:ext cx="659423" cy="96822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476611" y="1085229"/>
            <a:ext cx="1421883" cy="46963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C06C9ACE-6E4C-4ECB-A552-AD3EAC6D2EA0}"/>
              </a:ext>
            </a:extLst>
          </p:cNvPr>
          <p:cNvSpPr txBox="1"/>
          <p:nvPr/>
        </p:nvSpPr>
        <p:spPr>
          <a:xfrm rot="18206807">
            <a:off x="3774520" y="1360904"/>
            <a:ext cx="1811573" cy="234995"/>
          </a:xfrm>
          <a:prstGeom prst="rect">
            <a:avLst/>
          </a:prstGeom>
        </p:spPr>
        <p:txBody>
          <a:bodyPr vert="horz" wrap="square" lIns="0" tIns="0" rIns="0" bIns="0" rtlCol="0" anchor="t">
            <a:normAutofit/>
          </a:bodyPr>
          <a:lstStyle/>
          <a:p>
            <a:r>
              <a:rPr lang="en-US" sz="1000" dirty="0">
                <a:solidFill>
                  <a:srgbClr val="FF0000"/>
                </a:solidFill>
              </a:rPr>
              <a:t>More light ↑</a:t>
            </a:r>
            <a:r>
              <a:rPr lang="en-US" sz="1000" dirty="0" err="1">
                <a:solidFill>
                  <a:srgbClr val="FF0000"/>
                </a:solidFill>
              </a:rPr>
              <a:t>ZnS</a:t>
            </a:r>
            <a:r>
              <a:rPr lang="en-US" sz="1000" dirty="0">
                <a:solidFill>
                  <a:srgbClr val="FF0000"/>
                </a:solidFill>
              </a:rPr>
              <a:t> </a:t>
            </a:r>
            <a:r>
              <a:rPr lang="en-US" sz="1000" dirty="0" err="1">
                <a:solidFill>
                  <a:srgbClr val="FF0000"/>
                </a:solidFill>
              </a:rPr>
              <a:t>conc</a:t>
            </a:r>
            <a:endParaRPr lang="en-US" sz="1000" dirty="0">
              <a:solidFill>
                <a:srgbClr val="FF0000"/>
              </a:solidFill>
            </a:endParaRPr>
          </a:p>
        </p:txBody>
      </p:sp>
      <p:sp>
        <p:nvSpPr>
          <p:cNvPr id="17" name="TextBox 16">
            <a:extLst>
              <a:ext uri="{FF2B5EF4-FFF2-40B4-BE49-F238E27FC236}">
                <a16:creationId xmlns:a16="http://schemas.microsoft.com/office/drawing/2014/main" id="{C06C9ACE-6E4C-4ECB-A552-AD3EAC6D2EA0}"/>
              </a:ext>
            </a:extLst>
          </p:cNvPr>
          <p:cNvSpPr txBox="1"/>
          <p:nvPr/>
        </p:nvSpPr>
        <p:spPr>
          <a:xfrm rot="1099364">
            <a:off x="5128637" y="1022367"/>
            <a:ext cx="1811573" cy="234995"/>
          </a:xfrm>
          <a:prstGeom prst="rect">
            <a:avLst/>
          </a:prstGeom>
        </p:spPr>
        <p:txBody>
          <a:bodyPr vert="horz" wrap="square" lIns="0" tIns="0" rIns="0" bIns="0" rtlCol="0" anchor="t">
            <a:normAutofit fontScale="77500" lnSpcReduction="20000"/>
          </a:bodyPr>
          <a:lstStyle/>
          <a:p>
            <a:r>
              <a:rPr lang="en-US" sz="1200" dirty="0">
                <a:solidFill>
                  <a:srgbClr val="FF0000"/>
                </a:solidFill>
              </a:rPr>
              <a:t>Lower transparency due to ZnS conc +</a:t>
            </a:r>
          </a:p>
          <a:p>
            <a:r>
              <a:rPr lang="en-US" sz="1200" dirty="0">
                <a:solidFill>
                  <a:srgbClr val="FF0000"/>
                </a:solidFill>
              </a:rPr>
              <a:t>Lower conversion efficiency</a:t>
            </a:r>
          </a:p>
        </p:txBody>
      </p:sp>
      <p:sp>
        <p:nvSpPr>
          <p:cNvPr id="19" name="TextBox 18">
            <a:extLst>
              <a:ext uri="{FF2B5EF4-FFF2-40B4-BE49-F238E27FC236}">
                <a16:creationId xmlns:a16="http://schemas.microsoft.com/office/drawing/2014/main" id="{70FE262A-E2B8-4E12-8E6F-C977D985205C}"/>
              </a:ext>
            </a:extLst>
          </p:cNvPr>
          <p:cNvSpPr txBox="1"/>
          <p:nvPr/>
        </p:nvSpPr>
        <p:spPr>
          <a:xfrm>
            <a:off x="5598443" y="5930811"/>
            <a:ext cx="2325240" cy="558796"/>
          </a:xfrm>
          <a:prstGeom prst="rect">
            <a:avLst/>
          </a:prstGeom>
        </p:spPr>
        <p:txBody>
          <a:bodyPr vert="horz" wrap="square" lIns="0" tIns="0" rIns="0" bIns="0" rtlCol="0" anchor="t">
            <a:normAutofit/>
          </a:bodyPr>
          <a:lstStyle/>
          <a:p>
            <a:r>
              <a:rPr lang="en-US" sz="1600" dirty="0">
                <a:solidFill>
                  <a:srgbClr val="00B050"/>
                </a:solidFill>
              </a:rPr>
              <a:t>There is room for improvement</a:t>
            </a:r>
          </a:p>
        </p:txBody>
      </p:sp>
      <p:sp>
        <p:nvSpPr>
          <p:cNvPr id="20" name="Oval 19">
            <a:extLst>
              <a:ext uri="{FF2B5EF4-FFF2-40B4-BE49-F238E27FC236}">
                <a16:creationId xmlns:a16="http://schemas.microsoft.com/office/drawing/2014/main" id="{0F4FAD15-9320-4BEA-973D-B9C0517BBFF3}"/>
              </a:ext>
            </a:extLst>
          </p:cNvPr>
          <p:cNvSpPr/>
          <p:nvPr/>
        </p:nvSpPr>
        <p:spPr>
          <a:xfrm>
            <a:off x="3751143" y="5968019"/>
            <a:ext cx="1802423" cy="232127"/>
          </a:xfrm>
          <a:prstGeom prst="ellipse">
            <a:avLst/>
          </a:prstGeom>
          <a:noFill/>
          <a:ln w="158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flipH="1" flipV="1">
            <a:off x="5203278" y="2061977"/>
            <a:ext cx="1" cy="97594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C06C9ACE-6E4C-4ECB-A552-AD3EAC6D2EA0}"/>
              </a:ext>
            </a:extLst>
          </p:cNvPr>
          <p:cNvSpPr txBox="1"/>
          <p:nvPr/>
        </p:nvSpPr>
        <p:spPr>
          <a:xfrm rot="16200000">
            <a:off x="4437776" y="2296966"/>
            <a:ext cx="1811573" cy="234995"/>
          </a:xfrm>
          <a:prstGeom prst="rect">
            <a:avLst/>
          </a:prstGeom>
        </p:spPr>
        <p:txBody>
          <a:bodyPr vert="horz" wrap="square" lIns="0" tIns="0" rIns="0" bIns="0" rtlCol="0" anchor="t">
            <a:normAutofit/>
          </a:bodyPr>
          <a:lstStyle/>
          <a:p>
            <a:r>
              <a:rPr lang="en-US" sz="1000" dirty="0">
                <a:solidFill>
                  <a:srgbClr val="FF0000"/>
                </a:solidFill>
              </a:rPr>
              <a:t>Optimum ↑with thickness</a:t>
            </a:r>
          </a:p>
        </p:txBody>
      </p:sp>
      <p:sp>
        <p:nvSpPr>
          <p:cNvPr id="25" name="TextBox 24">
            <a:extLst>
              <a:ext uri="{FF2B5EF4-FFF2-40B4-BE49-F238E27FC236}">
                <a16:creationId xmlns:a16="http://schemas.microsoft.com/office/drawing/2014/main" id="{7C62C96E-7B36-4ED5-AC61-EC3F25635E3C}"/>
              </a:ext>
            </a:extLst>
          </p:cNvPr>
          <p:cNvSpPr txBox="1"/>
          <p:nvPr/>
        </p:nvSpPr>
        <p:spPr>
          <a:xfrm>
            <a:off x="4762913" y="3344281"/>
            <a:ext cx="926303" cy="232641"/>
          </a:xfrm>
          <a:prstGeom prst="rect">
            <a:avLst/>
          </a:prstGeom>
        </p:spPr>
        <p:txBody>
          <a:bodyPr vert="horz" wrap="square" lIns="0" tIns="0" rIns="0" bIns="0" rtlCol="0" anchor="t">
            <a:normAutofit lnSpcReduction="10000"/>
          </a:bodyPr>
          <a:lstStyle/>
          <a:p>
            <a:r>
              <a:rPr lang="en-US" sz="1600" dirty="0">
                <a:solidFill>
                  <a:srgbClr val="FF0000"/>
                </a:solidFill>
              </a:rPr>
              <a:t>22.5% ZnS</a:t>
            </a:r>
          </a:p>
        </p:txBody>
      </p:sp>
      <p:sp>
        <p:nvSpPr>
          <p:cNvPr id="26" name="TextBox 25">
            <a:extLst>
              <a:ext uri="{FF2B5EF4-FFF2-40B4-BE49-F238E27FC236}">
                <a16:creationId xmlns:a16="http://schemas.microsoft.com/office/drawing/2014/main" id="{8C50BB0D-A78F-42E3-9F6A-7F4510A390DB}"/>
              </a:ext>
            </a:extLst>
          </p:cNvPr>
          <p:cNvSpPr txBox="1"/>
          <p:nvPr/>
        </p:nvSpPr>
        <p:spPr>
          <a:xfrm>
            <a:off x="5972191" y="1882940"/>
            <a:ext cx="926303" cy="232641"/>
          </a:xfrm>
          <a:prstGeom prst="rect">
            <a:avLst/>
          </a:prstGeom>
        </p:spPr>
        <p:txBody>
          <a:bodyPr vert="horz" wrap="square" lIns="0" tIns="0" rIns="0" bIns="0" rtlCol="0" anchor="t">
            <a:normAutofit lnSpcReduction="10000"/>
          </a:bodyPr>
          <a:lstStyle/>
          <a:p>
            <a:r>
              <a:rPr lang="en-US" sz="1600" dirty="0"/>
              <a:t>41% ZnS</a:t>
            </a:r>
          </a:p>
        </p:txBody>
      </p:sp>
    </p:spTree>
    <p:extLst>
      <p:ext uri="{BB962C8B-B14F-4D97-AF65-F5344CB8AC3E}">
        <p14:creationId xmlns:p14="http://schemas.microsoft.com/office/powerpoint/2010/main" val="936218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2254" t="7426" r="6532" b="-2349"/>
          <a:stretch/>
        </p:blipFill>
        <p:spPr>
          <a:xfrm>
            <a:off x="5234201" y="3085446"/>
            <a:ext cx="3672075" cy="2866010"/>
          </a:xfrm>
          <a:prstGeom prst="rect">
            <a:avLst/>
          </a:prstGeom>
        </p:spPr>
      </p:pic>
      <p:sp>
        <p:nvSpPr>
          <p:cNvPr id="10" name="Content Placeholder 4"/>
          <p:cNvSpPr>
            <a:spLocks noGrp="1"/>
          </p:cNvSpPr>
          <p:nvPr>
            <p:ph sz="half" idx="1"/>
          </p:nvPr>
        </p:nvSpPr>
        <p:spPr>
          <a:xfrm>
            <a:off x="98854" y="571139"/>
            <a:ext cx="8938054" cy="2625270"/>
          </a:xfrm>
        </p:spPr>
        <p:txBody>
          <a:bodyPr>
            <a:noAutofit/>
          </a:bodyPr>
          <a:lstStyle/>
          <a:p>
            <a:pPr marL="0" indent="0">
              <a:buNone/>
            </a:pPr>
            <a:r>
              <a:rPr lang="en-US" dirty="0"/>
              <a:t>There is no real consensus in the community about the </a:t>
            </a:r>
            <a:r>
              <a:rPr lang="en-US" dirty="0">
                <a:solidFill>
                  <a:srgbClr val="FF0000"/>
                </a:solidFill>
              </a:rPr>
              <a:t>useful thickness of </a:t>
            </a:r>
            <a:r>
              <a:rPr lang="en-US" dirty="0" err="1">
                <a:solidFill>
                  <a:srgbClr val="FF0000"/>
                </a:solidFill>
              </a:rPr>
              <a:t>ZnS</a:t>
            </a:r>
            <a:r>
              <a:rPr lang="en-US" dirty="0">
                <a:solidFill>
                  <a:srgbClr val="FF0000"/>
                </a:solidFill>
              </a:rPr>
              <a:t> </a:t>
            </a:r>
            <a:r>
              <a:rPr lang="en-US" dirty="0"/>
              <a:t>containing screens above which it starts to be strongly self attenuating. </a:t>
            </a:r>
            <a:r>
              <a:rPr lang="en-US" dirty="0">
                <a:solidFill>
                  <a:srgbClr val="FF0000"/>
                </a:solidFill>
              </a:rPr>
              <a:t>2mm? 3mm? or even more?</a:t>
            </a:r>
          </a:p>
          <a:p>
            <a:pPr marL="0" indent="0">
              <a:buNone/>
            </a:pPr>
            <a:r>
              <a:rPr lang="en-US" sz="1400" dirty="0">
                <a:solidFill>
                  <a:srgbClr val="0070C0"/>
                </a:solidFill>
              </a:rPr>
              <a:t>Similar debate for thermal neutron imaging and </a:t>
            </a:r>
            <a:r>
              <a:rPr lang="en-US" sz="1400" dirty="0" err="1">
                <a:solidFill>
                  <a:srgbClr val="0070C0"/>
                </a:solidFill>
              </a:rPr>
              <a:t>LiF</a:t>
            </a:r>
            <a:r>
              <a:rPr lang="en-US" sz="1400" dirty="0">
                <a:solidFill>
                  <a:srgbClr val="0070C0"/>
                </a:solidFill>
              </a:rPr>
              <a:t>/</a:t>
            </a:r>
            <a:r>
              <a:rPr lang="en-US" sz="1400" dirty="0" err="1">
                <a:solidFill>
                  <a:srgbClr val="0070C0"/>
                </a:solidFill>
              </a:rPr>
              <a:t>ZnS</a:t>
            </a:r>
            <a:r>
              <a:rPr lang="en-US" sz="1400" dirty="0">
                <a:solidFill>
                  <a:srgbClr val="0070C0"/>
                </a:solidFill>
              </a:rPr>
              <a:t> screens: 250um? 300um? 350um?</a:t>
            </a:r>
          </a:p>
          <a:p>
            <a:pPr marL="0" indent="0">
              <a:buNone/>
            </a:pPr>
            <a:r>
              <a:rPr lang="en-US" dirty="0"/>
              <a:t>The idea: </a:t>
            </a:r>
          </a:p>
          <a:p>
            <a:pPr marL="91440" indent="-91440">
              <a:buFontTx/>
              <a:buChar char="-"/>
            </a:pPr>
            <a:r>
              <a:rPr lang="en-US" dirty="0"/>
              <a:t>the first layer from which practically no light would come thru acts as a </a:t>
            </a:r>
            <a:r>
              <a:rPr lang="en-US" dirty="0">
                <a:solidFill>
                  <a:srgbClr val="FF0000"/>
                </a:solidFill>
              </a:rPr>
              <a:t>proton radiator </a:t>
            </a:r>
            <a:r>
              <a:rPr lang="en-US" dirty="0"/>
              <a:t>for the layer behind it from which light can escape</a:t>
            </a:r>
          </a:p>
          <a:p>
            <a:pPr marL="91440" indent="-91440">
              <a:buFontTx/>
              <a:buChar char="-"/>
            </a:pPr>
            <a:r>
              <a:rPr lang="en-US" dirty="0"/>
              <a:t>Forward scatter protons: high E -&gt; long range</a:t>
            </a:r>
          </a:p>
          <a:p>
            <a:pPr marL="91440" indent="-91440">
              <a:buFontTx/>
              <a:buChar char="-"/>
            </a:pPr>
            <a:r>
              <a:rPr lang="en-US" dirty="0"/>
              <a:t>Bragg peak of E deposition of a high E proton in matter</a:t>
            </a:r>
          </a:p>
          <a:p>
            <a:pPr marL="91440" indent="-91440">
              <a:buFontTx/>
              <a:buChar char="-"/>
            </a:pPr>
            <a:endParaRPr lang="en-US" dirty="0"/>
          </a:p>
          <a:p>
            <a:pPr marL="91440" indent="-91440">
              <a:buFontTx/>
              <a:buChar char="-"/>
            </a:pPr>
            <a:endParaRPr lang="en-US" dirty="0"/>
          </a:p>
          <a:p>
            <a:pPr marL="91440" indent="-91440">
              <a:buFontTx/>
              <a:buChar char="-"/>
            </a:pPr>
            <a:endParaRPr lang="en-US" dirty="0"/>
          </a:p>
          <a:p>
            <a:pPr marL="91440" indent="-91440">
              <a:buFontTx/>
              <a:buChar char="-"/>
            </a:pPr>
            <a:endParaRPr lang="en-US" dirty="0"/>
          </a:p>
          <a:p>
            <a:pPr marL="91440" indent="-91440">
              <a:buFontTx/>
              <a:buChar char="-"/>
            </a:pPr>
            <a:endParaRPr lang="en-US" dirty="0"/>
          </a:p>
          <a:p>
            <a:pPr marL="91440" indent="-91440">
              <a:buFontTx/>
              <a:buChar char="-"/>
            </a:pPr>
            <a:endParaRPr lang="en-US" dirty="0"/>
          </a:p>
          <a:p>
            <a:pPr marL="91440" indent="-91440">
              <a:buFontTx/>
              <a:buChar char="-"/>
            </a:pPr>
            <a:endParaRPr lang="en-US" dirty="0"/>
          </a:p>
          <a:p>
            <a:pPr marL="91440" indent="-91440">
              <a:buFontTx/>
              <a:buChar char="-"/>
            </a:pPr>
            <a:endParaRPr lang="en-US" dirty="0"/>
          </a:p>
          <a:p>
            <a:pPr marL="91440" indent="-91440">
              <a:buFontTx/>
              <a:buChar char="-"/>
            </a:pPr>
            <a:endParaRPr lang="en-US" dirty="0"/>
          </a:p>
          <a:p>
            <a:pPr marL="0" indent="0">
              <a:buNone/>
            </a:pPr>
            <a:r>
              <a:rPr lang="en-US" dirty="0"/>
              <a:t>Note: increased thickness -&gt; </a:t>
            </a:r>
            <a:r>
              <a:rPr lang="en-US" dirty="0">
                <a:solidFill>
                  <a:srgbClr val="FF0000"/>
                </a:solidFill>
              </a:rPr>
              <a:t>higher blur</a:t>
            </a:r>
            <a:r>
              <a:rPr lang="en-US" dirty="0"/>
              <a:t>!</a:t>
            </a:r>
          </a:p>
          <a:p>
            <a:pPr marL="0" indent="0">
              <a:buNone/>
            </a:pPr>
            <a:endParaRPr lang="en-US" dirty="0"/>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4063" t="5846" r="7279" b="-415"/>
          <a:stretch/>
        </p:blipFill>
        <p:spPr>
          <a:xfrm>
            <a:off x="1637392" y="3030903"/>
            <a:ext cx="3582257" cy="2865806"/>
          </a:xfrm>
          <a:prstGeom prst="rect">
            <a:avLst/>
          </a:prstGeom>
        </p:spPr>
      </p:pic>
      <p:sp>
        <p:nvSpPr>
          <p:cNvPr id="4" name="Title 3"/>
          <p:cNvSpPr>
            <a:spLocks noGrp="1"/>
          </p:cNvSpPr>
          <p:nvPr>
            <p:ph type="title"/>
          </p:nvPr>
        </p:nvSpPr>
        <p:spPr/>
        <p:txBody>
          <a:bodyPr/>
          <a:lstStyle/>
          <a:p>
            <a:r>
              <a:rPr lang="en-US" dirty="0"/>
              <a:t>Why a thicker screen can bring extra detection efficiency?</a:t>
            </a:r>
          </a:p>
        </p:txBody>
      </p:sp>
      <p:sp>
        <p:nvSpPr>
          <p:cNvPr id="2" name="Rectangle 1"/>
          <p:cNvSpPr/>
          <p:nvPr/>
        </p:nvSpPr>
        <p:spPr>
          <a:xfrm>
            <a:off x="618579" y="3639245"/>
            <a:ext cx="200929" cy="1197103"/>
          </a:xfrm>
          <a:prstGeom prst="rect">
            <a:avLst/>
          </a:prstGeom>
          <a:gradFill>
            <a:gsLst>
              <a:gs pos="0">
                <a:schemeClr val="accent1">
                  <a:tint val="100000"/>
                  <a:shade val="100000"/>
                  <a:satMod val="130000"/>
                </a:schemeClr>
              </a:gs>
              <a:gs pos="0">
                <a:schemeClr val="bg1">
                  <a:lumMod val="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825260" y="3639245"/>
            <a:ext cx="391064" cy="119710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06C9ACE-6E4C-4ECB-A552-AD3EAC6D2EA0}"/>
              </a:ext>
            </a:extLst>
          </p:cNvPr>
          <p:cNvSpPr txBox="1"/>
          <p:nvPr/>
        </p:nvSpPr>
        <p:spPr>
          <a:xfrm>
            <a:off x="730558" y="4421317"/>
            <a:ext cx="439570" cy="145252"/>
          </a:xfrm>
          <a:prstGeom prst="rect">
            <a:avLst/>
          </a:prstGeom>
        </p:spPr>
        <p:txBody>
          <a:bodyPr vert="horz" wrap="square" lIns="0" tIns="0" rIns="0" bIns="0" rtlCol="0" anchor="t">
            <a:normAutofit fontScale="92500" lnSpcReduction="20000"/>
          </a:bodyPr>
          <a:lstStyle/>
          <a:p>
            <a:r>
              <a:rPr lang="en-US" sz="1200" dirty="0">
                <a:solidFill>
                  <a:schemeClr val="tx2"/>
                </a:solidFill>
              </a:rPr>
              <a:t>Screen</a:t>
            </a:r>
          </a:p>
        </p:txBody>
      </p:sp>
      <p:sp>
        <p:nvSpPr>
          <p:cNvPr id="8" name="TextBox 7">
            <a:extLst>
              <a:ext uri="{FF2B5EF4-FFF2-40B4-BE49-F238E27FC236}">
                <a16:creationId xmlns:a16="http://schemas.microsoft.com/office/drawing/2014/main" id="{C06C9ACE-6E4C-4ECB-A552-AD3EAC6D2EA0}"/>
              </a:ext>
            </a:extLst>
          </p:cNvPr>
          <p:cNvSpPr txBox="1"/>
          <p:nvPr/>
        </p:nvSpPr>
        <p:spPr>
          <a:xfrm>
            <a:off x="5764674" y="3583370"/>
            <a:ext cx="2178739" cy="561639"/>
          </a:xfrm>
          <a:prstGeom prst="rect">
            <a:avLst/>
          </a:prstGeom>
        </p:spPr>
        <p:txBody>
          <a:bodyPr vert="horz" wrap="square" lIns="0" tIns="0" rIns="0" bIns="0" rtlCol="0" anchor="t">
            <a:normAutofit/>
          </a:bodyPr>
          <a:lstStyle/>
          <a:p>
            <a:r>
              <a:rPr lang="en-US" sz="1200" dirty="0">
                <a:solidFill>
                  <a:schemeClr val="tx2"/>
                </a:solidFill>
              </a:rPr>
              <a:t>Range of recoil protons in PP/</a:t>
            </a:r>
            <a:r>
              <a:rPr lang="en-US" sz="1200" dirty="0" err="1">
                <a:solidFill>
                  <a:schemeClr val="tx2"/>
                </a:solidFill>
              </a:rPr>
              <a:t>ZnS</a:t>
            </a:r>
            <a:r>
              <a:rPr lang="en-US" sz="1200" dirty="0">
                <a:solidFill>
                  <a:schemeClr val="tx2"/>
                </a:solidFill>
              </a:rPr>
              <a:t> and epoxy/</a:t>
            </a:r>
            <a:r>
              <a:rPr lang="en-US" sz="1200" dirty="0" err="1">
                <a:solidFill>
                  <a:schemeClr val="tx2"/>
                </a:solidFill>
              </a:rPr>
              <a:t>ZnS</a:t>
            </a:r>
            <a:r>
              <a:rPr lang="en-US" sz="1200" dirty="0">
                <a:solidFill>
                  <a:schemeClr val="tx2"/>
                </a:solidFill>
              </a:rPr>
              <a:t> mixtures</a:t>
            </a:r>
          </a:p>
        </p:txBody>
      </p:sp>
      <p:cxnSp>
        <p:nvCxnSpPr>
          <p:cNvPr id="9" name="Straight Arrow Connector 8"/>
          <p:cNvCxnSpPr/>
          <p:nvPr/>
        </p:nvCxnSpPr>
        <p:spPr>
          <a:xfrm>
            <a:off x="242977" y="4042723"/>
            <a:ext cx="503206"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06C9ACE-6E4C-4ECB-A552-AD3EAC6D2EA0}"/>
              </a:ext>
            </a:extLst>
          </p:cNvPr>
          <p:cNvSpPr txBox="1"/>
          <p:nvPr/>
        </p:nvSpPr>
        <p:spPr>
          <a:xfrm>
            <a:off x="152400" y="3901567"/>
            <a:ext cx="474075" cy="151877"/>
          </a:xfrm>
          <a:prstGeom prst="rect">
            <a:avLst/>
          </a:prstGeom>
        </p:spPr>
        <p:txBody>
          <a:bodyPr vert="horz" wrap="square" lIns="0" tIns="0" rIns="0" bIns="0" rtlCol="0" anchor="t">
            <a:normAutofit fontScale="92500" lnSpcReduction="10000"/>
          </a:bodyPr>
          <a:lstStyle/>
          <a:p>
            <a:r>
              <a:rPr lang="en-US" sz="1200" b="1" dirty="0">
                <a:solidFill>
                  <a:schemeClr val="tx2"/>
                </a:solidFill>
              </a:rPr>
              <a:t>n beam</a:t>
            </a:r>
          </a:p>
        </p:txBody>
      </p:sp>
      <p:cxnSp>
        <p:nvCxnSpPr>
          <p:cNvPr id="13" name="Straight Arrow Connector 12"/>
          <p:cNvCxnSpPr/>
          <p:nvPr/>
        </p:nvCxnSpPr>
        <p:spPr>
          <a:xfrm flipV="1">
            <a:off x="717052" y="3961952"/>
            <a:ext cx="233291" cy="8077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C06C9ACE-6E4C-4ECB-A552-AD3EAC6D2EA0}"/>
              </a:ext>
            </a:extLst>
          </p:cNvPr>
          <p:cNvSpPr txBox="1"/>
          <p:nvPr/>
        </p:nvSpPr>
        <p:spPr>
          <a:xfrm>
            <a:off x="717077" y="3864190"/>
            <a:ext cx="118245" cy="145252"/>
          </a:xfrm>
          <a:prstGeom prst="rect">
            <a:avLst/>
          </a:prstGeom>
        </p:spPr>
        <p:txBody>
          <a:bodyPr vert="horz" wrap="square" lIns="0" tIns="0" rIns="0" bIns="0" rtlCol="0" anchor="t">
            <a:normAutofit fontScale="92500" lnSpcReduction="20000"/>
          </a:bodyPr>
          <a:lstStyle/>
          <a:p>
            <a:r>
              <a:rPr lang="en-US" sz="1200" b="1" dirty="0">
                <a:solidFill>
                  <a:srgbClr val="FF0000"/>
                </a:solidFill>
              </a:rPr>
              <a:t>p</a:t>
            </a:r>
          </a:p>
        </p:txBody>
      </p:sp>
      <p:cxnSp>
        <p:nvCxnSpPr>
          <p:cNvPr id="18" name="Straight Arrow Connector 17"/>
          <p:cNvCxnSpPr/>
          <p:nvPr/>
        </p:nvCxnSpPr>
        <p:spPr>
          <a:xfrm flipV="1">
            <a:off x="336429" y="4812439"/>
            <a:ext cx="330678" cy="2650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C06C9ACE-6E4C-4ECB-A552-AD3EAC6D2EA0}"/>
              </a:ext>
            </a:extLst>
          </p:cNvPr>
          <p:cNvSpPr txBox="1"/>
          <p:nvPr/>
        </p:nvSpPr>
        <p:spPr>
          <a:xfrm>
            <a:off x="116643" y="5090416"/>
            <a:ext cx="702865" cy="279952"/>
          </a:xfrm>
          <a:prstGeom prst="rect">
            <a:avLst/>
          </a:prstGeom>
        </p:spPr>
        <p:txBody>
          <a:bodyPr vert="horz" wrap="square" lIns="0" tIns="0" rIns="0" bIns="0" rtlCol="0" anchor="t">
            <a:noAutofit/>
          </a:bodyPr>
          <a:lstStyle/>
          <a:p>
            <a:r>
              <a:rPr lang="en-US" sz="800" dirty="0">
                <a:solidFill>
                  <a:schemeClr val="tx2"/>
                </a:solidFill>
              </a:rPr>
              <a:t>No light comes thru from here</a:t>
            </a:r>
          </a:p>
        </p:txBody>
      </p:sp>
      <p:cxnSp>
        <p:nvCxnSpPr>
          <p:cNvPr id="24" name="Straight Arrow Connector 23"/>
          <p:cNvCxnSpPr>
            <a:endCxn id="6" idx="2"/>
          </p:cNvCxnSpPr>
          <p:nvPr/>
        </p:nvCxnSpPr>
        <p:spPr>
          <a:xfrm flipH="1" flipV="1">
            <a:off x="1020792" y="4836348"/>
            <a:ext cx="82486" cy="25406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C06C9ACE-6E4C-4ECB-A552-AD3EAC6D2EA0}"/>
              </a:ext>
            </a:extLst>
          </p:cNvPr>
          <p:cNvSpPr txBox="1"/>
          <p:nvPr/>
        </p:nvSpPr>
        <p:spPr>
          <a:xfrm>
            <a:off x="835322" y="5091287"/>
            <a:ext cx="839828" cy="279952"/>
          </a:xfrm>
          <a:prstGeom prst="rect">
            <a:avLst/>
          </a:prstGeom>
        </p:spPr>
        <p:txBody>
          <a:bodyPr vert="horz" wrap="square" lIns="0" tIns="0" rIns="0" bIns="0" rtlCol="0" anchor="t">
            <a:noAutofit/>
          </a:bodyPr>
          <a:lstStyle/>
          <a:p>
            <a:r>
              <a:rPr lang="en-US" sz="800" dirty="0"/>
              <a:t>Transparent, some light comes thru</a:t>
            </a:r>
          </a:p>
        </p:txBody>
      </p:sp>
      <p:cxnSp>
        <p:nvCxnSpPr>
          <p:cNvPr id="35" name="Straight Arrow Connector 34"/>
          <p:cNvCxnSpPr/>
          <p:nvPr/>
        </p:nvCxnSpPr>
        <p:spPr>
          <a:xfrm flipV="1">
            <a:off x="835322" y="3568269"/>
            <a:ext cx="419914" cy="1"/>
          </a:xfrm>
          <a:prstGeom prst="straightConnector1">
            <a:avLst/>
          </a:prstGeom>
          <a:ln w="12700">
            <a:solidFill>
              <a:schemeClr val="tx1"/>
            </a:solidFill>
            <a:headEnd type="triangle" w="sm" len="sm"/>
            <a:tailEnd type="triangle" w="sm" len="sm"/>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C06C9ACE-6E4C-4ECB-A552-AD3EAC6D2EA0}"/>
              </a:ext>
            </a:extLst>
          </p:cNvPr>
          <p:cNvSpPr txBox="1"/>
          <p:nvPr/>
        </p:nvSpPr>
        <p:spPr>
          <a:xfrm>
            <a:off x="899829" y="3425305"/>
            <a:ext cx="383878" cy="115790"/>
          </a:xfrm>
          <a:prstGeom prst="rect">
            <a:avLst/>
          </a:prstGeom>
        </p:spPr>
        <p:txBody>
          <a:bodyPr vert="horz" wrap="square" lIns="0" tIns="0" rIns="0" bIns="0" rtlCol="0" anchor="t">
            <a:noAutofit/>
          </a:bodyPr>
          <a:lstStyle/>
          <a:p>
            <a:r>
              <a:rPr lang="en-US" sz="800" dirty="0"/>
              <a:t>2-3mm</a:t>
            </a:r>
          </a:p>
        </p:txBody>
      </p:sp>
      <p:cxnSp>
        <p:nvCxnSpPr>
          <p:cNvPr id="38" name="Straight Arrow Connector 37"/>
          <p:cNvCxnSpPr/>
          <p:nvPr/>
        </p:nvCxnSpPr>
        <p:spPr>
          <a:xfrm flipV="1">
            <a:off x="618579" y="3565397"/>
            <a:ext cx="249815" cy="2873"/>
          </a:xfrm>
          <a:prstGeom prst="straightConnector1">
            <a:avLst/>
          </a:prstGeom>
          <a:ln w="12700">
            <a:solidFill>
              <a:schemeClr val="tx1"/>
            </a:solidFill>
            <a:headEnd type="triangle" w="sm" len="sm"/>
            <a:tailEnd type="triangle" w="sm" len="sm"/>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C06C9ACE-6E4C-4ECB-A552-AD3EAC6D2EA0}"/>
              </a:ext>
            </a:extLst>
          </p:cNvPr>
          <p:cNvSpPr txBox="1"/>
          <p:nvPr/>
        </p:nvSpPr>
        <p:spPr>
          <a:xfrm>
            <a:off x="560526" y="3422433"/>
            <a:ext cx="383878" cy="115790"/>
          </a:xfrm>
          <a:prstGeom prst="rect">
            <a:avLst/>
          </a:prstGeom>
        </p:spPr>
        <p:txBody>
          <a:bodyPr vert="horz" wrap="square" lIns="0" tIns="0" rIns="0" bIns="0" rtlCol="0" anchor="t">
            <a:noAutofit/>
          </a:bodyPr>
          <a:lstStyle/>
          <a:p>
            <a:r>
              <a:rPr lang="en-US" sz="800" dirty="0"/>
              <a:t>~1mm</a:t>
            </a:r>
          </a:p>
        </p:txBody>
      </p:sp>
    </p:spTree>
    <p:extLst>
      <p:ext uri="{BB962C8B-B14F-4D97-AF65-F5344CB8AC3E}">
        <p14:creationId xmlns:p14="http://schemas.microsoft.com/office/powerpoint/2010/main" val="2499769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 results at the 10 MW reactor RAD beam line at the BNC 1.</a:t>
            </a:r>
          </a:p>
        </p:txBody>
      </p:sp>
      <p:sp>
        <p:nvSpPr>
          <p:cNvPr id="10" name="Content Placeholder 4"/>
          <p:cNvSpPr>
            <a:spLocks noGrp="1"/>
          </p:cNvSpPr>
          <p:nvPr>
            <p:ph sz="half" idx="1"/>
          </p:nvPr>
        </p:nvSpPr>
        <p:spPr>
          <a:xfrm>
            <a:off x="-26376" y="3227264"/>
            <a:ext cx="8938054" cy="413599"/>
          </a:xfrm>
        </p:spPr>
        <p:txBody>
          <a:bodyPr>
            <a:noAutofit/>
          </a:bodyPr>
          <a:lstStyle/>
          <a:p>
            <a:pPr marL="0" indent="0">
              <a:buNone/>
            </a:pPr>
            <a:r>
              <a:rPr lang="en-US" dirty="0"/>
              <a:t>We imaged two scrapped viscous(hydraulic)-coupling of a helicopter:</a:t>
            </a:r>
          </a:p>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26" y="3521166"/>
            <a:ext cx="6781981" cy="2399778"/>
          </a:xfrm>
          <a:prstGeom prst="rect">
            <a:avLst/>
          </a:prstGeom>
        </p:spPr>
      </p:pic>
      <p:pic>
        <p:nvPicPr>
          <p:cNvPr id="5" name="Picture 2" descr="Related image">
            <a:extLst>
              <a:ext uri="{FF2B5EF4-FFF2-40B4-BE49-F238E27FC236}">
                <a16:creationId xmlns:a16="http://schemas.microsoft.com/office/drawing/2014/main" id="{23F9B6A3-33E7-43DC-812B-42F37CB3D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5574" y="3796697"/>
            <a:ext cx="2142882" cy="19571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9557E0F-C786-481B-9679-FAD9C3E33DC7}"/>
              </a:ext>
            </a:extLst>
          </p:cNvPr>
          <p:cNvSpPr txBox="1"/>
          <p:nvPr/>
        </p:nvSpPr>
        <p:spPr>
          <a:xfrm>
            <a:off x="221947" y="5946821"/>
            <a:ext cx="2090431" cy="360893"/>
          </a:xfrm>
          <a:prstGeom prst="rect">
            <a:avLst/>
          </a:prstGeom>
        </p:spPr>
        <p:txBody>
          <a:bodyPr vert="horz" wrap="square" lIns="0" tIns="0" rIns="0" bIns="0" rtlCol="0" anchor="t">
            <a:noAutofit/>
          </a:bodyPr>
          <a:lstStyle/>
          <a:p>
            <a:r>
              <a:rPr lang="en-US" sz="1600" dirty="0">
                <a:solidFill>
                  <a:schemeClr val="tx2"/>
                </a:solidFill>
              </a:rPr>
              <a:t>With housing</a:t>
            </a:r>
          </a:p>
          <a:p>
            <a:r>
              <a:rPr lang="en-US" sz="1600" dirty="0">
                <a:solidFill>
                  <a:schemeClr val="tx2"/>
                </a:solidFill>
              </a:rPr>
              <a:t>Housing is made of steel</a:t>
            </a:r>
          </a:p>
        </p:txBody>
      </p:sp>
      <p:sp>
        <p:nvSpPr>
          <p:cNvPr id="7" name="TextBox 6">
            <a:extLst>
              <a:ext uri="{FF2B5EF4-FFF2-40B4-BE49-F238E27FC236}">
                <a16:creationId xmlns:a16="http://schemas.microsoft.com/office/drawing/2014/main" id="{E9557E0F-C786-481B-9679-FAD9C3E33DC7}"/>
              </a:ext>
            </a:extLst>
          </p:cNvPr>
          <p:cNvSpPr txBox="1"/>
          <p:nvPr/>
        </p:nvSpPr>
        <p:spPr>
          <a:xfrm>
            <a:off x="2714974" y="5946822"/>
            <a:ext cx="1416391" cy="360893"/>
          </a:xfrm>
          <a:prstGeom prst="rect">
            <a:avLst/>
          </a:prstGeom>
        </p:spPr>
        <p:txBody>
          <a:bodyPr vert="horz" wrap="square" lIns="0" tIns="0" rIns="0" bIns="0" rtlCol="0" anchor="t">
            <a:normAutofit/>
          </a:bodyPr>
          <a:lstStyle/>
          <a:p>
            <a:r>
              <a:rPr lang="en-US" sz="1600" dirty="0">
                <a:solidFill>
                  <a:schemeClr val="tx2"/>
                </a:solidFill>
              </a:rPr>
              <a:t>Without housing</a:t>
            </a:r>
          </a:p>
        </p:txBody>
      </p:sp>
      <p:sp>
        <p:nvSpPr>
          <p:cNvPr id="8" name="TextBox 7">
            <a:extLst>
              <a:ext uri="{FF2B5EF4-FFF2-40B4-BE49-F238E27FC236}">
                <a16:creationId xmlns:a16="http://schemas.microsoft.com/office/drawing/2014/main" id="{E9557E0F-C786-481B-9679-FAD9C3E33DC7}"/>
              </a:ext>
            </a:extLst>
          </p:cNvPr>
          <p:cNvSpPr txBox="1"/>
          <p:nvPr/>
        </p:nvSpPr>
        <p:spPr>
          <a:xfrm>
            <a:off x="4508082" y="5856081"/>
            <a:ext cx="2271564" cy="360893"/>
          </a:xfrm>
          <a:prstGeom prst="rect">
            <a:avLst/>
          </a:prstGeom>
        </p:spPr>
        <p:txBody>
          <a:bodyPr vert="horz" wrap="square" lIns="0" tIns="0" rIns="0" bIns="0" rtlCol="0" anchor="t">
            <a:noAutofit/>
          </a:bodyPr>
          <a:lstStyle/>
          <a:p>
            <a:r>
              <a:rPr lang="en-US" sz="1600" dirty="0">
                <a:solidFill>
                  <a:schemeClr val="tx2"/>
                </a:solidFill>
              </a:rPr>
              <a:t>One disc removed</a:t>
            </a:r>
          </a:p>
          <a:p>
            <a:r>
              <a:rPr lang="en-US" sz="1600" dirty="0">
                <a:solidFill>
                  <a:schemeClr val="tx2"/>
                </a:solidFill>
              </a:rPr>
              <a:t>Discs are made of Ni-Fe </a:t>
            </a:r>
            <a:r>
              <a:rPr lang="en-US" sz="1600" dirty="0" err="1">
                <a:solidFill>
                  <a:schemeClr val="tx2"/>
                </a:solidFill>
              </a:rPr>
              <a:t>permalloy</a:t>
            </a:r>
            <a:r>
              <a:rPr lang="en-US" sz="1600" dirty="0">
                <a:solidFill>
                  <a:schemeClr val="tx2"/>
                </a:solidFill>
              </a:rPr>
              <a:t> (Ni70%-Fe19%)</a:t>
            </a:r>
          </a:p>
        </p:txBody>
      </p:sp>
      <p:cxnSp>
        <p:nvCxnSpPr>
          <p:cNvPr id="9" name="Straight Arrow Connector 8"/>
          <p:cNvCxnSpPr/>
          <p:nvPr/>
        </p:nvCxnSpPr>
        <p:spPr>
          <a:xfrm flipV="1">
            <a:off x="387196" y="4608074"/>
            <a:ext cx="1907930" cy="8792"/>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E9557E0F-C786-481B-9679-FAD9C3E33DC7}"/>
              </a:ext>
            </a:extLst>
          </p:cNvPr>
          <p:cNvSpPr txBox="1"/>
          <p:nvPr/>
        </p:nvSpPr>
        <p:spPr>
          <a:xfrm>
            <a:off x="961230" y="4619188"/>
            <a:ext cx="759862" cy="260428"/>
          </a:xfrm>
          <a:prstGeom prst="rect">
            <a:avLst/>
          </a:prstGeom>
        </p:spPr>
        <p:txBody>
          <a:bodyPr vert="horz" wrap="square" lIns="0" tIns="0" rIns="0" bIns="0" rtlCol="0" anchor="t">
            <a:noAutofit/>
          </a:bodyPr>
          <a:lstStyle/>
          <a:p>
            <a:r>
              <a:rPr lang="en-US" sz="1600" dirty="0">
                <a:solidFill>
                  <a:schemeClr val="bg1"/>
                </a:solidFill>
              </a:rPr>
              <a:t>150 mm</a:t>
            </a:r>
          </a:p>
        </p:txBody>
      </p:sp>
      <p:sp>
        <p:nvSpPr>
          <p:cNvPr id="13" name="Content Placeholder 4"/>
          <p:cNvSpPr txBox="1">
            <a:spLocks/>
          </p:cNvSpPr>
          <p:nvPr/>
        </p:nvSpPr>
        <p:spPr bwMode="auto">
          <a:xfrm>
            <a:off x="290147" y="849916"/>
            <a:ext cx="4839472" cy="4135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Autofit/>
          </a:bodyPr>
          <a:lstStyle>
            <a:lvl1pPr marL="342900" indent="-3429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mj-lt"/>
                <a:ea typeface="ＭＳ Ｐゴシック" charset="0"/>
                <a:cs typeface="Arial Rounded MT Bold"/>
              </a:defRPr>
            </a:lvl3pPr>
            <a:lvl4pPr marL="16002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4pPr>
            <a:lvl5pPr marL="20574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charset="0"/>
              <a:buNone/>
            </a:pPr>
            <a:r>
              <a:rPr lang="en-US" dirty="0"/>
              <a:t>Iron step wedge imaged using the </a:t>
            </a:r>
            <a:r>
              <a:rPr lang="en-US" dirty="0" err="1"/>
              <a:t>Tritec</a:t>
            </a:r>
            <a:r>
              <a:rPr lang="en-US" dirty="0"/>
              <a:t> screen:</a:t>
            </a:r>
          </a:p>
          <a:p>
            <a:pPr marL="0" indent="0">
              <a:buFont typeface="Arial" charset="0"/>
              <a:buNone/>
            </a:pPr>
            <a:r>
              <a:rPr lang="en-US" dirty="0"/>
              <a:t>Resolution: 1.63 mm</a:t>
            </a:r>
          </a:p>
          <a:p>
            <a:endParaRPr lang="en-US" dirty="0"/>
          </a:p>
        </p:txBody>
      </p:sp>
      <p:grpSp>
        <p:nvGrpSpPr>
          <p:cNvPr id="16" name="Group 15"/>
          <p:cNvGrpSpPr/>
          <p:nvPr/>
        </p:nvGrpSpPr>
        <p:grpSpPr>
          <a:xfrm>
            <a:off x="4952981" y="569589"/>
            <a:ext cx="3074034" cy="2607546"/>
            <a:chOff x="4567881" y="611619"/>
            <a:chExt cx="3074034" cy="2607546"/>
          </a:xfrm>
        </p:grpSpPr>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7881" y="611619"/>
              <a:ext cx="3074034" cy="2607546"/>
            </a:xfrm>
            <a:prstGeom prst="rect">
              <a:avLst/>
            </a:prstGeom>
          </p:spPr>
        </p:pic>
        <p:sp>
          <p:nvSpPr>
            <p:cNvPr id="14" name="TextBox 13">
              <a:extLst>
                <a:ext uri="{FF2B5EF4-FFF2-40B4-BE49-F238E27FC236}">
                  <a16:creationId xmlns:a16="http://schemas.microsoft.com/office/drawing/2014/main" id="{E9557E0F-C786-481B-9679-FAD9C3E33DC7}"/>
                </a:ext>
              </a:extLst>
            </p:cNvPr>
            <p:cNvSpPr txBox="1"/>
            <p:nvPr/>
          </p:nvSpPr>
          <p:spPr>
            <a:xfrm>
              <a:off x="4744519" y="2950637"/>
              <a:ext cx="988064" cy="260428"/>
            </a:xfrm>
            <a:prstGeom prst="rect">
              <a:avLst/>
            </a:prstGeom>
          </p:spPr>
          <p:txBody>
            <a:bodyPr vert="horz" wrap="square" lIns="0" tIns="0" rIns="0" bIns="0" rtlCol="0" anchor="t">
              <a:noAutofit/>
            </a:bodyPr>
            <a:lstStyle/>
            <a:p>
              <a:r>
                <a:rPr lang="en-US" sz="1600" dirty="0" err="1">
                  <a:solidFill>
                    <a:schemeClr val="bg1"/>
                  </a:solidFill>
                </a:rPr>
                <a:t>t</a:t>
              </a:r>
              <a:r>
                <a:rPr lang="en-US" sz="1600" baseline="-25000" dirty="0" err="1">
                  <a:solidFill>
                    <a:schemeClr val="bg1"/>
                  </a:solidFill>
                </a:rPr>
                <a:t>exp</a:t>
              </a:r>
              <a:r>
                <a:rPr lang="en-US" sz="1600" dirty="0">
                  <a:solidFill>
                    <a:schemeClr val="bg1"/>
                  </a:solidFill>
                </a:rPr>
                <a:t>=9 min</a:t>
              </a:r>
            </a:p>
          </p:txBody>
        </p:sp>
        <p:sp>
          <p:nvSpPr>
            <p:cNvPr id="15" name="TextBox 14">
              <a:extLst>
                <a:ext uri="{FF2B5EF4-FFF2-40B4-BE49-F238E27FC236}">
                  <a16:creationId xmlns:a16="http://schemas.microsoft.com/office/drawing/2014/main" id="{E9557E0F-C786-481B-9679-FAD9C3E33DC7}"/>
                </a:ext>
              </a:extLst>
            </p:cNvPr>
            <p:cNvSpPr txBox="1"/>
            <p:nvPr/>
          </p:nvSpPr>
          <p:spPr>
            <a:xfrm>
              <a:off x="5967510" y="2925723"/>
              <a:ext cx="988064" cy="260428"/>
            </a:xfrm>
            <a:prstGeom prst="rect">
              <a:avLst/>
            </a:prstGeom>
          </p:spPr>
          <p:txBody>
            <a:bodyPr vert="horz" wrap="square" lIns="0" tIns="0" rIns="0" bIns="0" rtlCol="0" anchor="t">
              <a:noAutofit/>
            </a:bodyPr>
            <a:lstStyle/>
            <a:p>
              <a:r>
                <a:rPr lang="en-US" sz="1600" dirty="0" err="1">
                  <a:solidFill>
                    <a:schemeClr val="bg1"/>
                  </a:solidFill>
                </a:rPr>
                <a:t>t</a:t>
              </a:r>
              <a:r>
                <a:rPr lang="en-US" sz="1600" baseline="-25000" dirty="0" err="1">
                  <a:solidFill>
                    <a:schemeClr val="bg1"/>
                  </a:solidFill>
                </a:rPr>
                <a:t>exp</a:t>
              </a:r>
              <a:r>
                <a:rPr lang="en-US" sz="1600" dirty="0">
                  <a:solidFill>
                    <a:schemeClr val="bg1"/>
                  </a:solidFill>
                </a:rPr>
                <a:t>=6 min mm</a:t>
              </a:r>
            </a:p>
          </p:txBody>
        </p:sp>
      </p:grpSp>
    </p:spTree>
    <p:extLst>
      <p:ext uri="{BB962C8B-B14F-4D97-AF65-F5344CB8AC3E}">
        <p14:creationId xmlns:p14="http://schemas.microsoft.com/office/powerpoint/2010/main" val="759084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 results at the 10 MW reactor RAD beam line at the BNC 2.</a:t>
            </a:r>
          </a:p>
        </p:txBody>
      </p:sp>
      <p:sp>
        <p:nvSpPr>
          <p:cNvPr id="10" name="Content Placeholder 4"/>
          <p:cNvSpPr>
            <a:spLocks noGrp="1"/>
          </p:cNvSpPr>
          <p:nvPr>
            <p:ph sz="half" idx="1"/>
          </p:nvPr>
        </p:nvSpPr>
        <p:spPr>
          <a:xfrm>
            <a:off x="98854" y="571139"/>
            <a:ext cx="8938054" cy="396015"/>
          </a:xfrm>
        </p:spPr>
        <p:txBody>
          <a:bodyPr>
            <a:noAutofit/>
          </a:bodyPr>
          <a:lstStyle/>
          <a:p>
            <a:pPr marL="0" indent="0">
              <a:buNone/>
            </a:pPr>
            <a:r>
              <a:rPr lang="en-US" dirty="0"/>
              <a:t>Tomographic imaging and rendering of the full coupling obtained using the TRITEC screen:</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8" y="913954"/>
            <a:ext cx="7850893" cy="5465956"/>
          </a:xfrm>
          <a:prstGeom prst="rect">
            <a:avLst/>
          </a:prstGeom>
        </p:spPr>
      </p:pic>
      <p:sp>
        <p:nvSpPr>
          <p:cNvPr id="6" name="TextBox 5">
            <a:extLst>
              <a:ext uri="{FF2B5EF4-FFF2-40B4-BE49-F238E27FC236}">
                <a16:creationId xmlns:a16="http://schemas.microsoft.com/office/drawing/2014/main" id="{E9557E0F-C786-481B-9679-FAD9C3E33DC7}"/>
              </a:ext>
            </a:extLst>
          </p:cNvPr>
          <p:cNvSpPr txBox="1"/>
          <p:nvPr/>
        </p:nvSpPr>
        <p:spPr>
          <a:xfrm>
            <a:off x="5014149" y="3136335"/>
            <a:ext cx="1193220" cy="260428"/>
          </a:xfrm>
          <a:prstGeom prst="rect">
            <a:avLst/>
          </a:prstGeom>
        </p:spPr>
        <p:txBody>
          <a:bodyPr vert="horz" wrap="square" lIns="0" tIns="0" rIns="0" bIns="0" rtlCol="0" anchor="t">
            <a:noAutofit/>
          </a:bodyPr>
          <a:lstStyle/>
          <a:p>
            <a:r>
              <a:rPr lang="en-US" sz="1600" dirty="0">
                <a:solidFill>
                  <a:schemeClr val="bg1"/>
                </a:solidFill>
              </a:rPr>
              <a:t>Oil droplets</a:t>
            </a:r>
          </a:p>
        </p:txBody>
      </p:sp>
      <p:cxnSp>
        <p:nvCxnSpPr>
          <p:cNvPr id="7" name="Straight Arrow Connector 6"/>
          <p:cNvCxnSpPr/>
          <p:nvPr/>
        </p:nvCxnSpPr>
        <p:spPr>
          <a:xfrm flipV="1">
            <a:off x="6057900" y="2963008"/>
            <a:ext cx="1037492" cy="299145"/>
          </a:xfrm>
          <a:prstGeom prst="straightConnector1">
            <a:avLst/>
          </a:prstGeom>
          <a:ln>
            <a:solidFill>
              <a:schemeClr val="bg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flipV="1">
            <a:off x="4457700" y="2976300"/>
            <a:ext cx="556449" cy="285853"/>
          </a:xfrm>
          <a:prstGeom prst="straightConnector1">
            <a:avLst/>
          </a:prstGeom>
          <a:ln>
            <a:solidFill>
              <a:schemeClr val="bg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a:off x="1168110" y="3414554"/>
            <a:ext cx="3998440" cy="893677"/>
          </a:xfrm>
          <a:prstGeom prst="straightConnector1">
            <a:avLst/>
          </a:prstGeom>
          <a:ln>
            <a:solidFill>
              <a:schemeClr val="bg1"/>
            </a:solidFill>
            <a:headEnd type="non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1049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 less successful experiment: </a:t>
            </a:r>
            <a:r>
              <a:rPr lang="en-US" dirty="0" err="1"/>
              <a:t>glycerol+ZnS</a:t>
            </a:r>
            <a:r>
              <a:rPr lang="en-US" dirty="0"/>
              <a:t> screen</a:t>
            </a:r>
          </a:p>
        </p:txBody>
      </p:sp>
      <p:sp>
        <p:nvSpPr>
          <p:cNvPr id="10" name="Content Placeholder 4"/>
          <p:cNvSpPr>
            <a:spLocks noGrp="1"/>
          </p:cNvSpPr>
          <p:nvPr>
            <p:ph sz="half" idx="1"/>
          </p:nvPr>
        </p:nvSpPr>
        <p:spPr>
          <a:xfrm>
            <a:off x="98854" y="571139"/>
            <a:ext cx="8938054" cy="4827338"/>
          </a:xfrm>
        </p:spPr>
        <p:txBody>
          <a:bodyPr>
            <a:noAutofit/>
          </a:bodyPr>
          <a:lstStyle/>
          <a:p>
            <a:pPr marL="91440" indent="-91440"/>
            <a:r>
              <a:rPr lang="en-US" dirty="0">
                <a:solidFill>
                  <a:srgbClr val="FF0000"/>
                </a:solidFill>
              </a:rPr>
              <a:t>Glycerol</a:t>
            </a:r>
            <a:r>
              <a:rPr lang="en-US" dirty="0"/>
              <a:t> has relatively high H density (~86% of PP), very transparent and very viscous</a:t>
            </a:r>
          </a:p>
          <a:p>
            <a:pPr marL="91440" indent="-91440"/>
            <a:r>
              <a:rPr lang="en-US" dirty="0"/>
              <a:t>Mixing EJ600 </a:t>
            </a:r>
            <a:r>
              <a:rPr lang="en-US" dirty="0" err="1"/>
              <a:t>ZnS:Ag</a:t>
            </a:r>
            <a:r>
              <a:rPr lang="en-US" dirty="0"/>
              <a:t> powder (mean Ø 8 um) with glycerol</a:t>
            </a:r>
          </a:p>
          <a:p>
            <a:pPr marL="91440" indent="-91440"/>
            <a:r>
              <a:rPr lang="en-US" dirty="0"/>
              <a:t>Fluid dynamics meets neutron imaging: </a:t>
            </a:r>
            <a:br>
              <a:rPr lang="en-US" dirty="0"/>
            </a:br>
            <a:r>
              <a:rPr lang="en-US" dirty="0"/>
              <a:t>Stokes Flow - viscosity dominated </a:t>
            </a:r>
            <a:br>
              <a:rPr lang="en-US" dirty="0"/>
            </a:br>
            <a:r>
              <a:rPr lang="en-US" dirty="0"/>
              <a:t>Drag and terminal (sedimentation) velocity of a spherical particle:</a:t>
            </a:r>
          </a:p>
          <a:p>
            <a:pPr marL="91440" indent="-91440"/>
            <a:endParaRPr lang="en-US" dirty="0"/>
          </a:p>
          <a:p>
            <a:pPr marL="91440" indent="-91440"/>
            <a:endParaRPr lang="en-US" dirty="0"/>
          </a:p>
          <a:p>
            <a:pPr marL="91440" indent="-91440"/>
            <a:endParaRPr lang="en-US" dirty="0"/>
          </a:p>
          <a:p>
            <a:pPr marL="91440" indent="-91440"/>
            <a:endParaRPr lang="en-US" dirty="0"/>
          </a:p>
          <a:p>
            <a:pPr marL="91440" indent="-91440"/>
            <a:endParaRPr lang="en-US" dirty="0"/>
          </a:p>
          <a:p>
            <a:pPr marL="91440" indent="-91440"/>
            <a:endParaRPr lang="en-US" dirty="0"/>
          </a:p>
          <a:p>
            <a:pPr marL="91440" indent="-91440"/>
            <a:endParaRPr lang="en-US" dirty="0"/>
          </a:p>
          <a:p>
            <a:pPr marL="0" indent="0">
              <a:buNone/>
            </a:pPr>
            <a:r>
              <a:rPr lang="en-US" dirty="0"/>
              <a:t>Unfortunately inferior result in terms of light yield </a:t>
            </a:r>
            <a:r>
              <a:rPr lang="en-US" dirty="0">
                <a:sym typeface="Wingdings" panose="05000000000000000000" pitchFamily="2" charset="2"/>
              </a:rPr>
              <a:t></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Possibly wetting problems (</a:t>
            </a:r>
            <a:r>
              <a:rPr lang="en-US" dirty="0" err="1"/>
              <a:t>ZnS</a:t>
            </a:r>
            <a:r>
              <a:rPr lang="en-US" dirty="0"/>
              <a:t> separates from Glycerol over time)???</a:t>
            </a:r>
          </a:p>
          <a:p>
            <a:pPr marL="91440" indent="-91440"/>
            <a:endParaRPr lang="en-US" dirty="0"/>
          </a:p>
          <a:p>
            <a:pPr marL="91440" indent="-91440"/>
            <a:endParaRPr lang="en-US" dirty="0"/>
          </a:p>
          <a:p>
            <a:pPr marL="91440" indent="-91440"/>
            <a:endParaRPr lang="en-US" dirty="0"/>
          </a:p>
          <a:p>
            <a:pPr marL="91440" indent="-91440"/>
            <a:endParaRPr lang="en-US" dirty="0"/>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114" y="888926"/>
            <a:ext cx="2632754" cy="2391506"/>
          </a:xfrm>
          <a:prstGeom prst="rect">
            <a:avLst/>
          </a:prstGeom>
        </p:spPr>
      </p:pic>
      <p:pic>
        <p:nvPicPr>
          <p:cNvPr id="6" name="Picture 5"/>
          <p:cNvPicPr>
            <a:picLocks noChangeAspect="1"/>
          </p:cNvPicPr>
          <p:nvPr/>
        </p:nvPicPr>
        <p:blipFill>
          <a:blip r:embed="rId4"/>
          <a:stretch>
            <a:fillRect/>
          </a:stretch>
        </p:blipFill>
        <p:spPr>
          <a:xfrm>
            <a:off x="3029655" y="2069309"/>
            <a:ext cx="2184183" cy="704306"/>
          </a:xfrm>
          <a:prstGeom prst="rect">
            <a:avLst/>
          </a:prstGeom>
        </p:spPr>
      </p:pic>
      <p:pic>
        <p:nvPicPr>
          <p:cNvPr id="7" name="Picture 6"/>
          <p:cNvPicPr>
            <a:picLocks noChangeAspect="1"/>
          </p:cNvPicPr>
          <p:nvPr/>
        </p:nvPicPr>
        <p:blipFill>
          <a:blip r:embed="rId5"/>
          <a:stretch>
            <a:fillRect/>
          </a:stretch>
        </p:blipFill>
        <p:spPr>
          <a:xfrm>
            <a:off x="1603240" y="2109033"/>
            <a:ext cx="1260013" cy="392377"/>
          </a:xfrm>
          <a:prstGeom prst="rect">
            <a:avLst/>
          </a:prstGeom>
        </p:spPr>
      </p:pic>
      <p:grpSp>
        <p:nvGrpSpPr>
          <p:cNvPr id="18" name="Group 17"/>
          <p:cNvGrpSpPr/>
          <p:nvPr/>
        </p:nvGrpSpPr>
        <p:grpSpPr>
          <a:xfrm>
            <a:off x="70878" y="2305221"/>
            <a:ext cx="2896361" cy="2172868"/>
            <a:chOff x="70878" y="2421462"/>
            <a:chExt cx="2896361" cy="2172868"/>
          </a:xfrm>
        </p:grpSpPr>
        <p:pic>
          <p:nvPicPr>
            <p:cNvPr id="9" name="Picture 8"/>
            <p:cNvPicPr>
              <a:picLocks noChangeAspect="1"/>
            </p:cNvPicPr>
            <p:nvPr/>
          </p:nvPicPr>
          <p:blipFill>
            <a:blip r:embed="rId6"/>
            <a:stretch>
              <a:fillRect/>
            </a:stretch>
          </p:blipFill>
          <p:spPr>
            <a:xfrm>
              <a:off x="70878" y="2421462"/>
              <a:ext cx="2896361" cy="2172868"/>
            </a:xfrm>
            <a:prstGeom prst="rect">
              <a:avLst/>
            </a:prstGeom>
          </p:spPr>
        </p:pic>
        <p:sp>
          <p:nvSpPr>
            <p:cNvPr id="11" name="Oval 10"/>
            <p:cNvSpPr/>
            <p:nvPr/>
          </p:nvSpPr>
          <p:spPr>
            <a:xfrm>
              <a:off x="685800" y="2593733"/>
              <a:ext cx="140677" cy="18131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1963617" y="4161700"/>
              <a:ext cx="269630" cy="18131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4" name="Picture 13"/>
          <p:cNvPicPr>
            <a:picLocks noChangeAspect="1"/>
          </p:cNvPicPr>
          <p:nvPr/>
        </p:nvPicPr>
        <p:blipFill>
          <a:blip r:embed="rId7"/>
          <a:stretch>
            <a:fillRect/>
          </a:stretch>
        </p:blipFill>
        <p:spPr>
          <a:xfrm>
            <a:off x="82931" y="4729535"/>
            <a:ext cx="5893448" cy="1356519"/>
          </a:xfrm>
          <a:prstGeom prst="rect">
            <a:avLst/>
          </a:prstGeom>
        </p:spPr>
      </p:pic>
      <p:sp>
        <p:nvSpPr>
          <p:cNvPr id="15" name="Oval 14"/>
          <p:cNvSpPr/>
          <p:nvPr/>
        </p:nvSpPr>
        <p:spPr>
          <a:xfrm>
            <a:off x="5143501" y="5534283"/>
            <a:ext cx="334107" cy="354939"/>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9557E0F-C786-481B-9679-FAD9C3E33DC7}"/>
              </a:ext>
            </a:extLst>
          </p:cNvPr>
          <p:cNvSpPr txBox="1"/>
          <p:nvPr/>
        </p:nvSpPr>
        <p:spPr>
          <a:xfrm>
            <a:off x="7809425" y="3438326"/>
            <a:ext cx="1062986" cy="619064"/>
          </a:xfrm>
          <a:prstGeom prst="rect">
            <a:avLst/>
          </a:prstGeom>
        </p:spPr>
        <p:txBody>
          <a:bodyPr vert="horz" wrap="square" lIns="0" tIns="0" rIns="0" bIns="0" rtlCol="0" anchor="t">
            <a:noAutofit/>
          </a:bodyPr>
          <a:lstStyle/>
          <a:p>
            <a:r>
              <a:rPr lang="en-US" sz="1600" dirty="0"/>
              <a:t>Radiography of the iron step wedge</a:t>
            </a:r>
          </a:p>
        </p:txBody>
      </p:sp>
      <p:grpSp>
        <p:nvGrpSpPr>
          <p:cNvPr id="22" name="Group 21"/>
          <p:cNvGrpSpPr/>
          <p:nvPr/>
        </p:nvGrpSpPr>
        <p:grpSpPr>
          <a:xfrm>
            <a:off x="6392891" y="3390320"/>
            <a:ext cx="1371600" cy="2560320"/>
            <a:chOff x="6469542" y="3398435"/>
            <a:chExt cx="1371600" cy="2560320"/>
          </a:xfrm>
        </p:grpSpPr>
        <p:pic>
          <p:nvPicPr>
            <p:cNvPr id="13" name="Picture 12"/>
            <p:cNvPicPr>
              <a:picLocks noChangeAspect="1"/>
            </p:cNvPicPr>
            <p:nvPr/>
          </p:nvPicPr>
          <p:blipFill rotWithShape="1">
            <a:blip r:embed="rId8">
              <a:extLst>
                <a:ext uri="{28A0092B-C50C-407E-A947-70E740481C1C}">
                  <a14:useLocalDpi xmlns:a14="http://schemas.microsoft.com/office/drawing/2010/main" val="0"/>
                </a:ext>
              </a:extLst>
            </a:blip>
            <a:srcRect l="19393" t="4180" r="25492" b="1542"/>
            <a:stretch/>
          </p:blipFill>
          <p:spPr>
            <a:xfrm>
              <a:off x="6469542" y="3398435"/>
              <a:ext cx="1371600" cy="2560320"/>
            </a:xfrm>
            <a:prstGeom prst="rect">
              <a:avLst/>
            </a:prstGeom>
          </p:spPr>
        </p:pic>
        <p:sp>
          <p:nvSpPr>
            <p:cNvPr id="17" name="TextBox 16">
              <a:extLst>
                <a:ext uri="{FF2B5EF4-FFF2-40B4-BE49-F238E27FC236}">
                  <a16:creationId xmlns:a16="http://schemas.microsoft.com/office/drawing/2014/main" id="{E9557E0F-C786-481B-9679-FAD9C3E33DC7}"/>
                </a:ext>
              </a:extLst>
            </p:cNvPr>
            <p:cNvSpPr txBox="1"/>
            <p:nvPr/>
          </p:nvSpPr>
          <p:spPr>
            <a:xfrm>
              <a:off x="6666327" y="3401139"/>
              <a:ext cx="1174815" cy="260428"/>
            </a:xfrm>
            <a:prstGeom prst="rect">
              <a:avLst/>
            </a:prstGeom>
          </p:spPr>
          <p:txBody>
            <a:bodyPr vert="horz" wrap="square" lIns="0" tIns="0" rIns="0" bIns="0" rtlCol="0" anchor="t">
              <a:noAutofit/>
            </a:bodyPr>
            <a:lstStyle/>
            <a:p>
              <a:r>
                <a:rPr lang="en-US" sz="1600" dirty="0" err="1">
                  <a:solidFill>
                    <a:schemeClr val="bg1"/>
                  </a:solidFill>
                </a:rPr>
                <a:t>t</a:t>
              </a:r>
              <a:r>
                <a:rPr lang="en-US" sz="1600" baseline="-25000" dirty="0" err="1">
                  <a:solidFill>
                    <a:schemeClr val="bg1"/>
                  </a:solidFill>
                </a:rPr>
                <a:t>exp</a:t>
              </a:r>
              <a:r>
                <a:rPr lang="en-US" sz="1600" dirty="0">
                  <a:solidFill>
                    <a:schemeClr val="bg1"/>
                  </a:solidFill>
                </a:rPr>
                <a:t>=6 min </a:t>
              </a:r>
            </a:p>
          </p:txBody>
        </p:sp>
      </p:grpSp>
      <p:sp>
        <p:nvSpPr>
          <p:cNvPr id="19" name="TextBox 18">
            <a:extLst>
              <a:ext uri="{FF2B5EF4-FFF2-40B4-BE49-F238E27FC236}">
                <a16:creationId xmlns:a16="http://schemas.microsoft.com/office/drawing/2014/main" id="{E9557E0F-C786-481B-9679-FAD9C3E33DC7}"/>
              </a:ext>
            </a:extLst>
          </p:cNvPr>
          <p:cNvSpPr txBox="1"/>
          <p:nvPr/>
        </p:nvSpPr>
        <p:spPr>
          <a:xfrm>
            <a:off x="2745071" y="2783246"/>
            <a:ext cx="2912888" cy="619064"/>
          </a:xfrm>
          <a:prstGeom prst="rect">
            <a:avLst/>
          </a:prstGeom>
        </p:spPr>
        <p:txBody>
          <a:bodyPr vert="horz" wrap="square" lIns="0" tIns="0" rIns="0" bIns="0" rtlCol="0" anchor="t">
            <a:noAutofit/>
          </a:bodyPr>
          <a:lstStyle/>
          <a:p>
            <a:r>
              <a:rPr lang="en-US" sz="1600" dirty="0"/>
              <a:t>One might have to stir up the screen in between 2 experiments!</a:t>
            </a:r>
          </a:p>
        </p:txBody>
      </p:sp>
      <p:sp>
        <p:nvSpPr>
          <p:cNvPr id="20" name="TextBox 19">
            <a:extLst>
              <a:ext uri="{FF2B5EF4-FFF2-40B4-BE49-F238E27FC236}">
                <a16:creationId xmlns:a16="http://schemas.microsoft.com/office/drawing/2014/main" id="{E9557E0F-C786-481B-9679-FAD9C3E33DC7}"/>
              </a:ext>
            </a:extLst>
          </p:cNvPr>
          <p:cNvSpPr txBox="1"/>
          <p:nvPr/>
        </p:nvSpPr>
        <p:spPr>
          <a:xfrm>
            <a:off x="6780677" y="2576147"/>
            <a:ext cx="1788194" cy="450104"/>
          </a:xfrm>
          <a:prstGeom prst="rect">
            <a:avLst/>
          </a:prstGeom>
        </p:spPr>
        <p:txBody>
          <a:bodyPr vert="horz" wrap="square" lIns="0" tIns="0" rIns="0" bIns="0" rtlCol="0" anchor="t">
            <a:noAutofit/>
          </a:bodyPr>
          <a:lstStyle/>
          <a:p>
            <a:r>
              <a:rPr lang="en-US" sz="1200" dirty="0">
                <a:solidFill>
                  <a:schemeClr val="bg1"/>
                </a:solidFill>
              </a:rPr>
              <a:t>Transparent </a:t>
            </a:r>
            <a:r>
              <a:rPr lang="en-US" sz="1200" dirty="0" err="1">
                <a:solidFill>
                  <a:schemeClr val="bg1"/>
                </a:solidFill>
              </a:rPr>
              <a:t>plexi</a:t>
            </a:r>
            <a:r>
              <a:rPr lang="en-US" sz="1200" dirty="0">
                <a:solidFill>
                  <a:schemeClr val="bg1"/>
                </a:solidFill>
              </a:rPr>
              <a:t> cover towards camera</a:t>
            </a:r>
          </a:p>
        </p:txBody>
      </p:sp>
      <p:sp>
        <p:nvSpPr>
          <p:cNvPr id="21" name="TextBox 20">
            <a:extLst>
              <a:ext uri="{FF2B5EF4-FFF2-40B4-BE49-F238E27FC236}">
                <a16:creationId xmlns:a16="http://schemas.microsoft.com/office/drawing/2014/main" id="{E9557E0F-C786-481B-9679-FAD9C3E33DC7}"/>
              </a:ext>
            </a:extLst>
          </p:cNvPr>
          <p:cNvSpPr txBox="1"/>
          <p:nvPr/>
        </p:nvSpPr>
        <p:spPr>
          <a:xfrm>
            <a:off x="6780677" y="1258156"/>
            <a:ext cx="1788194" cy="450104"/>
          </a:xfrm>
          <a:prstGeom prst="rect">
            <a:avLst/>
          </a:prstGeom>
        </p:spPr>
        <p:txBody>
          <a:bodyPr vert="horz" wrap="square" lIns="0" tIns="0" rIns="0" bIns="0" rtlCol="0" anchor="t">
            <a:noAutofit/>
          </a:bodyPr>
          <a:lstStyle/>
          <a:p>
            <a:r>
              <a:rPr lang="en-US" sz="1200" dirty="0">
                <a:solidFill>
                  <a:schemeClr val="bg1"/>
                </a:solidFill>
              </a:rPr>
              <a:t>Aluminum backside</a:t>
            </a:r>
          </a:p>
        </p:txBody>
      </p:sp>
    </p:spTree>
    <p:extLst>
      <p:ext uri="{BB962C8B-B14F-4D97-AF65-F5344CB8AC3E}">
        <p14:creationId xmlns:p14="http://schemas.microsoft.com/office/powerpoint/2010/main" val="2454276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Modelling PP/ZnS and epoxy/ZNS scintillator screen behavior 1.</a:t>
            </a:r>
          </a:p>
        </p:txBody>
      </p:sp>
      <p:sp>
        <p:nvSpPr>
          <p:cNvPr id="8" name="Content Placeholder 4"/>
          <p:cNvSpPr txBox="1">
            <a:spLocks/>
          </p:cNvSpPr>
          <p:nvPr/>
        </p:nvSpPr>
        <p:spPr bwMode="auto">
          <a:xfrm>
            <a:off x="3247056" y="1973965"/>
            <a:ext cx="5836508" cy="1627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Autofit/>
          </a:bodyPr>
          <a:lstStyle>
            <a:lvl1pPr marL="342900" indent="-3429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mj-lt"/>
                <a:ea typeface="ＭＳ Ｐゴシック" charset="0"/>
                <a:cs typeface="Arial Rounded MT Bold"/>
              </a:defRPr>
            </a:lvl3pPr>
            <a:lvl4pPr marL="16002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4pPr>
            <a:lvl5pPr marL="20574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charset="0"/>
              <a:buNone/>
            </a:pPr>
            <a:r>
              <a:rPr lang="en-US" dirty="0"/>
              <a:t>There is no real data on light yield by p</a:t>
            </a:r>
            <a:r>
              <a:rPr lang="en-US" baseline="30000" dirty="0"/>
              <a:t>+</a:t>
            </a:r>
            <a:r>
              <a:rPr lang="en-US" dirty="0"/>
              <a:t> in ZnS.</a:t>
            </a:r>
          </a:p>
          <a:p>
            <a:pPr marL="0" indent="0" algn="just">
              <a:buNone/>
            </a:pPr>
            <a:r>
              <a:rPr lang="en-US" dirty="0"/>
              <a:t>We use the 160’000 </a:t>
            </a:r>
            <a:r>
              <a:rPr lang="en-US" dirty="0" err="1"/>
              <a:t>phs</a:t>
            </a:r>
            <a:r>
              <a:rPr lang="en-US" dirty="0"/>
              <a:t>/Li reaction value known for </a:t>
            </a:r>
            <a:r>
              <a:rPr lang="en-US" dirty="0" err="1"/>
              <a:t>LiF</a:t>
            </a:r>
            <a:r>
              <a:rPr lang="en-US" dirty="0"/>
              <a:t>/ZnS (Q=4.78MeV)-&gt; </a:t>
            </a:r>
            <a:r>
              <a:rPr lang="en-US" dirty="0">
                <a:solidFill>
                  <a:srgbClr val="FF0000"/>
                </a:solidFill>
              </a:rPr>
              <a:t>33400 </a:t>
            </a:r>
            <a:r>
              <a:rPr lang="en-US" dirty="0" err="1">
                <a:solidFill>
                  <a:srgbClr val="FF0000"/>
                </a:solidFill>
              </a:rPr>
              <a:t>phs</a:t>
            </a:r>
            <a:r>
              <a:rPr lang="en-US" dirty="0">
                <a:solidFill>
                  <a:srgbClr val="FF0000"/>
                </a:solidFill>
              </a:rPr>
              <a:t>/MeV. </a:t>
            </a:r>
            <a:r>
              <a:rPr lang="en-US" dirty="0"/>
              <a:t>This has to be corrected based on  TRIM simulation with for the average fraction of total proton E actually deposited in ZnS.  Further is has to be multiplied by the eff. QE of the chip and the solid angle factor describing the light collection efficiency from the screen via the lens to the chip (</a:t>
            </a:r>
            <a:r>
              <a:rPr lang="en-US" dirty="0" err="1"/>
              <a:t>N</a:t>
            </a:r>
            <a:r>
              <a:rPr lang="en-US" baseline="-25000" dirty="0" err="1"/>
              <a:t>ph,o</a:t>
            </a:r>
            <a:r>
              <a:rPr lang="en-US" dirty="0"/>
              <a:t>).</a:t>
            </a:r>
            <a:endParaRPr lang="en-US" dirty="0">
              <a:solidFill>
                <a:srgbClr val="FF0000"/>
              </a:solidFill>
            </a:endParaRPr>
          </a:p>
        </p:txBody>
      </p:sp>
      <p:pic>
        <p:nvPicPr>
          <p:cNvPr id="2" name="Picture 1">
            <a:extLst>
              <a:ext uri="{FF2B5EF4-FFF2-40B4-BE49-F238E27FC236}">
                <a16:creationId xmlns:a16="http://schemas.microsoft.com/office/drawing/2014/main" id="{DE5F7922-63B9-42FF-B165-9E740814144E}"/>
              </a:ext>
            </a:extLst>
          </p:cNvPr>
          <p:cNvPicPr>
            <a:picLocks noChangeAspect="1"/>
          </p:cNvPicPr>
          <p:nvPr/>
        </p:nvPicPr>
        <p:blipFill rotWithShape="1">
          <a:blip r:embed="rId2"/>
          <a:srcRect l="2362" r="1727"/>
          <a:stretch/>
        </p:blipFill>
        <p:spPr>
          <a:xfrm>
            <a:off x="91440" y="564142"/>
            <a:ext cx="3108960" cy="3419745"/>
          </a:xfrm>
          <a:prstGeom prst="rect">
            <a:avLst/>
          </a:prstGeom>
        </p:spPr>
      </p:pic>
      <p:pic>
        <p:nvPicPr>
          <p:cNvPr id="3" name="Picture 2">
            <a:extLst>
              <a:ext uri="{FF2B5EF4-FFF2-40B4-BE49-F238E27FC236}">
                <a16:creationId xmlns:a16="http://schemas.microsoft.com/office/drawing/2014/main" id="{75D2CD8F-2737-47E7-ACD1-2BE602BA09AA}"/>
              </a:ext>
            </a:extLst>
          </p:cNvPr>
          <p:cNvPicPr>
            <a:picLocks noChangeAspect="1"/>
          </p:cNvPicPr>
          <p:nvPr/>
        </p:nvPicPr>
        <p:blipFill rotWithShape="1">
          <a:blip r:embed="rId3"/>
          <a:srcRect t="3334" b="2420"/>
          <a:stretch/>
        </p:blipFill>
        <p:spPr>
          <a:xfrm>
            <a:off x="3265713" y="564142"/>
            <a:ext cx="3988935" cy="1383073"/>
          </a:xfrm>
          <a:prstGeom prst="rect">
            <a:avLst/>
          </a:prstGeom>
        </p:spPr>
      </p:pic>
      <p:sp>
        <p:nvSpPr>
          <p:cNvPr id="53" name="Oval 52">
            <a:extLst>
              <a:ext uri="{FF2B5EF4-FFF2-40B4-BE49-F238E27FC236}">
                <a16:creationId xmlns:a16="http://schemas.microsoft.com/office/drawing/2014/main" id="{0A2459B2-8399-4857-873C-17159D7E14C3}"/>
              </a:ext>
            </a:extLst>
          </p:cNvPr>
          <p:cNvSpPr/>
          <p:nvPr/>
        </p:nvSpPr>
        <p:spPr>
          <a:xfrm>
            <a:off x="1229748" y="2835577"/>
            <a:ext cx="522514" cy="168877"/>
          </a:xfrm>
          <a:prstGeom prst="ellipse">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48E4519-B966-45C1-AEFF-DBA43D50641D}"/>
              </a:ext>
            </a:extLst>
          </p:cNvPr>
          <p:cNvSpPr txBox="1"/>
          <p:nvPr/>
        </p:nvSpPr>
        <p:spPr>
          <a:xfrm>
            <a:off x="1724269" y="2807584"/>
            <a:ext cx="683026" cy="271514"/>
          </a:xfrm>
          <a:prstGeom prst="rect">
            <a:avLst/>
          </a:prstGeom>
        </p:spPr>
        <p:txBody>
          <a:bodyPr vert="horz" wrap="square" lIns="91440" tIns="45720" rIns="91440" bIns="45720" rtlCol="0" anchor="t">
            <a:noAutofit/>
          </a:bodyPr>
          <a:lstStyle/>
          <a:p>
            <a:r>
              <a:rPr lang="en-US" sz="1000" b="1" dirty="0">
                <a:solidFill>
                  <a:srgbClr val="FF0000"/>
                </a:solidFill>
              </a:rPr>
              <a:t>~1.4/mm</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F4C3F2EC-E679-46A4-9093-673862A1194C}"/>
                  </a:ext>
                </a:extLst>
              </p:cNvPr>
              <p:cNvSpPr/>
              <p:nvPr/>
            </p:nvSpPr>
            <p:spPr>
              <a:xfrm>
                <a:off x="78048" y="5435510"/>
                <a:ext cx="3041782" cy="6799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𝑝h𝑠</m:t>
                          </m:r>
                        </m:num>
                        <m:den>
                          <m:r>
                            <a:rPr lang="en-US" i="1">
                              <a:latin typeface="Cambria Math" panose="02040503050406030204" pitchFamily="18" charset="0"/>
                            </a:rPr>
                            <m:t>𝑛</m:t>
                          </m:r>
                        </m:den>
                      </m:f>
                      <m:r>
                        <a:rPr lang="en-US" i="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en-US" i="0">
                                  <a:latin typeface="Cambria Math" panose="02040503050406030204" pitchFamily="18" charset="0"/>
                                </a:rPr>
                                <m:t>Σ</m:t>
                              </m:r>
                              <m:r>
                                <a:rPr lang="en-US" i="1">
                                  <a:latin typeface="Cambria Math" panose="02040503050406030204" pitchFamily="18" charset="0"/>
                                </a:rPr>
                                <m:t>𝑁</m:t>
                              </m:r>
                            </m:e>
                            <m:sub>
                              <m:r>
                                <a:rPr lang="en-US" i="1">
                                  <a:latin typeface="Cambria Math" panose="02040503050406030204" pitchFamily="18" charset="0"/>
                                </a:rPr>
                                <m:t>𝑝h</m:t>
                              </m:r>
                            </m:sub>
                          </m:sSub>
                        </m:num>
                        <m:den>
                          <m:d>
                            <m:dPr>
                              <m:ctrlPr>
                                <a:rPr lang="en-US" i="1">
                                  <a:latin typeface="Cambria Math" panose="02040503050406030204" pitchFamily="18" charset="0"/>
                                </a:rPr>
                              </m:ctrlPr>
                            </m:dPr>
                            <m:e>
                              <m:r>
                                <m:rPr>
                                  <m:sty m:val="p"/>
                                </m:rPr>
                                <a:rPr lang="en-US" i="0">
                                  <a:latin typeface="Cambria Math" panose="02040503050406030204" pitchFamily="18" charset="0"/>
                                </a:rPr>
                                <m:t>μ</m:t>
                              </m:r>
                              <m:r>
                                <a:rPr lang="en-US" i="0">
                                  <a:latin typeface="Cambria Math" panose="02040503050406030204" pitchFamily="18" charset="0"/>
                                </a:rPr>
                                <m:t>−</m:t>
                              </m:r>
                              <m:r>
                                <m:rPr>
                                  <m:sty m:val="p"/>
                                </m:rPr>
                                <a:rPr lang="en-US" i="0">
                                  <a:latin typeface="Cambria Math" panose="02040503050406030204" pitchFamily="18" charset="0"/>
                                </a:rPr>
                                <m:t>Σ</m:t>
                              </m:r>
                            </m:e>
                          </m:d>
                        </m:den>
                      </m:f>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0">
                                      <a:latin typeface="Cambria Math" panose="02040503050406030204" pitchFamily="18" charset="0"/>
                                    </a:rPr>
                                    <m:t>−</m:t>
                                  </m:r>
                                  <m:r>
                                    <m:rPr>
                                      <m:sty m:val="p"/>
                                    </m:rPr>
                                    <a:rPr lang="en-US" i="0">
                                      <a:latin typeface="Cambria Math" panose="02040503050406030204" pitchFamily="18" charset="0"/>
                                    </a:rPr>
                                    <m:t>Σ</m:t>
                                  </m:r>
                                  <m:r>
                                    <a:rPr lang="en-US" i="1">
                                      <a:latin typeface="Cambria Math" panose="02040503050406030204" pitchFamily="18" charset="0"/>
                                    </a:rPr>
                                    <m:t>𝑥</m:t>
                                  </m:r>
                                </m:sup>
                              </m:sSup>
                              <m:r>
                                <a:rPr lang="en-US" i="0">
                                  <a:latin typeface="Cambria Math" panose="02040503050406030204" pitchFamily="18" charset="0"/>
                                </a:rPr>
                                <m:t>− </m:t>
                              </m:r>
                              <m:r>
                                <a:rPr lang="en-US" i="1">
                                  <a:latin typeface="Cambria Math" panose="02040503050406030204" pitchFamily="18" charset="0"/>
                                </a:rPr>
                                <m:t>𝑒</m:t>
                              </m:r>
                            </m:e>
                            <m:sup>
                              <m:r>
                                <a:rPr lang="en-US" i="0">
                                  <a:latin typeface="Cambria Math" panose="02040503050406030204" pitchFamily="18" charset="0"/>
                                </a:rPr>
                                <m:t>−</m:t>
                              </m:r>
                              <m:r>
                                <m:rPr>
                                  <m:sty m:val="p"/>
                                </m:rPr>
                                <a:rPr lang="en-US" i="0">
                                  <a:latin typeface="Cambria Math" panose="02040503050406030204" pitchFamily="18" charset="0"/>
                                </a:rPr>
                                <m:t>μ</m:t>
                              </m:r>
                              <m:r>
                                <a:rPr lang="en-US" i="1">
                                  <a:latin typeface="Cambria Math" panose="02040503050406030204" pitchFamily="18" charset="0"/>
                                </a:rPr>
                                <m:t>𝑥</m:t>
                              </m:r>
                            </m:sup>
                          </m:sSup>
                        </m:e>
                      </m:d>
                    </m:oMath>
                  </m:oMathPara>
                </a14:m>
                <a:endParaRPr lang="en-US" dirty="0"/>
              </a:p>
            </p:txBody>
          </p:sp>
        </mc:Choice>
        <mc:Fallback xmlns="">
          <p:sp>
            <p:nvSpPr>
              <p:cNvPr id="9" name="Rectangle 8">
                <a:extLst>
                  <a:ext uri="{FF2B5EF4-FFF2-40B4-BE49-F238E27FC236}">
                    <a16:creationId xmlns:a16="http://schemas.microsoft.com/office/drawing/2014/main" id="{F4C3F2EC-E679-46A4-9093-673862A1194C}"/>
                  </a:ext>
                </a:extLst>
              </p:cNvPr>
              <p:cNvSpPr>
                <a:spLocks noRot="1" noChangeAspect="1" noMove="1" noResize="1" noEditPoints="1" noAdjustHandles="1" noChangeArrowheads="1" noChangeShapeType="1" noTextEdit="1"/>
              </p:cNvSpPr>
              <p:nvPr/>
            </p:nvSpPr>
            <p:spPr>
              <a:xfrm>
                <a:off x="78048" y="5435510"/>
                <a:ext cx="3041782" cy="679994"/>
              </a:xfrm>
              <a:prstGeom prst="rect">
                <a:avLst/>
              </a:prstGeom>
              <a:blipFill>
                <a:blip r:embed="rId4"/>
                <a:stretch>
                  <a:fillRect/>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80FDBA93-E216-44E9-88B5-DD67EF63C4CD}"/>
              </a:ext>
            </a:extLst>
          </p:cNvPr>
          <p:cNvSpPr/>
          <p:nvPr/>
        </p:nvSpPr>
        <p:spPr>
          <a:xfrm>
            <a:off x="0" y="4474351"/>
            <a:ext cx="9036908" cy="923330"/>
          </a:xfrm>
          <a:prstGeom prst="rect">
            <a:avLst/>
          </a:prstGeom>
        </p:spPr>
        <p:txBody>
          <a:bodyPr wrap="square">
            <a:spAutoFit/>
          </a:bodyPr>
          <a:lstStyle/>
          <a:p>
            <a:pPr marL="0" indent="0" algn="just">
              <a:buNone/>
            </a:pPr>
            <a:r>
              <a:rPr lang="en-US" dirty="0"/>
              <a:t>One has also to account for the light attenuation by ZnS (</a:t>
            </a:r>
            <a:r>
              <a:rPr lang="en-US" dirty="0">
                <a:latin typeface="Symbol" panose="05050102010706020507" pitchFamily="18" charset="2"/>
              </a:rPr>
              <a:t>m</a:t>
            </a:r>
            <a:r>
              <a:rPr lang="en-US" dirty="0"/>
              <a:t>), which increases with both screen thickness and ZnS content. The simple model gives the nr. of photons detected on chip/neutron (</a:t>
            </a:r>
            <a:r>
              <a:rPr lang="en-US" dirty="0">
                <a:latin typeface="Symbol" panose="05050102010706020507" pitchFamily="18" charset="2"/>
              </a:rPr>
              <a:t>S</a:t>
            </a:r>
            <a:r>
              <a:rPr lang="en-US" dirty="0"/>
              <a:t> is the neutron scatter XS in the screen):</a:t>
            </a:r>
            <a:endParaRPr lang="en-US" dirty="0">
              <a:solidFill>
                <a:srgbClr val="FF0000"/>
              </a:solidFil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2102714B-D440-400D-B5BB-5259665ABB54}"/>
                  </a:ext>
                </a:extLst>
              </p:cNvPr>
              <p:cNvSpPr/>
              <p:nvPr/>
            </p:nvSpPr>
            <p:spPr>
              <a:xfrm>
                <a:off x="2548467" y="6023836"/>
                <a:ext cx="2631233" cy="3907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𝑝h</m:t>
                          </m:r>
                        </m:sub>
                      </m:sSub>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𝑝h</m:t>
                          </m:r>
                          <m:r>
                            <a:rPr lang="en-US" i="0">
                              <a:latin typeface="Cambria Math" panose="02040503050406030204" pitchFamily="18" charset="0"/>
                            </a:rPr>
                            <m:t>,</m:t>
                          </m:r>
                          <m:r>
                            <a:rPr lang="en-US" i="1">
                              <a:latin typeface="Cambria Math" panose="02040503050406030204" pitchFamily="18" charset="0"/>
                            </a:rPr>
                            <m:t>𝑜</m:t>
                          </m:r>
                        </m:sub>
                      </m:sSub>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𝑍𝑛𝑆</m:t>
                          </m:r>
                        </m:sub>
                      </m:sSub>
                      <m:sSub>
                        <m:sSubPr>
                          <m:ctrlPr>
                            <a:rPr lang="en-US" i="1">
                              <a:latin typeface="Cambria Math" panose="02040503050406030204" pitchFamily="18" charset="0"/>
                            </a:rPr>
                          </m:ctrlPr>
                        </m:sSubPr>
                        <m:e>
                          <m:r>
                            <a:rPr lang="en-US" i="1">
                              <a:latin typeface="Cambria Math" panose="02040503050406030204" pitchFamily="18" charset="0"/>
                            </a:rPr>
                            <m:t>𝜎</m:t>
                          </m:r>
                        </m:e>
                        <m:sub>
                          <m:d>
                            <m:dPr>
                              <m:ctrlPr>
                                <a:rPr lang="en-US" i="1">
                                  <a:latin typeface="Cambria Math" panose="02040503050406030204" pitchFamily="18" charset="0"/>
                                </a:rPr>
                              </m:ctrlPr>
                            </m:dPr>
                            <m:e>
                              <m:r>
                                <a:rPr lang="en-US" i="1">
                                  <a:latin typeface="Cambria Math" panose="02040503050406030204" pitchFamily="18" charset="0"/>
                                </a:rPr>
                                <m:t>𝑝</m:t>
                              </m:r>
                              <m:r>
                                <a:rPr lang="en-US" i="0">
                                  <a:latin typeface="Cambria Math" panose="02040503050406030204" pitchFamily="18" charset="0"/>
                                </a:rPr>
                                <m:t>,</m:t>
                              </m:r>
                              <m:r>
                                <a:rPr lang="en-US" i="1">
                                  <a:latin typeface="Cambria Math" panose="02040503050406030204" pitchFamily="18" charset="0"/>
                                </a:rPr>
                                <m:t>𝑍𝑛𝑆</m:t>
                              </m:r>
                            </m:e>
                          </m:d>
                        </m:sub>
                      </m:sSub>
                    </m:oMath>
                  </m:oMathPara>
                </a14:m>
                <a:endParaRPr lang="en-US" dirty="0"/>
              </a:p>
            </p:txBody>
          </p:sp>
        </mc:Choice>
        <mc:Fallback xmlns="">
          <p:sp>
            <p:nvSpPr>
              <p:cNvPr id="5" name="Rectangle 4">
                <a:extLst>
                  <a:ext uri="{FF2B5EF4-FFF2-40B4-BE49-F238E27FC236}">
                    <a16:creationId xmlns:a16="http://schemas.microsoft.com/office/drawing/2014/main" id="{2102714B-D440-400D-B5BB-5259665ABB54}"/>
                  </a:ext>
                </a:extLst>
              </p:cNvPr>
              <p:cNvSpPr>
                <a:spLocks noRot="1" noChangeAspect="1" noMove="1" noResize="1" noEditPoints="1" noAdjustHandles="1" noChangeArrowheads="1" noChangeShapeType="1" noTextEdit="1"/>
              </p:cNvSpPr>
              <p:nvPr/>
            </p:nvSpPr>
            <p:spPr>
              <a:xfrm>
                <a:off x="2548467" y="6023836"/>
                <a:ext cx="2631233" cy="390748"/>
              </a:xfrm>
              <a:prstGeom prst="rect">
                <a:avLst/>
              </a:prstGeom>
              <a:blipFill>
                <a:blip r:embed="rId5"/>
                <a:stretch>
                  <a:fillRect b="-78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A08CA70D-1AF2-45B7-BEF0-AFC4166804D6}"/>
                  </a:ext>
                </a:extLst>
              </p:cNvPr>
              <p:cNvSpPr/>
              <p:nvPr/>
            </p:nvSpPr>
            <p:spPr>
              <a:xfrm>
                <a:off x="4927773" y="5257086"/>
                <a:ext cx="3635675" cy="8971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rPr>
                        <m:t>Σ</m:t>
                      </m:r>
                      <m:r>
                        <a:rPr lang="en-US" i="0">
                          <a:latin typeface="Cambria Math" panose="02040503050406030204" pitchFamily="18" charset="0"/>
                        </a:rPr>
                        <m:t>=</m:t>
                      </m:r>
                      <m:f>
                        <m:fPr>
                          <m:ctrlPr>
                            <a:rPr lang="en-US" i="1">
                              <a:latin typeface="Cambria Math" panose="02040503050406030204" pitchFamily="18" charset="0"/>
                            </a:rPr>
                          </m:ctrlPr>
                        </m:fPr>
                        <m:num>
                          <m:r>
                            <a:rPr lang="en-US" i="0">
                              <a:latin typeface="Cambria Math" panose="02040503050406030204" pitchFamily="18" charset="0"/>
                            </a:rPr>
                            <m:t>6</m:t>
                          </m:r>
                        </m:num>
                        <m:den>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𝑃𝑃</m:t>
                                  </m:r>
                                </m:sub>
                              </m:sSub>
                            </m:num>
                            <m:den>
                              <m:d>
                                <m:dPr>
                                  <m:beg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𝜌</m:t>
                                      </m:r>
                                    </m:e>
                                    <m:sub>
                                      <m:r>
                                        <a:rPr lang="en-US" i="1">
                                          <a:latin typeface="Cambria Math" panose="02040503050406030204" pitchFamily="18" charset="0"/>
                                        </a:rPr>
                                        <m:t>𝑍𝑛𝑆</m:t>
                                      </m:r>
                                    </m:sub>
                                  </m:sSub>
                                  <m:r>
                                    <a:rPr lang="en-US" i="0">
                                      <a:latin typeface="Cambria Math" panose="02040503050406030204" pitchFamily="18" charset="0"/>
                                    </a:rPr>
                                    <m:t>(</m:t>
                                  </m:r>
                                  <m:f>
                                    <m:fPr>
                                      <m:type m:val="lin"/>
                                      <m:ctrlPr>
                                        <a:rPr lang="en-US" i="1">
                                          <a:latin typeface="Cambria Math" panose="02040503050406030204" pitchFamily="18" charset="0"/>
                                        </a:rPr>
                                      </m:ctrlPr>
                                    </m:fPr>
                                    <m:num>
                                      <m:r>
                                        <a:rPr lang="en-US" i="0">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𝑍𝑛𝑆</m:t>
                                          </m:r>
                                        </m:sub>
                                      </m:sSub>
                                    </m:den>
                                  </m:f>
                                  <m:r>
                                    <a:rPr lang="en-US" i="0">
                                      <a:latin typeface="Cambria Math" panose="02040503050406030204" pitchFamily="18" charset="0"/>
                                    </a:rPr>
                                    <m:t>−1</m:t>
                                  </m:r>
                                </m:e>
                              </m:d>
                            </m:den>
                          </m:f>
                          <m:r>
                            <a:rPr lang="en-US" i="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𝑃𝑃</m:t>
                                  </m:r>
                                </m:sub>
                              </m:sSub>
                            </m:num>
                            <m:den>
                              <m:sSub>
                                <m:sSubPr>
                                  <m:ctrlPr>
                                    <a:rPr lang="en-US" i="1">
                                      <a:latin typeface="Cambria Math" panose="02040503050406030204" pitchFamily="18" charset="0"/>
                                    </a:rPr>
                                  </m:ctrlPr>
                                </m:sSubPr>
                                <m:e>
                                  <m:r>
                                    <a:rPr lang="en-US" i="1">
                                      <a:latin typeface="Cambria Math" panose="02040503050406030204" pitchFamily="18" charset="0"/>
                                    </a:rPr>
                                    <m:t>𝜌</m:t>
                                  </m:r>
                                </m:e>
                                <m:sub>
                                  <m:r>
                                    <a:rPr lang="en-US" i="1">
                                      <a:latin typeface="Cambria Math" panose="02040503050406030204" pitchFamily="18" charset="0"/>
                                    </a:rPr>
                                    <m:t>𝑃𝑃</m:t>
                                  </m:r>
                                </m:sub>
                              </m:sSub>
                            </m:den>
                          </m:f>
                        </m:den>
                      </m:f>
                      <m:r>
                        <a:rPr lang="en-US" i="1">
                          <a:latin typeface="Cambria Math" panose="02040503050406030204" pitchFamily="18" charset="0"/>
                        </a:rPr>
                        <m:t>𝐴</m:t>
                      </m:r>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𝐻</m:t>
                          </m:r>
                          <m:r>
                            <a:rPr lang="en-US" i="0">
                              <a:latin typeface="Cambria Math" panose="02040503050406030204" pitchFamily="18" charset="0"/>
                            </a:rPr>
                            <m:t>,</m:t>
                          </m:r>
                          <m:r>
                            <a:rPr lang="en-US" i="1">
                              <a:latin typeface="Cambria Math" panose="02040503050406030204" pitchFamily="18" charset="0"/>
                            </a:rPr>
                            <m:t>𝑠</m:t>
                          </m:r>
                        </m:sub>
                      </m:sSub>
                    </m:oMath>
                  </m:oMathPara>
                </a14:m>
                <a:endParaRPr lang="en-US" dirty="0"/>
              </a:p>
            </p:txBody>
          </p:sp>
        </mc:Choice>
        <mc:Fallback xmlns="">
          <p:sp>
            <p:nvSpPr>
              <p:cNvPr id="10" name="Rectangle 9">
                <a:extLst>
                  <a:ext uri="{FF2B5EF4-FFF2-40B4-BE49-F238E27FC236}">
                    <a16:creationId xmlns:a16="http://schemas.microsoft.com/office/drawing/2014/main" id="{A08CA70D-1AF2-45B7-BEF0-AFC4166804D6}"/>
                  </a:ext>
                </a:extLst>
              </p:cNvPr>
              <p:cNvSpPr>
                <a:spLocks noRot="1" noChangeAspect="1" noMove="1" noResize="1" noEditPoints="1" noAdjustHandles="1" noChangeArrowheads="1" noChangeShapeType="1" noTextEdit="1"/>
              </p:cNvSpPr>
              <p:nvPr/>
            </p:nvSpPr>
            <p:spPr>
              <a:xfrm>
                <a:off x="4927773" y="5257086"/>
                <a:ext cx="3635675" cy="897169"/>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08793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747A970-EFCF-4E0B-9006-29B9E8C046E2}"/>
              </a:ext>
            </a:extLst>
          </p:cNvPr>
          <p:cNvPicPr>
            <a:picLocks noChangeAspect="1"/>
          </p:cNvPicPr>
          <p:nvPr/>
        </p:nvPicPr>
        <p:blipFill>
          <a:blip r:embed="rId2"/>
          <a:stretch>
            <a:fillRect/>
          </a:stretch>
        </p:blipFill>
        <p:spPr>
          <a:xfrm>
            <a:off x="192873" y="833564"/>
            <a:ext cx="3812288" cy="2845850"/>
          </a:xfrm>
          <a:prstGeom prst="rect">
            <a:avLst/>
          </a:prstGeom>
        </p:spPr>
      </p:pic>
      <p:sp>
        <p:nvSpPr>
          <p:cNvPr id="4" name="Title 3"/>
          <p:cNvSpPr>
            <a:spLocks noGrp="1"/>
          </p:cNvSpPr>
          <p:nvPr>
            <p:ph type="title"/>
          </p:nvPr>
        </p:nvSpPr>
        <p:spPr/>
        <p:txBody>
          <a:bodyPr/>
          <a:lstStyle/>
          <a:p>
            <a:r>
              <a:rPr lang="en-US" dirty="0"/>
              <a:t>Modelling PP/ZnS and epoxy/ZNS scintillator screen behavior 2.</a:t>
            </a:r>
          </a:p>
        </p:txBody>
      </p:sp>
      <p:sp>
        <p:nvSpPr>
          <p:cNvPr id="5" name="Rectangle 4">
            <a:extLst>
              <a:ext uri="{FF2B5EF4-FFF2-40B4-BE49-F238E27FC236}">
                <a16:creationId xmlns:a16="http://schemas.microsoft.com/office/drawing/2014/main" id="{9C0B0D04-8CFD-4C79-AB46-B999AD77B8CC}"/>
              </a:ext>
            </a:extLst>
          </p:cNvPr>
          <p:cNvSpPr/>
          <p:nvPr/>
        </p:nvSpPr>
        <p:spPr>
          <a:xfrm>
            <a:off x="192873" y="577399"/>
            <a:ext cx="9036908" cy="369332"/>
          </a:xfrm>
          <a:prstGeom prst="rect">
            <a:avLst/>
          </a:prstGeom>
        </p:spPr>
        <p:txBody>
          <a:bodyPr wrap="square">
            <a:spAutoFit/>
          </a:bodyPr>
          <a:lstStyle/>
          <a:p>
            <a:pPr marL="0" indent="0" algn="just">
              <a:buNone/>
            </a:pPr>
            <a:r>
              <a:rPr lang="en-US" dirty="0"/>
              <a:t>Qualitative behavior is well reflected by the model</a:t>
            </a:r>
            <a:endParaRPr lang="en-US" dirty="0">
              <a:solidFill>
                <a:srgbClr val="FF0000"/>
              </a:solidFill>
            </a:endParaRPr>
          </a:p>
        </p:txBody>
      </p:sp>
      <p:cxnSp>
        <p:nvCxnSpPr>
          <p:cNvPr id="8" name="Straight Arrow Connector 7">
            <a:extLst>
              <a:ext uri="{FF2B5EF4-FFF2-40B4-BE49-F238E27FC236}">
                <a16:creationId xmlns:a16="http://schemas.microsoft.com/office/drawing/2014/main" id="{E04C09D0-8FC5-4076-B705-DAB5A2726DB1}"/>
              </a:ext>
            </a:extLst>
          </p:cNvPr>
          <p:cNvCxnSpPr/>
          <p:nvPr/>
        </p:nvCxnSpPr>
        <p:spPr>
          <a:xfrm flipH="1" flipV="1">
            <a:off x="1548882" y="1418253"/>
            <a:ext cx="513183" cy="8397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642409F1-A4A4-44F6-B1BD-1B58F854182D}"/>
              </a:ext>
            </a:extLst>
          </p:cNvPr>
          <p:cNvPicPr>
            <a:picLocks noChangeAspect="1"/>
          </p:cNvPicPr>
          <p:nvPr/>
        </p:nvPicPr>
        <p:blipFill>
          <a:blip r:embed="rId3"/>
          <a:stretch>
            <a:fillRect/>
          </a:stretch>
        </p:blipFill>
        <p:spPr>
          <a:xfrm>
            <a:off x="192873" y="3722909"/>
            <a:ext cx="3855094" cy="2877805"/>
          </a:xfrm>
          <a:prstGeom prst="rect">
            <a:avLst/>
          </a:prstGeom>
        </p:spPr>
      </p:pic>
      <p:pic>
        <p:nvPicPr>
          <p:cNvPr id="13" name="Picture 12">
            <a:extLst>
              <a:ext uri="{FF2B5EF4-FFF2-40B4-BE49-F238E27FC236}">
                <a16:creationId xmlns:a16="http://schemas.microsoft.com/office/drawing/2014/main" id="{8E6D34E1-4DC8-41CE-B9A7-32275EB4B562}"/>
              </a:ext>
            </a:extLst>
          </p:cNvPr>
          <p:cNvPicPr>
            <a:picLocks noChangeAspect="1"/>
          </p:cNvPicPr>
          <p:nvPr/>
        </p:nvPicPr>
        <p:blipFill>
          <a:blip r:embed="rId4"/>
          <a:stretch>
            <a:fillRect/>
          </a:stretch>
        </p:blipFill>
        <p:spPr>
          <a:xfrm>
            <a:off x="4963886" y="541509"/>
            <a:ext cx="3852844" cy="2876125"/>
          </a:xfrm>
          <a:prstGeom prst="rect">
            <a:avLst/>
          </a:prstGeom>
        </p:spPr>
      </p:pic>
      <p:pic>
        <p:nvPicPr>
          <p:cNvPr id="14" name="Picture 13">
            <a:extLst>
              <a:ext uri="{FF2B5EF4-FFF2-40B4-BE49-F238E27FC236}">
                <a16:creationId xmlns:a16="http://schemas.microsoft.com/office/drawing/2014/main" id="{48B6FD5E-06D3-4DEF-97A0-8ED325ED68CE}"/>
              </a:ext>
            </a:extLst>
          </p:cNvPr>
          <p:cNvPicPr>
            <a:picLocks noChangeAspect="1"/>
          </p:cNvPicPr>
          <p:nvPr/>
        </p:nvPicPr>
        <p:blipFill>
          <a:blip r:embed="rId5"/>
          <a:stretch>
            <a:fillRect/>
          </a:stretch>
        </p:blipFill>
        <p:spPr>
          <a:xfrm>
            <a:off x="4964817" y="3348913"/>
            <a:ext cx="3855094" cy="2877805"/>
          </a:xfrm>
          <a:prstGeom prst="rect">
            <a:avLst/>
          </a:prstGeom>
        </p:spPr>
      </p:pic>
      <p:cxnSp>
        <p:nvCxnSpPr>
          <p:cNvPr id="15" name="Straight Arrow Connector 14">
            <a:extLst>
              <a:ext uri="{FF2B5EF4-FFF2-40B4-BE49-F238E27FC236}">
                <a16:creationId xmlns:a16="http://schemas.microsoft.com/office/drawing/2014/main" id="{0FFCCE9F-DA73-4CC3-968C-2C3460E80029}"/>
              </a:ext>
            </a:extLst>
          </p:cNvPr>
          <p:cNvCxnSpPr/>
          <p:nvPr/>
        </p:nvCxnSpPr>
        <p:spPr>
          <a:xfrm flipH="1" flipV="1">
            <a:off x="1603311" y="4247861"/>
            <a:ext cx="513183" cy="8397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1045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Modelling PP/ZnS and epoxy/ZNS scintillator screen behavior 3.</a:t>
            </a:r>
          </a:p>
        </p:txBody>
      </p:sp>
      <p:sp>
        <p:nvSpPr>
          <p:cNvPr id="8" name="Content Placeholder 4"/>
          <p:cNvSpPr txBox="1">
            <a:spLocks/>
          </p:cNvSpPr>
          <p:nvPr/>
        </p:nvSpPr>
        <p:spPr bwMode="auto">
          <a:xfrm>
            <a:off x="0" y="591672"/>
            <a:ext cx="8938054" cy="3960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Autofit/>
          </a:bodyPr>
          <a:lstStyle>
            <a:lvl1pPr marL="342900" indent="-3429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mj-lt"/>
                <a:ea typeface="ＭＳ Ｐゴシック" charset="0"/>
                <a:cs typeface="Arial Rounded MT Bold"/>
              </a:defRPr>
            </a:lvl3pPr>
            <a:lvl4pPr marL="16002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4pPr>
            <a:lvl5pPr marL="20574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dirty="0"/>
              <a:t>We have found practically the same light output of our inhouse epoxy/ZnS screen irrespective of the doping of ZnS with Cu or Ag. Based on the emission spectra of the 2 varieties and the wavelength dependent QE of the ANDOR Neo 5.5 we should have 46% (</a:t>
            </a:r>
            <a:r>
              <a:rPr lang="en-US" dirty="0" err="1"/>
              <a:t>ZnS:Ag</a:t>
            </a:r>
            <a:r>
              <a:rPr lang="en-US" dirty="0"/>
              <a:t>) vs. 56.5% (</a:t>
            </a:r>
            <a:r>
              <a:rPr lang="en-US" dirty="0" err="1"/>
              <a:t>ZnS:Cu</a:t>
            </a:r>
            <a:r>
              <a:rPr lang="en-US" dirty="0"/>
              <a:t>) effective QE. This alone would indicate 20% higher detected light for </a:t>
            </a:r>
            <a:r>
              <a:rPr lang="en-US" dirty="0" err="1"/>
              <a:t>ZnS:Cu</a:t>
            </a:r>
            <a:r>
              <a:rPr lang="en-US" dirty="0"/>
              <a:t>.</a:t>
            </a:r>
          </a:p>
        </p:txBody>
      </p:sp>
      <p:grpSp>
        <p:nvGrpSpPr>
          <p:cNvPr id="59" name="Group 58">
            <a:extLst>
              <a:ext uri="{FF2B5EF4-FFF2-40B4-BE49-F238E27FC236}">
                <a16:creationId xmlns:a16="http://schemas.microsoft.com/office/drawing/2014/main" id="{A90A602D-3788-46AE-9D66-AC80A95E5032}"/>
              </a:ext>
            </a:extLst>
          </p:cNvPr>
          <p:cNvGrpSpPr/>
          <p:nvPr/>
        </p:nvGrpSpPr>
        <p:grpSpPr>
          <a:xfrm>
            <a:off x="4835209" y="3206759"/>
            <a:ext cx="3646615" cy="2121023"/>
            <a:chOff x="6614983" y="2121017"/>
            <a:chExt cx="3278008" cy="2011962"/>
          </a:xfrm>
        </p:grpSpPr>
        <p:pic>
          <p:nvPicPr>
            <p:cNvPr id="57" name="Picture 56">
              <a:extLst>
                <a:ext uri="{FF2B5EF4-FFF2-40B4-BE49-F238E27FC236}">
                  <a16:creationId xmlns:a16="http://schemas.microsoft.com/office/drawing/2014/main" id="{CAB6C66D-EC20-4708-AF0A-F786AFA5D173}"/>
                </a:ext>
              </a:extLst>
            </p:cNvPr>
            <p:cNvPicPr>
              <a:picLocks noChangeAspect="1"/>
            </p:cNvPicPr>
            <p:nvPr/>
          </p:nvPicPr>
          <p:blipFill rotWithShape="1">
            <a:blip r:embed="rId2"/>
            <a:srcRect l="-2" r="71155"/>
            <a:stretch/>
          </p:blipFill>
          <p:spPr>
            <a:xfrm>
              <a:off x="6614983" y="2121018"/>
              <a:ext cx="1645920" cy="2011961"/>
            </a:xfrm>
            <a:prstGeom prst="rect">
              <a:avLst/>
            </a:prstGeom>
          </p:spPr>
        </p:pic>
        <p:pic>
          <p:nvPicPr>
            <p:cNvPr id="58" name="Picture 57">
              <a:extLst>
                <a:ext uri="{FF2B5EF4-FFF2-40B4-BE49-F238E27FC236}">
                  <a16:creationId xmlns:a16="http://schemas.microsoft.com/office/drawing/2014/main" id="{B259A5F8-493E-4BFB-843D-BF5850DFDA4C}"/>
                </a:ext>
              </a:extLst>
            </p:cNvPr>
            <p:cNvPicPr>
              <a:picLocks noChangeAspect="1"/>
            </p:cNvPicPr>
            <p:nvPr/>
          </p:nvPicPr>
          <p:blipFill rotWithShape="1">
            <a:blip r:embed="rId2"/>
            <a:srcRect l="68615" r="2537"/>
            <a:stretch/>
          </p:blipFill>
          <p:spPr>
            <a:xfrm>
              <a:off x="8247071" y="2121017"/>
              <a:ext cx="1645920" cy="2011961"/>
            </a:xfrm>
            <a:prstGeom prst="rect">
              <a:avLst/>
            </a:prstGeom>
          </p:spPr>
        </p:pic>
      </p:grpSp>
      <p:sp>
        <p:nvSpPr>
          <p:cNvPr id="60" name="Oval 59">
            <a:extLst>
              <a:ext uri="{FF2B5EF4-FFF2-40B4-BE49-F238E27FC236}">
                <a16:creationId xmlns:a16="http://schemas.microsoft.com/office/drawing/2014/main" id="{5767C2C5-25C3-4E35-BAD8-0C60D40697E3}"/>
              </a:ext>
            </a:extLst>
          </p:cNvPr>
          <p:cNvSpPr/>
          <p:nvPr/>
        </p:nvSpPr>
        <p:spPr>
          <a:xfrm>
            <a:off x="6604168" y="4496429"/>
            <a:ext cx="1625430" cy="275833"/>
          </a:xfrm>
          <a:prstGeom prst="ellipse">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1" name="Picture 60">
            <a:extLst>
              <a:ext uri="{FF2B5EF4-FFF2-40B4-BE49-F238E27FC236}">
                <a16:creationId xmlns:a16="http://schemas.microsoft.com/office/drawing/2014/main" id="{85D5E561-9A74-427C-B1CB-66F7961C6AE0}"/>
              </a:ext>
            </a:extLst>
          </p:cNvPr>
          <p:cNvPicPr>
            <a:picLocks noChangeAspect="1"/>
          </p:cNvPicPr>
          <p:nvPr/>
        </p:nvPicPr>
        <p:blipFill rotWithShape="1">
          <a:blip r:embed="rId3"/>
          <a:srcRect l="3943" r="5729"/>
          <a:stretch/>
        </p:blipFill>
        <p:spPr>
          <a:xfrm>
            <a:off x="182879" y="1926240"/>
            <a:ext cx="4556237" cy="3765433"/>
          </a:xfrm>
          <a:prstGeom prst="rect">
            <a:avLst/>
          </a:prstGeom>
        </p:spPr>
      </p:pic>
      <p:pic>
        <p:nvPicPr>
          <p:cNvPr id="62" name="Picture 2" descr="Image result for ppt image thinking figure">
            <a:extLst>
              <a:ext uri="{FF2B5EF4-FFF2-40B4-BE49-F238E27FC236}">
                <a16:creationId xmlns:a16="http://schemas.microsoft.com/office/drawing/2014/main" id="{1066EC24-BDF3-4E55-A9D0-E422221D69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598" y="1746433"/>
            <a:ext cx="888152" cy="1315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782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Modelling PP/ZnS and epoxy/ZNS scintillator screen behavior 4.</a:t>
            </a:r>
          </a:p>
        </p:txBody>
      </p:sp>
      <p:sp>
        <p:nvSpPr>
          <p:cNvPr id="8" name="Content Placeholder 4"/>
          <p:cNvSpPr txBox="1">
            <a:spLocks/>
          </p:cNvSpPr>
          <p:nvPr/>
        </p:nvSpPr>
        <p:spPr bwMode="auto">
          <a:xfrm>
            <a:off x="0" y="591672"/>
            <a:ext cx="8938054" cy="3960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Autofit/>
          </a:bodyPr>
          <a:lstStyle>
            <a:lvl1pPr marL="342900" indent="-3429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mj-lt"/>
                <a:ea typeface="ＭＳ Ｐゴシック" charset="0"/>
                <a:cs typeface="Arial Rounded MT Bold"/>
              </a:defRPr>
            </a:lvl3pPr>
            <a:lvl4pPr marL="16002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4pPr>
            <a:lvl5pPr marL="20574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charset="0"/>
              <a:buNone/>
            </a:pPr>
            <a:r>
              <a:rPr lang="en-US" dirty="0"/>
              <a:t>TRIM simulation using a simplified 1D model of the scintillator screen assuming uniform distribution of the ZnS particles in the converter matrix. Two parameters: </a:t>
            </a:r>
            <a:r>
              <a:rPr lang="en-US" b="1" dirty="0">
                <a:solidFill>
                  <a:srgbClr val="FF0000"/>
                </a:solidFill>
              </a:rPr>
              <a:t>particle size, pitch</a:t>
            </a:r>
            <a:r>
              <a:rPr lang="en-US" dirty="0"/>
              <a:t>.</a:t>
            </a:r>
          </a:p>
        </p:txBody>
      </p:sp>
      <p:pic>
        <p:nvPicPr>
          <p:cNvPr id="7" name="Picture 6">
            <a:extLst>
              <a:ext uri="{FF2B5EF4-FFF2-40B4-BE49-F238E27FC236}">
                <a16:creationId xmlns:a16="http://schemas.microsoft.com/office/drawing/2014/main" id="{93359FAC-6F6C-4DFD-B992-2DABEC3B4487}"/>
              </a:ext>
            </a:extLst>
          </p:cNvPr>
          <p:cNvPicPr>
            <a:picLocks noChangeAspect="1"/>
          </p:cNvPicPr>
          <p:nvPr/>
        </p:nvPicPr>
        <p:blipFill rotWithShape="1">
          <a:blip r:embed="rId2"/>
          <a:srcRect l="1327" r="11084"/>
          <a:stretch/>
        </p:blipFill>
        <p:spPr>
          <a:xfrm>
            <a:off x="5365101" y="1655632"/>
            <a:ext cx="3444083" cy="3296688"/>
          </a:xfrm>
          <a:prstGeom prst="rect">
            <a:avLst/>
          </a:prstGeom>
        </p:spPr>
      </p:pic>
      <p:sp>
        <p:nvSpPr>
          <p:cNvPr id="10" name="Rectangle 9">
            <a:extLst>
              <a:ext uri="{FF2B5EF4-FFF2-40B4-BE49-F238E27FC236}">
                <a16:creationId xmlns:a16="http://schemas.microsoft.com/office/drawing/2014/main" id="{3F3EBE2F-C741-4F24-A7D0-6F9E1054FF0A}"/>
              </a:ext>
            </a:extLst>
          </p:cNvPr>
          <p:cNvSpPr/>
          <p:nvPr/>
        </p:nvSpPr>
        <p:spPr>
          <a:xfrm>
            <a:off x="574717" y="2607359"/>
            <a:ext cx="824877" cy="1936659"/>
          </a:xfrm>
          <a:prstGeom prst="rect">
            <a:avLst/>
          </a:prstGeom>
          <a:solidFill>
            <a:schemeClr val="bg1">
              <a:lumMod val="85000"/>
            </a:schemeClr>
          </a:solid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DC223B4-6B57-4793-96DA-E775E808114C}"/>
              </a:ext>
            </a:extLst>
          </p:cNvPr>
          <p:cNvSpPr/>
          <p:nvPr/>
        </p:nvSpPr>
        <p:spPr>
          <a:xfrm>
            <a:off x="653145" y="2724544"/>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4162157-2BCE-4F49-9B91-24749A2D0407}"/>
              </a:ext>
            </a:extLst>
          </p:cNvPr>
          <p:cNvSpPr/>
          <p:nvPr/>
        </p:nvSpPr>
        <p:spPr>
          <a:xfrm>
            <a:off x="805545" y="2876944"/>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E2524FF-3102-4D02-98C7-9CA2E36506D5}"/>
              </a:ext>
            </a:extLst>
          </p:cNvPr>
          <p:cNvSpPr/>
          <p:nvPr/>
        </p:nvSpPr>
        <p:spPr>
          <a:xfrm>
            <a:off x="948614" y="3057337"/>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0C84D62-05FA-4CC4-B544-F68308AB5FC8}"/>
              </a:ext>
            </a:extLst>
          </p:cNvPr>
          <p:cNvSpPr/>
          <p:nvPr/>
        </p:nvSpPr>
        <p:spPr>
          <a:xfrm>
            <a:off x="1091683" y="3181744"/>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0419F8D-60F3-494A-B393-6DA8AEE05E8E}"/>
              </a:ext>
            </a:extLst>
          </p:cNvPr>
          <p:cNvSpPr/>
          <p:nvPr/>
        </p:nvSpPr>
        <p:spPr>
          <a:xfrm>
            <a:off x="637590" y="3324813"/>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C066EBD-3A4D-4F60-A406-DFB416643C46}"/>
              </a:ext>
            </a:extLst>
          </p:cNvPr>
          <p:cNvSpPr/>
          <p:nvPr/>
        </p:nvSpPr>
        <p:spPr>
          <a:xfrm>
            <a:off x="954836" y="3324813"/>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AB6278F-90F5-4D32-B13A-43B002CB7CBA}"/>
              </a:ext>
            </a:extLst>
          </p:cNvPr>
          <p:cNvSpPr/>
          <p:nvPr/>
        </p:nvSpPr>
        <p:spPr>
          <a:xfrm>
            <a:off x="1250311" y="3331028"/>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FA6071F-A8B6-45D5-A60D-5EC0ED6F8A4D}"/>
              </a:ext>
            </a:extLst>
          </p:cNvPr>
          <p:cNvSpPr/>
          <p:nvPr/>
        </p:nvSpPr>
        <p:spPr>
          <a:xfrm>
            <a:off x="789990" y="3187962"/>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5C06A50F-29D6-4177-A1A5-50924307EA76}"/>
              </a:ext>
            </a:extLst>
          </p:cNvPr>
          <p:cNvSpPr/>
          <p:nvPr/>
        </p:nvSpPr>
        <p:spPr>
          <a:xfrm>
            <a:off x="643810" y="3051111"/>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B7296B3-14B6-4427-8C0D-2497CDB64D7D}"/>
              </a:ext>
            </a:extLst>
          </p:cNvPr>
          <p:cNvSpPr/>
          <p:nvPr/>
        </p:nvSpPr>
        <p:spPr>
          <a:xfrm>
            <a:off x="1082354" y="2901827"/>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5FD76B5-B41E-4EEA-BD9B-7D2900801F95}"/>
              </a:ext>
            </a:extLst>
          </p:cNvPr>
          <p:cNvSpPr/>
          <p:nvPr/>
        </p:nvSpPr>
        <p:spPr>
          <a:xfrm>
            <a:off x="964165" y="2736984"/>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630825B-B930-4FAE-94C6-2CBB82D3C29B}"/>
              </a:ext>
            </a:extLst>
          </p:cNvPr>
          <p:cNvSpPr/>
          <p:nvPr/>
        </p:nvSpPr>
        <p:spPr>
          <a:xfrm>
            <a:off x="1244082" y="2746313"/>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BE71297C-3EE7-4D34-AB06-7EECA9D725DD}"/>
              </a:ext>
            </a:extLst>
          </p:cNvPr>
          <p:cNvSpPr/>
          <p:nvPr/>
        </p:nvSpPr>
        <p:spPr>
          <a:xfrm>
            <a:off x="1253409" y="3063549"/>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ED3EAF43-AE0F-4227-AAC7-57634B273575}"/>
              </a:ext>
            </a:extLst>
          </p:cNvPr>
          <p:cNvSpPr/>
          <p:nvPr/>
        </p:nvSpPr>
        <p:spPr>
          <a:xfrm>
            <a:off x="656254" y="3679372"/>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14528B81-7D86-44E9-8322-E2425D800D89}"/>
              </a:ext>
            </a:extLst>
          </p:cNvPr>
          <p:cNvSpPr/>
          <p:nvPr/>
        </p:nvSpPr>
        <p:spPr>
          <a:xfrm>
            <a:off x="808654" y="3831772"/>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729B3FDC-4315-49CA-9DCE-05022BF5EE15}"/>
              </a:ext>
            </a:extLst>
          </p:cNvPr>
          <p:cNvSpPr/>
          <p:nvPr/>
        </p:nvSpPr>
        <p:spPr>
          <a:xfrm>
            <a:off x="951723" y="4012165"/>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C8F19A9F-5C6C-4863-BB53-995333E4D4DB}"/>
              </a:ext>
            </a:extLst>
          </p:cNvPr>
          <p:cNvSpPr/>
          <p:nvPr/>
        </p:nvSpPr>
        <p:spPr>
          <a:xfrm>
            <a:off x="1094792" y="4136572"/>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230F4405-EDB0-43CE-813C-648223686F82}"/>
              </a:ext>
            </a:extLst>
          </p:cNvPr>
          <p:cNvSpPr/>
          <p:nvPr/>
        </p:nvSpPr>
        <p:spPr>
          <a:xfrm>
            <a:off x="640699" y="4279641"/>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118899B1-547C-454F-A334-6054151193E5}"/>
              </a:ext>
            </a:extLst>
          </p:cNvPr>
          <p:cNvSpPr/>
          <p:nvPr/>
        </p:nvSpPr>
        <p:spPr>
          <a:xfrm>
            <a:off x="957945" y="4279641"/>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1086FBDC-EEEE-43CB-88DE-25C5B28A6EDB}"/>
              </a:ext>
            </a:extLst>
          </p:cNvPr>
          <p:cNvSpPr/>
          <p:nvPr/>
        </p:nvSpPr>
        <p:spPr>
          <a:xfrm>
            <a:off x="1253420" y="4285856"/>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A9E09FF0-388D-4BE3-B01F-EAE7ECAD84E1}"/>
              </a:ext>
            </a:extLst>
          </p:cNvPr>
          <p:cNvSpPr/>
          <p:nvPr/>
        </p:nvSpPr>
        <p:spPr>
          <a:xfrm>
            <a:off x="793099" y="4142790"/>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83845F9E-38E3-4195-9EF7-315E1C2B0E63}"/>
              </a:ext>
            </a:extLst>
          </p:cNvPr>
          <p:cNvSpPr/>
          <p:nvPr/>
        </p:nvSpPr>
        <p:spPr>
          <a:xfrm>
            <a:off x="646919" y="4005939"/>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E6F74D6-F754-41F3-B3E4-AF551C92A053}"/>
              </a:ext>
            </a:extLst>
          </p:cNvPr>
          <p:cNvSpPr/>
          <p:nvPr/>
        </p:nvSpPr>
        <p:spPr>
          <a:xfrm>
            <a:off x="1085463" y="3856655"/>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000AEEA5-040C-4EBC-B5AA-161BA7E62D14}"/>
              </a:ext>
            </a:extLst>
          </p:cNvPr>
          <p:cNvSpPr/>
          <p:nvPr/>
        </p:nvSpPr>
        <p:spPr>
          <a:xfrm>
            <a:off x="967274" y="3691812"/>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6F86F7BB-E979-4FE0-8075-35D2EA2507EF}"/>
              </a:ext>
            </a:extLst>
          </p:cNvPr>
          <p:cNvSpPr/>
          <p:nvPr/>
        </p:nvSpPr>
        <p:spPr>
          <a:xfrm>
            <a:off x="1247191" y="3701141"/>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C5BEAFA2-FC13-46E4-9FA3-8A98BC55BDE0}"/>
              </a:ext>
            </a:extLst>
          </p:cNvPr>
          <p:cNvSpPr/>
          <p:nvPr/>
        </p:nvSpPr>
        <p:spPr>
          <a:xfrm>
            <a:off x="1256518" y="4018377"/>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B4CA36BB-82B9-4935-B47A-D2086F8E57EA}"/>
              </a:ext>
            </a:extLst>
          </p:cNvPr>
          <p:cNvSpPr/>
          <p:nvPr/>
        </p:nvSpPr>
        <p:spPr>
          <a:xfrm>
            <a:off x="1094792" y="3520760"/>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50D7E0B1-3386-4071-BDF7-BD8FF0389524}"/>
              </a:ext>
            </a:extLst>
          </p:cNvPr>
          <p:cNvSpPr/>
          <p:nvPr/>
        </p:nvSpPr>
        <p:spPr>
          <a:xfrm>
            <a:off x="793099" y="3526978"/>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A5D9E365-DCBC-4AA3-A4D6-34EEA87C3116}"/>
              </a:ext>
            </a:extLst>
          </p:cNvPr>
          <p:cNvSpPr/>
          <p:nvPr/>
        </p:nvSpPr>
        <p:spPr>
          <a:xfrm>
            <a:off x="379440" y="1974978"/>
            <a:ext cx="91440" cy="91440"/>
          </a:xfrm>
          <a:prstGeom prst="ellipse">
            <a:avLst/>
          </a:prstGeom>
          <a:gradFill>
            <a:gsLst>
              <a:gs pos="0">
                <a:srgbClr val="0077D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38EED631-E0D5-435C-A82B-C55C1A66CDCD}"/>
              </a:ext>
            </a:extLst>
          </p:cNvPr>
          <p:cNvSpPr txBox="1"/>
          <p:nvPr/>
        </p:nvSpPr>
        <p:spPr>
          <a:xfrm>
            <a:off x="582850" y="1927029"/>
            <a:ext cx="919381" cy="207814"/>
          </a:xfrm>
          <a:prstGeom prst="rect">
            <a:avLst/>
          </a:prstGeom>
        </p:spPr>
        <p:txBody>
          <a:bodyPr vert="horz" wrap="square" lIns="0" tIns="0" rIns="0" bIns="0" rtlCol="0" anchor="t">
            <a:noAutofit/>
          </a:bodyPr>
          <a:lstStyle/>
          <a:p>
            <a:r>
              <a:rPr lang="en-US" sz="1400" dirty="0">
                <a:solidFill>
                  <a:srgbClr val="0077D4"/>
                </a:solidFill>
              </a:rPr>
              <a:t>ZnS particle</a:t>
            </a:r>
          </a:p>
        </p:txBody>
      </p:sp>
      <p:sp>
        <p:nvSpPr>
          <p:cNvPr id="45" name="TextBox 44">
            <a:extLst>
              <a:ext uri="{FF2B5EF4-FFF2-40B4-BE49-F238E27FC236}">
                <a16:creationId xmlns:a16="http://schemas.microsoft.com/office/drawing/2014/main" id="{69FEDEF9-281D-4284-899B-D0334112F2DE}"/>
              </a:ext>
            </a:extLst>
          </p:cNvPr>
          <p:cNvSpPr txBox="1"/>
          <p:nvPr/>
        </p:nvSpPr>
        <p:spPr>
          <a:xfrm>
            <a:off x="531216" y="2228394"/>
            <a:ext cx="1264611" cy="196704"/>
          </a:xfrm>
          <a:prstGeom prst="rect">
            <a:avLst/>
          </a:prstGeom>
        </p:spPr>
        <p:txBody>
          <a:bodyPr vert="horz" wrap="square" lIns="0" tIns="0" rIns="0" bIns="0" rtlCol="0" anchor="t">
            <a:noAutofit/>
          </a:bodyPr>
          <a:lstStyle/>
          <a:p>
            <a:r>
              <a:rPr lang="en-US" sz="1400" dirty="0">
                <a:solidFill>
                  <a:srgbClr val="0077D4"/>
                </a:solidFill>
              </a:rPr>
              <a:t>PP/epoxy matrix</a:t>
            </a:r>
          </a:p>
        </p:txBody>
      </p:sp>
      <p:sp>
        <p:nvSpPr>
          <p:cNvPr id="46" name="Rectangle 45">
            <a:extLst>
              <a:ext uri="{FF2B5EF4-FFF2-40B4-BE49-F238E27FC236}">
                <a16:creationId xmlns:a16="http://schemas.microsoft.com/office/drawing/2014/main" id="{CE97F19C-E562-4248-9E66-0B550B58A203}"/>
              </a:ext>
            </a:extLst>
          </p:cNvPr>
          <p:cNvSpPr/>
          <p:nvPr/>
        </p:nvSpPr>
        <p:spPr>
          <a:xfrm>
            <a:off x="251253" y="2246574"/>
            <a:ext cx="219627" cy="178523"/>
          </a:xfrm>
          <a:prstGeom prst="rect">
            <a:avLst/>
          </a:prstGeom>
          <a:solidFill>
            <a:schemeClr val="bg1">
              <a:lumMod val="85000"/>
            </a:schemeClr>
          </a:solid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 name="Straight Arrow Connector 47">
            <a:extLst>
              <a:ext uri="{FF2B5EF4-FFF2-40B4-BE49-F238E27FC236}">
                <a16:creationId xmlns:a16="http://schemas.microsoft.com/office/drawing/2014/main" id="{503BCE15-0DA9-4BFD-8D1C-89F958931D0C}"/>
              </a:ext>
            </a:extLst>
          </p:cNvPr>
          <p:cNvCxnSpPr>
            <a:cxnSpLocks/>
          </p:cNvCxnSpPr>
          <p:nvPr/>
        </p:nvCxnSpPr>
        <p:spPr>
          <a:xfrm>
            <a:off x="682375" y="2671664"/>
            <a:ext cx="334662" cy="4080"/>
          </a:xfrm>
          <a:prstGeom prst="straightConnector1">
            <a:avLst/>
          </a:prstGeom>
          <a:ln w="12700">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F506292C-8683-43B6-8B74-A7A14945C515}"/>
              </a:ext>
            </a:extLst>
          </p:cNvPr>
          <p:cNvSpPr txBox="1"/>
          <p:nvPr/>
        </p:nvSpPr>
        <p:spPr>
          <a:xfrm>
            <a:off x="692948" y="2446111"/>
            <a:ext cx="362660" cy="170813"/>
          </a:xfrm>
          <a:prstGeom prst="rect">
            <a:avLst/>
          </a:prstGeom>
        </p:spPr>
        <p:txBody>
          <a:bodyPr vert="horz" wrap="square" lIns="0" tIns="0" rIns="0" bIns="0" rtlCol="0" anchor="t">
            <a:noAutofit/>
          </a:bodyPr>
          <a:lstStyle/>
          <a:p>
            <a:r>
              <a:rPr lang="en-US" sz="1200" dirty="0"/>
              <a:t>Pitch</a:t>
            </a:r>
          </a:p>
        </p:txBody>
      </p:sp>
      <p:sp>
        <p:nvSpPr>
          <p:cNvPr id="52" name="TextBox 51">
            <a:extLst>
              <a:ext uri="{FF2B5EF4-FFF2-40B4-BE49-F238E27FC236}">
                <a16:creationId xmlns:a16="http://schemas.microsoft.com/office/drawing/2014/main" id="{6A597390-A970-4888-B777-BBD7E6598F5F}"/>
              </a:ext>
            </a:extLst>
          </p:cNvPr>
          <p:cNvSpPr txBox="1"/>
          <p:nvPr/>
        </p:nvSpPr>
        <p:spPr>
          <a:xfrm>
            <a:off x="5850301" y="1277990"/>
            <a:ext cx="2500606" cy="228349"/>
          </a:xfrm>
          <a:prstGeom prst="rect">
            <a:avLst/>
          </a:prstGeom>
        </p:spPr>
        <p:txBody>
          <a:bodyPr vert="horz" wrap="square" lIns="0" tIns="0" rIns="0" bIns="0" rtlCol="0" anchor="t">
            <a:noAutofit/>
          </a:bodyPr>
          <a:lstStyle/>
          <a:p>
            <a:r>
              <a:rPr lang="en-US" sz="1400" b="1" dirty="0"/>
              <a:t>2.5 MeV proton in PP/ZnS (22% ), particle size=5 um</a:t>
            </a:r>
          </a:p>
        </p:txBody>
      </p:sp>
      <p:pic>
        <p:nvPicPr>
          <p:cNvPr id="54" name="Picture 53">
            <a:extLst>
              <a:ext uri="{FF2B5EF4-FFF2-40B4-BE49-F238E27FC236}">
                <a16:creationId xmlns:a16="http://schemas.microsoft.com/office/drawing/2014/main" id="{4DC8D56A-5F07-4403-B55C-C6A0D8F8E9D7}"/>
              </a:ext>
            </a:extLst>
          </p:cNvPr>
          <p:cNvPicPr>
            <a:picLocks noChangeAspect="1"/>
          </p:cNvPicPr>
          <p:nvPr/>
        </p:nvPicPr>
        <p:blipFill rotWithShape="1">
          <a:blip r:embed="rId3"/>
          <a:srcRect l="-1" r="10739"/>
          <a:stretch/>
        </p:blipFill>
        <p:spPr>
          <a:xfrm>
            <a:off x="1797898" y="1642527"/>
            <a:ext cx="3523800" cy="3309793"/>
          </a:xfrm>
          <a:prstGeom prst="rect">
            <a:avLst/>
          </a:prstGeom>
        </p:spPr>
      </p:pic>
      <p:sp>
        <p:nvSpPr>
          <p:cNvPr id="55" name="TextBox 54">
            <a:extLst>
              <a:ext uri="{FF2B5EF4-FFF2-40B4-BE49-F238E27FC236}">
                <a16:creationId xmlns:a16="http://schemas.microsoft.com/office/drawing/2014/main" id="{461BCF61-0BFC-4B4F-B2AF-3452F348EB6D}"/>
              </a:ext>
            </a:extLst>
          </p:cNvPr>
          <p:cNvSpPr txBox="1"/>
          <p:nvPr/>
        </p:nvSpPr>
        <p:spPr>
          <a:xfrm>
            <a:off x="2177150" y="1290430"/>
            <a:ext cx="2783014" cy="228349"/>
          </a:xfrm>
          <a:prstGeom prst="rect">
            <a:avLst/>
          </a:prstGeom>
        </p:spPr>
        <p:txBody>
          <a:bodyPr vert="horz" wrap="square" lIns="0" tIns="0" rIns="0" bIns="0" rtlCol="0" anchor="t">
            <a:noAutofit/>
          </a:bodyPr>
          <a:lstStyle/>
          <a:p>
            <a:r>
              <a:rPr lang="en-US" sz="1400" b="1" dirty="0"/>
              <a:t>2.5 MeV proton in epoxy/ZnS (22% ),</a:t>
            </a:r>
          </a:p>
          <a:p>
            <a:r>
              <a:rPr lang="en-US" sz="1400" b="1" dirty="0"/>
              <a:t>Particle size=40 um</a:t>
            </a:r>
          </a:p>
        </p:txBody>
      </p:sp>
      <p:sp>
        <p:nvSpPr>
          <p:cNvPr id="56" name="Content Placeholder 4">
            <a:extLst>
              <a:ext uri="{FF2B5EF4-FFF2-40B4-BE49-F238E27FC236}">
                <a16:creationId xmlns:a16="http://schemas.microsoft.com/office/drawing/2014/main" id="{C7A90378-4004-4480-9AA2-62F3C2CB1340}"/>
              </a:ext>
            </a:extLst>
          </p:cNvPr>
          <p:cNvSpPr txBox="1">
            <a:spLocks/>
          </p:cNvSpPr>
          <p:nvPr/>
        </p:nvSpPr>
        <p:spPr bwMode="auto">
          <a:xfrm>
            <a:off x="1" y="4922445"/>
            <a:ext cx="9144000" cy="1443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Autofit/>
          </a:bodyPr>
          <a:lstStyle>
            <a:lvl1pPr marL="342900" indent="-3429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mj-lt"/>
                <a:ea typeface="ＭＳ Ｐゴシック" charset="0"/>
                <a:cs typeface="Arial Rounded MT Bold"/>
              </a:defRPr>
            </a:lvl3pPr>
            <a:lvl4pPr marL="16002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4pPr>
            <a:lvl5pPr marL="20574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charset="0"/>
              <a:buNone/>
            </a:pPr>
            <a:r>
              <a:rPr lang="en-US" dirty="0"/>
              <a:t>It is very difficult to control particle agglomeration of fine powders in the size range of 5-10 um (coat or treat) and they tend to stick to grain sizes up to 40-50 um or higher. TRIM calculations show that depending on ZnS concentration, the E deposition into ZnS and thus the light yield can increase by up to </a:t>
            </a:r>
            <a:r>
              <a:rPr lang="en-US" dirty="0">
                <a:solidFill>
                  <a:srgbClr val="FF0000"/>
                </a:solidFill>
              </a:rPr>
              <a:t>20% from 5 um to 40 um grain size</a:t>
            </a:r>
            <a:r>
              <a:rPr lang="en-US" dirty="0"/>
              <a:t>!!</a:t>
            </a:r>
          </a:p>
          <a:p>
            <a:pPr marL="0" indent="0">
              <a:buFont typeface="Arial" charset="0"/>
              <a:buNone/>
            </a:pPr>
            <a:r>
              <a:rPr lang="en-US" dirty="0"/>
              <a:t>On average 85% vs 65% of the E of proton is turned into light for inhouse/</a:t>
            </a:r>
            <a:r>
              <a:rPr lang="en-US" dirty="0" err="1"/>
              <a:t>Tritec</a:t>
            </a:r>
            <a:r>
              <a:rPr lang="en-US" dirty="0"/>
              <a:t>!</a:t>
            </a:r>
          </a:p>
          <a:p>
            <a:pPr marL="0" indent="0">
              <a:buFont typeface="Arial" charset="0"/>
              <a:buNone/>
            </a:pPr>
            <a:endParaRPr lang="en-US" dirty="0"/>
          </a:p>
        </p:txBody>
      </p:sp>
    </p:spTree>
    <p:extLst>
      <p:ext uri="{BB962C8B-B14F-4D97-AF65-F5344CB8AC3E}">
        <p14:creationId xmlns:p14="http://schemas.microsoft.com/office/powerpoint/2010/main" val="927252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Conclusions and Outlook</a:t>
            </a:r>
          </a:p>
        </p:txBody>
      </p:sp>
      <p:sp>
        <p:nvSpPr>
          <p:cNvPr id="5" name="Content Placeholder 4"/>
          <p:cNvSpPr>
            <a:spLocks noGrp="1"/>
          </p:cNvSpPr>
          <p:nvPr>
            <p:ph sz="half" idx="1"/>
          </p:nvPr>
        </p:nvSpPr>
        <p:spPr>
          <a:xfrm>
            <a:off x="0" y="616926"/>
            <a:ext cx="9036908" cy="5718560"/>
          </a:xfrm>
        </p:spPr>
        <p:txBody>
          <a:bodyPr>
            <a:normAutofit fontScale="92500" lnSpcReduction="10000"/>
          </a:bodyPr>
          <a:lstStyle/>
          <a:p>
            <a:r>
              <a:rPr lang="en-US" sz="2000" dirty="0"/>
              <a:t>We have tested a wide range of fast neutron imaging screen in fission and spallation spectra including commercial plastic scintillators and a commercial mixed plastic/inorganic scintillator (</a:t>
            </a:r>
            <a:r>
              <a:rPr lang="en-US" sz="2000" dirty="0" err="1"/>
              <a:t>Tritec</a:t>
            </a:r>
            <a:r>
              <a:rPr lang="en-US" sz="2000" dirty="0"/>
              <a:t>)</a:t>
            </a:r>
          </a:p>
          <a:p>
            <a:r>
              <a:rPr lang="en-US" sz="2000" dirty="0"/>
              <a:t>We have also </a:t>
            </a:r>
            <a:r>
              <a:rPr lang="en-US" sz="2000" dirty="0">
                <a:solidFill>
                  <a:srgbClr val="FF0000"/>
                </a:solidFill>
              </a:rPr>
              <a:t>developed and optimized </a:t>
            </a:r>
            <a:r>
              <a:rPr lang="en-US" sz="2000" dirty="0"/>
              <a:t>inexpensive, in-house fast neutron imaging screens by mixing optical epoxy or glycerol as neutron converter with </a:t>
            </a:r>
            <a:r>
              <a:rPr lang="en-US" sz="2000" dirty="0" err="1"/>
              <a:t>ZnS:Ag</a:t>
            </a:r>
            <a:r>
              <a:rPr lang="en-US" sz="2000" dirty="0"/>
              <a:t> and </a:t>
            </a:r>
            <a:r>
              <a:rPr lang="en-US" sz="2000" dirty="0" err="1"/>
              <a:t>ZnS:Cu</a:t>
            </a:r>
            <a:r>
              <a:rPr lang="en-US" sz="2000" dirty="0">
                <a:solidFill>
                  <a:srgbClr val="FF0000"/>
                </a:solidFill>
              </a:rPr>
              <a:t> </a:t>
            </a:r>
            <a:r>
              <a:rPr lang="en-US" sz="2000" dirty="0"/>
              <a:t>as phosphor</a:t>
            </a:r>
          </a:p>
          <a:p>
            <a:r>
              <a:rPr lang="en-US" sz="2000" dirty="0"/>
              <a:t>Result show that for screen thicknesses above 3mm ~</a:t>
            </a:r>
            <a:r>
              <a:rPr lang="en-US" sz="2000" dirty="0">
                <a:solidFill>
                  <a:srgbClr val="FF0000"/>
                </a:solidFill>
              </a:rPr>
              <a:t>22.5%</a:t>
            </a:r>
            <a:r>
              <a:rPr lang="en-US" sz="2000" dirty="0"/>
              <a:t> is an at 2mm ~41% are the </a:t>
            </a:r>
            <a:r>
              <a:rPr lang="en-US" sz="2000" dirty="0">
                <a:solidFill>
                  <a:srgbClr val="FF0000"/>
                </a:solidFill>
              </a:rPr>
              <a:t>optimal</a:t>
            </a:r>
            <a:r>
              <a:rPr lang="en-US" sz="2000" dirty="0"/>
              <a:t> </a:t>
            </a:r>
            <a:r>
              <a:rPr lang="en-US" sz="2000" dirty="0">
                <a:solidFill>
                  <a:srgbClr val="FF0000"/>
                </a:solidFill>
              </a:rPr>
              <a:t>ZnS concentrations</a:t>
            </a:r>
            <a:r>
              <a:rPr lang="en-US" sz="2000" dirty="0"/>
              <a:t>, respectively.</a:t>
            </a:r>
          </a:p>
          <a:p>
            <a:r>
              <a:rPr lang="en-US" sz="2000" dirty="0">
                <a:solidFill>
                  <a:srgbClr val="FF0000"/>
                </a:solidFill>
              </a:rPr>
              <a:t>Best performance </a:t>
            </a:r>
            <a:r>
              <a:rPr lang="en-US" sz="2000" dirty="0"/>
              <a:t>in terms of light intensity is obtained by the </a:t>
            </a:r>
            <a:r>
              <a:rPr lang="en-US" sz="2000" dirty="0" err="1"/>
              <a:t>Tritec</a:t>
            </a:r>
            <a:r>
              <a:rPr lang="en-US" sz="2000" dirty="0"/>
              <a:t> PP/</a:t>
            </a:r>
            <a:r>
              <a:rPr lang="en-US" sz="2000" dirty="0" err="1"/>
              <a:t>ZnS:Cu</a:t>
            </a:r>
            <a:r>
              <a:rPr lang="en-US" sz="2000" dirty="0"/>
              <a:t> screen. Compared to the in-house ones (100% vs 60%) is mainly </a:t>
            </a:r>
            <a:r>
              <a:rPr lang="en-US" sz="2000" dirty="0">
                <a:solidFill>
                  <a:srgbClr val="FF0000"/>
                </a:solidFill>
              </a:rPr>
              <a:t>due to the higher H content of PP </a:t>
            </a:r>
            <a:r>
              <a:rPr lang="en-US" sz="2000" dirty="0"/>
              <a:t>compared to optical epoxy. The plastic scintillator (BC400) performed worst for our </a:t>
            </a:r>
            <a:r>
              <a:rPr lang="en-US" sz="2000" dirty="0">
                <a:solidFill>
                  <a:srgbClr val="FF0000"/>
                </a:solidFill>
              </a:rPr>
              <a:t>camera-based setup</a:t>
            </a:r>
            <a:r>
              <a:rPr lang="en-US" sz="2000" dirty="0"/>
              <a:t>.</a:t>
            </a:r>
          </a:p>
          <a:p>
            <a:r>
              <a:rPr lang="en-US" sz="2000" dirty="0"/>
              <a:t>A viscous, fluid screen made with glycerol lags behind expected performance.</a:t>
            </a:r>
          </a:p>
          <a:p>
            <a:r>
              <a:rPr lang="en-US" sz="2000" dirty="0"/>
              <a:t>A </a:t>
            </a:r>
            <a:r>
              <a:rPr lang="en-US" sz="2000" dirty="0">
                <a:solidFill>
                  <a:srgbClr val="FF0000"/>
                </a:solidFill>
              </a:rPr>
              <a:t>simple analytical model </a:t>
            </a:r>
            <a:r>
              <a:rPr lang="en-US" sz="2000" dirty="0"/>
              <a:t>of the screen behavior have been setup that </a:t>
            </a:r>
            <a:r>
              <a:rPr lang="en-US" sz="2000" dirty="0">
                <a:solidFill>
                  <a:srgbClr val="FF0000"/>
                </a:solidFill>
              </a:rPr>
              <a:t>reflects the observed trends</a:t>
            </a:r>
            <a:r>
              <a:rPr lang="en-US" sz="2000" dirty="0"/>
              <a:t> like: qualitative shape of the light yield vs ZnS cc curve, the ever-increasing light yield with thickness up to 4mm, shift to lower optimal ZnS cc for increasing height,</a:t>
            </a:r>
          </a:p>
          <a:p>
            <a:r>
              <a:rPr lang="en-US" sz="2000" dirty="0"/>
              <a:t>TRIM simulation of the granular structure of the scintillator show that </a:t>
            </a:r>
            <a:r>
              <a:rPr lang="en-US" sz="2000" dirty="0">
                <a:solidFill>
                  <a:srgbClr val="FF0000"/>
                </a:solidFill>
              </a:rPr>
              <a:t>a good control of the particle size </a:t>
            </a:r>
            <a:r>
              <a:rPr lang="en-US" sz="2000" dirty="0"/>
              <a:t>is important as it has a significant effect on light output amount on average to 20% more light for large (40um) vs. small (5 um) particles.</a:t>
            </a:r>
          </a:p>
          <a:p>
            <a:pPr marL="0" indent="0">
              <a:buNone/>
            </a:pPr>
            <a:endParaRPr lang="en-US" sz="2000" dirty="0"/>
          </a:p>
          <a:p>
            <a:endParaRPr lang="en-US" sz="2000" dirty="0"/>
          </a:p>
        </p:txBody>
      </p:sp>
    </p:spTree>
    <p:extLst>
      <p:ext uri="{BB962C8B-B14F-4D97-AF65-F5344CB8AC3E}">
        <p14:creationId xmlns:p14="http://schemas.microsoft.com/office/powerpoint/2010/main" val="2757556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Auxiliary slides</a:t>
            </a:r>
          </a:p>
        </p:txBody>
      </p:sp>
    </p:spTree>
    <p:extLst>
      <p:ext uri="{BB962C8B-B14F-4D97-AF65-F5344CB8AC3E}">
        <p14:creationId xmlns:p14="http://schemas.microsoft.com/office/powerpoint/2010/main" val="1961644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Gamma sensitivity, Gamma spectra of NEUTRA and RAD</a:t>
            </a:r>
          </a:p>
        </p:txBody>
      </p:sp>
      <p:pic>
        <p:nvPicPr>
          <p:cNvPr id="3" name="Picture 2">
            <a:extLst>
              <a:ext uri="{FF2B5EF4-FFF2-40B4-BE49-F238E27FC236}">
                <a16:creationId xmlns:a16="http://schemas.microsoft.com/office/drawing/2014/main" id="{2984F065-498D-444B-9E5D-29B6207C624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855" y="1025161"/>
            <a:ext cx="5938052" cy="2697754"/>
          </a:xfrm>
          <a:prstGeom prst="rect">
            <a:avLst/>
          </a:prstGeom>
          <a:noFill/>
          <a:ln>
            <a:noFill/>
          </a:ln>
        </p:spPr>
      </p:pic>
      <p:sp>
        <p:nvSpPr>
          <p:cNvPr id="5" name="Rectangle 4">
            <a:extLst>
              <a:ext uri="{FF2B5EF4-FFF2-40B4-BE49-F238E27FC236}">
                <a16:creationId xmlns:a16="http://schemas.microsoft.com/office/drawing/2014/main" id="{35C15C28-13BB-4249-8372-054261F43CA7}"/>
              </a:ext>
            </a:extLst>
          </p:cNvPr>
          <p:cNvSpPr/>
          <p:nvPr/>
        </p:nvSpPr>
        <p:spPr>
          <a:xfrm>
            <a:off x="51106" y="488898"/>
            <a:ext cx="9036908" cy="646331"/>
          </a:xfrm>
          <a:prstGeom prst="rect">
            <a:avLst/>
          </a:prstGeom>
        </p:spPr>
        <p:txBody>
          <a:bodyPr wrap="square">
            <a:spAutoFit/>
          </a:bodyPr>
          <a:lstStyle/>
          <a:p>
            <a:pPr marL="0" indent="0" algn="just">
              <a:buNone/>
            </a:pPr>
            <a:r>
              <a:rPr lang="en-US" dirty="0"/>
              <a:t>Direct measurement of the screen </a:t>
            </a:r>
            <a:r>
              <a:rPr lang="en-US" dirty="0">
                <a:latin typeface="Symbol" panose="05050102010706020507" pitchFamily="18" charset="2"/>
              </a:rPr>
              <a:t>g</a:t>
            </a:r>
            <a:r>
              <a:rPr lang="en-US" dirty="0"/>
              <a:t> sensitivity -&gt; difficult using (Co60,Cs-137) as one needs at least a few Ci for reasonable exposure times. </a:t>
            </a:r>
            <a:endParaRPr lang="en-US" dirty="0">
              <a:solidFill>
                <a:srgbClr val="FF0000"/>
              </a:solidFill>
            </a:endParaRPr>
          </a:p>
        </p:txBody>
      </p:sp>
      <p:sp>
        <p:nvSpPr>
          <p:cNvPr id="6" name="TextBox 5">
            <a:extLst>
              <a:ext uri="{FF2B5EF4-FFF2-40B4-BE49-F238E27FC236}">
                <a16:creationId xmlns:a16="http://schemas.microsoft.com/office/drawing/2014/main" id="{A1AECDE0-616A-4DDD-A043-36166F9794A9}"/>
              </a:ext>
            </a:extLst>
          </p:cNvPr>
          <p:cNvSpPr txBox="1"/>
          <p:nvPr/>
        </p:nvSpPr>
        <p:spPr>
          <a:xfrm>
            <a:off x="1226662" y="1757013"/>
            <a:ext cx="2188342" cy="207814"/>
          </a:xfrm>
          <a:prstGeom prst="rect">
            <a:avLst/>
          </a:prstGeom>
        </p:spPr>
        <p:txBody>
          <a:bodyPr vert="horz" wrap="square" lIns="0" tIns="0" rIns="0" bIns="0" rtlCol="0" anchor="t">
            <a:noAutofit/>
          </a:bodyPr>
          <a:lstStyle/>
          <a:p>
            <a:r>
              <a:rPr lang="en-US" sz="1400" dirty="0">
                <a:solidFill>
                  <a:srgbClr val="0077D4"/>
                </a:solidFill>
              </a:rPr>
              <a:t>Gamma spectrum at NEUTRA</a:t>
            </a:r>
          </a:p>
        </p:txBody>
      </p:sp>
      <p:pic>
        <p:nvPicPr>
          <p:cNvPr id="7" name="Picture 2">
            <a:extLst>
              <a:ext uri="{FF2B5EF4-FFF2-40B4-BE49-F238E27FC236}">
                <a16:creationId xmlns:a16="http://schemas.microsoft.com/office/drawing/2014/main" id="{F563CE85-50DF-45DA-94AB-654D7F3FC3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11" t="5245" r="5907" b="266"/>
          <a:stretch/>
        </p:blipFill>
        <p:spPr bwMode="auto">
          <a:xfrm>
            <a:off x="210822" y="3665361"/>
            <a:ext cx="3530753" cy="285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extLst>
              <a:ext uri="{FF2B5EF4-FFF2-40B4-BE49-F238E27FC236}">
                <a16:creationId xmlns:a16="http://schemas.microsoft.com/office/drawing/2014/main" id="{B834BE47-3F27-405D-B9D8-E01E17CE5F26}"/>
              </a:ext>
            </a:extLst>
          </p:cNvPr>
          <p:cNvSpPr txBox="1"/>
          <p:nvPr/>
        </p:nvSpPr>
        <p:spPr>
          <a:xfrm>
            <a:off x="1347960" y="4215385"/>
            <a:ext cx="2188342" cy="207814"/>
          </a:xfrm>
          <a:prstGeom prst="rect">
            <a:avLst/>
          </a:prstGeom>
        </p:spPr>
        <p:txBody>
          <a:bodyPr vert="horz" wrap="square" lIns="0" tIns="0" rIns="0" bIns="0" rtlCol="0" anchor="t">
            <a:noAutofit/>
          </a:bodyPr>
          <a:lstStyle/>
          <a:p>
            <a:r>
              <a:rPr lang="en-US" sz="1400" dirty="0">
                <a:solidFill>
                  <a:srgbClr val="FF0000"/>
                </a:solidFill>
              </a:rPr>
              <a:t>Gamma spectrum at RAD</a:t>
            </a:r>
          </a:p>
          <a:p>
            <a:r>
              <a:rPr lang="en-US" sz="1400" dirty="0">
                <a:solidFill>
                  <a:srgbClr val="FF0000"/>
                </a:solidFill>
              </a:rPr>
              <a:t>Behind 200 mm Pb filter!</a:t>
            </a:r>
          </a:p>
          <a:p>
            <a:endParaRPr lang="en-US" sz="1400" dirty="0">
              <a:solidFill>
                <a:srgbClr val="FF0000"/>
              </a:solidFill>
            </a:endParaRPr>
          </a:p>
        </p:txBody>
      </p:sp>
      <p:sp>
        <p:nvSpPr>
          <p:cNvPr id="9" name="TextBox 8">
            <a:extLst>
              <a:ext uri="{FF2B5EF4-FFF2-40B4-BE49-F238E27FC236}">
                <a16:creationId xmlns:a16="http://schemas.microsoft.com/office/drawing/2014/main" id="{CECA2104-E432-4311-902D-142DAAFDD49F}"/>
              </a:ext>
            </a:extLst>
          </p:cNvPr>
          <p:cNvSpPr txBox="1"/>
          <p:nvPr/>
        </p:nvSpPr>
        <p:spPr>
          <a:xfrm>
            <a:off x="1338627" y="4704256"/>
            <a:ext cx="2309641" cy="207814"/>
          </a:xfrm>
          <a:prstGeom prst="rect">
            <a:avLst/>
          </a:prstGeom>
        </p:spPr>
        <p:txBody>
          <a:bodyPr vert="horz" wrap="square" lIns="0" tIns="0" rIns="0" bIns="0" rtlCol="0" anchor="t">
            <a:noAutofit/>
          </a:bodyPr>
          <a:lstStyle/>
          <a:p>
            <a:r>
              <a:rPr lang="en-US" sz="1400" dirty="0">
                <a:solidFill>
                  <a:srgbClr val="FF0000"/>
                </a:solidFill>
              </a:rPr>
              <a:t>Estimated gamma contribution in imaging detector &lt;1%!</a:t>
            </a:r>
          </a:p>
          <a:p>
            <a:r>
              <a:rPr lang="en-US" sz="1400" dirty="0">
                <a:solidFill>
                  <a:srgbClr val="FF0000"/>
                </a:solidFill>
              </a:rPr>
              <a:t>    1.7e3 photons/s/cm2</a:t>
            </a:r>
          </a:p>
          <a:p>
            <a:r>
              <a:rPr lang="en-US" sz="1400" dirty="0">
                <a:solidFill>
                  <a:srgbClr val="FF0000"/>
                </a:solidFill>
              </a:rPr>
              <a:t>         n/</a:t>
            </a:r>
            <a:r>
              <a:rPr lang="en-US" sz="1400" dirty="0">
                <a:solidFill>
                  <a:srgbClr val="FF0000"/>
                </a:solidFill>
                <a:latin typeface="Symbol" panose="05050102010706020507" pitchFamily="18" charset="2"/>
              </a:rPr>
              <a:t>g</a:t>
            </a:r>
            <a:r>
              <a:rPr lang="en-US" sz="1400" dirty="0">
                <a:solidFill>
                  <a:srgbClr val="FF0000"/>
                </a:solidFill>
              </a:rPr>
              <a:t>~1 </a:t>
            </a:r>
          </a:p>
        </p:txBody>
      </p:sp>
      <p:sp>
        <p:nvSpPr>
          <p:cNvPr id="10" name="Rectangle 9">
            <a:extLst>
              <a:ext uri="{FF2B5EF4-FFF2-40B4-BE49-F238E27FC236}">
                <a16:creationId xmlns:a16="http://schemas.microsoft.com/office/drawing/2014/main" id="{A40877FE-A4B3-47E1-AB09-E91B1E01179B}"/>
              </a:ext>
            </a:extLst>
          </p:cNvPr>
          <p:cNvSpPr/>
          <p:nvPr/>
        </p:nvSpPr>
        <p:spPr>
          <a:xfrm>
            <a:off x="3698707" y="4798854"/>
            <a:ext cx="5346439" cy="584775"/>
          </a:xfrm>
          <a:prstGeom prst="rect">
            <a:avLst/>
          </a:prstGeom>
        </p:spPr>
        <p:txBody>
          <a:bodyPr wrap="square">
            <a:spAutoFit/>
          </a:bodyPr>
          <a:lstStyle/>
          <a:p>
            <a:pPr marL="0" indent="0" algn="just">
              <a:buNone/>
            </a:pPr>
            <a:r>
              <a:rPr lang="en-US" sz="1600" dirty="0" err="1"/>
              <a:t>Makoswska</a:t>
            </a:r>
            <a:r>
              <a:rPr lang="en-US" sz="1600" dirty="0"/>
              <a:t> et al (2017) found n/</a:t>
            </a:r>
            <a:r>
              <a:rPr lang="en-US" sz="1600" dirty="0">
                <a:latin typeface="Symbol" panose="05050102010706020507" pitchFamily="18" charset="2"/>
              </a:rPr>
              <a:t>g</a:t>
            </a:r>
            <a:r>
              <a:rPr lang="en-US" sz="1600" dirty="0"/>
              <a:t>~ 1.1 for PP/</a:t>
            </a:r>
            <a:r>
              <a:rPr lang="en-US" sz="1600" dirty="0" err="1"/>
              <a:t>ZnS:Cu</a:t>
            </a:r>
            <a:r>
              <a:rPr lang="en-US" sz="1600" dirty="0"/>
              <a:t> and n/</a:t>
            </a:r>
            <a:r>
              <a:rPr lang="en-US" sz="1600" dirty="0">
                <a:latin typeface="Symbol" panose="05050102010706020507" pitchFamily="18" charset="2"/>
              </a:rPr>
              <a:t>g </a:t>
            </a:r>
            <a:r>
              <a:rPr lang="en-US" sz="1600" dirty="0"/>
              <a:t> ~2 for PP/</a:t>
            </a:r>
            <a:r>
              <a:rPr lang="en-US" sz="1600" dirty="0" err="1"/>
              <a:t>ZnS:Ag</a:t>
            </a:r>
            <a:r>
              <a:rPr lang="en-US" sz="1600" dirty="0"/>
              <a:t> (depending on thickness)</a:t>
            </a:r>
            <a:endParaRPr lang="en-US" sz="1600" dirty="0">
              <a:solidFill>
                <a:srgbClr val="FF0000"/>
              </a:solidFill>
            </a:endParaRPr>
          </a:p>
        </p:txBody>
      </p:sp>
      <p:sp>
        <p:nvSpPr>
          <p:cNvPr id="11" name="TextBox 10">
            <a:extLst>
              <a:ext uri="{FF2B5EF4-FFF2-40B4-BE49-F238E27FC236}">
                <a16:creationId xmlns:a16="http://schemas.microsoft.com/office/drawing/2014/main" id="{E042D295-7778-4197-9CEB-C449F868DF20}"/>
              </a:ext>
            </a:extLst>
          </p:cNvPr>
          <p:cNvSpPr txBox="1"/>
          <p:nvPr/>
        </p:nvSpPr>
        <p:spPr>
          <a:xfrm>
            <a:off x="1235993" y="2291298"/>
            <a:ext cx="2300309" cy="124576"/>
          </a:xfrm>
          <a:prstGeom prst="rect">
            <a:avLst/>
          </a:prstGeom>
        </p:spPr>
        <p:txBody>
          <a:bodyPr vert="horz" wrap="square" lIns="0" tIns="0" rIns="0" bIns="0" rtlCol="0" anchor="t">
            <a:noAutofit/>
          </a:bodyPr>
          <a:lstStyle/>
          <a:p>
            <a:r>
              <a:rPr lang="en-US" sz="1400" dirty="0">
                <a:solidFill>
                  <a:srgbClr val="0077D4"/>
                </a:solidFill>
              </a:rPr>
              <a:t>Estimated gamma contribution in BC400 detector ~11-13%!</a:t>
            </a:r>
          </a:p>
          <a:p>
            <a:r>
              <a:rPr lang="en-US" sz="1400" dirty="0">
                <a:solidFill>
                  <a:srgbClr val="0077D4"/>
                </a:solidFill>
              </a:rPr>
              <a:t>         n/</a:t>
            </a:r>
            <a:r>
              <a:rPr lang="en-US" sz="1400" dirty="0">
                <a:solidFill>
                  <a:srgbClr val="0077D4"/>
                </a:solidFill>
                <a:latin typeface="Symbol" panose="05050102010706020507" pitchFamily="18" charset="2"/>
              </a:rPr>
              <a:t>g</a:t>
            </a:r>
            <a:r>
              <a:rPr lang="en-US" sz="1400" dirty="0">
                <a:solidFill>
                  <a:srgbClr val="0077D4"/>
                </a:solidFill>
              </a:rPr>
              <a:t>~1</a:t>
            </a:r>
          </a:p>
        </p:txBody>
      </p:sp>
      <p:sp>
        <p:nvSpPr>
          <p:cNvPr id="12" name="Rectangle 11">
            <a:extLst>
              <a:ext uri="{FF2B5EF4-FFF2-40B4-BE49-F238E27FC236}">
                <a16:creationId xmlns:a16="http://schemas.microsoft.com/office/drawing/2014/main" id="{D7E07CB5-BBEB-4A17-B1B9-851555520B32}"/>
              </a:ext>
            </a:extLst>
          </p:cNvPr>
          <p:cNvSpPr/>
          <p:nvPr/>
        </p:nvSpPr>
        <p:spPr>
          <a:xfrm>
            <a:off x="4257870" y="907325"/>
            <a:ext cx="4787276" cy="830997"/>
          </a:xfrm>
          <a:prstGeom prst="rect">
            <a:avLst/>
          </a:prstGeom>
        </p:spPr>
        <p:txBody>
          <a:bodyPr wrap="square">
            <a:spAutoFit/>
          </a:bodyPr>
          <a:lstStyle/>
          <a:p>
            <a:pPr marL="0" indent="0" algn="just">
              <a:buNone/>
            </a:pPr>
            <a:r>
              <a:rPr lang="en-US" sz="1600" dirty="0"/>
              <a:t>Low-cost, </a:t>
            </a:r>
            <a:r>
              <a:rPr lang="en-US" sz="1600" dirty="0">
                <a:solidFill>
                  <a:srgbClr val="FF0000"/>
                </a:solidFill>
              </a:rPr>
              <a:t>in-house LYSO-based gamma detector</a:t>
            </a:r>
            <a:r>
              <a:rPr lang="en-US" sz="1600" dirty="0"/>
              <a:t>, less sensitive and almost no loss on failure -&gt; could be placed into direct beam!</a:t>
            </a:r>
            <a:endParaRPr lang="en-US" sz="1600" dirty="0">
              <a:solidFill>
                <a:srgbClr val="FF0000"/>
              </a:solidFill>
            </a:endParaRPr>
          </a:p>
        </p:txBody>
      </p:sp>
      <p:sp>
        <p:nvSpPr>
          <p:cNvPr id="13" name="TextBox 12">
            <a:extLst>
              <a:ext uri="{FF2B5EF4-FFF2-40B4-BE49-F238E27FC236}">
                <a16:creationId xmlns:a16="http://schemas.microsoft.com/office/drawing/2014/main" id="{56C20285-0D61-497D-BC02-8C16C1348C43}"/>
              </a:ext>
            </a:extLst>
          </p:cNvPr>
          <p:cNvSpPr txBox="1"/>
          <p:nvPr/>
        </p:nvSpPr>
        <p:spPr>
          <a:xfrm>
            <a:off x="1226662" y="1989036"/>
            <a:ext cx="2188342" cy="207814"/>
          </a:xfrm>
          <a:prstGeom prst="rect">
            <a:avLst/>
          </a:prstGeom>
        </p:spPr>
        <p:txBody>
          <a:bodyPr vert="horz" wrap="square" lIns="0" tIns="0" rIns="0" bIns="0" rtlCol="0" anchor="t">
            <a:noAutofit/>
          </a:bodyPr>
          <a:lstStyle/>
          <a:p>
            <a:r>
              <a:rPr lang="en-US" sz="1400" dirty="0">
                <a:solidFill>
                  <a:srgbClr val="0077D4"/>
                </a:solidFill>
              </a:rPr>
              <a:t>1.25e4 photons/s/cm2</a:t>
            </a:r>
          </a:p>
        </p:txBody>
      </p:sp>
      <p:sp>
        <p:nvSpPr>
          <p:cNvPr id="14" name="Rectangle 13">
            <a:extLst>
              <a:ext uri="{FF2B5EF4-FFF2-40B4-BE49-F238E27FC236}">
                <a16:creationId xmlns:a16="http://schemas.microsoft.com/office/drawing/2014/main" id="{66971C7F-FAB3-4F2B-959F-DF1965E5C29E}"/>
              </a:ext>
            </a:extLst>
          </p:cNvPr>
          <p:cNvSpPr/>
          <p:nvPr/>
        </p:nvSpPr>
        <p:spPr>
          <a:xfrm>
            <a:off x="3690469" y="3772211"/>
            <a:ext cx="5346439" cy="830997"/>
          </a:xfrm>
          <a:prstGeom prst="rect">
            <a:avLst/>
          </a:prstGeom>
        </p:spPr>
        <p:txBody>
          <a:bodyPr wrap="square">
            <a:spAutoFit/>
          </a:bodyPr>
          <a:lstStyle/>
          <a:p>
            <a:pPr marL="0" indent="0" algn="just">
              <a:buNone/>
            </a:pPr>
            <a:r>
              <a:rPr lang="en-US" sz="1600" dirty="0"/>
              <a:t>There is also a scattered </a:t>
            </a:r>
            <a:r>
              <a:rPr lang="en-US" sz="1600" dirty="0">
                <a:latin typeface="Symbol" panose="05050102010706020507" pitchFamily="18" charset="2"/>
              </a:rPr>
              <a:t>g</a:t>
            </a:r>
            <a:r>
              <a:rPr lang="en-US" sz="1600" dirty="0"/>
              <a:t> baseline (pedestal) contribution from fats neutrons being moderated in the surrounding and activating: typically 10% can be compensated for in imaging.</a:t>
            </a:r>
            <a:endParaRPr lang="en-US" sz="1600" dirty="0">
              <a:solidFill>
                <a:srgbClr val="FF0000"/>
              </a:solidFill>
            </a:endParaRPr>
          </a:p>
        </p:txBody>
      </p:sp>
    </p:spTree>
    <p:extLst>
      <p:ext uri="{BB962C8B-B14F-4D97-AF65-F5344CB8AC3E}">
        <p14:creationId xmlns:p14="http://schemas.microsoft.com/office/powerpoint/2010/main" val="2811886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Tests results at the 10 MW reactor RAD beam line at the BNC 3.</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377" y="1240594"/>
            <a:ext cx="6574507" cy="5240549"/>
          </a:xfrm>
          <a:prstGeom prst="rect">
            <a:avLst/>
          </a:prstGeom>
        </p:spPr>
      </p:pic>
      <p:sp>
        <p:nvSpPr>
          <p:cNvPr id="8" name="Content Placeholder 4"/>
          <p:cNvSpPr txBox="1">
            <a:spLocks/>
          </p:cNvSpPr>
          <p:nvPr/>
        </p:nvSpPr>
        <p:spPr bwMode="auto">
          <a:xfrm>
            <a:off x="0" y="560171"/>
            <a:ext cx="8938054" cy="3960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Autofit/>
          </a:bodyPr>
          <a:lstStyle>
            <a:lvl1pPr marL="342900" indent="-3429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1pPr>
            <a:lvl2pPr marL="742950" indent="-28575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mj-lt"/>
                <a:ea typeface="ＭＳ Ｐゴシック" charset="0"/>
                <a:cs typeface="Arial Rounded MT Bold"/>
              </a:defRPr>
            </a:lvl3pPr>
            <a:lvl4pPr marL="16002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4pPr>
            <a:lvl5pPr marL="2057400" indent="-228600" algn="l" defTabSz="457200" rtl="0" eaLnBrk="1" fontAlgn="base" hangingPunct="1">
              <a:spcBef>
                <a:spcPct val="20000"/>
              </a:spcBef>
              <a:spcAft>
                <a:spcPct val="0"/>
              </a:spcAft>
              <a:buFont typeface="Arial" charset="0"/>
              <a:buChar char="»"/>
              <a:defRPr sz="1800" kern="1200">
                <a:solidFill>
                  <a:schemeClr val="tx1"/>
                </a:solidFill>
                <a:latin typeface="+mj-lt"/>
                <a:ea typeface="ＭＳ Ｐゴシック" charset="0"/>
                <a:cs typeface="Arial Rounded MT Bold"/>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charset="0"/>
              <a:buNone/>
            </a:pPr>
            <a:r>
              <a:rPr lang="en-US" dirty="0"/>
              <a:t>Tomographic imaging and rendering of the coupling without housing obtained using </a:t>
            </a:r>
            <a:r>
              <a:rPr lang="en-US"/>
              <a:t>the </a:t>
            </a:r>
            <a:r>
              <a:rPr lang="en-US">
                <a:solidFill>
                  <a:srgbClr val="FF0000"/>
                </a:solidFill>
              </a:rPr>
              <a:t>in-house </a:t>
            </a:r>
            <a:r>
              <a:rPr lang="en-US" dirty="0">
                <a:solidFill>
                  <a:srgbClr val="FF0000"/>
                </a:solidFill>
              </a:rPr>
              <a:t>epoxy/</a:t>
            </a:r>
            <a:r>
              <a:rPr lang="en-US" dirty="0" err="1">
                <a:solidFill>
                  <a:srgbClr val="FF0000"/>
                </a:solidFill>
              </a:rPr>
              <a:t>Zns:AG</a:t>
            </a:r>
            <a:r>
              <a:rPr lang="en-US" dirty="0">
                <a:solidFill>
                  <a:srgbClr val="FF0000"/>
                </a:solidFill>
              </a:rPr>
              <a:t> </a:t>
            </a:r>
            <a:r>
              <a:rPr lang="en-US" dirty="0"/>
              <a:t>screen:</a:t>
            </a:r>
          </a:p>
          <a:p>
            <a:endParaRPr lang="en-US" dirty="0"/>
          </a:p>
        </p:txBody>
      </p:sp>
      <p:sp>
        <p:nvSpPr>
          <p:cNvPr id="9" name="TextBox 8">
            <a:extLst>
              <a:ext uri="{FF2B5EF4-FFF2-40B4-BE49-F238E27FC236}">
                <a16:creationId xmlns:a16="http://schemas.microsoft.com/office/drawing/2014/main" id="{E9557E0F-C786-481B-9679-FAD9C3E33DC7}"/>
              </a:ext>
            </a:extLst>
          </p:cNvPr>
          <p:cNvSpPr txBox="1"/>
          <p:nvPr/>
        </p:nvSpPr>
        <p:spPr>
          <a:xfrm>
            <a:off x="4417539" y="3136335"/>
            <a:ext cx="1193220" cy="260428"/>
          </a:xfrm>
          <a:prstGeom prst="rect">
            <a:avLst/>
          </a:prstGeom>
        </p:spPr>
        <p:txBody>
          <a:bodyPr vert="horz" wrap="square" lIns="0" tIns="0" rIns="0" bIns="0" rtlCol="0" anchor="t">
            <a:noAutofit/>
          </a:bodyPr>
          <a:lstStyle/>
          <a:p>
            <a:r>
              <a:rPr lang="en-US" sz="1600" dirty="0">
                <a:solidFill>
                  <a:schemeClr val="bg1"/>
                </a:solidFill>
              </a:rPr>
              <a:t>Oil droplets</a:t>
            </a:r>
          </a:p>
        </p:txBody>
      </p:sp>
      <p:cxnSp>
        <p:nvCxnSpPr>
          <p:cNvPr id="11" name="Straight Arrow Connector 10"/>
          <p:cNvCxnSpPr/>
          <p:nvPr/>
        </p:nvCxnSpPr>
        <p:spPr>
          <a:xfrm flipH="1" flipV="1">
            <a:off x="3894992" y="1705708"/>
            <a:ext cx="800100" cy="1430627"/>
          </a:xfrm>
          <a:prstGeom prst="straightConnector1">
            <a:avLst/>
          </a:prstGeom>
          <a:ln>
            <a:solidFill>
              <a:schemeClr val="bg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4774223" y="1573824"/>
            <a:ext cx="1107831" cy="1562512"/>
          </a:xfrm>
          <a:prstGeom prst="straightConnector1">
            <a:avLst/>
          </a:prstGeom>
          <a:ln>
            <a:solidFill>
              <a:schemeClr val="bg1"/>
            </a:solidFill>
            <a:headEnd type="non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4551873"/>
      </p:ext>
    </p:extLst>
  </p:cSld>
  <p:clrMapOvr>
    <a:masterClrMapping/>
  </p:clrMapOvr>
</p:sld>
</file>

<file path=ppt/theme/theme1.xml><?xml version="1.0" encoding="utf-8"?>
<a:theme xmlns:a="http://schemas.openxmlformats.org/drawingml/2006/main" name="MNE-201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b">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MNE-2018</Template>
  <TotalTime>6560</TotalTime>
  <Words>2223</Words>
  <Application>Microsoft Office PowerPoint</Application>
  <PresentationFormat>On-screen Show (4:3)</PresentationFormat>
  <Paragraphs>268</Paragraphs>
  <Slides>23</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ＭＳ Ｐゴシック</vt:lpstr>
      <vt:lpstr>Arial</vt:lpstr>
      <vt:lpstr>Arial Rounded MT Bold</vt:lpstr>
      <vt:lpstr>Calibri</vt:lpstr>
      <vt:lpstr>Cambria</vt:lpstr>
      <vt:lpstr>Cambria Math</vt:lpstr>
      <vt:lpstr>Symbol</vt:lpstr>
      <vt:lpstr>Times New Roman</vt:lpstr>
      <vt:lpstr>Wingdings</vt:lpstr>
      <vt:lpstr>MNE-2018</vt:lpstr>
      <vt:lpstr>Qualification and development of fast neutron imaging scintillator screens</vt:lpstr>
      <vt:lpstr>Fast neutron detection for imaging</vt:lpstr>
      <vt:lpstr>Plastic scintillators vs. Organic converter/inorganic scintillator</vt:lpstr>
      <vt:lpstr>What is available commercially/in-house?</vt:lpstr>
      <vt:lpstr>Overview of testing fast neuron scintillation screens</vt:lpstr>
      <vt:lpstr>Tests at the NEUTRA beam line at PSI, Switzerland 1.</vt:lpstr>
      <vt:lpstr>Tests at the NEUTRA beam line at PSI, Switzerland 2.</vt:lpstr>
      <vt:lpstr>Tests at the NEUTRA beam line at PSI, Switzerland 3.</vt:lpstr>
      <vt:lpstr>Tests at the 10 MW reactor RAD beam line at the BNC, Hungary</vt:lpstr>
      <vt:lpstr>In-house scintillator screens</vt:lpstr>
      <vt:lpstr>Tests results at the RAD beam line using the in-house screen</vt:lpstr>
      <vt:lpstr>Why a thicker screen can bring extra detection efficiency?</vt:lpstr>
      <vt:lpstr>Test results at the 10 MW reactor RAD beam line at the BNC 1.</vt:lpstr>
      <vt:lpstr>Test results at the 10 MW reactor RAD beam line at the BNC 2.</vt:lpstr>
      <vt:lpstr>A less successful experiment: glycerol+ZnS screen</vt:lpstr>
      <vt:lpstr>Modelling PP/ZnS and epoxy/ZNS scintillator screen behavior 1.</vt:lpstr>
      <vt:lpstr>Modelling PP/ZnS and epoxy/ZNS scintillator screen behavior 2.</vt:lpstr>
      <vt:lpstr>Modelling PP/ZnS and epoxy/ZNS scintillator screen behavior 3.</vt:lpstr>
      <vt:lpstr>Modelling PP/ZnS and epoxy/ZNS scintillator screen behavior 4.</vt:lpstr>
      <vt:lpstr>Conclusions and Outlook</vt:lpstr>
      <vt:lpstr>Auxiliary slides</vt:lpstr>
      <vt:lpstr>Gamma sensitivity, Gamma spectra of NEUTRA and RAD</vt:lpstr>
      <vt:lpstr>Tests results at the 10 MW reactor RAD beam line at the BNC 3.</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Juls Kralik</dc:creator>
  <cp:lastModifiedBy>Zboray</cp:lastModifiedBy>
  <cp:revision>288</cp:revision>
  <dcterms:created xsi:type="dcterms:W3CDTF">2018-01-19T15:02:53Z</dcterms:created>
  <dcterms:modified xsi:type="dcterms:W3CDTF">2018-08-21T20:07:56Z</dcterms:modified>
</cp:coreProperties>
</file>