
<file path=[Content_Types].xml><?xml version="1.0" encoding="utf-8"?>
<Types xmlns="http://schemas.openxmlformats.org/package/2006/content-types">
  <Default Extension="jpg" ContentType="image/jpeg"/>
  <Default Extension="emf" ContentType="image/x-emf"/>
  <Default Extension="xlsx" ContentType="application/vnd.openxmlformats-officedocument.spreadsheetml.sheet"/>
  <Default Extension="jpeg" ContentType="image/jpeg"/>
  <Default Extension="xml" ContentType="application/xml"/>
  <Default Extension="mp4" ContentType="video/unknown"/>
  <Default Extension="bin" ContentType="application/vnd.openxmlformats-officedocument.presentationml.printerSettings"/>
  <Default Extension="wdp" ContentType="image/vnd.ms-photo"/>
  <Default Extension="png" ContentType="image/png"/>
  <Default Extension="tif" ContentType="image/tiff"/>
  <Default Extension="rels" ContentType="application/vnd.openxmlformats-package.relationships+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media/media3.gif" ContentType="video/unknown"/>
  <Override PartName="/ppt/notesSlides/notesSlide6.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39"/>
  </p:notesMasterIdLst>
  <p:sldIdLst>
    <p:sldId id="259" r:id="rId2"/>
    <p:sldId id="457" r:id="rId3"/>
    <p:sldId id="438" r:id="rId4"/>
    <p:sldId id="420" r:id="rId5"/>
    <p:sldId id="394" r:id="rId6"/>
    <p:sldId id="421" r:id="rId7"/>
    <p:sldId id="395" r:id="rId8"/>
    <p:sldId id="448" r:id="rId9"/>
    <p:sldId id="449" r:id="rId10"/>
    <p:sldId id="387" r:id="rId11"/>
    <p:sldId id="432" r:id="rId12"/>
    <p:sldId id="359" r:id="rId13"/>
    <p:sldId id="439" r:id="rId14"/>
    <p:sldId id="360" r:id="rId15"/>
    <p:sldId id="386" r:id="rId16"/>
    <p:sldId id="351" r:id="rId17"/>
    <p:sldId id="418" r:id="rId18"/>
    <p:sldId id="451" r:id="rId19"/>
    <p:sldId id="433" r:id="rId20"/>
    <p:sldId id="410" r:id="rId21"/>
    <p:sldId id="409" r:id="rId22"/>
    <p:sldId id="353" r:id="rId23"/>
    <p:sldId id="411" r:id="rId24"/>
    <p:sldId id="450" r:id="rId25"/>
    <p:sldId id="376" r:id="rId26"/>
    <p:sldId id="365" r:id="rId27"/>
    <p:sldId id="366" r:id="rId28"/>
    <p:sldId id="393" r:id="rId29"/>
    <p:sldId id="415" r:id="rId30"/>
    <p:sldId id="416" r:id="rId31"/>
    <p:sldId id="430" r:id="rId32"/>
    <p:sldId id="429" r:id="rId33"/>
    <p:sldId id="456" r:id="rId34"/>
    <p:sldId id="454" r:id="rId35"/>
    <p:sldId id="452" r:id="rId36"/>
    <p:sldId id="413" r:id="rId37"/>
    <p:sldId id="41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66FFCC"/>
    <a:srgbClr val="00FFFF"/>
    <a:srgbClr val="FF9300"/>
    <a:srgbClr val="FFFFFF"/>
    <a:srgbClr val="FF7E79"/>
    <a:srgbClr val="008000"/>
    <a:srgbClr val="660066"/>
    <a:srgbClr val="CF2D5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テーマ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テーマ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12C8C85-51F0-491E-9774-3900AFEF0FD7}" styleName="淡色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879" autoAdjust="0"/>
    <p:restoredTop sz="90701" autoAdjust="0"/>
  </p:normalViewPr>
  <p:slideViewPr>
    <p:cSldViewPr snapToGrid="0" snapToObjects="1">
      <p:cViewPr varScale="1">
        <p:scale>
          <a:sx n="116" d="100"/>
          <a:sy n="116" d="100"/>
        </p:scale>
        <p:origin x="-128" y="-1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j_parker:Desktop:Rate%20tests:ratetest_summary.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j_parker:Desktop:Rate%20tests:ratetest_summary.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j_parker:Google%20Drive:Reports:B&#181;NID_20170602:B&#181;NID_hvscan_20170602.xlsx" TargetMode="External"/><Relationship Id="rId2" Type="http://schemas.microsoft.com/office/2011/relationships/chartStyle" Target="style1.xml"/><Relationship Id="rId3" Type="http://schemas.microsoft.com/office/2011/relationships/chartColorStyle" Target="colors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lineMarker"/>
        <c:varyColors val="0"/>
        <c:ser>
          <c:idx val="0"/>
          <c:order val="0"/>
          <c:tx>
            <c:strRef>
              <c:f>Sheet1!$B$1</c:f>
              <c:strCache>
                <c:ptCount val="1"/>
                <c:pt idx="0">
                  <c:v>Y の値 1</c:v>
                </c:pt>
              </c:strCache>
            </c:strRef>
          </c:tx>
          <c:spPr>
            <a:ln w="47625">
              <a:noFill/>
            </a:ln>
          </c:spPr>
          <c:xVal>
            <c:numRef>
              <c:f>Sheet1!$A$2:$A$4</c:f>
              <c:numCache>
                <c:formatCode>General</c:formatCode>
                <c:ptCount val="3"/>
                <c:pt idx="0">
                  <c:v>0.2</c:v>
                </c:pt>
                <c:pt idx="1">
                  <c:v>1.0</c:v>
                </c:pt>
                <c:pt idx="2">
                  <c:v>3.0</c:v>
                </c:pt>
              </c:numCache>
            </c:numRef>
          </c:xVal>
          <c:yVal>
            <c:numRef>
              <c:f>Sheet1!$B$2:$B$4</c:f>
              <c:numCache>
                <c:formatCode>General</c:formatCode>
                <c:ptCount val="3"/>
                <c:pt idx="0">
                  <c:v>0.4</c:v>
                </c:pt>
                <c:pt idx="1">
                  <c:v>0.3</c:v>
                </c:pt>
                <c:pt idx="2">
                  <c:v>6.0</c:v>
                </c:pt>
              </c:numCache>
            </c:numRef>
          </c:yVal>
          <c:smooth val="0"/>
          <c:extLst xmlns:c16r2="http://schemas.microsoft.com/office/drawing/2015/06/chart">
            <c:ext xmlns:c16="http://schemas.microsoft.com/office/drawing/2014/chart" uri="{C3380CC4-5D6E-409C-BE32-E72D297353CC}">
              <c16:uniqueId val="{00000000-FC59-614A-8BCA-8DC17B27443D}"/>
            </c:ext>
          </c:extLst>
        </c:ser>
        <c:dLbls>
          <c:showLegendKey val="0"/>
          <c:showVal val="0"/>
          <c:showCatName val="0"/>
          <c:showSerName val="0"/>
          <c:showPercent val="0"/>
          <c:showBubbleSize val="0"/>
        </c:dLbls>
        <c:axId val="-2112807480"/>
        <c:axId val="-2108781688"/>
      </c:scatterChart>
      <c:valAx>
        <c:axId val="-2112807480"/>
        <c:scaling>
          <c:logBase val="10.0"/>
          <c:orientation val="minMax"/>
          <c:min val="0.01"/>
        </c:scaling>
        <c:delete val="0"/>
        <c:axPos val="b"/>
        <c:majorGridlines>
          <c:spPr>
            <a:ln w="12700" cmpd="sng">
              <a:solidFill>
                <a:schemeClr val="bg1">
                  <a:lumMod val="50000"/>
                </a:schemeClr>
              </a:solidFill>
              <a:prstDash val="sysDot"/>
            </a:ln>
          </c:spPr>
        </c:majorGridlines>
        <c:title>
          <c:tx>
            <c:rich>
              <a:bodyPr/>
              <a:lstStyle/>
              <a:p>
                <a:pPr>
                  <a:defRPr lang="ja-JP" sz="1800"/>
                </a:pPr>
                <a:r>
                  <a:rPr lang="en-US" altLang="ja-JP" sz="1800" dirty="0"/>
                  <a:t>Spatial resolution (mm)</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108781688"/>
        <c:crossesAt val="0.01"/>
        <c:crossBetween val="midCat"/>
      </c:valAx>
      <c:valAx>
        <c:axId val="-2108781688"/>
        <c:scaling>
          <c:logBase val="10.0"/>
          <c:orientation val="minMax"/>
          <c:max val="100.0"/>
        </c:scaling>
        <c:delete val="0"/>
        <c:axPos val="l"/>
        <c:majorGridlines>
          <c:spPr>
            <a:ln w="12700" cmpd="sng">
              <a:solidFill>
                <a:schemeClr val="bg1">
                  <a:lumMod val="50000"/>
                </a:schemeClr>
              </a:solidFill>
              <a:prstDash val="sysDot"/>
            </a:ln>
          </c:spPr>
        </c:majorGridlines>
        <c:title>
          <c:tx>
            <c:rich>
              <a:bodyPr rot="-5400000" vert="horz"/>
              <a:lstStyle/>
              <a:p>
                <a:pPr>
                  <a:defRPr lang="ja-JP" sz="1800"/>
                </a:pPr>
                <a:r>
                  <a:rPr lang="en-US" altLang="ja-JP" sz="1800" dirty="0"/>
                  <a:t>Global count rate (</a:t>
                </a:r>
                <a:r>
                  <a:rPr lang="en-US" altLang="ja-JP" sz="1800" dirty="0" err="1"/>
                  <a:t>Mcps</a:t>
                </a:r>
                <a:r>
                  <a:rPr lang="en-US" altLang="ja-JP" sz="1800" dirty="0"/>
                  <a:t>)</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112807480"/>
        <c:crossesAt val="0.01"/>
        <c:crossBetween val="midCat"/>
      </c:valAx>
      <c:spPr>
        <a:ln w="12700" cmpd="sng">
          <a:solidFill>
            <a:schemeClr val="tx1"/>
          </a:solidFill>
        </a:ln>
      </c:spPr>
    </c:plotArea>
    <c:plotVisOnly val="1"/>
    <c:dispBlanksAs val="gap"/>
    <c:showDLblsOverMax val="0"/>
  </c:chart>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lineMarker"/>
        <c:varyColors val="0"/>
        <c:ser>
          <c:idx val="0"/>
          <c:order val="0"/>
          <c:tx>
            <c:strRef>
              <c:f>Sheet1!$B$1</c:f>
              <c:strCache>
                <c:ptCount val="1"/>
                <c:pt idx="0">
                  <c:v>Y の値 1</c:v>
                </c:pt>
              </c:strCache>
            </c:strRef>
          </c:tx>
          <c:spPr>
            <a:ln w="47625">
              <a:noFill/>
            </a:ln>
          </c:spPr>
          <c:xVal>
            <c:numRef>
              <c:f>Sheet1!$A$2:$A$4</c:f>
              <c:numCache>
                <c:formatCode>General</c:formatCode>
                <c:ptCount val="3"/>
                <c:pt idx="0">
                  <c:v>0.2</c:v>
                </c:pt>
                <c:pt idx="1">
                  <c:v>1.0</c:v>
                </c:pt>
                <c:pt idx="2">
                  <c:v>3.0</c:v>
                </c:pt>
              </c:numCache>
            </c:numRef>
          </c:xVal>
          <c:yVal>
            <c:numRef>
              <c:f>Sheet1!$B$2:$B$4</c:f>
              <c:numCache>
                <c:formatCode>General</c:formatCode>
                <c:ptCount val="3"/>
                <c:pt idx="0">
                  <c:v>0.4</c:v>
                </c:pt>
                <c:pt idx="1">
                  <c:v>0.3</c:v>
                </c:pt>
                <c:pt idx="2">
                  <c:v>6.0</c:v>
                </c:pt>
              </c:numCache>
            </c:numRef>
          </c:yVal>
          <c:smooth val="0"/>
          <c:extLst xmlns:c16r2="http://schemas.microsoft.com/office/drawing/2015/06/chart">
            <c:ext xmlns:c16="http://schemas.microsoft.com/office/drawing/2014/chart" uri="{C3380CC4-5D6E-409C-BE32-E72D297353CC}">
              <c16:uniqueId val="{00000000-A753-C14C-9591-5EDCC550E43F}"/>
            </c:ext>
          </c:extLst>
        </c:ser>
        <c:dLbls>
          <c:showLegendKey val="0"/>
          <c:showVal val="0"/>
          <c:showCatName val="0"/>
          <c:showSerName val="0"/>
          <c:showPercent val="0"/>
          <c:showBubbleSize val="0"/>
        </c:dLbls>
        <c:axId val="2128538376"/>
        <c:axId val="2127867928"/>
      </c:scatterChart>
      <c:valAx>
        <c:axId val="2128538376"/>
        <c:scaling>
          <c:logBase val="10.0"/>
          <c:orientation val="minMax"/>
          <c:min val="0.01"/>
        </c:scaling>
        <c:delete val="0"/>
        <c:axPos val="b"/>
        <c:majorGridlines>
          <c:spPr>
            <a:ln w="12700" cmpd="sng">
              <a:solidFill>
                <a:schemeClr val="bg1">
                  <a:lumMod val="50000"/>
                </a:schemeClr>
              </a:solidFill>
              <a:prstDash val="sysDot"/>
            </a:ln>
          </c:spPr>
        </c:majorGridlines>
        <c:title>
          <c:tx>
            <c:rich>
              <a:bodyPr/>
              <a:lstStyle/>
              <a:p>
                <a:pPr>
                  <a:defRPr lang="ja-JP" sz="1800"/>
                </a:pPr>
                <a:r>
                  <a:rPr lang="en-US" altLang="ja-JP" sz="1800" dirty="0"/>
                  <a:t>Spatial resolution (mm)</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127867928"/>
        <c:crossesAt val="0.01"/>
        <c:crossBetween val="midCat"/>
      </c:valAx>
      <c:valAx>
        <c:axId val="2127867928"/>
        <c:scaling>
          <c:logBase val="10.0"/>
          <c:orientation val="minMax"/>
          <c:max val="100.0"/>
        </c:scaling>
        <c:delete val="0"/>
        <c:axPos val="l"/>
        <c:majorGridlines>
          <c:spPr>
            <a:ln w="12700" cmpd="sng">
              <a:solidFill>
                <a:schemeClr val="bg1">
                  <a:lumMod val="50000"/>
                </a:schemeClr>
              </a:solidFill>
              <a:prstDash val="sysDot"/>
            </a:ln>
          </c:spPr>
        </c:majorGridlines>
        <c:title>
          <c:tx>
            <c:rich>
              <a:bodyPr rot="-5400000" vert="horz"/>
              <a:lstStyle/>
              <a:p>
                <a:pPr>
                  <a:defRPr lang="ja-JP" sz="1800"/>
                </a:pPr>
                <a:r>
                  <a:rPr lang="en-US" altLang="ja-JP" sz="1800" dirty="0"/>
                  <a:t>Global count rate (</a:t>
                </a:r>
                <a:r>
                  <a:rPr lang="en-US" altLang="ja-JP" sz="1800" dirty="0" err="1"/>
                  <a:t>Mcps</a:t>
                </a:r>
                <a:r>
                  <a:rPr lang="en-US" altLang="ja-JP" sz="1800" dirty="0"/>
                  <a:t>)</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128538376"/>
        <c:crossesAt val="0.01"/>
        <c:crossBetween val="midCat"/>
      </c:valAx>
      <c:spPr>
        <a:ln w="12700" cmpd="sng">
          <a:solidFill>
            <a:schemeClr val="tx1"/>
          </a:solidFill>
        </a:ln>
      </c:spPr>
    </c:plotArea>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ja-JP" sz="1600"/>
            </a:pPr>
            <a:r>
              <a:rPr lang="en-US" altLang="en-US" sz="1600" dirty="0"/>
              <a:t>100Mb/s </a:t>
            </a:r>
            <a:r>
              <a:rPr lang="en-US" altLang="en-US" sz="1600" dirty="0" err="1"/>
              <a:t>vs</a:t>
            </a:r>
            <a:r>
              <a:rPr lang="en-US" altLang="en-US" sz="1600" dirty="0"/>
              <a:t> Gb Ethernet</a:t>
            </a:r>
            <a:endParaRPr lang="ja-JP" altLang="en-US" sz="1600" dirty="0"/>
          </a:p>
        </c:rich>
      </c:tx>
      <c:layout/>
      <c:overlay val="0"/>
    </c:title>
    <c:autoTitleDeleted val="0"/>
    <c:plotArea>
      <c:layout/>
      <c:scatterChart>
        <c:scatterStyle val="smoothMarker"/>
        <c:varyColors val="0"/>
        <c:ser>
          <c:idx val="1"/>
          <c:order val="0"/>
          <c:tx>
            <c:v>GbE</c:v>
          </c:tx>
          <c:spPr>
            <a:ln w="34925"/>
          </c:spPr>
          <c:marker>
            <c:symbol val="square"/>
            <c:size val="7"/>
          </c:marker>
          <c:xVal>
            <c:numRef>
              <c:f>'Rate test 2 (GbE)'!$C$5:$C$28</c:f>
              <c:numCache>
                <c:formatCode>General</c:formatCode>
                <c:ptCount val="24"/>
                <c:pt idx="0">
                  <c:v>4.0</c:v>
                </c:pt>
                <c:pt idx="1">
                  <c:v>16.0</c:v>
                </c:pt>
                <c:pt idx="2">
                  <c:v>36.0</c:v>
                </c:pt>
                <c:pt idx="3">
                  <c:v>64.0</c:v>
                </c:pt>
                <c:pt idx="4">
                  <c:v>100.0</c:v>
                </c:pt>
                <c:pt idx="5">
                  <c:v>144.0</c:v>
                </c:pt>
                <c:pt idx="6">
                  <c:v>196.0</c:v>
                </c:pt>
                <c:pt idx="7">
                  <c:v>256.0</c:v>
                </c:pt>
                <c:pt idx="8">
                  <c:v>324.0</c:v>
                </c:pt>
                <c:pt idx="9">
                  <c:v>400.0</c:v>
                </c:pt>
                <c:pt idx="10">
                  <c:v>484.0</c:v>
                </c:pt>
                <c:pt idx="11">
                  <c:v>576.0</c:v>
                </c:pt>
                <c:pt idx="12">
                  <c:v>676.0</c:v>
                </c:pt>
                <c:pt idx="13">
                  <c:v>784.0</c:v>
                </c:pt>
                <c:pt idx="14">
                  <c:v>900.0</c:v>
                </c:pt>
                <c:pt idx="15">
                  <c:v>1024.0</c:v>
                </c:pt>
                <c:pt idx="16">
                  <c:v>1156.0</c:v>
                </c:pt>
                <c:pt idx="17">
                  <c:v>1296.0</c:v>
                </c:pt>
                <c:pt idx="18">
                  <c:v>1444.0</c:v>
                </c:pt>
                <c:pt idx="19">
                  <c:v>1600.0</c:v>
                </c:pt>
                <c:pt idx="20">
                  <c:v>1764.0</c:v>
                </c:pt>
                <c:pt idx="21">
                  <c:v>1936.0</c:v>
                </c:pt>
                <c:pt idx="22">
                  <c:v>2116.0</c:v>
                </c:pt>
                <c:pt idx="23">
                  <c:v>2304.0</c:v>
                </c:pt>
              </c:numCache>
            </c:numRef>
          </c:xVal>
          <c:yVal>
            <c:numRef>
              <c:f>'Rate test 2 (GbE)'!$I$5:$I$28</c:f>
              <c:numCache>
                <c:formatCode>0.0000</c:formatCode>
                <c:ptCount val="24"/>
                <c:pt idx="0">
                  <c:v>0.0134942</c:v>
                </c:pt>
                <c:pt idx="1">
                  <c:v>0.0530559</c:v>
                </c:pt>
                <c:pt idx="2">
                  <c:v>0.116353</c:v>
                </c:pt>
                <c:pt idx="3">
                  <c:v>0.205451</c:v>
                </c:pt>
                <c:pt idx="4">
                  <c:v>0.327604</c:v>
                </c:pt>
                <c:pt idx="5">
                  <c:v>0.468527</c:v>
                </c:pt>
                <c:pt idx="6">
                  <c:v>0.647819</c:v>
                </c:pt>
                <c:pt idx="7">
                  <c:v>0.81783</c:v>
                </c:pt>
                <c:pt idx="8">
                  <c:v>1.05444</c:v>
                </c:pt>
                <c:pt idx="9">
                  <c:v>1.28715</c:v>
                </c:pt>
                <c:pt idx="10">
                  <c:v>1.57946</c:v>
                </c:pt>
                <c:pt idx="11">
                  <c:v>1.79917</c:v>
                </c:pt>
                <c:pt idx="12">
                  <c:v>2.06528</c:v>
                </c:pt>
                <c:pt idx="13">
                  <c:v>2.37638</c:v>
                </c:pt>
                <c:pt idx="14">
                  <c:v>2.70766</c:v>
                </c:pt>
                <c:pt idx="15">
                  <c:v>3.01065</c:v>
                </c:pt>
                <c:pt idx="16">
                  <c:v>3.42033</c:v>
                </c:pt>
                <c:pt idx="17">
                  <c:v>3.56046</c:v>
                </c:pt>
                <c:pt idx="18">
                  <c:v>3.6459</c:v>
                </c:pt>
                <c:pt idx="19">
                  <c:v>4.224279999999998</c:v>
                </c:pt>
                <c:pt idx="20">
                  <c:v>4.49657</c:v>
                </c:pt>
                <c:pt idx="21">
                  <c:v>4.564779999999991</c:v>
                </c:pt>
                <c:pt idx="22">
                  <c:v>4.68361</c:v>
                </c:pt>
                <c:pt idx="23">
                  <c:v>4.6438</c:v>
                </c:pt>
              </c:numCache>
            </c:numRef>
          </c:yVal>
          <c:smooth val="1"/>
          <c:extLst xmlns:c16r2="http://schemas.microsoft.com/office/drawing/2015/06/chart">
            <c:ext xmlns:c16="http://schemas.microsoft.com/office/drawing/2014/chart" uri="{C3380CC4-5D6E-409C-BE32-E72D297353CC}">
              <c16:uniqueId val="{00000000-8186-2F49-B0E7-20C31FC8FA6A}"/>
            </c:ext>
          </c:extLst>
        </c:ser>
        <c:ser>
          <c:idx val="0"/>
          <c:order val="1"/>
          <c:tx>
            <c:v>100Mbps</c:v>
          </c:tx>
          <c:spPr>
            <a:ln w="34925"/>
          </c:spPr>
          <c:marker>
            <c:symbol val="circle"/>
            <c:size val="7"/>
          </c:marker>
          <c:xVal>
            <c:numRef>
              <c:f>'Rate test (100Mbps)'!$C$5:$C$17</c:f>
              <c:numCache>
                <c:formatCode>General</c:formatCode>
                <c:ptCount val="13"/>
                <c:pt idx="0">
                  <c:v>1.0</c:v>
                </c:pt>
                <c:pt idx="1">
                  <c:v>4.0</c:v>
                </c:pt>
                <c:pt idx="2">
                  <c:v>9.0</c:v>
                </c:pt>
                <c:pt idx="3">
                  <c:v>16.0</c:v>
                </c:pt>
                <c:pt idx="4">
                  <c:v>25.0</c:v>
                </c:pt>
                <c:pt idx="5">
                  <c:v>36.0</c:v>
                </c:pt>
                <c:pt idx="6">
                  <c:v>49.0</c:v>
                </c:pt>
                <c:pt idx="7">
                  <c:v>64.0</c:v>
                </c:pt>
                <c:pt idx="8">
                  <c:v>81.0</c:v>
                </c:pt>
                <c:pt idx="9">
                  <c:v>100.0</c:v>
                </c:pt>
                <c:pt idx="10">
                  <c:v>121.0</c:v>
                </c:pt>
                <c:pt idx="11">
                  <c:v>144.0</c:v>
                </c:pt>
                <c:pt idx="12">
                  <c:v>169.0</c:v>
                </c:pt>
              </c:numCache>
            </c:numRef>
          </c:xVal>
          <c:yVal>
            <c:numRef>
              <c:f>'Rate test (100Mbps)'!$I$5:$I$17</c:f>
              <c:numCache>
                <c:formatCode>0.0000</c:formatCode>
                <c:ptCount val="13"/>
                <c:pt idx="0">
                  <c:v>0.00812715</c:v>
                </c:pt>
                <c:pt idx="1">
                  <c:v>0.0275385</c:v>
                </c:pt>
                <c:pt idx="2">
                  <c:v>0.061581</c:v>
                </c:pt>
                <c:pt idx="3">
                  <c:v>0.113998</c:v>
                </c:pt>
                <c:pt idx="4">
                  <c:v>0.18058</c:v>
                </c:pt>
                <c:pt idx="5">
                  <c:v>0.263889</c:v>
                </c:pt>
                <c:pt idx="6">
                  <c:v>0.357589</c:v>
                </c:pt>
                <c:pt idx="7">
                  <c:v>0.461986</c:v>
                </c:pt>
                <c:pt idx="8">
                  <c:v>0.576098</c:v>
                </c:pt>
                <c:pt idx="9">
                  <c:v>0.715524</c:v>
                </c:pt>
                <c:pt idx="10">
                  <c:v>0.869571</c:v>
                </c:pt>
                <c:pt idx="11">
                  <c:v>0.915562</c:v>
                </c:pt>
                <c:pt idx="12">
                  <c:v>0.862621</c:v>
                </c:pt>
              </c:numCache>
            </c:numRef>
          </c:yVal>
          <c:smooth val="1"/>
          <c:extLst xmlns:c16r2="http://schemas.microsoft.com/office/drawing/2015/06/chart">
            <c:ext xmlns:c16="http://schemas.microsoft.com/office/drawing/2014/chart" uri="{C3380CC4-5D6E-409C-BE32-E72D297353CC}">
              <c16:uniqueId val="{00000001-8186-2F49-B0E7-20C31FC8FA6A}"/>
            </c:ext>
          </c:extLst>
        </c:ser>
        <c:dLbls>
          <c:showLegendKey val="0"/>
          <c:showVal val="0"/>
          <c:showCatName val="0"/>
          <c:showSerName val="0"/>
          <c:showPercent val="0"/>
          <c:showBubbleSize val="0"/>
        </c:dLbls>
        <c:axId val="-2113793208"/>
        <c:axId val="-2088114792"/>
      </c:scatterChart>
      <c:valAx>
        <c:axId val="-2113793208"/>
        <c:scaling>
          <c:orientation val="minMax"/>
        </c:scaling>
        <c:delete val="0"/>
        <c:axPos val="b"/>
        <c:title>
          <c:tx>
            <c:rich>
              <a:bodyPr/>
              <a:lstStyle/>
              <a:p>
                <a:pPr>
                  <a:defRPr lang="ja-JP"/>
                </a:pPr>
                <a:r>
                  <a:rPr lang="en-US" altLang="en-US" sz="1400" dirty="0"/>
                  <a:t>Slit area (mm</a:t>
                </a:r>
                <a:r>
                  <a:rPr lang="en-US" altLang="en-US" sz="1400" baseline="30000" dirty="0"/>
                  <a:t>2</a:t>
                </a:r>
                <a:r>
                  <a:rPr lang="en-US" altLang="en-US" sz="1400" dirty="0"/>
                  <a:t>)</a:t>
                </a:r>
                <a:endParaRPr lang="ja-JP" altLang="en-US" sz="1400" dirty="0"/>
              </a:p>
            </c:rich>
          </c:tx>
          <c:layout/>
          <c:overlay val="0"/>
        </c:title>
        <c:numFmt formatCode="General" sourceLinked="1"/>
        <c:majorTickMark val="out"/>
        <c:minorTickMark val="none"/>
        <c:tickLblPos val="nextTo"/>
        <c:txPr>
          <a:bodyPr/>
          <a:lstStyle/>
          <a:p>
            <a:pPr>
              <a:defRPr lang="ja-JP" sz="1200"/>
            </a:pPr>
            <a:endParaRPr lang="ja-JP"/>
          </a:p>
        </c:txPr>
        <c:crossAx val="-2088114792"/>
        <c:crosses val="autoZero"/>
        <c:crossBetween val="midCat"/>
      </c:valAx>
      <c:valAx>
        <c:axId val="-2088114792"/>
        <c:scaling>
          <c:orientation val="minMax"/>
        </c:scaling>
        <c:delete val="0"/>
        <c:axPos val="l"/>
        <c:majorGridlines/>
        <c:title>
          <c:tx>
            <c:rich>
              <a:bodyPr rot="-5400000" vert="horz"/>
              <a:lstStyle/>
              <a:p>
                <a:pPr>
                  <a:defRPr lang="ja-JP" sz="1400"/>
                </a:pPr>
                <a:r>
                  <a:rPr lang="en-US" altLang="en-US" sz="1400" dirty="0" smtClean="0"/>
                  <a:t>Global rate </a:t>
                </a:r>
                <a:r>
                  <a:rPr lang="en-US" altLang="en-US" sz="1400" dirty="0"/>
                  <a:t>(</a:t>
                </a:r>
                <a:r>
                  <a:rPr lang="en-US" altLang="en-US" sz="1400" dirty="0" err="1"/>
                  <a:t>Mcps</a:t>
                </a:r>
                <a:r>
                  <a:rPr lang="en-US" altLang="en-US" sz="1400" dirty="0"/>
                  <a:t>)</a:t>
                </a:r>
                <a:endParaRPr lang="ja-JP" altLang="en-US" sz="1400" dirty="0"/>
              </a:p>
            </c:rich>
          </c:tx>
          <c:layout/>
          <c:overlay val="0"/>
        </c:title>
        <c:numFmt formatCode="General" sourceLinked="0"/>
        <c:majorTickMark val="out"/>
        <c:minorTickMark val="none"/>
        <c:tickLblPos val="nextTo"/>
        <c:txPr>
          <a:bodyPr/>
          <a:lstStyle/>
          <a:p>
            <a:pPr>
              <a:defRPr lang="ja-JP" sz="1200"/>
            </a:pPr>
            <a:endParaRPr lang="ja-JP"/>
          </a:p>
        </c:txPr>
        <c:crossAx val="-2113793208"/>
        <c:crosses val="autoZero"/>
        <c:crossBetween val="midCat"/>
        <c:majorUnit val="1.0"/>
      </c:valAx>
    </c:plotArea>
    <c:legend>
      <c:legendPos val="r"/>
      <c:layout>
        <c:manualLayout>
          <c:xMode val="edge"/>
          <c:yMode val="edge"/>
          <c:x val="0.66473519776314"/>
          <c:y val="0.476795686221403"/>
          <c:w val="0.233734096246124"/>
          <c:h val="0.185657746310637"/>
        </c:manualLayout>
      </c:layout>
      <c:overlay val="1"/>
      <c:spPr>
        <a:solidFill>
          <a:schemeClr val="bg1"/>
        </a:solidFill>
      </c:spPr>
      <c:txPr>
        <a:bodyPr/>
        <a:lstStyle/>
        <a:p>
          <a:pPr>
            <a:defRPr lang="ja-JP"/>
          </a:pPr>
          <a:endParaRPr lang="ja-JP"/>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lang="ja-JP" sz="1600"/>
            </a:pPr>
            <a:r>
              <a:rPr lang="en-US" altLang="en-US" sz="1600" dirty="0" err="1"/>
              <a:t>Ar</a:t>
            </a:r>
            <a:r>
              <a:rPr lang="en-US" altLang="en-US" sz="1600" dirty="0"/>
              <a:t> </a:t>
            </a:r>
            <a:r>
              <a:rPr lang="en-US" altLang="en-US" sz="1600" dirty="0" err="1"/>
              <a:t>vs</a:t>
            </a:r>
            <a:r>
              <a:rPr lang="en-US" altLang="en-US" sz="1600" dirty="0"/>
              <a:t> CF</a:t>
            </a:r>
            <a:r>
              <a:rPr lang="en-US" altLang="en-US" sz="1600" baseline="-25000" dirty="0"/>
              <a:t>4</a:t>
            </a:r>
            <a:r>
              <a:rPr lang="en-US" altLang="en-US" sz="1600" dirty="0"/>
              <a:t> based gas mixture</a:t>
            </a:r>
            <a:endParaRPr lang="ja-JP" altLang="en-US" sz="1600" dirty="0"/>
          </a:p>
        </c:rich>
      </c:tx>
      <c:layout/>
      <c:overlay val="0"/>
    </c:title>
    <c:autoTitleDeleted val="0"/>
    <c:plotArea>
      <c:layout/>
      <c:scatterChart>
        <c:scatterStyle val="smoothMarker"/>
        <c:varyColors val="0"/>
        <c:ser>
          <c:idx val="1"/>
          <c:order val="0"/>
          <c:tx>
            <c:v>Ar-C2H6</c:v>
          </c:tx>
          <c:spPr>
            <a:ln w="34925"/>
          </c:spPr>
          <c:xVal>
            <c:numRef>
              <c:f>'Rate test 2 (GbE)'!$C$5:$C$32</c:f>
              <c:numCache>
                <c:formatCode>General</c:formatCode>
                <c:ptCount val="28"/>
                <c:pt idx="0">
                  <c:v>4.0</c:v>
                </c:pt>
                <c:pt idx="1">
                  <c:v>16.0</c:v>
                </c:pt>
                <c:pt idx="2">
                  <c:v>36.0</c:v>
                </c:pt>
                <c:pt idx="3">
                  <c:v>64.0</c:v>
                </c:pt>
                <c:pt idx="4">
                  <c:v>100.0</c:v>
                </c:pt>
                <c:pt idx="5">
                  <c:v>144.0</c:v>
                </c:pt>
                <c:pt idx="6">
                  <c:v>196.0</c:v>
                </c:pt>
                <c:pt idx="7">
                  <c:v>256.0</c:v>
                </c:pt>
                <c:pt idx="8">
                  <c:v>324.0</c:v>
                </c:pt>
                <c:pt idx="9">
                  <c:v>400.0</c:v>
                </c:pt>
                <c:pt idx="10">
                  <c:v>484.0</c:v>
                </c:pt>
                <c:pt idx="11">
                  <c:v>576.0</c:v>
                </c:pt>
                <c:pt idx="12">
                  <c:v>676.0</c:v>
                </c:pt>
                <c:pt idx="13">
                  <c:v>784.0</c:v>
                </c:pt>
                <c:pt idx="14">
                  <c:v>900.0</c:v>
                </c:pt>
                <c:pt idx="15">
                  <c:v>1024.0</c:v>
                </c:pt>
                <c:pt idx="16">
                  <c:v>1156.0</c:v>
                </c:pt>
                <c:pt idx="17">
                  <c:v>1296.0</c:v>
                </c:pt>
                <c:pt idx="18">
                  <c:v>1444.0</c:v>
                </c:pt>
                <c:pt idx="19">
                  <c:v>1600.0</c:v>
                </c:pt>
                <c:pt idx="20">
                  <c:v>1764.0</c:v>
                </c:pt>
                <c:pt idx="21">
                  <c:v>1936.0</c:v>
                </c:pt>
                <c:pt idx="22">
                  <c:v>2116.0</c:v>
                </c:pt>
                <c:pt idx="23">
                  <c:v>2304.0</c:v>
                </c:pt>
                <c:pt idx="24">
                  <c:v>2500.0</c:v>
                </c:pt>
                <c:pt idx="25">
                  <c:v>2916.0</c:v>
                </c:pt>
                <c:pt idx="26">
                  <c:v>3364.0</c:v>
                </c:pt>
                <c:pt idx="27">
                  <c:v>3600.0</c:v>
                </c:pt>
              </c:numCache>
            </c:numRef>
          </c:xVal>
          <c:yVal>
            <c:numRef>
              <c:f>'Rate test 2 (GbE)'!$I$5:$I$32</c:f>
              <c:numCache>
                <c:formatCode>0.0000</c:formatCode>
                <c:ptCount val="28"/>
                <c:pt idx="0">
                  <c:v>0.0134942</c:v>
                </c:pt>
                <c:pt idx="1">
                  <c:v>0.0530559</c:v>
                </c:pt>
                <c:pt idx="2">
                  <c:v>0.116353</c:v>
                </c:pt>
                <c:pt idx="3">
                  <c:v>0.205451</c:v>
                </c:pt>
                <c:pt idx="4">
                  <c:v>0.327604</c:v>
                </c:pt>
                <c:pt idx="5">
                  <c:v>0.468527</c:v>
                </c:pt>
                <c:pt idx="6">
                  <c:v>0.647819</c:v>
                </c:pt>
                <c:pt idx="7">
                  <c:v>0.81783</c:v>
                </c:pt>
                <c:pt idx="8">
                  <c:v>1.05444</c:v>
                </c:pt>
                <c:pt idx="9">
                  <c:v>1.28715</c:v>
                </c:pt>
                <c:pt idx="10">
                  <c:v>1.57946</c:v>
                </c:pt>
                <c:pt idx="11">
                  <c:v>1.79917</c:v>
                </c:pt>
                <c:pt idx="12">
                  <c:v>2.06528</c:v>
                </c:pt>
                <c:pt idx="13">
                  <c:v>2.37638</c:v>
                </c:pt>
                <c:pt idx="14">
                  <c:v>2.70766</c:v>
                </c:pt>
                <c:pt idx="15">
                  <c:v>3.01065</c:v>
                </c:pt>
                <c:pt idx="16">
                  <c:v>3.42033</c:v>
                </c:pt>
                <c:pt idx="17">
                  <c:v>3.56046</c:v>
                </c:pt>
                <c:pt idx="18">
                  <c:v>3.6459</c:v>
                </c:pt>
                <c:pt idx="19">
                  <c:v>4.224279999999998</c:v>
                </c:pt>
                <c:pt idx="20">
                  <c:v>4.49657</c:v>
                </c:pt>
                <c:pt idx="21">
                  <c:v>4.564779999999991</c:v>
                </c:pt>
                <c:pt idx="22">
                  <c:v>4.68361</c:v>
                </c:pt>
                <c:pt idx="23">
                  <c:v>4.6438</c:v>
                </c:pt>
                <c:pt idx="24">
                  <c:v>4.79672</c:v>
                </c:pt>
                <c:pt idx="25">
                  <c:v>4.850949999999996</c:v>
                </c:pt>
                <c:pt idx="26">
                  <c:v>4.83692</c:v>
                </c:pt>
                <c:pt idx="27">
                  <c:v>5.05985</c:v>
                </c:pt>
              </c:numCache>
            </c:numRef>
          </c:yVal>
          <c:smooth val="1"/>
          <c:extLst xmlns:c16r2="http://schemas.microsoft.com/office/drawing/2015/06/chart">
            <c:ext xmlns:c16="http://schemas.microsoft.com/office/drawing/2014/chart" uri="{C3380CC4-5D6E-409C-BE32-E72D297353CC}">
              <c16:uniqueId val="{00000000-A771-7449-B4D4-1F24EC0E6529}"/>
            </c:ext>
          </c:extLst>
        </c:ser>
        <c:ser>
          <c:idx val="2"/>
          <c:order val="1"/>
          <c:tx>
            <c:v>CF4-iC4H10</c:v>
          </c:tx>
          <c:spPr>
            <a:ln w="34925"/>
          </c:spPr>
          <c:xVal>
            <c:numRef>
              <c:f>'Rate test 2 (CF4)'!$C$5:$C$33</c:f>
              <c:numCache>
                <c:formatCode>General</c:formatCode>
                <c:ptCount val="29"/>
                <c:pt idx="0">
                  <c:v>16.0</c:v>
                </c:pt>
                <c:pt idx="1">
                  <c:v>36.0</c:v>
                </c:pt>
                <c:pt idx="2">
                  <c:v>64.0</c:v>
                </c:pt>
                <c:pt idx="3">
                  <c:v>100.0</c:v>
                </c:pt>
                <c:pt idx="4">
                  <c:v>144.0</c:v>
                </c:pt>
                <c:pt idx="5">
                  <c:v>196.0</c:v>
                </c:pt>
                <c:pt idx="6">
                  <c:v>256.0</c:v>
                </c:pt>
                <c:pt idx="7">
                  <c:v>324.0</c:v>
                </c:pt>
                <c:pt idx="8">
                  <c:v>400.0</c:v>
                </c:pt>
                <c:pt idx="9">
                  <c:v>484.0</c:v>
                </c:pt>
                <c:pt idx="10">
                  <c:v>576.0</c:v>
                </c:pt>
                <c:pt idx="11">
                  <c:v>676.0</c:v>
                </c:pt>
                <c:pt idx="12">
                  <c:v>784.0</c:v>
                </c:pt>
                <c:pt idx="13">
                  <c:v>900.0</c:v>
                </c:pt>
                <c:pt idx="14">
                  <c:v>1024.0</c:v>
                </c:pt>
                <c:pt idx="15">
                  <c:v>1156.0</c:v>
                </c:pt>
                <c:pt idx="16">
                  <c:v>1296.0</c:v>
                </c:pt>
                <c:pt idx="17">
                  <c:v>1444.0</c:v>
                </c:pt>
                <c:pt idx="18">
                  <c:v>1600.0</c:v>
                </c:pt>
                <c:pt idx="19">
                  <c:v>1764.0</c:v>
                </c:pt>
                <c:pt idx="20">
                  <c:v>1936.0</c:v>
                </c:pt>
                <c:pt idx="21">
                  <c:v>2116.0</c:v>
                </c:pt>
                <c:pt idx="22">
                  <c:v>2304.0</c:v>
                </c:pt>
                <c:pt idx="23">
                  <c:v>2500.0</c:v>
                </c:pt>
                <c:pt idx="24">
                  <c:v>2704.0</c:v>
                </c:pt>
                <c:pt idx="25">
                  <c:v>2916.0</c:v>
                </c:pt>
                <c:pt idx="26">
                  <c:v>3136.0</c:v>
                </c:pt>
                <c:pt idx="27">
                  <c:v>3364.0</c:v>
                </c:pt>
                <c:pt idx="28">
                  <c:v>3600.0</c:v>
                </c:pt>
              </c:numCache>
            </c:numRef>
          </c:xVal>
          <c:yVal>
            <c:numRef>
              <c:f>'Rate test 2 (CF4)'!$L$5:$L$33</c:f>
              <c:numCache>
                <c:formatCode>0.0000</c:formatCode>
                <c:ptCount val="29"/>
                <c:pt idx="0">
                  <c:v>0.0736731</c:v>
                </c:pt>
                <c:pt idx="1">
                  <c:v>0.154276</c:v>
                </c:pt>
                <c:pt idx="2">
                  <c:v>0.269853</c:v>
                </c:pt>
                <c:pt idx="3">
                  <c:v>0.419071</c:v>
                </c:pt>
                <c:pt idx="4">
                  <c:v>0.601951</c:v>
                </c:pt>
                <c:pt idx="5">
                  <c:v>0.820103</c:v>
                </c:pt>
                <c:pt idx="6">
                  <c:v>1.0706</c:v>
                </c:pt>
                <c:pt idx="7">
                  <c:v>1.34714</c:v>
                </c:pt>
                <c:pt idx="8">
                  <c:v>1.66329</c:v>
                </c:pt>
                <c:pt idx="9">
                  <c:v>2.00531</c:v>
                </c:pt>
                <c:pt idx="10">
                  <c:v>2.366239999999999</c:v>
                </c:pt>
                <c:pt idx="11">
                  <c:v>2.76454</c:v>
                </c:pt>
                <c:pt idx="12">
                  <c:v>3.20554</c:v>
                </c:pt>
                <c:pt idx="13">
                  <c:v>3.66377</c:v>
                </c:pt>
                <c:pt idx="14">
                  <c:v>4.147999999999997</c:v>
                </c:pt>
                <c:pt idx="15">
                  <c:v>4.64642</c:v>
                </c:pt>
                <c:pt idx="16">
                  <c:v>5.16923</c:v>
                </c:pt>
                <c:pt idx="17">
                  <c:v>5.7091</c:v>
                </c:pt>
                <c:pt idx="18">
                  <c:v>6.26632</c:v>
                </c:pt>
                <c:pt idx="19">
                  <c:v>6.857209999999998</c:v>
                </c:pt>
                <c:pt idx="20">
                  <c:v>7.394079999999986</c:v>
                </c:pt>
                <c:pt idx="21">
                  <c:v>7.98919</c:v>
                </c:pt>
                <c:pt idx="22">
                  <c:v>8.57061</c:v>
                </c:pt>
                <c:pt idx="23">
                  <c:v>8.424140000000001</c:v>
                </c:pt>
                <c:pt idx="24">
                  <c:v>8.57448</c:v>
                </c:pt>
                <c:pt idx="25">
                  <c:v>8.85974</c:v>
                </c:pt>
                <c:pt idx="26">
                  <c:v>9.232550000000001</c:v>
                </c:pt>
                <c:pt idx="27">
                  <c:v>9.36125</c:v>
                </c:pt>
                <c:pt idx="28">
                  <c:v>9.053740000000002</c:v>
                </c:pt>
              </c:numCache>
            </c:numRef>
          </c:yVal>
          <c:smooth val="1"/>
          <c:extLst xmlns:c16r2="http://schemas.microsoft.com/office/drawing/2015/06/chart">
            <c:ext xmlns:c16="http://schemas.microsoft.com/office/drawing/2014/chart" uri="{C3380CC4-5D6E-409C-BE32-E72D297353CC}">
              <c16:uniqueId val="{00000001-A771-7449-B4D4-1F24EC0E6529}"/>
            </c:ext>
          </c:extLst>
        </c:ser>
        <c:dLbls>
          <c:showLegendKey val="0"/>
          <c:showVal val="0"/>
          <c:showCatName val="0"/>
          <c:showSerName val="0"/>
          <c:showPercent val="0"/>
          <c:showBubbleSize val="0"/>
        </c:dLbls>
        <c:axId val="-2113599496"/>
        <c:axId val="-2113362104"/>
      </c:scatterChart>
      <c:valAx>
        <c:axId val="-2113599496"/>
        <c:scaling>
          <c:orientation val="minMax"/>
        </c:scaling>
        <c:delete val="0"/>
        <c:axPos val="b"/>
        <c:title>
          <c:tx>
            <c:rich>
              <a:bodyPr/>
              <a:lstStyle/>
              <a:p>
                <a:pPr>
                  <a:defRPr lang="ja-JP"/>
                </a:pPr>
                <a:r>
                  <a:rPr lang="en-US" altLang="en-US" sz="1400" dirty="0"/>
                  <a:t>Slit area (mm</a:t>
                </a:r>
                <a:r>
                  <a:rPr lang="en-US" altLang="en-US" sz="1400" baseline="30000" dirty="0"/>
                  <a:t>2</a:t>
                </a:r>
                <a:r>
                  <a:rPr lang="en-US" altLang="en-US" sz="1400" dirty="0"/>
                  <a:t>)</a:t>
                </a:r>
                <a:endParaRPr lang="ja-JP" altLang="en-US" sz="1400" dirty="0"/>
              </a:p>
            </c:rich>
          </c:tx>
          <c:layout/>
          <c:overlay val="0"/>
        </c:title>
        <c:numFmt formatCode="General" sourceLinked="1"/>
        <c:majorTickMark val="out"/>
        <c:minorTickMark val="none"/>
        <c:tickLblPos val="nextTo"/>
        <c:txPr>
          <a:bodyPr/>
          <a:lstStyle/>
          <a:p>
            <a:pPr>
              <a:defRPr lang="ja-JP" sz="1200"/>
            </a:pPr>
            <a:endParaRPr lang="ja-JP"/>
          </a:p>
        </c:txPr>
        <c:crossAx val="-2113362104"/>
        <c:crosses val="autoZero"/>
        <c:crossBetween val="midCat"/>
      </c:valAx>
      <c:valAx>
        <c:axId val="-2113362104"/>
        <c:scaling>
          <c:orientation val="minMax"/>
        </c:scaling>
        <c:delete val="0"/>
        <c:axPos val="l"/>
        <c:majorGridlines/>
        <c:title>
          <c:tx>
            <c:rich>
              <a:bodyPr rot="-5400000" vert="horz"/>
              <a:lstStyle/>
              <a:p>
                <a:pPr>
                  <a:defRPr lang="ja-JP" sz="1400"/>
                </a:pPr>
                <a:r>
                  <a:rPr lang="en-US" altLang="en-US" sz="1400" dirty="0" smtClean="0"/>
                  <a:t>Global rate </a:t>
                </a:r>
                <a:r>
                  <a:rPr lang="en-US" altLang="en-US" sz="1400" dirty="0"/>
                  <a:t>(</a:t>
                </a:r>
                <a:r>
                  <a:rPr lang="en-US" altLang="en-US" sz="1400" dirty="0" err="1"/>
                  <a:t>Mcps</a:t>
                </a:r>
                <a:r>
                  <a:rPr lang="en-US" altLang="en-US" sz="1400" dirty="0"/>
                  <a:t>)</a:t>
                </a:r>
                <a:endParaRPr lang="ja-JP" altLang="en-US" sz="1400" dirty="0"/>
              </a:p>
            </c:rich>
          </c:tx>
          <c:layout/>
          <c:overlay val="0"/>
        </c:title>
        <c:numFmt formatCode="General" sourceLinked="0"/>
        <c:majorTickMark val="out"/>
        <c:minorTickMark val="none"/>
        <c:tickLblPos val="nextTo"/>
        <c:txPr>
          <a:bodyPr/>
          <a:lstStyle/>
          <a:p>
            <a:pPr>
              <a:defRPr lang="ja-JP" sz="1200"/>
            </a:pPr>
            <a:endParaRPr lang="ja-JP"/>
          </a:p>
        </c:txPr>
        <c:crossAx val="-2113599496"/>
        <c:crosses val="autoZero"/>
        <c:crossBetween val="midCat"/>
        <c:majorUnit val="2.0"/>
      </c:valAx>
    </c:plotArea>
    <c:legend>
      <c:legendPos val="r"/>
      <c:layout>
        <c:manualLayout>
          <c:xMode val="edge"/>
          <c:yMode val="edge"/>
          <c:x val="0.661698914607196"/>
          <c:y val="0.542270608135461"/>
          <c:w val="0.271241586580448"/>
          <c:h val="0.176916910662433"/>
        </c:manualLayout>
      </c:layout>
      <c:overlay val="1"/>
      <c:spPr>
        <a:solidFill>
          <a:srgbClr val="FFFFFF"/>
        </a:solidFill>
      </c:spPr>
      <c:txPr>
        <a:bodyPr/>
        <a:lstStyle/>
        <a:p>
          <a:pPr>
            <a:defRPr lang="ja-JP"/>
          </a:pPr>
          <a:endParaRPr lang="ja-JP"/>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6497835928695"/>
          <c:y val="0.051792828685259"/>
          <c:w val="0.698302031187374"/>
          <c:h val="0.72170714506144"/>
        </c:manualLayout>
      </c:layout>
      <c:scatterChart>
        <c:scatterStyle val="smoothMarker"/>
        <c:varyColors val="0"/>
        <c:ser>
          <c:idx val="0"/>
          <c:order val="0"/>
          <c:tx>
            <c:v>Grounded</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'MEMS (GND)'!$C$7:$C$37</c:f>
              <c:numCache>
                <c:formatCode>h:mm</c:formatCode>
                <c:ptCount val="31"/>
                <c:pt idx="0">
                  <c:v>0.0</c:v>
                </c:pt>
                <c:pt idx="1">
                  <c:v>0.00694444444444442</c:v>
                </c:pt>
                <c:pt idx="2">
                  <c:v>0.0138888888888887</c:v>
                </c:pt>
                <c:pt idx="3">
                  <c:v>0.0208333333333334</c:v>
                </c:pt>
                <c:pt idx="4">
                  <c:v>0.0277777777777778</c:v>
                </c:pt>
                <c:pt idx="5">
                  <c:v>0.0347222222222266</c:v>
                </c:pt>
                <c:pt idx="6">
                  <c:v>0.0416666666666666</c:v>
                </c:pt>
                <c:pt idx="7">
                  <c:v>0.0486111111111066</c:v>
                </c:pt>
                <c:pt idx="8">
                  <c:v>0.0555555555555466</c:v>
                </c:pt>
                <c:pt idx="9">
                  <c:v>0.0624999999999866</c:v>
                </c:pt>
                <c:pt idx="10">
                  <c:v>0.0694444444444265</c:v>
                </c:pt>
                <c:pt idx="11">
                  <c:v>0.0763888888888665</c:v>
                </c:pt>
                <c:pt idx="12">
                  <c:v>0.0833333333333067</c:v>
                </c:pt>
                <c:pt idx="13">
                  <c:v>0.0902777777777467</c:v>
                </c:pt>
                <c:pt idx="14">
                  <c:v>0.0972222222221867</c:v>
                </c:pt>
                <c:pt idx="15">
                  <c:v>0.104166666666627</c:v>
                </c:pt>
                <c:pt idx="16">
                  <c:v>0.111111111111067</c:v>
                </c:pt>
                <c:pt idx="17">
                  <c:v>0.118055555555507</c:v>
                </c:pt>
                <c:pt idx="18">
                  <c:v>0.124999999999947</c:v>
                </c:pt>
                <c:pt idx="19">
                  <c:v>0.131944444444387</c:v>
                </c:pt>
                <c:pt idx="20">
                  <c:v>0.138888888888827</c:v>
                </c:pt>
                <c:pt idx="21">
                  <c:v>0.145833333333267</c:v>
                </c:pt>
                <c:pt idx="22">
                  <c:v>0.152777777777707</c:v>
                </c:pt>
                <c:pt idx="23">
                  <c:v>0.159722222222147</c:v>
                </c:pt>
                <c:pt idx="24">
                  <c:v>0.166666666666587</c:v>
                </c:pt>
                <c:pt idx="25">
                  <c:v>0.173611111111027</c:v>
                </c:pt>
                <c:pt idx="26">
                  <c:v>0.180555555555467</c:v>
                </c:pt>
                <c:pt idx="27">
                  <c:v>0.187499999999907</c:v>
                </c:pt>
                <c:pt idx="28">
                  <c:v>0.194444444444347</c:v>
                </c:pt>
                <c:pt idx="29">
                  <c:v>0.201388888888787</c:v>
                </c:pt>
                <c:pt idx="30">
                  <c:v>0.208333333333227</c:v>
                </c:pt>
              </c:numCache>
            </c:numRef>
          </c:xVal>
          <c:yVal>
            <c:numRef>
              <c:f>'MEMS (GND)'!$E$7:$E$37</c:f>
              <c:numCache>
                <c:formatCode>0.00</c:formatCode>
                <c:ptCount val="31"/>
                <c:pt idx="0">
                  <c:v>9.863520000000002</c:v>
                </c:pt>
                <c:pt idx="1">
                  <c:v>9.892880000000006</c:v>
                </c:pt>
                <c:pt idx="2">
                  <c:v>9.89863</c:v>
                </c:pt>
                <c:pt idx="3">
                  <c:v>9.90928</c:v>
                </c:pt>
                <c:pt idx="4">
                  <c:v>9.86322</c:v>
                </c:pt>
                <c:pt idx="5">
                  <c:v>9.88152</c:v>
                </c:pt>
                <c:pt idx="6">
                  <c:v>9.89662</c:v>
                </c:pt>
                <c:pt idx="7">
                  <c:v>9.90652</c:v>
                </c:pt>
                <c:pt idx="8">
                  <c:v>9.894710000000003</c:v>
                </c:pt>
                <c:pt idx="9">
                  <c:v>9.891920000000001</c:v>
                </c:pt>
                <c:pt idx="10">
                  <c:v>9.89573</c:v>
                </c:pt>
                <c:pt idx="11">
                  <c:v>9.89109</c:v>
                </c:pt>
                <c:pt idx="12">
                  <c:v>9.896370000000001</c:v>
                </c:pt>
                <c:pt idx="13">
                  <c:v>9.91497</c:v>
                </c:pt>
                <c:pt idx="14">
                  <c:v>9.89788</c:v>
                </c:pt>
                <c:pt idx="15">
                  <c:v>9.916550000000002</c:v>
                </c:pt>
                <c:pt idx="16">
                  <c:v>9.922170000000001</c:v>
                </c:pt>
                <c:pt idx="17">
                  <c:v>9.92363</c:v>
                </c:pt>
                <c:pt idx="18">
                  <c:v>9.920850000000001</c:v>
                </c:pt>
                <c:pt idx="19">
                  <c:v>9.917890000000003</c:v>
                </c:pt>
                <c:pt idx="20">
                  <c:v>9.933890000000003</c:v>
                </c:pt>
                <c:pt idx="21">
                  <c:v>9.900770000000001</c:v>
                </c:pt>
                <c:pt idx="22">
                  <c:v>9.91593</c:v>
                </c:pt>
                <c:pt idx="23">
                  <c:v>9.92658</c:v>
                </c:pt>
                <c:pt idx="24">
                  <c:v>9.9224</c:v>
                </c:pt>
                <c:pt idx="25">
                  <c:v>9.92773</c:v>
                </c:pt>
                <c:pt idx="26">
                  <c:v>9.927810000000001</c:v>
                </c:pt>
                <c:pt idx="27">
                  <c:v>9.9327</c:v>
                </c:pt>
                <c:pt idx="28">
                  <c:v>9.91835</c:v>
                </c:pt>
                <c:pt idx="29">
                  <c:v>9.917620000000001</c:v>
                </c:pt>
                <c:pt idx="30">
                  <c:v>9.928590000000001</c:v>
                </c:pt>
              </c:numCache>
            </c:numRef>
          </c:yVal>
          <c:smooth val="1"/>
          <c:extLst xmlns:c16r2="http://schemas.microsoft.com/office/drawing/2015/06/chart">
            <c:ext xmlns:c16="http://schemas.microsoft.com/office/drawing/2014/chart" uri="{C3380CC4-5D6E-409C-BE32-E72D297353CC}">
              <c16:uniqueId val="{00000000-3D42-DF4F-B538-83DAABD1D3C2}"/>
            </c:ext>
          </c:extLst>
        </c:ser>
        <c:ser>
          <c:idx val="1"/>
          <c:order val="1"/>
          <c:tx>
            <c:v>Floating</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'MEMS (Free)'!$C$7:$C$37</c:f>
              <c:numCache>
                <c:formatCode>h:mm</c:formatCode>
                <c:ptCount val="31"/>
                <c:pt idx="0">
                  <c:v>0.0</c:v>
                </c:pt>
                <c:pt idx="1">
                  <c:v>0.00694444444444445</c:v>
                </c:pt>
                <c:pt idx="2">
                  <c:v>0.0138888888888888</c:v>
                </c:pt>
                <c:pt idx="3">
                  <c:v>0.0208333333333338</c:v>
                </c:pt>
                <c:pt idx="4">
                  <c:v>0.0277777777777778</c:v>
                </c:pt>
                <c:pt idx="5">
                  <c:v>0.0347222222222218</c:v>
                </c:pt>
                <c:pt idx="6">
                  <c:v>0.0416666666666668</c:v>
                </c:pt>
                <c:pt idx="7">
                  <c:v>0.0486111111111108</c:v>
                </c:pt>
                <c:pt idx="8">
                  <c:v>0.0555555555555558</c:v>
                </c:pt>
                <c:pt idx="9">
                  <c:v>0.0624999999999998</c:v>
                </c:pt>
                <c:pt idx="10">
                  <c:v>0.0694444444444448</c:v>
                </c:pt>
                <c:pt idx="11">
                  <c:v>0.0763888888888888</c:v>
                </c:pt>
                <c:pt idx="12">
                  <c:v>0.0833333333333338</c:v>
                </c:pt>
                <c:pt idx="13">
                  <c:v>0.0902777777777778</c:v>
                </c:pt>
                <c:pt idx="14">
                  <c:v>0.0972222222222227</c:v>
                </c:pt>
                <c:pt idx="15">
                  <c:v>0.104166666666667</c:v>
                </c:pt>
                <c:pt idx="16">
                  <c:v>0.111111111111111</c:v>
                </c:pt>
                <c:pt idx="17">
                  <c:v>0.118055555555556</c:v>
                </c:pt>
                <c:pt idx="18">
                  <c:v>0.125</c:v>
                </c:pt>
                <c:pt idx="19">
                  <c:v>0.131944444444445</c:v>
                </c:pt>
                <c:pt idx="20">
                  <c:v>0.138888888888889</c:v>
                </c:pt>
                <c:pt idx="21">
                  <c:v>0.145833333333333</c:v>
                </c:pt>
                <c:pt idx="22">
                  <c:v>0.152777777777778</c:v>
                </c:pt>
                <c:pt idx="23">
                  <c:v>0.159722222222222</c:v>
                </c:pt>
                <c:pt idx="24">
                  <c:v>0.166666666666667</c:v>
                </c:pt>
                <c:pt idx="25">
                  <c:v>0.173611111111111</c:v>
                </c:pt>
                <c:pt idx="26">
                  <c:v>0.180555555555556</c:v>
                </c:pt>
                <c:pt idx="27">
                  <c:v>0.1875</c:v>
                </c:pt>
                <c:pt idx="28">
                  <c:v>0.194444444444445</c:v>
                </c:pt>
                <c:pt idx="29">
                  <c:v>0.201388888888889</c:v>
                </c:pt>
                <c:pt idx="30">
                  <c:v>0.208333333333333</c:v>
                </c:pt>
              </c:numCache>
            </c:numRef>
          </c:xVal>
          <c:yVal>
            <c:numRef>
              <c:f>'MEMS (Free)'!$E$7:$E$37</c:f>
              <c:numCache>
                <c:formatCode>0.00</c:formatCode>
                <c:ptCount val="31"/>
                <c:pt idx="0">
                  <c:v>9.95185</c:v>
                </c:pt>
                <c:pt idx="1">
                  <c:v>10.007</c:v>
                </c:pt>
                <c:pt idx="2">
                  <c:v>10.6291</c:v>
                </c:pt>
                <c:pt idx="3">
                  <c:v>10.613</c:v>
                </c:pt>
                <c:pt idx="4">
                  <c:v>10.6689</c:v>
                </c:pt>
                <c:pt idx="5">
                  <c:v>10.4714</c:v>
                </c:pt>
                <c:pt idx="6">
                  <c:v>10.9295</c:v>
                </c:pt>
                <c:pt idx="7">
                  <c:v>11.0746</c:v>
                </c:pt>
                <c:pt idx="8">
                  <c:v>10.7503</c:v>
                </c:pt>
                <c:pt idx="9">
                  <c:v>11.0766</c:v>
                </c:pt>
                <c:pt idx="10">
                  <c:v>10.9433</c:v>
                </c:pt>
                <c:pt idx="11">
                  <c:v>11.2686</c:v>
                </c:pt>
                <c:pt idx="12">
                  <c:v>11.2775</c:v>
                </c:pt>
                <c:pt idx="13">
                  <c:v>11.1215</c:v>
                </c:pt>
                <c:pt idx="14">
                  <c:v>11.0875</c:v>
                </c:pt>
                <c:pt idx="15">
                  <c:v>11.3666</c:v>
                </c:pt>
                <c:pt idx="16">
                  <c:v>11.2097</c:v>
                </c:pt>
                <c:pt idx="17">
                  <c:v>11.2509</c:v>
                </c:pt>
                <c:pt idx="18">
                  <c:v>10.9838</c:v>
                </c:pt>
                <c:pt idx="19">
                  <c:v>11.0157</c:v>
                </c:pt>
                <c:pt idx="20">
                  <c:v>10.5286</c:v>
                </c:pt>
                <c:pt idx="21">
                  <c:v>10.6657</c:v>
                </c:pt>
                <c:pt idx="22">
                  <c:v>10.5826</c:v>
                </c:pt>
                <c:pt idx="23">
                  <c:v>10.6232</c:v>
                </c:pt>
                <c:pt idx="24">
                  <c:v>10.3925</c:v>
                </c:pt>
                <c:pt idx="25">
                  <c:v>10.5038</c:v>
                </c:pt>
                <c:pt idx="26">
                  <c:v>11.0886</c:v>
                </c:pt>
                <c:pt idx="27">
                  <c:v>11.2437</c:v>
                </c:pt>
                <c:pt idx="28">
                  <c:v>11.3161</c:v>
                </c:pt>
                <c:pt idx="29">
                  <c:v>11.4327</c:v>
                </c:pt>
                <c:pt idx="30">
                  <c:v>11.5717</c:v>
                </c:pt>
              </c:numCache>
            </c:numRef>
          </c:yVal>
          <c:smooth val="1"/>
          <c:extLst xmlns:c16r2="http://schemas.microsoft.com/office/drawing/2015/06/chart">
            <c:ext xmlns:c16="http://schemas.microsoft.com/office/drawing/2014/chart" uri="{C3380CC4-5D6E-409C-BE32-E72D297353CC}">
              <c16:uniqueId val="{00000001-3D42-DF4F-B538-83DAABD1D3C2}"/>
            </c:ext>
          </c:extLst>
        </c:ser>
        <c:dLbls>
          <c:showLegendKey val="0"/>
          <c:showVal val="0"/>
          <c:showCatName val="0"/>
          <c:showSerName val="0"/>
          <c:showPercent val="0"/>
          <c:showBubbleSize val="0"/>
        </c:dLbls>
        <c:axId val="-2109074888"/>
        <c:axId val="-2087940344"/>
      </c:scatterChart>
      <c:valAx>
        <c:axId val="-2109074888"/>
        <c:scaling>
          <c:orientation val="minMax"/>
          <c:max val="0.21"/>
          <c:min val="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b="1" dirty="0"/>
                  <a:t>Elapsed time (hours)</a:t>
                </a:r>
                <a:endParaRPr lang="ja-JP" b="1"/>
              </a:p>
            </c:rich>
          </c:tx>
          <c:layout/>
          <c:overlay val="0"/>
          <c:spPr>
            <a:noFill/>
            <a:ln>
              <a:noFill/>
            </a:ln>
            <a:effectLst/>
          </c:spPr>
        </c:title>
        <c:numFmt formatCode="h:mm"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087940344"/>
        <c:crosses val="autoZero"/>
        <c:crossBetween val="midCat"/>
        <c:majorUnit val="0.0416667"/>
      </c:valAx>
      <c:valAx>
        <c:axId val="-2087940344"/>
        <c:scaling>
          <c:orientation val="minMax"/>
          <c:min val="9.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b="1"/>
                  <a:t>Gain (a.u.)</a:t>
                </a:r>
                <a:endParaRPr lang="ja-JP" b="1"/>
              </a:p>
            </c:rich>
          </c:tx>
          <c:layout/>
          <c:overlay val="0"/>
          <c:spPr>
            <a:noFill/>
            <a:ln>
              <a:noFill/>
            </a:ln>
            <a:effectLst/>
          </c:spPr>
        </c:title>
        <c:numFmt formatCode="#,##0.0_);[Red]\(#,##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crossAx val="-2109074888"/>
        <c:crosses val="autoZero"/>
        <c:crossBetween val="midCat"/>
      </c:valAx>
      <c:spPr>
        <a:noFill/>
        <a:ln>
          <a:noFill/>
        </a:ln>
        <a:effectLst/>
      </c:spPr>
    </c:plotArea>
    <c:legend>
      <c:legendPos val="b"/>
      <c:layout>
        <c:manualLayout>
          <c:xMode val="edge"/>
          <c:yMode val="edge"/>
          <c:x val="0.172566398217387"/>
          <c:y val="0.032515711927191"/>
          <c:w val="0.785272782761318"/>
          <c:h val="0.11815323002076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lineMarker"/>
        <c:varyColors val="0"/>
        <c:ser>
          <c:idx val="0"/>
          <c:order val="0"/>
          <c:tx>
            <c:strRef>
              <c:f>Sheet1!$B$1</c:f>
              <c:strCache>
                <c:ptCount val="1"/>
                <c:pt idx="0">
                  <c:v>Y の値 1</c:v>
                </c:pt>
              </c:strCache>
            </c:strRef>
          </c:tx>
          <c:spPr>
            <a:ln w="47625">
              <a:noFill/>
            </a:ln>
          </c:spPr>
          <c:xVal>
            <c:numRef>
              <c:f>Sheet1!$A$2:$A$4</c:f>
              <c:numCache>
                <c:formatCode>General</c:formatCode>
                <c:ptCount val="3"/>
                <c:pt idx="0">
                  <c:v>0.2</c:v>
                </c:pt>
                <c:pt idx="1">
                  <c:v>1.0</c:v>
                </c:pt>
                <c:pt idx="2">
                  <c:v>3.0</c:v>
                </c:pt>
              </c:numCache>
            </c:numRef>
          </c:xVal>
          <c:yVal>
            <c:numRef>
              <c:f>Sheet1!$B$2:$B$4</c:f>
              <c:numCache>
                <c:formatCode>General</c:formatCode>
                <c:ptCount val="3"/>
                <c:pt idx="0">
                  <c:v>0.4</c:v>
                </c:pt>
                <c:pt idx="1">
                  <c:v>0.3</c:v>
                </c:pt>
                <c:pt idx="2">
                  <c:v>6.0</c:v>
                </c:pt>
              </c:numCache>
            </c:numRef>
          </c:yVal>
          <c:smooth val="0"/>
          <c:extLst xmlns:c16r2="http://schemas.microsoft.com/office/drawing/2015/06/chart">
            <c:ext xmlns:c16="http://schemas.microsoft.com/office/drawing/2014/chart" uri="{C3380CC4-5D6E-409C-BE32-E72D297353CC}">
              <c16:uniqueId val="{00000000-AEEB-4444-888C-1646291A2CFB}"/>
            </c:ext>
          </c:extLst>
        </c:ser>
        <c:dLbls>
          <c:showLegendKey val="0"/>
          <c:showVal val="0"/>
          <c:showCatName val="0"/>
          <c:showSerName val="0"/>
          <c:showPercent val="0"/>
          <c:showBubbleSize val="0"/>
        </c:dLbls>
        <c:axId val="-2087197608"/>
        <c:axId val="-2087321912"/>
      </c:scatterChart>
      <c:valAx>
        <c:axId val="-2087197608"/>
        <c:scaling>
          <c:logBase val="10.0"/>
          <c:orientation val="minMax"/>
          <c:min val="0.01"/>
        </c:scaling>
        <c:delete val="0"/>
        <c:axPos val="b"/>
        <c:majorGridlines>
          <c:spPr>
            <a:ln w="12700" cmpd="sng">
              <a:solidFill>
                <a:schemeClr val="bg1">
                  <a:lumMod val="50000"/>
                </a:schemeClr>
              </a:solidFill>
              <a:prstDash val="sysDot"/>
            </a:ln>
          </c:spPr>
        </c:majorGridlines>
        <c:title>
          <c:tx>
            <c:rich>
              <a:bodyPr/>
              <a:lstStyle/>
              <a:p>
                <a:pPr>
                  <a:defRPr lang="ja-JP" sz="1800"/>
                </a:pPr>
                <a:r>
                  <a:rPr lang="en-US" altLang="ja-JP" sz="1800" dirty="0"/>
                  <a:t>Spatial resolution (mm)</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087321912"/>
        <c:crossesAt val="0.01"/>
        <c:crossBetween val="midCat"/>
      </c:valAx>
      <c:valAx>
        <c:axId val="-2087321912"/>
        <c:scaling>
          <c:logBase val="10.0"/>
          <c:orientation val="minMax"/>
          <c:max val="100.0"/>
        </c:scaling>
        <c:delete val="0"/>
        <c:axPos val="l"/>
        <c:majorGridlines>
          <c:spPr>
            <a:ln w="12700" cmpd="sng">
              <a:solidFill>
                <a:schemeClr val="bg1">
                  <a:lumMod val="50000"/>
                </a:schemeClr>
              </a:solidFill>
              <a:prstDash val="sysDot"/>
            </a:ln>
          </c:spPr>
        </c:majorGridlines>
        <c:title>
          <c:tx>
            <c:rich>
              <a:bodyPr rot="-5400000" vert="horz"/>
              <a:lstStyle/>
              <a:p>
                <a:pPr>
                  <a:defRPr lang="ja-JP" sz="1800"/>
                </a:pPr>
                <a:r>
                  <a:rPr lang="en-US" altLang="ja-JP" sz="1800" dirty="0"/>
                  <a:t>Global count rate (</a:t>
                </a:r>
                <a:r>
                  <a:rPr lang="en-US" altLang="ja-JP" sz="1800" dirty="0" err="1"/>
                  <a:t>Mcps</a:t>
                </a:r>
                <a:r>
                  <a:rPr lang="en-US" altLang="ja-JP" sz="1800" dirty="0"/>
                  <a:t>)</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087197608"/>
        <c:crossesAt val="0.01"/>
        <c:crossBetween val="midCat"/>
      </c:valAx>
      <c:spPr>
        <a:ln w="12700" cmpd="sng">
          <a:solidFill>
            <a:schemeClr val="tx1"/>
          </a:solidFill>
        </a:ln>
      </c:spPr>
    </c:plotArea>
    <c:plotVisOnly val="1"/>
    <c:dispBlanksAs val="gap"/>
    <c:showDLblsOverMax val="0"/>
  </c:chart>
  <c:txPr>
    <a:bodyPr/>
    <a:lstStyle/>
    <a:p>
      <a:pPr>
        <a:defRPr sz="1800"/>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scatterChart>
        <c:scatterStyle val="lineMarker"/>
        <c:varyColors val="0"/>
        <c:ser>
          <c:idx val="0"/>
          <c:order val="0"/>
          <c:tx>
            <c:strRef>
              <c:f>Sheet1!$B$1</c:f>
              <c:strCache>
                <c:ptCount val="1"/>
                <c:pt idx="0">
                  <c:v>Y の値 1</c:v>
                </c:pt>
              </c:strCache>
            </c:strRef>
          </c:tx>
          <c:spPr>
            <a:ln w="47625">
              <a:noFill/>
            </a:ln>
          </c:spPr>
          <c:xVal>
            <c:numRef>
              <c:f>Sheet1!$A$2:$A$4</c:f>
              <c:numCache>
                <c:formatCode>General</c:formatCode>
                <c:ptCount val="3"/>
                <c:pt idx="0">
                  <c:v>0.2</c:v>
                </c:pt>
                <c:pt idx="1">
                  <c:v>1.0</c:v>
                </c:pt>
                <c:pt idx="2">
                  <c:v>3.0</c:v>
                </c:pt>
              </c:numCache>
            </c:numRef>
          </c:xVal>
          <c:yVal>
            <c:numRef>
              <c:f>Sheet1!$B$2:$B$4</c:f>
              <c:numCache>
                <c:formatCode>General</c:formatCode>
                <c:ptCount val="3"/>
                <c:pt idx="0">
                  <c:v>0.4</c:v>
                </c:pt>
                <c:pt idx="1">
                  <c:v>0.3</c:v>
                </c:pt>
                <c:pt idx="2">
                  <c:v>6.0</c:v>
                </c:pt>
              </c:numCache>
            </c:numRef>
          </c:yVal>
          <c:smooth val="0"/>
          <c:extLst xmlns:c16r2="http://schemas.microsoft.com/office/drawing/2015/06/chart">
            <c:ext xmlns:c16="http://schemas.microsoft.com/office/drawing/2014/chart" uri="{C3380CC4-5D6E-409C-BE32-E72D297353CC}">
              <c16:uniqueId val="{00000000-AEEB-4444-888C-1646291A2CFB}"/>
            </c:ext>
          </c:extLst>
        </c:ser>
        <c:dLbls>
          <c:showLegendKey val="0"/>
          <c:showVal val="0"/>
          <c:showCatName val="0"/>
          <c:showSerName val="0"/>
          <c:showPercent val="0"/>
          <c:showBubbleSize val="0"/>
        </c:dLbls>
        <c:axId val="2136384296"/>
        <c:axId val="2136383416"/>
      </c:scatterChart>
      <c:valAx>
        <c:axId val="2136384296"/>
        <c:scaling>
          <c:logBase val="10.0"/>
          <c:orientation val="minMax"/>
          <c:min val="0.01"/>
        </c:scaling>
        <c:delete val="0"/>
        <c:axPos val="b"/>
        <c:majorGridlines>
          <c:spPr>
            <a:ln w="12700" cmpd="sng">
              <a:solidFill>
                <a:schemeClr val="bg1">
                  <a:lumMod val="50000"/>
                </a:schemeClr>
              </a:solidFill>
              <a:prstDash val="sysDot"/>
            </a:ln>
          </c:spPr>
        </c:majorGridlines>
        <c:title>
          <c:tx>
            <c:rich>
              <a:bodyPr/>
              <a:lstStyle/>
              <a:p>
                <a:pPr>
                  <a:defRPr lang="ja-JP" sz="1800"/>
                </a:pPr>
                <a:r>
                  <a:rPr lang="en-US" altLang="ja-JP" sz="1800" dirty="0"/>
                  <a:t>Spatial resolution (mm)</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136383416"/>
        <c:crossesAt val="0.01"/>
        <c:crossBetween val="midCat"/>
      </c:valAx>
      <c:valAx>
        <c:axId val="2136383416"/>
        <c:scaling>
          <c:logBase val="10.0"/>
          <c:orientation val="minMax"/>
          <c:max val="100.0"/>
        </c:scaling>
        <c:delete val="0"/>
        <c:axPos val="l"/>
        <c:majorGridlines>
          <c:spPr>
            <a:ln w="12700" cmpd="sng">
              <a:solidFill>
                <a:schemeClr val="bg1">
                  <a:lumMod val="50000"/>
                </a:schemeClr>
              </a:solidFill>
              <a:prstDash val="sysDot"/>
            </a:ln>
          </c:spPr>
        </c:majorGridlines>
        <c:title>
          <c:tx>
            <c:rich>
              <a:bodyPr rot="-5400000" vert="horz"/>
              <a:lstStyle/>
              <a:p>
                <a:pPr>
                  <a:defRPr lang="ja-JP" sz="1800"/>
                </a:pPr>
                <a:r>
                  <a:rPr lang="en-US" altLang="ja-JP" sz="1800" dirty="0"/>
                  <a:t>Global count rate (</a:t>
                </a:r>
                <a:r>
                  <a:rPr lang="en-US" altLang="ja-JP" sz="1800" dirty="0" err="1"/>
                  <a:t>Mcps</a:t>
                </a:r>
                <a:r>
                  <a:rPr lang="en-US" altLang="ja-JP" sz="1800" dirty="0"/>
                  <a:t>)</a:t>
                </a:r>
                <a:endParaRPr lang="ja-JP" altLang="en-US" sz="1800" dirty="0"/>
              </a:p>
            </c:rich>
          </c:tx>
          <c:layout/>
          <c:overlay val="0"/>
        </c:title>
        <c:numFmt formatCode="General" sourceLinked="1"/>
        <c:majorTickMark val="in"/>
        <c:minorTickMark val="in"/>
        <c:tickLblPos val="nextTo"/>
        <c:spPr>
          <a:ln w="12700" cmpd="sng">
            <a:solidFill>
              <a:schemeClr val="tx1"/>
            </a:solidFill>
          </a:ln>
        </c:spPr>
        <c:txPr>
          <a:bodyPr/>
          <a:lstStyle/>
          <a:p>
            <a:pPr>
              <a:defRPr lang="ja-JP" sz="1400" b="1"/>
            </a:pPr>
            <a:endParaRPr lang="ja-JP"/>
          </a:p>
        </c:txPr>
        <c:crossAx val="2136384296"/>
        <c:crossesAt val="0.01"/>
        <c:crossBetween val="midCat"/>
      </c:valAx>
      <c:spPr>
        <a:ln w="12700" cmpd="sng">
          <a:solidFill>
            <a:schemeClr val="tx1"/>
          </a:solidFill>
        </a:ln>
      </c:spPr>
    </c:plotArea>
    <c:plotVisOnly val="1"/>
    <c:dispBlanksAs val="gap"/>
    <c:showDLblsOverMax val="0"/>
  </c:chart>
  <c:txPr>
    <a:bodyPr/>
    <a:lstStyle/>
    <a:p>
      <a:pPr>
        <a:defRPr sz="1800"/>
      </a:pPr>
      <a:endParaRPr lang="ja-JP"/>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EDB0B1-517A-1146-B599-0A662BF0D530}" type="datetimeFigureOut">
              <a:rPr kumimoji="1" lang="ja-JP" altLang="en-US" smtClean="0"/>
              <a:t>9/4/18</a:t>
            </a:fld>
            <a:endParaRPr kumimoji="1" lang="ja-JP"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37B86D-3E0A-BF41-9ABA-636FB003C585}" type="slidenum">
              <a:rPr kumimoji="1" lang="ja-JP" altLang="en-US" smtClean="0"/>
              <a:t>‹#›</a:t>
            </a:fld>
            <a:endParaRPr kumimoji="1" lang="ja-JP" altLang="en-US"/>
          </a:p>
        </p:txBody>
      </p:sp>
    </p:spTree>
    <p:extLst>
      <p:ext uri="{BB962C8B-B14F-4D97-AF65-F5344CB8AC3E}">
        <p14:creationId xmlns:p14="http://schemas.microsoft.com/office/powerpoint/2010/main" val="999691146"/>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u="none" kern="1200" baseline="0" dirty="0">
                <a:solidFill>
                  <a:schemeClr val="tx1"/>
                </a:solidFill>
                <a:latin typeface="+mn-lt"/>
                <a:ea typeface="+mn-ea"/>
                <a:cs typeface="+mn-cs"/>
              </a:rPr>
              <a:t>Good morning. My name is Joe Parker.</a:t>
            </a:r>
          </a:p>
          <a:p>
            <a:r>
              <a:rPr kumimoji="1" lang="en-US" altLang="ja-JP" sz="1200" u="none" kern="1200" baseline="0" dirty="0">
                <a:solidFill>
                  <a:schemeClr val="tx1"/>
                </a:solidFill>
                <a:latin typeface="+mn-lt"/>
                <a:ea typeface="+mn-ea"/>
                <a:cs typeface="+mn-cs"/>
              </a:rPr>
              <a:t>Thank you very much for having me here today and thank you for allowing me speak to you about my research on ‘A new micro-pattern detector for high-rate, time-resolved neutron imaging and its applications’.</a:t>
            </a:r>
            <a:endParaRPr kumimoji="1" lang="ja-JP" altLang="en-US" dirty="0"/>
          </a:p>
        </p:txBody>
      </p:sp>
      <p:sp>
        <p:nvSpPr>
          <p:cNvPr id="4" name="Slide Number Placeholder 3"/>
          <p:cNvSpPr>
            <a:spLocks noGrp="1"/>
          </p:cNvSpPr>
          <p:nvPr>
            <p:ph type="sldNum" sz="quarter" idx="10"/>
          </p:nvPr>
        </p:nvSpPr>
        <p:spPr/>
        <p:txBody>
          <a:bodyPr/>
          <a:lstStyle/>
          <a:p>
            <a:fld id="{6337B86D-3E0A-BF41-9ABA-636FB003C585}" type="slidenum">
              <a:rPr kumimoji="1" lang="ja-JP" altLang="en-US" smtClean="0"/>
              <a:t>1</a:t>
            </a:fld>
            <a:endParaRPr kumimoji="1" lang="ja-JP" altLang="en-US"/>
          </a:p>
        </p:txBody>
      </p:sp>
    </p:spTree>
    <p:extLst>
      <p:ext uri="{BB962C8B-B14F-4D97-AF65-F5344CB8AC3E}">
        <p14:creationId xmlns:p14="http://schemas.microsoft.com/office/powerpoint/2010/main" val="776115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2188" y="768350"/>
            <a:ext cx="5114925" cy="3836988"/>
          </a:xfrm>
        </p:spPr>
      </p:sp>
      <p:sp>
        <p:nvSpPr>
          <p:cNvPr id="3" name="ノート プレースホルダー 2"/>
          <p:cNvSpPr>
            <a:spLocks noGrp="1"/>
          </p:cNvSpPr>
          <p:nvPr>
            <p:ph type="body" idx="1"/>
          </p:nvPr>
        </p:nvSpPr>
        <p:spPr/>
        <p:txBody>
          <a:bodyPr/>
          <a:lstStyle/>
          <a:p>
            <a:r>
              <a:rPr kumimoji="1" lang="en-US" altLang="ja-JP" baseline="0" dirty="0"/>
              <a:t>1 day by walk, 2 or 3 hours by a bus or train</a:t>
            </a:r>
          </a:p>
          <a:p>
            <a:endParaRPr kumimoji="1" lang="ja-JP" altLang="en-US" dirty="0"/>
          </a:p>
        </p:txBody>
      </p:sp>
      <p:sp>
        <p:nvSpPr>
          <p:cNvPr id="4" name="スライド番号プレースホルダー 3"/>
          <p:cNvSpPr>
            <a:spLocks noGrp="1"/>
          </p:cNvSpPr>
          <p:nvPr>
            <p:ph type="sldNum" sz="quarter" idx="10"/>
          </p:nvPr>
        </p:nvSpPr>
        <p:spPr/>
        <p:txBody>
          <a:bodyPr/>
          <a:lstStyle/>
          <a:p>
            <a:fld id="{FDAE294B-1BCC-499C-A16B-86E81B6DACFE}" type="slidenum">
              <a:rPr lang="en-US" altLang="ja-JP" smtClean="0"/>
              <a:pPr/>
              <a:t>3</a:t>
            </a:fld>
            <a:endParaRPr lang="en-US" altLang="ja-JP"/>
          </a:p>
        </p:txBody>
      </p:sp>
    </p:spTree>
    <p:extLst>
      <p:ext uri="{BB962C8B-B14F-4D97-AF65-F5344CB8AC3E}">
        <p14:creationId xmlns:p14="http://schemas.microsoft.com/office/powerpoint/2010/main" val="1549500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30 sec</a:t>
            </a:r>
            <a:endParaRPr kumimoji="1" lang="ja-JP" altLang="en-US" dirty="0"/>
          </a:p>
        </p:txBody>
      </p:sp>
      <p:sp>
        <p:nvSpPr>
          <p:cNvPr id="4" name="スライド番号プレースホルダー 3"/>
          <p:cNvSpPr>
            <a:spLocks noGrp="1"/>
          </p:cNvSpPr>
          <p:nvPr>
            <p:ph type="sldNum" sz="quarter" idx="10"/>
          </p:nvPr>
        </p:nvSpPr>
        <p:spPr/>
        <p:txBody>
          <a:bodyPr/>
          <a:lstStyle/>
          <a:p>
            <a:fld id="{6337B86D-3E0A-BF41-9ABA-636FB003C585}" type="slidenum">
              <a:rPr kumimoji="1" lang="ja-JP" altLang="en-US" smtClean="0"/>
              <a:t>7</a:t>
            </a:fld>
            <a:endParaRPr kumimoji="1" lang="ja-JP" altLang="en-US"/>
          </a:p>
        </p:txBody>
      </p:sp>
    </p:spTree>
    <p:extLst>
      <p:ext uri="{BB962C8B-B14F-4D97-AF65-F5344CB8AC3E}">
        <p14:creationId xmlns:p14="http://schemas.microsoft.com/office/powerpoint/2010/main" val="305624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200"/>
              </a:spcBef>
            </a:pPr>
            <a:r>
              <a:rPr kumimoji="1" lang="en-US" altLang="ja-JP" sz="2100" dirty="0">
                <a:solidFill>
                  <a:srgbClr val="008000"/>
                </a:solidFill>
              </a:rPr>
              <a:t>Benefits</a:t>
            </a:r>
            <a:endParaRPr kumimoji="1" lang="en-US" altLang="ja-JP" sz="1700" dirty="0">
              <a:solidFill>
                <a:srgbClr val="008000"/>
              </a:solidFill>
            </a:endParaRPr>
          </a:p>
          <a:p>
            <a:pPr lvl="1">
              <a:spcBef>
                <a:spcPts val="1400"/>
              </a:spcBef>
            </a:pPr>
            <a:r>
              <a:rPr kumimoji="1" lang="en-US" altLang="ja-JP" dirty="0"/>
              <a:t>Drastically reduced measurement times</a:t>
            </a:r>
          </a:p>
          <a:p>
            <a:pPr lvl="1">
              <a:spcBef>
                <a:spcPts val="1400"/>
              </a:spcBef>
            </a:pPr>
            <a:r>
              <a:rPr kumimoji="1" lang="en-US" altLang="ja-JP" dirty="0"/>
              <a:t>Complicated measurement techniques</a:t>
            </a:r>
          </a:p>
          <a:p>
            <a:pPr lvl="1">
              <a:spcBef>
                <a:spcPts val="1400"/>
              </a:spcBef>
            </a:pPr>
            <a:r>
              <a:rPr kumimoji="1" lang="en-US" altLang="ja-JP" dirty="0"/>
              <a:t>Combine with CT, real time measurements</a:t>
            </a:r>
          </a:p>
          <a:p>
            <a:endParaRPr lang="en-US" dirty="0"/>
          </a:p>
        </p:txBody>
      </p:sp>
      <p:sp>
        <p:nvSpPr>
          <p:cNvPr id="4" name="Slide Number Placeholder 3"/>
          <p:cNvSpPr>
            <a:spLocks noGrp="1"/>
          </p:cNvSpPr>
          <p:nvPr>
            <p:ph type="sldNum" sz="quarter" idx="5"/>
          </p:nvPr>
        </p:nvSpPr>
        <p:spPr/>
        <p:txBody>
          <a:bodyPr/>
          <a:lstStyle/>
          <a:p>
            <a:fld id="{6337B86D-3E0A-BF41-9ABA-636FB003C585}" type="slidenum">
              <a:rPr kumimoji="1" lang="ja-JP" altLang="en-US" smtClean="0"/>
              <a:t>9</a:t>
            </a:fld>
            <a:endParaRPr kumimoji="1" lang="ja-JP" altLang="en-US"/>
          </a:p>
        </p:txBody>
      </p:sp>
    </p:spTree>
    <p:extLst>
      <p:ext uri="{BB962C8B-B14F-4D97-AF65-F5344CB8AC3E}">
        <p14:creationId xmlns:p14="http://schemas.microsoft.com/office/powerpoint/2010/main" val="1943244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u="none" kern="1200" baseline="0" dirty="0">
                <a:solidFill>
                  <a:schemeClr val="tx1"/>
                </a:solidFill>
                <a:latin typeface="+mn-lt"/>
                <a:ea typeface="+mn-ea"/>
                <a:cs typeface="+mn-cs"/>
              </a:rPr>
              <a:t>Our µPIC-based neutron imaging detector, or µNID, shown here, consists simply of a µPIC, which is just a printed circuit board, and drift cage contained in an aluminum pressure vessel. As stated previously, we achieve neutron detection by adding He3 to the gas of the detector, and we measure both the detailed 3-dimensional track and energy deposition of the resultant proton-triton pairs.</a:t>
            </a:r>
          </a:p>
          <a:p>
            <a:endParaRPr kumimoji="1" lang="en-US" altLang="ja-JP" sz="1200" u="none" kern="1200" baseline="0" dirty="0">
              <a:solidFill>
                <a:schemeClr val="tx1"/>
              </a:solidFill>
              <a:latin typeface="+mn-lt"/>
              <a:ea typeface="+mn-ea"/>
              <a:cs typeface="+mn-cs"/>
            </a:endParaRPr>
          </a:p>
          <a:p>
            <a:r>
              <a:rPr kumimoji="1" lang="en-US" altLang="ja-JP" sz="1200" u="none" kern="1200" baseline="0" dirty="0">
                <a:solidFill>
                  <a:schemeClr val="tx1"/>
                </a:solidFill>
                <a:latin typeface="+mn-lt"/>
                <a:ea typeface="+mn-ea"/>
                <a:cs typeface="+mn-cs"/>
              </a:rPr>
              <a:t>The energy deposition is estimated using the time-over-threshold technique. As illustrated here, it is simply the time for which an analog signal exceeds the threshold of the discriminator. This measurement is accomplished digitally, without the need for ADCs, allowing us to maintain maximal counting rates. In this way, we can measure approximately the energy deposition at each hit point, as illustrated by this sample event.</a:t>
            </a:r>
          </a:p>
          <a:p>
            <a:endParaRPr kumimoji="1" lang="en-US" altLang="ja-JP" sz="1200" u="none" kern="1200" baseline="0" dirty="0">
              <a:solidFill>
                <a:schemeClr val="tx1"/>
              </a:solidFill>
              <a:latin typeface="+mn-lt"/>
              <a:ea typeface="+mn-ea"/>
              <a:cs typeface="+mn-cs"/>
            </a:endParaRPr>
          </a:p>
          <a:p>
            <a:r>
              <a:rPr kumimoji="1" lang="en-US" altLang="ja-JP" sz="1200" u="none" kern="1200" baseline="0" dirty="0">
                <a:solidFill>
                  <a:schemeClr val="tx1"/>
                </a:solidFill>
                <a:latin typeface="+mn-lt"/>
                <a:ea typeface="+mn-ea"/>
                <a:cs typeface="+mn-cs"/>
              </a:rPr>
              <a:t>By observing this TOT distribution, we are able to cleanly separate the proton and triton tracks, leading to a much better estimate of the neutron interaction position, as compared to say taking the midpoint of the track as one would be forced to do in the absence of the TOT information.</a:t>
            </a:r>
          </a:p>
          <a:p>
            <a:r>
              <a:rPr kumimoji="1" lang="en-US" altLang="ja-JP" sz="1200" u="none" kern="1200" baseline="0" dirty="0">
                <a:solidFill>
                  <a:schemeClr val="tx1"/>
                </a:solidFill>
                <a:latin typeface="+mn-lt"/>
                <a:ea typeface="+mn-ea"/>
                <a:cs typeface="+mn-cs"/>
              </a:rPr>
              <a:t>This characteristic shape is also what allows us to reject essentially all backgrounds.</a:t>
            </a:r>
          </a:p>
          <a:p>
            <a:endParaRPr kumimoji="1" lang="ja-JP" altLang="en-US" dirty="0"/>
          </a:p>
        </p:txBody>
      </p:sp>
      <p:sp>
        <p:nvSpPr>
          <p:cNvPr id="4" name="Slide Number Placeholder 3"/>
          <p:cNvSpPr>
            <a:spLocks noGrp="1"/>
          </p:cNvSpPr>
          <p:nvPr>
            <p:ph type="sldNum" sz="quarter" idx="10"/>
          </p:nvPr>
        </p:nvSpPr>
        <p:spPr/>
        <p:txBody>
          <a:bodyPr/>
          <a:lstStyle/>
          <a:p>
            <a:fld id="{6337B86D-3E0A-BF41-9ABA-636FB003C585}" type="slidenum">
              <a:rPr kumimoji="1" lang="ja-JP" altLang="en-US" smtClean="0"/>
              <a:t>12</a:t>
            </a:fld>
            <a:endParaRPr kumimoji="1" lang="ja-JP" altLang="en-US"/>
          </a:p>
        </p:txBody>
      </p:sp>
    </p:spTree>
    <p:extLst>
      <p:ext uri="{BB962C8B-B14F-4D97-AF65-F5344CB8AC3E}">
        <p14:creationId xmlns:p14="http://schemas.microsoft.com/office/powerpoint/2010/main" val="1640605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7B86D-3E0A-BF41-9ABA-636FB003C585}" type="slidenum">
              <a:rPr kumimoji="1" lang="ja-JP" altLang="en-US" smtClean="0"/>
              <a:t>28</a:t>
            </a:fld>
            <a:endParaRPr kumimoji="1" lang="ja-JP" altLang="en-US"/>
          </a:p>
        </p:txBody>
      </p:sp>
    </p:spTree>
    <p:extLst>
      <p:ext uri="{BB962C8B-B14F-4D97-AF65-F5344CB8AC3E}">
        <p14:creationId xmlns:p14="http://schemas.microsoft.com/office/powerpoint/2010/main" val="2876743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a:t>And</a:t>
            </a:r>
            <a:r>
              <a:rPr kumimoji="1" lang="en-US" altLang="ja-JP" baseline="0" dirty="0"/>
              <a:t> in summary, we have successfully developed  a new, powerful detector system for time-resolved neutron imaging which combines 3-dimensional tracking and energy measurement by time-over-threshold to provide excellent overall operating characteristics.</a:t>
            </a:r>
          </a:p>
          <a:p>
            <a:endParaRPr kumimoji="1" lang="en-US" altLang="ja-JP" baseline="0" dirty="0"/>
          </a:p>
          <a:p>
            <a:r>
              <a:rPr kumimoji="1" lang="en-US" altLang="ja-JP" baseline="0" dirty="0"/>
              <a:t>Two µNID systems are already in service at J-PARC, with a third to be installed at the new imaging </a:t>
            </a:r>
            <a:r>
              <a:rPr kumimoji="1" lang="en-US" altLang="ja-JP" baseline="0" dirty="0" err="1"/>
              <a:t>beamline</a:t>
            </a:r>
            <a:r>
              <a:rPr kumimoji="1" lang="en-US" altLang="ja-JP" baseline="0" dirty="0"/>
              <a:t>.</a:t>
            </a:r>
          </a:p>
          <a:p>
            <a:endParaRPr kumimoji="1" lang="en-US" altLang="ja-JP" baseline="0" dirty="0"/>
          </a:p>
          <a:p>
            <a:r>
              <a:rPr kumimoji="1" lang="en-US" altLang="ja-JP" baseline="0" dirty="0"/>
              <a:t>I have also studied new time-of-flight based techniques and analysis methods, which have applications over a broad range of materials science, and I would like to use such new techniques to open up new science.</a:t>
            </a:r>
          </a:p>
          <a:p>
            <a:endParaRPr kumimoji="1" lang="en-US" altLang="ja-JP" baseline="0" dirty="0"/>
          </a:p>
          <a:p>
            <a:r>
              <a:rPr kumimoji="1" lang="en-US" altLang="ja-JP" baseline="0" dirty="0"/>
              <a:t>I have also developed good working relationships with members of J-PARC and Hokkaido University, and staff at DNP.</a:t>
            </a:r>
          </a:p>
          <a:p>
            <a:endParaRPr kumimoji="1" lang="en-US" altLang="ja-JP" baseline="0" dirty="0"/>
          </a:p>
          <a:p>
            <a:r>
              <a:rPr kumimoji="1" lang="en-US" altLang="ja-JP" baseline="0" dirty="0"/>
              <a:t>I am ready to continue and expand my research at the new imaging </a:t>
            </a:r>
            <a:r>
              <a:rPr kumimoji="1" lang="en-US" altLang="ja-JP" baseline="0" dirty="0" err="1"/>
              <a:t>beamline</a:t>
            </a:r>
            <a:r>
              <a:rPr kumimoji="1" lang="en-US" altLang="ja-JP" baseline="0" dirty="0"/>
              <a:t>, and use the skills I’ve acquired over my varied career to help develop a unique, world class </a:t>
            </a:r>
            <a:r>
              <a:rPr kumimoji="1" lang="en-US" altLang="ja-JP" baseline="0" dirty="0" err="1"/>
              <a:t>beamline</a:t>
            </a:r>
            <a:r>
              <a:rPr kumimoji="1" lang="en-US" altLang="ja-JP" baseline="0" dirty="0"/>
              <a:t>.</a:t>
            </a:r>
          </a:p>
          <a:p>
            <a:endParaRPr kumimoji="1" lang="en-US" altLang="ja-JP" baseline="0" dirty="0"/>
          </a:p>
          <a:p>
            <a:endParaRPr kumimoji="1" lang="en-US" altLang="ja-JP" baseline="0" dirty="0"/>
          </a:p>
          <a:p>
            <a:r>
              <a:rPr kumimoji="1" lang="en-US" altLang="ja-JP" baseline="0" dirty="0"/>
              <a:t>Thank you.</a:t>
            </a:r>
          </a:p>
        </p:txBody>
      </p:sp>
      <p:sp>
        <p:nvSpPr>
          <p:cNvPr id="4" name="Slide Number Placeholder 3"/>
          <p:cNvSpPr>
            <a:spLocks noGrp="1"/>
          </p:cNvSpPr>
          <p:nvPr>
            <p:ph type="sldNum" sz="quarter" idx="10"/>
          </p:nvPr>
        </p:nvSpPr>
        <p:spPr/>
        <p:txBody>
          <a:bodyPr/>
          <a:lstStyle/>
          <a:p>
            <a:fld id="{6337B86D-3E0A-BF41-9ABA-636FB003C585}" type="slidenum">
              <a:rPr kumimoji="1" lang="ja-JP" altLang="en-US" smtClean="0"/>
              <a:t>30</a:t>
            </a:fld>
            <a:endParaRPr kumimoji="1" lang="ja-JP" altLang="en-US"/>
          </a:p>
        </p:txBody>
      </p:sp>
    </p:spTree>
    <p:extLst>
      <p:ext uri="{BB962C8B-B14F-4D97-AF65-F5344CB8AC3E}">
        <p14:creationId xmlns:p14="http://schemas.microsoft.com/office/powerpoint/2010/main" val="898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200" u="none" kern="1200" baseline="0" dirty="0">
                <a:solidFill>
                  <a:schemeClr val="tx1"/>
                </a:solidFill>
                <a:latin typeface="+mn-lt"/>
                <a:ea typeface="+mn-ea"/>
                <a:cs typeface="+mn-cs"/>
              </a:rPr>
              <a:t>The next few slides demonstrate the basic performance of the µNID.</a:t>
            </a:r>
          </a:p>
          <a:p>
            <a:r>
              <a:rPr kumimoji="1" lang="en-US" altLang="ja-JP" sz="1200" u="none" kern="1200" baseline="0" dirty="0">
                <a:solidFill>
                  <a:schemeClr val="tx1"/>
                </a:solidFill>
                <a:latin typeface="+mn-lt"/>
                <a:ea typeface="+mn-ea"/>
                <a:cs typeface="+mn-cs"/>
              </a:rPr>
              <a:t>Here are a series of images to show the good spatial resolution we’ve achieved with our detector.</a:t>
            </a:r>
          </a:p>
          <a:p>
            <a:r>
              <a:rPr kumimoji="1" lang="en-US" altLang="ja-JP" sz="1200" u="none" kern="1200" baseline="0" dirty="0">
                <a:solidFill>
                  <a:schemeClr val="tx1"/>
                </a:solidFill>
                <a:latin typeface="+mn-lt"/>
                <a:ea typeface="+mn-ea"/>
                <a:cs typeface="+mn-cs"/>
              </a:rPr>
              <a:t>For comparison, the left-most image was constructed by ignoring the TOT information and selecting the mid-point of each track, resulting in a spatial resolution of about 1 mm.</a:t>
            </a:r>
          </a:p>
          <a:p>
            <a:r>
              <a:rPr kumimoji="1" lang="en-US" altLang="ja-JP" sz="1200" u="none" kern="1200" baseline="0" dirty="0">
                <a:solidFill>
                  <a:schemeClr val="tx1"/>
                </a:solidFill>
                <a:latin typeface="+mn-lt"/>
                <a:ea typeface="+mn-ea"/>
                <a:cs typeface="+mn-cs"/>
              </a:rPr>
              <a:t>I initially developed a simple algorithm which used the shape of the TOT distribution to determine the proton direction and then apply a correction relative to the mid-point of the track, resulting in the middle image.  This method achieves a spatial resolution of about 150 µm but with poor overall image quality.</a:t>
            </a:r>
          </a:p>
          <a:p>
            <a:r>
              <a:rPr kumimoji="1" lang="en-US" altLang="ja-JP" sz="1200" u="none" kern="1200" baseline="0" dirty="0">
                <a:solidFill>
                  <a:schemeClr val="tx1"/>
                </a:solidFill>
                <a:latin typeface="+mn-lt"/>
                <a:ea typeface="+mn-ea"/>
                <a:cs typeface="+mn-cs"/>
              </a:rPr>
              <a:t>The final method which I developed uses a template-based fit, with templates generated by a simulation of the detector system.  This method achieves a spatial resolution as low as 100 µm with good image uniformity as shown on the right.</a:t>
            </a:r>
          </a:p>
          <a:p>
            <a:endParaRPr kumimoji="1" lang="en-US" altLang="ja-JP" sz="1200" u="none" kern="1200" baseline="0" dirty="0">
              <a:solidFill>
                <a:schemeClr val="tx1"/>
              </a:solidFill>
              <a:latin typeface="+mn-lt"/>
              <a:ea typeface="+mn-ea"/>
              <a:cs typeface="+mn-cs"/>
            </a:endParaRPr>
          </a:p>
          <a:p>
            <a:r>
              <a:rPr kumimoji="1" lang="en-US" altLang="ja-JP" sz="1200" u="none" kern="1200" baseline="0" dirty="0">
                <a:solidFill>
                  <a:schemeClr val="tx1"/>
                </a:solidFill>
                <a:latin typeface="+mn-lt"/>
                <a:ea typeface="+mn-ea"/>
                <a:cs typeface="+mn-cs"/>
              </a:rPr>
              <a:t>The plot in the lower left shows the distribution of total time-over-threshold, summed event-by-event, where we can see a clear separation of the neutron and gamma peaks.  By also considering the characteristic track length and TOT distribution for He3 decay events and optimizing the gas gain, we could achieve an effective gamma sensitivity of &lt; 10</a:t>
            </a:r>
            <a:r>
              <a:rPr kumimoji="1" lang="en-US" altLang="ja-JP" sz="1200" u="none" kern="1200" baseline="30000" dirty="0">
                <a:solidFill>
                  <a:schemeClr val="tx1"/>
                </a:solidFill>
                <a:latin typeface="+mn-lt"/>
                <a:ea typeface="+mn-ea"/>
                <a:cs typeface="+mn-cs"/>
              </a:rPr>
              <a:t>-12</a:t>
            </a:r>
            <a:r>
              <a:rPr kumimoji="1" lang="en-US" altLang="ja-JP" sz="1200" u="none" kern="1200" baseline="0" dirty="0">
                <a:solidFill>
                  <a:schemeClr val="tx1"/>
                </a:solidFill>
                <a:latin typeface="+mn-lt"/>
                <a:ea typeface="+mn-ea"/>
                <a:cs typeface="+mn-cs"/>
              </a:rPr>
              <a:t>. </a:t>
            </a:r>
          </a:p>
          <a:p>
            <a:endParaRPr kumimoji="1" lang="ja-JP" altLang="en-US" dirty="0"/>
          </a:p>
        </p:txBody>
      </p:sp>
      <p:sp>
        <p:nvSpPr>
          <p:cNvPr id="4" name="Slide Number Placeholder 3"/>
          <p:cNvSpPr>
            <a:spLocks noGrp="1"/>
          </p:cNvSpPr>
          <p:nvPr>
            <p:ph type="sldNum" sz="quarter" idx="10"/>
          </p:nvPr>
        </p:nvSpPr>
        <p:spPr/>
        <p:txBody>
          <a:bodyPr/>
          <a:lstStyle/>
          <a:p>
            <a:fld id="{6337B86D-3E0A-BF41-9ABA-636FB003C585}" type="slidenum">
              <a:rPr kumimoji="1" lang="ja-JP" altLang="en-US" smtClean="0"/>
              <a:t>35</a:t>
            </a:fld>
            <a:endParaRPr kumimoji="1" lang="ja-JP" altLang="en-US"/>
          </a:p>
        </p:txBody>
      </p:sp>
    </p:spTree>
    <p:extLst>
      <p:ext uri="{BB962C8B-B14F-4D97-AF65-F5344CB8AC3E}">
        <p14:creationId xmlns:p14="http://schemas.microsoft.com/office/powerpoint/2010/main" val="69758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2018年 9月 4日 火曜日</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2018年 9月 4日 火曜日</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2018年 9月 4日 火曜日</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2018年 9月 4日 火曜日</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2018年 9月 4日 火曜日</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2018年 9月 4日 火曜日</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2018年 9月 4日 火曜日</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2018年 9月 4日 火曜日</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2018年 9月 4日 火曜日</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2018年 9月 4日 火曜日</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2018年 9月 4日 火曜日</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2018年 9月 4日 火曜日</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gif"/><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pn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microsoft.com/office/2007/relationships/hdphoto" Target="../media/hdphoto1.wdp"/><Relationship Id="rId1" Type="http://schemas.openxmlformats.org/officeDocument/2006/relationships/slideLayout" Target="../slideLayouts/slideLayout4.xml"/><Relationship Id="rId2"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4" Type="http://schemas.microsoft.com/office/2007/relationships/hdphoto" Target="../media/hdphoto2.wdp"/><Relationship Id="rId5" Type="http://schemas.openxmlformats.org/officeDocument/2006/relationships/image" Target="../media/image14.png"/><Relationship Id="rId6" Type="http://schemas.openxmlformats.org/officeDocument/2006/relationships/image" Target="../media/image15.png"/><Relationship Id="rId7" Type="http://schemas.microsoft.com/office/2007/relationships/hdphoto" Target="../media/hdphoto3.wdp"/><Relationship Id="rId8"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4" Type="http://schemas.microsoft.com/office/2007/relationships/hdphoto" Target="../media/hdphoto4.wdp"/><Relationship Id="rId5" Type="http://schemas.openxmlformats.org/officeDocument/2006/relationships/image" Target="../media/image19.emf"/><Relationship Id="rId6" Type="http://schemas.openxmlformats.org/officeDocument/2006/relationships/image" Target="../media/image12.emf"/><Relationship Id="rId7" Type="http://schemas.openxmlformats.org/officeDocument/2006/relationships/image" Target="../media/image20.emf"/><Relationship Id="rId8"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2.png"/><Relationship Id="rId5" Type="http://schemas.openxmlformats.org/officeDocument/2006/relationships/image" Target="../media/image23.emf"/><Relationship Id="rId6" Type="http://schemas.openxmlformats.org/officeDocument/2006/relationships/image" Target="../media/image24.tif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5.wdp"/><Relationship Id="rId1" Type="http://schemas.openxmlformats.org/officeDocument/2006/relationships/slideLayout" Target="../slideLayouts/slideLayout4.xml"/><Relationship Id="rId2" Type="http://schemas.openxmlformats.org/officeDocument/2006/relationships/image" Target="../media/image2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3.xml"/><Relationship Id="rId3"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emf"/><Relationship Id="rId1" Type="http://schemas.openxmlformats.org/officeDocument/2006/relationships/slideLayout" Target="../slideLayouts/slideLayout4.xml"/><Relationship Id="rId2" Type="http://schemas.openxmlformats.org/officeDocument/2006/relationships/image" Target="../media/image2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tiff"/><Relationship Id="rId3" Type="http://schemas.openxmlformats.org/officeDocument/2006/relationships/image" Target="../media/image32.tiff"/></Relationships>
</file>

<file path=ppt/slides/_rels/slide18.xml.rels><?xml version="1.0" encoding="UTF-8" standalone="yes"?>
<Relationships xmlns="http://schemas.openxmlformats.org/package/2006/relationships"><Relationship Id="rId3" Type="http://schemas.microsoft.com/office/2007/relationships/media" Target="../media/media2.mp4"/><Relationship Id="rId4" Type="http://schemas.openxmlformats.org/officeDocument/2006/relationships/video" Target="../media/media2.mp4"/><Relationship Id="rId5" Type="http://schemas.openxmlformats.org/officeDocument/2006/relationships/slideLayout" Target="../slideLayouts/slideLayout6.xml"/><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emf"/><Relationship Id="rId10" Type="http://schemas.openxmlformats.org/officeDocument/2006/relationships/image" Target="../media/image37.png"/><Relationship Id="rId11" Type="http://schemas.microsoft.com/office/2007/relationships/hdphoto" Target="../media/hdphoto6.wdp"/><Relationship Id="rId1" Type="http://schemas.microsoft.com/office/2007/relationships/media" Target="../media/media1.mp4"/><Relationship Id="rId2" Type="http://schemas.openxmlformats.org/officeDocument/2006/relationships/video" Target="../media/media1.mp4"/></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1" Type="http://schemas.openxmlformats.org/officeDocument/2006/relationships/slideLayout" Target="../slideLayouts/slideLayout4.xml"/><Relationship Id="rId2"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chart" Target="../charts/chart5.xml"/><Relationship Id="rId1" Type="http://schemas.openxmlformats.org/officeDocument/2006/relationships/slideLayout" Target="../slideLayouts/slideLayout6.xml"/><Relationship Id="rId2" Type="http://schemas.openxmlformats.org/officeDocument/2006/relationships/image" Target="../media/image42.t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3.jpeg"/><Relationship Id="rId3" Type="http://schemas.openxmlformats.org/officeDocument/2006/relationships/image" Target="../media/image4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emf"/><Relationship Id="rId3" Type="http://schemas.openxmlformats.org/officeDocument/2006/relationships/image" Target="../media/image46.t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emf"/><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emf"/><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6.xml"/><Relationship Id="rId5" Type="http://schemas.openxmlformats.org/officeDocument/2006/relationships/image" Target="../media/image53.jpeg"/><Relationship Id="rId6" Type="http://schemas.openxmlformats.org/officeDocument/2006/relationships/image" Target="../media/image54.png"/><Relationship Id="rId7" Type="http://schemas.openxmlformats.org/officeDocument/2006/relationships/image" Target="../media/image55.tiff"/><Relationship Id="rId8" Type="http://schemas.openxmlformats.org/officeDocument/2006/relationships/image" Target="../media/image56.tiff"/><Relationship Id="rId1" Type="http://schemas.microsoft.com/office/2007/relationships/media" Target="../media/media3.gif"/><Relationship Id="rId2" Type="http://schemas.openxmlformats.org/officeDocument/2006/relationships/video" Target="../media/media3.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4" Type="http://schemas.microsoft.com/office/2007/relationships/hdphoto" Target="../media/hdphoto8.wdp"/><Relationship Id="rId5" Type="http://schemas.openxmlformats.org/officeDocument/2006/relationships/image" Target="../media/image60.emf"/><Relationship Id="rId6" Type="http://schemas.openxmlformats.org/officeDocument/2006/relationships/image" Target="../media/image61.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tiff"/><Relationship Id="rId3" Type="http://schemas.openxmlformats.org/officeDocument/2006/relationships/image" Target="../media/image63.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tiff"/><Relationship Id="rId3" Type="http://schemas.openxmlformats.org/officeDocument/2006/relationships/image" Target="../media/image64.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858298"/>
            <a:ext cx="7772400" cy="2666078"/>
          </a:xfrm>
        </p:spPr>
        <p:txBody>
          <a:bodyPr>
            <a:normAutofit/>
          </a:bodyPr>
          <a:lstStyle/>
          <a:p>
            <a:r>
              <a:rPr kumimoji="1" lang="en-US" altLang="ja-JP" sz="3000" cap="none" dirty="0"/>
              <a:t>Development of event-type neutron imaging detectors at the energy-resolved neutron imaging system RADEN at J-PARC</a:t>
            </a:r>
            <a:endParaRPr kumimoji="1" lang="ja-JP" altLang="en-US" sz="3000" cap="none" dirty="0">
              <a:solidFill>
                <a:schemeClr val="accent4">
                  <a:lumMod val="60000"/>
                  <a:lumOff val="40000"/>
                </a:schemeClr>
              </a:solidFill>
            </a:endParaRPr>
          </a:p>
        </p:txBody>
      </p:sp>
      <p:sp>
        <p:nvSpPr>
          <p:cNvPr id="3" name="Subtitle 2"/>
          <p:cNvSpPr>
            <a:spLocks noGrp="1"/>
          </p:cNvSpPr>
          <p:nvPr>
            <p:ph type="body" idx="1"/>
          </p:nvPr>
        </p:nvSpPr>
        <p:spPr>
          <a:xfrm>
            <a:off x="722313" y="4685856"/>
            <a:ext cx="7772400" cy="1104029"/>
          </a:xfrm>
        </p:spPr>
        <p:txBody>
          <a:bodyPr>
            <a:normAutofit/>
          </a:bodyPr>
          <a:lstStyle/>
          <a:p>
            <a:r>
              <a:rPr kumimoji="1" lang="en-US" altLang="ja-JP" sz="2000" dirty="0"/>
              <a:t>Joe Parker</a:t>
            </a:r>
          </a:p>
          <a:p>
            <a:r>
              <a:rPr kumimoji="1" lang="en-US" altLang="ja-JP" sz="2000" dirty="0"/>
              <a:t>CROSS/BL22 Group</a:t>
            </a:r>
            <a:endParaRPr kumimoji="1" lang="ja-JP" altLang="en-US" sz="2000" dirty="0"/>
          </a:p>
        </p:txBody>
      </p:sp>
      <p:sp>
        <p:nvSpPr>
          <p:cNvPr id="4" name="テキスト ボックス 3"/>
          <p:cNvSpPr txBox="1"/>
          <p:nvPr/>
        </p:nvSpPr>
        <p:spPr>
          <a:xfrm>
            <a:off x="1361437" y="6493821"/>
            <a:ext cx="7738016" cy="308226"/>
          </a:xfrm>
          <a:prstGeom prst="rect">
            <a:avLst/>
          </a:prstGeom>
          <a:noFill/>
        </p:spPr>
        <p:txBody>
          <a:bodyPr wrap="none" rtlCol="0">
            <a:spAutoFit/>
          </a:bodyPr>
          <a:lstStyle/>
          <a:p>
            <a:pPr algn="r">
              <a:lnSpc>
                <a:spcPct val="110000"/>
              </a:lnSpc>
            </a:pPr>
            <a:r>
              <a:rPr kumimoji="1" lang="en-US" altLang="ja-JP" sz="1400" dirty="0"/>
              <a:t>WCNR-11</a:t>
            </a:r>
            <a:r>
              <a:rPr kumimoji="1" lang="ja-JP" altLang="ja-JP" sz="1400"/>
              <a:t>　</a:t>
            </a:r>
            <a:r>
              <a:rPr kumimoji="1" lang="en-US" altLang="ja-JP" sz="1400" dirty="0"/>
              <a:t>Australian National Maritime Museum, Sydney, Australia</a:t>
            </a:r>
            <a:r>
              <a:rPr kumimoji="1" lang="ja-JP" altLang="en-US" sz="1400"/>
              <a:t>　</a:t>
            </a:r>
            <a:r>
              <a:rPr kumimoji="1" lang="en-US" altLang="ja-JP" sz="1400" dirty="0"/>
              <a:t>4 September 2018</a:t>
            </a:r>
            <a:endParaRPr kumimoji="1" lang="ja-JP" altLang="en-US" sz="1400" dirty="0"/>
          </a:p>
        </p:txBody>
      </p:sp>
    </p:spTree>
    <p:extLst>
      <p:ext uri="{BB962C8B-B14F-4D97-AF65-F5344CB8AC3E}">
        <p14:creationId xmlns:p14="http://schemas.microsoft.com/office/powerpoint/2010/main" val="237198814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256"/>
            <a:ext cx="8229600" cy="700314"/>
          </a:xfrm>
        </p:spPr>
        <p:txBody>
          <a:bodyPr>
            <a:noAutofit/>
          </a:bodyPr>
          <a:lstStyle/>
          <a:p>
            <a:r>
              <a:rPr lang="en-US" altLang="ja-JP" sz="2800" dirty="0"/>
              <a:t>RADEN and µNID development members</a:t>
            </a:r>
            <a:endParaRPr kumimoji="1" lang="ja-JP" altLang="en-US" sz="2800" dirty="0"/>
          </a:p>
        </p:txBody>
      </p:sp>
      <p:sp>
        <p:nvSpPr>
          <p:cNvPr id="3" name="コンテンツ プレースホルダー 2"/>
          <p:cNvSpPr>
            <a:spLocks noGrp="1"/>
          </p:cNvSpPr>
          <p:nvPr>
            <p:ph idx="1"/>
          </p:nvPr>
        </p:nvSpPr>
        <p:spPr>
          <a:xfrm>
            <a:off x="457200" y="1330478"/>
            <a:ext cx="8229600" cy="5334000"/>
          </a:xfrm>
        </p:spPr>
        <p:txBody>
          <a:bodyPr>
            <a:normAutofit/>
          </a:bodyPr>
          <a:lstStyle/>
          <a:p>
            <a:pPr marL="0" indent="0">
              <a:buNone/>
            </a:pPr>
            <a:r>
              <a:rPr kumimoji="1" lang="en-US" altLang="ja-JP" sz="1600" b="1" dirty="0"/>
              <a:t>JAEA/J-PARC Center</a:t>
            </a:r>
            <a:r>
              <a:rPr lang="en-US" altLang="ja-JP" sz="1600" dirty="0"/>
              <a:t>	</a:t>
            </a:r>
            <a:r>
              <a:rPr lang="en-US" altLang="ja-JP" sz="1600" dirty="0" err="1"/>
              <a:t>Takenao</a:t>
            </a:r>
            <a:r>
              <a:rPr lang="en-US" altLang="ja-JP" sz="1600" dirty="0"/>
              <a:t> Shinohara</a:t>
            </a:r>
          </a:p>
          <a:p>
            <a:pPr marL="0" indent="0">
              <a:buNone/>
            </a:pPr>
            <a:r>
              <a:rPr kumimoji="1" lang="en-US" altLang="ja-JP" sz="1600" dirty="0"/>
              <a:t>			Tetsuya Kai</a:t>
            </a:r>
          </a:p>
          <a:p>
            <a:pPr marL="0" indent="0">
              <a:buNone/>
            </a:pPr>
            <a:r>
              <a:rPr lang="en-US" altLang="ja-JP" sz="1600" dirty="0"/>
              <a:t>			Kenichi Oikawa (BL10)</a:t>
            </a:r>
          </a:p>
          <a:p>
            <a:pPr marL="0" indent="0">
              <a:buNone/>
            </a:pPr>
            <a:r>
              <a:rPr kumimoji="1" lang="en-US" altLang="ja-JP" sz="1600" dirty="0"/>
              <a:t>			</a:t>
            </a:r>
            <a:r>
              <a:rPr lang="en-US" altLang="ja-JP" sz="1600" dirty="0"/>
              <a:t>Masahide Harada (BL10)</a:t>
            </a:r>
          </a:p>
          <a:p>
            <a:pPr marL="0" indent="0">
              <a:buNone/>
            </a:pPr>
            <a:r>
              <a:rPr kumimoji="1" lang="en-US" altLang="ja-JP" sz="1600" dirty="0"/>
              <a:t>			Takeshi </a:t>
            </a:r>
            <a:r>
              <a:rPr kumimoji="1" lang="en-US" altLang="ja-JP" sz="1600" dirty="0" err="1"/>
              <a:t>Nakatani</a:t>
            </a:r>
            <a:endParaRPr kumimoji="1" lang="en-US" altLang="ja-JP" sz="1600" dirty="0"/>
          </a:p>
          <a:p>
            <a:pPr marL="0" indent="0">
              <a:buNone/>
            </a:pPr>
            <a:r>
              <a:rPr lang="en-US" altLang="ja-JP" sz="1600" dirty="0"/>
              <a:t>			Mariko </a:t>
            </a:r>
            <a:r>
              <a:rPr lang="en-US" altLang="ja-JP" sz="1600" dirty="0" err="1"/>
              <a:t>Segawa</a:t>
            </a:r>
            <a:endParaRPr lang="en-US" altLang="ja-JP" sz="1600" dirty="0"/>
          </a:p>
          <a:p>
            <a:pPr marL="0" indent="0">
              <a:buNone/>
            </a:pPr>
            <a:r>
              <a:rPr kumimoji="1" lang="en-US" altLang="ja-JP" sz="1600" dirty="0"/>
              <a:t>			</a:t>
            </a:r>
            <a:r>
              <a:rPr kumimoji="1" lang="en-US" altLang="ja-JP" sz="1600" dirty="0" err="1"/>
              <a:t>Kosuke</a:t>
            </a:r>
            <a:r>
              <a:rPr kumimoji="1" lang="en-US" altLang="ja-JP" sz="1600" dirty="0"/>
              <a:t> </a:t>
            </a:r>
            <a:r>
              <a:rPr kumimoji="1" lang="en-US" altLang="ja-JP" sz="1600" dirty="0" err="1"/>
              <a:t>Hiroi</a:t>
            </a:r>
            <a:r>
              <a:rPr kumimoji="1" lang="ja-JP" altLang="en-US" sz="1600" dirty="0"/>
              <a:t> </a:t>
            </a:r>
            <a:r>
              <a:rPr kumimoji="1" lang="en-US" altLang="ja-JP" sz="1600" dirty="0"/>
              <a:t>(BL15)</a:t>
            </a:r>
          </a:p>
          <a:p>
            <a:pPr marL="0" indent="0">
              <a:buNone/>
            </a:pPr>
            <a:r>
              <a:rPr lang="en-US" altLang="ja-JP" sz="1600" dirty="0"/>
              <a:t>			</a:t>
            </a:r>
            <a:r>
              <a:rPr lang="en-US" altLang="ja-JP" sz="1600" dirty="0" err="1"/>
              <a:t>Yuhua</a:t>
            </a:r>
            <a:r>
              <a:rPr lang="en-US" altLang="ja-JP" sz="1600" dirty="0"/>
              <a:t> Su</a:t>
            </a:r>
            <a:r>
              <a:rPr lang="ja-JP" altLang="en-US" sz="1600" dirty="0"/>
              <a:t> </a:t>
            </a:r>
            <a:r>
              <a:rPr lang="en-US" altLang="ja-JP" sz="1600" dirty="0"/>
              <a:t>(SE</a:t>
            </a:r>
            <a:r>
              <a:rPr lang="ja-JP" altLang="en-US" sz="1600" dirty="0"/>
              <a:t> </a:t>
            </a:r>
            <a:r>
              <a:rPr lang="en-US" altLang="ja-JP" sz="1600" dirty="0"/>
              <a:t>Group)</a:t>
            </a:r>
          </a:p>
          <a:p>
            <a:pPr marL="0" indent="0">
              <a:buNone/>
            </a:pPr>
            <a:endParaRPr kumimoji="1" lang="en-US" altLang="ja-JP" sz="1600" dirty="0"/>
          </a:p>
          <a:p>
            <a:pPr marL="0" indent="0">
              <a:buNone/>
            </a:pPr>
            <a:r>
              <a:rPr lang="en-US" altLang="ja-JP" sz="1600" b="1" dirty="0"/>
              <a:t>CROSS		</a:t>
            </a:r>
            <a:r>
              <a:rPr lang="en-US" altLang="ja-JP" sz="1600" dirty="0"/>
              <a:t>	</a:t>
            </a:r>
            <a:r>
              <a:rPr lang="en-US" altLang="ja-JP" sz="1600" dirty="0" err="1"/>
              <a:t>Hirotoshi</a:t>
            </a:r>
            <a:r>
              <a:rPr lang="en-US" altLang="ja-JP" sz="1600" dirty="0"/>
              <a:t> </a:t>
            </a:r>
            <a:r>
              <a:rPr lang="en-US" altLang="ja-JP" sz="1600" dirty="0" err="1"/>
              <a:t>Hayashida</a:t>
            </a:r>
            <a:endParaRPr lang="en-US" altLang="ja-JP" sz="1600" dirty="0"/>
          </a:p>
          <a:p>
            <a:pPr marL="0" indent="0">
              <a:buNone/>
            </a:pPr>
            <a:r>
              <a:rPr lang="en-US" altLang="ja-JP" sz="1600" dirty="0"/>
              <a:t>			</a:t>
            </a:r>
            <a:r>
              <a:rPr lang="en-US" altLang="ja-JP" sz="1600" dirty="0">
                <a:solidFill>
                  <a:srgbClr val="800000"/>
                </a:solidFill>
              </a:rPr>
              <a:t>Joe Parker (µNID Lead Developer)</a:t>
            </a:r>
          </a:p>
          <a:p>
            <a:pPr marL="0" indent="0">
              <a:buNone/>
            </a:pPr>
            <a:r>
              <a:rPr kumimoji="1" lang="en-US" altLang="ja-JP" sz="1600" dirty="0"/>
              <a:t>			Yoshihiro Matsumoto</a:t>
            </a:r>
            <a:endParaRPr lang="en-US" altLang="ja-JP" sz="1600" dirty="0"/>
          </a:p>
          <a:p>
            <a:pPr marL="0" indent="0">
              <a:buNone/>
            </a:pPr>
            <a:endParaRPr lang="en-US" altLang="ja-JP" sz="1600" dirty="0"/>
          </a:p>
          <a:p>
            <a:pPr marL="0" indent="0">
              <a:buNone/>
            </a:pPr>
            <a:r>
              <a:rPr kumimoji="1" lang="en-US" altLang="ja-JP" sz="1600" b="1" dirty="0"/>
              <a:t>Nagoya University</a:t>
            </a:r>
            <a:r>
              <a:rPr kumimoji="1" lang="en-US" altLang="ja-JP" sz="1600" dirty="0"/>
              <a:t>		</a:t>
            </a:r>
            <a:r>
              <a:rPr lang="en-US" altLang="ja-JP" sz="1600" dirty="0"/>
              <a:t>Yoshiaki </a:t>
            </a:r>
            <a:r>
              <a:rPr lang="en-US" altLang="ja-JP" sz="1600" dirty="0" err="1"/>
              <a:t>Kiyanagi</a:t>
            </a:r>
            <a:endParaRPr lang="en-US" altLang="ja-JP" sz="1600" dirty="0"/>
          </a:p>
          <a:p>
            <a:pPr marL="0" indent="0">
              <a:buNone/>
            </a:pPr>
            <a:endParaRPr kumimoji="1" lang="en-US" altLang="ja-JP" sz="1600" dirty="0"/>
          </a:p>
          <a:p>
            <a:pPr marL="0" indent="0">
              <a:buNone/>
            </a:pPr>
            <a:r>
              <a:rPr kumimoji="1" lang="en-US" altLang="ja-JP" sz="1600" b="1" dirty="0"/>
              <a:t>Kyoto University</a:t>
            </a:r>
            <a:r>
              <a:rPr kumimoji="1" lang="en-US" altLang="ja-JP" sz="1600" dirty="0"/>
              <a:t>		Toru </a:t>
            </a:r>
            <a:r>
              <a:rPr kumimoji="1" lang="en-US" altLang="ja-JP" sz="1600" dirty="0" err="1"/>
              <a:t>Tanimori</a:t>
            </a:r>
            <a:endParaRPr kumimoji="1" lang="en-US" altLang="ja-JP" sz="1600" dirty="0"/>
          </a:p>
          <a:p>
            <a:pPr marL="0" indent="0">
              <a:buNone/>
            </a:pPr>
            <a:r>
              <a:rPr kumimoji="1" lang="en-US" altLang="ja-JP" sz="1600" dirty="0"/>
              <a:t>			Atsushi Takada</a:t>
            </a:r>
          </a:p>
        </p:txBody>
      </p:sp>
      <p:pic>
        <p:nvPicPr>
          <p:cNvPr id="6" name="図 5"/>
          <p:cNvPicPr>
            <a:picLocks noChangeAspect="1"/>
          </p:cNvPicPr>
          <p:nvPr/>
        </p:nvPicPr>
        <p:blipFill>
          <a:blip r:embed="rId2"/>
          <a:stretch>
            <a:fillRect/>
          </a:stretch>
        </p:blipFill>
        <p:spPr>
          <a:xfrm>
            <a:off x="7475005" y="3661363"/>
            <a:ext cx="917587" cy="872403"/>
          </a:xfrm>
          <a:prstGeom prst="rect">
            <a:avLst/>
          </a:prstGeom>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0698" y="1544733"/>
            <a:ext cx="13462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 name="図 8" descr="nagoya_u_logo.gif"/>
          <p:cNvPicPr>
            <a:picLocks noChangeAspect="1"/>
          </p:cNvPicPr>
          <p:nvPr/>
        </p:nvPicPr>
        <p:blipFill rotWithShape="1">
          <a:blip r:embed="rId4">
            <a:extLst>
              <a:ext uri="{28A0092B-C50C-407E-A947-70E740481C1C}">
                <a14:useLocalDpi xmlns:a14="http://schemas.microsoft.com/office/drawing/2010/main" val="0"/>
              </a:ext>
            </a:extLst>
          </a:blip>
          <a:srcRect r="68634"/>
          <a:stretch/>
        </p:blipFill>
        <p:spPr>
          <a:xfrm>
            <a:off x="7521573" y="2944007"/>
            <a:ext cx="824451" cy="491406"/>
          </a:xfrm>
          <a:prstGeom prst="rect">
            <a:avLst/>
          </a:prstGeom>
        </p:spPr>
      </p:pic>
      <p:pic>
        <p:nvPicPr>
          <p:cNvPr id="10" name="図 9" descr="CROSS_RGB_Yoko-full-full.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0698" y="2343992"/>
            <a:ext cx="1346200" cy="312991"/>
          </a:xfrm>
          <a:prstGeom prst="rect">
            <a:avLst/>
          </a:prstGeom>
        </p:spPr>
      </p:pic>
      <p:sp>
        <p:nvSpPr>
          <p:cNvPr id="11" name="テキスト ボックス 39">
            <a:extLst>
              <a:ext uri="{FF2B5EF4-FFF2-40B4-BE49-F238E27FC236}">
                <a16:creationId xmlns:a16="http://schemas.microsoft.com/office/drawing/2014/main" xmlns="" id="{CE88736B-A144-5E48-891D-D571F9177440}"/>
              </a:ext>
            </a:extLst>
          </p:cNvPr>
          <p:cNvSpPr txBox="1"/>
          <p:nvPr/>
        </p:nvSpPr>
        <p:spPr>
          <a:xfrm>
            <a:off x="5979701" y="38874"/>
            <a:ext cx="3134191"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8265677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図形グループ 14"/>
          <p:cNvGrpSpPr/>
          <p:nvPr/>
        </p:nvGrpSpPr>
        <p:grpSpPr>
          <a:xfrm>
            <a:off x="2795314" y="1147312"/>
            <a:ext cx="6040675" cy="3368604"/>
            <a:chOff x="2795314" y="1071320"/>
            <a:chExt cx="6040675" cy="3368604"/>
          </a:xfrm>
        </p:grpSpPr>
        <p:pic>
          <p:nvPicPr>
            <p:cNvPr id="38" name="図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314" y="1096350"/>
              <a:ext cx="5997444" cy="3343574"/>
            </a:xfrm>
            <a:prstGeom prst="rect">
              <a:avLst/>
            </a:prstGeom>
          </p:spPr>
        </p:pic>
        <p:sp>
          <p:nvSpPr>
            <p:cNvPr id="6" name="テキスト ボックス 5"/>
            <p:cNvSpPr txBox="1"/>
            <p:nvPr/>
          </p:nvSpPr>
          <p:spPr>
            <a:xfrm>
              <a:off x="4027213" y="3951900"/>
              <a:ext cx="966098" cy="461665"/>
            </a:xfrm>
            <a:prstGeom prst="rect">
              <a:avLst/>
            </a:prstGeom>
            <a:solidFill>
              <a:schemeClr val="accent3">
                <a:lumMod val="20000"/>
                <a:lumOff val="80000"/>
              </a:schemeClr>
            </a:solidFill>
          </p:spPr>
          <p:txBody>
            <a:bodyPr wrap="square" rtlCol="0">
              <a:spAutoFit/>
            </a:bodyPr>
            <a:lstStyle/>
            <a:p>
              <a:pPr algn="ctr"/>
              <a:r>
                <a:rPr kumimoji="1" lang="en-US" altLang="ja-JP" sz="1200" dirty="0"/>
                <a:t>LINAC</a:t>
              </a:r>
            </a:p>
            <a:p>
              <a:pPr algn="ctr"/>
              <a:r>
                <a:rPr kumimoji="1" lang="ja-JP" altLang="ja-JP" sz="1200" dirty="0"/>
                <a:t>(</a:t>
              </a:r>
              <a:r>
                <a:rPr kumimoji="1" lang="en-US" altLang="ja-JP" sz="1200" dirty="0"/>
                <a:t>330m)</a:t>
              </a:r>
              <a:endParaRPr kumimoji="1" lang="ja-JP" altLang="en-US" sz="1200" dirty="0"/>
            </a:p>
          </p:txBody>
        </p:sp>
        <p:sp>
          <p:nvSpPr>
            <p:cNvPr id="40" name="テキスト ボックス 39"/>
            <p:cNvSpPr txBox="1"/>
            <p:nvPr/>
          </p:nvSpPr>
          <p:spPr>
            <a:xfrm>
              <a:off x="5199556" y="3919332"/>
              <a:ext cx="1760522" cy="461665"/>
            </a:xfrm>
            <a:prstGeom prst="rect">
              <a:avLst/>
            </a:prstGeom>
            <a:solidFill>
              <a:schemeClr val="accent3">
                <a:lumMod val="20000"/>
                <a:lumOff val="80000"/>
              </a:schemeClr>
            </a:solidFill>
          </p:spPr>
          <p:txBody>
            <a:bodyPr wrap="square" rtlCol="0">
              <a:spAutoFit/>
            </a:bodyPr>
            <a:lstStyle/>
            <a:p>
              <a:pPr algn="ctr"/>
              <a:r>
                <a:rPr kumimoji="1" lang="en-US" altLang="ja-JP" sz="1200" dirty="0"/>
                <a:t>3GeV Synchrotron</a:t>
              </a:r>
            </a:p>
            <a:p>
              <a:pPr algn="ctr"/>
              <a:r>
                <a:rPr kumimoji="1" lang="ja-JP" altLang="ja-JP" sz="1200" dirty="0"/>
                <a:t>(</a:t>
              </a:r>
              <a:r>
                <a:rPr kumimoji="1" lang="en-US" altLang="ja-JP" sz="1200" dirty="0"/>
                <a:t>25Hz,</a:t>
              </a:r>
              <a:r>
                <a:rPr kumimoji="1" lang="en-US" altLang="ja-JP" sz="1200" dirty="0">
                  <a:solidFill>
                    <a:srgbClr val="FF0000"/>
                  </a:solidFill>
                </a:rPr>
                <a:t>1MW</a:t>
              </a:r>
              <a:r>
                <a:rPr kumimoji="1" lang="en-US" altLang="ja-JP" sz="1200" dirty="0"/>
                <a:t>)</a:t>
              </a:r>
              <a:endParaRPr kumimoji="1" lang="ja-JP" altLang="en-US" sz="1200" dirty="0"/>
            </a:p>
          </p:txBody>
        </p:sp>
        <p:sp>
          <p:nvSpPr>
            <p:cNvPr id="42" name="テキスト ボックス 41"/>
            <p:cNvSpPr txBox="1"/>
            <p:nvPr/>
          </p:nvSpPr>
          <p:spPr>
            <a:xfrm>
              <a:off x="6786398" y="3280482"/>
              <a:ext cx="1680520" cy="461665"/>
            </a:xfrm>
            <a:prstGeom prst="rect">
              <a:avLst/>
            </a:prstGeom>
            <a:solidFill>
              <a:schemeClr val="accent3">
                <a:lumMod val="20000"/>
                <a:lumOff val="80000"/>
              </a:schemeClr>
            </a:solidFill>
          </p:spPr>
          <p:txBody>
            <a:bodyPr wrap="square" rtlCol="0">
              <a:spAutoFit/>
            </a:bodyPr>
            <a:lstStyle/>
            <a:p>
              <a:pPr algn="ctr"/>
              <a:r>
                <a:rPr kumimoji="1" lang="en-US" altLang="ja-JP" sz="1200" dirty="0"/>
                <a:t>Neutrino</a:t>
              </a:r>
              <a:r>
                <a:rPr kumimoji="1" lang="ja-JP" altLang="en-US" sz="1200" dirty="0"/>
                <a:t> </a:t>
              </a:r>
              <a:r>
                <a:rPr kumimoji="1" lang="en-US" altLang="ja-JP" sz="1200" dirty="0"/>
                <a:t>facility</a:t>
              </a:r>
            </a:p>
            <a:p>
              <a:pPr algn="ctr"/>
              <a:r>
                <a:rPr kumimoji="1" lang="ja-JP" altLang="ja-JP" sz="1200" dirty="0"/>
                <a:t>(</a:t>
              </a:r>
              <a:r>
                <a:rPr kumimoji="1" lang="en-US" altLang="ja-JP" sz="1200" dirty="0"/>
                <a:t>to</a:t>
              </a:r>
              <a:r>
                <a:rPr kumimoji="1" lang="ja-JP" altLang="en-US" sz="1200" dirty="0"/>
                <a:t> </a:t>
              </a:r>
              <a:r>
                <a:rPr kumimoji="1" lang="en-US" altLang="ja-JP" sz="1200" dirty="0" err="1"/>
                <a:t>Kamiokande</a:t>
              </a:r>
              <a:r>
                <a:rPr kumimoji="1" lang="en-US" altLang="ja-JP" sz="1200" dirty="0"/>
                <a:t>)</a:t>
              </a:r>
            </a:p>
          </p:txBody>
        </p:sp>
        <p:sp>
          <p:nvSpPr>
            <p:cNvPr id="44" name="テキスト ボックス 43"/>
            <p:cNvSpPr txBox="1"/>
            <p:nvPr/>
          </p:nvSpPr>
          <p:spPr>
            <a:xfrm>
              <a:off x="7019377" y="1162208"/>
              <a:ext cx="1816612" cy="461665"/>
            </a:xfrm>
            <a:prstGeom prst="rect">
              <a:avLst/>
            </a:prstGeom>
            <a:solidFill>
              <a:schemeClr val="accent3">
                <a:lumMod val="20000"/>
                <a:lumOff val="80000"/>
              </a:schemeClr>
            </a:solidFill>
          </p:spPr>
          <p:txBody>
            <a:bodyPr wrap="square" rtlCol="0">
              <a:spAutoFit/>
            </a:bodyPr>
            <a:lstStyle/>
            <a:p>
              <a:pPr algn="ctr"/>
              <a:r>
                <a:rPr kumimoji="1" lang="en-US" altLang="ja-JP" sz="1200" dirty="0"/>
                <a:t>Hadron</a:t>
              </a:r>
              <a:r>
                <a:rPr kumimoji="1" lang="ja-JP" altLang="en-US" sz="1200" dirty="0"/>
                <a:t> </a:t>
              </a:r>
              <a:r>
                <a:rPr kumimoji="1" lang="en-US" altLang="ja-JP" sz="1200" dirty="0"/>
                <a:t>experimental</a:t>
              </a:r>
              <a:r>
                <a:rPr kumimoji="1" lang="ja-JP" altLang="en-US" sz="1200" dirty="0"/>
                <a:t> </a:t>
              </a:r>
              <a:r>
                <a:rPr kumimoji="1" lang="en-US" altLang="ja-JP" sz="1200" dirty="0"/>
                <a:t>facility</a:t>
              </a:r>
            </a:p>
          </p:txBody>
        </p:sp>
        <p:sp>
          <p:nvSpPr>
            <p:cNvPr id="45" name="テキスト ボックス 44"/>
            <p:cNvSpPr txBox="1"/>
            <p:nvPr/>
          </p:nvSpPr>
          <p:spPr>
            <a:xfrm>
              <a:off x="3904414" y="1071320"/>
              <a:ext cx="2033283" cy="646331"/>
            </a:xfrm>
            <a:prstGeom prst="rect">
              <a:avLst/>
            </a:prstGeom>
            <a:solidFill>
              <a:schemeClr val="accent3">
                <a:lumMod val="20000"/>
                <a:lumOff val="80000"/>
              </a:schemeClr>
            </a:solidFill>
          </p:spPr>
          <p:txBody>
            <a:bodyPr wrap="square" rtlCol="0">
              <a:spAutoFit/>
            </a:bodyPr>
            <a:lstStyle/>
            <a:p>
              <a:pPr algn="ctr"/>
              <a:r>
                <a:rPr kumimoji="1" lang="en-US" altLang="ja-JP" sz="1200" dirty="0"/>
                <a:t>Materials and Life science experimental Facility (MLF)</a:t>
              </a:r>
            </a:p>
          </p:txBody>
        </p:sp>
        <p:sp>
          <p:nvSpPr>
            <p:cNvPr id="46" name="テキスト ボックス 45"/>
            <p:cNvSpPr txBox="1"/>
            <p:nvPr/>
          </p:nvSpPr>
          <p:spPr>
            <a:xfrm>
              <a:off x="3079948" y="2136157"/>
              <a:ext cx="1259350" cy="646331"/>
            </a:xfrm>
            <a:prstGeom prst="rect">
              <a:avLst/>
            </a:prstGeom>
            <a:solidFill>
              <a:schemeClr val="accent3">
                <a:lumMod val="20000"/>
                <a:lumOff val="80000"/>
              </a:schemeClr>
            </a:solidFill>
          </p:spPr>
          <p:txBody>
            <a:bodyPr wrap="square" rtlCol="0">
              <a:spAutoFit/>
            </a:bodyPr>
            <a:lstStyle/>
            <a:p>
              <a:pPr algn="ctr"/>
              <a:r>
                <a:rPr kumimoji="1" lang="en-US" altLang="ja-JP" sz="1200" dirty="0"/>
                <a:t>Nuclear transmutation facility</a:t>
              </a:r>
            </a:p>
          </p:txBody>
        </p:sp>
        <p:cxnSp>
          <p:nvCxnSpPr>
            <p:cNvPr id="12" name="直線コネクタ 11"/>
            <p:cNvCxnSpPr/>
            <p:nvPr/>
          </p:nvCxnSpPr>
          <p:spPr>
            <a:xfrm>
              <a:off x="6610709" y="2724746"/>
              <a:ext cx="673011" cy="1322701"/>
            </a:xfrm>
            <a:prstGeom prst="line">
              <a:avLst/>
            </a:prstGeom>
            <a:ln>
              <a:solidFill>
                <a:srgbClr val="CF2D5D"/>
              </a:solidFill>
            </a:ln>
          </p:spPr>
          <p:style>
            <a:lnRef idx="2">
              <a:schemeClr val="accent1"/>
            </a:lnRef>
            <a:fillRef idx="0">
              <a:schemeClr val="accent1"/>
            </a:fillRef>
            <a:effectRef idx="1">
              <a:schemeClr val="accent1"/>
            </a:effectRef>
            <a:fontRef idx="minor">
              <a:schemeClr val="tx1"/>
            </a:fontRef>
          </p:style>
        </p:cxnSp>
        <p:sp>
          <p:nvSpPr>
            <p:cNvPr id="41" name="テキスト ボックス 40"/>
            <p:cNvSpPr txBox="1"/>
            <p:nvPr/>
          </p:nvSpPr>
          <p:spPr>
            <a:xfrm>
              <a:off x="7056193" y="3949743"/>
              <a:ext cx="1673307" cy="461665"/>
            </a:xfrm>
            <a:prstGeom prst="rect">
              <a:avLst/>
            </a:prstGeom>
            <a:solidFill>
              <a:schemeClr val="accent3">
                <a:lumMod val="20000"/>
                <a:lumOff val="80000"/>
              </a:schemeClr>
            </a:solidFill>
          </p:spPr>
          <p:txBody>
            <a:bodyPr wrap="square" rtlCol="0">
              <a:spAutoFit/>
            </a:bodyPr>
            <a:lstStyle/>
            <a:p>
              <a:pPr algn="ctr"/>
              <a:r>
                <a:rPr kumimoji="1" lang="en-US" altLang="ja-JP" sz="1200" dirty="0"/>
                <a:t>50GeV main ring</a:t>
              </a:r>
            </a:p>
            <a:p>
              <a:pPr algn="ctr"/>
              <a:r>
                <a:rPr kumimoji="1" lang="ja-JP" altLang="ja-JP" sz="1200" dirty="0"/>
                <a:t>(</a:t>
              </a:r>
              <a:r>
                <a:rPr kumimoji="1" lang="en-US" altLang="ja-JP" sz="1200" dirty="0"/>
                <a:t>0.75MW)</a:t>
              </a:r>
              <a:endParaRPr kumimoji="1" lang="ja-JP" altLang="en-US" sz="1200" dirty="0"/>
            </a:p>
          </p:txBody>
        </p:sp>
      </p:grpSp>
      <p:grpSp>
        <p:nvGrpSpPr>
          <p:cNvPr id="21" name="グループ化 20"/>
          <p:cNvGrpSpPr/>
          <p:nvPr/>
        </p:nvGrpSpPr>
        <p:grpSpPr>
          <a:xfrm>
            <a:off x="0" y="794193"/>
            <a:ext cx="3047383" cy="6043286"/>
            <a:chOff x="1836052" y="4890120"/>
            <a:chExt cx="959862" cy="1903509"/>
          </a:xfrm>
        </p:grpSpPr>
        <p:pic>
          <p:nvPicPr>
            <p:cNvPr id="30" name="図 11" descr="japan.png"/>
            <p:cNvPicPr>
              <a:picLocks noChangeAspect="1"/>
            </p:cNvPicPr>
            <p:nvPr/>
          </p:nvPicPr>
          <p:blipFill rotWithShape="1">
            <a:blip r:embed="rId4"/>
            <a:srcRect l="61549" r="1" b="35536"/>
            <a:stretch/>
          </p:blipFill>
          <p:spPr>
            <a:xfrm>
              <a:off x="1836052" y="4890120"/>
              <a:ext cx="959862" cy="1903509"/>
            </a:xfrm>
            <a:prstGeom prst="rect">
              <a:avLst/>
            </a:prstGeom>
            <a:effectLst>
              <a:outerShdw blurRad="50800" dist="38100" dir="2700000" algn="br">
                <a:schemeClr val="accent6">
                  <a:lumMod val="75000"/>
                  <a:alpha val="53000"/>
                </a:schemeClr>
              </a:outerShdw>
            </a:effectLst>
          </p:spPr>
        </p:pic>
        <p:sp>
          <p:nvSpPr>
            <p:cNvPr id="31" name="TextBox 22"/>
            <p:cNvSpPr txBox="1"/>
            <p:nvPr/>
          </p:nvSpPr>
          <p:spPr>
            <a:xfrm>
              <a:off x="2138817" y="6399436"/>
              <a:ext cx="537093" cy="189774"/>
            </a:xfrm>
            <a:prstGeom prst="rect">
              <a:avLst/>
            </a:prstGeom>
            <a:noFill/>
          </p:spPr>
          <p:txBody>
            <a:bodyPr wrap="square" rtlCol="0">
              <a:spAutoFit/>
            </a:bodyPr>
            <a:lstStyle/>
            <a:p>
              <a:r>
                <a:rPr kumimoji="1" lang="en-US" altLang="ja-JP" sz="2400" dirty="0">
                  <a:solidFill>
                    <a:schemeClr val="tx2"/>
                  </a:solidFill>
                  <a:latin typeface="+mn-lt"/>
                </a:rPr>
                <a:t>Tokyo</a:t>
              </a:r>
              <a:endParaRPr kumimoji="1" lang="ja-JP" altLang="en-US" sz="2400" dirty="0">
                <a:solidFill>
                  <a:schemeClr val="tx2"/>
                </a:solidFill>
                <a:latin typeface="+mn-lt"/>
              </a:endParaRPr>
            </a:p>
          </p:txBody>
        </p:sp>
        <p:sp>
          <p:nvSpPr>
            <p:cNvPr id="33" name="TextBox 26"/>
            <p:cNvSpPr txBox="1"/>
            <p:nvPr/>
          </p:nvSpPr>
          <p:spPr>
            <a:xfrm>
              <a:off x="2210657" y="6152941"/>
              <a:ext cx="537092" cy="189774"/>
            </a:xfrm>
            <a:prstGeom prst="rect">
              <a:avLst/>
            </a:prstGeom>
            <a:noFill/>
          </p:spPr>
          <p:txBody>
            <a:bodyPr wrap="square" rtlCol="0">
              <a:spAutoFit/>
            </a:bodyPr>
            <a:lstStyle/>
            <a:p>
              <a:r>
                <a:rPr kumimoji="1" lang="en-US" altLang="ja-JP" sz="2400" dirty="0">
                  <a:solidFill>
                    <a:schemeClr val="tx2"/>
                  </a:solidFill>
                  <a:latin typeface="+mn-lt"/>
                </a:rPr>
                <a:t>J-PARC</a:t>
              </a:r>
              <a:endParaRPr kumimoji="1" lang="ja-JP" altLang="en-US" sz="2400" dirty="0">
                <a:solidFill>
                  <a:schemeClr val="tx2"/>
                </a:solidFill>
                <a:latin typeface="+mn-lt"/>
              </a:endParaRPr>
            </a:p>
          </p:txBody>
        </p:sp>
        <p:sp>
          <p:nvSpPr>
            <p:cNvPr id="34" name="Oval 29"/>
            <p:cNvSpPr/>
            <p:nvPr/>
          </p:nvSpPr>
          <p:spPr bwMode="auto">
            <a:xfrm>
              <a:off x="2142304" y="6213716"/>
              <a:ext cx="69832" cy="69832"/>
            </a:xfrm>
            <a:prstGeom prst="ellipse">
              <a:avLst/>
            </a:prstGeom>
            <a:solidFill>
              <a:srgbClr val="800000"/>
            </a:solidFill>
            <a:ln>
              <a:noFill/>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a:ln>
                  <a:noFill/>
                </a:ln>
                <a:solidFill>
                  <a:srgbClr val="4A7594"/>
                </a:solidFill>
                <a:effectLst/>
                <a:latin typeface="Helvetica Neue Bold Condensed" charset="0"/>
                <a:ea typeface="ヒラギノ角ゴ ProN W6" charset="0"/>
                <a:cs typeface="ヒラギノ角ゴ ProN W6" charset="0"/>
                <a:sym typeface="Helvetica Neue Bold Condensed" charset="0"/>
              </a:endParaRPr>
            </a:p>
          </p:txBody>
        </p:sp>
        <p:sp>
          <p:nvSpPr>
            <p:cNvPr id="36" name="Oval 30"/>
            <p:cNvSpPr/>
            <p:nvPr/>
          </p:nvSpPr>
          <p:spPr bwMode="auto">
            <a:xfrm>
              <a:off x="2061412" y="6299249"/>
              <a:ext cx="69832" cy="69832"/>
            </a:xfrm>
            <a:prstGeom prst="ellipse">
              <a:avLst/>
            </a:prstGeom>
            <a:solidFill>
              <a:srgbClr val="800000"/>
            </a:solidFill>
            <a:ln>
              <a:noFill/>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a:ln>
                  <a:noFill/>
                </a:ln>
                <a:solidFill>
                  <a:srgbClr val="4A7594"/>
                </a:solidFill>
                <a:effectLst/>
                <a:latin typeface="Helvetica Neue Bold Condensed" charset="0"/>
                <a:ea typeface="ヒラギノ角ゴ ProN W6" charset="0"/>
                <a:cs typeface="ヒラギノ角ゴ ProN W6" charset="0"/>
                <a:sym typeface="Helvetica Neue Bold Condensed" charset="0"/>
              </a:endParaRPr>
            </a:p>
          </p:txBody>
        </p:sp>
      </p:grpSp>
      <p:sp>
        <p:nvSpPr>
          <p:cNvPr id="5" name="タイトル 4"/>
          <p:cNvSpPr>
            <a:spLocks noGrp="1"/>
          </p:cNvSpPr>
          <p:nvPr>
            <p:ph type="title"/>
          </p:nvPr>
        </p:nvSpPr>
        <p:spPr>
          <a:xfrm>
            <a:off x="326572" y="380996"/>
            <a:ext cx="8487379" cy="826395"/>
          </a:xfrm>
        </p:spPr>
        <p:txBody>
          <a:bodyPr>
            <a:normAutofit/>
          </a:bodyPr>
          <a:lstStyle/>
          <a:p>
            <a:r>
              <a:rPr lang="en-US" altLang="ja-JP" sz="2800" dirty="0"/>
              <a:t>J-PARC </a:t>
            </a:r>
            <a:r>
              <a:rPr lang="en-US" altLang="ja-JP" sz="2600" dirty="0"/>
              <a:t>(Japan Proton Accelerator Research Complex)</a:t>
            </a:r>
            <a:endParaRPr kumimoji="1" lang="ja-JP" altLang="en-US" sz="2600" dirty="0"/>
          </a:p>
        </p:txBody>
      </p:sp>
      <p:grpSp>
        <p:nvGrpSpPr>
          <p:cNvPr id="16" name="グループ化 15"/>
          <p:cNvGrpSpPr/>
          <p:nvPr/>
        </p:nvGrpSpPr>
        <p:grpSpPr>
          <a:xfrm>
            <a:off x="5264687" y="4572820"/>
            <a:ext cx="3296034" cy="2066079"/>
            <a:chOff x="5514536" y="4230522"/>
            <a:chExt cx="3611879" cy="2264064"/>
          </a:xfrm>
        </p:grpSpPr>
        <p:pic>
          <p:nvPicPr>
            <p:cNvPr id="20" name="Picture 5" descr="M&amp;L"/>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t="11001"/>
            <a:stretch/>
          </p:blipFill>
          <p:spPr bwMode="auto">
            <a:xfrm>
              <a:off x="5536277" y="4230522"/>
              <a:ext cx="3590138" cy="2264064"/>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4"/>
            <p:cNvSpPr txBox="1">
              <a:spLocks noChangeArrowheads="1"/>
            </p:cNvSpPr>
            <p:nvPr/>
          </p:nvSpPr>
          <p:spPr bwMode="auto">
            <a:xfrm>
              <a:off x="5514536" y="5882963"/>
              <a:ext cx="3455223" cy="591327"/>
            </a:xfrm>
            <a:prstGeom prst="rect">
              <a:avLst/>
            </a:prstGeom>
            <a:noFill/>
            <a:ln>
              <a:noFill/>
            </a:ln>
            <a:effectLst/>
            <a:extLst/>
          </p:spPr>
          <p:txBody>
            <a:bodyPr wrap="square" lIns="91424" tIns="45712" rIns="91424" bIns="45712">
              <a:spAutoFit/>
            </a:bodyPr>
            <a:lstStyle/>
            <a:p>
              <a:pPr>
                <a:lnSpc>
                  <a:spcPct val="90000"/>
                </a:lnSpc>
                <a:spcBef>
                  <a:spcPct val="50000"/>
                </a:spcBef>
              </a:pPr>
              <a:r>
                <a:rPr lang="en-US" altLang="ja-JP" sz="1600" b="1" dirty="0">
                  <a:solidFill>
                    <a:srgbClr val="FFFF00"/>
                  </a:solidFill>
                  <a:ea typeface="ＭＳ ゴシック" pitchFamily="49" charset="-128"/>
                </a:rPr>
                <a:t>Materials and Life science experimental Facility (MLF)</a:t>
              </a:r>
              <a:endParaRPr lang="ja-JP" altLang="en-US" sz="1600" b="1" dirty="0">
                <a:solidFill>
                  <a:srgbClr val="FFFF00"/>
                </a:solidFill>
                <a:ea typeface="ＭＳ ゴシック" pitchFamily="49" charset="-128"/>
              </a:endParaRPr>
            </a:p>
          </p:txBody>
        </p:sp>
      </p:grpSp>
      <p:sp>
        <p:nvSpPr>
          <p:cNvPr id="4" name="テキスト ボックス 3"/>
          <p:cNvSpPr txBox="1"/>
          <p:nvPr/>
        </p:nvSpPr>
        <p:spPr>
          <a:xfrm>
            <a:off x="325835" y="6283596"/>
            <a:ext cx="4754165" cy="369332"/>
          </a:xfrm>
          <a:prstGeom prst="rect">
            <a:avLst/>
          </a:prstGeom>
          <a:noFill/>
        </p:spPr>
        <p:txBody>
          <a:bodyPr wrap="square" rtlCol="0">
            <a:spAutoFit/>
          </a:bodyPr>
          <a:lstStyle/>
          <a:p>
            <a:r>
              <a:rPr kumimoji="1" lang="en-US" altLang="ja-JP" dirty="0"/>
              <a:t>100 km from Narita international airport</a:t>
            </a:r>
            <a:endParaRPr kumimoji="1" lang="ja-JP" altLang="en-US" dirty="0"/>
          </a:p>
        </p:txBody>
      </p:sp>
      <p:sp>
        <p:nvSpPr>
          <p:cNvPr id="18" name="テキスト ボックス 17"/>
          <p:cNvSpPr txBox="1"/>
          <p:nvPr/>
        </p:nvSpPr>
        <p:spPr>
          <a:xfrm>
            <a:off x="2677248" y="4806219"/>
            <a:ext cx="2533163" cy="1200329"/>
          </a:xfrm>
          <a:prstGeom prst="rect">
            <a:avLst/>
          </a:prstGeom>
          <a:noFill/>
        </p:spPr>
        <p:txBody>
          <a:bodyPr wrap="square" rtlCol="0">
            <a:spAutoFit/>
          </a:bodyPr>
          <a:lstStyle/>
          <a:p>
            <a:r>
              <a:rPr kumimoji="1" lang="en-US" altLang="ja-JP" dirty="0"/>
              <a:t>MLF is currently</a:t>
            </a:r>
            <a:r>
              <a:rPr kumimoji="1" lang="ja-JP" altLang="en-US" dirty="0"/>
              <a:t> </a:t>
            </a:r>
            <a:r>
              <a:rPr kumimoji="1" lang="en-US" altLang="ja-JP" dirty="0"/>
              <a:t>operating</a:t>
            </a:r>
            <a:r>
              <a:rPr kumimoji="1" lang="ja-JP" altLang="en-US" dirty="0"/>
              <a:t> </a:t>
            </a:r>
            <a:r>
              <a:rPr kumimoji="1" lang="en-US" altLang="ja-JP" dirty="0"/>
              <a:t>at</a:t>
            </a:r>
            <a:r>
              <a:rPr kumimoji="1" lang="ja-JP" altLang="en-US" dirty="0"/>
              <a:t> </a:t>
            </a:r>
            <a:r>
              <a:rPr kumimoji="1" lang="en-US" altLang="ja-JP" dirty="0"/>
              <a:t>500kW</a:t>
            </a:r>
          </a:p>
          <a:p>
            <a:r>
              <a:rPr kumimoji="1" lang="en-US" altLang="ja-JP" dirty="0"/>
              <a:t>(successful test at 1 MW </a:t>
            </a:r>
            <a:r>
              <a:rPr kumimoji="1" lang="en-US" altLang="ja-JP" dirty="0" smtClean="0"/>
              <a:t>in June</a:t>
            </a:r>
            <a:r>
              <a:rPr kumimoji="1" lang="ja-JP" altLang="en-US" dirty="0" smtClean="0"/>
              <a:t> </a:t>
            </a:r>
            <a:r>
              <a:rPr kumimoji="1" lang="en-US" altLang="ja-JP" dirty="0" smtClean="0"/>
              <a:t>2018</a:t>
            </a:r>
            <a:r>
              <a:rPr kumimoji="1" lang="en-US" altLang="ja-JP" dirty="0"/>
              <a:t>)</a:t>
            </a:r>
            <a:endParaRPr kumimoji="1" lang="ja-JP" altLang="en-US" dirty="0"/>
          </a:p>
        </p:txBody>
      </p:sp>
      <p:sp>
        <p:nvSpPr>
          <p:cNvPr id="25" name="テキスト ボックス 39">
            <a:extLst>
              <a:ext uri="{FF2B5EF4-FFF2-40B4-BE49-F238E27FC236}">
                <a16:creationId xmlns:a16="http://schemas.microsoft.com/office/drawing/2014/main" xmlns="" id="{BFB75FDB-A3DE-9E44-AA61-8F2ECB9F7542}"/>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55850182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7200" y="3611224"/>
            <a:ext cx="4038600" cy="2636872"/>
          </a:xfrm>
        </p:spPr>
        <p:txBody>
          <a:bodyPr>
            <a:normAutofit fontScale="62500" lnSpcReduction="20000"/>
          </a:bodyPr>
          <a:lstStyle/>
          <a:p>
            <a:pPr>
              <a:lnSpc>
                <a:spcPct val="110000"/>
              </a:lnSpc>
              <a:spcBef>
                <a:spcPts val="1824"/>
              </a:spcBef>
            </a:pPr>
            <a:r>
              <a:rPr kumimoji="1" lang="en-US" altLang="ja-JP" dirty="0"/>
              <a:t>World-class, pioneering instrument for pulsed-neutron imaging</a:t>
            </a:r>
          </a:p>
          <a:p>
            <a:pPr>
              <a:lnSpc>
                <a:spcPct val="110000"/>
              </a:lnSpc>
              <a:spcBef>
                <a:spcPts val="1824"/>
              </a:spcBef>
            </a:pPr>
            <a:r>
              <a:rPr lang="en-US" altLang="ja-JP" dirty="0"/>
              <a:t>Leading facility for conventional radiography in Japan</a:t>
            </a:r>
          </a:p>
          <a:p>
            <a:pPr>
              <a:lnSpc>
                <a:spcPct val="110000"/>
              </a:lnSpc>
              <a:spcBef>
                <a:spcPts val="1824"/>
              </a:spcBef>
            </a:pPr>
            <a:r>
              <a:rPr lang="en-US" altLang="ja-JP" dirty="0"/>
              <a:t>Commissioning from Nov. 2014, user program from April 2015</a:t>
            </a:r>
            <a:endParaRPr kumimoji="1" lang="ja-JP" altLang="en-US" dirty="0"/>
          </a:p>
        </p:txBody>
      </p:sp>
      <p:grpSp>
        <p:nvGrpSpPr>
          <p:cNvPr id="5" name="図形グループ 4"/>
          <p:cNvGrpSpPr>
            <a:grpSpLocks noChangeAspect="1"/>
          </p:cNvGrpSpPr>
          <p:nvPr/>
        </p:nvGrpSpPr>
        <p:grpSpPr>
          <a:xfrm>
            <a:off x="4717221" y="1993504"/>
            <a:ext cx="3980621" cy="4117154"/>
            <a:chOff x="718345" y="4997053"/>
            <a:chExt cx="4907993" cy="5076334"/>
          </a:xfrm>
        </p:grpSpPr>
        <p:pic>
          <p:nvPicPr>
            <p:cNvPr id="6" name="図 5" descr="RAT_141107_Flower_color.jpg"/>
            <p:cNvPicPr>
              <a:picLocks noChangeAspect="1"/>
            </p:cNvPicPr>
            <p:nvPr/>
          </p:nvPicPr>
          <p:blipFill rotWithShape="1">
            <a:blip r:embed="rId2" cstate="screen">
              <a:extLst>
                <a:ext uri="{28A0092B-C50C-407E-A947-70E740481C1C}">
                  <a14:useLocalDpi xmlns:a14="http://schemas.microsoft.com/office/drawing/2010/main"/>
                </a:ext>
              </a:extLst>
            </a:blip>
            <a:srcRect r="8689"/>
            <a:stretch/>
          </p:blipFill>
          <p:spPr>
            <a:xfrm>
              <a:off x="3670295" y="7939977"/>
              <a:ext cx="1935672" cy="2119867"/>
            </a:xfrm>
            <a:prstGeom prst="rect">
              <a:avLst/>
            </a:prstGeom>
          </p:spPr>
        </p:pic>
        <p:pic>
          <p:nvPicPr>
            <p:cNvPr id="7" name="Picture 4" descr="J:\home\kai\Raden\First_beam\RADEN_first-beam.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836" b="17525"/>
            <a:stretch/>
          </p:blipFill>
          <p:spPr bwMode="auto">
            <a:xfrm>
              <a:off x="718345" y="8408960"/>
              <a:ext cx="2700256" cy="16644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J:\home\kai\Raden\First_beam\GroupPhoto.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730338" y="4997053"/>
              <a:ext cx="4896000" cy="326563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タイトル 1"/>
          <p:cNvSpPr txBox="1">
            <a:spLocks/>
          </p:cNvSpPr>
          <p:nvPr/>
        </p:nvSpPr>
        <p:spPr>
          <a:xfrm>
            <a:off x="534501" y="1882857"/>
            <a:ext cx="3961299" cy="1354217"/>
          </a:xfrm>
          <a:prstGeom prst="rect">
            <a:avLst/>
          </a:prstGeom>
        </p:spPr>
        <p:txBody>
          <a:bodyPr vert="horz" wrap="square" lIns="0" tIns="0" rIns="0" bIns="0" rtlCol="0" anchor="t">
            <a:spAutoFit/>
          </a:bodyPr>
          <a:lstStyle>
            <a:lvl1pPr algn="ctr" defTabSz="2088170" rtl="0" eaLnBrk="1" latinLnBrk="0" hangingPunct="1">
              <a:spcBef>
                <a:spcPct val="0"/>
              </a:spcBef>
              <a:buNone/>
              <a:defRPr kumimoji="1" sz="20100" kern="1200">
                <a:solidFill>
                  <a:schemeClr val="tx1"/>
                </a:solidFill>
                <a:latin typeface="+mj-lt"/>
                <a:ea typeface="+mj-ea"/>
                <a:cs typeface="+mj-cs"/>
              </a:defRPr>
            </a:lvl1pPr>
          </a:lstStyle>
          <a:p>
            <a:pPr algn="l">
              <a:spcBef>
                <a:spcPts val="1200"/>
              </a:spcBef>
            </a:pPr>
            <a:r>
              <a:rPr lang="en-US" altLang="ja-JP" sz="2200" b="1" dirty="0">
                <a:solidFill>
                  <a:srgbClr val="008000"/>
                </a:solidFill>
                <a:cs typeface="Helvetica Neue"/>
              </a:rPr>
              <a:t>World’s first instrument dedicated to energy-resolved neutron imaging using pulsed neutrons</a:t>
            </a:r>
            <a:endParaRPr lang="ja-JP" altLang="en-US" sz="2200" b="1" dirty="0">
              <a:solidFill>
                <a:srgbClr val="008000"/>
              </a:solidFill>
              <a:cs typeface="Helvetica Neue"/>
            </a:endParaRPr>
          </a:p>
        </p:txBody>
      </p:sp>
      <p:sp>
        <p:nvSpPr>
          <p:cNvPr id="10" name="タイトル 1"/>
          <p:cNvSpPr txBox="1">
            <a:spLocks/>
          </p:cNvSpPr>
          <p:nvPr/>
        </p:nvSpPr>
        <p:spPr>
          <a:xfrm>
            <a:off x="4717221" y="6108574"/>
            <a:ext cx="4155536" cy="215444"/>
          </a:xfrm>
          <a:prstGeom prst="rect">
            <a:avLst/>
          </a:prstGeom>
        </p:spPr>
        <p:txBody>
          <a:bodyPr vert="horz" wrap="square" lIns="0" tIns="0" rIns="0" bIns="0" rtlCol="0" anchor="t">
            <a:spAutoFit/>
          </a:bodyPr>
          <a:lstStyle>
            <a:lvl1pPr algn="ctr" defTabSz="2088170" rtl="0" eaLnBrk="1" latinLnBrk="0" hangingPunct="1">
              <a:spcBef>
                <a:spcPct val="0"/>
              </a:spcBef>
              <a:buNone/>
              <a:defRPr kumimoji="1" sz="20100" kern="1200">
                <a:solidFill>
                  <a:schemeClr val="tx1"/>
                </a:solidFill>
                <a:latin typeface="+mj-lt"/>
                <a:ea typeface="+mj-ea"/>
                <a:cs typeface="+mj-cs"/>
              </a:defRPr>
            </a:lvl1pPr>
          </a:lstStyle>
          <a:p>
            <a:pPr>
              <a:spcBef>
                <a:spcPts val="1200"/>
              </a:spcBef>
            </a:pPr>
            <a:r>
              <a:rPr lang="en-US" altLang="ja-JP" sz="1400" dirty="0">
                <a:solidFill>
                  <a:srgbClr val="000000"/>
                </a:solidFill>
                <a:cs typeface="Helvetica Neue"/>
              </a:rPr>
              <a:t>First images from RADEN (7 Nov 2014)</a:t>
            </a:r>
            <a:endParaRPr lang="ja-JP" altLang="en-US" sz="1400" dirty="0">
              <a:solidFill>
                <a:srgbClr val="000000"/>
              </a:solidFill>
              <a:cs typeface="Helvetica Neue"/>
            </a:endParaRPr>
          </a:p>
        </p:txBody>
      </p:sp>
      <p:sp>
        <p:nvSpPr>
          <p:cNvPr id="12" name="タイトル 1"/>
          <p:cNvSpPr>
            <a:spLocks noGrp="1"/>
          </p:cNvSpPr>
          <p:nvPr>
            <p:ph type="title"/>
          </p:nvPr>
        </p:nvSpPr>
        <p:spPr>
          <a:xfrm>
            <a:off x="457200" y="458065"/>
            <a:ext cx="8229600" cy="1286805"/>
          </a:xfrm>
        </p:spPr>
        <p:txBody>
          <a:bodyPr>
            <a:normAutofit fontScale="90000"/>
          </a:bodyPr>
          <a:lstStyle/>
          <a:p>
            <a:r>
              <a:rPr kumimoji="1" lang="en-US" altLang="ja-JP" dirty="0"/>
              <a:t>RADEN/BL22 – Neutron imaging instrument at the MLF</a:t>
            </a:r>
            <a:endParaRPr kumimoji="1" lang="ja-JP" altLang="en-US" dirty="0"/>
          </a:p>
        </p:txBody>
      </p:sp>
      <p:sp>
        <p:nvSpPr>
          <p:cNvPr id="13" name="テキスト ボックス 39">
            <a:extLst>
              <a:ext uri="{FF2B5EF4-FFF2-40B4-BE49-F238E27FC236}">
                <a16:creationId xmlns:a16="http://schemas.microsoft.com/office/drawing/2014/main" xmlns="" id="{CC9D3B99-75A8-4D45-9CB2-249BAD4B97E2}"/>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21234801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CF575649-0294-F44E-B25F-5E7DDA59F854}"/>
              </a:ext>
            </a:extLst>
          </p:cNvPr>
          <p:cNvGrpSpPr/>
          <p:nvPr/>
        </p:nvGrpSpPr>
        <p:grpSpPr>
          <a:xfrm>
            <a:off x="204282" y="1251064"/>
            <a:ext cx="8735436" cy="5394807"/>
            <a:chOff x="223736" y="1251064"/>
            <a:chExt cx="8735436" cy="5394807"/>
          </a:xfrm>
        </p:grpSpPr>
        <p:sp>
          <p:nvSpPr>
            <p:cNvPr id="34" name="片側の 2 つの角を丸めた四角形 27">
              <a:extLst>
                <a:ext uri="{FF2B5EF4-FFF2-40B4-BE49-F238E27FC236}">
                  <a16:creationId xmlns:a16="http://schemas.microsoft.com/office/drawing/2014/main" xmlns="" id="{865A9883-CC5C-C647-A0F0-F10CEA6E0FD1}"/>
                </a:ext>
              </a:extLst>
            </p:cNvPr>
            <p:cNvSpPr/>
            <p:nvPr/>
          </p:nvSpPr>
          <p:spPr>
            <a:xfrm rot="16200000">
              <a:off x="-300599" y="1775399"/>
              <a:ext cx="5394807" cy="4346138"/>
            </a:xfrm>
            <a:prstGeom prst="round2SameRect">
              <a:avLst>
                <a:gd name="adj1" fmla="val 6022"/>
                <a:gd name="adj2" fmla="val 0"/>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5" name="片側の 2 つの角を丸めた四角形 2">
              <a:extLst>
                <a:ext uri="{FF2B5EF4-FFF2-40B4-BE49-F238E27FC236}">
                  <a16:creationId xmlns:a16="http://schemas.microsoft.com/office/drawing/2014/main" xmlns="" id="{C3D3201B-D06C-7444-BFC0-73D5EE69480F}"/>
                </a:ext>
              </a:extLst>
            </p:cNvPr>
            <p:cNvSpPr/>
            <p:nvPr/>
          </p:nvSpPr>
          <p:spPr>
            <a:xfrm rot="5400000">
              <a:off x="4067117" y="1753816"/>
              <a:ext cx="5394807" cy="4389303"/>
            </a:xfrm>
            <a:prstGeom prst="round2SameRect">
              <a:avLst>
                <a:gd name="adj1" fmla="val 6022"/>
                <a:gd name="adj2" fmla="val 0"/>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2" name="タイトル 1"/>
          <p:cNvSpPr>
            <a:spLocks noGrp="1"/>
          </p:cNvSpPr>
          <p:nvPr>
            <p:ph type="title"/>
          </p:nvPr>
        </p:nvSpPr>
        <p:spPr>
          <a:xfrm>
            <a:off x="457200" y="394664"/>
            <a:ext cx="8229600" cy="724570"/>
          </a:xfrm>
        </p:spPr>
        <p:txBody>
          <a:bodyPr>
            <a:normAutofit/>
          </a:bodyPr>
          <a:lstStyle/>
          <a:p>
            <a:r>
              <a:rPr kumimoji="1" lang="en-US" altLang="ja-JP" sz="3400" dirty="0"/>
              <a:t>Neutron imaging detectors at RADEN</a:t>
            </a:r>
            <a:endParaRPr kumimoji="1" lang="ja-JP" altLang="en-US" sz="3400" dirty="0"/>
          </a:p>
        </p:txBody>
      </p:sp>
      <p:pic>
        <p:nvPicPr>
          <p:cNvPr id="15" name="図 14"/>
          <p:cNvPicPr>
            <a:picLocks noChangeAspect="1"/>
          </p:cNvPicPr>
          <p:nvPr/>
        </p:nvPicPr>
        <p:blipFill>
          <a:blip r:embed="rId2"/>
          <a:stretch>
            <a:fillRect/>
          </a:stretch>
        </p:blipFill>
        <p:spPr>
          <a:xfrm>
            <a:off x="6685592" y="1975090"/>
            <a:ext cx="2067133" cy="2129147"/>
          </a:xfrm>
          <a:prstGeom prst="rect">
            <a:avLst/>
          </a:prstGeom>
          <a:ln w="28575" cmpd="sng">
            <a:noFill/>
          </a:ln>
          <a:effectLst>
            <a:outerShdw blurRad="50800" dist="38100" dir="8100000" algn="tr" rotWithShape="0">
              <a:prstClr val="black">
                <a:alpha val="40000"/>
              </a:prstClr>
            </a:outerShdw>
          </a:effectLst>
        </p:spPr>
      </p:pic>
      <p:pic>
        <p:nvPicPr>
          <p:cNvPr id="16" name="図 15" descr="IMG_1273.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4833239" y="1809446"/>
            <a:ext cx="1542452" cy="2814280"/>
          </a:xfrm>
          <a:prstGeom prst="rect">
            <a:avLst/>
          </a:prstGeom>
          <a:effectLst>
            <a:outerShdw blurRad="50800" dist="38100" dir="8100000" algn="tr" rotWithShape="0">
              <a:prstClr val="black">
                <a:alpha val="40000"/>
              </a:prstClr>
            </a:outerShdw>
          </a:effectLst>
        </p:spPr>
      </p:pic>
      <p:pic>
        <p:nvPicPr>
          <p:cNvPr id="17" name="図 1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727647" y="4570372"/>
            <a:ext cx="2029390" cy="1825015"/>
          </a:xfrm>
          <a:prstGeom prst="rect">
            <a:avLst/>
          </a:prstGeom>
          <a:effectLst>
            <a:outerShdw blurRad="50800" dist="38100" dir="8100000" algn="tr" rotWithShape="0">
              <a:prstClr val="black">
                <a:alpha val="40000"/>
              </a:prstClr>
            </a:outerShdw>
          </a:effectLst>
        </p:spPr>
      </p:pic>
      <p:sp>
        <p:nvSpPr>
          <p:cNvPr id="18" name="テキスト ボックス 17"/>
          <p:cNvSpPr txBox="1"/>
          <p:nvPr/>
        </p:nvSpPr>
        <p:spPr>
          <a:xfrm>
            <a:off x="2291292" y="1251064"/>
            <a:ext cx="2186081" cy="461665"/>
          </a:xfrm>
          <a:prstGeom prst="rect">
            <a:avLst/>
          </a:prstGeom>
          <a:noFill/>
        </p:spPr>
        <p:txBody>
          <a:bodyPr wrap="square" rtlCol="0">
            <a:spAutoFit/>
          </a:bodyPr>
          <a:lstStyle/>
          <a:p>
            <a:pPr algn="r"/>
            <a:r>
              <a:rPr kumimoji="1" lang="en-US" altLang="ja-JP" sz="2400" b="1" dirty="0">
                <a:solidFill>
                  <a:schemeClr val="accent4"/>
                </a:solidFill>
              </a:rPr>
              <a:t>Camera type</a:t>
            </a:r>
            <a:endParaRPr kumimoji="1" lang="en-US" altLang="ja-JP" dirty="0">
              <a:solidFill>
                <a:schemeClr val="accent4"/>
              </a:solidFill>
            </a:endParaRPr>
          </a:p>
        </p:txBody>
      </p:sp>
      <p:sp>
        <p:nvSpPr>
          <p:cNvPr id="19" name="テキスト ボックス 18"/>
          <p:cNvSpPr txBox="1"/>
          <p:nvPr/>
        </p:nvSpPr>
        <p:spPr>
          <a:xfrm>
            <a:off x="4681812" y="1251064"/>
            <a:ext cx="2484618" cy="461665"/>
          </a:xfrm>
          <a:prstGeom prst="rect">
            <a:avLst/>
          </a:prstGeom>
          <a:noFill/>
        </p:spPr>
        <p:txBody>
          <a:bodyPr wrap="square" rtlCol="0">
            <a:spAutoFit/>
          </a:bodyPr>
          <a:lstStyle/>
          <a:p>
            <a:r>
              <a:rPr kumimoji="1" lang="en-US" altLang="ja-JP" sz="2400" b="1" dirty="0">
                <a:solidFill>
                  <a:schemeClr val="accent2"/>
                </a:solidFill>
              </a:rPr>
              <a:t>Event type</a:t>
            </a:r>
          </a:p>
        </p:txBody>
      </p:sp>
      <p:sp>
        <p:nvSpPr>
          <p:cNvPr id="25" name="テキスト ボックス 24"/>
          <p:cNvSpPr txBox="1"/>
          <p:nvPr/>
        </p:nvSpPr>
        <p:spPr>
          <a:xfrm>
            <a:off x="6652897" y="1903146"/>
            <a:ext cx="660758" cy="369332"/>
          </a:xfrm>
          <a:prstGeom prst="rect">
            <a:avLst/>
          </a:prstGeom>
          <a:noFill/>
        </p:spPr>
        <p:txBody>
          <a:bodyPr wrap="none" rtlCol="0">
            <a:spAutoFit/>
          </a:bodyPr>
          <a:lstStyle/>
          <a:p>
            <a:r>
              <a:rPr kumimoji="1" lang="en-US" altLang="ja-JP" dirty="0"/>
              <a:t>µNID</a:t>
            </a:r>
            <a:endParaRPr kumimoji="1" lang="ja-JP" altLang="en-US" dirty="0"/>
          </a:p>
        </p:txBody>
      </p:sp>
      <p:sp>
        <p:nvSpPr>
          <p:cNvPr id="26" name="テキスト ボックス 25"/>
          <p:cNvSpPr txBox="1"/>
          <p:nvPr/>
        </p:nvSpPr>
        <p:spPr>
          <a:xfrm>
            <a:off x="4787417" y="1764247"/>
            <a:ext cx="761634" cy="369332"/>
          </a:xfrm>
          <a:prstGeom prst="rect">
            <a:avLst/>
          </a:prstGeom>
          <a:noFill/>
        </p:spPr>
        <p:txBody>
          <a:bodyPr wrap="none" rtlCol="0">
            <a:spAutoFit/>
          </a:bodyPr>
          <a:lstStyle/>
          <a:p>
            <a:r>
              <a:rPr kumimoji="1" lang="en-US" altLang="ja-JP" dirty="0" err="1"/>
              <a:t>nGEM</a:t>
            </a:r>
            <a:endParaRPr kumimoji="1" lang="ja-JP" altLang="en-US" dirty="0"/>
          </a:p>
        </p:txBody>
      </p:sp>
      <p:sp>
        <p:nvSpPr>
          <p:cNvPr id="27" name="テキスト ボックス 26"/>
          <p:cNvSpPr txBox="1"/>
          <p:nvPr/>
        </p:nvSpPr>
        <p:spPr>
          <a:xfrm>
            <a:off x="6721840" y="6026055"/>
            <a:ext cx="963246" cy="369332"/>
          </a:xfrm>
          <a:prstGeom prst="rect">
            <a:avLst/>
          </a:prstGeom>
          <a:noFill/>
        </p:spPr>
        <p:txBody>
          <a:bodyPr wrap="square" rtlCol="0">
            <a:spAutoFit/>
          </a:bodyPr>
          <a:lstStyle/>
          <a:p>
            <a:r>
              <a:rPr lang="en-US" altLang="ja-JP" dirty="0">
                <a:solidFill>
                  <a:srgbClr val="FFFFFF"/>
                </a:solidFill>
              </a:rPr>
              <a:t>L</a:t>
            </a:r>
            <a:r>
              <a:rPr kumimoji="1" lang="en-US" altLang="ja-JP" dirty="0">
                <a:solidFill>
                  <a:srgbClr val="FFFFFF"/>
                </a:solidFill>
              </a:rPr>
              <a:t>iTA12</a:t>
            </a:r>
            <a:endParaRPr kumimoji="1" lang="ja-JP" altLang="en-US" dirty="0">
              <a:solidFill>
                <a:srgbClr val="FFFFFF"/>
              </a:solidFill>
            </a:endParaRPr>
          </a:p>
        </p:txBody>
      </p:sp>
      <p:grpSp>
        <p:nvGrpSpPr>
          <p:cNvPr id="39" name="図形グループ 38"/>
          <p:cNvGrpSpPr/>
          <p:nvPr/>
        </p:nvGrpSpPr>
        <p:grpSpPr>
          <a:xfrm>
            <a:off x="412788" y="1653816"/>
            <a:ext cx="1928202" cy="2531661"/>
            <a:chOff x="6024844" y="924907"/>
            <a:chExt cx="2367985" cy="3109077"/>
          </a:xfrm>
        </p:grpSpPr>
        <p:pic>
          <p:nvPicPr>
            <p:cNvPr id="40" name="図 39"/>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rcRect/>
            <a:stretch/>
          </p:blipFill>
          <p:spPr>
            <a:xfrm>
              <a:off x="6024844" y="924907"/>
              <a:ext cx="2258073" cy="3109077"/>
            </a:xfrm>
            <a:prstGeom prst="rect">
              <a:avLst/>
            </a:prstGeom>
            <a:ln w="28575" cmpd="sng">
              <a:noFill/>
            </a:ln>
            <a:effectLst>
              <a:outerShdw blurRad="50800" dist="38100" dir="2700000" algn="tl" rotWithShape="0">
                <a:prstClr val="black">
                  <a:alpha val="40000"/>
                </a:prstClr>
              </a:outerShdw>
            </a:effectLst>
          </p:spPr>
        </p:pic>
        <p:cxnSp>
          <p:nvCxnSpPr>
            <p:cNvPr id="41" name="直線コネクタ 40"/>
            <p:cNvCxnSpPr/>
            <p:nvPr/>
          </p:nvCxnSpPr>
          <p:spPr>
            <a:xfrm flipH="1">
              <a:off x="6399624" y="1437895"/>
              <a:ext cx="597381" cy="707167"/>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テキスト ボックス 41"/>
            <p:cNvSpPr txBox="1"/>
            <p:nvPr/>
          </p:nvSpPr>
          <p:spPr>
            <a:xfrm>
              <a:off x="6097653" y="1193283"/>
              <a:ext cx="1035089" cy="452825"/>
            </a:xfrm>
            <a:prstGeom prst="rect">
              <a:avLst/>
            </a:prstGeom>
            <a:noFill/>
          </p:spPr>
          <p:txBody>
            <a:bodyPr wrap="square" rtlCol="0">
              <a:spAutoFit/>
            </a:bodyPr>
            <a:lstStyle/>
            <a:p>
              <a:r>
                <a:rPr lang="en-US" altLang="ja-JP" sz="1400" b="1" dirty="0">
                  <a:solidFill>
                    <a:srgbClr val="00B0F0"/>
                  </a:solidFill>
                </a:rPr>
                <a:t>Mirror</a:t>
              </a:r>
              <a:endParaRPr lang="ja-JP" altLang="en-US" sz="1400" b="1" dirty="0">
                <a:solidFill>
                  <a:srgbClr val="00B0F0"/>
                </a:solidFill>
              </a:endParaRPr>
            </a:p>
          </p:txBody>
        </p:sp>
        <p:grpSp>
          <p:nvGrpSpPr>
            <p:cNvPr id="43" name="グループ化 50"/>
            <p:cNvGrpSpPr/>
            <p:nvPr/>
          </p:nvGrpSpPr>
          <p:grpSpPr>
            <a:xfrm rot="16200000">
              <a:off x="6378771" y="2788678"/>
              <a:ext cx="604556" cy="298939"/>
              <a:chOff x="1485900" y="381494"/>
              <a:chExt cx="604556" cy="298939"/>
            </a:xfrm>
          </p:grpSpPr>
          <p:sp>
            <p:nvSpPr>
              <p:cNvPr id="48" name="正方形/長方形 47"/>
              <p:cNvSpPr/>
              <p:nvPr/>
            </p:nvSpPr>
            <p:spPr>
              <a:xfrm>
                <a:off x="1485900" y="381494"/>
                <a:ext cx="509954" cy="298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a:off x="1995854" y="433259"/>
                <a:ext cx="94602" cy="1954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4" name="直線コネクタ 43"/>
            <p:cNvCxnSpPr/>
            <p:nvPr/>
          </p:nvCxnSpPr>
          <p:spPr>
            <a:xfrm>
              <a:off x="6664305" y="1844590"/>
              <a:ext cx="1354280" cy="0"/>
            </a:xfrm>
            <a:prstGeom prst="lin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6679799" y="1826878"/>
              <a:ext cx="0" cy="761541"/>
            </a:xfrm>
            <a:prstGeom prst="line">
              <a:avLst/>
            </a:prstGeom>
            <a:ln w="38100">
              <a:solidFill>
                <a:schemeClr val="accent4">
                  <a:lumMod val="60000"/>
                  <a:lumOff val="4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6830520" y="1856502"/>
              <a:ext cx="1562309" cy="452825"/>
            </a:xfrm>
            <a:prstGeom prst="rect">
              <a:avLst/>
            </a:prstGeom>
            <a:noFill/>
          </p:spPr>
          <p:txBody>
            <a:bodyPr wrap="square" rtlCol="0">
              <a:spAutoFit/>
            </a:bodyPr>
            <a:lstStyle/>
            <a:p>
              <a:r>
                <a:rPr lang="en-US" altLang="ja-JP" sz="1300" b="1" dirty="0">
                  <a:solidFill>
                    <a:srgbClr val="00B0F0"/>
                  </a:solidFill>
                </a:rPr>
                <a:t>Scintillator</a:t>
              </a:r>
              <a:endParaRPr lang="ja-JP" altLang="en-US" sz="1300" b="1" dirty="0">
                <a:solidFill>
                  <a:srgbClr val="00B0F0"/>
                </a:solidFill>
              </a:endParaRPr>
            </a:p>
          </p:txBody>
        </p:sp>
        <p:sp>
          <p:nvSpPr>
            <p:cNvPr id="47" name="テキスト ボックス 46"/>
            <p:cNvSpPr txBox="1"/>
            <p:nvPr/>
          </p:nvSpPr>
          <p:spPr>
            <a:xfrm>
              <a:off x="6124905" y="3254541"/>
              <a:ext cx="1464628" cy="642555"/>
            </a:xfrm>
            <a:prstGeom prst="rect">
              <a:avLst/>
            </a:prstGeom>
            <a:noFill/>
          </p:spPr>
          <p:txBody>
            <a:bodyPr wrap="square" rtlCol="0">
              <a:spAutoFit/>
            </a:bodyPr>
            <a:lstStyle/>
            <a:p>
              <a:r>
                <a:rPr lang="en-US" altLang="ja-JP" sz="1400" b="1" dirty="0">
                  <a:solidFill>
                    <a:srgbClr val="00B0F0"/>
                  </a:solidFill>
                </a:rPr>
                <a:t>CCD</a:t>
              </a:r>
            </a:p>
            <a:p>
              <a:r>
                <a:rPr lang="en-US" altLang="ja-JP" sz="1400" b="1" dirty="0">
                  <a:solidFill>
                    <a:srgbClr val="00B0F0"/>
                  </a:solidFill>
                </a:rPr>
                <a:t>camera</a:t>
              </a:r>
              <a:endParaRPr lang="ja-JP" altLang="en-US" sz="1400" b="1" dirty="0">
                <a:solidFill>
                  <a:srgbClr val="00B0F0"/>
                </a:solidFill>
              </a:endParaRPr>
            </a:p>
          </p:txBody>
        </p:sp>
      </p:grpSp>
      <p:grpSp>
        <p:nvGrpSpPr>
          <p:cNvPr id="65" name="図形グループ 64"/>
          <p:cNvGrpSpPr>
            <a:grpSpLocks noChangeAspect="1"/>
          </p:cNvGrpSpPr>
          <p:nvPr/>
        </p:nvGrpSpPr>
        <p:grpSpPr>
          <a:xfrm>
            <a:off x="1501913" y="4343852"/>
            <a:ext cx="2770600" cy="2126206"/>
            <a:chOff x="924279" y="4471597"/>
            <a:chExt cx="2722836" cy="2089551"/>
          </a:xfrm>
        </p:grpSpPr>
        <p:pic>
          <p:nvPicPr>
            <p:cNvPr id="66" name="図 65" descr="IMG_0379.JPG"/>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48153" y="4471597"/>
              <a:ext cx="2698962" cy="2089551"/>
            </a:xfrm>
            <a:prstGeom prst="rect">
              <a:avLst/>
            </a:prstGeom>
            <a:effectLst>
              <a:outerShdw blurRad="50800" dist="38100" dir="2700000" algn="tl" rotWithShape="0">
                <a:prstClr val="black">
                  <a:alpha val="40000"/>
                </a:prstClr>
              </a:outerShdw>
            </a:effectLst>
          </p:spPr>
        </p:pic>
        <p:sp>
          <p:nvSpPr>
            <p:cNvPr id="67" name="テキスト ボックス 66"/>
            <p:cNvSpPr txBox="1"/>
            <p:nvPr/>
          </p:nvSpPr>
          <p:spPr>
            <a:xfrm>
              <a:off x="924279" y="6180967"/>
              <a:ext cx="2142641" cy="369332"/>
            </a:xfrm>
            <a:prstGeom prst="rect">
              <a:avLst/>
            </a:prstGeom>
            <a:noFill/>
          </p:spPr>
          <p:txBody>
            <a:bodyPr wrap="square" rtlCol="0">
              <a:spAutoFit/>
            </a:bodyPr>
            <a:lstStyle/>
            <a:p>
              <a:r>
                <a:rPr kumimoji="1" lang="en-US" altLang="ja-JP" dirty="0">
                  <a:solidFill>
                    <a:schemeClr val="bg1"/>
                  </a:solidFill>
                </a:rPr>
                <a:t>Neutron color I.I.</a:t>
              </a:r>
              <a:endParaRPr kumimoji="1" lang="ja-JP" altLang="en-US" dirty="0">
                <a:solidFill>
                  <a:schemeClr val="bg1"/>
                </a:solidFill>
              </a:endParaRPr>
            </a:p>
          </p:txBody>
        </p:sp>
      </p:grpSp>
      <p:sp>
        <p:nvSpPr>
          <p:cNvPr id="70" name="テキスト ボックス 69"/>
          <p:cNvSpPr txBox="1"/>
          <p:nvPr/>
        </p:nvSpPr>
        <p:spPr>
          <a:xfrm>
            <a:off x="2418522" y="1825305"/>
            <a:ext cx="2153477" cy="2010807"/>
          </a:xfrm>
          <a:prstGeom prst="rect">
            <a:avLst/>
          </a:prstGeom>
          <a:noFill/>
        </p:spPr>
        <p:txBody>
          <a:bodyPr wrap="square" rtlCol="0">
            <a:spAutoFit/>
          </a:bodyPr>
          <a:lstStyle/>
          <a:p>
            <a:pPr marL="133200" indent="-133200">
              <a:lnSpc>
                <a:spcPct val="120000"/>
              </a:lnSpc>
              <a:spcBef>
                <a:spcPts val="1200"/>
              </a:spcBef>
              <a:buFont typeface="Arial"/>
              <a:buChar char="•"/>
            </a:pPr>
            <a:r>
              <a:rPr lang="en-US" altLang="ja-JP" sz="1600" dirty="0"/>
              <a:t>Single-mirror CCD system (</a:t>
            </a:r>
            <a:r>
              <a:rPr lang="en-US" altLang="ja-JP" sz="1600" dirty="0" err="1"/>
              <a:t>Andor</a:t>
            </a:r>
            <a:r>
              <a:rPr lang="en-US" altLang="ja-JP" sz="1600" dirty="0"/>
              <a:t> </a:t>
            </a:r>
            <a:r>
              <a:rPr lang="en-US" altLang="ja-JP" sz="1600" dirty="0" err="1"/>
              <a:t>iKon</a:t>
            </a:r>
            <a:r>
              <a:rPr lang="en-US" altLang="ja-JP" sz="1600" dirty="0"/>
              <a:t>-L, EMCCD)</a:t>
            </a:r>
          </a:p>
          <a:p>
            <a:pPr marL="133200" indent="-133200">
              <a:lnSpc>
                <a:spcPct val="120000"/>
              </a:lnSpc>
              <a:spcBef>
                <a:spcPts val="1200"/>
              </a:spcBef>
              <a:buFont typeface="Arial"/>
              <a:buChar char="•"/>
            </a:pPr>
            <a:r>
              <a:rPr lang="en-US" altLang="ja-JP" sz="1600" dirty="0"/>
              <a:t>Neutron color I.I.</a:t>
            </a:r>
            <a:r>
              <a:rPr lang="ja-JP" altLang="en-US" sz="1600" dirty="0"/>
              <a:t> </a:t>
            </a:r>
            <a:r>
              <a:rPr lang="en-US" altLang="ja-JP" sz="1600" dirty="0"/>
              <a:t>(high-res</a:t>
            </a:r>
            <a:r>
              <a:rPr lang="ja-JP" altLang="en-US" sz="1600" dirty="0"/>
              <a:t>,</a:t>
            </a:r>
            <a:r>
              <a:rPr lang="en-US" altLang="ja-JP" sz="1600" dirty="0"/>
              <a:t>high-speed)</a:t>
            </a:r>
          </a:p>
        </p:txBody>
      </p:sp>
      <p:sp>
        <p:nvSpPr>
          <p:cNvPr id="71" name="テキスト ボックス 70"/>
          <p:cNvSpPr txBox="1"/>
          <p:nvPr/>
        </p:nvSpPr>
        <p:spPr>
          <a:xfrm>
            <a:off x="4781307" y="4779638"/>
            <a:ext cx="1651291" cy="1723549"/>
          </a:xfrm>
          <a:prstGeom prst="rect">
            <a:avLst/>
          </a:prstGeom>
          <a:noFill/>
        </p:spPr>
        <p:txBody>
          <a:bodyPr wrap="square" rtlCol="0">
            <a:spAutoFit/>
          </a:bodyPr>
          <a:lstStyle/>
          <a:p>
            <a:pPr marL="133200" indent="-133200">
              <a:spcBef>
                <a:spcPts val="1200"/>
              </a:spcBef>
              <a:buFont typeface="Arial"/>
              <a:buChar char="•"/>
            </a:pPr>
            <a:r>
              <a:rPr lang="en-US" altLang="ja-JP" sz="1600" dirty="0" err="1"/>
              <a:t>M</a:t>
            </a:r>
            <a:r>
              <a:rPr lang="en-US" altLang="ja-JP" sz="1600" dirty="0" err="1" smtClean="0"/>
              <a:t>icropattern</a:t>
            </a:r>
            <a:r>
              <a:rPr lang="en-US" altLang="ja-JP" sz="1600" dirty="0" smtClean="0"/>
              <a:t> detectors (</a:t>
            </a:r>
            <a:r>
              <a:rPr lang="en-US" altLang="ja-JP" sz="1600" dirty="0" err="1" smtClean="0"/>
              <a:t>nGEM</a:t>
            </a:r>
            <a:r>
              <a:rPr lang="en-US" altLang="ja-JP" sz="1600" dirty="0" smtClean="0"/>
              <a:t>, µNID)</a:t>
            </a:r>
          </a:p>
          <a:p>
            <a:pPr marL="133200" indent="-133200">
              <a:spcBef>
                <a:spcPts val="1200"/>
              </a:spcBef>
              <a:buFont typeface="Arial"/>
              <a:buChar char="•"/>
            </a:pPr>
            <a:r>
              <a:rPr lang="en-US" altLang="ja-JP" sz="1600" dirty="0" smtClean="0"/>
              <a:t>Li-glass pixel scintillator (LiTA12)</a:t>
            </a:r>
            <a:endParaRPr lang="en-US" altLang="ja-JP" sz="1600" dirty="0"/>
          </a:p>
        </p:txBody>
      </p:sp>
      <p:sp>
        <p:nvSpPr>
          <p:cNvPr id="3" name="テキスト ボックス 2"/>
          <p:cNvSpPr txBox="1"/>
          <p:nvPr/>
        </p:nvSpPr>
        <p:spPr>
          <a:xfrm>
            <a:off x="5105843" y="4335155"/>
            <a:ext cx="1326755" cy="307777"/>
          </a:xfrm>
          <a:prstGeom prst="rect">
            <a:avLst/>
          </a:prstGeom>
          <a:noFill/>
        </p:spPr>
        <p:txBody>
          <a:bodyPr wrap="none" rtlCol="0">
            <a:spAutoFit/>
          </a:bodyPr>
          <a:lstStyle/>
          <a:p>
            <a:r>
              <a:rPr kumimoji="1" lang="en-US" altLang="ja-JP" sz="1400" b="1" dirty="0" err="1">
                <a:solidFill>
                  <a:schemeClr val="bg1"/>
                </a:solidFill>
              </a:rPr>
              <a:t>micropattern</a:t>
            </a:r>
            <a:endParaRPr kumimoji="1" lang="ja-JP" altLang="en-US" sz="1400" b="1" dirty="0">
              <a:solidFill>
                <a:schemeClr val="bg1"/>
              </a:solidFill>
            </a:endParaRPr>
          </a:p>
        </p:txBody>
      </p:sp>
      <p:sp>
        <p:nvSpPr>
          <p:cNvPr id="31" name="テキスト ボックス 30"/>
          <p:cNvSpPr txBox="1"/>
          <p:nvPr/>
        </p:nvSpPr>
        <p:spPr>
          <a:xfrm>
            <a:off x="7459100" y="3808614"/>
            <a:ext cx="1326755" cy="307777"/>
          </a:xfrm>
          <a:prstGeom prst="rect">
            <a:avLst/>
          </a:prstGeom>
          <a:noFill/>
        </p:spPr>
        <p:txBody>
          <a:bodyPr wrap="none" rtlCol="0">
            <a:spAutoFit/>
          </a:bodyPr>
          <a:lstStyle/>
          <a:p>
            <a:r>
              <a:rPr kumimoji="1" lang="en-US" altLang="ja-JP" sz="1400" b="1" dirty="0" err="1">
                <a:solidFill>
                  <a:schemeClr val="bg1"/>
                </a:solidFill>
              </a:rPr>
              <a:t>micropattern</a:t>
            </a:r>
            <a:endParaRPr kumimoji="1" lang="ja-JP" altLang="en-US" sz="1400" b="1" dirty="0">
              <a:solidFill>
                <a:schemeClr val="bg1"/>
              </a:solidFill>
            </a:endParaRPr>
          </a:p>
        </p:txBody>
      </p:sp>
      <p:sp>
        <p:nvSpPr>
          <p:cNvPr id="32" name="テキスト ボックス 31"/>
          <p:cNvSpPr txBox="1"/>
          <p:nvPr/>
        </p:nvSpPr>
        <p:spPr>
          <a:xfrm>
            <a:off x="7070420" y="4582964"/>
            <a:ext cx="1744388" cy="307777"/>
          </a:xfrm>
          <a:prstGeom prst="rect">
            <a:avLst/>
          </a:prstGeom>
          <a:noFill/>
        </p:spPr>
        <p:txBody>
          <a:bodyPr wrap="none" rtlCol="0">
            <a:spAutoFit/>
          </a:bodyPr>
          <a:lstStyle/>
          <a:p>
            <a:r>
              <a:rPr kumimoji="1" lang="en-US" altLang="ja-JP" sz="1400" b="1" dirty="0">
                <a:solidFill>
                  <a:schemeClr val="bg1"/>
                </a:solidFill>
              </a:rPr>
              <a:t>Li-glass scintillator</a:t>
            </a:r>
            <a:endParaRPr kumimoji="1" lang="ja-JP" altLang="en-US" sz="1400" b="1" dirty="0">
              <a:solidFill>
                <a:schemeClr val="bg1"/>
              </a:solidFill>
            </a:endParaRPr>
          </a:p>
        </p:txBody>
      </p:sp>
      <p:sp>
        <p:nvSpPr>
          <p:cNvPr id="33" name="テキスト ボックス 39">
            <a:extLst>
              <a:ext uri="{FF2B5EF4-FFF2-40B4-BE49-F238E27FC236}">
                <a16:creationId xmlns:a16="http://schemas.microsoft.com/office/drawing/2014/main" xmlns="" id="{9DED6E94-0AA8-D248-970F-9D2A7289B7F9}"/>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5115009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70003"/>
            <a:ext cx="8229600" cy="790310"/>
          </a:xfrm>
        </p:spPr>
        <p:txBody>
          <a:bodyPr/>
          <a:lstStyle/>
          <a:p>
            <a:r>
              <a:rPr kumimoji="1" lang="en-US" altLang="ja-JP" dirty="0" smtClean="0"/>
              <a:t>E</a:t>
            </a:r>
            <a:r>
              <a:rPr kumimoji="1" lang="en-US" altLang="ja-JP" dirty="0" smtClean="0"/>
              <a:t>RNI</a:t>
            </a:r>
            <a:r>
              <a:rPr kumimoji="1" lang="ja-JP" altLang="en-US" dirty="0" smtClean="0"/>
              <a:t> </a:t>
            </a:r>
            <a:r>
              <a:rPr kumimoji="1" lang="en-US" altLang="ja-JP" dirty="0" smtClean="0"/>
              <a:t>with</a:t>
            </a:r>
            <a:r>
              <a:rPr kumimoji="1" lang="ja-JP" altLang="en-US" dirty="0" smtClean="0"/>
              <a:t> </a:t>
            </a:r>
            <a:r>
              <a:rPr kumimoji="1" lang="en-US" altLang="ja-JP" dirty="0" smtClean="0"/>
              <a:t>event-type</a:t>
            </a:r>
            <a:r>
              <a:rPr kumimoji="1" lang="ja-JP" altLang="en-US" dirty="0" smtClean="0"/>
              <a:t> </a:t>
            </a:r>
            <a:r>
              <a:rPr kumimoji="1" lang="en-US" altLang="ja-JP" dirty="0" smtClean="0"/>
              <a:t>detectors</a:t>
            </a:r>
            <a:endParaRPr kumimoji="1" lang="ja-JP" altLang="en-US" dirty="0"/>
          </a:p>
        </p:txBody>
      </p:sp>
      <p:sp>
        <p:nvSpPr>
          <p:cNvPr id="4" name="コンテンツ プレースホルダー 3"/>
          <p:cNvSpPr>
            <a:spLocks noGrp="1"/>
          </p:cNvSpPr>
          <p:nvPr>
            <p:ph sz="half" idx="2"/>
          </p:nvPr>
        </p:nvSpPr>
        <p:spPr>
          <a:xfrm>
            <a:off x="4792870" y="1536770"/>
            <a:ext cx="3893930" cy="5021509"/>
          </a:xfrm>
        </p:spPr>
        <p:txBody>
          <a:bodyPr>
            <a:noAutofit/>
          </a:bodyPr>
          <a:lstStyle/>
          <a:p>
            <a:pPr>
              <a:spcBef>
                <a:spcPts val="1824"/>
              </a:spcBef>
            </a:pPr>
            <a:r>
              <a:rPr lang="en-US" altLang="ja-JP" sz="1900" dirty="0">
                <a:solidFill>
                  <a:schemeClr val="accent1"/>
                </a:solidFill>
              </a:rPr>
              <a:t>Energy-dependence → </a:t>
            </a:r>
            <a:r>
              <a:rPr lang="en-US" altLang="ja-JP" sz="1900" dirty="0"/>
              <a:t>quantitative information on macroscopic distribution of microscopic quantities</a:t>
            </a:r>
          </a:p>
          <a:p>
            <a:pPr>
              <a:spcBef>
                <a:spcPts val="1824"/>
              </a:spcBef>
            </a:pPr>
            <a:r>
              <a:rPr kumimoji="1" lang="en-US" altLang="ja-JP" sz="1900" dirty="0">
                <a:solidFill>
                  <a:srgbClr val="AD0101"/>
                </a:solidFill>
              </a:rPr>
              <a:t>Pulsed neutrons → </a:t>
            </a:r>
            <a:r>
              <a:rPr kumimoji="1" lang="en-US" altLang="ja-JP" sz="1900" dirty="0"/>
              <a:t>wide energy range, accurate energy determination by time-of-flight</a:t>
            </a:r>
          </a:p>
          <a:p>
            <a:pPr>
              <a:spcBef>
                <a:spcPts val="1824"/>
              </a:spcBef>
            </a:pPr>
            <a:r>
              <a:rPr lang="en-US" altLang="ja-JP" sz="1900" dirty="0">
                <a:solidFill>
                  <a:srgbClr val="000090"/>
                </a:solidFill>
              </a:rPr>
              <a:t>Requires detector with:</a:t>
            </a:r>
          </a:p>
          <a:p>
            <a:pPr lvl="1">
              <a:spcBef>
                <a:spcPts val="800"/>
              </a:spcBef>
            </a:pPr>
            <a:r>
              <a:rPr lang="en-US" altLang="ja-JP" sz="1800" dirty="0" smtClean="0"/>
              <a:t>Sub-mm</a:t>
            </a:r>
            <a:r>
              <a:rPr lang="ja-JP" altLang="en-US" sz="1800" dirty="0" smtClean="0"/>
              <a:t> </a:t>
            </a:r>
            <a:r>
              <a:rPr lang="en-US" altLang="ja-JP" sz="1800" dirty="0" smtClean="0"/>
              <a:t>s</a:t>
            </a:r>
            <a:r>
              <a:rPr lang="en-US" altLang="ja-JP" sz="1800" dirty="0" smtClean="0"/>
              <a:t>patial resolution</a:t>
            </a:r>
            <a:endParaRPr lang="en-US" altLang="ja-JP" sz="1800" dirty="0"/>
          </a:p>
          <a:p>
            <a:pPr lvl="1">
              <a:spcBef>
                <a:spcPts val="800"/>
              </a:spcBef>
            </a:pPr>
            <a:r>
              <a:rPr lang="en-US" altLang="ja-JP" sz="1800" dirty="0" smtClean="0"/>
              <a:t>Sub-µs</a:t>
            </a:r>
            <a:r>
              <a:rPr lang="ja-JP" altLang="en-US" sz="1800" dirty="0" smtClean="0"/>
              <a:t> </a:t>
            </a:r>
            <a:r>
              <a:rPr lang="en-US" altLang="ja-JP" sz="1800" dirty="0" smtClean="0"/>
              <a:t>t</a:t>
            </a:r>
            <a:r>
              <a:rPr lang="en-US" altLang="ja-JP" sz="1800" dirty="0" smtClean="0"/>
              <a:t>ime resolution</a:t>
            </a:r>
            <a:endParaRPr lang="en-US" altLang="ja-JP" sz="1800" dirty="0"/>
          </a:p>
          <a:p>
            <a:pPr lvl="1">
              <a:spcBef>
                <a:spcPts val="800"/>
              </a:spcBef>
            </a:pPr>
            <a:r>
              <a:rPr lang="en-US" altLang="ja-JP" sz="1800" dirty="0" err="1" smtClean="0"/>
              <a:t>Mcps</a:t>
            </a:r>
            <a:r>
              <a:rPr lang="ja-JP" altLang="en-US" sz="1800" dirty="0" smtClean="0"/>
              <a:t> </a:t>
            </a:r>
            <a:r>
              <a:rPr lang="en-US" altLang="ja-JP" sz="1800" dirty="0" smtClean="0"/>
              <a:t>c</a:t>
            </a:r>
            <a:r>
              <a:rPr lang="en-US" altLang="ja-JP" sz="1800" dirty="0" smtClean="0"/>
              <a:t>ount rate</a:t>
            </a:r>
            <a:endParaRPr lang="en-US" altLang="ja-JP" sz="1800" dirty="0"/>
          </a:p>
          <a:p>
            <a:pPr lvl="1">
              <a:spcBef>
                <a:spcPts val="800"/>
              </a:spcBef>
            </a:pPr>
            <a:r>
              <a:rPr lang="en-US" altLang="ja-JP" sz="1800" dirty="0"/>
              <a:t>Strong background rejection</a:t>
            </a:r>
            <a:endParaRPr kumimoji="1" lang="ja-JP" altLang="en-US" sz="1800" dirty="0"/>
          </a:p>
        </p:txBody>
      </p:sp>
      <p:sp>
        <p:nvSpPr>
          <p:cNvPr id="5" name="TextBox 17"/>
          <p:cNvSpPr txBox="1"/>
          <p:nvPr/>
        </p:nvSpPr>
        <p:spPr>
          <a:xfrm>
            <a:off x="652118" y="1536770"/>
            <a:ext cx="3817844" cy="626701"/>
          </a:xfrm>
          <a:prstGeom prst="rect">
            <a:avLst/>
          </a:prstGeom>
          <a:noFill/>
          <a:ln>
            <a:noFill/>
          </a:ln>
        </p:spPr>
        <p:txBody>
          <a:bodyPr wrap="square" tIns="36000" bIns="36000" rtlCol="0">
            <a:spAutoFit/>
          </a:bodyPr>
          <a:lstStyle/>
          <a:p>
            <a:r>
              <a:rPr kumimoji="1" lang="en-US" altLang="ja-JP" b="1" dirty="0">
                <a:solidFill>
                  <a:schemeClr val="bg2">
                    <a:lumMod val="25000"/>
                  </a:schemeClr>
                </a:solidFill>
                <a:latin typeface="+mj-lt"/>
                <a:cs typeface="Helvetica Neue"/>
              </a:rPr>
              <a:t>Energy-dependent neutron transmission</a:t>
            </a:r>
            <a:endParaRPr kumimoji="1" lang="ja-JP" altLang="en-US" b="1" dirty="0">
              <a:solidFill>
                <a:schemeClr val="bg2">
                  <a:lumMod val="25000"/>
                </a:schemeClr>
              </a:solidFill>
              <a:latin typeface="+mj-lt"/>
              <a:cs typeface="Helvetica Neue"/>
            </a:endParaRPr>
          </a:p>
        </p:txBody>
      </p:sp>
      <p:grpSp>
        <p:nvGrpSpPr>
          <p:cNvPr id="6" name="図形グループ 5"/>
          <p:cNvGrpSpPr/>
          <p:nvPr/>
        </p:nvGrpSpPr>
        <p:grpSpPr>
          <a:xfrm>
            <a:off x="776628" y="5313626"/>
            <a:ext cx="3618674" cy="447384"/>
            <a:chOff x="4973962" y="5155168"/>
            <a:chExt cx="3677931" cy="421217"/>
          </a:xfrm>
        </p:grpSpPr>
        <p:sp>
          <p:nvSpPr>
            <p:cNvPr id="7" name="左右矢印 6"/>
            <p:cNvSpPr/>
            <p:nvPr/>
          </p:nvSpPr>
          <p:spPr>
            <a:xfrm>
              <a:off x="4973962" y="5155168"/>
              <a:ext cx="3677931" cy="421217"/>
            </a:xfrm>
            <a:prstGeom prst="leftRightArrow">
              <a:avLst>
                <a:gd name="adj1" fmla="val 57307"/>
                <a:gd name="adj2" fmla="val 50000"/>
              </a:avLst>
            </a:prstGeom>
            <a:gradFill flip="none" rotWithShape="1">
              <a:gsLst>
                <a:gs pos="0">
                  <a:srgbClr val="0000FF"/>
                </a:gs>
                <a:gs pos="34000">
                  <a:srgbClr val="008000"/>
                </a:gs>
                <a:gs pos="67000">
                  <a:srgbClr val="FFFF00"/>
                </a:gs>
                <a:gs pos="100000">
                  <a:srgbClr val="FF0000"/>
                </a:gs>
              </a:gsLst>
              <a:lin ang="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600" b="1" dirty="0">
                  <a:solidFill>
                    <a:schemeClr val="tx1"/>
                  </a:solidFill>
                  <a:latin typeface="+mj-lt"/>
                </a:rPr>
                <a:t>Energy</a:t>
              </a:r>
              <a:endParaRPr kumimoji="1" lang="ja-JP" altLang="en-US" sz="1600" b="1" dirty="0">
                <a:solidFill>
                  <a:schemeClr val="tx1"/>
                </a:solidFill>
                <a:latin typeface="+mj-lt"/>
              </a:endParaRPr>
            </a:p>
          </p:txBody>
        </p:sp>
        <p:sp>
          <p:nvSpPr>
            <p:cNvPr id="8" name="テキスト ボックス 7"/>
            <p:cNvSpPr txBox="1"/>
            <p:nvPr/>
          </p:nvSpPr>
          <p:spPr>
            <a:xfrm>
              <a:off x="5053120" y="5208173"/>
              <a:ext cx="668897" cy="289775"/>
            </a:xfrm>
            <a:prstGeom prst="rect">
              <a:avLst/>
            </a:prstGeom>
            <a:noFill/>
          </p:spPr>
          <p:txBody>
            <a:bodyPr wrap="none" rtlCol="0">
              <a:spAutoFit/>
            </a:bodyPr>
            <a:lstStyle/>
            <a:p>
              <a:r>
                <a:rPr kumimoji="1" lang="ja-JP" altLang="ja-JP" sz="1400" dirty="0">
                  <a:solidFill>
                    <a:srgbClr val="FFFFFF"/>
                  </a:solidFill>
                  <a:latin typeface="+mj-lt"/>
                </a:rPr>
                <a:t>1</a:t>
              </a:r>
              <a:r>
                <a:rPr kumimoji="1" lang="en-US" altLang="ja-JP" sz="1400" dirty="0">
                  <a:solidFill>
                    <a:srgbClr val="FFFFFF"/>
                  </a:solidFill>
                  <a:latin typeface="+mj-lt"/>
                </a:rPr>
                <a:t> </a:t>
              </a:r>
              <a:r>
                <a:rPr lang="en-US" altLang="ja-JP" sz="1400" dirty="0" err="1">
                  <a:solidFill>
                    <a:srgbClr val="FFFFFF"/>
                  </a:solidFill>
                  <a:latin typeface="+mj-lt"/>
                </a:rPr>
                <a:t>m</a:t>
              </a:r>
              <a:r>
                <a:rPr kumimoji="1" lang="en-US" altLang="ja-JP" sz="1400" dirty="0" err="1">
                  <a:solidFill>
                    <a:srgbClr val="FFFFFF"/>
                  </a:solidFill>
                  <a:latin typeface="+mj-lt"/>
                </a:rPr>
                <a:t>eV</a:t>
              </a:r>
              <a:endParaRPr kumimoji="1" lang="ja-JP" altLang="en-US" sz="1400" dirty="0">
                <a:solidFill>
                  <a:srgbClr val="FFFFFF"/>
                </a:solidFill>
                <a:latin typeface="+mj-lt"/>
              </a:endParaRPr>
            </a:p>
          </p:txBody>
        </p:sp>
        <p:sp>
          <p:nvSpPr>
            <p:cNvPr id="9" name="テキスト ボックス 8"/>
            <p:cNvSpPr txBox="1"/>
            <p:nvPr/>
          </p:nvSpPr>
          <p:spPr>
            <a:xfrm>
              <a:off x="8001926" y="5208173"/>
              <a:ext cx="608527" cy="289775"/>
            </a:xfrm>
            <a:prstGeom prst="rect">
              <a:avLst/>
            </a:prstGeom>
            <a:noFill/>
          </p:spPr>
          <p:txBody>
            <a:bodyPr wrap="none" rtlCol="0">
              <a:spAutoFit/>
            </a:bodyPr>
            <a:lstStyle/>
            <a:p>
              <a:r>
                <a:rPr kumimoji="1" lang="en-US" altLang="ja-JP" sz="1400" dirty="0">
                  <a:solidFill>
                    <a:schemeClr val="bg1"/>
                  </a:solidFill>
                  <a:latin typeface="+mj-lt"/>
                </a:rPr>
                <a:t>1 </a:t>
              </a:r>
              <a:r>
                <a:rPr lang="en-US" altLang="ja-JP" sz="1400" dirty="0" err="1">
                  <a:solidFill>
                    <a:schemeClr val="bg1"/>
                  </a:solidFill>
                  <a:latin typeface="+mj-lt"/>
                </a:rPr>
                <a:t>k</a:t>
              </a:r>
              <a:r>
                <a:rPr kumimoji="1" lang="en-US" altLang="ja-JP" sz="1400" dirty="0" err="1">
                  <a:solidFill>
                    <a:schemeClr val="bg1"/>
                  </a:solidFill>
                  <a:latin typeface="+mj-lt"/>
                </a:rPr>
                <a:t>eV</a:t>
              </a:r>
              <a:endParaRPr kumimoji="1" lang="ja-JP" altLang="en-US" sz="1400" dirty="0">
                <a:solidFill>
                  <a:schemeClr val="bg1"/>
                </a:solidFill>
                <a:latin typeface="+mj-lt"/>
              </a:endParaRPr>
            </a:p>
          </p:txBody>
        </p:sp>
      </p:grpSp>
      <p:grpSp>
        <p:nvGrpSpPr>
          <p:cNvPr id="10" name="図形グループ 9"/>
          <p:cNvGrpSpPr/>
          <p:nvPr/>
        </p:nvGrpSpPr>
        <p:grpSpPr>
          <a:xfrm>
            <a:off x="776627" y="5786700"/>
            <a:ext cx="3618675" cy="447384"/>
            <a:chOff x="4973950" y="5155168"/>
            <a:chExt cx="3677943" cy="421217"/>
          </a:xfrm>
        </p:grpSpPr>
        <p:sp>
          <p:nvSpPr>
            <p:cNvPr id="11" name="左右矢印 10"/>
            <p:cNvSpPr/>
            <p:nvPr/>
          </p:nvSpPr>
          <p:spPr>
            <a:xfrm>
              <a:off x="4973950" y="5155168"/>
              <a:ext cx="3677943" cy="421217"/>
            </a:xfrm>
            <a:prstGeom prst="leftRightArrow">
              <a:avLst>
                <a:gd name="adj1" fmla="val 57307"/>
                <a:gd name="adj2" fmla="val 50000"/>
              </a:avLst>
            </a:prstGeom>
            <a:gradFill flip="none" rotWithShape="1">
              <a:gsLst>
                <a:gs pos="0">
                  <a:srgbClr val="0000FF"/>
                </a:gs>
                <a:gs pos="34000">
                  <a:srgbClr val="008000"/>
                </a:gs>
                <a:gs pos="67000">
                  <a:srgbClr val="FFFF00"/>
                </a:gs>
                <a:gs pos="100000">
                  <a:srgbClr val="FF0000"/>
                </a:gs>
              </a:gsLst>
              <a:lin ang="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600" b="1" dirty="0">
                  <a:solidFill>
                    <a:schemeClr val="tx1"/>
                  </a:solidFill>
                  <a:latin typeface="+mj-lt"/>
                </a:rPr>
                <a:t>Wavelength</a:t>
              </a:r>
              <a:endParaRPr kumimoji="1" lang="ja-JP" altLang="en-US" sz="1600" b="1" dirty="0">
                <a:solidFill>
                  <a:schemeClr val="tx1"/>
                </a:solidFill>
                <a:latin typeface="+mj-lt"/>
              </a:endParaRPr>
            </a:p>
          </p:txBody>
        </p:sp>
        <p:sp>
          <p:nvSpPr>
            <p:cNvPr id="12" name="テキスト ボックス 11"/>
            <p:cNvSpPr txBox="1"/>
            <p:nvPr/>
          </p:nvSpPr>
          <p:spPr>
            <a:xfrm>
              <a:off x="5039598" y="5212011"/>
              <a:ext cx="1006683" cy="289775"/>
            </a:xfrm>
            <a:prstGeom prst="rect">
              <a:avLst/>
            </a:prstGeom>
            <a:noFill/>
          </p:spPr>
          <p:txBody>
            <a:bodyPr wrap="square" rtlCol="0">
              <a:spAutoFit/>
            </a:bodyPr>
            <a:lstStyle/>
            <a:p>
              <a:r>
                <a:rPr kumimoji="1" lang="en-US" altLang="ja-JP" sz="1400" dirty="0">
                  <a:solidFill>
                    <a:srgbClr val="FFFFFF"/>
                  </a:solidFill>
                  <a:latin typeface="+mj-lt"/>
                </a:rPr>
                <a:t>10</a:t>
              </a:r>
              <a:r>
                <a:rPr kumimoji="1" lang="en-US" altLang="ja-JP" sz="1400" baseline="30000" dirty="0">
                  <a:solidFill>
                    <a:srgbClr val="FFFFFF"/>
                  </a:solidFill>
                  <a:latin typeface="+mj-lt"/>
                </a:rPr>
                <a:t> </a:t>
              </a:r>
              <a:r>
                <a:rPr kumimoji="1" lang="en-US" altLang="ja-JP" sz="1400" dirty="0" err="1">
                  <a:solidFill>
                    <a:srgbClr val="FFFFFF"/>
                  </a:solidFill>
                  <a:latin typeface="+mj-lt"/>
                </a:rPr>
                <a:t>Å</a:t>
              </a:r>
              <a:endParaRPr kumimoji="1" lang="ja-JP" altLang="en-US" sz="1400" dirty="0">
                <a:solidFill>
                  <a:srgbClr val="FFFFFF"/>
                </a:solidFill>
                <a:latin typeface="+mj-lt"/>
              </a:endParaRPr>
            </a:p>
          </p:txBody>
        </p:sp>
        <p:sp>
          <p:nvSpPr>
            <p:cNvPr id="13" name="テキスト ボックス 12"/>
            <p:cNvSpPr txBox="1"/>
            <p:nvPr/>
          </p:nvSpPr>
          <p:spPr>
            <a:xfrm>
              <a:off x="7985619" y="5212011"/>
              <a:ext cx="620599" cy="289775"/>
            </a:xfrm>
            <a:prstGeom prst="rect">
              <a:avLst/>
            </a:prstGeom>
            <a:noFill/>
          </p:spPr>
          <p:txBody>
            <a:bodyPr wrap="none" rtlCol="0">
              <a:spAutoFit/>
            </a:bodyPr>
            <a:lstStyle/>
            <a:p>
              <a:r>
                <a:rPr kumimoji="1" lang="en-US" altLang="ja-JP" sz="1400" dirty="0">
                  <a:solidFill>
                    <a:schemeClr val="bg1"/>
                  </a:solidFill>
                  <a:latin typeface="+mj-lt"/>
                </a:rPr>
                <a:t>10</a:t>
              </a:r>
              <a:r>
                <a:rPr kumimoji="1" lang="en-US" altLang="ja-JP" sz="1400" baseline="30000" dirty="0">
                  <a:solidFill>
                    <a:schemeClr val="bg1"/>
                  </a:solidFill>
                  <a:latin typeface="+mj-lt"/>
                </a:rPr>
                <a:t>-2</a:t>
              </a:r>
              <a:r>
                <a:rPr kumimoji="1" lang="en-US" altLang="ja-JP" sz="1400" dirty="0">
                  <a:solidFill>
                    <a:schemeClr val="bg1"/>
                  </a:solidFill>
                  <a:latin typeface="+mj-lt"/>
                </a:rPr>
                <a:t> </a:t>
              </a:r>
              <a:r>
                <a:rPr kumimoji="1" lang="en-US" altLang="ja-JP" sz="1400" dirty="0" err="1">
                  <a:solidFill>
                    <a:schemeClr val="bg1"/>
                  </a:solidFill>
                  <a:latin typeface="+mj-lt"/>
                </a:rPr>
                <a:t>Å</a:t>
              </a:r>
              <a:endParaRPr kumimoji="1" lang="ja-JP" altLang="en-US" sz="1400" dirty="0">
                <a:solidFill>
                  <a:schemeClr val="bg1"/>
                </a:solidFill>
                <a:latin typeface="+mj-lt"/>
              </a:endParaRPr>
            </a:p>
          </p:txBody>
        </p:sp>
      </p:grpSp>
      <p:grpSp>
        <p:nvGrpSpPr>
          <p:cNvPr id="14" name="図形グループ 13"/>
          <p:cNvGrpSpPr/>
          <p:nvPr/>
        </p:nvGrpSpPr>
        <p:grpSpPr>
          <a:xfrm>
            <a:off x="19133" y="2115034"/>
            <a:ext cx="4696432" cy="3055643"/>
            <a:chOff x="15449503" y="5359359"/>
            <a:chExt cx="5125333" cy="3189565"/>
          </a:xfrm>
        </p:grpSpPr>
        <p:pic>
          <p:nvPicPr>
            <p:cNvPr id="15" name="図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49503" y="5359359"/>
              <a:ext cx="5125333" cy="3189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4"/>
            <p:cNvSpPr txBox="1"/>
            <p:nvPr/>
          </p:nvSpPr>
          <p:spPr>
            <a:xfrm>
              <a:off x="17947985" y="5608688"/>
              <a:ext cx="2435685" cy="321266"/>
            </a:xfrm>
            <a:prstGeom prst="rect">
              <a:avLst/>
            </a:prstGeom>
            <a:noFill/>
          </p:spPr>
          <p:txBody>
            <a:bodyPr wrap="square" rtlCol="0">
              <a:spAutoFit/>
            </a:bodyPr>
            <a:lstStyle/>
            <a:p>
              <a:r>
                <a:rPr kumimoji="1" lang="en-US" altLang="ja-JP" sz="1400" dirty="0">
                  <a:solidFill>
                    <a:srgbClr val="87714D"/>
                  </a:solidFill>
                  <a:latin typeface="+mj-lt"/>
                  <a:cs typeface="Helvetica Neue"/>
                </a:rPr>
                <a:t>Resonance absorption</a:t>
              </a:r>
            </a:p>
          </p:txBody>
        </p:sp>
        <p:sp>
          <p:nvSpPr>
            <p:cNvPr id="17" name="TextBox 16"/>
            <p:cNvSpPr txBox="1"/>
            <p:nvPr/>
          </p:nvSpPr>
          <p:spPr>
            <a:xfrm>
              <a:off x="16274167" y="6749277"/>
              <a:ext cx="2185215" cy="523220"/>
            </a:xfrm>
            <a:prstGeom prst="rect">
              <a:avLst/>
            </a:prstGeom>
            <a:noFill/>
          </p:spPr>
          <p:txBody>
            <a:bodyPr wrap="square" rtlCol="0">
              <a:spAutoFit/>
            </a:bodyPr>
            <a:lstStyle/>
            <a:p>
              <a:pPr algn="r"/>
              <a:r>
                <a:rPr kumimoji="1" lang="en-US" altLang="ja-JP" sz="1400" dirty="0">
                  <a:solidFill>
                    <a:schemeClr val="accent3">
                      <a:lumMod val="75000"/>
                    </a:schemeClr>
                  </a:solidFill>
                  <a:latin typeface="+mj-lt"/>
                  <a:cs typeface="Helvetica Neue"/>
                </a:rPr>
                <a:t>Bragg-edge,</a:t>
              </a:r>
            </a:p>
            <a:p>
              <a:pPr algn="r"/>
              <a:r>
                <a:rPr kumimoji="1" lang="en-US" altLang="ja-JP" sz="1400" dirty="0">
                  <a:solidFill>
                    <a:schemeClr val="accent3">
                      <a:lumMod val="75000"/>
                    </a:schemeClr>
                  </a:solidFill>
                  <a:latin typeface="+mj-lt"/>
                  <a:cs typeface="Helvetica Neue"/>
                </a:rPr>
                <a:t>Magnetic imaging</a:t>
              </a:r>
            </a:p>
          </p:txBody>
        </p:sp>
        <p:sp>
          <p:nvSpPr>
            <p:cNvPr id="18" name="左矢印 17"/>
            <p:cNvSpPr/>
            <p:nvPr/>
          </p:nvSpPr>
          <p:spPr>
            <a:xfrm>
              <a:off x="17028388" y="7333718"/>
              <a:ext cx="1356757" cy="189800"/>
            </a:xfrm>
            <a:prstGeom prst="leftArrow">
              <a:avLst/>
            </a:prstGeom>
            <a:gradFill flip="none" rotWithShape="1">
              <a:gsLst>
                <a:gs pos="0">
                  <a:srgbClr val="0000FF"/>
                </a:gs>
                <a:gs pos="100000">
                  <a:srgbClr val="FFFF00"/>
                </a:gs>
                <a:gs pos="70000">
                  <a:srgbClr val="008000"/>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左矢印 18"/>
            <p:cNvSpPr/>
            <p:nvPr/>
          </p:nvSpPr>
          <p:spPr>
            <a:xfrm flipH="1">
              <a:off x="18391216" y="5928968"/>
              <a:ext cx="1093293" cy="189800"/>
            </a:xfrm>
            <a:prstGeom prst="leftArrow">
              <a:avLst/>
            </a:prstGeom>
            <a:gradFill flip="none" rotWithShape="1">
              <a:gsLst>
                <a:gs pos="24000">
                  <a:srgbClr val="FFFF00"/>
                </a:gs>
                <a:gs pos="100000">
                  <a:srgbClr val="FF0000"/>
                </a:gs>
              </a:gsLst>
              <a:lin ang="108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21" name="テキスト ボックス 39">
            <a:extLst>
              <a:ext uri="{FF2B5EF4-FFF2-40B4-BE49-F238E27FC236}">
                <a16:creationId xmlns:a16="http://schemas.microsoft.com/office/drawing/2014/main" xmlns="" id="{823F77EB-EAFD-154F-8C9B-7DD92B88B1F3}"/>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9573831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78798"/>
            <a:ext cx="8229600" cy="761960"/>
          </a:xfrm>
        </p:spPr>
        <p:txBody>
          <a:bodyPr>
            <a:normAutofit/>
          </a:bodyPr>
          <a:lstStyle/>
          <a:p>
            <a:r>
              <a:rPr kumimoji="1" lang="en-US" altLang="ja-JP" dirty="0"/>
              <a:t>Event-type</a:t>
            </a:r>
            <a:r>
              <a:rPr kumimoji="1" lang="ja-JP" altLang="en-US"/>
              <a:t> </a:t>
            </a:r>
            <a:r>
              <a:rPr kumimoji="1" lang="en-US" altLang="ja-JP" dirty="0"/>
              <a:t>detectors</a:t>
            </a:r>
            <a:r>
              <a:rPr kumimoji="1" lang="ja-JP" altLang="en-US" dirty="0"/>
              <a:t> </a:t>
            </a:r>
            <a:r>
              <a:rPr kumimoji="1" lang="en-US" altLang="ja-JP" dirty="0"/>
              <a:t>at</a:t>
            </a:r>
            <a:r>
              <a:rPr kumimoji="1" lang="ja-JP" altLang="en-US" dirty="0"/>
              <a:t> </a:t>
            </a:r>
            <a:r>
              <a:rPr kumimoji="1" lang="en-US" altLang="ja-JP" dirty="0"/>
              <a:t>RADEN</a:t>
            </a:r>
            <a:endParaRPr kumimoji="1" lang="ja-JP" altLang="en-US" dirty="0"/>
          </a:p>
        </p:txBody>
      </p:sp>
      <p:grpSp>
        <p:nvGrpSpPr>
          <p:cNvPr id="4" name="図形グループ 3"/>
          <p:cNvGrpSpPr/>
          <p:nvPr/>
        </p:nvGrpSpPr>
        <p:grpSpPr>
          <a:xfrm>
            <a:off x="587460" y="1248675"/>
            <a:ext cx="2543309" cy="1807857"/>
            <a:chOff x="5974155" y="3794211"/>
            <a:chExt cx="2543309" cy="1807857"/>
          </a:xfrm>
        </p:grpSpPr>
        <p:pic>
          <p:nvPicPr>
            <p:cNvPr id="5" name="図 4" descr="IMG_1273.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5974155" y="4035369"/>
              <a:ext cx="1425843" cy="1566699"/>
            </a:xfrm>
            <a:prstGeom prst="rect">
              <a:avLst/>
            </a:prstGeom>
          </p:spPr>
        </p:pic>
        <p:pic>
          <p:nvPicPr>
            <p:cNvPr id="6" name="図 5"/>
            <p:cNvPicPr>
              <a:picLocks noChangeAspect="1"/>
            </p:cNvPicPr>
            <p:nvPr/>
          </p:nvPicPr>
          <p:blipFill>
            <a:blip r:embed="rId5"/>
            <a:stretch>
              <a:fillRect/>
            </a:stretch>
          </p:blipFill>
          <p:spPr>
            <a:xfrm>
              <a:off x="7294951" y="4140774"/>
              <a:ext cx="1222513" cy="920480"/>
            </a:xfrm>
            <a:prstGeom prst="rect">
              <a:avLst/>
            </a:prstGeom>
          </p:spPr>
        </p:pic>
        <p:sp>
          <p:nvSpPr>
            <p:cNvPr id="7" name="テキスト ボックス 6"/>
            <p:cNvSpPr txBox="1"/>
            <p:nvPr/>
          </p:nvSpPr>
          <p:spPr>
            <a:xfrm>
              <a:off x="5974155" y="3794211"/>
              <a:ext cx="978988" cy="369332"/>
            </a:xfrm>
            <a:prstGeom prst="rect">
              <a:avLst/>
            </a:prstGeom>
            <a:noFill/>
          </p:spPr>
          <p:txBody>
            <a:bodyPr wrap="square" rtlCol="0">
              <a:spAutoFit/>
            </a:bodyPr>
            <a:lstStyle/>
            <a:p>
              <a:r>
                <a:rPr kumimoji="1" lang="en-US" altLang="ja-JP" b="1" dirty="0" err="1"/>
                <a:t>nGEM</a:t>
              </a:r>
              <a:endParaRPr kumimoji="1" lang="ja-JP" altLang="en-US" b="1" dirty="0"/>
            </a:p>
          </p:txBody>
        </p:sp>
        <p:sp>
          <p:nvSpPr>
            <p:cNvPr id="8" name="テキスト ボックス 7"/>
            <p:cNvSpPr txBox="1"/>
            <p:nvPr/>
          </p:nvSpPr>
          <p:spPr>
            <a:xfrm>
              <a:off x="7387456" y="5023626"/>
              <a:ext cx="870207" cy="523220"/>
            </a:xfrm>
            <a:prstGeom prst="rect">
              <a:avLst/>
            </a:prstGeom>
            <a:noFill/>
          </p:spPr>
          <p:txBody>
            <a:bodyPr wrap="square" rtlCol="0">
              <a:spAutoFit/>
            </a:bodyPr>
            <a:lstStyle/>
            <a:p>
              <a:r>
                <a:rPr kumimoji="1" lang="en-US" altLang="ja-JP" sz="1400" dirty="0">
                  <a:solidFill>
                    <a:srgbClr val="FF6600"/>
                  </a:solidFill>
                </a:rPr>
                <a:t>GEM surface</a:t>
              </a:r>
              <a:endParaRPr kumimoji="1" lang="ja-JP" altLang="en-US" sz="1400" dirty="0">
                <a:solidFill>
                  <a:srgbClr val="FF6600"/>
                </a:solidFill>
              </a:endParaRPr>
            </a:p>
          </p:txBody>
        </p:sp>
        <p:cxnSp>
          <p:nvCxnSpPr>
            <p:cNvPr id="9" name="直線矢印コネクタ 8"/>
            <p:cNvCxnSpPr/>
            <p:nvPr/>
          </p:nvCxnSpPr>
          <p:spPr>
            <a:xfrm>
              <a:off x="7566508" y="4308817"/>
              <a:ext cx="288000" cy="36000"/>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 name="テキスト ボックス 9"/>
            <p:cNvSpPr txBox="1"/>
            <p:nvPr/>
          </p:nvSpPr>
          <p:spPr>
            <a:xfrm>
              <a:off x="7365324" y="4024513"/>
              <a:ext cx="740369" cy="307777"/>
            </a:xfrm>
            <a:prstGeom prst="rect">
              <a:avLst/>
            </a:prstGeom>
            <a:noFill/>
          </p:spPr>
          <p:txBody>
            <a:bodyPr wrap="none" rtlCol="0">
              <a:spAutoFit/>
            </a:bodyPr>
            <a:lstStyle/>
            <a:p>
              <a:r>
                <a:rPr kumimoji="1" lang="en-US" altLang="ja-JP" sz="1400" dirty="0">
                  <a:solidFill>
                    <a:srgbClr val="FF0000"/>
                  </a:solidFill>
                </a:rPr>
                <a:t>170 µm</a:t>
              </a:r>
              <a:endParaRPr kumimoji="1" lang="ja-JP" altLang="en-US" sz="1400" dirty="0">
                <a:solidFill>
                  <a:srgbClr val="FF0000"/>
                </a:solidFill>
              </a:endParaRPr>
            </a:p>
          </p:txBody>
        </p:sp>
      </p:grpSp>
      <p:grpSp>
        <p:nvGrpSpPr>
          <p:cNvPr id="11" name="図形グループ 10"/>
          <p:cNvGrpSpPr/>
          <p:nvPr/>
        </p:nvGrpSpPr>
        <p:grpSpPr>
          <a:xfrm>
            <a:off x="3444474" y="1247153"/>
            <a:ext cx="2778801" cy="1805300"/>
            <a:chOff x="5827539" y="1546154"/>
            <a:chExt cx="2778801" cy="1805300"/>
          </a:xfrm>
        </p:grpSpPr>
        <p:pic>
          <p:nvPicPr>
            <p:cNvPr id="12" name="図 11"/>
            <p:cNvPicPr>
              <a:picLocks noChangeAspect="1"/>
            </p:cNvPicPr>
            <p:nvPr/>
          </p:nvPicPr>
          <p:blipFill>
            <a:blip r:embed="rId6"/>
            <a:stretch>
              <a:fillRect/>
            </a:stretch>
          </p:blipFill>
          <p:spPr>
            <a:xfrm>
              <a:off x="5974154" y="1600200"/>
              <a:ext cx="1700247" cy="1751254"/>
            </a:xfrm>
            <a:prstGeom prst="rect">
              <a:avLst/>
            </a:prstGeom>
          </p:spPr>
        </p:pic>
        <p:pic>
          <p:nvPicPr>
            <p:cNvPr id="13" name="図 12"/>
            <p:cNvPicPr>
              <a:picLocks noChangeAspect="1"/>
            </p:cNvPicPr>
            <p:nvPr/>
          </p:nvPicPr>
          <p:blipFill>
            <a:blip r:embed="rId7"/>
            <a:stretch>
              <a:fillRect/>
            </a:stretch>
          </p:blipFill>
          <p:spPr>
            <a:xfrm>
              <a:off x="7469496" y="1937925"/>
              <a:ext cx="1125988" cy="796853"/>
            </a:xfrm>
            <a:prstGeom prst="rect">
              <a:avLst/>
            </a:prstGeom>
          </p:spPr>
        </p:pic>
        <p:sp>
          <p:nvSpPr>
            <p:cNvPr id="14" name="テキスト ボックス 13"/>
            <p:cNvSpPr txBox="1"/>
            <p:nvPr/>
          </p:nvSpPr>
          <p:spPr>
            <a:xfrm>
              <a:off x="5827539" y="1546154"/>
              <a:ext cx="969330" cy="369332"/>
            </a:xfrm>
            <a:prstGeom prst="rect">
              <a:avLst/>
            </a:prstGeom>
            <a:noFill/>
          </p:spPr>
          <p:txBody>
            <a:bodyPr wrap="square" rtlCol="0">
              <a:spAutoFit/>
            </a:bodyPr>
            <a:lstStyle/>
            <a:p>
              <a:r>
                <a:rPr kumimoji="1" lang="en-US" altLang="ja-JP" b="1" dirty="0"/>
                <a:t>µNID</a:t>
              </a:r>
              <a:endParaRPr kumimoji="1" lang="ja-JP" altLang="en-US" b="1" dirty="0"/>
            </a:p>
          </p:txBody>
        </p:sp>
        <p:sp>
          <p:nvSpPr>
            <p:cNvPr id="15" name="テキスト ボックス 14"/>
            <p:cNvSpPr txBox="1"/>
            <p:nvPr/>
          </p:nvSpPr>
          <p:spPr>
            <a:xfrm>
              <a:off x="7645076" y="2667967"/>
              <a:ext cx="961264" cy="523220"/>
            </a:xfrm>
            <a:prstGeom prst="rect">
              <a:avLst/>
            </a:prstGeom>
            <a:noFill/>
          </p:spPr>
          <p:txBody>
            <a:bodyPr wrap="square" rtlCol="0">
              <a:spAutoFit/>
            </a:bodyPr>
            <a:lstStyle/>
            <a:p>
              <a:r>
                <a:rPr kumimoji="1" lang="en-US" altLang="ja-JP" sz="1400" dirty="0">
                  <a:solidFill>
                    <a:srgbClr val="FF6600"/>
                  </a:solidFill>
                </a:rPr>
                <a:t>Anode</a:t>
              </a:r>
            </a:p>
            <a:p>
              <a:r>
                <a:rPr kumimoji="1" lang="en-US" altLang="ja-JP" sz="1400" dirty="0">
                  <a:solidFill>
                    <a:srgbClr val="FF6600"/>
                  </a:solidFill>
                </a:rPr>
                <a:t>structure</a:t>
              </a:r>
              <a:endParaRPr kumimoji="1" lang="ja-JP" altLang="en-US" sz="1400" dirty="0">
                <a:solidFill>
                  <a:srgbClr val="FF6600"/>
                </a:solidFill>
              </a:endParaRPr>
            </a:p>
          </p:txBody>
        </p:sp>
      </p:grpSp>
      <p:grpSp>
        <p:nvGrpSpPr>
          <p:cNvPr id="16" name="図形グループ 15"/>
          <p:cNvGrpSpPr/>
          <p:nvPr/>
        </p:nvGrpSpPr>
        <p:grpSpPr>
          <a:xfrm>
            <a:off x="6641214" y="1348705"/>
            <a:ext cx="1785284" cy="1755294"/>
            <a:chOff x="3514345" y="4677851"/>
            <a:chExt cx="1819658" cy="1789090"/>
          </a:xfrm>
        </p:grpSpPr>
        <p:grpSp>
          <p:nvGrpSpPr>
            <p:cNvPr id="17" name="図形グループ 16"/>
            <p:cNvGrpSpPr/>
            <p:nvPr/>
          </p:nvGrpSpPr>
          <p:grpSpPr>
            <a:xfrm>
              <a:off x="3523191" y="4741658"/>
              <a:ext cx="1810812" cy="1725283"/>
              <a:chOff x="3607446" y="4669741"/>
              <a:chExt cx="1619520" cy="1543026"/>
            </a:xfrm>
          </p:grpSpPr>
          <p:pic>
            <p:nvPicPr>
              <p:cNvPr id="19" name="図 18"/>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607446" y="4669741"/>
                <a:ext cx="1619520" cy="1456422"/>
              </a:xfrm>
              <a:prstGeom prst="rect">
                <a:avLst/>
              </a:prstGeom>
            </p:spPr>
          </p:pic>
          <p:sp>
            <p:nvSpPr>
              <p:cNvPr id="20" name="テキスト ボックス 19"/>
              <p:cNvSpPr txBox="1"/>
              <p:nvPr/>
            </p:nvSpPr>
            <p:spPr>
              <a:xfrm>
                <a:off x="4021565" y="5815842"/>
                <a:ext cx="843594" cy="396925"/>
              </a:xfrm>
              <a:prstGeom prst="rect">
                <a:avLst/>
              </a:prstGeom>
              <a:noFill/>
            </p:spPr>
            <p:txBody>
              <a:bodyPr wrap="square" rtlCol="0">
                <a:spAutoFit/>
              </a:bodyPr>
              <a:lstStyle/>
              <a:p>
                <a:r>
                  <a:rPr kumimoji="1" lang="en-US" altLang="ja-JP" dirty="0">
                    <a:solidFill>
                      <a:schemeClr val="bg1"/>
                    </a:solidFill>
                  </a:rPr>
                  <a:t>5 cm</a:t>
                </a:r>
                <a:endParaRPr kumimoji="1" lang="ja-JP" altLang="en-US" dirty="0">
                  <a:solidFill>
                    <a:schemeClr val="bg1"/>
                  </a:solidFill>
                </a:endParaRPr>
              </a:p>
            </p:txBody>
          </p:sp>
          <p:cxnSp>
            <p:nvCxnSpPr>
              <p:cNvPr id="21" name="直線矢印コネクタ 20"/>
              <p:cNvCxnSpPr/>
              <p:nvPr/>
            </p:nvCxnSpPr>
            <p:spPr>
              <a:xfrm>
                <a:off x="3653457" y="5850570"/>
                <a:ext cx="1444819" cy="46012"/>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grpSp>
        <p:sp>
          <p:nvSpPr>
            <p:cNvPr id="18" name="テキスト ボックス 17"/>
            <p:cNvSpPr txBox="1"/>
            <p:nvPr/>
          </p:nvSpPr>
          <p:spPr>
            <a:xfrm>
              <a:off x="3514345" y="4677851"/>
              <a:ext cx="1160705" cy="376443"/>
            </a:xfrm>
            <a:prstGeom prst="rect">
              <a:avLst/>
            </a:prstGeom>
            <a:noFill/>
          </p:spPr>
          <p:txBody>
            <a:bodyPr wrap="square" rtlCol="0">
              <a:spAutoFit/>
            </a:bodyPr>
            <a:lstStyle/>
            <a:p>
              <a:r>
                <a:rPr kumimoji="1" lang="en-US" altLang="ja-JP" b="1" dirty="0">
                  <a:solidFill>
                    <a:srgbClr val="FFFFFF"/>
                  </a:solidFill>
                </a:rPr>
                <a:t>LiTA12</a:t>
              </a:r>
              <a:endParaRPr kumimoji="1" lang="ja-JP" altLang="en-US" b="1" dirty="0">
                <a:solidFill>
                  <a:srgbClr val="FFFFFF"/>
                </a:solidFill>
              </a:endParaRPr>
            </a:p>
          </p:txBody>
        </p:sp>
      </p:grpSp>
      <p:sp>
        <p:nvSpPr>
          <p:cNvPr id="29" name="テキスト ボックス 28"/>
          <p:cNvSpPr txBox="1"/>
          <p:nvPr/>
        </p:nvSpPr>
        <p:spPr>
          <a:xfrm rot="21144130">
            <a:off x="821819" y="2259124"/>
            <a:ext cx="925418" cy="338554"/>
          </a:xfrm>
          <a:prstGeom prst="rect">
            <a:avLst/>
          </a:prstGeom>
          <a:noFill/>
        </p:spPr>
        <p:txBody>
          <a:bodyPr wrap="square" rtlCol="0">
            <a:spAutoFit/>
          </a:bodyPr>
          <a:lstStyle/>
          <a:p>
            <a:pPr algn="ctr"/>
            <a:r>
              <a:rPr kumimoji="1" lang="en-US" altLang="ja-JP" sz="1600" dirty="0"/>
              <a:t>10 cm</a:t>
            </a:r>
            <a:endParaRPr kumimoji="1" lang="ja-JP" altLang="en-US" sz="1600" dirty="0"/>
          </a:p>
        </p:txBody>
      </p:sp>
      <p:cxnSp>
        <p:nvCxnSpPr>
          <p:cNvPr id="30" name="直線矢印コネクタ 29"/>
          <p:cNvCxnSpPr/>
          <p:nvPr/>
        </p:nvCxnSpPr>
        <p:spPr>
          <a:xfrm flipH="1">
            <a:off x="1153326" y="2265769"/>
            <a:ext cx="298052" cy="360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5" name="テキスト ボックス 34"/>
          <p:cNvSpPr txBox="1"/>
          <p:nvPr/>
        </p:nvSpPr>
        <p:spPr>
          <a:xfrm rot="16200000">
            <a:off x="3219903" y="2136299"/>
            <a:ext cx="925418" cy="338554"/>
          </a:xfrm>
          <a:prstGeom prst="rect">
            <a:avLst/>
          </a:prstGeom>
          <a:noFill/>
        </p:spPr>
        <p:txBody>
          <a:bodyPr wrap="square" rtlCol="0">
            <a:spAutoFit/>
          </a:bodyPr>
          <a:lstStyle/>
          <a:p>
            <a:pPr algn="ctr"/>
            <a:r>
              <a:rPr kumimoji="1" lang="en-US" altLang="ja-JP" sz="1600" dirty="0"/>
              <a:t>10 cm</a:t>
            </a:r>
            <a:endParaRPr kumimoji="1" lang="ja-JP" altLang="en-US" sz="1600" dirty="0"/>
          </a:p>
        </p:txBody>
      </p:sp>
      <p:cxnSp>
        <p:nvCxnSpPr>
          <p:cNvPr id="36" name="直線矢印コネクタ 35"/>
          <p:cNvCxnSpPr/>
          <p:nvPr/>
        </p:nvCxnSpPr>
        <p:spPr>
          <a:xfrm>
            <a:off x="3856980" y="2138062"/>
            <a:ext cx="1" cy="32400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graphicFrame>
        <p:nvGraphicFramePr>
          <p:cNvPr id="39" name="表 38"/>
          <p:cNvGraphicFramePr>
            <a:graphicFrameLocks noGrp="1"/>
          </p:cNvGraphicFramePr>
          <p:nvPr>
            <p:extLst>
              <p:ext uri="{D42A27DB-BD31-4B8C-83A1-F6EECF244321}">
                <p14:modId xmlns:p14="http://schemas.microsoft.com/office/powerpoint/2010/main" val="2612129717"/>
              </p:ext>
            </p:extLst>
          </p:nvPr>
        </p:nvGraphicFramePr>
        <p:xfrm>
          <a:off x="457202" y="3446818"/>
          <a:ext cx="8229599" cy="3130272"/>
        </p:xfrm>
        <a:graphic>
          <a:graphicData uri="http://schemas.openxmlformats.org/drawingml/2006/table">
            <a:tbl>
              <a:tblPr firstRow="1" bandRow="1">
                <a:tableStyleId>{EB344D84-9AFB-497E-A393-DC336BA19D2E}</a:tableStyleId>
              </a:tblPr>
              <a:tblGrid>
                <a:gridCol w="2628917">
                  <a:extLst>
                    <a:ext uri="{9D8B030D-6E8A-4147-A177-3AD203B41FA5}">
                      <a16:colId xmlns:a16="http://schemas.microsoft.com/office/drawing/2014/main" xmlns="" val="20000"/>
                    </a:ext>
                  </a:extLst>
                </a:gridCol>
                <a:gridCol w="1866894">
                  <a:extLst>
                    <a:ext uri="{9D8B030D-6E8A-4147-A177-3AD203B41FA5}">
                      <a16:colId xmlns:a16="http://schemas.microsoft.com/office/drawing/2014/main" xmlns="" val="20001"/>
                    </a:ext>
                  </a:extLst>
                </a:gridCol>
                <a:gridCol w="1866894">
                  <a:extLst>
                    <a:ext uri="{9D8B030D-6E8A-4147-A177-3AD203B41FA5}">
                      <a16:colId xmlns:a16="http://schemas.microsoft.com/office/drawing/2014/main" xmlns="" val="20002"/>
                    </a:ext>
                  </a:extLst>
                </a:gridCol>
                <a:gridCol w="1866894">
                  <a:extLst>
                    <a:ext uri="{9D8B030D-6E8A-4147-A177-3AD203B41FA5}">
                      <a16:colId xmlns:a16="http://schemas.microsoft.com/office/drawing/2014/main" xmlns="" val="20003"/>
                    </a:ext>
                  </a:extLst>
                </a:gridCol>
              </a:tblGrid>
              <a:tr h="387112">
                <a:tc>
                  <a:txBody>
                    <a:bodyPr/>
                    <a:lstStyle/>
                    <a:p>
                      <a:endParaRPr kumimoji="1" lang="ja-JP" altLang="en-US" sz="1600" dirty="0"/>
                    </a:p>
                  </a:txBody>
                  <a:tcPr/>
                </a:tc>
                <a:tc>
                  <a:txBody>
                    <a:bodyPr/>
                    <a:lstStyle/>
                    <a:p>
                      <a:pPr algn="ctr"/>
                      <a:r>
                        <a:rPr kumimoji="1" lang="en-US" altLang="ja-JP" sz="1600" dirty="0" err="1"/>
                        <a:t>nGEM</a:t>
                      </a:r>
                      <a:endParaRPr kumimoji="1" lang="ja-JP" altLang="en-US" sz="1600" dirty="0"/>
                    </a:p>
                  </a:txBody>
                  <a:tcPr/>
                </a:tc>
                <a:tc>
                  <a:txBody>
                    <a:bodyPr/>
                    <a:lstStyle/>
                    <a:p>
                      <a:pPr algn="ctr"/>
                      <a:r>
                        <a:rPr kumimoji="1" lang="en-US" altLang="ja-JP" sz="1600" dirty="0"/>
                        <a:t>µNID</a:t>
                      </a:r>
                      <a:endParaRPr kumimoji="1" lang="ja-JP" altLang="en-US" sz="1600" dirty="0"/>
                    </a:p>
                  </a:txBody>
                  <a:tcPr/>
                </a:tc>
                <a:tc>
                  <a:txBody>
                    <a:bodyPr/>
                    <a:lstStyle/>
                    <a:p>
                      <a:pPr algn="ctr"/>
                      <a:r>
                        <a:rPr kumimoji="1" lang="en-US" altLang="ja-JP" sz="1600" dirty="0"/>
                        <a:t>LiTA12</a:t>
                      </a:r>
                      <a:endParaRPr kumimoji="1" lang="ja-JP" altLang="en-US" sz="1600" dirty="0"/>
                    </a:p>
                  </a:txBody>
                  <a:tcPr/>
                </a:tc>
                <a:extLst>
                  <a:ext uri="{0D108BD9-81ED-4DB2-BD59-A6C34878D82A}">
                    <a16:rowId xmlns:a16="http://schemas.microsoft.com/office/drawing/2014/main" xmlns="" val="10000"/>
                  </a:ext>
                </a:extLst>
              </a:tr>
              <a:tr h="342895">
                <a:tc>
                  <a:txBody>
                    <a:bodyPr/>
                    <a:lstStyle/>
                    <a:p>
                      <a:r>
                        <a:rPr kumimoji="1" lang="en-US" altLang="ja-JP" sz="1500" dirty="0"/>
                        <a:t>Detector</a:t>
                      </a:r>
                      <a:r>
                        <a:rPr kumimoji="1" lang="ja-JP" altLang="en-US" sz="1500" dirty="0"/>
                        <a:t> </a:t>
                      </a:r>
                      <a:r>
                        <a:rPr kumimoji="1" lang="en-US" altLang="ja-JP" sz="1500" dirty="0"/>
                        <a:t>type</a:t>
                      </a:r>
                      <a:endParaRPr kumimoji="1" lang="ja-JP" altLang="en-US" sz="1500" dirty="0"/>
                    </a:p>
                  </a:txBody>
                  <a:tcPr/>
                </a:tc>
                <a:tc>
                  <a:txBody>
                    <a:bodyPr/>
                    <a:lstStyle/>
                    <a:p>
                      <a:pPr algn="ctr"/>
                      <a:r>
                        <a:rPr kumimoji="1" lang="en-US" altLang="ja-JP" sz="1500" dirty="0" err="1"/>
                        <a:t>Micropattern</a:t>
                      </a:r>
                      <a:endParaRPr kumimoji="1" lang="ja-JP" altLang="en-US" sz="1500" dirty="0"/>
                    </a:p>
                  </a:txBody>
                  <a:tcPr/>
                </a:tc>
                <a:tc>
                  <a:txBody>
                    <a:bodyPr/>
                    <a:lstStyle/>
                    <a:p>
                      <a:pPr algn="ctr"/>
                      <a:r>
                        <a:rPr kumimoji="1" lang="en-US" altLang="ja-JP" sz="1500" dirty="0" err="1"/>
                        <a:t>Micropattern</a:t>
                      </a:r>
                      <a:endParaRPr kumimoji="1" lang="ja-JP" altLang="en-US" sz="1500" dirty="0"/>
                    </a:p>
                  </a:txBody>
                  <a:tcPr/>
                </a:tc>
                <a:tc>
                  <a:txBody>
                    <a:bodyPr/>
                    <a:lstStyle/>
                    <a:p>
                      <a:pPr algn="ctr"/>
                      <a:r>
                        <a:rPr kumimoji="1" lang="en-US" altLang="ja-JP" sz="1500" dirty="0"/>
                        <a:t>Scintillator</a:t>
                      </a:r>
                      <a:endParaRPr kumimoji="1" lang="ja-JP" altLang="en-US" sz="1500" dirty="0"/>
                    </a:p>
                  </a:txBody>
                  <a:tcPr/>
                </a:tc>
                <a:extLst>
                  <a:ext uri="{0D108BD9-81ED-4DB2-BD59-A6C34878D82A}">
                    <a16:rowId xmlns:a16="http://schemas.microsoft.com/office/drawing/2014/main" xmlns="" val="10001"/>
                  </a:ext>
                </a:extLst>
              </a:tr>
              <a:tr h="342895">
                <a:tc>
                  <a:txBody>
                    <a:bodyPr/>
                    <a:lstStyle/>
                    <a:p>
                      <a:r>
                        <a:rPr kumimoji="1" lang="en-US" altLang="ja-JP" sz="1500" dirty="0"/>
                        <a:t>Converter material</a:t>
                      </a:r>
                      <a:endParaRPr kumimoji="1" lang="ja-JP" altLang="en-US" sz="1500" dirty="0"/>
                    </a:p>
                  </a:txBody>
                  <a:tcPr/>
                </a:tc>
                <a:tc>
                  <a:txBody>
                    <a:bodyPr/>
                    <a:lstStyle/>
                    <a:p>
                      <a:pPr algn="ctr"/>
                      <a:r>
                        <a:rPr kumimoji="1" lang="en-US" altLang="ja-JP" sz="1500" baseline="30000" dirty="0"/>
                        <a:t>10</a:t>
                      </a:r>
                      <a:r>
                        <a:rPr kumimoji="1" lang="en-US" altLang="ja-JP" sz="1500" baseline="0" dirty="0"/>
                        <a:t>B</a:t>
                      </a:r>
                      <a:endParaRPr kumimoji="1" lang="ja-JP" altLang="en-US" sz="1500" baseline="0" dirty="0"/>
                    </a:p>
                  </a:txBody>
                  <a:tcPr/>
                </a:tc>
                <a:tc>
                  <a:txBody>
                    <a:bodyPr/>
                    <a:lstStyle/>
                    <a:p>
                      <a:pPr algn="ctr"/>
                      <a:r>
                        <a:rPr kumimoji="1" lang="en-US" altLang="ja-JP" sz="1500" baseline="30000" dirty="0"/>
                        <a:t>3</a:t>
                      </a:r>
                      <a:r>
                        <a:rPr kumimoji="1" lang="en-US" altLang="ja-JP" sz="1500" baseline="0" dirty="0"/>
                        <a:t>He</a:t>
                      </a:r>
                      <a:endParaRPr kumimoji="1" lang="ja-JP" altLang="en-US" sz="1500" baseline="0" dirty="0"/>
                    </a:p>
                  </a:txBody>
                  <a:tcPr/>
                </a:tc>
                <a:tc>
                  <a:txBody>
                    <a:bodyPr/>
                    <a:lstStyle/>
                    <a:p>
                      <a:pPr algn="ctr"/>
                      <a:r>
                        <a:rPr kumimoji="1" lang="en-US" altLang="ja-JP" sz="1500" baseline="30000" dirty="0"/>
                        <a:t>6</a:t>
                      </a:r>
                      <a:r>
                        <a:rPr kumimoji="1" lang="en-US" altLang="ja-JP" sz="1500" baseline="0" dirty="0"/>
                        <a:t>Li</a:t>
                      </a:r>
                      <a:endParaRPr kumimoji="1" lang="ja-JP" altLang="en-US" sz="1500" baseline="0" dirty="0"/>
                    </a:p>
                  </a:txBody>
                  <a:tcPr/>
                </a:tc>
                <a:extLst>
                  <a:ext uri="{0D108BD9-81ED-4DB2-BD59-A6C34878D82A}">
                    <a16:rowId xmlns:a16="http://schemas.microsoft.com/office/drawing/2014/main" xmlns="" val="10002"/>
                  </a:ext>
                </a:extLst>
              </a:tr>
              <a:tr h="342895">
                <a:tc>
                  <a:txBody>
                    <a:bodyPr/>
                    <a:lstStyle/>
                    <a:p>
                      <a:r>
                        <a:rPr kumimoji="1" lang="en-US" altLang="ja-JP" sz="1500" dirty="0"/>
                        <a:t>Active area</a:t>
                      </a:r>
                      <a:endParaRPr kumimoji="1" lang="ja-JP" altLang="en-US" sz="1500" dirty="0"/>
                    </a:p>
                  </a:txBody>
                  <a:tcPr/>
                </a:tc>
                <a:tc>
                  <a:txBody>
                    <a:bodyPr/>
                    <a:lstStyle/>
                    <a:p>
                      <a:pPr algn="ctr"/>
                      <a:r>
                        <a:rPr kumimoji="1" lang="en-US" altLang="ja-JP" sz="1500" dirty="0" smtClean="0"/>
                        <a:t>10</a:t>
                      </a:r>
                      <a:r>
                        <a:rPr kumimoji="1" lang="ja-JP" altLang="en-US" sz="1500" dirty="0" smtClean="0"/>
                        <a:t> </a:t>
                      </a:r>
                      <a:r>
                        <a:rPr kumimoji="1" lang="en-US" altLang="ja-JP" sz="1500" dirty="0" smtClean="0"/>
                        <a:t>cm</a:t>
                      </a:r>
                      <a:r>
                        <a:rPr kumimoji="1" lang="en-US" altLang="ja-JP" sz="1500" dirty="0" smtClean="0"/>
                        <a:t> </a:t>
                      </a:r>
                      <a:r>
                        <a:rPr kumimoji="1" lang="en-US" altLang="ja-JP" sz="1500" dirty="0"/>
                        <a:t>x </a:t>
                      </a:r>
                      <a:r>
                        <a:rPr kumimoji="1" lang="en-US" altLang="ja-JP" sz="1500" dirty="0" smtClean="0"/>
                        <a:t>10 </a:t>
                      </a:r>
                      <a:r>
                        <a:rPr kumimoji="1" lang="en-US" altLang="ja-JP" sz="1500" dirty="0" smtClean="0"/>
                        <a:t>c</a:t>
                      </a:r>
                      <a:r>
                        <a:rPr kumimoji="1" lang="en-US" altLang="ja-JP" sz="1500" dirty="0" smtClean="0"/>
                        <a:t>m</a:t>
                      </a:r>
                      <a:endParaRPr kumimoji="1" lang="ja-JP" altLang="en-US" sz="1500" baseline="30000" dirty="0"/>
                    </a:p>
                  </a:txBody>
                  <a:tcPr/>
                </a:tc>
                <a:tc>
                  <a:txBody>
                    <a:bodyPr/>
                    <a:lstStyle/>
                    <a:p>
                      <a:pPr algn="ctr"/>
                      <a:r>
                        <a:rPr kumimoji="1" lang="en-US" altLang="ja-JP" sz="1500" dirty="0" smtClean="0"/>
                        <a:t>10</a:t>
                      </a:r>
                      <a:r>
                        <a:rPr kumimoji="1" lang="ja-JP" altLang="en-US" sz="1500" dirty="0" smtClean="0"/>
                        <a:t> </a:t>
                      </a:r>
                      <a:r>
                        <a:rPr kumimoji="1" lang="en-US" altLang="ja-JP" sz="1500" dirty="0" smtClean="0"/>
                        <a:t>cm</a:t>
                      </a:r>
                      <a:r>
                        <a:rPr kumimoji="1" lang="en-US" altLang="ja-JP" sz="1500" dirty="0" smtClean="0"/>
                        <a:t> </a:t>
                      </a:r>
                      <a:r>
                        <a:rPr kumimoji="1" lang="en-US" altLang="ja-JP" sz="1500" dirty="0"/>
                        <a:t>x </a:t>
                      </a:r>
                      <a:r>
                        <a:rPr kumimoji="1" lang="en-US" altLang="ja-JP" sz="1500" dirty="0" smtClean="0"/>
                        <a:t>10 </a:t>
                      </a:r>
                      <a:r>
                        <a:rPr kumimoji="1" lang="en-US" altLang="ja-JP" sz="1500" dirty="0" smtClean="0"/>
                        <a:t>c</a:t>
                      </a:r>
                      <a:r>
                        <a:rPr kumimoji="1" lang="en-US" altLang="ja-JP" sz="1500" dirty="0" smtClean="0"/>
                        <a:t>m</a:t>
                      </a:r>
                      <a:endParaRPr kumimoji="1" lang="ja-JP" altLang="en-US" sz="1500" baseline="30000" dirty="0"/>
                    </a:p>
                  </a:txBody>
                  <a:tcPr/>
                </a:tc>
                <a:tc>
                  <a:txBody>
                    <a:bodyPr/>
                    <a:lstStyle/>
                    <a:p>
                      <a:pPr algn="ctr"/>
                      <a:r>
                        <a:rPr kumimoji="1" lang="en-US" altLang="ja-JP" sz="1500" dirty="0" smtClean="0"/>
                        <a:t>5</a:t>
                      </a:r>
                      <a:r>
                        <a:rPr kumimoji="1" lang="ja-JP" altLang="en-US" sz="1500" dirty="0" smtClean="0"/>
                        <a:t> </a:t>
                      </a:r>
                      <a:r>
                        <a:rPr kumimoji="1" lang="en-US" altLang="ja-JP" sz="1500" dirty="0" smtClean="0"/>
                        <a:t>cm</a:t>
                      </a:r>
                      <a:r>
                        <a:rPr kumimoji="1" lang="en-US" altLang="ja-JP" sz="1500" dirty="0" smtClean="0"/>
                        <a:t> </a:t>
                      </a:r>
                      <a:r>
                        <a:rPr kumimoji="1" lang="en-US" altLang="ja-JP" sz="1500" dirty="0"/>
                        <a:t>x </a:t>
                      </a:r>
                      <a:r>
                        <a:rPr kumimoji="1" lang="en-US" altLang="ja-JP" sz="1500" dirty="0" smtClean="0"/>
                        <a:t>5 </a:t>
                      </a:r>
                      <a:r>
                        <a:rPr kumimoji="1" lang="en-US" altLang="ja-JP" sz="1500" dirty="0" smtClean="0"/>
                        <a:t>c</a:t>
                      </a:r>
                      <a:r>
                        <a:rPr kumimoji="1" lang="en-US" altLang="ja-JP" sz="1500" dirty="0" smtClean="0"/>
                        <a:t>m</a:t>
                      </a:r>
                      <a:endParaRPr kumimoji="1" lang="ja-JP" altLang="en-US" sz="1500" baseline="30000" dirty="0"/>
                    </a:p>
                  </a:txBody>
                  <a:tcPr/>
                </a:tc>
                <a:extLst>
                  <a:ext uri="{0D108BD9-81ED-4DB2-BD59-A6C34878D82A}">
                    <a16:rowId xmlns:a16="http://schemas.microsoft.com/office/drawing/2014/main" xmlns="" val="10003"/>
                  </a:ext>
                </a:extLst>
              </a:tr>
              <a:tr h="342895">
                <a:tc>
                  <a:txBody>
                    <a:bodyPr/>
                    <a:lstStyle/>
                    <a:p>
                      <a:r>
                        <a:rPr kumimoji="1" lang="en-US" altLang="ja-JP" sz="1500" dirty="0">
                          <a:solidFill>
                            <a:schemeClr val="accent1"/>
                          </a:solidFill>
                        </a:rPr>
                        <a:t>Spatial resolution</a:t>
                      </a:r>
                      <a:endParaRPr kumimoji="1" lang="ja-JP" altLang="en-US" sz="1500" dirty="0">
                        <a:solidFill>
                          <a:schemeClr val="accent1"/>
                        </a:solidFill>
                      </a:endParaRPr>
                    </a:p>
                  </a:txBody>
                  <a:tcPr/>
                </a:tc>
                <a:tc>
                  <a:txBody>
                    <a:bodyPr/>
                    <a:lstStyle/>
                    <a:p>
                      <a:pPr algn="ctr"/>
                      <a:r>
                        <a:rPr kumimoji="1" lang="en-US" altLang="ja-JP" sz="1500" dirty="0">
                          <a:solidFill>
                            <a:schemeClr val="accent1"/>
                          </a:solidFill>
                        </a:rPr>
                        <a:t>1 mm</a:t>
                      </a:r>
                      <a:endParaRPr kumimoji="1" lang="ja-JP" altLang="en-US" sz="1500" dirty="0">
                        <a:solidFill>
                          <a:schemeClr val="accent1"/>
                        </a:solidFill>
                      </a:endParaRPr>
                    </a:p>
                  </a:txBody>
                  <a:tcPr/>
                </a:tc>
                <a:tc>
                  <a:txBody>
                    <a:bodyPr/>
                    <a:lstStyle/>
                    <a:p>
                      <a:pPr algn="ctr"/>
                      <a:r>
                        <a:rPr kumimoji="1" lang="en-US" altLang="ja-JP" sz="1500" b="0" dirty="0">
                          <a:solidFill>
                            <a:schemeClr val="accent1"/>
                          </a:solidFill>
                        </a:rPr>
                        <a:t>0.1 mm</a:t>
                      </a:r>
                      <a:endParaRPr kumimoji="1" lang="ja-JP" altLang="en-US" sz="1500" b="0" dirty="0">
                        <a:solidFill>
                          <a:schemeClr val="accent1"/>
                        </a:solidFill>
                      </a:endParaRPr>
                    </a:p>
                  </a:txBody>
                  <a:tcPr/>
                </a:tc>
                <a:tc>
                  <a:txBody>
                    <a:bodyPr/>
                    <a:lstStyle/>
                    <a:p>
                      <a:pPr algn="ctr"/>
                      <a:r>
                        <a:rPr kumimoji="1" lang="en-US" altLang="ja-JP" sz="1500" b="0" dirty="0">
                          <a:solidFill>
                            <a:schemeClr val="accent1"/>
                          </a:solidFill>
                        </a:rPr>
                        <a:t>3 mm</a:t>
                      </a:r>
                      <a:endParaRPr kumimoji="1" lang="ja-JP" altLang="en-US" sz="1500" b="0" dirty="0">
                        <a:solidFill>
                          <a:schemeClr val="accent1"/>
                        </a:solidFill>
                      </a:endParaRPr>
                    </a:p>
                  </a:txBody>
                  <a:tcPr/>
                </a:tc>
                <a:extLst>
                  <a:ext uri="{0D108BD9-81ED-4DB2-BD59-A6C34878D82A}">
                    <a16:rowId xmlns:a16="http://schemas.microsoft.com/office/drawing/2014/main" xmlns="" val="10004"/>
                  </a:ext>
                </a:extLst>
              </a:tr>
              <a:tr h="342895">
                <a:tc>
                  <a:txBody>
                    <a:bodyPr/>
                    <a:lstStyle/>
                    <a:p>
                      <a:r>
                        <a:rPr kumimoji="1" lang="en-US" altLang="ja-JP" sz="1500" dirty="0"/>
                        <a:t>Time resolution</a:t>
                      </a:r>
                      <a:endParaRPr kumimoji="1" lang="ja-JP" altLang="en-US" sz="1500" dirty="0"/>
                    </a:p>
                  </a:txBody>
                  <a:tcPr/>
                </a:tc>
                <a:tc>
                  <a:txBody>
                    <a:bodyPr/>
                    <a:lstStyle/>
                    <a:p>
                      <a:pPr algn="ctr"/>
                      <a:r>
                        <a:rPr kumimoji="1" lang="en-US" altLang="ja-JP" sz="1500" dirty="0"/>
                        <a:t>10 ns</a:t>
                      </a:r>
                      <a:endParaRPr kumimoji="1" lang="ja-JP" altLang="en-US" sz="1500" dirty="0"/>
                    </a:p>
                  </a:txBody>
                  <a:tcPr/>
                </a:tc>
                <a:tc>
                  <a:txBody>
                    <a:bodyPr/>
                    <a:lstStyle/>
                    <a:p>
                      <a:pPr algn="ctr"/>
                      <a:r>
                        <a:rPr kumimoji="1" lang="en-US" altLang="ja-JP" sz="1500" dirty="0" smtClean="0"/>
                        <a:t>25</a:t>
                      </a:r>
                      <a:r>
                        <a:rPr kumimoji="1" lang="en-US" altLang="ja-JP" sz="1500" dirty="0" smtClean="0"/>
                        <a:t>0</a:t>
                      </a:r>
                      <a:r>
                        <a:rPr kumimoji="1" lang="en-US" altLang="ja-JP" sz="1500" dirty="0" smtClean="0"/>
                        <a:t> </a:t>
                      </a:r>
                      <a:r>
                        <a:rPr kumimoji="1" lang="en-US" altLang="ja-JP" sz="1500" dirty="0" smtClean="0"/>
                        <a:t>n</a:t>
                      </a:r>
                      <a:r>
                        <a:rPr kumimoji="1" lang="en-US" altLang="ja-JP" sz="1500" dirty="0" smtClean="0"/>
                        <a:t>s</a:t>
                      </a:r>
                      <a:endParaRPr kumimoji="1" lang="ja-JP" altLang="en-US" sz="1500" dirty="0"/>
                    </a:p>
                  </a:txBody>
                  <a:tcPr/>
                </a:tc>
                <a:tc>
                  <a:txBody>
                    <a:bodyPr/>
                    <a:lstStyle/>
                    <a:p>
                      <a:pPr algn="ctr"/>
                      <a:r>
                        <a:rPr kumimoji="1" lang="en-US" altLang="ja-JP" sz="1500" dirty="0"/>
                        <a:t>40 ns</a:t>
                      </a:r>
                      <a:endParaRPr kumimoji="1" lang="ja-JP" altLang="en-US" sz="1500" dirty="0"/>
                    </a:p>
                  </a:txBody>
                  <a:tcPr/>
                </a:tc>
                <a:extLst>
                  <a:ext uri="{0D108BD9-81ED-4DB2-BD59-A6C34878D82A}">
                    <a16:rowId xmlns:a16="http://schemas.microsoft.com/office/drawing/2014/main" xmlns="" val="10005"/>
                  </a:ext>
                </a:extLst>
              </a:tr>
              <a:tr h="342895">
                <a:tc>
                  <a:txBody>
                    <a:bodyPr/>
                    <a:lstStyle/>
                    <a:p>
                      <a:r>
                        <a:rPr kumimoji="1" lang="en-US" altLang="ja-JP" sz="1500" dirty="0"/>
                        <a:t>Efficiency (thermal)</a:t>
                      </a:r>
                      <a:endParaRPr kumimoji="1" lang="ja-JP" altLang="en-US" sz="1500" dirty="0"/>
                    </a:p>
                  </a:txBody>
                  <a:tcPr/>
                </a:tc>
                <a:tc>
                  <a:txBody>
                    <a:bodyPr/>
                    <a:lstStyle/>
                    <a:p>
                      <a:pPr algn="ctr"/>
                      <a:r>
                        <a:rPr kumimoji="1" lang="en-US" altLang="ja-JP" sz="1500" dirty="0"/>
                        <a:t>10%</a:t>
                      </a:r>
                      <a:endParaRPr kumimoji="1" lang="ja-JP" altLang="en-US" sz="1500" dirty="0"/>
                    </a:p>
                  </a:txBody>
                  <a:tcPr/>
                </a:tc>
                <a:tc>
                  <a:txBody>
                    <a:bodyPr/>
                    <a:lstStyle/>
                    <a:p>
                      <a:pPr algn="ctr"/>
                      <a:r>
                        <a:rPr kumimoji="1" lang="en-US" altLang="ja-JP" sz="1500" dirty="0"/>
                        <a:t>26%</a:t>
                      </a:r>
                      <a:endParaRPr kumimoji="1" lang="ja-JP" altLang="en-US" sz="1500" dirty="0"/>
                    </a:p>
                  </a:txBody>
                  <a:tcPr/>
                </a:tc>
                <a:tc>
                  <a:txBody>
                    <a:bodyPr/>
                    <a:lstStyle/>
                    <a:p>
                      <a:pPr algn="ctr"/>
                      <a:r>
                        <a:rPr kumimoji="1" lang="en-US" altLang="ja-JP" sz="1500" dirty="0"/>
                        <a:t>23%</a:t>
                      </a:r>
                      <a:endParaRPr kumimoji="1" lang="ja-JP" altLang="en-US" sz="1500" dirty="0"/>
                    </a:p>
                  </a:txBody>
                  <a:tcPr/>
                </a:tc>
                <a:extLst>
                  <a:ext uri="{0D108BD9-81ED-4DB2-BD59-A6C34878D82A}">
                    <a16:rowId xmlns:a16="http://schemas.microsoft.com/office/drawing/2014/main" xmlns="" val="10006"/>
                  </a:ext>
                </a:extLst>
              </a:tr>
              <a:tr h="342895">
                <a:tc>
                  <a:txBody>
                    <a:bodyPr/>
                    <a:lstStyle/>
                    <a:p>
                      <a:r>
                        <a:rPr kumimoji="1" lang="en-US" altLang="ja-JP" sz="1500" dirty="0">
                          <a:solidFill>
                            <a:srgbClr val="AD0101"/>
                          </a:solidFill>
                        </a:rPr>
                        <a:t>Count rate</a:t>
                      </a:r>
                      <a:endParaRPr kumimoji="1" lang="ja-JP" altLang="en-US" sz="1500" dirty="0">
                        <a:solidFill>
                          <a:srgbClr val="AD0101"/>
                        </a:solidFill>
                      </a:endParaRPr>
                    </a:p>
                  </a:txBody>
                  <a:tcPr/>
                </a:tc>
                <a:tc>
                  <a:txBody>
                    <a:bodyPr/>
                    <a:lstStyle/>
                    <a:p>
                      <a:pPr algn="ctr"/>
                      <a:r>
                        <a:rPr kumimoji="1" lang="en-US" altLang="ja-JP" sz="1500" dirty="0" smtClean="0">
                          <a:solidFill>
                            <a:srgbClr val="AD0101"/>
                          </a:solidFill>
                        </a:rPr>
                        <a:t>0.</a:t>
                      </a:r>
                      <a:r>
                        <a:rPr kumimoji="1" lang="en-US" altLang="ja-JP" sz="1500" dirty="0" smtClean="0">
                          <a:solidFill>
                            <a:srgbClr val="AD0101"/>
                          </a:solidFill>
                        </a:rPr>
                        <a:t>2</a:t>
                      </a:r>
                      <a:r>
                        <a:rPr kumimoji="1" lang="en-US" altLang="ja-JP" sz="1500" dirty="0" smtClean="0">
                          <a:solidFill>
                            <a:srgbClr val="AD0101"/>
                          </a:solidFill>
                        </a:rPr>
                        <a:t> </a:t>
                      </a:r>
                      <a:r>
                        <a:rPr kumimoji="1" lang="en-US" altLang="ja-JP" sz="1500" dirty="0" err="1">
                          <a:solidFill>
                            <a:srgbClr val="AD0101"/>
                          </a:solidFill>
                        </a:rPr>
                        <a:t>Mcps</a:t>
                      </a:r>
                      <a:endParaRPr kumimoji="1" lang="ja-JP" altLang="en-US" sz="1500" dirty="0">
                        <a:solidFill>
                          <a:srgbClr val="AD0101"/>
                        </a:solidFill>
                      </a:endParaRPr>
                    </a:p>
                  </a:txBody>
                  <a:tcPr/>
                </a:tc>
                <a:tc>
                  <a:txBody>
                    <a:bodyPr/>
                    <a:lstStyle/>
                    <a:p>
                      <a:pPr algn="ctr"/>
                      <a:r>
                        <a:rPr kumimoji="1" lang="en-US" altLang="ja-JP" sz="1500" b="0" dirty="0">
                          <a:solidFill>
                            <a:srgbClr val="AD0101"/>
                          </a:solidFill>
                        </a:rPr>
                        <a:t>1 </a:t>
                      </a:r>
                      <a:r>
                        <a:rPr kumimoji="1" lang="en-US" altLang="ja-JP" sz="1500" b="0" dirty="0" err="1">
                          <a:solidFill>
                            <a:srgbClr val="AD0101"/>
                          </a:solidFill>
                        </a:rPr>
                        <a:t>Mcps</a:t>
                      </a:r>
                      <a:endParaRPr kumimoji="1" lang="ja-JP" altLang="en-US" sz="1500" b="0" dirty="0">
                        <a:solidFill>
                          <a:srgbClr val="AD0101"/>
                        </a:solidFill>
                      </a:endParaRPr>
                    </a:p>
                  </a:txBody>
                  <a:tcPr/>
                </a:tc>
                <a:tc>
                  <a:txBody>
                    <a:bodyPr/>
                    <a:lstStyle/>
                    <a:p>
                      <a:pPr algn="ctr"/>
                      <a:r>
                        <a:rPr kumimoji="1" lang="en-US" altLang="ja-JP" sz="1500" b="0" dirty="0">
                          <a:solidFill>
                            <a:srgbClr val="AD0101"/>
                          </a:solidFill>
                        </a:rPr>
                        <a:t>6 </a:t>
                      </a:r>
                      <a:r>
                        <a:rPr kumimoji="1" lang="en-US" altLang="ja-JP" sz="1500" b="0" dirty="0" err="1">
                          <a:solidFill>
                            <a:srgbClr val="AD0101"/>
                          </a:solidFill>
                        </a:rPr>
                        <a:t>Mcps</a:t>
                      </a:r>
                      <a:endParaRPr kumimoji="1" lang="ja-JP" altLang="en-US" sz="1500" b="0" dirty="0">
                        <a:solidFill>
                          <a:srgbClr val="AD0101"/>
                        </a:solidFill>
                      </a:endParaRPr>
                    </a:p>
                  </a:txBody>
                  <a:tcPr/>
                </a:tc>
                <a:extLst>
                  <a:ext uri="{0D108BD9-81ED-4DB2-BD59-A6C34878D82A}">
                    <a16:rowId xmlns:a16="http://schemas.microsoft.com/office/drawing/2014/main" xmlns="" val="10007"/>
                  </a:ext>
                </a:extLst>
              </a:tr>
              <a:tr h="342895">
                <a:tc>
                  <a:txBody>
                    <a:bodyPr/>
                    <a:lstStyle/>
                    <a:p>
                      <a:r>
                        <a:rPr kumimoji="1" lang="en-US" altLang="ja-JP" sz="1500" dirty="0"/>
                        <a:t>Gamma sensitivity</a:t>
                      </a:r>
                      <a:endParaRPr kumimoji="1" lang="ja-JP" altLang="en-US" sz="1500" dirty="0"/>
                    </a:p>
                  </a:txBody>
                  <a:tcPr/>
                </a:tc>
                <a:tc>
                  <a:txBody>
                    <a:bodyPr/>
                    <a:lstStyle/>
                    <a:p>
                      <a:pPr algn="ctr"/>
                      <a:r>
                        <a:rPr kumimoji="1" lang="en-US" altLang="ja-JP" sz="1500" dirty="0"/>
                        <a:t>10</a:t>
                      </a:r>
                      <a:r>
                        <a:rPr kumimoji="1" lang="en-US" altLang="ja-JP" sz="1500" baseline="30000" dirty="0"/>
                        <a:t>-4</a:t>
                      </a:r>
                      <a:endParaRPr kumimoji="1" lang="ja-JP" altLang="en-US" sz="1500" baseline="30000" dirty="0"/>
                    </a:p>
                  </a:txBody>
                  <a:tcPr/>
                </a:tc>
                <a:tc>
                  <a:txBody>
                    <a:bodyPr/>
                    <a:lstStyle/>
                    <a:p>
                      <a:pPr algn="ctr"/>
                      <a:r>
                        <a:rPr kumimoji="1" lang="en-US" altLang="ja-JP" sz="1500" dirty="0"/>
                        <a:t>&lt; 10</a:t>
                      </a:r>
                      <a:r>
                        <a:rPr kumimoji="1" lang="en-US" altLang="ja-JP" sz="1500" baseline="30000" dirty="0"/>
                        <a:t>-12</a:t>
                      </a:r>
                      <a:endParaRPr kumimoji="1" lang="ja-JP" altLang="en-US" sz="1500" baseline="30000" dirty="0"/>
                    </a:p>
                  </a:txBody>
                  <a:tcPr/>
                </a:tc>
                <a:tc>
                  <a:txBody>
                    <a:bodyPr/>
                    <a:lstStyle/>
                    <a:p>
                      <a:pPr algn="ctr"/>
                      <a:r>
                        <a:rPr kumimoji="1" lang="en-US" altLang="ja-JP" sz="1500" dirty="0"/>
                        <a:t>low</a:t>
                      </a:r>
                      <a:endParaRPr kumimoji="1" lang="ja-JP" altLang="en-US" sz="1500" dirty="0"/>
                    </a:p>
                  </a:txBody>
                  <a:tcPr/>
                </a:tc>
                <a:extLst>
                  <a:ext uri="{0D108BD9-81ED-4DB2-BD59-A6C34878D82A}">
                    <a16:rowId xmlns:a16="http://schemas.microsoft.com/office/drawing/2014/main" xmlns="" val="10008"/>
                  </a:ext>
                </a:extLst>
              </a:tr>
            </a:tbl>
          </a:graphicData>
        </a:graphic>
      </p:graphicFrame>
      <p:sp>
        <p:nvSpPr>
          <p:cNvPr id="28" name="テキスト ボックス 39">
            <a:extLst>
              <a:ext uri="{FF2B5EF4-FFF2-40B4-BE49-F238E27FC236}">
                <a16:creationId xmlns:a16="http://schemas.microsoft.com/office/drawing/2014/main" xmlns="" id="{EA66D37E-4D54-1D4F-A523-48D1D7C5DB2A}"/>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1503949497"/>
      </p:ext>
    </p:extLst>
  </p:cSld>
  <p:clrMapOvr>
    <a:masterClrMapping/>
  </p:clrMapOvr>
  <mc:AlternateContent xmlns:mc="http://schemas.openxmlformats.org/markup-compatibility/2006" xmlns:p14="http://schemas.microsoft.com/office/powerpoint/2010/main">
    <mc:Choice Requires="p14">
      <p:transition spd="slow" p14:dur="2000" advTm="2820"/>
    </mc:Choice>
    <mc:Fallback xmlns="">
      <p:transition xmlns:p14="http://schemas.microsoft.com/office/powerpoint/2010/main" spd="slow" advTm="282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矢印 2"/>
          <p:cNvSpPr/>
          <p:nvPr/>
        </p:nvSpPr>
        <p:spPr>
          <a:xfrm rot="2916553">
            <a:off x="2660531" y="2910707"/>
            <a:ext cx="4536882" cy="1024997"/>
          </a:xfrm>
          <a:prstGeom prst="leftArrow">
            <a:avLst>
              <a:gd name="adj1" fmla="val 54294"/>
              <a:gd name="adj2" fmla="val 53273"/>
            </a:avLst>
          </a:prstGeom>
          <a:solidFill>
            <a:schemeClr val="accent1">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4000" b="1" dirty="0"/>
              <a:t>G O A L</a:t>
            </a:r>
            <a:endParaRPr kumimoji="1" lang="ja-JP" altLang="en-US" sz="4000" b="1" dirty="0"/>
          </a:p>
        </p:txBody>
      </p:sp>
      <p:graphicFrame>
        <p:nvGraphicFramePr>
          <p:cNvPr id="33" name="グラフ 32"/>
          <p:cNvGraphicFramePr/>
          <p:nvPr>
            <p:extLst/>
          </p:nvPr>
        </p:nvGraphicFramePr>
        <p:xfrm>
          <a:off x="298586" y="1375838"/>
          <a:ext cx="8087294" cy="4878912"/>
        </p:xfrm>
        <a:graphic>
          <a:graphicData uri="http://schemas.openxmlformats.org/drawingml/2006/chart">
            <c:chart xmlns:c="http://schemas.openxmlformats.org/drawingml/2006/chart" xmlns:r="http://schemas.openxmlformats.org/officeDocument/2006/relationships" r:id="rId2"/>
          </a:graphicData>
        </a:graphic>
      </p:graphicFrame>
      <p:sp>
        <p:nvSpPr>
          <p:cNvPr id="36" name="円/楕円 35"/>
          <p:cNvSpPr/>
          <p:nvPr/>
        </p:nvSpPr>
        <p:spPr>
          <a:xfrm>
            <a:off x="4140728" y="4521102"/>
            <a:ext cx="258183" cy="258183"/>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7" name="円/楕円 36"/>
          <p:cNvSpPr/>
          <p:nvPr/>
        </p:nvSpPr>
        <p:spPr>
          <a:xfrm>
            <a:off x="5736237" y="4705513"/>
            <a:ext cx="258183" cy="258183"/>
          </a:xfrm>
          <a:prstGeom prst="ellipse">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8" name="円/楕円 37"/>
          <p:cNvSpPr/>
          <p:nvPr/>
        </p:nvSpPr>
        <p:spPr>
          <a:xfrm>
            <a:off x="6840888" y="3007004"/>
            <a:ext cx="258183" cy="258183"/>
          </a:xfrm>
          <a:prstGeom prst="ellipse">
            <a:avLst/>
          </a:prstGeom>
          <a:solidFill>
            <a:srgbClr val="660066"/>
          </a:solidFill>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5457720" y="4931044"/>
            <a:ext cx="830296" cy="369332"/>
          </a:xfrm>
          <a:prstGeom prst="rect">
            <a:avLst/>
          </a:prstGeom>
          <a:noFill/>
        </p:spPr>
        <p:txBody>
          <a:bodyPr wrap="none" rtlCol="0">
            <a:spAutoFit/>
          </a:bodyPr>
          <a:lstStyle/>
          <a:p>
            <a:pPr algn="ctr"/>
            <a:r>
              <a:rPr kumimoji="1" lang="en-US" altLang="ja-JP" sz="1800" dirty="0" err="1">
                <a:solidFill>
                  <a:srgbClr val="008000"/>
                </a:solidFill>
                <a:latin typeface="Helvetica Neue"/>
                <a:cs typeface="Helvetica Neue"/>
              </a:rPr>
              <a:t>nGEM</a:t>
            </a:r>
            <a:endParaRPr kumimoji="1" lang="en-US" altLang="ja-JP" sz="1800" dirty="0">
              <a:solidFill>
                <a:srgbClr val="008000"/>
              </a:solidFill>
              <a:latin typeface="Helvetica Neue"/>
              <a:cs typeface="Helvetica Neue"/>
            </a:endParaRPr>
          </a:p>
        </p:txBody>
      </p:sp>
      <p:sp>
        <p:nvSpPr>
          <p:cNvPr id="49" name="テキスト ボックス 48"/>
          <p:cNvSpPr txBox="1"/>
          <p:nvPr/>
        </p:nvSpPr>
        <p:spPr>
          <a:xfrm>
            <a:off x="7100199" y="2932923"/>
            <a:ext cx="881772" cy="369332"/>
          </a:xfrm>
          <a:prstGeom prst="rect">
            <a:avLst/>
          </a:prstGeom>
          <a:noFill/>
        </p:spPr>
        <p:txBody>
          <a:bodyPr wrap="none" rtlCol="0">
            <a:spAutoFit/>
          </a:bodyPr>
          <a:lstStyle/>
          <a:p>
            <a:pPr algn="ctr"/>
            <a:r>
              <a:rPr kumimoji="1" lang="en-US" altLang="ja-JP" sz="1800" dirty="0">
                <a:solidFill>
                  <a:srgbClr val="660066"/>
                </a:solidFill>
                <a:latin typeface="Helvetica Neue"/>
                <a:cs typeface="Helvetica Neue"/>
              </a:rPr>
              <a:t>Li</a:t>
            </a:r>
            <a:r>
              <a:rPr kumimoji="1" lang="en-US" altLang="ja-JP" dirty="0">
                <a:solidFill>
                  <a:srgbClr val="660066"/>
                </a:solidFill>
                <a:latin typeface="Helvetica Neue"/>
                <a:cs typeface="Helvetica Neue"/>
              </a:rPr>
              <a:t>TA12</a:t>
            </a:r>
            <a:endParaRPr kumimoji="1" lang="en-US" altLang="ja-JP" sz="1800" dirty="0">
              <a:solidFill>
                <a:srgbClr val="660066"/>
              </a:solidFill>
              <a:latin typeface="Helvetica Neue"/>
              <a:cs typeface="Helvetica Neue"/>
            </a:endParaRPr>
          </a:p>
        </p:txBody>
      </p:sp>
      <p:sp>
        <p:nvSpPr>
          <p:cNvPr id="2" name="タイトル 1"/>
          <p:cNvSpPr>
            <a:spLocks noGrp="1"/>
          </p:cNvSpPr>
          <p:nvPr>
            <p:ph type="title"/>
          </p:nvPr>
        </p:nvSpPr>
        <p:spPr>
          <a:xfrm>
            <a:off x="457200" y="385238"/>
            <a:ext cx="8229600" cy="777044"/>
          </a:xfrm>
        </p:spPr>
        <p:txBody>
          <a:bodyPr>
            <a:normAutofit/>
          </a:bodyPr>
          <a:lstStyle/>
          <a:p>
            <a:r>
              <a:rPr kumimoji="1" lang="en-US" altLang="ja-JP" dirty="0"/>
              <a:t>Current</a:t>
            </a:r>
            <a:r>
              <a:rPr kumimoji="1" lang="ja-JP" altLang="en-US" dirty="0"/>
              <a:t> </a:t>
            </a:r>
            <a:r>
              <a:rPr kumimoji="1" lang="en-US" altLang="ja-JP" dirty="0"/>
              <a:t>detector</a:t>
            </a:r>
            <a:r>
              <a:rPr kumimoji="1" lang="ja-JP" altLang="en-US" dirty="0"/>
              <a:t> </a:t>
            </a:r>
            <a:r>
              <a:rPr kumimoji="1" lang="en-US" altLang="ja-JP" dirty="0"/>
              <a:t>performance</a:t>
            </a:r>
            <a:endParaRPr kumimoji="1" lang="ja-JP" altLang="en-US" dirty="0"/>
          </a:p>
        </p:txBody>
      </p:sp>
      <p:sp>
        <p:nvSpPr>
          <p:cNvPr id="18" name="テキスト ボックス 17"/>
          <p:cNvSpPr txBox="1"/>
          <p:nvPr/>
        </p:nvSpPr>
        <p:spPr>
          <a:xfrm>
            <a:off x="5051701" y="1577275"/>
            <a:ext cx="3039949" cy="923330"/>
          </a:xfrm>
          <a:prstGeom prst="rect">
            <a:avLst/>
          </a:prstGeom>
          <a:noFill/>
        </p:spPr>
        <p:txBody>
          <a:bodyPr wrap="square" rtlCol="0">
            <a:spAutoFit/>
          </a:bodyPr>
          <a:lstStyle/>
          <a:p>
            <a:pPr algn="r"/>
            <a:r>
              <a:rPr kumimoji="1" lang="en-US" altLang="ja-JP" dirty="0">
                <a:solidFill>
                  <a:srgbClr val="000090"/>
                </a:solidFill>
              </a:rPr>
              <a:t>Count rate and spatial resolution should be considered together</a:t>
            </a:r>
            <a:endParaRPr kumimoji="1" lang="ja-JP" altLang="en-US" dirty="0">
              <a:solidFill>
                <a:srgbClr val="000090"/>
              </a:solidFill>
            </a:endParaRPr>
          </a:p>
        </p:txBody>
      </p:sp>
      <p:sp>
        <p:nvSpPr>
          <p:cNvPr id="23" name="円/楕円 22"/>
          <p:cNvSpPr/>
          <p:nvPr/>
        </p:nvSpPr>
        <p:spPr>
          <a:xfrm>
            <a:off x="3448075" y="3979193"/>
            <a:ext cx="258183" cy="258183"/>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228460" y="4220162"/>
            <a:ext cx="701953" cy="369332"/>
          </a:xfrm>
          <a:prstGeom prst="rect">
            <a:avLst/>
          </a:prstGeom>
          <a:noFill/>
        </p:spPr>
        <p:txBody>
          <a:bodyPr wrap="none" rtlCol="0">
            <a:spAutoFit/>
          </a:bodyPr>
          <a:lstStyle/>
          <a:p>
            <a:pPr algn="ctr"/>
            <a:r>
              <a:rPr kumimoji="1" lang="en-US" altLang="ja-JP" sz="1800" dirty="0">
                <a:solidFill>
                  <a:srgbClr val="0000FF"/>
                </a:solidFill>
                <a:latin typeface="Helvetica Neue"/>
                <a:cs typeface="Helvetica Neue"/>
              </a:rPr>
              <a:t>µNID</a:t>
            </a:r>
          </a:p>
        </p:txBody>
      </p:sp>
      <p:sp>
        <p:nvSpPr>
          <p:cNvPr id="14" name="テキスト ボックス 39">
            <a:extLst>
              <a:ext uri="{FF2B5EF4-FFF2-40B4-BE49-F238E27FC236}">
                <a16:creationId xmlns:a16="http://schemas.microsoft.com/office/drawing/2014/main" xmlns="" id="{BB959E0B-8FFD-3D4F-8591-0BC1B16A995A}"/>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362990627"/>
      </p:ext>
    </p:extLst>
  </p:cSld>
  <p:clrMapOvr>
    <a:masterClrMapping/>
  </p:clrMapOvr>
  <mc:AlternateContent xmlns:mc="http://schemas.openxmlformats.org/markup-compatibility/2006" xmlns:p14="http://schemas.microsoft.com/office/powerpoint/2010/main">
    <mc:Choice Requires="p14">
      <p:transition spd="slow" p14:dur="2000" advTm="2346"/>
    </mc:Choice>
    <mc:Fallback xmlns="">
      <p:transition xmlns:p14="http://schemas.microsoft.com/office/powerpoint/2010/main" spd="slow" advTm="2346"/>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68030"/>
            <a:ext cx="8229600" cy="990600"/>
          </a:xfrm>
        </p:spPr>
        <p:txBody>
          <a:bodyPr>
            <a:noAutofit/>
          </a:bodyPr>
          <a:lstStyle/>
          <a:p>
            <a:r>
              <a:rPr kumimoji="1" lang="en-US" altLang="ja-JP" sz="3300" dirty="0"/>
              <a:t>Development</a:t>
            </a:r>
            <a:r>
              <a:rPr kumimoji="1" lang="ja-JP" altLang="en-US" sz="3300" dirty="0"/>
              <a:t> </a:t>
            </a:r>
            <a:r>
              <a:rPr kumimoji="1" lang="en-US" altLang="ja-JP" sz="3300" dirty="0"/>
              <a:t>of</a:t>
            </a:r>
            <a:r>
              <a:rPr kumimoji="1" lang="ja-JP" altLang="en-US" sz="3300"/>
              <a:t> </a:t>
            </a:r>
            <a:r>
              <a:rPr kumimoji="1" lang="en-US" altLang="ja-JP" sz="3300" dirty="0"/>
              <a:t>event-type</a:t>
            </a:r>
            <a:r>
              <a:rPr kumimoji="1" lang="ja-JP" altLang="en-US" sz="3300"/>
              <a:t> </a:t>
            </a:r>
            <a:r>
              <a:rPr kumimoji="1" lang="en-US" altLang="ja-JP" sz="3300" dirty="0"/>
              <a:t>detectors</a:t>
            </a:r>
            <a:endParaRPr kumimoji="1" lang="ja-JP" altLang="en-US" sz="3300" dirty="0"/>
          </a:p>
        </p:txBody>
      </p:sp>
      <p:sp>
        <p:nvSpPr>
          <p:cNvPr id="3" name="コンテンツ プレースホルダー 2"/>
          <p:cNvSpPr>
            <a:spLocks noGrp="1"/>
          </p:cNvSpPr>
          <p:nvPr>
            <p:ph idx="1"/>
          </p:nvPr>
        </p:nvSpPr>
        <p:spPr>
          <a:xfrm>
            <a:off x="457200" y="1488332"/>
            <a:ext cx="8229600" cy="4881663"/>
          </a:xfrm>
        </p:spPr>
        <p:txBody>
          <a:bodyPr>
            <a:noAutofit/>
          </a:bodyPr>
          <a:lstStyle/>
          <a:p>
            <a:pPr>
              <a:spcBef>
                <a:spcPts val="800"/>
              </a:spcBef>
            </a:pPr>
            <a:r>
              <a:rPr kumimoji="1" lang="en-US" altLang="ja-JP" sz="2200" dirty="0">
                <a:solidFill>
                  <a:srgbClr val="0000FF"/>
                </a:solidFill>
              </a:rPr>
              <a:t>For energy-resolved neutron imaging, we need:</a:t>
            </a:r>
          </a:p>
          <a:p>
            <a:pPr lvl="1">
              <a:spcBef>
                <a:spcPts val="800"/>
              </a:spcBef>
            </a:pPr>
            <a:r>
              <a:rPr kumimoji="1" lang="en-US" altLang="ja-JP" dirty="0"/>
              <a:t>Improved rate performance (10 </a:t>
            </a:r>
            <a:r>
              <a:rPr kumimoji="1" lang="en-US" altLang="ja-JP" dirty="0" err="1"/>
              <a:t>Mcps</a:t>
            </a:r>
            <a:r>
              <a:rPr kumimoji="1" lang="en-US" altLang="ja-JP" dirty="0"/>
              <a:t> order or higher)</a:t>
            </a:r>
          </a:p>
          <a:p>
            <a:pPr lvl="1">
              <a:spcBef>
                <a:spcPts val="800"/>
              </a:spcBef>
            </a:pPr>
            <a:r>
              <a:rPr kumimoji="1" lang="en-US" altLang="ja-JP" dirty="0"/>
              <a:t>Improved spatial resolution </a:t>
            </a:r>
            <a:r>
              <a:rPr kumimoji="1" lang="en-US" altLang="ja-JP" dirty="0" smtClean="0"/>
              <a:t>(µ</a:t>
            </a:r>
            <a:r>
              <a:rPr kumimoji="1" lang="en-US" altLang="ja-JP" dirty="0" smtClean="0"/>
              <a:t>NID</a:t>
            </a:r>
            <a:r>
              <a:rPr kumimoji="1" lang="ja-JP" altLang="en-US" dirty="0" smtClean="0"/>
              <a:t> </a:t>
            </a:r>
            <a:r>
              <a:rPr kumimoji="1" lang="en-US" altLang="ja-JP" dirty="0" smtClean="0"/>
              <a:t>&lt;100µm</a:t>
            </a:r>
            <a:r>
              <a:rPr kumimoji="1" lang="en-US" altLang="ja-JP" dirty="0" smtClean="0"/>
              <a:t>,</a:t>
            </a:r>
            <a:r>
              <a:rPr kumimoji="1" lang="ja-JP" altLang="en-US" dirty="0" smtClean="0"/>
              <a:t> </a:t>
            </a:r>
            <a:r>
              <a:rPr kumimoji="1" lang="en-US" altLang="ja-JP" dirty="0" smtClean="0"/>
              <a:t>LiTA12</a:t>
            </a:r>
            <a:r>
              <a:rPr kumimoji="1" lang="ja-JP" altLang="en-US" dirty="0" smtClean="0"/>
              <a:t> </a:t>
            </a:r>
            <a:r>
              <a:rPr kumimoji="1" lang="en-US" altLang="ja-JP" dirty="0" smtClean="0"/>
              <a:t>&lt;1mm</a:t>
            </a:r>
            <a:r>
              <a:rPr kumimoji="1" lang="en-US" altLang="ja-JP" dirty="0" smtClean="0"/>
              <a:t>)</a:t>
            </a:r>
            <a:endParaRPr kumimoji="1" lang="en-US" altLang="ja-JP" dirty="0"/>
          </a:p>
          <a:p>
            <a:pPr lvl="1">
              <a:spcBef>
                <a:spcPts val="800"/>
              </a:spcBef>
            </a:pPr>
            <a:r>
              <a:rPr kumimoji="1" lang="en-US" altLang="ja-JP" dirty="0"/>
              <a:t>Full integration into RADEN experiment control system</a:t>
            </a:r>
          </a:p>
          <a:p>
            <a:pPr lvl="1">
              <a:spcBef>
                <a:spcPts val="800"/>
              </a:spcBef>
            </a:pPr>
            <a:r>
              <a:rPr kumimoji="1" lang="en-US" altLang="ja-JP" dirty="0"/>
              <a:t>Fast, easy-to-use data processing software</a:t>
            </a:r>
          </a:p>
          <a:p>
            <a:pPr>
              <a:spcBef>
                <a:spcPts val="3200"/>
              </a:spcBef>
            </a:pPr>
            <a:r>
              <a:rPr kumimoji="1" lang="en-US" altLang="ja-JP" sz="2200" dirty="0">
                <a:solidFill>
                  <a:srgbClr val="008000"/>
                </a:solidFill>
              </a:rPr>
              <a:t>Ongoing development of µNID and LiTA12</a:t>
            </a:r>
          </a:p>
          <a:p>
            <a:pPr lvl="1">
              <a:spcBef>
                <a:spcPts val="800"/>
              </a:spcBef>
            </a:pPr>
            <a:r>
              <a:rPr kumimoji="1" lang="en-US" altLang="ja-JP" dirty="0"/>
              <a:t>Optimization of existing detector components, development of new components</a:t>
            </a:r>
          </a:p>
          <a:p>
            <a:pPr lvl="1">
              <a:spcBef>
                <a:spcPts val="800"/>
              </a:spcBef>
            </a:pPr>
            <a:r>
              <a:rPr kumimoji="1" lang="en-US" altLang="ja-JP" dirty="0"/>
              <a:t>Optimization of analysis algorithms, measurement methods</a:t>
            </a:r>
          </a:p>
          <a:p>
            <a:pPr lvl="1">
              <a:spcBef>
                <a:spcPts val="800"/>
              </a:spcBef>
            </a:pPr>
            <a:r>
              <a:rPr kumimoji="1" lang="en-US" altLang="ja-JP" dirty="0"/>
              <a:t>Development of new control and processing software</a:t>
            </a:r>
          </a:p>
        </p:txBody>
      </p:sp>
      <p:sp>
        <p:nvSpPr>
          <p:cNvPr id="5" name="テキスト ボックス 39">
            <a:extLst>
              <a:ext uri="{FF2B5EF4-FFF2-40B4-BE49-F238E27FC236}">
                <a16:creationId xmlns:a16="http://schemas.microsoft.com/office/drawing/2014/main" xmlns="" id="{45B21AD5-EDAB-6747-B32E-D5DF2FA014E3}"/>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5685582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sz="4800" cap="none" dirty="0" smtClean="0"/>
              <a:t>µNID development at RADEN</a:t>
            </a:r>
            <a:endParaRPr kumimoji="1" lang="ja-JP" altLang="en-US" sz="4800" cap="none" dirty="0"/>
          </a:p>
        </p:txBody>
      </p:sp>
      <p:sp>
        <p:nvSpPr>
          <p:cNvPr id="6" name="テキスト ボックス 39">
            <a:extLst>
              <a:ext uri="{FF2B5EF4-FFF2-40B4-BE49-F238E27FC236}">
                <a16:creationId xmlns:a16="http://schemas.microsoft.com/office/drawing/2014/main" xmlns="" id="{819C2AEC-9323-054D-908A-1C9A401DAC55}"/>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
        <p:nvSpPr>
          <p:cNvPr id="5" name="サブタイトル 2">
            <a:extLst>
              <a:ext uri="{FF2B5EF4-FFF2-40B4-BE49-F238E27FC236}">
                <a16:creationId xmlns:a16="http://schemas.microsoft.com/office/drawing/2014/main" xmlns="" id="{E3266CA6-6095-D740-9E01-211ABFD7054C}"/>
              </a:ext>
            </a:extLst>
          </p:cNvPr>
          <p:cNvSpPr>
            <a:spLocks noGrp="1"/>
          </p:cNvSpPr>
          <p:nvPr>
            <p:ph type="subTitle" idx="1"/>
          </p:nvPr>
        </p:nvSpPr>
        <p:spPr>
          <a:xfrm>
            <a:off x="685799" y="3505200"/>
            <a:ext cx="7848601" cy="1752600"/>
          </a:xfrm>
        </p:spPr>
        <p:txBody>
          <a:bodyPr>
            <a:normAutofit fontScale="92500"/>
          </a:bodyPr>
          <a:lstStyle/>
          <a:p>
            <a:pPr marL="313200" indent="-313200">
              <a:buSzPct val="60000"/>
              <a:buFont typeface="Arial"/>
              <a:buChar char="•"/>
            </a:pPr>
            <a:r>
              <a:rPr kumimoji="1" lang="en-US" altLang="ja-JP" sz="2800" dirty="0"/>
              <a:t>Optimization of filling gas, analysis algorithms</a:t>
            </a:r>
          </a:p>
          <a:p>
            <a:pPr marL="313200" indent="-313200">
              <a:buSzPct val="60000"/>
              <a:buFont typeface="Arial"/>
              <a:buChar char="•"/>
            </a:pPr>
            <a:r>
              <a:rPr kumimoji="1" lang="en-US" altLang="ja-JP" sz="2800" dirty="0"/>
              <a:t>Full integration into RADEN control system</a:t>
            </a:r>
          </a:p>
          <a:p>
            <a:pPr marL="313200" indent="-313200">
              <a:buSzPct val="60000"/>
              <a:buFont typeface="Arial"/>
              <a:buChar char="•"/>
            </a:pPr>
            <a:r>
              <a:rPr kumimoji="1" lang="en-US" altLang="ja-JP" sz="2800" dirty="0"/>
              <a:t>Web-based analysis GUI</a:t>
            </a:r>
          </a:p>
        </p:txBody>
      </p:sp>
    </p:spTree>
    <p:extLst>
      <p:ext uri="{BB962C8B-B14F-4D97-AF65-F5344CB8AC3E}">
        <p14:creationId xmlns:p14="http://schemas.microsoft.com/office/powerpoint/2010/main" val="8916769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矢印 2"/>
          <p:cNvSpPr/>
          <p:nvPr/>
        </p:nvSpPr>
        <p:spPr>
          <a:xfrm rot="2916553">
            <a:off x="2660531" y="2910707"/>
            <a:ext cx="4536882" cy="1024997"/>
          </a:xfrm>
          <a:prstGeom prst="leftArrow">
            <a:avLst>
              <a:gd name="adj1" fmla="val 54294"/>
              <a:gd name="adj2" fmla="val 53273"/>
            </a:avLst>
          </a:prstGeom>
          <a:solidFill>
            <a:schemeClr val="accent1">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4000" b="1" dirty="0"/>
              <a:t>G O A L</a:t>
            </a:r>
            <a:endParaRPr kumimoji="1" lang="ja-JP" altLang="en-US" sz="4000" b="1" dirty="0"/>
          </a:p>
        </p:txBody>
      </p:sp>
      <p:graphicFrame>
        <p:nvGraphicFramePr>
          <p:cNvPr id="33" name="グラフ 32"/>
          <p:cNvGraphicFramePr/>
          <p:nvPr>
            <p:extLst>
              <p:ext uri="{D42A27DB-BD31-4B8C-83A1-F6EECF244321}">
                <p14:modId xmlns:p14="http://schemas.microsoft.com/office/powerpoint/2010/main" val="2705805208"/>
              </p:ext>
            </p:extLst>
          </p:nvPr>
        </p:nvGraphicFramePr>
        <p:xfrm>
          <a:off x="298586" y="1375838"/>
          <a:ext cx="8087294" cy="4878912"/>
        </p:xfrm>
        <a:graphic>
          <a:graphicData uri="http://schemas.openxmlformats.org/drawingml/2006/chart">
            <c:chart xmlns:c="http://schemas.openxmlformats.org/drawingml/2006/chart" xmlns:r="http://schemas.openxmlformats.org/officeDocument/2006/relationships" r:id="rId2"/>
          </a:graphicData>
        </a:graphic>
      </p:graphicFrame>
      <p:sp>
        <p:nvSpPr>
          <p:cNvPr id="36" name="円/楕円 35"/>
          <p:cNvSpPr/>
          <p:nvPr/>
        </p:nvSpPr>
        <p:spPr>
          <a:xfrm>
            <a:off x="4140728" y="4521102"/>
            <a:ext cx="258183" cy="258183"/>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7" name="円/楕円 36"/>
          <p:cNvSpPr/>
          <p:nvPr/>
        </p:nvSpPr>
        <p:spPr>
          <a:xfrm>
            <a:off x="5736237" y="4716275"/>
            <a:ext cx="258183" cy="258183"/>
          </a:xfrm>
          <a:prstGeom prst="ellipse">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8" name="円/楕円 37"/>
          <p:cNvSpPr/>
          <p:nvPr/>
        </p:nvSpPr>
        <p:spPr>
          <a:xfrm>
            <a:off x="6840888" y="3007004"/>
            <a:ext cx="258183" cy="258183"/>
          </a:xfrm>
          <a:prstGeom prst="ellipse">
            <a:avLst/>
          </a:prstGeom>
          <a:solidFill>
            <a:srgbClr val="660066"/>
          </a:solidFill>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5457720" y="4941806"/>
            <a:ext cx="830296" cy="369332"/>
          </a:xfrm>
          <a:prstGeom prst="rect">
            <a:avLst/>
          </a:prstGeom>
          <a:noFill/>
        </p:spPr>
        <p:txBody>
          <a:bodyPr wrap="none" rtlCol="0">
            <a:spAutoFit/>
          </a:bodyPr>
          <a:lstStyle/>
          <a:p>
            <a:pPr algn="ctr"/>
            <a:r>
              <a:rPr kumimoji="1" lang="en-US" altLang="ja-JP" sz="1800" dirty="0" err="1">
                <a:solidFill>
                  <a:srgbClr val="008000"/>
                </a:solidFill>
                <a:latin typeface="Helvetica Neue"/>
                <a:cs typeface="Helvetica Neue"/>
              </a:rPr>
              <a:t>nGEM</a:t>
            </a:r>
            <a:endParaRPr kumimoji="1" lang="en-US" altLang="ja-JP" sz="1800" dirty="0">
              <a:solidFill>
                <a:srgbClr val="008000"/>
              </a:solidFill>
              <a:latin typeface="Helvetica Neue"/>
              <a:cs typeface="Helvetica Neue"/>
            </a:endParaRPr>
          </a:p>
        </p:txBody>
      </p:sp>
      <p:sp>
        <p:nvSpPr>
          <p:cNvPr id="49" name="テキスト ボックス 48"/>
          <p:cNvSpPr txBox="1"/>
          <p:nvPr/>
        </p:nvSpPr>
        <p:spPr>
          <a:xfrm>
            <a:off x="7100199" y="2932923"/>
            <a:ext cx="881772" cy="369332"/>
          </a:xfrm>
          <a:prstGeom prst="rect">
            <a:avLst/>
          </a:prstGeom>
          <a:noFill/>
        </p:spPr>
        <p:txBody>
          <a:bodyPr wrap="none" rtlCol="0">
            <a:spAutoFit/>
          </a:bodyPr>
          <a:lstStyle/>
          <a:p>
            <a:pPr algn="ctr"/>
            <a:r>
              <a:rPr kumimoji="1" lang="en-US" altLang="ja-JP" sz="1800" dirty="0">
                <a:solidFill>
                  <a:srgbClr val="660066"/>
                </a:solidFill>
                <a:latin typeface="Helvetica Neue"/>
                <a:cs typeface="Helvetica Neue"/>
              </a:rPr>
              <a:t>Li</a:t>
            </a:r>
            <a:r>
              <a:rPr kumimoji="1" lang="en-US" altLang="ja-JP" dirty="0">
                <a:solidFill>
                  <a:srgbClr val="660066"/>
                </a:solidFill>
                <a:latin typeface="Helvetica Neue"/>
                <a:cs typeface="Helvetica Neue"/>
              </a:rPr>
              <a:t>TA12</a:t>
            </a:r>
            <a:endParaRPr kumimoji="1" lang="en-US" altLang="ja-JP" sz="1800" dirty="0">
              <a:solidFill>
                <a:srgbClr val="660066"/>
              </a:solidFill>
              <a:latin typeface="Helvetica Neue"/>
              <a:cs typeface="Helvetica Neue"/>
            </a:endParaRPr>
          </a:p>
        </p:txBody>
      </p:sp>
      <p:sp>
        <p:nvSpPr>
          <p:cNvPr id="2" name="タイトル 1"/>
          <p:cNvSpPr>
            <a:spLocks noGrp="1"/>
          </p:cNvSpPr>
          <p:nvPr>
            <p:ph type="title"/>
          </p:nvPr>
        </p:nvSpPr>
        <p:spPr>
          <a:xfrm>
            <a:off x="457200" y="385238"/>
            <a:ext cx="8229600" cy="777044"/>
          </a:xfrm>
        </p:spPr>
        <p:txBody>
          <a:bodyPr>
            <a:normAutofit/>
          </a:bodyPr>
          <a:lstStyle/>
          <a:p>
            <a:r>
              <a:rPr kumimoji="1" lang="en-US" altLang="ja-JP" dirty="0" smtClean="0"/>
              <a:t>µNID</a:t>
            </a:r>
            <a:r>
              <a:rPr kumimoji="1" lang="ja-JP" altLang="en-US" dirty="0" smtClean="0"/>
              <a:t> </a:t>
            </a:r>
            <a:r>
              <a:rPr kumimoji="1" lang="en-US" altLang="ja-JP" dirty="0" smtClean="0"/>
              <a:t>development</a:t>
            </a:r>
            <a:r>
              <a:rPr kumimoji="1" lang="ja-JP" altLang="en-US" dirty="0" smtClean="0"/>
              <a:t> </a:t>
            </a:r>
            <a:r>
              <a:rPr kumimoji="1" lang="en-US" altLang="ja-JP" dirty="0" smtClean="0"/>
              <a:t>at</a:t>
            </a:r>
            <a:r>
              <a:rPr kumimoji="1" lang="ja-JP" altLang="en-US" dirty="0" smtClean="0"/>
              <a:t> </a:t>
            </a:r>
            <a:r>
              <a:rPr kumimoji="1" lang="en-US" altLang="ja-JP" dirty="0" smtClean="0"/>
              <a:t>RADEN</a:t>
            </a:r>
            <a:endParaRPr kumimoji="1" lang="ja-JP" altLang="en-US" dirty="0"/>
          </a:p>
        </p:txBody>
      </p:sp>
      <p:sp>
        <p:nvSpPr>
          <p:cNvPr id="23" name="円/楕円 22"/>
          <p:cNvSpPr/>
          <p:nvPr/>
        </p:nvSpPr>
        <p:spPr>
          <a:xfrm>
            <a:off x="3448075" y="3979193"/>
            <a:ext cx="258183" cy="258183"/>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2954095" y="4187315"/>
            <a:ext cx="701953" cy="369332"/>
          </a:xfrm>
          <a:prstGeom prst="rect">
            <a:avLst/>
          </a:prstGeom>
          <a:noFill/>
        </p:spPr>
        <p:txBody>
          <a:bodyPr wrap="none" rtlCol="0">
            <a:spAutoFit/>
          </a:bodyPr>
          <a:lstStyle/>
          <a:p>
            <a:pPr algn="ctr"/>
            <a:r>
              <a:rPr kumimoji="1" lang="en-US" altLang="ja-JP" sz="1800" dirty="0">
                <a:solidFill>
                  <a:srgbClr val="0000FF"/>
                </a:solidFill>
                <a:latin typeface="Helvetica Neue"/>
                <a:cs typeface="Helvetica Neue"/>
              </a:rPr>
              <a:t>µNID</a:t>
            </a:r>
          </a:p>
        </p:txBody>
      </p:sp>
      <p:sp>
        <p:nvSpPr>
          <p:cNvPr id="14" name="円/楕円 13"/>
          <p:cNvSpPr/>
          <p:nvPr/>
        </p:nvSpPr>
        <p:spPr>
          <a:xfrm>
            <a:off x="4142709" y="4854437"/>
            <a:ext cx="258183" cy="258183"/>
          </a:xfrm>
          <a:prstGeom prst="ellipse">
            <a:avLst/>
          </a:prstGeom>
          <a:solidFill>
            <a:srgbClr val="3366FF"/>
          </a:solidFill>
          <a:ln>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173910" y="4800514"/>
            <a:ext cx="1193853" cy="646331"/>
          </a:xfrm>
          <a:prstGeom prst="rect">
            <a:avLst/>
          </a:prstGeom>
          <a:noFill/>
        </p:spPr>
        <p:txBody>
          <a:bodyPr wrap="none" rtlCol="0">
            <a:spAutoFit/>
          </a:bodyPr>
          <a:lstStyle/>
          <a:p>
            <a:pPr algn="ctr"/>
            <a:r>
              <a:rPr kumimoji="1" lang="en-US" altLang="ja-JP" sz="1800" dirty="0">
                <a:solidFill>
                  <a:srgbClr val="3366FF"/>
                </a:solidFill>
                <a:latin typeface="Helvetica Neue"/>
                <a:cs typeface="Helvetica Neue"/>
              </a:rPr>
              <a:t>µNID</a:t>
            </a:r>
            <a:endParaRPr kumimoji="1" lang="en-US" altLang="ja-JP" dirty="0">
              <a:solidFill>
                <a:srgbClr val="3366FF"/>
              </a:solidFill>
              <a:latin typeface="Helvetica Neue"/>
              <a:cs typeface="Helvetica Neue"/>
            </a:endParaRPr>
          </a:p>
          <a:p>
            <a:pPr algn="ctr"/>
            <a:r>
              <a:rPr kumimoji="1" lang="en-US" altLang="ja-JP" sz="1800" dirty="0">
                <a:solidFill>
                  <a:srgbClr val="3366FF"/>
                </a:solidFill>
                <a:latin typeface="Helvetica Neue"/>
                <a:cs typeface="Helvetica Neue"/>
              </a:rPr>
              <a:t>(ca. 2014)</a:t>
            </a:r>
          </a:p>
        </p:txBody>
      </p:sp>
      <p:sp>
        <p:nvSpPr>
          <p:cNvPr id="16" name="テキスト ボックス 39">
            <a:extLst>
              <a:ext uri="{FF2B5EF4-FFF2-40B4-BE49-F238E27FC236}">
                <a16:creationId xmlns:a16="http://schemas.microsoft.com/office/drawing/2014/main" xmlns="" id="{B6EDCD17-78DE-B14F-A8FE-83B48A170A26}"/>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cxnSp>
        <p:nvCxnSpPr>
          <p:cNvPr id="5" name="Straight Arrow Connector 4">
            <a:extLst>
              <a:ext uri="{FF2B5EF4-FFF2-40B4-BE49-F238E27FC236}">
                <a16:creationId xmlns:a16="http://schemas.microsoft.com/office/drawing/2014/main" xmlns="" id="{96664932-13C2-844F-8D43-8C53C686A690}"/>
              </a:ext>
            </a:extLst>
          </p:cNvPr>
          <p:cNvCxnSpPr>
            <a:cxnSpLocks/>
          </p:cNvCxnSpPr>
          <p:nvPr/>
        </p:nvCxnSpPr>
        <p:spPr>
          <a:xfrm flipH="1" flipV="1">
            <a:off x="3718746" y="4266263"/>
            <a:ext cx="431999" cy="534920"/>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8780727"/>
      </p:ext>
    </p:extLst>
  </p:cSld>
  <p:clrMapOvr>
    <a:masterClrMapping/>
  </p:clrMapOvr>
  <mc:AlternateContent xmlns:mc="http://schemas.openxmlformats.org/markup-compatibility/2006" xmlns:p14="http://schemas.microsoft.com/office/powerpoint/2010/main">
    <mc:Choice Requires="p14">
      <p:transition spd="slow" p14:dur="2000" advTm="2346"/>
    </mc:Choice>
    <mc:Fallback xmlns="">
      <p:transition xmlns:p14="http://schemas.microsoft.com/office/powerpoint/2010/main" spd="slow" advTm="2346"/>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Content Placeholder 11"/>
          <p:cNvSpPr>
            <a:spLocks noGrp="1"/>
          </p:cNvSpPr>
          <p:nvPr>
            <p:ph idx="1"/>
          </p:nvPr>
        </p:nvSpPr>
        <p:spPr>
          <a:xfrm>
            <a:off x="4687906" y="1330715"/>
            <a:ext cx="4031074" cy="3050444"/>
          </a:xfrm>
          <a:solidFill>
            <a:srgbClr val="FFFFFF">
              <a:alpha val="80000"/>
            </a:srgbClr>
          </a:solidFill>
        </p:spPr>
        <p:txBody>
          <a:bodyPr>
            <a:noAutofit/>
          </a:bodyPr>
          <a:lstStyle/>
          <a:p>
            <a:pPr>
              <a:lnSpc>
                <a:spcPct val="120000"/>
              </a:lnSpc>
              <a:spcBef>
                <a:spcPts val="400"/>
              </a:spcBef>
            </a:pPr>
            <a:r>
              <a:rPr kumimoji="1" lang="en-US" altLang="ja-JP" sz="1600" dirty="0">
                <a:solidFill>
                  <a:srgbClr val="0070C0"/>
                </a:solidFill>
              </a:rPr>
              <a:t>Gaseous time-projection-chamber</a:t>
            </a:r>
          </a:p>
          <a:p>
            <a:pPr lvl="1">
              <a:lnSpc>
                <a:spcPct val="120000"/>
              </a:lnSpc>
              <a:spcBef>
                <a:spcPts val="400"/>
              </a:spcBef>
            </a:pPr>
            <a:r>
              <a:rPr kumimoji="1" lang="en-US" altLang="ja-JP" sz="1600" dirty="0"/>
              <a:t>CF</a:t>
            </a:r>
            <a:r>
              <a:rPr kumimoji="1" lang="en-US" altLang="ja-JP" sz="1600" baseline="-25000" dirty="0"/>
              <a:t>4</a:t>
            </a:r>
            <a:r>
              <a:rPr kumimoji="1" lang="en-US" altLang="ja-JP" sz="1600" dirty="0"/>
              <a:t>-iC</a:t>
            </a:r>
            <a:r>
              <a:rPr kumimoji="1" lang="en-US" altLang="ja-JP" sz="1600" baseline="-25000" dirty="0"/>
              <a:t>4</a:t>
            </a:r>
            <a:r>
              <a:rPr kumimoji="1" lang="en-US" altLang="ja-JP" sz="1600" dirty="0"/>
              <a:t>H</a:t>
            </a:r>
            <a:r>
              <a:rPr kumimoji="1" lang="en-US" altLang="ja-JP" sz="1600" baseline="-25000" dirty="0"/>
              <a:t>10</a:t>
            </a:r>
            <a:r>
              <a:rPr kumimoji="1" lang="en-US" altLang="ja-JP" sz="1600" dirty="0"/>
              <a:t>-</a:t>
            </a:r>
            <a:r>
              <a:rPr kumimoji="1" lang="en-US" altLang="ja-JP" sz="1600" baseline="30000" dirty="0"/>
              <a:t>3</a:t>
            </a:r>
            <a:r>
              <a:rPr kumimoji="1" lang="en-US" altLang="ja-JP" sz="1600" dirty="0"/>
              <a:t>He (45:5:50) at 2 </a:t>
            </a:r>
            <a:r>
              <a:rPr kumimoji="1" lang="en-US" altLang="ja-JP" sz="1600" dirty="0" err="1"/>
              <a:t>atm</a:t>
            </a:r>
            <a:endParaRPr kumimoji="1" lang="en-US" altLang="ja-JP" sz="1600" dirty="0"/>
          </a:p>
          <a:p>
            <a:pPr lvl="1">
              <a:lnSpc>
                <a:spcPct val="120000"/>
              </a:lnSpc>
              <a:spcBef>
                <a:spcPts val="400"/>
              </a:spcBef>
            </a:pPr>
            <a:r>
              <a:rPr kumimoji="1" lang="en-US" altLang="ja-JP" sz="1600" dirty="0"/>
              <a:t>µPIC micropattern readout</a:t>
            </a:r>
          </a:p>
          <a:p>
            <a:pPr lvl="1">
              <a:lnSpc>
                <a:spcPct val="120000"/>
              </a:lnSpc>
              <a:spcBef>
                <a:spcPts val="400"/>
              </a:spcBef>
            </a:pPr>
            <a:r>
              <a:rPr kumimoji="1" lang="en-US" altLang="ja-JP" sz="1600" dirty="0"/>
              <a:t>Compact ASIC+FPGA data encoder front-end</a:t>
            </a:r>
          </a:p>
          <a:p>
            <a:pPr>
              <a:lnSpc>
                <a:spcPct val="120000"/>
              </a:lnSpc>
              <a:spcBef>
                <a:spcPts val="400"/>
              </a:spcBef>
            </a:pPr>
            <a:r>
              <a:rPr kumimoji="1" lang="en-US" altLang="ja-JP" sz="1600" dirty="0">
                <a:solidFill>
                  <a:srgbClr val="0070C0"/>
                </a:solidFill>
              </a:rPr>
              <a:t>3-dimensional tracking of decay pattern + time-over-threshold</a:t>
            </a:r>
          </a:p>
          <a:p>
            <a:pPr lvl="1">
              <a:lnSpc>
                <a:spcPct val="120000"/>
              </a:lnSpc>
              <a:spcBef>
                <a:spcPts val="400"/>
              </a:spcBef>
            </a:pPr>
            <a:r>
              <a:rPr kumimoji="1" lang="en-US" altLang="ja-JP" sz="1600" dirty="0" smtClean="0"/>
              <a:t>Accurate </a:t>
            </a:r>
            <a:r>
              <a:rPr kumimoji="1" lang="en-US" altLang="ja-JP" sz="1600" dirty="0"/>
              <a:t>position reconstruction</a:t>
            </a:r>
          </a:p>
          <a:p>
            <a:pPr lvl="1">
              <a:lnSpc>
                <a:spcPct val="120000"/>
              </a:lnSpc>
              <a:spcBef>
                <a:spcPts val="400"/>
              </a:spcBef>
            </a:pPr>
            <a:r>
              <a:rPr kumimoji="1" lang="en-US" altLang="ja-JP" sz="1600" dirty="0"/>
              <a:t>Strong gamma rejection</a:t>
            </a:r>
          </a:p>
        </p:txBody>
      </p:sp>
      <p:pic>
        <p:nvPicPr>
          <p:cNvPr id="4" name="図 3" descr="uPIC_3by5.nodrift.alt1.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4808" y="4800057"/>
            <a:ext cx="3108568" cy="1856087"/>
          </a:xfrm>
          <a:prstGeom prst="rect">
            <a:avLst/>
          </a:prstGeom>
        </p:spPr>
      </p:pic>
      <p:grpSp>
        <p:nvGrpSpPr>
          <p:cNvPr id="7" name="図形グループ 6"/>
          <p:cNvGrpSpPr/>
          <p:nvPr/>
        </p:nvGrpSpPr>
        <p:grpSpPr>
          <a:xfrm>
            <a:off x="333657" y="2434331"/>
            <a:ext cx="3979587" cy="1762484"/>
            <a:chOff x="403750" y="2890143"/>
            <a:chExt cx="5015053" cy="2221072"/>
          </a:xfrm>
        </p:grpSpPr>
        <p:grpSp>
          <p:nvGrpSpPr>
            <p:cNvPr id="5" name="Group 15"/>
            <p:cNvGrpSpPr>
              <a:grpSpLocks/>
            </p:cNvGrpSpPr>
            <p:nvPr/>
          </p:nvGrpSpPr>
          <p:grpSpPr bwMode="auto">
            <a:xfrm>
              <a:off x="403750" y="2890143"/>
              <a:ext cx="5015053" cy="2221072"/>
              <a:chOff x="620" y="559"/>
              <a:chExt cx="2346" cy="1039"/>
            </a:xfrm>
          </p:grpSpPr>
          <p:pic>
            <p:nvPicPr>
              <p:cNvPr id="6" name="Picture 5"/>
              <p:cNvPicPr>
                <a:picLocks noChangeAspect="1" noChangeArrowheads="1"/>
              </p:cNvPicPr>
              <p:nvPr/>
            </p:nvPicPr>
            <p:blipFill>
              <a:blip r:embed="rId4" cstate="email">
                <a:alphaModFix amt="90000"/>
                <a:extLst>
                  <a:ext uri="{28A0092B-C50C-407E-A947-70E740481C1C}">
                    <a14:useLocalDpi xmlns:a14="http://schemas.microsoft.com/office/drawing/2010/main"/>
                  </a:ext>
                </a:extLst>
              </a:blip>
              <a:srcRect/>
              <a:stretch>
                <a:fillRect/>
              </a:stretch>
            </p:blipFill>
            <p:spPr bwMode="auto">
              <a:xfrm>
                <a:off x="626" y="559"/>
                <a:ext cx="2340" cy="1032"/>
              </a:xfrm>
              <a:prstGeom prst="rect">
                <a:avLst/>
              </a:prstGeom>
              <a:noFill/>
              <a:ln>
                <a:noFill/>
              </a:ln>
              <a:effectLst>
                <a:outerShdw blurRad="63500" dist="38099" dir="2700000" algn="ctr" rotWithShape="0">
                  <a:schemeClr val="bg2">
                    <a:alpha val="75000"/>
                  </a:schemeClr>
                </a:outerShdw>
              </a:effectLst>
              <a:extLst>
                <a:ext uri="{909E8E84-426E-40dd-AFC4-6F175D3DCCD1}">
                  <a14:hiddenFill xmlns:a14="http://schemas.microsoft.com/office/drawing/2010/main">
                    <a:solidFill>
                      <a:srgbClr val="FFFFFF">
                        <a:alpha val="89999"/>
                      </a:srgbClr>
                    </a:solidFill>
                  </a14:hiddenFill>
                </a:ext>
                <a:ext uri="{91240B29-F687-4f45-9708-019B960494DF}">
                  <a14:hiddenLine xmlns:a14="http://schemas.microsoft.com/office/drawing/2010/main" w="12700" cap="flat">
                    <a:solidFill>
                      <a:srgbClr val="000000">
                        <a:alpha val="89999"/>
                      </a:srgbClr>
                    </a:solidFill>
                    <a:miter lim="800000"/>
                    <a:headEnd/>
                    <a:tailEnd/>
                  </a14:hiddenLine>
                </a:ext>
              </a:extLst>
            </p:spPr>
          </p:pic>
          <p:sp>
            <p:nvSpPr>
              <p:cNvPr id="14" name="Line 13"/>
              <p:cNvSpPr>
                <a:spLocks noChangeShapeType="1"/>
              </p:cNvSpPr>
              <p:nvPr/>
            </p:nvSpPr>
            <p:spPr bwMode="auto">
              <a:xfrm>
                <a:off x="620" y="1244"/>
                <a:ext cx="2316" cy="354"/>
              </a:xfrm>
              <a:prstGeom prst="line">
                <a:avLst/>
              </a:prstGeom>
              <a:noFill/>
              <a:ln w="38100">
                <a:solidFill>
                  <a:srgbClr val="0066FF"/>
                </a:solidFill>
                <a:miter lim="800000"/>
                <a:headEnd type="stealth" w="med" len="med"/>
                <a:tailEnd type="stealth"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15" name="Rectangle 14"/>
              <p:cNvSpPr>
                <a:spLocks/>
              </p:cNvSpPr>
              <p:nvPr/>
            </p:nvSpPr>
            <p:spPr bwMode="auto">
              <a:xfrm rot="522000">
                <a:off x="1445" y="1371"/>
                <a:ext cx="50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r>
                  <a:rPr lang="en-US" sz="1400" dirty="0">
                    <a:solidFill>
                      <a:srgbClr val="336699"/>
                    </a:solidFill>
                    <a:ea typeface="ＭＳ Ｐゴシック" charset="0"/>
                    <a:cs typeface="ＭＳ Ｐゴシック" charset="0"/>
                  </a:rPr>
                  <a:t>33 cm</a:t>
                </a:r>
              </a:p>
            </p:txBody>
          </p:sp>
        </p:grpSp>
        <p:grpSp>
          <p:nvGrpSpPr>
            <p:cNvPr id="75" name="図形グループ 74"/>
            <p:cNvGrpSpPr/>
            <p:nvPr/>
          </p:nvGrpSpPr>
          <p:grpSpPr>
            <a:xfrm>
              <a:off x="2412211" y="3664551"/>
              <a:ext cx="691496" cy="358661"/>
              <a:chOff x="2342436" y="3371454"/>
              <a:chExt cx="691496" cy="358661"/>
            </a:xfrm>
          </p:grpSpPr>
          <p:cxnSp>
            <p:nvCxnSpPr>
              <p:cNvPr id="49" name="直線矢印コネクタ 48"/>
              <p:cNvCxnSpPr/>
              <p:nvPr/>
            </p:nvCxnSpPr>
            <p:spPr>
              <a:xfrm>
                <a:off x="2999223" y="3371454"/>
                <a:ext cx="0" cy="358661"/>
              </a:xfrm>
              <a:prstGeom prst="straightConnector1">
                <a:avLst/>
              </a:prstGeom>
              <a:ln>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69" name="直線矢印コネクタ 68"/>
              <p:cNvCxnSpPr/>
              <p:nvPr/>
            </p:nvCxnSpPr>
            <p:spPr>
              <a:xfrm>
                <a:off x="2804229" y="3428840"/>
                <a:ext cx="0" cy="301275"/>
              </a:xfrm>
              <a:prstGeom prst="straightConnector1">
                <a:avLst/>
              </a:prstGeom>
              <a:ln>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70" name="直線矢印コネクタ 69"/>
              <p:cNvCxnSpPr/>
              <p:nvPr/>
            </p:nvCxnSpPr>
            <p:spPr>
              <a:xfrm>
                <a:off x="2616989" y="3480095"/>
                <a:ext cx="0" cy="250020"/>
              </a:xfrm>
              <a:prstGeom prst="straightConnector1">
                <a:avLst/>
              </a:prstGeom>
              <a:ln>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71" name="直線矢印コネクタ 70"/>
              <p:cNvCxnSpPr/>
              <p:nvPr/>
            </p:nvCxnSpPr>
            <p:spPr>
              <a:xfrm>
                <a:off x="2398521" y="3573564"/>
                <a:ext cx="0" cy="156551"/>
              </a:xfrm>
              <a:prstGeom prst="straightConnector1">
                <a:avLst/>
              </a:prstGeom>
              <a:ln>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cxnSp>
          <p:grpSp>
            <p:nvGrpSpPr>
              <p:cNvPr id="3" name="図形グループ 2"/>
              <p:cNvGrpSpPr/>
              <p:nvPr/>
            </p:nvGrpSpPr>
            <p:grpSpPr>
              <a:xfrm>
                <a:off x="2342436" y="3431756"/>
                <a:ext cx="691496" cy="138548"/>
                <a:chOff x="1299614" y="5929850"/>
                <a:chExt cx="1482010" cy="296936"/>
              </a:xfrm>
            </p:grpSpPr>
            <p:sp>
              <p:nvSpPr>
                <p:cNvPr id="65" name="Oval 55"/>
                <p:cNvSpPr/>
                <p:nvPr/>
              </p:nvSpPr>
              <p:spPr bwMode="auto">
                <a:xfrm rot="20466337">
                  <a:off x="1653030" y="6008499"/>
                  <a:ext cx="210880" cy="218287"/>
                </a:xfrm>
                <a:prstGeom prst="ellipse">
                  <a:avLst/>
                </a:prstGeom>
                <a:solidFill>
                  <a:srgbClr val="FF6600"/>
                </a:solidFill>
                <a:ln>
                  <a:noFill/>
                </a:ln>
                <a:effectLst/>
                <a:extLst/>
              </p:spPr>
              <p:txBody>
                <a:bodyPr vert="horz" wrap="square" lIns="91440" tIns="45720" rIns="91440" bIns="45720" numCol="1" rtlCol="0" anchor="t" anchorCtr="0" compatLnSpc="1">
                  <a:prstTxWarp prst="textNoShape">
                    <a:avLst/>
                  </a:prstTxWarp>
                </a:bodyPr>
                <a:lstStyle/>
                <a:p>
                  <a:pPr algn="ctr" defTabSz="822960" fontAlgn="base">
                    <a:spcBef>
                      <a:spcPct val="0"/>
                    </a:spcBef>
                    <a:spcAft>
                      <a:spcPct val="0"/>
                    </a:spcAft>
                  </a:pPr>
                  <a:endParaRPr lang="ja-JP" altLang="en-US" sz="2200">
                    <a:solidFill>
                      <a:srgbClr val="FF6600"/>
                    </a:solidFill>
                    <a:latin typeface="Helvetica Neue Bold Condensed" charset="0"/>
                    <a:ea typeface="ヒラギノ角ゴ ProN W6" charset="0"/>
                    <a:cs typeface="ヒラギノ角ゴ ProN W6" charset="0"/>
                    <a:sym typeface="Helvetica Neue Bold Condensed" charset="0"/>
                  </a:endParaRPr>
                </a:p>
              </p:txBody>
            </p:sp>
            <p:cxnSp>
              <p:nvCxnSpPr>
                <p:cNvPr id="66" name="Straight Arrow Connector 56"/>
                <p:cNvCxnSpPr>
                  <a:stCxn id="65" idx="6"/>
                </p:cNvCxnSpPr>
                <p:nvPr/>
              </p:nvCxnSpPr>
              <p:spPr bwMode="auto">
                <a:xfrm rot="20466337">
                  <a:off x="1832663" y="5929850"/>
                  <a:ext cx="948961" cy="0"/>
                </a:xfrm>
                <a:prstGeom prst="straightConnector1">
                  <a:avLst/>
                </a:prstGeom>
                <a:ln w="38100" cmpd="sng">
                  <a:solidFill>
                    <a:srgbClr val="0000FF"/>
                  </a:solidFill>
                  <a:tailEnd type="arrow"/>
                </a:ln>
                <a:effectLst/>
                <a:extLst/>
              </p:spPr>
              <p:style>
                <a:lnRef idx="3">
                  <a:schemeClr val="dk1"/>
                </a:lnRef>
                <a:fillRef idx="0">
                  <a:schemeClr val="dk1"/>
                </a:fillRef>
                <a:effectRef idx="2">
                  <a:schemeClr val="dk1"/>
                </a:effectRef>
                <a:fontRef idx="minor">
                  <a:schemeClr val="tx1"/>
                </a:fontRef>
              </p:style>
            </p:cxnSp>
            <p:cxnSp>
              <p:nvCxnSpPr>
                <p:cNvPr id="68" name="Straight Arrow Connector 57"/>
                <p:cNvCxnSpPr>
                  <a:stCxn id="65" idx="2"/>
                </p:cNvCxnSpPr>
                <p:nvPr/>
              </p:nvCxnSpPr>
              <p:spPr bwMode="auto">
                <a:xfrm rot="20466337" flipH="1">
                  <a:off x="1299614" y="6211539"/>
                  <a:ext cx="369040" cy="0"/>
                </a:xfrm>
                <a:prstGeom prst="straightConnector1">
                  <a:avLst/>
                </a:prstGeom>
                <a:ln w="38100" cmpd="sng">
                  <a:solidFill>
                    <a:srgbClr val="800000"/>
                  </a:solidFill>
                  <a:tailEnd type="arrow"/>
                </a:ln>
                <a:effectLst/>
                <a:extLst/>
              </p:spPr>
              <p:style>
                <a:lnRef idx="3">
                  <a:schemeClr val="dk1"/>
                </a:lnRef>
                <a:fillRef idx="0">
                  <a:schemeClr val="dk1"/>
                </a:fillRef>
                <a:effectRef idx="2">
                  <a:schemeClr val="dk1"/>
                </a:effectRef>
                <a:fontRef idx="minor">
                  <a:schemeClr val="tx1"/>
                </a:fontRef>
              </p:style>
            </p:cxnSp>
          </p:grpSp>
        </p:grpSp>
        <p:sp>
          <p:nvSpPr>
            <p:cNvPr id="77" name="Line 11"/>
            <p:cNvSpPr>
              <a:spLocks noChangeShapeType="1"/>
            </p:cNvSpPr>
            <p:nvPr/>
          </p:nvSpPr>
          <p:spPr bwMode="auto">
            <a:xfrm rot="10800000" flipH="1" flipV="1">
              <a:off x="1875833" y="3395921"/>
              <a:ext cx="35998" cy="646323"/>
            </a:xfrm>
            <a:prstGeom prst="line">
              <a:avLst/>
            </a:prstGeom>
            <a:noFill/>
            <a:ln w="38100">
              <a:solidFill>
                <a:srgbClr val="008000"/>
              </a:solidFill>
              <a:miter lim="800000"/>
              <a:headEnd type="triangle" w="med" len="med"/>
              <a:tailEnd type="non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78" name="テキスト ボックス 77"/>
            <p:cNvSpPr txBox="1"/>
            <p:nvPr/>
          </p:nvSpPr>
          <p:spPr>
            <a:xfrm>
              <a:off x="1589866" y="3500817"/>
              <a:ext cx="341153" cy="413514"/>
            </a:xfrm>
            <a:prstGeom prst="rect">
              <a:avLst/>
            </a:prstGeom>
            <a:noFill/>
          </p:spPr>
          <p:txBody>
            <a:bodyPr wrap="none" rtlCol="0">
              <a:spAutoFit/>
            </a:bodyPr>
            <a:lstStyle/>
            <a:p>
              <a:r>
                <a:rPr kumimoji="1" lang="en-US" altLang="ja-JP" b="1" dirty="0">
                  <a:solidFill>
                    <a:srgbClr val="008000"/>
                  </a:solidFill>
                </a:rPr>
                <a:t>E</a:t>
              </a:r>
              <a:endParaRPr kumimoji="1" lang="ja-JP" altLang="en-US" b="1" dirty="0">
                <a:solidFill>
                  <a:srgbClr val="008000"/>
                </a:solidFill>
              </a:endParaRPr>
            </a:p>
          </p:txBody>
        </p:sp>
      </p:grpSp>
      <p:sp>
        <p:nvSpPr>
          <p:cNvPr id="2" name="Title 1"/>
          <p:cNvSpPr>
            <a:spLocks noGrp="1"/>
          </p:cNvSpPr>
          <p:nvPr>
            <p:ph type="title"/>
          </p:nvPr>
        </p:nvSpPr>
        <p:spPr>
          <a:xfrm>
            <a:off x="457200" y="366256"/>
            <a:ext cx="8229600" cy="990600"/>
          </a:xfrm>
        </p:spPr>
        <p:txBody>
          <a:bodyPr>
            <a:noAutofit/>
          </a:bodyPr>
          <a:lstStyle/>
          <a:p>
            <a:r>
              <a:rPr kumimoji="1" lang="en-US" altLang="ja-JP" sz="3000" dirty="0" smtClean="0"/>
              <a:t>µNID: µPIC</a:t>
            </a:r>
            <a:r>
              <a:rPr kumimoji="1" lang="en-US" altLang="ja-JP" sz="3000" dirty="0"/>
              <a:t>-based neutron imaging </a:t>
            </a:r>
            <a:r>
              <a:rPr kumimoji="1" lang="en-US" altLang="ja-JP" sz="3000" dirty="0" smtClean="0"/>
              <a:t>detector</a:t>
            </a:r>
            <a:endParaRPr kumimoji="1" lang="ja-JP" altLang="en-US" sz="3000" dirty="0"/>
          </a:p>
        </p:txBody>
      </p:sp>
      <p:sp>
        <p:nvSpPr>
          <p:cNvPr id="25" name="Rounded Rectangle 24"/>
          <p:cNvSpPr/>
          <p:nvPr/>
        </p:nvSpPr>
        <p:spPr bwMode="auto">
          <a:xfrm>
            <a:off x="4317711" y="4571999"/>
            <a:ext cx="5014030" cy="2495827"/>
          </a:xfrm>
          <a:prstGeom prst="roundRect">
            <a:avLst>
              <a:gd name="adj" fmla="val 6294"/>
            </a:avLst>
          </a:prstGeom>
          <a:noFill/>
          <a:ln/>
          <a:extLst/>
        </p:spPr>
        <p:style>
          <a:lnRef idx="1">
            <a:schemeClr val="accent3"/>
          </a:lnRef>
          <a:fillRef idx="2">
            <a:schemeClr val="accent3"/>
          </a:fillRef>
          <a:effectRef idx="1">
            <a:schemeClr val="accent3"/>
          </a:effectRef>
          <a:fontRef idx="minor">
            <a:schemeClr val="dk1"/>
          </a:fontRef>
        </p:style>
        <p:txBody>
          <a:bodyPr vert="horz" wrap="square" lIns="82296" tIns="41148" rIns="82296" bIns="41148" numCol="1" rtlCol="0" anchor="t" anchorCtr="0" compatLnSpc="1">
            <a:prstTxWarp prst="textNoShape">
              <a:avLst/>
            </a:prstTxWarp>
          </a:bodyPr>
          <a:lstStyle/>
          <a:p>
            <a:pPr algn="ctr" defTabSz="822960" fontAlgn="base">
              <a:spcBef>
                <a:spcPct val="0"/>
              </a:spcBef>
              <a:spcAft>
                <a:spcPct val="0"/>
              </a:spcAft>
            </a:pPr>
            <a:endParaRPr lang="ja-JP" altLang="en-US" sz="2200">
              <a:solidFill>
                <a:srgbClr val="4A7594"/>
              </a:solidFill>
              <a:latin typeface="Helvetica Neue Bold Condensed" charset="0"/>
              <a:ea typeface="ヒラギノ角ゴ ProN W6" charset="0"/>
              <a:cs typeface="ヒラギノ角ゴ ProN W6" charset="0"/>
              <a:sym typeface="Helvetica Neue Bold Condensed" charset="0"/>
            </a:endParaRPr>
          </a:p>
        </p:txBody>
      </p:sp>
      <p:grpSp>
        <p:nvGrpSpPr>
          <p:cNvPr id="26" name="Group 25"/>
          <p:cNvGrpSpPr/>
          <p:nvPr/>
        </p:nvGrpSpPr>
        <p:grpSpPr>
          <a:xfrm>
            <a:off x="6652269" y="5012613"/>
            <a:ext cx="2371160" cy="1629600"/>
            <a:chOff x="6323226" y="3914468"/>
            <a:chExt cx="3293278" cy="2271328"/>
          </a:xfrm>
        </p:grpSpPr>
        <p:pic>
          <p:nvPicPr>
            <p:cNvPr id="27" name="図 146" descr="trk0.pt.702.20091021.x.eps"/>
            <p:cNvPicPr>
              <a:picLocks/>
            </p:cNvPicPr>
            <p:nvPr/>
          </p:nvPicPr>
          <p:blipFill rotWithShape="1">
            <a:blip r:embed="rId5" cstate="print">
              <a:extLst>
                <a:ext uri="{28A0092B-C50C-407E-A947-70E740481C1C}">
                  <a14:useLocalDpi xmlns:a14="http://schemas.microsoft.com/office/drawing/2010/main"/>
                </a:ext>
              </a:extLst>
            </a:blip>
            <a:srcRect t="53776"/>
            <a:stretch/>
          </p:blipFill>
          <p:spPr>
            <a:xfrm>
              <a:off x="6410576" y="4255464"/>
              <a:ext cx="3205928" cy="1930332"/>
            </a:xfrm>
            <a:prstGeom prst="rect">
              <a:avLst/>
            </a:prstGeom>
          </p:spPr>
        </p:pic>
        <p:sp>
          <p:nvSpPr>
            <p:cNvPr id="28" name="Rectangle 2"/>
            <p:cNvSpPr>
              <a:spLocks/>
            </p:cNvSpPr>
            <p:nvPr/>
          </p:nvSpPr>
          <p:spPr bwMode="auto">
            <a:xfrm>
              <a:off x="6323226" y="3914468"/>
              <a:ext cx="3132711" cy="341818"/>
            </a:xfrm>
            <a:prstGeom prst="rect">
              <a:avLst/>
            </a:prstGeom>
            <a:solidFill>
              <a:schemeClr val="bg1"/>
            </a:solidFill>
            <a:ln w="6350">
              <a:solidFill>
                <a:srgbClr val="000000"/>
              </a:solidFill>
              <a:miter lim="800000"/>
              <a:headEnd/>
              <a:tailEnd/>
            </a:ln>
          </p:spPr>
          <p:txBody>
            <a:bodyPr lIns="0" tIns="0" rIns="0" bIns="0" anchor="ctr"/>
            <a:lstStyle/>
            <a:p>
              <a:pPr algn="ctr"/>
              <a:r>
                <a:rPr lang="en-US" sz="1300" dirty="0">
                  <a:solidFill>
                    <a:schemeClr val="tx2"/>
                  </a:solidFill>
                  <a:ea typeface="ＭＳ Ｐゴシック" charset="0"/>
                  <a:cs typeface="ＭＳ Ｐゴシック" charset="0"/>
                </a:rPr>
                <a:t>TOT for proton-triton track</a:t>
              </a:r>
            </a:p>
          </p:txBody>
        </p:sp>
        <p:grpSp>
          <p:nvGrpSpPr>
            <p:cNvPr id="29" name="Group 28"/>
            <p:cNvGrpSpPr>
              <a:grpSpLocks/>
            </p:cNvGrpSpPr>
            <p:nvPr/>
          </p:nvGrpSpPr>
          <p:grpSpPr bwMode="auto">
            <a:xfrm>
              <a:off x="6864266" y="4448374"/>
              <a:ext cx="2370984" cy="567156"/>
              <a:chOff x="20" y="10"/>
              <a:chExt cx="1404" cy="327"/>
            </a:xfrm>
          </p:grpSpPr>
          <p:sp>
            <p:nvSpPr>
              <p:cNvPr id="33" name="Rectangle 26"/>
              <p:cNvSpPr>
                <a:spLocks/>
              </p:cNvSpPr>
              <p:nvPr/>
            </p:nvSpPr>
            <p:spPr bwMode="auto">
              <a:xfrm>
                <a:off x="20" y="10"/>
                <a:ext cx="43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300" dirty="0">
                    <a:solidFill>
                      <a:srgbClr val="666633"/>
                    </a:solidFill>
                    <a:ea typeface="ＭＳ Ｐゴシック" charset="0"/>
                    <a:cs typeface="ＭＳ Ｐゴシック" charset="0"/>
                  </a:rPr>
                  <a:t>Proton</a:t>
                </a:r>
              </a:p>
            </p:txBody>
          </p:sp>
          <p:sp>
            <p:nvSpPr>
              <p:cNvPr id="34" name="Rectangle 27"/>
              <p:cNvSpPr>
                <a:spLocks/>
              </p:cNvSpPr>
              <p:nvPr/>
            </p:nvSpPr>
            <p:spPr bwMode="auto">
              <a:xfrm>
                <a:off x="1081" y="176"/>
                <a:ext cx="343"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1300" dirty="0">
                    <a:solidFill>
                      <a:srgbClr val="CC3300"/>
                    </a:solidFill>
                    <a:ea typeface="ＭＳ Ｐゴシック" charset="0"/>
                    <a:cs typeface="ＭＳ Ｐゴシック" charset="0"/>
                  </a:rPr>
                  <a:t>Triton</a:t>
                </a:r>
              </a:p>
            </p:txBody>
          </p:sp>
        </p:grpSp>
        <p:grpSp>
          <p:nvGrpSpPr>
            <p:cNvPr id="30" name="Group 31"/>
            <p:cNvGrpSpPr>
              <a:grpSpLocks/>
            </p:cNvGrpSpPr>
            <p:nvPr/>
          </p:nvGrpSpPr>
          <p:grpSpPr bwMode="auto">
            <a:xfrm>
              <a:off x="7789396" y="4287071"/>
              <a:ext cx="1107028" cy="1621685"/>
              <a:chOff x="0" y="-31"/>
              <a:chExt cx="656" cy="935"/>
            </a:xfrm>
          </p:grpSpPr>
          <p:sp>
            <p:nvSpPr>
              <p:cNvPr id="31" name="Rectangle 29"/>
              <p:cNvSpPr>
                <a:spLocks/>
              </p:cNvSpPr>
              <p:nvPr/>
            </p:nvSpPr>
            <p:spPr bwMode="auto">
              <a:xfrm>
                <a:off x="0" y="-31"/>
                <a:ext cx="656"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sz="1300" dirty="0">
                    <a:ea typeface="ＭＳ Ｐゴシック" charset="0"/>
                    <a:cs typeface="ＭＳ Ｐゴシック" charset="0"/>
                  </a:rPr>
                  <a:t>Neutron</a:t>
                </a:r>
              </a:p>
            </p:txBody>
          </p:sp>
          <p:sp>
            <p:nvSpPr>
              <p:cNvPr id="32" name="Line 30"/>
              <p:cNvSpPr>
                <a:spLocks noChangeShapeType="1"/>
              </p:cNvSpPr>
              <p:nvPr/>
            </p:nvSpPr>
            <p:spPr bwMode="auto">
              <a:xfrm rot="10800000">
                <a:off x="330" y="175"/>
                <a:ext cx="0" cy="729"/>
              </a:xfrm>
              <a:prstGeom prst="line">
                <a:avLst/>
              </a:prstGeom>
              <a:noFill/>
              <a:ln w="38100">
                <a:solidFill>
                  <a:srgbClr val="0066CC"/>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a:p>
            </p:txBody>
          </p:sp>
        </p:grpSp>
      </p:grpSp>
      <p:sp>
        <p:nvSpPr>
          <p:cNvPr id="35" name="Rectangle 32"/>
          <p:cNvSpPr>
            <a:spLocks/>
          </p:cNvSpPr>
          <p:nvPr/>
        </p:nvSpPr>
        <p:spPr bwMode="auto">
          <a:xfrm>
            <a:off x="4465128" y="4660702"/>
            <a:ext cx="4351893" cy="23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p>
            <a:pPr algn="l"/>
            <a:r>
              <a:rPr lang="en-US" sz="1500" dirty="0">
                <a:solidFill>
                  <a:srgbClr val="51514E"/>
                </a:solidFill>
                <a:ea typeface="ＭＳ Ｐゴシック" charset="0"/>
                <a:cs typeface="ＭＳ Ｐゴシック" charset="0"/>
              </a:rPr>
              <a:t>Digital encoder with time-over-threshold (TOT)</a:t>
            </a:r>
          </a:p>
        </p:txBody>
      </p:sp>
      <p:grpSp>
        <p:nvGrpSpPr>
          <p:cNvPr id="36" name="Group 35"/>
          <p:cNvGrpSpPr/>
          <p:nvPr/>
        </p:nvGrpSpPr>
        <p:grpSpPr>
          <a:xfrm>
            <a:off x="4486174" y="5058198"/>
            <a:ext cx="2320311" cy="1558998"/>
            <a:chOff x="3791517" y="4787909"/>
            <a:chExt cx="2672040" cy="1795317"/>
          </a:xfrm>
        </p:grpSpPr>
        <p:pic>
          <p:nvPicPr>
            <p:cNvPr id="37" name="図 39" descr="tek00011.tif"/>
            <p:cNvPicPr>
              <a:picLocks noChangeAspect="1"/>
            </p:cNvPicPr>
            <p:nvPr/>
          </p:nvPicPr>
          <p:blipFill>
            <a:blip r:embed="rId6"/>
            <a:stretch>
              <a:fillRect/>
            </a:stretch>
          </p:blipFill>
          <p:spPr>
            <a:xfrm>
              <a:off x="3791517" y="4813238"/>
              <a:ext cx="1434243" cy="823357"/>
            </a:xfrm>
            <a:prstGeom prst="rect">
              <a:avLst/>
            </a:prstGeom>
          </p:spPr>
        </p:pic>
        <p:sp>
          <p:nvSpPr>
            <p:cNvPr id="38" name="テキスト ボックス 40"/>
            <p:cNvSpPr txBox="1"/>
            <p:nvPr/>
          </p:nvSpPr>
          <p:spPr>
            <a:xfrm>
              <a:off x="5185787" y="4996213"/>
              <a:ext cx="1089969" cy="307777"/>
            </a:xfrm>
            <a:prstGeom prst="rect">
              <a:avLst/>
            </a:prstGeom>
            <a:noFill/>
          </p:spPr>
          <p:txBody>
            <a:bodyPr wrap="square" rtlCol="0">
              <a:spAutoFit/>
            </a:bodyPr>
            <a:lstStyle/>
            <a:p>
              <a:pPr algn="l"/>
              <a:r>
                <a:rPr kumimoji="1" lang="en-US" altLang="ja-JP" sz="1200" b="1" dirty="0">
                  <a:solidFill>
                    <a:srgbClr val="FF0000"/>
                  </a:solidFill>
                </a:rPr>
                <a:t>Threshold</a:t>
              </a:r>
              <a:endParaRPr kumimoji="1" lang="ja-JP" altLang="en-US" sz="1200" b="1" dirty="0">
                <a:solidFill>
                  <a:srgbClr val="FF0000"/>
                </a:solidFill>
              </a:endParaRPr>
            </a:p>
          </p:txBody>
        </p:sp>
        <p:cxnSp>
          <p:nvCxnSpPr>
            <p:cNvPr id="39" name="直線コネクタ 41"/>
            <p:cNvCxnSpPr/>
            <p:nvPr/>
          </p:nvCxnSpPr>
          <p:spPr>
            <a:xfrm rot="5400000">
              <a:off x="3546286" y="5584011"/>
              <a:ext cx="956180" cy="1095"/>
            </a:xfrm>
            <a:prstGeom prst="line">
              <a:avLst/>
            </a:prstGeom>
            <a:ln w="28575" cap="flat" cmpd="sng" algn="ctr">
              <a:solidFill>
                <a:schemeClr val="accent2">
                  <a:lumMod val="60000"/>
                  <a:lumOff val="4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直線コネクタ 42"/>
            <p:cNvCxnSpPr/>
            <p:nvPr/>
          </p:nvCxnSpPr>
          <p:spPr>
            <a:xfrm rot="5400000">
              <a:off x="4107987" y="5583706"/>
              <a:ext cx="955570" cy="1095"/>
            </a:xfrm>
            <a:prstGeom prst="line">
              <a:avLst/>
            </a:prstGeom>
            <a:ln w="28575" cap="flat" cmpd="sng" algn="ctr">
              <a:solidFill>
                <a:schemeClr val="accent2">
                  <a:lumMod val="60000"/>
                  <a:lumOff val="40000"/>
                </a:schemeClr>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カギ線コネクタ 43"/>
            <p:cNvCxnSpPr/>
            <p:nvPr/>
          </p:nvCxnSpPr>
          <p:spPr>
            <a:xfrm>
              <a:off x="3791517" y="5719781"/>
              <a:ext cx="429492" cy="180198"/>
            </a:xfrm>
            <a:prstGeom prst="bentConnector3">
              <a:avLst>
                <a:gd name="adj1" fmla="val 54576"/>
              </a:avLst>
            </a:prstGeom>
            <a:ln w="38100" cap="flat" cmpd="sng" algn="ctr">
              <a:solidFill>
                <a:schemeClr val="accent2"/>
              </a:solidFill>
              <a:prstDash val="solid"/>
              <a:round/>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42" name="カギ線コネクタ 44"/>
            <p:cNvCxnSpPr/>
            <p:nvPr/>
          </p:nvCxnSpPr>
          <p:spPr>
            <a:xfrm flipV="1">
              <a:off x="4221009" y="5719781"/>
              <a:ext cx="1004751" cy="179644"/>
            </a:xfrm>
            <a:prstGeom prst="bentConnector3">
              <a:avLst>
                <a:gd name="adj1" fmla="val 36307"/>
              </a:avLst>
            </a:prstGeom>
            <a:ln w="38100" cap="flat" cmpd="sng" algn="ctr">
              <a:solidFill>
                <a:schemeClr val="accent2"/>
              </a:solidFill>
              <a:prstDash val="solid"/>
              <a:round/>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43" name="直線コネクタ 45"/>
            <p:cNvCxnSpPr/>
            <p:nvPr/>
          </p:nvCxnSpPr>
          <p:spPr>
            <a:xfrm>
              <a:off x="3792611" y="5105306"/>
              <a:ext cx="1433149" cy="1107"/>
            </a:xfrm>
            <a:prstGeom prst="line">
              <a:avLst/>
            </a:prstGeom>
            <a:ln w="3810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テキスト ボックス 33"/>
            <p:cNvSpPr txBox="1"/>
            <p:nvPr/>
          </p:nvSpPr>
          <p:spPr>
            <a:xfrm>
              <a:off x="5202215" y="4787909"/>
              <a:ext cx="749541" cy="324876"/>
            </a:xfrm>
            <a:prstGeom prst="rect">
              <a:avLst/>
            </a:prstGeom>
            <a:noFill/>
          </p:spPr>
          <p:txBody>
            <a:bodyPr wrap="square" rtlCol="0">
              <a:spAutoFit/>
            </a:bodyPr>
            <a:lstStyle/>
            <a:p>
              <a:pPr algn="l"/>
              <a:r>
                <a:rPr kumimoji="1" lang="en-US" altLang="ja-JP" sz="1300" b="1" dirty="0">
                  <a:solidFill>
                    <a:srgbClr val="999900"/>
                  </a:solidFill>
                </a:rPr>
                <a:t>µPIC</a:t>
              </a:r>
              <a:endParaRPr kumimoji="1" lang="ja-JP" altLang="en-US" sz="1300" b="1" dirty="0">
                <a:solidFill>
                  <a:srgbClr val="999900"/>
                </a:solidFill>
              </a:endParaRPr>
            </a:p>
          </p:txBody>
        </p:sp>
        <p:sp>
          <p:nvSpPr>
            <p:cNvPr id="45" name="テキスト ボックス 34"/>
            <p:cNvSpPr txBox="1"/>
            <p:nvPr/>
          </p:nvSpPr>
          <p:spPr>
            <a:xfrm>
              <a:off x="5163029" y="5558293"/>
              <a:ext cx="1300528" cy="290678"/>
            </a:xfrm>
            <a:prstGeom prst="rect">
              <a:avLst/>
            </a:prstGeom>
            <a:noFill/>
          </p:spPr>
          <p:txBody>
            <a:bodyPr wrap="square" rtlCol="0">
              <a:spAutoFit/>
            </a:bodyPr>
            <a:lstStyle/>
            <a:p>
              <a:pPr algn="l"/>
              <a:r>
                <a:rPr kumimoji="1" lang="en-US" altLang="ja-JP" sz="1100" b="1" dirty="0">
                  <a:solidFill>
                    <a:schemeClr val="accent2"/>
                  </a:solidFill>
                </a:rPr>
                <a:t>Discriminator</a:t>
              </a:r>
              <a:endParaRPr kumimoji="1" lang="ja-JP" altLang="en-US" sz="1100" b="1" dirty="0">
                <a:solidFill>
                  <a:schemeClr val="accent2"/>
                </a:solidFill>
              </a:endParaRPr>
            </a:p>
          </p:txBody>
        </p:sp>
        <p:cxnSp>
          <p:nvCxnSpPr>
            <p:cNvPr id="46" name="直線矢印コネクタ 35"/>
            <p:cNvCxnSpPr/>
            <p:nvPr/>
          </p:nvCxnSpPr>
          <p:spPr>
            <a:xfrm>
              <a:off x="4027408" y="5992943"/>
              <a:ext cx="557814" cy="1220"/>
            </a:xfrm>
            <a:prstGeom prst="straightConnector1">
              <a:avLst/>
            </a:prstGeom>
            <a:ln w="44450" cap="flat" cmpd="sng" algn="ctr">
              <a:solidFill>
                <a:schemeClr val="accent3">
                  <a:lumMod val="50000"/>
                </a:schemeClr>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3832809" y="6070266"/>
              <a:ext cx="2052190" cy="512960"/>
            </a:xfrm>
            <a:prstGeom prst="rect">
              <a:avLst/>
            </a:prstGeom>
            <a:noFill/>
          </p:spPr>
          <p:txBody>
            <a:bodyPr wrap="square" rtlCol="0">
              <a:spAutoFit/>
            </a:bodyPr>
            <a:lstStyle/>
            <a:p>
              <a:r>
                <a:rPr kumimoji="1" lang="en-US" altLang="ja-JP" sz="1200" b="1" dirty="0">
                  <a:solidFill>
                    <a:schemeClr val="accent3">
                      <a:lumMod val="50000"/>
                    </a:schemeClr>
                  </a:solidFill>
                </a:rPr>
                <a:t>Time-over-threshold</a:t>
              </a:r>
            </a:p>
            <a:p>
              <a:r>
                <a:rPr kumimoji="1" lang="en-US" altLang="ja-JP" sz="1200" b="1" dirty="0">
                  <a:solidFill>
                    <a:schemeClr val="accent3">
                      <a:lumMod val="50000"/>
                    </a:schemeClr>
                  </a:solidFill>
                </a:rPr>
                <a:t>(</a:t>
              </a:r>
              <a:r>
                <a:rPr kumimoji="1" lang="en-US" altLang="ja-JP" sz="1200" b="1" dirty="0">
                  <a:solidFill>
                    <a:schemeClr val="accent3">
                      <a:lumMod val="50000"/>
                    </a:schemeClr>
                  </a:solidFill>
                  <a:latin typeface="Courier"/>
                  <a:cs typeface="Courier"/>
                </a:rPr>
                <a:t>∝</a:t>
              </a:r>
              <a:r>
                <a:rPr kumimoji="1" lang="en-US" altLang="ja-JP" sz="1200" b="1" dirty="0">
                  <a:solidFill>
                    <a:schemeClr val="accent3">
                      <a:lumMod val="50000"/>
                    </a:schemeClr>
                  </a:solidFill>
                </a:rPr>
                <a:t> energy dep.)</a:t>
              </a:r>
              <a:endParaRPr kumimoji="1" lang="ja-JP" altLang="en-US" sz="1200" b="1" dirty="0">
                <a:solidFill>
                  <a:schemeClr val="accent3">
                    <a:lumMod val="50000"/>
                  </a:schemeClr>
                </a:solidFill>
              </a:endParaRPr>
            </a:p>
          </p:txBody>
        </p:sp>
      </p:grpSp>
      <p:sp>
        <p:nvSpPr>
          <p:cNvPr id="61" name="Text Placeholder 7"/>
          <p:cNvSpPr txBox="1">
            <a:spLocks/>
          </p:cNvSpPr>
          <p:nvPr/>
        </p:nvSpPr>
        <p:spPr>
          <a:xfrm>
            <a:off x="333657" y="1757446"/>
            <a:ext cx="3086100" cy="436138"/>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kumimoji="1" lang="en-US" altLang="ja-JP" sz="1800" b="1" dirty="0">
                <a:solidFill>
                  <a:srgbClr val="AC956E"/>
                </a:solidFill>
              </a:rPr>
              <a:t>Neutron detection via </a:t>
            </a:r>
            <a:r>
              <a:rPr kumimoji="1" lang="en-US" altLang="ja-JP" sz="1800" b="1" baseline="30000" dirty="0">
                <a:solidFill>
                  <a:srgbClr val="AC956E"/>
                </a:solidFill>
              </a:rPr>
              <a:t>3</a:t>
            </a:r>
            <a:r>
              <a:rPr kumimoji="1" lang="en-US" altLang="ja-JP" sz="1800" b="1" dirty="0">
                <a:solidFill>
                  <a:srgbClr val="AC956E"/>
                </a:solidFill>
              </a:rPr>
              <a:t>He</a:t>
            </a:r>
            <a:endParaRPr kumimoji="1" lang="ja-JP" altLang="en-US" sz="1800" b="1" dirty="0">
              <a:solidFill>
                <a:srgbClr val="AC956E"/>
              </a:solidFill>
            </a:endParaRPr>
          </a:p>
        </p:txBody>
      </p:sp>
      <p:sp>
        <p:nvSpPr>
          <p:cNvPr id="62" name="Rectangle 61"/>
          <p:cNvSpPr>
            <a:spLocks/>
          </p:cNvSpPr>
          <p:nvPr/>
        </p:nvSpPr>
        <p:spPr bwMode="auto">
          <a:xfrm>
            <a:off x="428016" y="2029822"/>
            <a:ext cx="2410421" cy="28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r>
              <a:rPr lang="en-US" sz="1400" dirty="0">
                <a:solidFill>
                  <a:schemeClr val="accent3">
                    <a:lumMod val="50000"/>
                  </a:schemeClr>
                </a:solidFill>
                <a:ea typeface="ＭＳ Ｐゴシック" charset="0"/>
                <a:cs typeface="ＭＳ Ｐゴシック" charset="0"/>
              </a:rPr>
              <a:t>Track length ~5 mm in gas</a:t>
            </a:r>
          </a:p>
        </p:txBody>
      </p:sp>
      <p:sp>
        <p:nvSpPr>
          <p:cNvPr id="76" name="Line 11"/>
          <p:cNvSpPr>
            <a:spLocks noChangeShapeType="1"/>
          </p:cNvSpPr>
          <p:nvPr/>
        </p:nvSpPr>
        <p:spPr bwMode="auto">
          <a:xfrm rot="10800000" flipH="1" flipV="1">
            <a:off x="2399967" y="3442825"/>
            <a:ext cx="327771" cy="1538072"/>
          </a:xfrm>
          <a:prstGeom prst="line">
            <a:avLst/>
          </a:prstGeom>
          <a:noFill/>
          <a:ln w="38100">
            <a:solidFill>
              <a:srgbClr val="FF6600"/>
            </a:solidFill>
            <a:miter lim="800000"/>
            <a:headEnd type="none" w="med" len="me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79" name="テキスト ボックス 78"/>
          <p:cNvSpPr txBox="1"/>
          <p:nvPr/>
        </p:nvSpPr>
        <p:spPr>
          <a:xfrm>
            <a:off x="333657" y="4052350"/>
            <a:ext cx="2039341" cy="800219"/>
          </a:xfrm>
          <a:prstGeom prst="rect">
            <a:avLst/>
          </a:prstGeom>
          <a:noFill/>
        </p:spPr>
        <p:txBody>
          <a:bodyPr wrap="none" rtlCol="0">
            <a:spAutoFit/>
          </a:bodyPr>
          <a:lstStyle/>
          <a:p>
            <a:r>
              <a:rPr kumimoji="1" lang="en-US" altLang="ja-JP" b="1" dirty="0" smtClean="0">
                <a:solidFill>
                  <a:srgbClr val="FF7E79"/>
                </a:solidFill>
              </a:rPr>
              <a:t>µPIC readout</a:t>
            </a:r>
            <a:endParaRPr kumimoji="1" lang="en-US" altLang="ja-JP" b="1" dirty="0">
              <a:solidFill>
                <a:srgbClr val="FF7E79"/>
              </a:solidFill>
            </a:endParaRPr>
          </a:p>
          <a:p>
            <a:r>
              <a:rPr kumimoji="1" lang="en-US" altLang="ja-JP" sz="1400" dirty="0">
                <a:solidFill>
                  <a:srgbClr val="FF6600"/>
                </a:solidFill>
              </a:rPr>
              <a:t>10 cm x 10 cm area,</a:t>
            </a:r>
          </a:p>
          <a:p>
            <a:r>
              <a:rPr kumimoji="1" lang="en-US" altLang="ja-JP" sz="1400" dirty="0">
                <a:solidFill>
                  <a:srgbClr val="FF6600"/>
                </a:solidFill>
              </a:rPr>
              <a:t>400 µm pitch </a:t>
            </a:r>
            <a:r>
              <a:rPr kumimoji="1" lang="en-US" altLang="ja-JP" sz="1400" dirty="0" err="1">
                <a:solidFill>
                  <a:srgbClr val="FF6600"/>
                </a:solidFill>
              </a:rPr>
              <a:t>x,y</a:t>
            </a:r>
            <a:r>
              <a:rPr kumimoji="1" lang="en-US" altLang="ja-JP" sz="1400" dirty="0">
                <a:solidFill>
                  <a:srgbClr val="FF6600"/>
                </a:solidFill>
              </a:rPr>
              <a:t> strips</a:t>
            </a:r>
            <a:endParaRPr kumimoji="1" lang="ja-JP" altLang="en-US" sz="1400" dirty="0">
              <a:solidFill>
                <a:srgbClr val="FF6600"/>
              </a:solidFill>
            </a:endParaRPr>
          </a:p>
        </p:txBody>
      </p:sp>
      <p:sp>
        <p:nvSpPr>
          <p:cNvPr id="63" name="テキスト ボックス 39">
            <a:extLst>
              <a:ext uri="{FF2B5EF4-FFF2-40B4-BE49-F238E27FC236}">
                <a16:creationId xmlns:a16="http://schemas.microsoft.com/office/drawing/2014/main" xmlns="" id="{9005233A-3A81-1B40-AA0A-7617C5CF31AB}"/>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
        <p:nvSpPr>
          <p:cNvPr id="10" name="TextBox 9">
            <a:extLst>
              <a:ext uri="{FF2B5EF4-FFF2-40B4-BE49-F238E27FC236}">
                <a16:creationId xmlns:a16="http://schemas.microsoft.com/office/drawing/2014/main" xmlns="" id="{0122C353-46D4-6144-8B23-A664914B1E9A}"/>
              </a:ext>
            </a:extLst>
          </p:cNvPr>
          <p:cNvSpPr txBox="1"/>
          <p:nvPr/>
        </p:nvSpPr>
        <p:spPr>
          <a:xfrm>
            <a:off x="542609" y="6068170"/>
            <a:ext cx="1253895" cy="523220"/>
          </a:xfrm>
          <a:prstGeom prst="rect">
            <a:avLst/>
          </a:prstGeom>
          <a:noFill/>
        </p:spPr>
        <p:txBody>
          <a:bodyPr wrap="square" rtlCol="0">
            <a:spAutoFit/>
          </a:bodyPr>
          <a:lstStyle/>
          <a:p>
            <a:r>
              <a:rPr lang="en-US" sz="1400" dirty="0">
                <a:solidFill>
                  <a:schemeClr val="accent1"/>
                </a:solidFill>
              </a:rPr>
              <a:t>Polyimide substrate</a:t>
            </a:r>
          </a:p>
        </p:txBody>
      </p:sp>
      <p:sp>
        <p:nvSpPr>
          <p:cNvPr id="67" name="Line 11">
            <a:extLst>
              <a:ext uri="{FF2B5EF4-FFF2-40B4-BE49-F238E27FC236}">
                <a16:creationId xmlns:a16="http://schemas.microsoft.com/office/drawing/2014/main" xmlns="" id="{4F7CD3BD-9BD5-9247-83DD-DA8396F7CBE2}"/>
              </a:ext>
            </a:extLst>
          </p:cNvPr>
          <p:cNvSpPr>
            <a:spLocks noChangeShapeType="1"/>
          </p:cNvSpPr>
          <p:nvPr/>
        </p:nvSpPr>
        <p:spPr bwMode="auto">
          <a:xfrm rot="10800000" flipH="1">
            <a:off x="1148513" y="5860370"/>
            <a:ext cx="300938" cy="255048"/>
          </a:xfrm>
          <a:prstGeom prst="line">
            <a:avLst/>
          </a:prstGeom>
          <a:noFill/>
          <a:ln w="38100">
            <a:solidFill>
              <a:schemeClr val="accent1"/>
            </a:solidFill>
            <a:miter lim="800000"/>
            <a:headEnd type="none" w="med" len="me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52" name="Text Placeholder 7"/>
          <p:cNvSpPr txBox="1">
            <a:spLocks/>
          </p:cNvSpPr>
          <p:nvPr/>
        </p:nvSpPr>
        <p:spPr>
          <a:xfrm>
            <a:off x="333657" y="1356754"/>
            <a:ext cx="3969409" cy="436138"/>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kumimoji="1" lang="en-US" altLang="ja-JP" sz="1800" b="1" dirty="0" smtClean="0">
                <a:solidFill>
                  <a:schemeClr val="accent4">
                    <a:lumMod val="75000"/>
                  </a:schemeClr>
                </a:solidFill>
              </a:rPr>
              <a:t>Developed at Kyoto University</a:t>
            </a:r>
            <a:endParaRPr kumimoji="1" lang="ja-JP" altLang="en-US" sz="1800" b="1" dirty="0">
              <a:solidFill>
                <a:schemeClr val="accent4">
                  <a:lumMod val="75000"/>
                </a:schemeClr>
              </a:solidFill>
            </a:endParaRPr>
          </a:p>
        </p:txBody>
      </p:sp>
    </p:spTree>
    <p:extLst>
      <p:ext uri="{BB962C8B-B14F-4D97-AF65-F5344CB8AC3E}">
        <p14:creationId xmlns:p14="http://schemas.microsoft.com/office/powerpoint/2010/main" val="119904672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B4C5E06F-4C6C-AF43-A354-A9131BB777FD}"/>
              </a:ext>
            </a:extLst>
          </p:cNvPr>
          <p:cNvGrpSpPr/>
          <p:nvPr/>
        </p:nvGrpSpPr>
        <p:grpSpPr>
          <a:xfrm>
            <a:off x="765865" y="1206230"/>
            <a:ext cx="2535131" cy="2611185"/>
            <a:chOff x="554895" y="1245010"/>
            <a:chExt cx="2400996" cy="2473026"/>
          </a:xfrm>
        </p:grpSpPr>
        <p:pic>
          <p:nvPicPr>
            <p:cNvPr id="7" name="図 6"/>
            <p:cNvPicPr>
              <a:picLocks noChangeAspect="1"/>
            </p:cNvPicPr>
            <p:nvPr/>
          </p:nvPicPr>
          <p:blipFill>
            <a:blip r:embed="rId2"/>
            <a:stretch>
              <a:fillRect/>
            </a:stretch>
          </p:blipFill>
          <p:spPr>
            <a:xfrm>
              <a:off x="554895" y="1245010"/>
              <a:ext cx="2400996" cy="2473026"/>
            </a:xfrm>
            <a:prstGeom prst="rect">
              <a:avLst/>
            </a:prstGeom>
            <a:noFill/>
            <a:ln>
              <a:noFill/>
            </a:ln>
          </p:spPr>
        </p:pic>
        <p:sp>
          <p:nvSpPr>
            <p:cNvPr id="11" name="正方形/長方形 10"/>
            <p:cNvSpPr/>
            <p:nvPr/>
          </p:nvSpPr>
          <p:spPr>
            <a:xfrm>
              <a:off x="1905116" y="2025656"/>
              <a:ext cx="807151" cy="1206770"/>
            </a:xfrm>
            <a:prstGeom prst="rect">
              <a:avLst/>
            </a:prstGeom>
            <a:noFill/>
            <a:ln w="3810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1014279" y="1477016"/>
              <a:ext cx="1461664" cy="381356"/>
            </a:xfrm>
            <a:prstGeom prst="rect">
              <a:avLst/>
            </a:prstGeom>
            <a:noFill/>
            <a:ln w="38100"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2" name="直線矢印コネクタ 11"/>
            <p:cNvCxnSpPr/>
            <p:nvPr/>
          </p:nvCxnSpPr>
          <p:spPr>
            <a:xfrm>
              <a:off x="554895" y="1524000"/>
              <a:ext cx="118116" cy="1863346"/>
            </a:xfrm>
            <a:prstGeom prst="straightConnector1">
              <a:avLst/>
            </a:prstGeom>
            <a:ln>
              <a:solidFill>
                <a:srgbClr val="0000FF"/>
              </a:solidFill>
              <a:headEnd type="arrow"/>
              <a:tailEnd type="arrow"/>
            </a:ln>
          </p:spPr>
          <p:style>
            <a:lnRef idx="2">
              <a:schemeClr val="accent1"/>
            </a:lnRef>
            <a:fillRef idx="0">
              <a:schemeClr val="accent1"/>
            </a:fillRef>
            <a:effectRef idx="1">
              <a:schemeClr val="accent1"/>
            </a:effectRef>
            <a:fontRef idx="minor">
              <a:schemeClr val="tx1"/>
            </a:fontRef>
          </p:style>
        </p:cxnSp>
      </p:grpSp>
      <p:pic>
        <p:nvPicPr>
          <p:cNvPr id="4" name="図 3" descr="IMG_0865.jpg"/>
          <p:cNvPicPr>
            <a:picLocks noChangeAspect="1"/>
          </p:cNvPicPr>
          <p:nvPr/>
        </p:nvPicPr>
        <p:blipFill rotWithShape="1">
          <a:blip r:embed="rId3" cstate="print">
            <a:extLst>
              <a:ext uri="{28A0092B-C50C-407E-A947-70E740481C1C}">
                <a14:useLocalDpi xmlns:a14="http://schemas.microsoft.com/office/drawing/2010/main" val="0"/>
              </a:ext>
            </a:extLst>
          </a:blip>
          <a:srcRect t="20266" b="38454"/>
          <a:stretch/>
        </p:blipFill>
        <p:spPr>
          <a:xfrm>
            <a:off x="765865" y="3858485"/>
            <a:ext cx="2535131" cy="784884"/>
          </a:xfrm>
          <a:prstGeom prst="rect">
            <a:avLst/>
          </a:prstGeom>
        </p:spPr>
      </p:pic>
      <p:sp>
        <p:nvSpPr>
          <p:cNvPr id="2" name="タイトル 1"/>
          <p:cNvSpPr>
            <a:spLocks noGrp="1"/>
          </p:cNvSpPr>
          <p:nvPr>
            <p:ph type="title"/>
          </p:nvPr>
        </p:nvSpPr>
        <p:spPr>
          <a:xfrm>
            <a:off x="457200" y="368024"/>
            <a:ext cx="8229600" cy="990600"/>
          </a:xfrm>
        </p:spPr>
        <p:txBody>
          <a:bodyPr>
            <a:normAutofit/>
          </a:bodyPr>
          <a:lstStyle/>
          <a:p>
            <a:r>
              <a:rPr lang="en-US" altLang="ja-JP" sz="3200" dirty="0"/>
              <a:t>µNID DAQ/control system layout</a:t>
            </a:r>
            <a:endParaRPr kumimoji="1" lang="ja-JP" altLang="en-US" sz="3200" dirty="0"/>
          </a:p>
        </p:txBody>
      </p:sp>
      <p:sp>
        <p:nvSpPr>
          <p:cNvPr id="3" name="コンテンツ プレースホルダー 2"/>
          <p:cNvSpPr>
            <a:spLocks noGrp="1"/>
          </p:cNvSpPr>
          <p:nvPr>
            <p:ph idx="1"/>
          </p:nvPr>
        </p:nvSpPr>
        <p:spPr>
          <a:xfrm>
            <a:off x="368949" y="4888021"/>
            <a:ext cx="3987290" cy="1788246"/>
          </a:xfrm>
        </p:spPr>
        <p:txBody>
          <a:bodyPr>
            <a:normAutofit/>
          </a:bodyPr>
          <a:lstStyle/>
          <a:p>
            <a:pPr>
              <a:spcBef>
                <a:spcPts val="800"/>
              </a:spcBef>
            </a:pPr>
            <a:r>
              <a:rPr lang="en-US" altLang="ja-JP" sz="1700" dirty="0"/>
              <a:t>FPGA-based data encoders and DAQ controller</a:t>
            </a:r>
          </a:p>
          <a:p>
            <a:pPr>
              <a:spcBef>
                <a:spcPts val="800"/>
              </a:spcBef>
            </a:pPr>
            <a:r>
              <a:rPr kumimoji="1" lang="en-US" altLang="ja-JP" sz="1700" dirty="0"/>
              <a:t>Data transfer via Gigabit Ethernet</a:t>
            </a:r>
          </a:p>
          <a:p>
            <a:pPr>
              <a:spcBef>
                <a:spcPts val="800"/>
              </a:spcBef>
            </a:pPr>
            <a:r>
              <a:rPr kumimoji="1" lang="en-US" altLang="ja-JP" sz="1700" dirty="0"/>
              <a:t>Full integration into RADEN experiment control system</a:t>
            </a:r>
            <a:endParaRPr kumimoji="1" lang="ja-JP" altLang="en-US" sz="1700" dirty="0"/>
          </a:p>
        </p:txBody>
      </p:sp>
      <p:cxnSp>
        <p:nvCxnSpPr>
          <p:cNvPr id="10" name="直線矢印コネクタ 9"/>
          <p:cNvCxnSpPr>
            <a:cxnSpLocks/>
            <a:stCxn id="33" idx="1"/>
            <a:endCxn id="4" idx="3"/>
          </p:cNvCxnSpPr>
          <p:nvPr/>
        </p:nvCxnSpPr>
        <p:spPr>
          <a:xfrm flipH="1" flipV="1">
            <a:off x="3300996" y="4250927"/>
            <a:ext cx="1316908" cy="470362"/>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直線矢印コネクタ 13"/>
          <p:cNvCxnSpPr>
            <a:cxnSpLocks/>
            <a:endCxn id="11" idx="3"/>
          </p:cNvCxnSpPr>
          <p:nvPr/>
        </p:nvCxnSpPr>
        <p:spPr>
          <a:xfrm flipH="1">
            <a:off x="3043762" y="2091445"/>
            <a:ext cx="593772" cy="576137"/>
          </a:xfrm>
          <a:prstGeom prst="straightConnector1">
            <a:avLst/>
          </a:prstGeom>
          <a:ln w="38100" cmpd="sng">
            <a:solidFill>
              <a:srgbClr val="FF0000"/>
            </a:solidFill>
            <a:prstDash val="solid"/>
            <a:tailEnd type="arrow"/>
          </a:ln>
        </p:spPr>
        <p:style>
          <a:lnRef idx="2">
            <a:schemeClr val="accent2"/>
          </a:lnRef>
          <a:fillRef idx="0">
            <a:schemeClr val="accent2"/>
          </a:fillRef>
          <a:effectRef idx="1">
            <a:schemeClr val="accent2"/>
          </a:effectRef>
          <a:fontRef idx="minor">
            <a:schemeClr val="tx1"/>
          </a:fontRef>
        </p:style>
      </p:cxnSp>
      <p:cxnSp>
        <p:nvCxnSpPr>
          <p:cNvPr id="17" name="直線矢印コネクタ 16"/>
          <p:cNvCxnSpPr>
            <a:cxnSpLocks/>
            <a:stCxn id="20" idx="1"/>
            <a:endCxn id="21" idx="3"/>
          </p:cNvCxnSpPr>
          <p:nvPr/>
        </p:nvCxnSpPr>
        <p:spPr>
          <a:xfrm flipH="1" flipV="1">
            <a:off x="2794235" y="1652528"/>
            <a:ext cx="814113" cy="325854"/>
          </a:xfrm>
          <a:prstGeom prst="straightConnector1">
            <a:avLst/>
          </a:prstGeom>
          <a:ln w="38100" cmpd="sng">
            <a:solidFill>
              <a:srgbClr val="FF0000"/>
            </a:solidFill>
            <a:prstDash val="solid"/>
            <a:tailEnd type="arrow"/>
          </a:ln>
        </p:spPr>
        <p:style>
          <a:lnRef idx="2">
            <a:schemeClr val="accent2"/>
          </a:lnRef>
          <a:fillRef idx="0">
            <a:schemeClr val="accent2"/>
          </a:fillRef>
          <a:effectRef idx="1">
            <a:schemeClr val="accent2"/>
          </a:effectRef>
          <a:fontRef idx="minor">
            <a:schemeClr val="tx1"/>
          </a:fontRef>
        </p:style>
      </p:cxnSp>
      <p:sp>
        <p:nvSpPr>
          <p:cNvPr id="20" name="テキスト ボックス 19"/>
          <p:cNvSpPr txBox="1"/>
          <p:nvPr/>
        </p:nvSpPr>
        <p:spPr>
          <a:xfrm>
            <a:off x="3608348" y="1670605"/>
            <a:ext cx="1310814" cy="615553"/>
          </a:xfrm>
          <a:prstGeom prst="rect">
            <a:avLst/>
          </a:prstGeom>
          <a:noFill/>
        </p:spPr>
        <p:txBody>
          <a:bodyPr wrap="square" rtlCol="0">
            <a:spAutoFit/>
          </a:bodyPr>
          <a:lstStyle/>
          <a:p>
            <a:r>
              <a:rPr kumimoji="1" lang="en-US" altLang="ja-JP" sz="1700" dirty="0">
                <a:solidFill>
                  <a:srgbClr val="FF0000"/>
                </a:solidFill>
              </a:rPr>
              <a:t>Data encoders</a:t>
            </a:r>
            <a:endParaRPr kumimoji="1" lang="ja-JP" altLang="en-US" sz="1700" dirty="0">
              <a:solidFill>
                <a:srgbClr val="FF0000"/>
              </a:solidFill>
            </a:endParaRPr>
          </a:p>
        </p:txBody>
      </p:sp>
      <p:grpSp>
        <p:nvGrpSpPr>
          <p:cNvPr id="15" name="図形グループ 14"/>
          <p:cNvGrpSpPr/>
          <p:nvPr/>
        </p:nvGrpSpPr>
        <p:grpSpPr>
          <a:xfrm>
            <a:off x="4464424" y="1400600"/>
            <a:ext cx="4373693" cy="5080572"/>
            <a:chOff x="4150615" y="1185323"/>
            <a:chExt cx="4675332" cy="5430963"/>
          </a:xfrm>
        </p:grpSpPr>
        <p:cxnSp>
          <p:nvCxnSpPr>
            <p:cNvPr id="18" name="カギ線コネクタ 17"/>
            <p:cNvCxnSpPr/>
            <p:nvPr/>
          </p:nvCxnSpPr>
          <p:spPr>
            <a:xfrm flipV="1">
              <a:off x="5195408" y="4482907"/>
              <a:ext cx="1350623" cy="180707"/>
            </a:xfrm>
            <a:prstGeom prst="bentConnector2">
              <a:avLst/>
            </a:prstGeom>
            <a:ln w="76200" cmpd="tri">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カギ線コネクタ 18"/>
            <p:cNvCxnSpPr/>
            <p:nvPr/>
          </p:nvCxnSpPr>
          <p:spPr>
            <a:xfrm flipV="1">
              <a:off x="5343570" y="4404041"/>
              <a:ext cx="2767502" cy="741714"/>
            </a:xfrm>
            <a:prstGeom prst="bentConnector2">
              <a:avLst/>
            </a:prstGeom>
            <a:ln w="76200" cmpd="tri">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カギ線コネクタ 21"/>
            <p:cNvCxnSpPr/>
            <p:nvPr/>
          </p:nvCxnSpPr>
          <p:spPr>
            <a:xfrm rot="10800000" flipV="1">
              <a:off x="5377714" y="4457504"/>
              <a:ext cx="3065671" cy="1274060"/>
            </a:xfrm>
            <a:prstGeom prst="bentConnector3">
              <a:avLst>
                <a:gd name="adj1" fmla="val -432"/>
              </a:avLst>
            </a:prstGeom>
            <a:ln w="38100" cmpd="sng">
              <a:solidFill>
                <a:schemeClr val="accent4"/>
              </a:solidFill>
              <a:prstDash val="solid"/>
            </a:ln>
          </p:spPr>
          <p:style>
            <a:lnRef idx="2">
              <a:schemeClr val="accent1"/>
            </a:lnRef>
            <a:fillRef idx="0">
              <a:schemeClr val="accent1"/>
            </a:fillRef>
            <a:effectRef idx="1">
              <a:schemeClr val="accent1"/>
            </a:effectRef>
            <a:fontRef idx="minor">
              <a:schemeClr val="tx1"/>
            </a:fontRef>
          </p:style>
        </p:cxnSp>
        <p:sp>
          <p:nvSpPr>
            <p:cNvPr id="23" name="正方形/長方形 22"/>
            <p:cNvSpPr/>
            <p:nvPr/>
          </p:nvSpPr>
          <p:spPr>
            <a:xfrm>
              <a:off x="5804451" y="1185323"/>
              <a:ext cx="1484244" cy="1484244"/>
            </a:xfrm>
            <a:prstGeom prst="rect">
              <a:avLst/>
            </a:prstGeom>
            <a:solidFill>
              <a:schemeClr val="bg1">
                <a:lumMod val="50000"/>
              </a:schemeClr>
            </a:solidFill>
            <a:ln>
              <a:solidFill>
                <a:schemeClr val="tx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en-US" altLang="ja-JP" dirty="0"/>
                <a:t>DAQ PC</a:t>
              </a:r>
              <a:endParaRPr kumimoji="1" lang="ja-JP" altLang="en-US" dirty="0"/>
            </a:p>
          </p:txBody>
        </p:sp>
        <p:sp>
          <p:nvSpPr>
            <p:cNvPr id="24" name="上矢印 23"/>
            <p:cNvSpPr/>
            <p:nvPr/>
          </p:nvSpPr>
          <p:spPr>
            <a:xfrm>
              <a:off x="6261651" y="2669567"/>
              <a:ext cx="644940" cy="759793"/>
            </a:xfrm>
            <a:prstGeom prst="upArrow">
              <a:avLst/>
            </a:prstGeom>
            <a:solidFill>
              <a:schemeClr val="accent3"/>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vert="eaVert" rtlCol="0" anchor="ctr"/>
            <a:lstStyle/>
            <a:p>
              <a:pPr algn="ctr"/>
              <a:r>
                <a:rPr kumimoji="1" lang="en-US" altLang="ja-JP" sz="1400" dirty="0" err="1"/>
                <a:t>SiTCP</a:t>
              </a:r>
              <a:endParaRPr kumimoji="1" lang="ja-JP" altLang="en-US" sz="1400" dirty="0"/>
            </a:p>
          </p:txBody>
        </p:sp>
        <p:sp>
          <p:nvSpPr>
            <p:cNvPr id="25" name="正方形/長方形 24"/>
            <p:cNvSpPr/>
            <p:nvPr/>
          </p:nvSpPr>
          <p:spPr>
            <a:xfrm>
              <a:off x="5804451" y="3429360"/>
              <a:ext cx="1203739" cy="596347"/>
            </a:xfrm>
            <a:prstGeom prst="rect">
              <a:avLst/>
            </a:prstGeom>
            <a:solidFill>
              <a:srgbClr val="008000"/>
            </a:solidFill>
            <a:ln>
              <a:solidFill>
                <a:schemeClr val="accent3">
                  <a:lumMod val="5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
          <p:nvSpPr>
            <p:cNvPr id="26" name="正方形/長方形 25"/>
            <p:cNvSpPr/>
            <p:nvPr/>
          </p:nvSpPr>
          <p:spPr>
            <a:xfrm>
              <a:off x="5956851" y="3581760"/>
              <a:ext cx="1203739" cy="596347"/>
            </a:xfrm>
            <a:prstGeom prst="rect">
              <a:avLst/>
            </a:prstGeom>
            <a:solidFill>
              <a:srgbClr val="008000"/>
            </a:solidFill>
            <a:ln>
              <a:solidFill>
                <a:schemeClr val="accent3">
                  <a:lumMod val="5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
          <p:nvSpPr>
            <p:cNvPr id="27" name="正方形/長方形 26"/>
            <p:cNvSpPr/>
            <p:nvPr/>
          </p:nvSpPr>
          <p:spPr>
            <a:xfrm>
              <a:off x="6109251" y="3734160"/>
              <a:ext cx="1203739" cy="596347"/>
            </a:xfrm>
            <a:prstGeom prst="rect">
              <a:avLst/>
            </a:prstGeom>
            <a:solidFill>
              <a:srgbClr val="008000"/>
            </a:solidFill>
            <a:ln>
              <a:solidFill>
                <a:schemeClr val="accent3">
                  <a:lumMod val="5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dirty="0"/>
            </a:p>
          </p:txBody>
        </p:sp>
        <p:sp>
          <p:nvSpPr>
            <p:cNvPr id="28" name="正方形/長方形 27"/>
            <p:cNvSpPr/>
            <p:nvPr/>
          </p:nvSpPr>
          <p:spPr>
            <a:xfrm>
              <a:off x="6261651" y="3886560"/>
              <a:ext cx="1203739" cy="596347"/>
            </a:xfrm>
            <a:prstGeom prst="rect">
              <a:avLst/>
            </a:prstGeom>
            <a:solidFill>
              <a:srgbClr val="008000"/>
            </a:solidFill>
            <a:ln>
              <a:solidFill>
                <a:schemeClr val="accent3">
                  <a:lumMod val="50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kumimoji="1" lang="en-US" altLang="ja-JP" sz="1500" dirty="0"/>
                <a:t>Encoders</a:t>
              </a:r>
              <a:endParaRPr kumimoji="1" lang="ja-JP" altLang="en-US" sz="1500" dirty="0"/>
            </a:p>
          </p:txBody>
        </p:sp>
        <p:sp>
          <p:nvSpPr>
            <p:cNvPr id="29" name="左矢印 28"/>
            <p:cNvSpPr/>
            <p:nvPr/>
          </p:nvSpPr>
          <p:spPr>
            <a:xfrm>
              <a:off x="7476433" y="3429360"/>
              <a:ext cx="368853" cy="1091096"/>
            </a:xfrm>
            <a:prstGeom prst="leftArrow">
              <a:avLst>
                <a:gd name="adj1" fmla="val 76168"/>
                <a:gd name="adj2" fmla="val 50000"/>
              </a:avLst>
            </a:prstGeom>
            <a:solidFill>
              <a:srgbClr val="C4BD97"/>
            </a:solidFill>
            <a:ln>
              <a:solidFill>
                <a:srgbClr val="4A45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7734852" y="3429359"/>
              <a:ext cx="1091095" cy="1091095"/>
            </a:xfrm>
            <a:prstGeom prst="rect">
              <a:avLst/>
            </a:prstGeom>
            <a:solidFill>
              <a:schemeClr val="bg2">
                <a:lumMod val="75000"/>
              </a:schemeClr>
            </a:solidFill>
            <a:ln>
              <a:solidFill>
                <a:schemeClr val="bg2">
                  <a:lumMod val="2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dirty="0"/>
                <a:t>µPIC</a:t>
              </a:r>
              <a:endParaRPr kumimoji="1" lang="ja-JP" altLang="en-US" dirty="0"/>
            </a:p>
          </p:txBody>
        </p:sp>
        <p:sp>
          <p:nvSpPr>
            <p:cNvPr id="31" name="右矢印 30"/>
            <p:cNvSpPr/>
            <p:nvPr/>
          </p:nvSpPr>
          <p:spPr>
            <a:xfrm>
              <a:off x="5512898" y="3624092"/>
              <a:ext cx="443953" cy="748747"/>
            </a:xfrm>
            <a:prstGeom prst="rightArrow">
              <a:avLst/>
            </a:prstGeom>
            <a:solidFill>
              <a:srgbClr val="3366FF"/>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cxnSp>
          <p:nvCxnSpPr>
            <p:cNvPr id="32" name="カギ線コネクタ 31"/>
            <p:cNvCxnSpPr>
              <a:stCxn id="23" idx="1"/>
            </p:cNvCxnSpPr>
            <p:nvPr/>
          </p:nvCxnSpPr>
          <p:spPr>
            <a:xfrm rot="10800000" flipV="1">
              <a:off x="5007313" y="1927445"/>
              <a:ext cx="797139" cy="1806714"/>
            </a:xfrm>
            <a:prstGeom prst="bentConnector2">
              <a:avLst/>
            </a:prstGeom>
            <a:ln w="38100" cmpd="sng">
              <a:solidFill>
                <a:srgbClr val="9BBB59"/>
              </a:solidFill>
            </a:ln>
          </p:spPr>
          <p:style>
            <a:lnRef idx="2">
              <a:schemeClr val="accent1"/>
            </a:lnRef>
            <a:fillRef idx="0">
              <a:schemeClr val="accent1"/>
            </a:fillRef>
            <a:effectRef idx="1">
              <a:schemeClr val="accent1"/>
            </a:effectRef>
            <a:fontRef idx="minor">
              <a:schemeClr val="tx1"/>
            </a:fontRef>
          </p:style>
        </p:cxnSp>
        <p:sp>
          <p:nvSpPr>
            <p:cNvPr id="33" name="正方形/長方形 32"/>
            <p:cNvSpPr/>
            <p:nvPr/>
          </p:nvSpPr>
          <p:spPr>
            <a:xfrm>
              <a:off x="4314680" y="3601645"/>
              <a:ext cx="1198218" cy="2266770"/>
            </a:xfrm>
            <a:prstGeom prst="rect">
              <a:avLst/>
            </a:prstGeom>
            <a:solidFill>
              <a:schemeClr val="accent6">
                <a:lumMod val="75000"/>
              </a:schemeClr>
            </a:solidFill>
            <a:ln>
              <a:solidFill>
                <a:schemeClr val="accent6">
                  <a:lumMod val="50000"/>
                </a:schemeClr>
              </a:solidFill>
            </a:ln>
          </p:spPr>
          <p:style>
            <a:lnRef idx="1">
              <a:schemeClr val="accent5"/>
            </a:lnRef>
            <a:fillRef idx="3">
              <a:schemeClr val="accent5"/>
            </a:fillRef>
            <a:effectRef idx="2">
              <a:schemeClr val="accent5"/>
            </a:effectRef>
            <a:fontRef idx="minor">
              <a:schemeClr val="lt1"/>
            </a:fontRef>
          </p:style>
          <p:txBody>
            <a:bodyPr lIns="0" rIns="0" rtlCol="0" anchor="ctr"/>
            <a:lstStyle/>
            <a:p>
              <a:pPr algn="ctr">
                <a:spcBef>
                  <a:spcPts val="600"/>
                </a:spcBef>
              </a:pPr>
              <a:r>
                <a:rPr kumimoji="1" lang="en-US" altLang="ja-JP" sz="1400" dirty="0"/>
                <a:t>Control box</a:t>
              </a:r>
            </a:p>
            <a:p>
              <a:pPr marL="324000" indent="-324000">
                <a:spcBef>
                  <a:spcPts val="600"/>
                </a:spcBef>
              </a:pPr>
              <a:r>
                <a:rPr kumimoji="1" lang="ja-JP" altLang="en-US" sz="1200" dirty="0"/>
                <a:t>　・</a:t>
              </a:r>
              <a:r>
                <a:rPr kumimoji="1" lang="en-US" altLang="ja-JP" sz="1200" dirty="0"/>
                <a:t>DAQ </a:t>
              </a:r>
              <a:r>
                <a:rPr kumimoji="1" lang="en-US" altLang="ja-JP" sz="1200" dirty="0" smtClean="0"/>
                <a:t>control</a:t>
              </a:r>
              <a:endParaRPr kumimoji="1" lang="en-US" altLang="ja-JP" sz="1200" dirty="0"/>
            </a:p>
            <a:p>
              <a:pPr marL="324000" indent="-324000">
                <a:spcBef>
                  <a:spcPts val="600"/>
                </a:spcBef>
              </a:pPr>
              <a:r>
                <a:rPr lang="ja-JP" altLang="en-US" sz="1200" dirty="0"/>
                <a:t>　・</a:t>
              </a:r>
              <a:r>
                <a:rPr kumimoji="1" lang="en-US" altLang="ja-JP" sz="1200" dirty="0"/>
                <a:t>system monitor</a:t>
              </a:r>
            </a:p>
            <a:p>
              <a:pPr marL="324000" indent="-324000">
                <a:spcBef>
                  <a:spcPts val="600"/>
                </a:spcBef>
              </a:pPr>
              <a:r>
                <a:rPr kumimoji="1" lang="ja-JP" altLang="en-US" sz="1200" dirty="0"/>
                <a:t>　・</a:t>
              </a:r>
              <a:r>
                <a:rPr kumimoji="1" lang="en-US" altLang="ja-JP" sz="1200" dirty="0"/>
                <a:t>DC power</a:t>
              </a:r>
            </a:p>
          </p:txBody>
        </p:sp>
        <p:cxnSp>
          <p:nvCxnSpPr>
            <p:cNvPr id="34" name="直線矢印コネクタ 33"/>
            <p:cNvCxnSpPr/>
            <p:nvPr/>
          </p:nvCxnSpPr>
          <p:spPr>
            <a:xfrm>
              <a:off x="4807959" y="3069747"/>
              <a:ext cx="0" cy="531897"/>
            </a:xfrm>
            <a:prstGeom prst="straightConnector1">
              <a:avLst/>
            </a:prstGeom>
            <a:ln w="38100" cmpd="sng">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5" name="カギ線コネクタ 34"/>
            <p:cNvCxnSpPr>
              <a:stCxn id="30" idx="2"/>
            </p:cNvCxnSpPr>
            <p:nvPr/>
          </p:nvCxnSpPr>
          <p:spPr>
            <a:xfrm rot="5400000">
              <a:off x="6430792" y="3602560"/>
              <a:ext cx="931715" cy="2767502"/>
            </a:xfrm>
            <a:prstGeom prst="bentConnector2">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
          <p:nvSpPr>
            <p:cNvPr id="36" name="テキスト ボックス 35"/>
            <p:cNvSpPr txBox="1"/>
            <p:nvPr/>
          </p:nvSpPr>
          <p:spPr>
            <a:xfrm>
              <a:off x="4150615" y="2753643"/>
              <a:ext cx="766414" cy="641555"/>
            </a:xfrm>
            <a:prstGeom prst="rect">
              <a:avLst/>
            </a:prstGeom>
            <a:noFill/>
          </p:spPr>
          <p:txBody>
            <a:bodyPr wrap="square" rtlCol="0">
              <a:spAutoFit/>
            </a:bodyPr>
            <a:lstStyle/>
            <a:p>
              <a:r>
                <a:rPr kumimoji="1" lang="en-US" altLang="ja-JP" sz="1100" dirty="0"/>
                <a:t>External timing signals</a:t>
              </a:r>
              <a:endParaRPr kumimoji="1" lang="ja-JP" altLang="en-US" sz="1100" dirty="0"/>
            </a:p>
          </p:txBody>
        </p:sp>
        <p:sp>
          <p:nvSpPr>
            <p:cNvPr id="37" name="テキスト ボックス 36"/>
            <p:cNvSpPr txBox="1"/>
            <p:nvPr/>
          </p:nvSpPr>
          <p:spPr>
            <a:xfrm>
              <a:off x="6677791" y="5171814"/>
              <a:ext cx="1373368" cy="296103"/>
            </a:xfrm>
            <a:prstGeom prst="rect">
              <a:avLst/>
            </a:prstGeom>
            <a:noFill/>
          </p:spPr>
          <p:txBody>
            <a:bodyPr wrap="square" rtlCol="0">
              <a:spAutoFit/>
            </a:bodyPr>
            <a:lstStyle/>
            <a:p>
              <a:pPr algn="ctr"/>
              <a:r>
                <a:rPr kumimoji="1" lang="en-US" altLang="ja-JP" sz="1200" dirty="0">
                  <a:solidFill>
                    <a:schemeClr val="accent4">
                      <a:lumMod val="75000"/>
                    </a:schemeClr>
                  </a:solidFill>
                </a:rPr>
                <a:t>Vessel pressure</a:t>
              </a:r>
              <a:endParaRPr kumimoji="1" lang="ja-JP" altLang="en-US" sz="1200" dirty="0">
                <a:solidFill>
                  <a:schemeClr val="accent4">
                    <a:lumMod val="75000"/>
                  </a:schemeClr>
                </a:solidFill>
              </a:endParaRPr>
            </a:p>
          </p:txBody>
        </p:sp>
        <p:sp>
          <p:nvSpPr>
            <p:cNvPr id="38" name="テキスト ボックス 37"/>
            <p:cNvSpPr txBox="1"/>
            <p:nvPr/>
          </p:nvSpPr>
          <p:spPr>
            <a:xfrm>
              <a:off x="4798881" y="1631782"/>
              <a:ext cx="942416" cy="296103"/>
            </a:xfrm>
            <a:prstGeom prst="rect">
              <a:avLst/>
            </a:prstGeom>
            <a:noFill/>
          </p:spPr>
          <p:txBody>
            <a:bodyPr wrap="square" rtlCol="0">
              <a:spAutoFit/>
            </a:bodyPr>
            <a:lstStyle/>
            <a:p>
              <a:pPr algn="r"/>
              <a:r>
                <a:rPr kumimoji="1" lang="en-US" altLang="ja-JP" sz="1200" dirty="0">
                  <a:solidFill>
                    <a:schemeClr val="accent3">
                      <a:lumMod val="75000"/>
                    </a:schemeClr>
                  </a:solidFill>
                </a:rPr>
                <a:t>Ethernet</a:t>
              </a:r>
              <a:endParaRPr kumimoji="1" lang="ja-JP" altLang="en-US" sz="1200" dirty="0">
                <a:solidFill>
                  <a:schemeClr val="accent3">
                    <a:lumMod val="75000"/>
                  </a:schemeClr>
                </a:solidFill>
              </a:endParaRPr>
            </a:p>
          </p:txBody>
        </p:sp>
        <p:sp>
          <p:nvSpPr>
            <p:cNvPr id="39" name="テキスト ボックス 38"/>
            <p:cNvSpPr txBox="1"/>
            <p:nvPr/>
          </p:nvSpPr>
          <p:spPr>
            <a:xfrm>
              <a:off x="6616316" y="3011806"/>
              <a:ext cx="976827" cy="296103"/>
            </a:xfrm>
            <a:prstGeom prst="rect">
              <a:avLst/>
            </a:prstGeom>
            <a:noFill/>
          </p:spPr>
          <p:txBody>
            <a:bodyPr wrap="square" rtlCol="0">
              <a:spAutoFit/>
            </a:bodyPr>
            <a:lstStyle/>
            <a:p>
              <a:pPr algn="r"/>
              <a:r>
                <a:rPr kumimoji="1" lang="en-US" altLang="ja-JP" sz="1200" dirty="0" err="1">
                  <a:solidFill>
                    <a:schemeClr val="accent3">
                      <a:lumMod val="75000"/>
                    </a:schemeClr>
                  </a:solidFill>
                </a:rPr>
                <a:t>GbE</a:t>
              </a:r>
              <a:r>
                <a:rPr kumimoji="1" lang="en-US" altLang="ja-JP" sz="1200" dirty="0">
                  <a:solidFill>
                    <a:schemeClr val="accent3">
                      <a:lumMod val="75000"/>
                    </a:schemeClr>
                  </a:solidFill>
                </a:rPr>
                <a:t> × 4</a:t>
              </a:r>
              <a:endParaRPr kumimoji="1" lang="ja-JP" altLang="en-US" sz="1200" dirty="0">
                <a:solidFill>
                  <a:schemeClr val="accent3">
                    <a:lumMod val="75000"/>
                  </a:schemeClr>
                </a:solidFill>
              </a:endParaRPr>
            </a:p>
          </p:txBody>
        </p:sp>
        <p:sp>
          <p:nvSpPr>
            <p:cNvPr id="40" name="テキスト ボックス 39"/>
            <p:cNvSpPr txBox="1"/>
            <p:nvPr/>
          </p:nvSpPr>
          <p:spPr>
            <a:xfrm>
              <a:off x="5483639" y="4675848"/>
              <a:ext cx="1194152" cy="279652"/>
            </a:xfrm>
            <a:prstGeom prst="rect">
              <a:avLst/>
            </a:prstGeom>
            <a:noFill/>
          </p:spPr>
          <p:txBody>
            <a:bodyPr wrap="square" rtlCol="0">
              <a:spAutoFit/>
            </a:bodyPr>
            <a:lstStyle/>
            <a:p>
              <a:r>
                <a:rPr kumimoji="1" lang="en-US" altLang="ja-JP" sz="1100" dirty="0"/>
                <a:t>±2.5V, +3.3V</a:t>
              </a:r>
              <a:endParaRPr kumimoji="1" lang="ja-JP" altLang="en-US" sz="1100" dirty="0"/>
            </a:p>
          </p:txBody>
        </p:sp>
        <p:sp>
          <p:nvSpPr>
            <p:cNvPr id="41" name="テキスト ボックス 40"/>
            <p:cNvSpPr txBox="1"/>
            <p:nvPr/>
          </p:nvSpPr>
          <p:spPr>
            <a:xfrm>
              <a:off x="6514327" y="5443254"/>
              <a:ext cx="1934557" cy="276999"/>
            </a:xfrm>
            <a:prstGeom prst="rect">
              <a:avLst/>
            </a:prstGeom>
            <a:noFill/>
          </p:spPr>
          <p:txBody>
            <a:bodyPr wrap="square" rtlCol="0">
              <a:spAutoFit/>
            </a:bodyPr>
            <a:lstStyle/>
            <a:p>
              <a:pPr algn="ctr"/>
              <a:r>
                <a:rPr kumimoji="1" lang="en-US" altLang="ja-JP" sz="1200" dirty="0">
                  <a:solidFill>
                    <a:schemeClr val="accent4"/>
                  </a:solidFill>
                </a:rPr>
                <a:t>Ambient temperature</a:t>
              </a:r>
              <a:endParaRPr kumimoji="1" lang="ja-JP" altLang="en-US" sz="1200" dirty="0">
                <a:solidFill>
                  <a:schemeClr val="accent4"/>
                </a:solidFill>
              </a:endParaRPr>
            </a:p>
          </p:txBody>
        </p:sp>
        <p:cxnSp>
          <p:nvCxnSpPr>
            <p:cNvPr id="42" name="直線コネクタ 41"/>
            <p:cNvCxnSpPr/>
            <p:nvPr/>
          </p:nvCxnSpPr>
          <p:spPr>
            <a:xfrm>
              <a:off x="4728906" y="6217939"/>
              <a:ext cx="574261" cy="0"/>
            </a:xfrm>
            <a:prstGeom prst="line">
              <a:avLst/>
            </a:prstGeom>
            <a:ln w="38100" cmpd="sng">
              <a:solidFill>
                <a:srgbClr val="9BBB59"/>
              </a:solidFill>
            </a:ln>
          </p:spPr>
          <p:style>
            <a:lnRef idx="2">
              <a:schemeClr val="accent1"/>
            </a:lnRef>
            <a:fillRef idx="0">
              <a:schemeClr val="accent1"/>
            </a:fillRef>
            <a:effectRef idx="1">
              <a:schemeClr val="accent1"/>
            </a:effectRef>
            <a:fontRef idx="minor">
              <a:schemeClr val="tx1"/>
            </a:fontRef>
          </p:style>
        </p:cxnSp>
        <p:cxnSp>
          <p:nvCxnSpPr>
            <p:cNvPr id="43" name="直線コネクタ 42"/>
            <p:cNvCxnSpPr/>
            <p:nvPr/>
          </p:nvCxnSpPr>
          <p:spPr>
            <a:xfrm>
              <a:off x="4726704" y="6469726"/>
              <a:ext cx="574261" cy="0"/>
            </a:xfrm>
            <a:prstGeom prst="line">
              <a:avLst/>
            </a:prstGeom>
            <a:ln w="38100" cmpd="sng">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44" name="直線コネクタ 43"/>
            <p:cNvCxnSpPr/>
            <p:nvPr/>
          </p:nvCxnSpPr>
          <p:spPr>
            <a:xfrm>
              <a:off x="6723045" y="6217939"/>
              <a:ext cx="574261"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45" name="直線コネクタ 44"/>
            <p:cNvCxnSpPr/>
            <p:nvPr/>
          </p:nvCxnSpPr>
          <p:spPr>
            <a:xfrm>
              <a:off x="6731885" y="6469726"/>
              <a:ext cx="574261" cy="0"/>
            </a:xfrm>
            <a:prstGeom prst="line">
              <a:avLst/>
            </a:prstGeom>
            <a:ln w="76200" cmpd="tri">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テキスト ボックス 45"/>
            <p:cNvSpPr txBox="1"/>
            <p:nvPr/>
          </p:nvSpPr>
          <p:spPr>
            <a:xfrm>
              <a:off x="5362799" y="6079439"/>
              <a:ext cx="852550" cy="276999"/>
            </a:xfrm>
            <a:prstGeom prst="rect">
              <a:avLst/>
            </a:prstGeom>
            <a:noFill/>
          </p:spPr>
          <p:txBody>
            <a:bodyPr wrap="square" rtlCol="0">
              <a:spAutoFit/>
            </a:bodyPr>
            <a:lstStyle/>
            <a:p>
              <a:r>
                <a:rPr kumimoji="1" lang="en-US" altLang="ja-JP" sz="1200" dirty="0">
                  <a:solidFill>
                    <a:schemeClr val="accent3">
                      <a:lumMod val="75000"/>
                    </a:schemeClr>
                  </a:solidFill>
                </a:rPr>
                <a:t>Network</a:t>
              </a:r>
              <a:endParaRPr kumimoji="1" lang="ja-JP" altLang="en-US" sz="1200" dirty="0">
                <a:solidFill>
                  <a:schemeClr val="accent3">
                    <a:lumMod val="75000"/>
                  </a:schemeClr>
                </a:solidFill>
              </a:endParaRPr>
            </a:p>
          </p:txBody>
        </p:sp>
        <p:sp>
          <p:nvSpPr>
            <p:cNvPr id="47" name="テキスト ボックス 46"/>
            <p:cNvSpPr txBox="1"/>
            <p:nvPr/>
          </p:nvSpPr>
          <p:spPr>
            <a:xfrm>
              <a:off x="5368855" y="6320183"/>
              <a:ext cx="1247461" cy="296103"/>
            </a:xfrm>
            <a:prstGeom prst="rect">
              <a:avLst/>
            </a:prstGeom>
            <a:noFill/>
          </p:spPr>
          <p:txBody>
            <a:bodyPr wrap="square" rtlCol="0">
              <a:spAutoFit/>
            </a:bodyPr>
            <a:lstStyle/>
            <a:p>
              <a:r>
                <a:rPr kumimoji="1" lang="en-US" altLang="ja-JP" sz="1200" dirty="0">
                  <a:solidFill>
                    <a:srgbClr val="3366FF"/>
                  </a:solidFill>
                </a:rPr>
                <a:t>DAQ </a:t>
              </a:r>
              <a:r>
                <a:rPr lang="en-US" altLang="ja-JP" sz="1200" dirty="0">
                  <a:solidFill>
                    <a:srgbClr val="3366FF"/>
                  </a:solidFill>
                </a:rPr>
                <a:t>c</a:t>
              </a:r>
              <a:r>
                <a:rPr kumimoji="1" lang="en-US" altLang="ja-JP" sz="1200" dirty="0">
                  <a:solidFill>
                    <a:srgbClr val="3366FF"/>
                  </a:solidFill>
                </a:rPr>
                <a:t>ontrol</a:t>
              </a:r>
              <a:endParaRPr kumimoji="1" lang="ja-JP" altLang="en-US" sz="1200" dirty="0">
                <a:solidFill>
                  <a:srgbClr val="3366FF"/>
                </a:solidFill>
              </a:endParaRPr>
            </a:p>
          </p:txBody>
        </p:sp>
        <p:sp>
          <p:nvSpPr>
            <p:cNvPr id="48" name="テキスト ボックス 47"/>
            <p:cNvSpPr txBox="1"/>
            <p:nvPr/>
          </p:nvSpPr>
          <p:spPr>
            <a:xfrm>
              <a:off x="7347587" y="6079439"/>
              <a:ext cx="1122028" cy="276999"/>
            </a:xfrm>
            <a:prstGeom prst="rect">
              <a:avLst/>
            </a:prstGeom>
            <a:noFill/>
          </p:spPr>
          <p:txBody>
            <a:bodyPr wrap="square" rtlCol="0">
              <a:spAutoFit/>
            </a:bodyPr>
            <a:lstStyle/>
            <a:p>
              <a:r>
                <a:rPr kumimoji="1" lang="en-US" altLang="ja-JP" sz="1200" dirty="0">
                  <a:solidFill>
                    <a:schemeClr val="accent4">
                      <a:lumMod val="75000"/>
                    </a:schemeClr>
                  </a:solidFill>
                </a:rPr>
                <a:t>Monitoring</a:t>
              </a:r>
              <a:endParaRPr kumimoji="1" lang="ja-JP" altLang="en-US" sz="1200" dirty="0">
                <a:solidFill>
                  <a:schemeClr val="accent4">
                    <a:lumMod val="75000"/>
                  </a:schemeClr>
                </a:solidFill>
              </a:endParaRPr>
            </a:p>
          </p:txBody>
        </p:sp>
        <p:sp>
          <p:nvSpPr>
            <p:cNvPr id="49" name="テキスト ボックス 48"/>
            <p:cNvSpPr txBox="1"/>
            <p:nvPr/>
          </p:nvSpPr>
          <p:spPr>
            <a:xfrm>
              <a:off x="7349803" y="6326166"/>
              <a:ext cx="1122028" cy="276999"/>
            </a:xfrm>
            <a:prstGeom prst="rect">
              <a:avLst/>
            </a:prstGeom>
            <a:noFill/>
          </p:spPr>
          <p:txBody>
            <a:bodyPr wrap="square" rtlCol="0">
              <a:spAutoFit/>
            </a:bodyPr>
            <a:lstStyle/>
            <a:p>
              <a:r>
                <a:rPr kumimoji="1" lang="en-US" altLang="ja-JP" sz="1200" dirty="0"/>
                <a:t>Power</a:t>
              </a:r>
              <a:endParaRPr kumimoji="1" lang="ja-JP" altLang="en-US" sz="1200" dirty="0"/>
            </a:p>
          </p:txBody>
        </p:sp>
        <p:sp>
          <p:nvSpPr>
            <p:cNvPr id="52" name="テキスト ボックス 51"/>
            <p:cNvSpPr txBox="1"/>
            <p:nvPr/>
          </p:nvSpPr>
          <p:spPr>
            <a:xfrm>
              <a:off x="6769012" y="4830497"/>
              <a:ext cx="1282146" cy="276999"/>
            </a:xfrm>
            <a:prstGeom prst="rect">
              <a:avLst/>
            </a:prstGeom>
            <a:noFill/>
          </p:spPr>
          <p:txBody>
            <a:bodyPr wrap="square" rtlCol="0">
              <a:spAutoFit/>
            </a:bodyPr>
            <a:lstStyle/>
            <a:p>
              <a:pPr algn="ctr"/>
              <a:r>
                <a:rPr lang="en-US" altLang="ja-JP" sz="1200" dirty="0"/>
                <a:t>Sensor power</a:t>
              </a:r>
              <a:endParaRPr kumimoji="1" lang="ja-JP" altLang="en-US" sz="1200" dirty="0"/>
            </a:p>
          </p:txBody>
        </p:sp>
      </p:grpSp>
      <p:sp>
        <p:nvSpPr>
          <p:cNvPr id="16" name="テキスト ボックス 15"/>
          <p:cNvSpPr txBox="1"/>
          <p:nvPr/>
        </p:nvSpPr>
        <p:spPr>
          <a:xfrm rot="15964379">
            <a:off x="189995" y="2323705"/>
            <a:ext cx="918441" cy="338554"/>
          </a:xfrm>
          <a:prstGeom prst="rect">
            <a:avLst/>
          </a:prstGeom>
          <a:noFill/>
        </p:spPr>
        <p:txBody>
          <a:bodyPr wrap="none" rtlCol="0">
            <a:spAutoFit/>
          </a:bodyPr>
          <a:lstStyle/>
          <a:p>
            <a:r>
              <a:rPr kumimoji="1" lang="en-US" altLang="ja-JP" sz="1600" dirty="0">
                <a:solidFill>
                  <a:srgbClr val="0000FF"/>
                </a:solidFill>
              </a:rPr>
              <a:t>~50 cm</a:t>
            </a:r>
            <a:endParaRPr kumimoji="1" lang="ja-JP" altLang="en-US" sz="1600" dirty="0">
              <a:solidFill>
                <a:srgbClr val="0000FF"/>
              </a:solidFill>
            </a:endParaRPr>
          </a:p>
        </p:txBody>
      </p:sp>
      <p:sp>
        <p:nvSpPr>
          <p:cNvPr id="50" name="テキスト ボックス 39">
            <a:extLst>
              <a:ext uri="{FF2B5EF4-FFF2-40B4-BE49-F238E27FC236}">
                <a16:creationId xmlns:a16="http://schemas.microsoft.com/office/drawing/2014/main" xmlns="" id="{6D10094C-62A6-0B47-A855-93CFA3255661}"/>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06357966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lpfit_y_nofit.eps"/>
          <p:cNvPicPr>
            <a:picLocks noChangeAspect="1"/>
          </p:cNvPicPr>
          <p:nvPr/>
        </p:nvPicPr>
        <p:blipFill rotWithShape="1">
          <a:blip r:embed="rId2" cstate="print">
            <a:extLst>
              <a:ext uri="{28A0092B-C50C-407E-A947-70E740481C1C}">
                <a14:useLocalDpi xmlns:a14="http://schemas.microsoft.com/office/drawing/2010/main"/>
              </a:ext>
            </a:extLst>
          </a:blip>
          <a:srcRect t="9052"/>
          <a:stretch/>
        </p:blipFill>
        <p:spPr>
          <a:xfrm>
            <a:off x="362817" y="4243956"/>
            <a:ext cx="4419826" cy="2320795"/>
          </a:xfrm>
          <a:prstGeom prst="rect">
            <a:avLst/>
          </a:prstGeom>
        </p:spPr>
      </p:pic>
      <p:sp>
        <p:nvSpPr>
          <p:cNvPr id="16" name="テキスト ボックス 15"/>
          <p:cNvSpPr txBox="1"/>
          <p:nvPr/>
        </p:nvSpPr>
        <p:spPr>
          <a:xfrm>
            <a:off x="3344034" y="5884426"/>
            <a:ext cx="521472" cy="444224"/>
          </a:xfrm>
          <a:prstGeom prst="rect">
            <a:avLst/>
          </a:prstGeom>
          <a:noFill/>
        </p:spPr>
        <p:txBody>
          <a:bodyPr wrap="none" rtlCol="0">
            <a:spAutoFit/>
          </a:bodyPr>
          <a:lstStyle/>
          <a:p>
            <a:pPr algn="ctr">
              <a:lnSpc>
                <a:spcPct val="80000"/>
              </a:lnSpc>
            </a:pPr>
            <a:r>
              <a:rPr kumimoji="1" lang="en-US" altLang="ja-JP" sz="1400" dirty="0"/>
              <a:t>0.2</a:t>
            </a:r>
          </a:p>
          <a:p>
            <a:pPr algn="ctr">
              <a:lnSpc>
                <a:spcPct val="80000"/>
              </a:lnSpc>
            </a:pPr>
            <a:r>
              <a:rPr kumimoji="1" lang="en-US" altLang="ja-JP" sz="1400" dirty="0"/>
              <a:t>mm</a:t>
            </a:r>
            <a:endParaRPr kumimoji="1" lang="ja-JP" altLang="en-US" sz="1400" dirty="0"/>
          </a:p>
        </p:txBody>
      </p:sp>
      <p:sp>
        <p:nvSpPr>
          <p:cNvPr id="17" name="テキスト ボックス 16"/>
          <p:cNvSpPr txBox="1"/>
          <p:nvPr/>
        </p:nvSpPr>
        <p:spPr>
          <a:xfrm>
            <a:off x="2802932" y="5884426"/>
            <a:ext cx="521472" cy="444224"/>
          </a:xfrm>
          <a:prstGeom prst="rect">
            <a:avLst/>
          </a:prstGeom>
          <a:noFill/>
        </p:spPr>
        <p:txBody>
          <a:bodyPr wrap="none" rtlCol="0">
            <a:spAutoFit/>
          </a:bodyPr>
          <a:lstStyle/>
          <a:p>
            <a:pPr algn="ctr">
              <a:lnSpc>
                <a:spcPct val="80000"/>
              </a:lnSpc>
            </a:pPr>
            <a:r>
              <a:rPr kumimoji="1" lang="en-US" altLang="ja-JP" sz="1400" dirty="0"/>
              <a:t>0.3</a:t>
            </a:r>
          </a:p>
          <a:p>
            <a:pPr algn="ctr">
              <a:lnSpc>
                <a:spcPct val="80000"/>
              </a:lnSpc>
            </a:pPr>
            <a:r>
              <a:rPr kumimoji="1" lang="en-US" altLang="ja-JP" sz="1400" dirty="0"/>
              <a:t>mm</a:t>
            </a:r>
            <a:endParaRPr kumimoji="1" lang="ja-JP" altLang="en-US" sz="1400" dirty="0"/>
          </a:p>
        </p:txBody>
      </p:sp>
      <p:sp>
        <p:nvSpPr>
          <p:cNvPr id="18" name="テキスト ボックス 17"/>
          <p:cNvSpPr txBox="1"/>
          <p:nvPr/>
        </p:nvSpPr>
        <p:spPr>
          <a:xfrm>
            <a:off x="1927836" y="5942325"/>
            <a:ext cx="819881" cy="307777"/>
          </a:xfrm>
          <a:prstGeom prst="rect">
            <a:avLst/>
          </a:prstGeom>
          <a:noFill/>
        </p:spPr>
        <p:txBody>
          <a:bodyPr wrap="none" rtlCol="0">
            <a:spAutoFit/>
          </a:bodyPr>
          <a:lstStyle/>
          <a:p>
            <a:r>
              <a:rPr kumimoji="1" lang="en-US" altLang="ja-JP" sz="1400" dirty="0"/>
              <a:t>0.4 mm</a:t>
            </a:r>
            <a:endParaRPr kumimoji="1" lang="ja-JP" altLang="en-US" sz="1400" dirty="0"/>
          </a:p>
        </p:txBody>
      </p:sp>
      <p:sp>
        <p:nvSpPr>
          <p:cNvPr id="19" name="テキスト ボックス 18"/>
          <p:cNvSpPr txBox="1"/>
          <p:nvPr/>
        </p:nvSpPr>
        <p:spPr>
          <a:xfrm>
            <a:off x="932968" y="5950018"/>
            <a:ext cx="819881" cy="307777"/>
          </a:xfrm>
          <a:prstGeom prst="rect">
            <a:avLst/>
          </a:prstGeom>
          <a:noFill/>
        </p:spPr>
        <p:txBody>
          <a:bodyPr wrap="none" rtlCol="0">
            <a:spAutoFit/>
          </a:bodyPr>
          <a:lstStyle/>
          <a:p>
            <a:r>
              <a:rPr kumimoji="1" lang="en-US" altLang="ja-JP" sz="1400" dirty="0"/>
              <a:t>0.5 mm</a:t>
            </a:r>
            <a:endParaRPr kumimoji="1" lang="ja-JP" altLang="en-US" sz="1400" dirty="0"/>
          </a:p>
        </p:txBody>
      </p:sp>
      <p:sp>
        <p:nvSpPr>
          <p:cNvPr id="20" name="テキスト ボックス 19"/>
          <p:cNvSpPr txBox="1"/>
          <p:nvPr/>
        </p:nvSpPr>
        <p:spPr>
          <a:xfrm rot="5400000">
            <a:off x="3520964" y="5651395"/>
            <a:ext cx="819881" cy="307777"/>
          </a:xfrm>
          <a:prstGeom prst="rect">
            <a:avLst/>
          </a:prstGeom>
          <a:noFill/>
        </p:spPr>
        <p:txBody>
          <a:bodyPr wrap="none" rtlCol="0">
            <a:spAutoFit/>
          </a:bodyPr>
          <a:lstStyle/>
          <a:p>
            <a:r>
              <a:rPr kumimoji="1" lang="en-US" altLang="ja-JP" sz="1400" dirty="0"/>
              <a:t>0.1</a:t>
            </a:r>
            <a:r>
              <a:rPr kumimoji="1" lang="ja-JP" altLang="en-US" sz="1400" dirty="0"/>
              <a:t> </a:t>
            </a:r>
            <a:r>
              <a:rPr kumimoji="1" lang="en-US" altLang="ja-JP" sz="1400" dirty="0"/>
              <a:t>mm</a:t>
            </a:r>
            <a:endParaRPr kumimoji="1" lang="ja-JP" altLang="en-US" sz="1400" dirty="0"/>
          </a:p>
        </p:txBody>
      </p:sp>
      <p:sp>
        <p:nvSpPr>
          <p:cNvPr id="4" name="テキスト ボックス 3"/>
          <p:cNvSpPr txBox="1"/>
          <p:nvPr/>
        </p:nvSpPr>
        <p:spPr>
          <a:xfrm rot="16200000">
            <a:off x="-269753" y="4688220"/>
            <a:ext cx="1365979" cy="338554"/>
          </a:xfrm>
          <a:prstGeom prst="rect">
            <a:avLst/>
          </a:prstGeom>
          <a:noFill/>
        </p:spPr>
        <p:txBody>
          <a:bodyPr wrap="none" rtlCol="0">
            <a:spAutoFit/>
          </a:bodyPr>
          <a:lstStyle/>
          <a:p>
            <a:r>
              <a:rPr kumimoji="1" lang="en-US" altLang="ja-JP" sz="1600" dirty="0"/>
              <a:t>Transmission</a:t>
            </a:r>
            <a:endParaRPr kumimoji="1" lang="ja-JP" altLang="en-US" sz="1600" dirty="0"/>
          </a:p>
        </p:txBody>
      </p:sp>
      <p:sp>
        <p:nvSpPr>
          <p:cNvPr id="29" name="テキスト ボックス 28"/>
          <p:cNvSpPr txBox="1"/>
          <p:nvPr/>
        </p:nvSpPr>
        <p:spPr>
          <a:xfrm>
            <a:off x="1890691" y="6378667"/>
            <a:ext cx="2561819" cy="338554"/>
          </a:xfrm>
          <a:prstGeom prst="rect">
            <a:avLst/>
          </a:prstGeom>
          <a:noFill/>
        </p:spPr>
        <p:txBody>
          <a:bodyPr wrap="none" rtlCol="0">
            <a:spAutoFit/>
          </a:bodyPr>
          <a:lstStyle/>
          <a:p>
            <a:r>
              <a:rPr kumimoji="1" lang="en-US" altLang="ja-JP" sz="1600" dirty="0"/>
              <a:t>Distance from top (mm)</a:t>
            </a:r>
            <a:endParaRPr kumimoji="1" lang="ja-JP" altLang="en-US" sz="1600" dirty="0"/>
          </a:p>
        </p:txBody>
      </p:sp>
      <p:pic>
        <p:nvPicPr>
          <p:cNvPr id="11" name="図 10" descr="SegawaGd_2mm_000108_norm_8bit.tif"/>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4570782" y="1753753"/>
            <a:ext cx="4220222" cy="4220222"/>
          </a:xfrm>
          <a:prstGeom prst="rect">
            <a:avLst/>
          </a:prstGeom>
        </p:spPr>
      </p:pic>
      <p:sp>
        <p:nvSpPr>
          <p:cNvPr id="2" name="タイトル 1"/>
          <p:cNvSpPr>
            <a:spLocks noGrp="1"/>
          </p:cNvSpPr>
          <p:nvPr>
            <p:ph type="title"/>
          </p:nvPr>
        </p:nvSpPr>
        <p:spPr>
          <a:xfrm>
            <a:off x="457200" y="390862"/>
            <a:ext cx="8229600" cy="990600"/>
          </a:xfrm>
        </p:spPr>
        <p:txBody>
          <a:bodyPr>
            <a:normAutofit/>
          </a:bodyPr>
          <a:lstStyle/>
          <a:p>
            <a:r>
              <a:rPr kumimoji="1" lang="en-US" altLang="ja-JP" dirty="0"/>
              <a:t>Spatial resolution at RADEN</a:t>
            </a:r>
            <a:endParaRPr kumimoji="1" lang="ja-JP" altLang="en-US" baseline="-25000" dirty="0"/>
          </a:p>
        </p:txBody>
      </p:sp>
      <p:sp>
        <p:nvSpPr>
          <p:cNvPr id="28" name="テキスト ボックス 27"/>
          <p:cNvSpPr txBox="1"/>
          <p:nvPr/>
        </p:nvSpPr>
        <p:spPr>
          <a:xfrm>
            <a:off x="6834439" y="5651137"/>
            <a:ext cx="1852361" cy="307777"/>
          </a:xfrm>
          <a:prstGeom prst="rect">
            <a:avLst/>
          </a:prstGeom>
          <a:noFill/>
        </p:spPr>
        <p:txBody>
          <a:bodyPr wrap="none" rtlCol="0">
            <a:spAutoFit/>
          </a:bodyPr>
          <a:lstStyle/>
          <a:p>
            <a:r>
              <a:rPr kumimoji="1" lang="en-US" altLang="ja-JP" sz="1400" dirty="0"/>
              <a:t>Bin size: 40 x 40 µm</a:t>
            </a:r>
            <a:r>
              <a:rPr kumimoji="1" lang="en-US" altLang="ja-JP" sz="1400" baseline="30000" dirty="0"/>
              <a:t>2</a:t>
            </a:r>
            <a:endParaRPr kumimoji="1" lang="ja-JP" altLang="en-US" sz="1400" baseline="30000" dirty="0"/>
          </a:p>
        </p:txBody>
      </p:sp>
      <p:sp>
        <p:nvSpPr>
          <p:cNvPr id="6" name="正方形/長方形 5"/>
          <p:cNvSpPr/>
          <p:nvPr/>
        </p:nvSpPr>
        <p:spPr>
          <a:xfrm>
            <a:off x="7541096" y="3979398"/>
            <a:ext cx="376685" cy="720411"/>
          </a:xfrm>
          <a:prstGeom prst="rect">
            <a:avLst/>
          </a:prstGeom>
          <a:noFill/>
          <a:ln w="28575" cmpd="sng">
            <a:solidFill>
              <a:srgbClr val="FFFF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7" name="直線矢印コネクタ 26"/>
          <p:cNvCxnSpPr/>
          <p:nvPr/>
        </p:nvCxnSpPr>
        <p:spPr>
          <a:xfrm flipV="1">
            <a:off x="5056105" y="2093930"/>
            <a:ext cx="3251433" cy="3197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6282055" y="1752145"/>
            <a:ext cx="741495" cy="368901"/>
          </a:xfrm>
          <a:prstGeom prst="rect">
            <a:avLst/>
          </a:prstGeom>
          <a:noFill/>
        </p:spPr>
        <p:txBody>
          <a:bodyPr wrap="none" rtlCol="0">
            <a:spAutoFit/>
          </a:bodyPr>
          <a:lstStyle/>
          <a:p>
            <a:r>
              <a:rPr kumimoji="1" lang="en-US" altLang="ja-JP" dirty="0">
                <a:solidFill>
                  <a:schemeClr val="accent1"/>
                </a:solidFill>
              </a:rPr>
              <a:t>8 cm</a:t>
            </a:r>
            <a:endParaRPr kumimoji="1" lang="ja-JP" altLang="en-US" dirty="0">
              <a:solidFill>
                <a:schemeClr val="accent1"/>
              </a:solidFill>
            </a:endParaRPr>
          </a:p>
        </p:txBody>
      </p:sp>
      <p:cxnSp>
        <p:nvCxnSpPr>
          <p:cNvPr id="36" name="直線コネクタ 35"/>
          <p:cNvCxnSpPr/>
          <p:nvPr/>
        </p:nvCxnSpPr>
        <p:spPr>
          <a:xfrm>
            <a:off x="1879944" y="4271818"/>
            <a:ext cx="0" cy="202370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7" name="直線コネクタ 36"/>
          <p:cNvCxnSpPr/>
          <p:nvPr/>
        </p:nvCxnSpPr>
        <p:spPr>
          <a:xfrm>
            <a:off x="3810145" y="4271818"/>
            <a:ext cx="0" cy="202370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8" name="直線コネクタ 37"/>
          <p:cNvCxnSpPr/>
          <p:nvPr/>
        </p:nvCxnSpPr>
        <p:spPr>
          <a:xfrm>
            <a:off x="3374912" y="4271818"/>
            <a:ext cx="0" cy="202370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9" name="直線コネクタ 38"/>
          <p:cNvCxnSpPr/>
          <p:nvPr/>
        </p:nvCxnSpPr>
        <p:spPr>
          <a:xfrm>
            <a:off x="2736674" y="4271818"/>
            <a:ext cx="0" cy="2023703"/>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3" name="コンテンツ プレースホルダー 2"/>
          <p:cNvSpPr>
            <a:spLocks noGrp="1"/>
          </p:cNvSpPr>
          <p:nvPr>
            <p:ph sz="half" idx="1"/>
          </p:nvPr>
        </p:nvSpPr>
        <p:spPr>
          <a:xfrm>
            <a:off x="457198" y="1436208"/>
            <a:ext cx="3995312" cy="2597936"/>
          </a:xfrm>
        </p:spPr>
        <p:txBody>
          <a:bodyPr>
            <a:normAutofit/>
          </a:bodyPr>
          <a:lstStyle/>
          <a:p>
            <a:pPr>
              <a:spcBef>
                <a:spcPts val="1056"/>
              </a:spcBef>
            </a:pPr>
            <a:r>
              <a:rPr kumimoji="1" lang="en-US" altLang="ja-JP" sz="1800" dirty="0"/>
              <a:t>Optimized gas mixture and refined neutron position reconstruction algorithm</a:t>
            </a:r>
          </a:p>
          <a:p>
            <a:pPr>
              <a:spcBef>
                <a:spcPts val="1056"/>
              </a:spcBef>
            </a:pPr>
            <a:r>
              <a:rPr kumimoji="1" lang="en-US" altLang="ja-JP" sz="1800" dirty="0"/>
              <a:t>Image of </a:t>
            </a:r>
            <a:r>
              <a:rPr kumimoji="1" lang="en-US" altLang="ja-JP" sz="1800" dirty="0" err="1"/>
              <a:t>Gd</a:t>
            </a:r>
            <a:r>
              <a:rPr kumimoji="1" lang="en-US" altLang="ja-JP" sz="1800" dirty="0"/>
              <a:t> test pattern</a:t>
            </a:r>
          </a:p>
          <a:p>
            <a:pPr lvl="1">
              <a:spcBef>
                <a:spcPts val="1056"/>
              </a:spcBef>
            </a:pPr>
            <a:r>
              <a:rPr kumimoji="1" lang="en-US" altLang="ja-JP" sz="1800" dirty="0"/>
              <a:t>L/D: 5000, Exposure: 1.5 hours</a:t>
            </a:r>
          </a:p>
          <a:p>
            <a:pPr lvl="1">
              <a:spcBef>
                <a:spcPts val="1056"/>
              </a:spcBef>
            </a:pPr>
            <a:r>
              <a:rPr kumimoji="1" lang="en-US" altLang="ja-JP" sz="1800" dirty="0">
                <a:solidFill>
                  <a:srgbClr val="FF0000"/>
                </a:solidFill>
              </a:rPr>
              <a:t>10% contrast at 5 </a:t>
            </a:r>
            <a:r>
              <a:rPr kumimoji="1" lang="en-US" altLang="ja-JP" sz="1800" dirty="0" err="1">
                <a:solidFill>
                  <a:srgbClr val="FF0000"/>
                </a:solidFill>
              </a:rPr>
              <a:t>lp</a:t>
            </a:r>
            <a:r>
              <a:rPr kumimoji="1" lang="en-US" altLang="ja-JP" sz="1800" dirty="0">
                <a:solidFill>
                  <a:srgbClr val="FF0000"/>
                </a:solidFill>
              </a:rPr>
              <a:t>/mm</a:t>
            </a:r>
            <a:r>
              <a:rPr kumimoji="1" lang="en-US" altLang="ja-JP" sz="1800" dirty="0"/>
              <a:t> (100µm line width)</a:t>
            </a:r>
            <a:endParaRPr kumimoji="1" lang="en-US" altLang="ja-JP" sz="1800" i="1" dirty="0"/>
          </a:p>
        </p:txBody>
      </p:sp>
      <p:sp>
        <p:nvSpPr>
          <p:cNvPr id="7" name="テキスト ボックス 6"/>
          <p:cNvSpPr txBox="1"/>
          <p:nvPr/>
        </p:nvSpPr>
        <p:spPr>
          <a:xfrm>
            <a:off x="4536761" y="1371517"/>
            <a:ext cx="3049695" cy="369332"/>
          </a:xfrm>
          <a:prstGeom prst="rect">
            <a:avLst/>
          </a:prstGeom>
          <a:noFill/>
        </p:spPr>
        <p:txBody>
          <a:bodyPr wrap="square" rtlCol="0">
            <a:spAutoFit/>
          </a:bodyPr>
          <a:lstStyle/>
          <a:p>
            <a:r>
              <a:rPr kumimoji="1" lang="en-US" altLang="ja-JP" b="1" dirty="0">
                <a:solidFill>
                  <a:schemeClr val="accent3">
                    <a:lumMod val="50000"/>
                  </a:schemeClr>
                </a:solidFill>
              </a:rPr>
              <a:t>Image of </a:t>
            </a:r>
            <a:r>
              <a:rPr kumimoji="1" lang="en-US" altLang="ja-JP" b="1" dirty="0" err="1">
                <a:solidFill>
                  <a:schemeClr val="accent3">
                    <a:lumMod val="50000"/>
                  </a:schemeClr>
                </a:solidFill>
              </a:rPr>
              <a:t>Gd</a:t>
            </a:r>
            <a:r>
              <a:rPr kumimoji="1" lang="en-US" altLang="ja-JP" b="1" dirty="0">
                <a:solidFill>
                  <a:schemeClr val="accent3">
                    <a:lumMod val="50000"/>
                  </a:schemeClr>
                </a:solidFill>
              </a:rPr>
              <a:t> test target</a:t>
            </a:r>
          </a:p>
        </p:txBody>
      </p:sp>
      <p:cxnSp>
        <p:nvCxnSpPr>
          <p:cNvPr id="32" name="直線矢印コネクタ 31"/>
          <p:cNvCxnSpPr>
            <a:endCxn id="6" idx="1"/>
          </p:cNvCxnSpPr>
          <p:nvPr/>
        </p:nvCxnSpPr>
        <p:spPr>
          <a:xfrm flipV="1">
            <a:off x="4343081" y="4339604"/>
            <a:ext cx="3198015" cy="652520"/>
          </a:xfrm>
          <a:prstGeom prst="straightConnector1">
            <a:avLst/>
          </a:prstGeom>
          <a:ln>
            <a:solidFill>
              <a:srgbClr val="FFFF0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4" name="テキスト ボックス 39">
            <a:extLst>
              <a:ext uri="{FF2B5EF4-FFF2-40B4-BE49-F238E27FC236}">
                <a16:creationId xmlns:a16="http://schemas.microsoft.com/office/drawing/2014/main" xmlns="" id="{D88270C8-FE09-3144-A592-E29A9B604C49}"/>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97643065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379819"/>
            <a:ext cx="8229600" cy="990600"/>
          </a:xfrm>
        </p:spPr>
        <p:txBody>
          <a:bodyPr>
            <a:normAutofit/>
          </a:bodyPr>
          <a:lstStyle/>
          <a:p>
            <a:r>
              <a:rPr kumimoji="1" lang="en-US" altLang="ja-JP" dirty="0"/>
              <a:t>H</a:t>
            </a:r>
            <a:r>
              <a:rPr kumimoji="1" lang="en-US" altLang="ja-JP" dirty="0" smtClean="0"/>
              <a:t>ardware </a:t>
            </a:r>
            <a:r>
              <a:rPr kumimoji="1" lang="en-US" altLang="ja-JP" dirty="0"/>
              <a:t>rate performance</a:t>
            </a:r>
            <a:endParaRPr kumimoji="1" lang="ja-JP" altLang="en-US" dirty="0"/>
          </a:p>
        </p:txBody>
      </p:sp>
      <p:sp>
        <p:nvSpPr>
          <p:cNvPr id="5" name="コンテンツ プレースホルダー 4"/>
          <p:cNvSpPr>
            <a:spLocks noGrp="1"/>
          </p:cNvSpPr>
          <p:nvPr>
            <p:ph sz="half" idx="1"/>
          </p:nvPr>
        </p:nvSpPr>
        <p:spPr>
          <a:xfrm>
            <a:off x="457197" y="1516081"/>
            <a:ext cx="3949151" cy="4988815"/>
          </a:xfrm>
        </p:spPr>
        <p:txBody>
          <a:bodyPr>
            <a:normAutofit lnSpcReduction="10000"/>
          </a:bodyPr>
          <a:lstStyle/>
          <a:p>
            <a:pPr>
              <a:spcBef>
                <a:spcPts val="1400"/>
              </a:spcBef>
            </a:pPr>
            <a:r>
              <a:rPr kumimoji="1" lang="en-US" altLang="ja-JP" sz="1900" dirty="0"/>
              <a:t>Revised data encoder hardware</a:t>
            </a:r>
            <a:r>
              <a:rPr kumimoji="1" lang="ja-JP" altLang="en-US" sz="1900" dirty="0"/>
              <a:t> </a:t>
            </a:r>
            <a:r>
              <a:rPr kumimoji="1" lang="en-US" altLang="ja-JP" sz="1900" dirty="0"/>
              <a:t>(100BASE-T</a:t>
            </a:r>
            <a:r>
              <a:rPr kumimoji="1" lang="ja-JP" altLang="en-US" sz="1900" dirty="0"/>
              <a:t> </a:t>
            </a:r>
            <a:r>
              <a:rPr kumimoji="1" lang="en-US" altLang="ja-JP" sz="1900" dirty="0"/>
              <a:t>→ Gigabit Ethernet)</a:t>
            </a:r>
          </a:p>
          <a:p>
            <a:pPr lvl="1" indent="-255600">
              <a:spcBef>
                <a:spcPts val="1400"/>
              </a:spcBef>
              <a:buFont typeface="Lucida Grande"/>
              <a:buChar char="→"/>
            </a:pPr>
            <a:r>
              <a:rPr kumimoji="1" lang="en-US" altLang="ja-JP" sz="1900" dirty="0"/>
              <a:t>About </a:t>
            </a:r>
            <a:r>
              <a:rPr kumimoji="1" lang="en-US" altLang="ja-JP" sz="1900" dirty="0">
                <a:solidFill>
                  <a:srgbClr val="008000"/>
                </a:solidFill>
              </a:rPr>
              <a:t>7 times increase</a:t>
            </a:r>
            <a:r>
              <a:rPr kumimoji="1" lang="en-US" altLang="ja-JP" sz="1900" dirty="0"/>
              <a:t> in </a:t>
            </a:r>
            <a:r>
              <a:rPr kumimoji="1" lang="en-US" altLang="ja-JP" sz="1900" dirty="0" smtClean="0"/>
              <a:t>rate </a:t>
            </a:r>
            <a:r>
              <a:rPr kumimoji="1" lang="en-US" altLang="ja-JP" sz="1900" dirty="0"/>
              <a:t>capacity</a:t>
            </a:r>
          </a:p>
          <a:p>
            <a:pPr>
              <a:spcBef>
                <a:spcPts val="1400"/>
              </a:spcBef>
            </a:pPr>
            <a:r>
              <a:rPr kumimoji="1" lang="en-US" altLang="ja-JP" sz="1900" dirty="0"/>
              <a:t>Changed from </a:t>
            </a:r>
            <a:r>
              <a:rPr kumimoji="1" lang="en-US" altLang="ja-JP" sz="1900" dirty="0" err="1"/>
              <a:t>Ar</a:t>
            </a:r>
            <a:r>
              <a:rPr kumimoji="1" lang="en-US" altLang="ja-JP" sz="1900" dirty="0"/>
              <a:t> to CF</a:t>
            </a:r>
            <a:r>
              <a:rPr kumimoji="1" lang="en-US" altLang="ja-JP" sz="1900" baseline="-25000" dirty="0"/>
              <a:t>4</a:t>
            </a:r>
            <a:r>
              <a:rPr kumimoji="1" lang="en-US" altLang="ja-JP" sz="1900" dirty="0"/>
              <a:t> based gas mixture</a:t>
            </a:r>
          </a:p>
          <a:p>
            <a:pPr lvl="1" indent="-255600">
              <a:spcBef>
                <a:spcPts val="1400"/>
              </a:spcBef>
              <a:buFont typeface="Lucida Grande"/>
              <a:buChar char="→"/>
            </a:pPr>
            <a:r>
              <a:rPr kumimoji="1" lang="en-US" altLang="ja-JP" sz="1900" dirty="0"/>
              <a:t>About </a:t>
            </a:r>
            <a:r>
              <a:rPr kumimoji="1" lang="en-US" altLang="ja-JP" sz="1900" dirty="0">
                <a:solidFill>
                  <a:srgbClr val="008000"/>
                </a:solidFill>
              </a:rPr>
              <a:t>2 times increase</a:t>
            </a:r>
            <a:r>
              <a:rPr kumimoji="1" lang="en-US" altLang="ja-JP" sz="1900" dirty="0"/>
              <a:t> due to smaller track size</a:t>
            </a:r>
          </a:p>
          <a:p>
            <a:pPr>
              <a:spcBef>
                <a:spcPts val="1400"/>
              </a:spcBef>
            </a:pPr>
            <a:r>
              <a:rPr kumimoji="1" lang="en-US" altLang="ja-JP" sz="1900" dirty="0">
                <a:solidFill>
                  <a:srgbClr val="FF6600"/>
                </a:solidFill>
              </a:rPr>
              <a:t>Total increase in </a:t>
            </a:r>
            <a:r>
              <a:rPr kumimoji="1" lang="en-US" altLang="ja-JP" sz="1900" dirty="0" smtClean="0">
                <a:solidFill>
                  <a:srgbClr val="FF6600"/>
                </a:solidFill>
              </a:rPr>
              <a:t>global peak rate </a:t>
            </a:r>
            <a:r>
              <a:rPr kumimoji="1" lang="en-US" altLang="ja-JP" sz="1900" dirty="0">
                <a:solidFill>
                  <a:srgbClr val="FF6600"/>
                </a:solidFill>
              </a:rPr>
              <a:t>capacity from 0.6 to 8 </a:t>
            </a:r>
            <a:r>
              <a:rPr kumimoji="1" lang="en-US" altLang="ja-JP" sz="1900" dirty="0" err="1">
                <a:solidFill>
                  <a:srgbClr val="FF6600"/>
                </a:solidFill>
              </a:rPr>
              <a:t>Mcps</a:t>
            </a:r>
            <a:endParaRPr kumimoji="1" lang="en-US" altLang="ja-JP" sz="1900" dirty="0">
              <a:solidFill>
                <a:srgbClr val="FF6600"/>
              </a:solidFill>
            </a:endParaRPr>
          </a:p>
          <a:p>
            <a:pPr>
              <a:spcBef>
                <a:spcPts val="1400"/>
              </a:spcBef>
            </a:pPr>
            <a:r>
              <a:rPr kumimoji="1" lang="en-US" altLang="ja-JP" sz="1900" dirty="0">
                <a:solidFill>
                  <a:srgbClr val="AD0101"/>
                </a:solidFill>
              </a:rPr>
              <a:t>Usable rate limited by offline analysis</a:t>
            </a:r>
          </a:p>
        </p:txBody>
      </p:sp>
      <p:graphicFrame>
        <p:nvGraphicFramePr>
          <p:cNvPr id="14" name="グラフ 13"/>
          <p:cNvGraphicFramePr>
            <a:graphicFrameLocks/>
          </p:cNvGraphicFramePr>
          <p:nvPr>
            <p:extLst>
              <p:ext uri="{D42A27DB-BD31-4B8C-83A1-F6EECF244321}">
                <p14:modId xmlns:p14="http://schemas.microsoft.com/office/powerpoint/2010/main" val="1146665738"/>
              </p:ext>
            </p:extLst>
          </p:nvPr>
        </p:nvGraphicFramePr>
        <p:xfrm>
          <a:off x="4569879" y="1214786"/>
          <a:ext cx="3889425" cy="28808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グラフ 5"/>
          <p:cNvGraphicFramePr>
            <a:graphicFrameLocks/>
          </p:cNvGraphicFramePr>
          <p:nvPr>
            <p:extLst>
              <p:ext uri="{D42A27DB-BD31-4B8C-83A1-F6EECF244321}">
                <p14:modId xmlns:p14="http://schemas.microsoft.com/office/powerpoint/2010/main" val="2711693671"/>
              </p:ext>
            </p:extLst>
          </p:nvPr>
        </p:nvGraphicFramePr>
        <p:xfrm>
          <a:off x="4569879" y="3967581"/>
          <a:ext cx="3889425"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39">
            <a:extLst>
              <a:ext uri="{FF2B5EF4-FFF2-40B4-BE49-F238E27FC236}">
                <a16:creationId xmlns:a16="http://schemas.microsoft.com/office/drawing/2014/main" xmlns="" id="{9EAAD545-C0E7-4F48-BF11-88E2339F683B}"/>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16522502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flux.receff.2.20170609.pdf"/>
          <p:cNvPicPr>
            <a:picLocks noChangeAspect="1"/>
          </p:cNvPicPr>
          <p:nvPr/>
        </p:nvPicPr>
        <p:blipFill rotWithShape="1">
          <a:blip r:embed="rId2">
            <a:extLst>
              <a:ext uri="{28A0092B-C50C-407E-A947-70E740481C1C}">
                <a14:useLocalDpi xmlns:a14="http://schemas.microsoft.com/office/drawing/2010/main"/>
              </a:ext>
            </a:extLst>
          </a:blip>
          <a:srcRect l="7818"/>
          <a:stretch/>
        </p:blipFill>
        <p:spPr>
          <a:xfrm rot="5400000">
            <a:off x="5680128" y="982852"/>
            <a:ext cx="2673953" cy="3860827"/>
          </a:xfrm>
          <a:prstGeom prst="rect">
            <a:avLst/>
          </a:prstGeom>
        </p:spPr>
      </p:pic>
      <p:pic>
        <p:nvPicPr>
          <p:cNvPr id="36" name="図 35" descr="MEMS_ntof_fill_run98.pdf"/>
          <p:cNvPicPr>
            <a:picLocks noChangeAspect="1"/>
          </p:cNvPicPr>
          <p:nvPr/>
        </p:nvPicPr>
        <p:blipFill rotWithShape="1">
          <a:blip r:embed="rId3">
            <a:extLst>
              <a:ext uri="{28A0092B-C50C-407E-A947-70E740481C1C}">
                <a14:useLocalDpi xmlns:a14="http://schemas.microsoft.com/office/drawing/2010/main"/>
              </a:ext>
            </a:extLst>
          </a:blip>
          <a:srcRect l="11564" t="9973" r="10615" b="16147"/>
          <a:stretch/>
        </p:blipFill>
        <p:spPr>
          <a:xfrm rot="5400000">
            <a:off x="6624348" y="2022238"/>
            <a:ext cx="814377" cy="3056408"/>
          </a:xfrm>
          <a:prstGeom prst="rect">
            <a:avLst/>
          </a:prstGeom>
        </p:spPr>
      </p:pic>
      <p:sp>
        <p:nvSpPr>
          <p:cNvPr id="8" name="コンテンツ プレースホルダー 7"/>
          <p:cNvSpPr>
            <a:spLocks noGrp="1"/>
          </p:cNvSpPr>
          <p:nvPr>
            <p:ph sz="half" idx="1"/>
          </p:nvPr>
        </p:nvSpPr>
        <p:spPr>
          <a:xfrm>
            <a:off x="457200" y="1407972"/>
            <a:ext cx="4158032" cy="5054774"/>
          </a:xfrm>
        </p:spPr>
        <p:txBody>
          <a:bodyPr>
            <a:normAutofit/>
          </a:bodyPr>
          <a:lstStyle/>
          <a:p>
            <a:pPr>
              <a:spcBef>
                <a:spcPts val="1400"/>
              </a:spcBef>
            </a:pPr>
            <a:r>
              <a:rPr kumimoji="1" lang="en-US" altLang="ja-JP" sz="1800" dirty="0"/>
              <a:t>Raw hits are clustered into neutron events (~14 hits/event with current gas mixture</a:t>
            </a:r>
            <a:r>
              <a:rPr kumimoji="1" lang="en-US" altLang="ja-JP" sz="1800" dirty="0" smtClean="0"/>
              <a:t>)</a:t>
            </a:r>
          </a:p>
          <a:p>
            <a:pPr lvl="1">
              <a:spcBef>
                <a:spcPts val="800"/>
              </a:spcBef>
            </a:pPr>
            <a:r>
              <a:rPr kumimoji="1" lang="en-US" altLang="ja-JP" sz="1700" dirty="0" smtClean="0"/>
              <a:t>Data</a:t>
            </a:r>
            <a:r>
              <a:rPr kumimoji="1" lang="ja-JP" altLang="en-US" sz="1700" dirty="0" smtClean="0"/>
              <a:t> </a:t>
            </a:r>
            <a:r>
              <a:rPr kumimoji="1" lang="en-US" altLang="ja-JP" sz="1700" dirty="0" smtClean="0"/>
              <a:t>taken</a:t>
            </a:r>
            <a:r>
              <a:rPr kumimoji="1" lang="ja-JP" altLang="en-US" sz="1700" dirty="0" smtClean="0"/>
              <a:t> </a:t>
            </a:r>
            <a:r>
              <a:rPr kumimoji="1" lang="en-US" altLang="ja-JP" sz="1700" dirty="0" smtClean="0"/>
              <a:t>with</a:t>
            </a:r>
            <a:r>
              <a:rPr kumimoji="1" lang="ja-JP" altLang="en-US" sz="1700" dirty="0" smtClean="0"/>
              <a:t> </a:t>
            </a:r>
            <a:r>
              <a:rPr kumimoji="1" lang="en-US" altLang="ja-JP" sz="1700" dirty="0" smtClean="0"/>
              <a:t>fixed</a:t>
            </a:r>
            <a:r>
              <a:rPr kumimoji="1" lang="ja-JP" altLang="en-US" sz="1700" dirty="0" smtClean="0"/>
              <a:t> </a:t>
            </a:r>
            <a:r>
              <a:rPr kumimoji="1" lang="en-US" altLang="ja-JP" sz="1700" dirty="0" smtClean="0"/>
              <a:t>area</a:t>
            </a:r>
            <a:r>
              <a:rPr kumimoji="1" lang="ja-JP" altLang="en-US" sz="1700" dirty="0" smtClean="0"/>
              <a:t> </a:t>
            </a:r>
            <a:r>
              <a:rPr kumimoji="1" lang="en-US" altLang="ja-JP" sz="1700" dirty="0" smtClean="0"/>
              <a:t>and</a:t>
            </a:r>
            <a:r>
              <a:rPr kumimoji="1" lang="ja-JP" altLang="en-US" sz="1700" dirty="0" smtClean="0"/>
              <a:t> </a:t>
            </a:r>
            <a:r>
              <a:rPr kumimoji="1" lang="en-US" altLang="ja-JP" sz="1700" dirty="0" smtClean="0"/>
              <a:t>increasing</a:t>
            </a:r>
            <a:r>
              <a:rPr kumimoji="1" lang="ja-JP" altLang="en-US" sz="1700" dirty="0" smtClean="0"/>
              <a:t> </a:t>
            </a:r>
            <a:r>
              <a:rPr kumimoji="1" lang="en-US" altLang="ja-JP" sz="1700" dirty="0" smtClean="0"/>
              <a:t>flux</a:t>
            </a:r>
          </a:p>
          <a:p>
            <a:pPr lvl="1">
              <a:spcBef>
                <a:spcPts val="800"/>
              </a:spcBef>
            </a:pPr>
            <a:r>
              <a:rPr kumimoji="1" lang="en-US" altLang="ja-JP" sz="1700" dirty="0" smtClean="0"/>
              <a:t>Efficiency</a:t>
            </a:r>
            <a:r>
              <a:rPr kumimoji="1" lang="ja-JP" altLang="en-US" sz="1700" dirty="0" smtClean="0"/>
              <a:t> </a:t>
            </a:r>
            <a:r>
              <a:rPr kumimoji="1" lang="en-US" altLang="ja-JP" sz="1700" dirty="0" smtClean="0"/>
              <a:t>determined</a:t>
            </a:r>
            <a:r>
              <a:rPr kumimoji="1" lang="en-US" altLang="en-US" sz="1700" dirty="0"/>
              <a:t> </a:t>
            </a:r>
            <a:r>
              <a:rPr kumimoji="1" lang="en-US" altLang="en-US" sz="1700" dirty="0" smtClean="0"/>
              <a:t>by comparing</a:t>
            </a:r>
            <a:r>
              <a:rPr kumimoji="1" lang="ja-JP" altLang="en-US" sz="1700" dirty="0" smtClean="0"/>
              <a:t> </a:t>
            </a:r>
            <a:r>
              <a:rPr kumimoji="1" lang="en-US" altLang="ja-JP" sz="1700" dirty="0" smtClean="0"/>
              <a:t>numbers</a:t>
            </a:r>
            <a:r>
              <a:rPr kumimoji="1" lang="ja-JP" altLang="en-US" sz="1700" dirty="0" smtClean="0"/>
              <a:t> </a:t>
            </a:r>
            <a:r>
              <a:rPr kumimoji="1" lang="en-US" altLang="ja-JP" sz="1700" dirty="0" smtClean="0"/>
              <a:t>of</a:t>
            </a:r>
            <a:r>
              <a:rPr kumimoji="1" lang="ja-JP" altLang="en-US" sz="1700" dirty="0" smtClean="0"/>
              <a:t> </a:t>
            </a:r>
            <a:r>
              <a:rPr kumimoji="1" lang="en-US" altLang="ja-JP" sz="1700" dirty="0" smtClean="0"/>
              <a:t>raw</a:t>
            </a:r>
            <a:r>
              <a:rPr kumimoji="1" lang="ja-JP" altLang="en-US" sz="1700" dirty="0" smtClean="0"/>
              <a:t> </a:t>
            </a:r>
            <a:r>
              <a:rPr kumimoji="1" lang="en-US" altLang="ja-JP" sz="1700" dirty="0" smtClean="0"/>
              <a:t>hits</a:t>
            </a:r>
            <a:r>
              <a:rPr kumimoji="1" lang="ja-JP" altLang="en-US" sz="1700" dirty="0" smtClean="0"/>
              <a:t> </a:t>
            </a:r>
            <a:r>
              <a:rPr kumimoji="1" lang="en-US" altLang="ja-JP" sz="1700" dirty="0" smtClean="0"/>
              <a:t>and</a:t>
            </a:r>
            <a:r>
              <a:rPr kumimoji="1" lang="ja-JP" altLang="en-US" sz="1700" dirty="0" smtClean="0"/>
              <a:t> </a:t>
            </a:r>
            <a:r>
              <a:rPr kumimoji="1" lang="en-US" altLang="ja-JP" sz="1700" dirty="0" smtClean="0"/>
              <a:t>reconstructed</a:t>
            </a:r>
            <a:r>
              <a:rPr kumimoji="1" lang="ja-JP" altLang="en-US" sz="1700" dirty="0" smtClean="0"/>
              <a:t> </a:t>
            </a:r>
            <a:r>
              <a:rPr kumimoji="1" lang="en-US" altLang="ja-JP" sz="1700" dirty="0" smtClean="0"/>
              <a:t>neutron</a:t>
            </a:r>
            <a:r>
              <a:rPr kumimoji="1" lang="ja-JP" altLang="en-US" sz="1700" dirty="0" smtClean="0"/>
              <a:t> </a:t>
            </a:r>
            <a:r>
              <a:rPr kumimoji="1" lang="en-US" altLang="ja-JP" sz="1700" dirty="0" smtClean="0"/>
              <a:t>events</a:t>
            </a:r>
            <a:endParaRPr kumimoji="1" lang="en-US" altLang="ja-JP" sz="1700" dirty="0"/>
          </a:p>
          <a:p>
            <a:pPr>
              <a:spcBef>
                <a:spcPts val="1400"/>
              </a:spcBef>
            </a:pPr>
            <a:r>
              <a:rPr kumimoji="1" lang="en-US" altLang="ja-JP" sz="1800" dirty="0"/>
              <a:t>Change from </a:t>
            </a:r>
            <a:r>
              <a:rPr kumimoji="1" lang="en-US" altLang="ja-JP" sz="1800" dirty="0">
                <a:solidFill>
                  <a:srgbClr val="FF6600"/>
                </a:solidFill>
              </a:rPr>
              <a:t>single-linkage algorithm</a:t>
            </a:r>
            <a:r>
              <a:rPr kumimoji="1" lang="en-US" altLang="ja-JP" sz="1800" dirty="0">
                <a:solidFill>
                  <a:srgbClr val="FF9300"/>
                </a:solidFill>
              </a:rPr>
              <a:t> </a:t>
            </a:r>
            <a:r>
              <a:rPr kumimoji="1" lang="en-US" altLang="ja-JP" sz="1800" dirty="0"/>
              <a:t>to </a:t>
            </a:r>
            <a:r>
              <a:rPr kumimoji="1" lang="en-US" altLang="ja-JP" sz="1800" dirty="0">
                <a:solidFill>
                  <a:srgbClr val="008000"/>
                </a:solidFill>
              </a:rPr>
              <a:t>DBSCAN-based algorithm</a:t>
            </a:r>
            <a:r>
              <a:rPr kumimoji="1" lang="en-US" altLang="ja-JP" sz="1800" dirty="0"/>
              <a:t> with explicit</a:t>
            </a:r>
            <a:r>
              <a:rPr kumimoji="1" lang="ja-JP" altLang="en-US" sz="1800" dirty="0"/>
              <a:t> </a:t>
            </a:r>
            <a:r>
              <a:rPr kumimoji="1" lang="en-US" altLang="ja-JP" sz="1800" dirty="0"/>
              <a:t>event pile-up resolution</a:t>
            </a:r>
          </a:p>
          <a:p>
            <a:pPr>
              <a:spcBef>
                <a:spcPts val="1400"/>
              </a:spcBef>
            </a:pPr>
            <a:r>
              <a:rPr kumimoji="1" lang="en-US" altLang="ja-JP" sz="1800" dirty="0"/>
              <a:t>Event loss improved from 2% at 400 </a:t>
            </a:r>
            <a:r>
              <a:rPr kumimoji="1" lang="en-US" altLang="ja-JP" sz="1800" dirty="0" err="1"/>
              <a:t>kcps</a:t>
            </a:r>
            <a:r>
              <a:rPr kumimoji="1" lang="en-US" altLang="ja-JP" sz="1800" dirty="0"/>
              <a:t> to 2% at 1 </a:t>
            </a:r>
            <a:r>
              <a:rPr kumimoji="1" lang="en-US" altLang="ja-JP" sz="1800" dirty="0" err="1" smtClean="0"/>
              <a:t>Mcps</a:t>
            </a:r>
            <a:r>
              <a:rPr kumimoji="1" lang="ja-JP" altLang="en-US" sz="1800" dirty="0" smtClean="0"/>
              <a:t> </a:t>
            </a:r>
            <a:r>
              <a:rPr kumimoji="1" lang="en-US" altLang="ja-JP" sz="1800" dirty="0" smtClean="0"/>
              <a:t>global</a:t>
            </a:r>
            <a:r>
              <a:rPr kumimoji="1" lang="ja-JP" altLang="en-US" sz="1800" dirty="0" smtClean="0"/>
              <a:t> </a:t>
            </a:r>
            <a:r>
              <a:rPr kumimoji="1" lang="en-US" altLang="ja-JP" sz="1800" dirty="0" smtClean="0"/>
              <a:t>peak</a:t>
            </a:r>
            <a:r>
              <a:rPr kumimoji="1" lang="ja-JP" altLang="en-US" sz="1800" dirty="0" smtClean="0"/>
              <a:t> </a:t>
            </a:r>
            <a:r>
              <a:rPr kumimoji="1" lang="en-US" altLang="ja-JP" sz="1800" dirty="0" smtClean="0"/>
              <a:t>rate</a:t>
            </a:r>
            <a:endParaRPr kumimoji="1" lang="en-US" altLang="ja-JP" sz="1800" dirty="0"/>
          </a:p>
        </p:txBody>
      </p:sp>
      <p:sp>
        <p:nvSpPr>
          <p:cNvPr id="12" name="テキスト ボックス 11"/>
          <p:cNvSpPr txBox="1"/>
          <p:nvPr/>
        </p:nvSpPr>
        <p:spPr>
          <a:xfrm>
            <a:off x="6896778" y="2271906"/>
            <a:ext cx="956374" cy="307777"/>
          </a:xfrm>
          <a:prstGeom prst="rect">
            <a:avLst/>
          </a:prstGeom>
          <a:noFill/>
        </p:spPr>
        <p:txBody>
          <a:bodyPr wrap="none" rtlCol="0">
            <a:spAutoFit/>
          </a:bodyPr>
          <a:lstStyle/>
          <a:p>
            <a:r>
              <a:rPr kumimoji="1" lang="en-US" altLang="ja-JP" sz="1400" dirty="0"/>
              <a:t>2.5 </a:t>
            </a:r>
            <a:r>
              <a:rPr kumimoji="1" lang="en-US" altLang="ja-JP" sz="1400" dirty="0" err="1"/>
              <a:t>Mcps</a:t>
            </a:r>
            <a:endParaRPr kumimoji="1" lang="ja-JP" altLang="en-US" sz="1400" dirty="0"/>
          </a:p>
        </p:txBody>
      </p:sp>
      <p:sp>
        <p:nvSpPr>
          <p:cNvPr id="13" name="テキスト ボックス 12"/>
          <p:cNvSpPr txBox="1"/>
          <p:nvPr/>
        </p:nvSpPr>
        <p:spPr>
          <a:xfrm>
            <a:off x="7199085" y="1996474"/>
            <a:ext cx="1065165" cy="307777"/>
          </a:xfrm>
          <a:prstGeom prst="rect">
            <a:avLst/>
          </a:prstGeom>
          <a:noFill/>
        </p:spPr>
        <p:txBody>
          <a:bodyPr wrap="none" rtlCol="0">
            <a:spAutoFit/>
          </a:bodyPr>
          <a:lstStyle/>
          <a:p>
            <a:r>
              <a:rPr kumimoji="1" lang="en-US" altLang="ja-JP" sz="1400" dirty="0"/>
              <a:t>&lt;0.4 </a:t>
            </a:r>
            <a:r>
              <a:rPr kumimoji="1" lang="en-US" altLang="ja-JP" sz="1400" dirty="0" err="1"/>
              <a:t>Mcps</a:t>
            </a:r>
            <a:endParaRPr kumimoji="1" lang="ja-JP" altLang="en-US" sz="1400" dirty="0"/>
          </a:p>
        </p:txBody>
      </p:sp>
      <p:cxnSp>
        <p:nvCxnSpPr>
          <p:cNvPr id="15" name="直線矢印コネクタ 14"/>
          <p:cNvCxnSpPr/>
          <p:nvPr/>
        </p:nvCxnSpPr>
        <p:spPr>
          <a:xfrm flipH="1" flipV="1">
            <a:off x="6521950" y="2484369"/>
            <a:ext cx="283030" cy="2262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直線矢印コネクタ 16"/>
          <p:cNvCxnSpPr/>
          <p:nvPr/>
        </p:nvCxnSpPr>
        <p:spPr>
          <a:xfrm flipH="1" flipV="1">
            <a:off x="6506730" y="2039475"/>
            <a:ext cx="433389" cy="32600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直線矢印コネクタ 18"/>
          <p:cNvCxnSpPr/>
          <p:nvPr/>
        </p:nvCxnSpPr>
        <p:spPr>
          <a:xfrm flipH="1" flipV="1">
            <a:off x="6506730" y="1749085"/>
            <a:ext cx="736578" cy="3539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18" name="図形グループ 17"/>
          <p:cNvGrpSpPr/>
          <p:nvPr/>
        </p:nvGrpSpPr>
        <p:grpSpPr>
          <a:xfrm>
            <a:off x="5086691" y="3991757"/>
            <a:ext cx="3860827" cy="2639269"/>
            <a:chOff x="4485144" y="2078183"/>
            <a:chExt cx="4662640" cy="3187390"/>
          </a:xfrm>
        </p:grpSpPr>
        <p:pic>
          <p:nvPicPr>
            <p:cNvPr id="20" name="図 19" descr="eflux.receff.2.20170609.pdf"/>
            <p:cNvPicPr>
              <a:picLocks noChangeAspect="1"/>
            </p:cNvPicPr>
            <p:nvPr/>
          </p:nvPicPr>
          <p:blipFill rotWithShape="1">
            <a:blip r:embed="rId4">
              <a:extLst>
                <a:ext uri="{28A0092B-C50C-407E-A947-70E740481C1C}">
                  <a14:useLocalDpi xmlns:a14="http://schemas.microsoft.com/office/drawing/2010/main"/>
                </a:ext>
              </a:extLst>
            </a:blip>
            <a:srcRect l="9013"/>
            <a:stretch/>
          </p:blipFill>
          <p:spPr>
            <a:xfrm rot="5400000">
              <a:off x="5222769" y="1340558"/>
              <a:ext cx="3187390" cy="4662640"/>
            </a:xfrm>
            <a:prstGeom prst="rect">
              <a:avLst/>
            </a:prstGeom>
          </p:spPr>
        </p:pic>
        <p:sp>
          <p:nvSpPr>
            <p:cNvPr id="22" name="テキスト ボックス 21"/>
            <p:cNvSpPr txBox="1"/>
            <p:nvPr/>
          </p:nvSpPr>
          <p:spPr>
            <a:xfrm>
              <a:off x="6468507" y="2982904"/>
              <a:ext cx="1154993" cy="371696"/>
            </a:xfrm>
            <a:prstGeom prst="rect">
              <a:avLst/>
            </a:prstGeom>
            <a:noFill/>
          </p:spPr>
          <p:txBody>
            <a:bodyPr wrap="none" rtlCol="0">
              <a:spAutoFit/>
            </a:bodyPr>
            <a:lstStyle/>
            <a:p>
              <a:r>
                <a:rPr kumimoji="1" lang="en-US" altLang="ja-JP" sz="1400" dirty="0"/>
                <a:t>5.6 </a:t>
              </a:r>
              <a:r>
                <a:rPr kumimoji="1" lang="en-US" altLang="ja-JP" sz="1400" dirty="0" err="1"/>
                <a:t>Mcps</a:t>
              </a:r>
              <a:endParaRPr kumimoji="1" lang="ja-JP" altLang="en-US" sz="1400" dirty="0"/>
            </a:p>
          </p:txBody>
        </p:sp>
        <p:sp>
          <p:nvSpPr>
            <p:cNvPr id="23" name="テキスト ボックス 22"/>
            <p:cNvSpPr txBox="1"/>
            <p:nvPr/>
          </p:nvSpPr>
          <p:spPr>
            <a:xfrm>
              <a:off x="6657635" y="2694553"/>
              <a:ext cx="1154993" cy="371696"/>
            </a:xfrm>
            <a:prstGeom prst="rect">
              <a:avLst/>
            </a:prstGeom>
            <a:noFill/>
          </p:spPr>
          <p:txBody>
            <a:bodyPr wrap="none" rtlCol="0">
              <a:spAutoFit/>
            </a:bodyPr>
            <a:lstStyle/>
            <a:p>
              <a:r>
                <a:rPr kumimoji="1" lang="en-US" altLang="ja-JP" sz="1400" dirty="0"/>
                <a:t>2.5 </a:t>
              </a:r>
              <a:r>
                <a:rPr kumimoji="1" lang="en-US" altLang="ja-JP" sz="1400" dirty="0" err="1"/>
                <a:t>Mcps</a:t>
              </a:r>
              <a:endParaRPr kumimoji="1" lang="ja-JP" altLang="en-US" sz="1400" dirty="0"/>
            </a:p>
          </p:txBody>
        </p:sp>
        <p:sp>
          <p:nvSpPr>
            <p:cNvPr id="24" name="テキスト ボックス 23"/>
            <p:cNvSpPr txBox="1"/>
            <p:nvPr/>
          </p:nvSpPr>
          <p:spPr>
            <a:xfrm>
              <a:off x="7034167" y="2436465"/>
              <a:ext cx="1106187" cy="371696"/>
            </a:xfrm>
            <a:prstGeom prst="rect">
              <a:avLst/>
            </a:prstGeom>
            <a:noFill/>
          </p:spPr>
          <p:txBody>
            <a:bodyPr wrap="none" rtlCol="0">
              <a:spAutoFit/>
            </a:bodyPr>
            <a:lstStyle/>
            <a:p>
              <a:r>
                <a:rPr kumimoji="1" lang="en-US" altLang="ja-JP" sz="1400" dirty="0"/>
                <a:t>&lt;1 </a:t>
              </a:r>
              <a:r>
                <a:rPr kumimoji="1" lang="en-US" altLang="ja-JP" sz="1400" dirty="0" err="1"/>
                <a:t>Mcps</a:t>
              </a:r>
              <a:endParaRPr kumimoji="1" lang="ja-JP" altLang="en-US" sz="1400" dirty="0"/>
            </a:p>
          </p:txBody>
        </p:sp>
        <p:cxnSp>
          <p:nvCxnSpPr>
            <p:cNvPr id="25" name="直線矢印コネクタ 24"/>
            <p:cNvCxnSpPr/>
            <p:nvPr/>
          </p:nvCxnSpPr>
          <p:spPr>
            <a:xfrm flipH="1" flipV="1">
              <a:off x="6198704" y="2652675"/>
              <a:ext cx="359898" cy="3804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直線矢印コネクタ 25"/>
            <p:cNvCxnSpPr/>
            <p:nvPr/>
          </p:nvCxnSpPr>
          <p:spPr>
            <a:xfrm flipH="1" flipV="1">
              <a:off x="6198704" y="2353973"/>
              <a:ext cx="522970" cy="4210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直線矢印コネクタ 26"/>
            <p:cNvCxnSpPr>
              <a:stCxn id="24" idx="1"/>
            </p:cNvCxnSpPr>
            <p:nvPr/>
          </p:nvCxnSpPr>
          <p:spPr>
            <a:xfrm flipH="1" flipV="1">
              <a:off x="6198704" y="2225533"/>
              <a:ext cx="835463" cy="3967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3" name="テキスト ボックス 2"/>
          <p:cNvSpPr txBox="1"/>
          <p:nvPr/>
        </p:nvSpPr>
        <p:spPr>
          <a:xfrm rot="16200000">
            <a:off x="4672078" y="1996244"/>
            <a:ext cx="961802" cy="246221"/>
          </a:xfrm>
          <a:prstGeom prst="rect">
            <a:avLst/>
          </a:prstGeom>
          <a:solidFill>
            <a:srgbClr val="FFFFFF"/>
          </a:solidFill>
        </p:spPr>
        <p:txBody>
          <a:bodyPr wrap="none" lIns="0" tIns="0" rIns="0" bIns="0" rtlCol="0">
            <a:spAutoFit/>
          </a:bodyPr>
          <a:lstStyle/>
          <a:p>
            <a:r>
              <a:rPr kumimoji="1" lang="en-US" altLang="ja-JP" sz="1600" b="1" dirty="0"/>
              <a:t>Efficiency</a:t>
            </a:r>
            <a:endParaRPr kumimoji="1" lang="ja-JP" altLang="en-US" sz="1600" b="1" dirty="0"/>
          </a:p>
        </p:txBody>
      </p:sp>
      <p:sp>
        <p:nvSpPr>
          <p:cNvPr id="28" name="テキスト ボックス 27"/>
          <p:cNvSpPr txBox="1"/>
          <p:nvPr/>
        </p:nvSpPr>
        <p:spPr>
          <a:xfrm rot="16200000">
            <a:off x="4667272" y="4348353"/>
            <a:ext cx="961802" cy="246221"/>
          </a:xfrm>
          <a:prstGeom prst="rect">
            <a:avLst/>
          </a:prstGeom>
          <a:solidFill>
            <a:srgbClr val="FFFFFF"/>
          </a:solidFill>
        </p:spPr>
        <p:txBody>
          <a:bodyPr wrap="none" lIns="0" tIns="0" rIns="0" bIns="0" rtlCol="0">
            <a:spAutoFit/>
          </a:bodyPr>
          <a:lstStyle/>
          <a:p>
            <a:r>
              <a:rPr kumimoji="1" lang="en-US" altLang="ja-JP" sz="1600" b="1" dirty="0"/>
              <a:t>Efficiency</a:t>
            </a:r>
            <a:endParaRPr kumimoji="1" lang="ja-JP" altLang="en-US" sz="1600" b="1" dirty="0"/>
          </a:p>
        </p:txBody>
      </p:sp>
      <p:sp>
        <p:nvSpPr>
          <p:cNvPr id="29" name="テキスト ボックス 28"/>
          <p:cNvSpPr txBox="1"/>
          <p:nvPr/>
        </p:nvSpPr>
        <p:spPr>
          <a:xfrm>
            <a:off x="6899084" y="6462746"/>
            <a:ext cx="1698682" cy="246221"/>
          </a:xfrm>
          <a:prstGeom prst="rect">
            <a:avLst/>
          </a:prstGeom>
          <a:solidFill>
            <a:srgbClr val="FFFFFF"/>
          </a:solidFill>
        </p:spPr>
        <p:txBody>
          <a:bodyPr wrap="none" lIns="0" tIns="0" rIns="0" bIns="0" rtlCol="0">
            <a:spAutoFit/>
          </a:bodyPr>
          <a:lstStyle/>
          <a:p>
            <a:r>
              <a:rPr kumimoji="1" lang="en-US" altLang="ja-JP" sz="1600" b="1" dirty="0"/>
              <a:t>Neutron TOF (</a:t>
            </a:r>
            <a:r>
              <a:rPr kumimoji="1" lang="en-US" altLang="ja-JP" sz="1600" b="1" dirty="0" err="1"/>
              <a:t>ms</a:t>
            </a:r>
            <a:r>
              <a:rPr kumimoji="1" lang="en-US" altLang="ja-JP" sz="1600" b="1" dirty="0"/>
              <a:t>)</a:t>
            </a:r>
            <a:endParaRPr kumimoji="1" lang="ja-JP" altLang="en-US" sz="1600" b="1" dirty="0"/>
          </a:p>
        </p:txBody>
      </p:sp>
      <p:sp>
        <p:nvSpPr>
          <p:cNvPr id="6" name="テキスト ボックス 5"/>
          <p:cNvSpPr txBox="1"/>
          <p:nvPr/>
        </p:nvSpPr>
        <p:spPr>
          <a:xfrm>
            <a:off x="5070112" y="1240982"/>
            <a:ext cx="3647152" cy="369332"/>
          </a:xfrm>
          <a:prstGeom prst="rect">
            <a:avLst/>
          </a:prstGeom>
          <a:noFill/>
        </p:spPr>
        <p:txBody>
          <a:bodyPr wrap="none" rtlCol="0">
            <a:spAutoFit/>
          </a:bodyPr>
          <a:lstStyle/>
          <a:p>
            <a:pPr algn="ctr"/>
            <a:r>
              <a:rPr kumimoji="1" lang="en-US" altLang="ja-JP" b="1" dirty="0">
                <a:solidFill>
                  <a:schemeClr val="accent6"/>
                </a:solidFill>
              </a:rPr>
              <a:t>Event reconstruction efficiency</a:t>
            </a:r>
            <a:endParaRPr kumimoji="1" lang="ja-JP" altLang="en-US" b="1" dirty="0">
              <a:solidFill>
                <a:schemeClr val="accent6"/>
              </a:solidFill>
            </a:endParaRPr>
          </a:p>
        </p:txBody>
      </p:sp>
      <p:sp>
        <p:nvSpPr>
          <p:cNvPr id="9" name="テキスト ボックス 8"/>
          <p:cNvSpPr txBox="1"/>
          <p:nvPr/>
        </p:nvSpPr>
        <p:spPr>
          <a:xfrm>
            <a:off x="6669240" y="2913180"/>
            <a:ext cx="1861550" cy="830997"/>
          </a:xfrm>
          <a:prstGeom prst="rect">
            <a:avLst/>
          </a:prstGeom>
          <a:noFill/>
        </p:spPr>
        <p:txBody>
          <a:bodyPr wrap="square" rtlCol="0">
            <a:spAutoFit/>
          </a:bodyPr>
          <a:lstStyle/>
          <a:p>
            <a:pPr algn="r"/>
            <a:r>
              <a:rPr kumimoji="1" lang="en-US" altLang="ja-JP" sz="1600" dirty="0">
                <a:solidFill>
                  <a:srgbClr val="FF6600"/>
                </a:solidFill>
              </a:rPr>
              <a:t>Single-linkage clustering (original)</a:t>
            </a:r>
            <a:endParaRPr kumimoji="1" lang="ja-JP" altLang="en-US" sz="1600" dirty="0">
              <a:solidFill>
                <a:srgbClr val="FF6600"/>
              </a:solidFill>
            </a:endParaRPr>
          </a:p>
        </p:txBody>
      </p:sp>
      <p:sp>
        <p:nvSpPr>
          <p:cNvPr id="30" name="テキスト ボックス 29"/>
          <p:cNvSpPr txBox="1"/>
          <p:nvPr/>
        </p:nvSpPr>
        <p:spPr>
          <a:xfrm>
            <a:off x="6062049" y="5506110"/>
            <a:ext cx="2468741" cy="584776"/>
          </a:xfrm>
          <a:prstGeom prst="rect">
            <a:avLst/>
          </a:prstGeom>
          <a:noFill/>
        </p:spPr>
        <p:txBody>
          <a:bodyPr wrap="square" rtlCol="0">
            <a:spAutoFit/>
          </a:bodyPr>
          <a:lstStyle/>
          <a:p>
            <a:pPr algn="r"/>
            <a:r>
              <a:rPr kumimoji="1" lang="en-US" altLang="ja-JP" sz="1600" dirty="0">
                <a:solidFill>
                  <a:srgbClr val="008000"/>
                </a:solidFill>
              </a:rPr>
              <a:t>DBSCAN-based clustering (new)</a:t>
            </a:r>
            <a:endParaRPr kumimoji="1" lang="ja-JP" altLang="en-US" sz="1600" dirty="0">
              <a:solidFill>
                <a:srgbClr val="008000"/>
              </a:solidFill>
            </a:endParaRPr>
          </a:p>
        </p:txBody>
      </p:sp>
      <p:sp>
        <p:nvSpPr>
          <p:cNvPr id="32" name="タイトル 3"/>
          <p:cNvSpPr>
            <a:spLocks noGrp="1"/>
          </p:cNvSpPr>
          <p:nvPr>
            <p:ph type="title"/>
          </p:nvPr>
        </p:nvSpPr>
        <p:spPr>
          <a:xfrm>
            <a:off x="457200" y="379819"/>
            <a:ext cx="8229600" cy="850120"/>
          </a:xfrm>
        </p:spPr>
        <p:txBody>
          <a:bodyPr>
            <a:normAutofit/>
          </a:bodyPr>
          <a:lstStyle/>
          <a:p>
            <a:r>
              <a:rPr kumimoji="1" lang="en-US" altLang="ja-JP" dirty="0" smtClean="0"/>
              <a:t>Offline hit </a:t>
            </a:r>
            <a:r>
              <a:rPr kumimoji="1" lang="en-US" altLang="ja-JP" dirty="0"/>
              <a:t>clustering algorithm</a:t>
            </a:r>
            <a:endParaRPr kumimoji="1" lang="ja-JP" altLang="en-US" dirty="0"/>
          </a:p>
        </p:txBody>
      </p:sp>
      <p:sp>
        <p:nvSpPr>
          <p:cNvPr id="11" name="テキスト ボックス 10"/>
          <p:cNvSpPr txBox="1"/>
          <p:nvPr/>
        </p:nvSpPr>
        <p:spPr>
          <a:xfrm>
            <a:off x="6749774" y="2591217"/>
            <a:ext cx="956374" cy="307777"/>
          </a:xfrm>
          <a:prstGeom prst="rect">
            <a:avLst/>
          </a:prstGeom>
          <a:noFill/>
        </p:spPr>
        <p:txBody>
          <a:bodyPr wrap="none" rtlCol="0">
            <a:spAutoFit/>
          </a:bodyPr>
          <a:lstStyle/>
          <a:p>
            <a:r>
              <a:rPr kumimoji="1" lang="en-US" altLang="ja-JP" sz="1400" dirty="0"/>
              <a:t>5.6 </a:t>
            </a:r>
            <a:r>
              <a:rPr kumimoji="1" lang="en-US" altLang="ja-JP" sz="1400" dirty="0" err="1"/>
              <a:t>Mcps</a:t>
            </a:r>
            <a:endParaRPr kumimoji="1" lang="ja-JP" altLang="en-US" sz="1400" dirty="0"/>
          </a:p>
        </p:txBody>
      </p:sp>
      <p:sp>
        <p:nvSpPr>
          <p:cNvPr id="5" name="テキスト ボックス 4"/>
          <p:cNvSpPr txBox="1"/>
          <p:nvPr/>
        </p:nvSpPr>
        <p:spPr>
          <a:xfrm>
            <a:off x="5482174" y="3669220"/>
            <a:ext cx="1886842" cy="307777"/>
          </a:xfrm>
          <a:prstGeom prst="rect">
            <a:avLst/>
          </a:prstGeom>
          <a:noFill/>
        </p:spPr>
        <p:txBody>
          <a:bodyPr wrap="none" rtlCol="0">
            <a:spAutoFit/>
          </a:bodyPr>
          <a:lstStyle/>
          <a:p>
            <a:r>
              <a:rPr kumimoji="1" lang="en-US" altLang="ja-JP" sz="1400" dirty="0"/>
              <a:t>Typical neutron TOF</a:t>
            </a:r>
            <a:endParaRPr kumimoji="1" lang="ja-JP" altLang="en-US" sz="1400" dirty="0"/>
          </a:p>
        </p:txBody>
      </p:sp>
      <p:sp>
        <p:nvSpPr>
          <p:cNvPr id="31" name="テキスト ボックス 39">
            <a:extLst>
              <a:ext uri="{FF2B5EF4-FFF2-40B4-BE49-F238E27FC236}">
                <a16:creationId xmlns:a16="http://schemas.microsoft.com/office/drawing/2014/main" xmlns="" id="{800366D8-996C-BA4E-B7D3-9ADA497EAAF4}"/>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16849006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71688"/>
            <a:ext cx="8229600" cy="990600"/>
          </a:xfrm>
        </p:spPr>
        <p:txBody>
          <a:bodyPr>
            <a:normAutofit/>
          </a:bodyPr>
          <a:lstStyle/>
          <a:p>
            <a:r>
              <a:rPr kumimoji="1" lang="en-US" altLang="ja-JP" dirty="0"/>
              <a:t>µNID control software/analysis GUI</a:t>
            </a:r>
            <a:endParaRPr kumimoji="1" lang="ja-JP" altLang="en-US" dirty="0"/>
          </a:p>
        </p:txBody>
      </p:sp>
      <p:sp>
        <p:nvSpPr>
          <p:cNvPr id="7" name="コンテンツ プレースホルダー 4"/>
          <p:cNvSpPr txBox="1">
            <a:spLocks/>
          </p:cNvSpPr>
          <p:nvPr/>
        </p:nvSpPr>
        <p:spPr>
          <a:xfrm>
            <a:off x="359503" y="1603610"/>
            <a:ext cx="3436341" cy="4901286"/>
          </a:xfrm>
          <a:prstGeom prst="rect">
            <a:avLst/>
          </a:prstGeom>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spcBef>
                <a:spcPts val="1080"/>
              </a:spcBef>
            </a:pPr>
            <a:r>
              <a:rPr kumimoji="1" lang="en-US" altLang="ja-JP" sz="1800" dirty="0">
                <a:solidFill>
                  <a:srgbClr val="FF6600"/>
                </a:solidFill>
              </a:rPr>
              <a:t>New control software</a:t>
            </a:r>
          </a:p>
          <a:p>
            <a:pPr lvl="1">
              <a:spcBef>
                <a:spcPts val="1080"/>
              </a:spcBef>
            </a:pPr>
            <a:r>
              <a:rPr kumimoji="1" lang="en-US" altLang="ja-JP" sz="1700" dirty="0"/>
              <a:t>In use since March </a:t>
            </a:r>
            <a:r>
              <a:rPr kumimoji="1" lang="en-US" altLang="ja-JP" sz="1700" dirty="0" smtClean="0"/>
              <a:t>2018</a:t>
            </a:r>
            <a:endParaRPr kumimoji="1" lang="en-US" altLang="ja-JP" sz="1700" dirty="0"/>
          </a:p>
          <a:p>
            <a:pPr lvl="1">
              <a:spcBef>
                <a:spcPts val="1080"/>
              </a:spcBef>
            </a:pPr>
            <a:r>
              <a:rPr kumimoji="1" lang="en-US" altLang="ja-JP" sz="1700" dirty="0"/>
              <a:t>Based on DAQ </a:t>
            </a:r>
            <a:r>
              <a:rPr kumimoji="1" lang="en-US" altLang="ja-JP" sz="1700" dirty="0" smtClean="0"/>
              <a:t>middleware</a:t>
            </a:r>
            <a:endParaRPr kumimoji="1" lang="en-US" altLang="ja-JP" sz="1700" dirty="0"/>
          </a:p>
          <a:p>
            <a:pPr lvl="1">
              <a:spcBef>
                <a:spcPts val="1080"/>
              </a:spcBef>
            </a:pPr>
            <a:r>
              <a:rPr kumimoji="1" lang="en-US" altLang="ja-JP" sz="1700" dirty="0"/>
              <a:t>Full integration into beam line control </a:t>
            </a:r>
            <a:r>
              <a:rPr kumimoji="1" lang="en-US" altLang="ja-JP" sz="1700" dirty="0" smtClean="0"/>
              <a:t>system</a:t>
            </a:r>
            <a:endParaRPr kumimoji="1" lang="en-US" altLang="ja-JP" sz="1700" dirty="0"/>
          </a:p>
          <a:p>
            <a:pPr>
              <a:spcBef>
                <a:spcPts val="1080"/>
              </a:spcBef>
            </a:pPr>
            <a:r>
              <a:rPr kumimoji="1" lang="en-US" altLang="ja-JP" sz="1800" dirty="0">
                <a:solidFill>
                  <a:srgbClr val="008000"/>
                </a:solidFill>
              </a:rPr>
              <a:t>New browser-based</a:t>
            </a:r>
            <a:r>
              <a:rPr kumimoji="1" lang="ja-JP" altLang="en-US" sz="1800" dirty="0">
                <a:solidFill>
                  <a:srgbClr val="008000"/>
                </a:solidFill>
              </a:rPr>
              <a:t> </a:t>
            </a:r>
            <a:r>
              <a:rPr kumimoji="1" lang="en-US" altLang="ja-JP" sz="1800" dirty="0" smtClean="0">
                <a:solidFill>
                  <a:srgbClr val="008000"/>
                </a:solidFill>
              </a:rPr>
              <a:t>UI </a:t>
            </a:r>
            <a:r>
              <a:rPr kumimoji="1" lang="en-US" altLang="ja-JP" sz="1800" dirty="0">
                <a:solidFill>
                  <a:srgbClr val="008000"/>
                </a:solidFill>
              </a:rPr>
              <a:t>for offline analysis</a:t>
            </a:r>
          </a:p>
          <a:p>
            <a:pPr lvl="1">
              <a:spcBef>
                <a:spcPts val="1080"/>
              </a:spcBef>
            </a:pPr>
            <a:r>
              <a:rPr kumimoji="1" lang="en-US" altLang="ja-JP" sz="1700" dirty="0"/>
              <a:t>In use since April 2018</a:t>
            </a:r>
          </a:p>
          <a:p>
            <a:pPr lvl="1">
              <a:spcBef>
                <a:spcPts val="1080"/>
              </a:spcBef>
            </a:pPr>
            <a:r>
              <a:rPr kumimoji="1" lang="en-US" altLang="ja-JP" sz="1700" dirty="0"/>
              <a:t>Now preparing first </a:t>
            </a:r>
            <a:r>
              <a:rPr kumimoji="1" lang="en-US" altLang="ja-JP" sz="1700" dirty="0" smtClean="0"/>
              <a:t>update (simplified interface, better data visualization, etc.)</a:t>
            </a:r>
            <a:endParaRPr kumimoji="1" lang="en-US" altLang="ja-JP" sz="1700" dirty="0"/>
          </a:p>
        </p:txBody>
      </p:sp>
      <p:sp>
        <p:nvSpPr>
          <p:cNvPr id="6" name="テキスト ボックス 39">
            <a:extLst>
              <a:ext uri="{FF2B5EF4-FFF2-40B4-BE49-F238E27FC236}">
                <a16:creationId xmlns:a16="http://schemas.microsoft.com/office/drawing/2014/main" xmlns="" id="{ED154B87-B8C1-5641-AD5F-C04EAD2A4DB1}"/>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
        <p:nvSpPr>
          <p:cNvPr id="3" name="TextBox 2">
            <a:extLst>
              <a:ext uri="{FF2B5EF4-FFF2-40B4-BE49-F238E27FC236}">
                <a16:creationId xmlns:a16="http://schemas.microsoft.com/office/drawing/2014/main" xmlns="" id="{5D25E4E4-463C-BF4E-BB39-261BBF33FD01}"/>
              </a:ext>
            </a:extLst>
          </p:cNvPr>
          <p:cNvSpPr txBox="1"/>
          <p:nvPr/>
        </p:nvSpPr>
        <p:spPr>
          <a:xfrm>
            <a:off x="4022695" y="3608088"/>
            <a:ext cx="2096360" cy="369332"/>
          </a:xfrm>
          <a:prstGeom prst="rect">
            <a:avLst/>
          </a:prstGeom>
          <a:noFill/>
        </p:spPr>
        <p:txBody>
          <a:bodyPr wrap="none" rtlCol="0">
            <a:spAutoFit/>
          </a:bodyPr>
          <a:lstStyle/>
          <a:p>
            <a:r>
              <a:rPr lang="en-US" u="sng" dirty="0">
                <a:solidFill>
                  <a:srgbClr val="000090"/>
                </a:solidFill>
              </a:rPr>
              <a:t>µNID analysis GUI</a:t>
            </a:r>
          </a:p>
        </p:txBody>
      </p:sp>
      <p:pic>
        <p:nvPicPr>
          <p:cNvPr id="9" name="図 7" descr="uNID_analysis.tiff">
            <a:extLst>
              <a:ext uri="{FF2B5EF4-FFF2-40B4-BE49-F238E27FC236}">
                <a16:creationId xmlns:a16="http://schemas.microsoft.com/office/drawing/2014/main" xmlns="" id="{0B6D1C53-B197-3E41-997B-7DA1B0E05984}"/>
              </a:ext>
            </a:extLst>
          </p:cNvPr>
          <p:cNvPicPr>
            <a:picLocks noChangeAspect="1"/>
          </p:cNvPicPr>
          <p:nvPr/>
        </p:nvPicPr>
        <p:blipFill rotWithShape="1">
          <a:blip r:embed="rId2">
            <a:extLst>
              <a:ext uri="{28A0092B-C50C-407E-A947-70E740481C1C}">
                <a14:useLocalDpi xmlns:a14="http://schemas.microsoft.com/office/drawing/2010/main"/>
              </a:ext>
            </a:extLst>
          </a:blip>
          <a:srcRect b="11088"/>
          <a:stretch/>
        </p:blipFill>
        <p:spPr>
          <a:xfrm>
            <a:off x="4110039" y="4026495"/>
            <a:ext cx="3881809" cy="2831505"/>
          </a:xfrm>
          <a:prstGeom prst="rect">
            <a:avLst/>
          </a:prstGeom>
          <a:effectLst>
            <a:outerShdw blurRad="50800" dist="38100" dir="8100000" algn="tr" rotWithShape="0">
              <a:prstClr val="black">
                <a:alpha val="40000"/>
              </a:prstClr>
            </a:outerShdw>
          </a:effectLst>
        </p:spPr>
      </p:pic>
      <p:pic>
        <p:nvPicPr>
          <p:cNvPr id="4" name="図 3" descr="anaGUI_result.tiff"/>
          <p:cNvPicPr>
            <a:picLocks noChangeAspect="1"/>
          </p:cNvPicPr>
          <p:nvPr/>
        </p:nvPicPr>
        <p:blipFill rotWithShape="1">
          <a:blip r:embed="rId3">
            <a:extLst>
              <a:ext uri="{28A0092B-C50C-407E-A947-70E740481C1C}">
                <a14:useLocalDpi xmlns:a14="http://schemas.microsoft.com/office/drawing/2010/main" val="0"/>
              </a:ext>
            </a:extLst>
          </a:blip>
          <a:srcRect t="-1" r="-1352" b="27526"/>
          <a:stretch/>
        </p:blipFill>
        <p:spPr>
          <a:xfrm>
            <a:off x="5537140" y="4759724"/>
            <a:ext cx="3576752" cy="2098276"/>
          </a:xfrm>
          <a:prstGeom prst="rect">
            <a:avLst/>
          </a:prstGeom>
          <a:effectLst>
            <a:outerShdw blurRad="50800" dist="38100" dir="10800000" algn="r" rotWithShape="0">
              <a:prstClr val="black">
                <a:alpha val="40000"/>
              </a:prstClr>
            </a:outerShdw>
          </a:effectLst>
        </p:spPr>
      </p:pic>
      <p:sp>
        <p:nvSpPr>
          <p:cNvPr id="5" name="テキスト ボックス 4"/>
          <p:cNvSpPr txBox="1"/>
          <p:nvPr/>
        </p:nvSpPr>
        <p:spPr>
          <a:xfrm>
            <a:off x="4022695" y="1603610"/>
            <a:ext cx="4580175" cy="1785104"/>
          </a:xfrm>
          <a:prstGeom prst="rect">
            <a:avLst/>
          </a:prstGeom>
          <a:noFill/>
        </p:spPr>
        <p:txBody>
          <a:bodyPr wrap="square" rtlCol="0">
            <a:spAutoFit/>
          </a:bodyPr>
          <a:lstStyle/>
          <a:p>
            <a:pPr>
              <a:spcBef>
                <a:spcPts val="1200"/>
              </a:spcBef>
            </a:pPr>
            <a:r>
              <a:rPr kumimoji="1" lang="en-US" altLang="ja-JP" u="sng" dirty="0" smtClean="0">
                <a:solidFill>
                  <a:srgbClr val="000090"/>
                </a:solidFill>
              </a:rPr>
              <a:t>Software frameworks at the MLF</a:t>
            </a:r>
          </a:p>
          <a:p>
            <a:pPr>
              <a:spcBef>
                <a:spcPts val="1200"/>
              </a:spcBef>
            </a:pPr>
            <a:r>
              <a:rPr kumimoji="1" lang="en-US" altLang="ja-JP" sz="1700" dirty="0" smtClean="0">
                <a:solidFill>
                  <a:srgbClr val="FF6600"/>
                </a:solidFill>
              </a:rPr>
              <a:t>IROHA2</a:t>
            </a:r>
            <a:r>
              <a:rPr kumimoji="1" lang="en-US" altLang="ja-JP" sz="1700" dirty="0" smtClean="0"/>
              <a:t> – Experimental device control system with web-based UI (MLF)</a:t>
            </a:r>
          </a:p>
          <a:p>
            <a:pPr>
              <a:spcBef>
                <a:spcPts val="1200"/>
              </a:spcBef>
            </a:pPr>
            <a:r>
              <a:rPr kumimoji="1" lang="en-US" altLang="ja-JP" sz="1700" dirty="0" smtClean="0">
                <a:solidFill>
                  <a:srgbClr val="008000"/>
                </a:solidFill>
              </a:rPr>
              <a:t>DAQ Middleware </a:t>
            </a:r>
            <a:r>
              <a:rPr kumimoji="1" lang="en-US" altLang="ja-JP" sz="1700" dirty="0" smtClean="0"/>
              <a:t>– Detector control and data collection (KEK)</a:t>
            </a:r>
            <a:endParaRPr kumimoji="1" lang="ja-JP" altLang="en-US" sz="1700" dirty="0"/>
          </a:p>
        </p:txBody>
      </p:sp>
      <p:sp>
        <p:nvSpPr>
          <p:cNvPr id="10" name="片側の 2 つの角を丸めた四角形 9"/>
          <p:cNvSpPr/>
          <p:nvPr/>
        </p:nvSpPr>
        <p:spPr>
          <a:xfrm rot="16200000">
            <a:off x="5667007" y="-176630"/>
            <a:ext cx="1851902" cy="5300872"/>
          </a:xfrm>
          <a:prstGeom prst="round2SameRect">
            <a:avLst>
              <a:gd name="adj1" fmla="val 8687"/>
              <a:gd name="adj2" fmla="val 0"/>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片側の 2 つの角を丸めた四角形 10"/>
          <p:cNvSpPr/>
          <p:nvPr/>
        </p:nvSpPr>
        <p:spPr>
          <a:xfrm rot="16200000">
            <a:off x="4807515" y="2687164"/>
            <a:ext cx="3570886" cy="5300872"/>
          </a:xfrm>
          <a:prstGeom prst="round2SameRect">
            <a:avLst>
              <a:gd name="adj1" fmla="val 4313"/>
              <a:gd name="adj2" fmla="val 0"/>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1211916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71688"/>
            <a:ext cx="8229600" cy="990600"/>
          </a:xfrm>
        </p:spPr>
        <p:txBody>
          <a:bodyPr>
            <a:normAutofit/>
          </a:bodyPr>
          <a:lstStyle/>
          <a:p>
            <a:r>
              <a:rPr kumimoji="1" lang="en-US" altLang="ja-JP" dirty="0" smtClean="0"/>
              <a:t>Demonstration measurements</a:t>
            </a:r>
            <a:endParaRPr kumimoji="1" lang="ja-JP" altLang="en-US" dirty="0"/>
          </a:p>
        </p:txBody>
      </p:sp>
      <p:sp>
        <p:nvSpPr>
          <p:cNvPr id="7" name="コンテンツ プレースホルダー 4"/>
          <p:cNvSpPr txBox="1">
            <a:spLocks/>
          </p:cNvSpPr>
          <p:nvPr/>
        </p:nvSpPr>
        <p:spPr>
          <a:xfrm>
            <a:off x="359503" y="1516081"/>
            <a:ext cx="3638236" cy="4988815"/>
          </a:xfrm>
          <a:prstGeom prst="rect">
            <a:avLst/>
          </a:prstGeom>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nSpc>
                <a:spcPct val="110000"/>
              </a:lnSpc>
              <a:spcBef>
                <a:spcPts val="700"/>
              </a:spcBef>
            </a:pPr>
            <a:r>
              <a:rPr kumimoji="1" lang="en-US" altLang="ja-JP" sz="1800" dirty="0" smtClean="0">
                <a:solidFill>
                  <a:srgbClr val="FF6600"/>
                </a:solidFill>
              </a:rPr>
              <a:t>Increased rate and integrated control</a:t>
            </a:r>
            <a:endParaRPr kumimoji="1" lang="en-US" altLang="ja-JP" sz="1800" dirty="0">
              <a:solidFill>
                <a:srgbClr val="FF6600"/>
              </a:solidFill>
            </a:endParaRPr>
          </a:p>
          <a:p>
            <a:pPr lvl="1">
              <a:lnSpc>
                <a:spcPct val="110000"/>
              </a:lnSpc>
              <a:spcBef>
                <a:spcPts val="700"/>
              </a:spcBef>
            </a:pPr>
            <a:r>
              <a:rPr kumimoji="1" lang="en-US" altLang="ja-JP" sz="1700" dirty="0" smtClean="0"/>
              <a:t>Perform complex measurements more easily</a:t>
            </a:r>
            <a:endParaRPr kumimoji="1" lang="en-US" altLang="ja-JP" sz="1700" dirty="0"/>
          </a:p>
          <a:p>
            <a:pPr>
              <a:lnSpc>
                <a:spcPct val="110000"/>
              </a:lnSpc>
              <a:spcBef>
                <a:spcPts val="700"/>
              </a:spcBef>
            </a:pPr>
            <a:r>
              <a:rPr kumimoji="1" lang="en-US" altLang="ja-JP" sz="1800" dirty="0">
                <a:solidFill>
                  <a:srgbClr val="008000"/>
                </a:solidFill>
              </a:rPr>
              <a:t>C</a:t>
            </a:r>
            <a:r>
              <a:rPr kumimoji="1" lang="en-US" altLang="ja-JP" sz="1800" dirty="0" smtClean="0">
                <a:solidFill>
                  <a:srgbClr val="008000"/>
                </a:solidFill>
              </a:rPr>
              <a:t>omputed tomography with TOF</a:t>
            </a:r>
            <a:endParaRPr kumimoji="1" lang="en-US" altLang="ja-JP" sz="1800" dirty="0">
              <a:solidFill>
                <a:srgbClr val="008000"/>
              </a:solidFill>
            </a:endParaRPr>
          </a:p>
          <a:p>
            <a:pPr lvl="1">
              <a:lnSpc>
                <a:spcPct val="110000"/>
              </a:lnSpc>
              <a:spcBef>
                <a:spcPts val="700"/>
              </a:spcBef>
            </a:pPr>
            <a:r>
              <a:rPr kumimoji="1" lang="en-US" altLang="ja-JP" sz="1700" dirty="0" smtClean="0"/>
              <a:t>Help quantify effects of multiple scattering, beam hardening, etc.</a:t>
            </a:r>
          </a:p>
          <a:p>
            <a:pPr>
              <a:lnSpc>
                <a:spcPct val="110000"/>
              </a:lnSpc>
              <a:spcBef>
                <a:spcPts val="700"/>
              </a:spcBef>
            </a:pPr>
            <a:r>
              <a:rPr kumimoji="1" lang="en-US" altLang="ja-JP" sz="1800" dirty="0" smtClean="0">
                <a:solidFill>
                  <a:srgbClr val="0000FF"/>
                </a:solidFill>
              </a:rPr>
              <a:t>Dynamic samples</a:t>
            </a:r>
          </a:p>
          <a:p>
            <a:pPr lvl="1">
              <a:lnSpc>
                <a:spcPct val="110000"/>
              </a:lnSpc>
              <a:spcBef>
                <a:spcPts val="700"/>
              </a:spcBef>
            </a:pPr>
            <a:r>
              <a:rPr kumimoji="1" lang="en-US" altLang="ja-JP" sz="1700" dirty="0" smtClean="0"/>
              <a:t>Fold</a:t>
            </a:r>
            <a:r>
              <a:rPr kumimoji="1" lang="en-US" altLang="ja-JP" sz="1700" dirty="0" smtClean="0"/>
              <a:t> </a:t>
            </a:r>
            <a:r>
              <a:rPr kumimoji="1" lang="en-US" altLang="ja-JP" sz="1700" dirty="0" smtClean="0"/>
              <a:t>TOF info with motion/process frequency</a:t>
            </a:r>
          </a:p>
          <a:p>
            <a:pPr lvl="1">
              <a:lnSpc>
                <a:spcPct val="110000"/>
              </a:lnSpc>
              <a:spcBef>
                <a:spcPts val="700"/>
              </a:spcBef>
            </a:pPr>
            <a:r>
              <a:rPr kumimoji="1" lang="en-US" altLang="ja-JP" sz="1700" dirty="0" smtClean="0"/>
              <a:t>Currently limited to cyclical processes</a:t>
            </a:r>
            <a:endParaRPr kumimoji="1" lang="en-US" altLang="ja-JP" sz="1700" dirty="0"/>
          </a:p>
        </p:txBody>
      </p:sp>
      <p:sp>
        <p:nvSpPr>
          <p:cNvPr id="6" name="テキスト ボックス 39">
            <a:extLst>
              <a:ext uri="{FF2B5EF4-FFF2-40B4-BE49-F238E27FC236}">
                <a16:creationId xmlns:a16="http://schemas.microsoft.com/office/drawing/2014/main" xmlns="" id="{ED154B87-B8C1-5641-AD5F-C04EAD2A4DB1}"/>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pic>
        <p:nvPicPr>
          <p:cNvPr id="3" name="CT_FeStep">
            <a:hlinkClick r:id="" action="ppaction://media"/>
            <a:extLst>
              <a:ext uri="{FF2B5EF4-FFF2-40B4-BE49-F238E27FC236}">
                <a16:creationId xmlns:a16="http://schemas.microsoft.com/office/drawing/2014/main" xmlns="" id="{223E24EE-CB61-0A45-A8E3-81F8D07B420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16726" r="15552"/>
          <a:stretch/>
        </p:blipFill>
        <p:spPr>
          <a:xfrm>
            <a:off x="6380724" y="1671717"/>
            <a:ext cx="1895464" cy="2099189"/>
          </a:xfrm>
          <a:prstGeom prst="rect">
            <a:avLst/>
          </a:prstGeom>
        </p:spPr>
      </p:pic>
      <p:pic>
        <p:nvPicPr>
          <p:cNvPr id="9" name="図 41">
            <a:extLst>
              <a:ext uri="{FF2B5EF4-FFF2-40B4-BE49-F238E27FC236}">
                <a16:creationId xmlns:a16="http://schemas.microsoft.com/office/drawing/2014/main" xmlns="" id="{DD9E3270-8BB5-F64C-9CAB-9C2DCDC53D6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271227" y="4881382"/>
            <a:ext cx="1648894" cy="1599331"/>
          </a:xfrm>
          <a:prstGeom prst="rect">
            <a:avLst/>
          </a:prstGeom>
        </p:spPr>
      </p:pic>
      <p:pic>
        <p:nvPicPr>
          <p:cNvPr id="10" name="TempMovie">
            <a:hlinkClick r:id="" action="ppaction://media"/>
            <a:extLst>
              <a:ext uri="{FF2B5EF4-FFF2-40B4-BE49-F238E27FC236}">
                <a16:creationId xmlns:a16="http://schemas.microsoft.com/office/drawing/2014/main" xmlns="" id="{022D7866-8129-D64D-9F8E-8D99D1B37BC8}"/>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266045" y="4399834"/>
            <a:ext cx="2157089" cy="2157089"/>
          </a:xfrm>
          <a:prstGeom prst="rect">
            <a:avLst/>
          </a:prstGeom>
        </p:spPr>
      </p:pic>
      <p:pic>
        <p:nvPicPr>
          <p:cNvPr id="11" name="図 56">
            <a:extLst>
              <a:ext uri="{FF2B5EF4-FFF2-40B4-BE49-F238E27FC236}">
                <a16:creationId xmlns:a16="http://schemas.microsoft.com/office/drawing/2014/main" xmlns="" id="{8B2D534C-6D84-954B-AB93-F60B3ACCC233}"/>
              </a:ext>
            </a:extLst>
          </p:cNvPr>
          <p:cNvPicPr>
            <a:picLocks noChangeAspect="1"/>
          </p:cNvPicPr>
          <p:nvPr/>
        </p:nvPicPr>
        <p:blipFill>
          <a:blip r:embed="rId9"/>
          <a:stretch>
            <a:fillRect/>
          </a:stretch>
        </p:blipFill>
        <p:spPr>
          <a:xfrm>
            <a:off x="8323794" y="4697253"/>
            <a:ext cx="670150" cy="1792651"/>
          </a:xfrm>
          <a:prstGeom prst="rect">
            <a:avLst/>
          </a:prstGeom>
        </p:spPr>
      </p:pic>
      <p:sp>
        <p:nvSpPr>
          <p:cNvPr id="12" name="テキスト ボックス 60">
            <a:extLst>
              <a:ext uri="{FF2B5EF4-FFF2-40B4-BE49-F238E27FC236}">
                <a16:creationId xmlns:a16="http://schemas.microsoft.com/office/drawing/2014/main" xmlns="" id="{385D0530-B572-6844-B539-4DA8D6E6502E}"/>
              </a:ext>
            </a:extLst>
          </p:cNvPr>
          <p:cNvSpPr txBox="1"/>
          <p:nvPr/>
        </p:nvSpPr>
        <p:spPr>
          <a:xfrm>
            <a:off x="7020186" y="6377289"/>
            <a:ext cx="556563" cy="276999"/>
          </a:xfrm>
          <a:prstGeom prst="rect">
            <a:avLst/>
          </a:prstGeom>
          <a:solidFill>
            <a:srgbClr val="FFFFFF"/>
          </a:solidFill>
        </p:spPr>
        <p:txBody>
          <a:bodyPr wrap="none" rtlCol="0">
            <a:spAutoFit/>
          </a:bodyPr>
          <a:lstStyle/>
          <a:p>
            <a:r>
              <a:rPr kumimoji="1" lang="en-US" altLang="ja-JP" sz="1200" dirty="0">
                <a:solidFill>
                  <a:srgbClr val="000000"/>
                </a:solidFill>
              </a:rPr>
              <a:t>4 cm</a:t>
            </a:r>
            <a:endParaRPr kumimoji="1" lang="ja-JP" altLang="en-US" sz="1200" dirty="0">
              <a:solidFill>
                <a:srgbClr val="000000"/>
              </a:solidFill>
            </a:endParaRPr>
          </a:p>
        </p:txBody>
      </p:sp>
      <p:sp>
        <p:nvSpPr>
          <p:cNvPr id="13" name="テキスト ボックス 61">
            <a:extLst>
              <a:ext uri="{FF2B5EF4-FFF2-40B4-BE49-F238E27FC236}">
                <a16:creationId xmlns:a16="http://schemas.microsoft.com/office/drawing/2014/main" xmlns="" id="{85C1A575-C843-BA48-B7E7-AB37546DACC3}"/>
              </a:ext>
            </a:extLst>
          </p:cNvPr>
          <p:cNvSpPr txBox="1"/>
          <p:nvPr/>
        </p:nvSpPr>
        <p:spPr>
          <a:xfrm rot="16200000">
            <a:off x="6044331" y="5364537"/>
            <a:ext cx="556563" cy="276999"/>
          </a:xfrm>
          <a:prstGeom prst="rect">
            <a:avLst/>
          </a:prstGeom>
          <a:solidFill>
            <a:srgbClr val="FFFFFF"/>
          </a:solidFill>
        </p:spPr>
        <p:txBody>
          <a:bodyPr wrap="none" rtlCol="0">
            <a:spAutoFit/>
          </a:bodyPr>
          <a:lstStyle/>
          <a:p>
            <a:r>
              <a:rPr kumimoji="1" lang="en-US" altLang="ja-JP" sz="1200" dirty="0">
                <a:solidFill>
                  <a:srgbClr val="000000"/>
                </a:solidFill>
              </a:rPr>
              <a:t>4 cm</a:t>
            </a:r>
            <a:endParaRPr kumimoji="1" lang="ja-JP" altLang="en-US" sz="1200" dirty="0">
              <a:solidFill>
                <a:srgbClr val="000000"/>
              </a:solidFill>
            </a:endParaRPr>
          </a:p>
        </p:txBody>
      </p:sp>
      <p:cxnSp>
        <p:nvCxnSpPr>
          <p:cNvPr id="14" name="直線矢印コネクタ 63">
            <a:extLst>
              <a:ext uri="{FF2B5EF4-FFF2-40B4-BE49-F238E27FC236}">
                <a16:creationId xmlns:a16="http://schemas.microsoft.com/office/drawing/2014/main" xmlns="" id="{97B5B003-04C6-D945-832A-453B0D3288B5}"/>
              </a:ext>
            </a:extLst>
          </p:cNvPr>
          <p:cNvCxnSpPr>
            <a:cxnSpLocks/>
          </p:cNvCxnSpPr>
          <p:nvPr/>
        </p:nvCxnSpPr>
        <p:spPr>
          <a:xfrm>
            <a:off x="6464790" y="4731954"/>
            <a:ext cx="0" cy="1635511"/>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5" name="直線矢印コネクタ 64">
            <a:extLst>
              <a:ext uri="{FF2B5EF4-FFF2-40B4-BE49-F238E27FC236}">
                <a16:creationId xmlns:a16="http://schemas.microsoft.com/office/drawing/2014/main" xmlns="" id="{048750C2-E0A7-EA4B-BD97-8CDEE390B569}"/>
              </a:ext>
            </a:extLst>
          </p:cNvPr>
          <p:cNvCxnSpPr>
            <a:cxnSpLocks/>
          </p:cNvCxnSpPr>
          <p:nvPr/>
        </p:nvCxnSpPr>
        <p:spPr>
          <a:xfrm>
            <a:off x="6497521" y="6379721"/>
            <a:ext cx="1623897" cy="0"/>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 name="テキスト ボックス 69">
            <a:extLst>
              <a:ext uri="{FF2B5EF4-FFF2-40B4-BE49-F238E27FC236}">
                <a16:creationId xmlns:a16="http://schemas.microsoft.com/office/drawing/2014/main" xmlns="" id="{1FC69029-FC92-D347-95EB-8014FF289F67}"/>
              </a:ext>
            </a:extLst>
          </p:cNvPr>
          <p:cNvSpPr txBox="1"/>
          <p:nvPr/>
        </p:nvSpPr>
        <p:spPr>
          <a:xfrm>
            <a:off x="4294604" y="6571784"/>
            <a:ext cx="4057274" cy="261610"/>
          </a:xfrm>
          <a:prstGeom prst="rect">
            <a:avLst/>
          </a:prstGeom>
          <a:noFill/>
        </p:spPr>
        <p:txBody>
          <a:bodyPr wrap="square" rtlCol="0">
            <a:spAutoFit/>
          </a:bodyPr>
          <a:lstStyle/>
          <a:p>
            <a:pPr algn="ctr"/>
            <a:r>
              <a:rPr kumimoji="1" lang="en-US" altLang="ja-JP" sz="1100" dirty="0"/>
              <a:t>K. </a:t>
            </a:r>
            <a:r>
              <a:rPr kumimoji="1" lang="en-US" altLang="ja-JP" sz="1100" dirty="0" err="1"/>
              <a:t>Hiroi</a:t>
            </a:r>
            <a:r>
              <a:rPr kumimoji="1" lang="en-US" altLang="ja-JP" sz="1100" dirty="0"/>
              <a:t> et al., J. Phys.: Conf. Series 862 (2017) 012008</a:t>
            </a:r>
            <a:endParaRPr kumimoji="1" lang="ja-JP" altLang="en-US" sz="1100" dirty="0"/>
          </a:p>
        </p:txBody>
      </p:sp>
      <p:pic>
        <p:nvPicPr>
          <p:cNvPr id="20" name="Picture 19">
            <a:extLst>
              <a:ext uri="{FF2B5EF4-FFF2-40B4-BE49-F238E27FC236}">
                <a16:creationId xmlns:a16="http://schemas.microsoft.com/office/drawing/2014/main" xmlns="" id="{38F3D28E-C638-FE44-855D-7268A9E3F872}"/>
              </a:ext>
            </a:extLst>
          </p:cNvPr>
          <p:cNvPicPr>
            <a:picLocks noChangeAspect="1"/>
          </p:cNvPicPr>
          <p:nvPr/>
        </p:nvPicPr>
        <p:blipFill rotWithShape="1">
          <a:blip r:embed="rId10">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rcRect l="31140" t="29221" r="30949" b="30987"/>
          <a:stretch/>
        </p:blipFill>
        <p:spPr>
          <a:xfrm>
            <a:off x="4297382" y="1671716"/>
            <a:ext cx="1499993" cy="2099189"/>
          </a:xfrm>
          <a:prstGeom prst="rect">
            <a:avLst/>
          </a:prstGeom>
        </p:spPr>
      </p:pic>
      <p:cxnSp>
        <p:nvCxnSpPr>
          <p:cNvPr id="25" name="Straight Arrow Connector 24">
            <a:extLst>
              <a:ext uri="{FF2B5EF4-FFF2-40B4-BE49-F238E27FC236}">
                <a16:creationId xmlns:a16="http://schemas.microsoft.com/office/drawing/2014/main" xmlns="" id="{52F55764-D185-434A-990E-A602CF7FF219}"/>
              </a:ext>
            </a:extLst>
          </p:cNvPr>
          <p:cNvCxnSpPr>
            <a:cxnSpLocks/>
          </p:cNvCxnSpPr>
          <p:nvPr/>
        </p:nvCxnSpPr>
        <p:spPr>
          <a:xfrm>
            <a:off x="4620637" y="1838532"/>
            <a:ext cx="0" cy="158560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xmlns="" id="{35BBE8AA-1B4B-5341-A7CC-2E6BF09505B7}"/>
              </a:ext>
            </a:extLst>
          </p:cNvPr>
          <p:cNvSpPr txBox="1"/>
          <p:nvPr/>
        </p:nvSpPr>
        <p:spPr>
          <a:xfrm rot="16200000">
            <a:off x="4158010" y="2429455"/>
            <a:ext cx="617477" cy="307777"/>
          </a:xfrm>
          <a:prstGeom prst="rect">
            <a:avLst/>
          </a:prstGeom>
          <a:noFill/>
        </p:spPr>
        <p:txBody>
          <a:bodyPr wrap="none" rtlCol="0">
            <a:spAutoFit/>
          </a:bodyPr>
          <a:lstStyle/>
          <a:p>
            <a:r>
              <a:rPr lang="en-US" sz="1400" b="1" dirty="0">
                <a:solidFill>
                  <a:srgbClr val="FF0000"/>
                </a:solidFill>
              </a:rPr>
              <a:t>5 cm</a:t>
            </a:r>
          </a:p>
        </p:txBody>
      </p:sp>
      <p:sp>
        <p:nvSpPr>
          <p:cNvPr id="28" name="Rectangle 57">
            <a:extLst>
              <a:ext uri="{FF2B5EF4-FFF2-40B4-BE49-F238E27FC236}">
                <a16:creationId xmlns:a16="http://schemas.microsoft.com/office/drawing/2014/main" xmlns="" id="{A1DD38BC-C1FF-774B-A4BC-47A39F35B079}"/>
              </a:ext>
            </a:extLst>
          </p:cNvPr>
          <p:cNvSpPr>
            <a:spLocks/>
          </p:cNvSpPr>
          <p:nvPr/>
        </p:nvSpPr>
        <p:spPr bwMode="auto">
          <a:xfrm>
            <a:off x="4270407" y="1307834"/>
            <a:ext cx="4356796" cy="36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p>
            <a:r>
              <a:rPr lang="en-US" altLang="ja-JP" b="1" dirty="0">
                <a:solidFill>
                  <a:srgbClr val="0070C0"/>
                </a:solidFill>
                <a:cs typeface="Helvetica Neue Bold Condensed" charset="0"/>
              </a:rPr>
              <a:t>Computed </a:t>
            </a:r>
            <a:r>
              <a:rPr lang="en-US" altLang="ja-JP" b="1" dirty="0" smtClean="0">
                <a:solidFill>
                  <a:srgbClr val="0070C0"/>
                </a:solidFill>
                <a:cs typeface="Helvetica Neue Bold Condensed" charset="0"/>
              </a:rPr>
              <a:t>tomography</a:t>
            </a:r>
            <a:endParaRPr lang="en-US" altLang="ja-JP" b="1" dirty="0">
              <a:solidFill>
                <a:srgbClr val="0070C0"/>
              </a:solidFill>
              <a:cs typeface="Helvetica Neue Bold Condensed" charset="0"/>
            </a:endParaRPr>
          </a:p>
        </p:txBody>
      </p:sp>
      <p:sp>
        <p:nvSpPr>
          <p:cNvPr id="29" name="TextBox 28">
            <a:extLst>
              <a:ext uri="{FF2B5EF4-FFF2-40B4-BE49-F238E27FC236}">
                <a16:creationId xmlns:a16="http://schemas.microsoft.com/office/drawing/2014/main" xmlns="" id="{F2FB1724-E862-A046-AE3A-9614A314602C}"/>
              </a:ext>
            </a:extLst>
          </p:cNvPr>
          <p:cNvSpPr txBox="1"/>
          <p:nvPr/>
        </p:nvSpPr>
        <p:spPr>
          <a:xfrm>
            <a:off x="5077531" y="1614065"/>
            <a:ext cx="719844" cy="461665"/>
          </a:xfrm>
          <a:prstGeom prst="rect">
            <a:avLst/>
          </a:prstGeom>
          <a:solidFill>
            <a:srgbClr val="FFFFFF">
              <a:alpha val="50196"/>
            </a:srgbClr>
          </a:solidFill>
        </p:spPr>
        <p:txBody>
          <a:bodyPr wrap="square" rtlCol="0">
            <a:spAutoFit/>
          </a:bodyPr>
          <a:lstStyle/>
          <a:p>
            <a:r>
              <a:rPr lang="en-US" sz="1200" dirty="0"/>
              <a:t>Fe step wedge</a:t>
            </a:r>
          </a:p>
        </p:txBody>
      </p:sp>
      <p:sp>
        <p:nvSpPr>
          <p:cNvPr id="30" name="TextBox 29">
            <a:extLst>
              <a:ext uri="{FF2B5EF4-FFF2-40B4-BE49-F238E27FC236}">
                <a16:creationId xmlns:a16="http://schemas.microsoft.com/office/drawing/2014/main" xmlns="" id="{AA032114-5BA7-564E-815B-37E044CF8EA1}"/>
              </a:ext>
            </a:extLst>
          </p:cNvPr>
          <p:cNvSpPr txBox="1"/>
          <p:nvPr/>
        </p:nvSpPr>
        <p:spPr>
          <a:xfrm>
            <a:off x="6557737" y="4391602"/>
            <a:ext cx="1568058" cy="276999"/>
          </a:xfrm>
          <a:prstGeom prst="rect">
            <a:avLst/>
          </a:prstGeom>
          <a:solidFill>
            <a:schemeClr val="bg1"/>
          </a:solidFill>
        </p:spPr>
        <p:txBody>
          <a:bodyPr wrap="none" rtlCol="0">
            <a:spAutoFit/>
          </a:bodyPr>
          <a:lstStyle/>
          <a:p>
            <a:pPr algn="ctr"/>
            <a:r>
              <a:rPr lang="en-US" sz="1200" dirty="0"/>
              <a:t>Polarization image</a:t>
            </a:r>
          </a:p>
        </p:txBody>
      </p:sp>
      <p:sp>
        <p:nvSpPr>
          <p:cNvPr id="31" name="Rectangle 57">
            <a:extLst>
              <a:ext uri="{FF2B5EF4-FFF2-40B4-BE49-F238E27FC236}">
                <a16:creationId xmlns:a16="http://schemas.microsoft.com/office/drawing/2014/main" xmlns="" id="{2B9B3DB8-A99E-E546-90A7-6AB8C8D0D7E1}"/>
              </a:ext>
            </a:extLst>
          </p:cNvPr>
          <p:cNvSpPr>
            <a:spLocks/>
          </p:cNvSpPr>
          <p:nvPr/>
        </p:nvSpPr>
        <p:spPr bwMode="auto">
          <a:xfrm>
            <a:off x="4270407" y="4053563"/>
            <a:ext cx="4356796" cy="36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p>
            <a:r>
              <a:rPr lang="en-US" altLang="ja-JP" b="1" dirty="0">
                <a:solidFill>
                  <a:srgbClr val="7030A0"/>
                </a:solidFill>
                <a:cs typeface="Helvetica Neue Bold Condensed" charset="0"/>
              </a:rPr>
              <a:t>Magnetic imaging of running motor</a:t>
            </a:r>
          </a:p>
        </p:txBody>
      </p:sp>
      <p:sp>
        <p:nvSpPr>
          <p:cNvPr id="32" name="TextBox 31">
            <a:extLst>
              <a:ext uri="{FF2B5EF4-FFF2-40B4-BE49-F238E27FC236}">
                <a16:creationId xmlns:a16="http://schemas.microsoft.com/office/drawing/2014/main" xmlns="" id="{3663DB47-F5B4-5745-8986-21C2E3D82F59}"/>
              </a:ext>
            </a:extLst>
          </p:cNvPr>
          <p:cNvSpPr txBox="1"/>
          <p:nvPr/>
        </p:nvSpPr>
        <p:spPr>
          <a:xfrm>
            <a:off x="4194903" y="4426391"/>
            <a:ext cx="1801542" cy="461665"/>
          </a:xfrm>
          <a:prstGeom prst="rect">
            <a:avLst/>
          </a:prstGeom>
          <a:solidFill>
            <a:srgbClr val="FFFFFF">
              <a:alpha val="50196"/>
            </a:srgbClr>
          </a:solidFill>
        </p:spPr>
        <p:txBody>
          <a:bodyPr wrap="square" rtlCol="0">
            <a:spAutoFit/>
          </a:bodyPr>
          <a:lstStyle/>
          <a:p>
            <a:pPr algn="ctr"/>
            <a:r>
              <a:rPr lang="en-US" sz="1200" dirty="0"/>
              <a:t>Model electric motor (provided by Hitachi)</a:t>
            </a:r>
          </a:p>
        </p:txBody>
      </p:sp>
      <p:sp>
        <p:nvSpPr>
          <p:cNvPr id="4" name="テキスト ボックス 3"/>
          <p:cNvSpPr txBox="1"/>
          <p:nvPr/>
        </p:nvSpPr>
        <p:spPr>
          <a:xfrm>
            <a:off x="6482060" y="1625110"/>
            <a:ext cx="1685377" cy="276999"/>
          </a:xfrm>
          <a:prstGeom prst="rect">
            <a:avLst/>
          </a:prstGeom>
          <a:noFill/>
        </p:spPr>
        <p:txBody>
          <a:bodyPr wrap="none" rtlCol="0">
            <a:spAutoFit/>
          </a:bodyPr>
          <a:lstStyle/>
          <a:p>
            <a:r>
              <a:rPr kumimoji="1" lang="en-US" altLang="ja-JP" sz="1200" dirty="0" smtClean="0">
                <a:solidFill>
                  <a:schemeClr val="bg1"/>
                </a:solidFill>
              </a:rPr>
              <a:t>2</a:t>
            </a:r>
            <a:r>
              <a:rPr kumimoji="1" lang="en-US" altLang="en-US" sz="1200" dirty="0" smtClean="0">
                <a:solidFill>
                  <a:schemeClr val="bg1"/>
                </a:solidFill>
              </a:rPr>
              <a:t>°</a:t>
            </a:r>
            <a:r>
              <a:rPr kumimoji="1" lang="en-US" altLang="ja-JP" sz="1200" dirty="0" smtClean="0">
                <a:solidFill>
                  <a:schemeClr val="bg1"/>
                </a:solidFill>
              </a:rPr>
              <a:t>/step     91</a:t>
            </a:r>
            <a:r>
              <a:rPr kumimoji="1" lang="ja-JP" altLang="en-US" sz="1200" dirty="0" smtClean="0">
                <a:solidFill>
                  <a:schemeClr val="bg1"/>
                </a:solidFill>
              </a:rPr>
              <a:t> </a:t>
            </a:r>
            <a:r>
              <a:rPr kumimoji="1" lang="en-US" altLang="ja-JP" sz="1200" dirty="0" smtClean="0">
                <a:solidFill>
                  <a:schemeClr val="bg1"/>
                </a:solidFill>
              </a:rPr>
              <a:t>images</a:t>
            </a:r>
            <a:endParaRPr kumimoji="1" lang="ja-JP" altLang="en-US" sz="1200" dirty="0">
              <a:solidFill>
                <a:schemeClr val="bg1"/>
              </a:solidFill>
            </a:endParaRPr>
          </a:p>
        </p:txBody>
      </p:sp>
    </p:spTree>
    <p:extLst>
      <p:ext uri="{BB962C8B-B14F-4D97-AF65-F5344CB8AC3E}">
        <p14:creationId xmlns:p14="http://schemas.microsoft.com/office/powerpoint/2010/main" val="17159868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0" fill="hold"/>
                                        <p:tgtEl>
                                          <p:spTgt spid="10"/>
                                        </p:tgtEl>
                                      </p:cBhvr>
                                    </p:cmd>
                                  </p:childTnLst>
                                </p:cTn>
                              </p:par>
                            </p:childTnLst>
                          </p:cTn>
                        </p:par>
                        <p:par>
                          <p:cTn id="7" fill="hold">
                            <p:stCondLst>
                              <p:cond delay="2000"/>
                            </p:stCondLst>
                            <p:childTnLst>
                              <p:par>
                                <p:cTn id="8" presetID="1" presetClass="mediacall" presetSubtype="0" fill="hold" nodeType="afterEffect">
                                  <p:stCondLst>
                                    <p:cond delay="0"/>
                                  </p:stCondLst>
                                  <p:childTnLst>
                                    <p:cmd type="call" cmd="playFrom(0.0)">
                                      <p:cBhvr>
                                        <p:cTn id="9" dur="14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0"/>
                                        </p:tgtEl>
                                      </p:cBhvr>
                                    </p:cmd>
                                  </p:childTnLst>
                                </p:cTn>
                              </p:par>
                            </p:childTnLst>
                          </p:cTn>
                        </p:par>
                      </p:childTnLst>
                    </p:cTn>
                  </p:par>
                </p:childTnLst>
              </p:cTn>
              <p:nextCondLst>
                <p:cond evt="onClick" delay="0">
                  <p:tgtEl>
                    <p:spTgt spid="10"/>
                  </p:tgtEl>
                </p:cond>
              </p:nextCondLst>
            </p:seq>
            <p:video>
              <p:cMediaNode vol="80000" mute="1">
                <p:cTn id="15" repeatCount="indefinite" fill="hold" display="0">
                  <p:stCondLst>
                    <p:cond delay="indefinite"/>
                  </p:stCondLst>
                </p:cTn>
                <p:tgtEl>
                  <p:spTgt spid="10"/>
                </p:tgtEl>
              </p:cMediaNode>
            </p:video>
            <p:video>
              <p:cMediaNode vol="80000">
                <p:cTn id="16" repeatCount="indefinite"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sz="4000" cap="none" dirty="0"/>
              <a:t>Other µNID development</a:t>
            </a:r>
            <a:endParaRPr kumimoji="1" lang="ja-JP" altLang="en-US" sz="4000" cap="none" dirty="0"/>
          </a:p>
        </p:txBody>
      </p:sp>
      <p:sp>
        <p:nvSpPr>
          <p:cNvPr id="3" name="サブタイトル 2"/>
          <p:cNvSpPr>
            <a:spLocks noGrp="1"/>
          </p:cNvSpPr>
          <p:nvPr>
            <p:ph type="subTitle" idx="1"/>
          </p:nvPr>
        </p:nvSpPr>
        <p:spPr>
          <a:xfrm>
            <a:off x="685799" y="3505200"/>
            <a:ext cx="7848601" cy="1752600"/>
          </a:xfrm>
        </p:spPr>
        <p:txBody>
          <a:bodyPr>
            <a:normAutofit/>
          </a:bodyPr>
          <a:lstStyle/>
          <a:p>
            <a:pPr marL="313200" indent="-313200">
              <a:buSzPct val="60000"/>
              <a:buFont typeface="Arial"/>
              <a:buChar char="•"/>
            </a:pPr>
            <a:r>
              <a:rPr kumimoji="1" lang="en-US" altLang="ja-JP" sz="2800" dirty="0"/>
              <a:t>Small-pitch</a:t>
            </a:r>
            <a:r>
              <a:rPr kumimoji="1" lang="ja-JP" altLang="en-US" sz="2800" dirty="0"/>
              <a:t> </a:t>
            </a:r>
            <a:r>
              <a:rPr kumimoji="1" lang="en-US" altLang="ja-JP" sz="2800" dirty="0"/>
              <a:t>MEMS</a:t>
            </a:r>
            <a:r>
              <a:rPr kumimoji="1" lang="ja-JP" altLang="en-US" sz="2800" dirty="0"/>
              <a:t> </a:t>
            </a:r>
            <a:r>
              <a:rPr kumimoji="1" lang="en-US" altLang="ja-JP" sz="2800" dirty="0"/>
              <a:t>µPIC</a:t>
            </a:r>
          </a:p>
          <a:p>
            <a:pPr marL="313200" indent="-313200">
              <a:buSzPct val="60000"/>
              <a:buFont typeface="Arial"/>
              <a:buChar char="•"/>
            </a:pPr>
            <a:r>
              <a:rPr kumimoji="1" lang="en-US" altLang="ja-JP" sz="2800" dirty="0"/>
              <a:t>µNID</a:t>
            </a:r>
            <a:r>
              <a:rPr kumimoji="1" lang="ja-JP" altLang="en-US" sz="2800" dirty="0"/>
              <a:t> </a:t>
            </a:r>
            <a:r>
              <a:rPr kumimoji="1" lang="en-US" altLang="ja-JP" sz="2800" dirty="0"/>
              <a:t>with</a:t>
            </a:r>
            <a:r>
              <a:rPr kumimoji="1" lang="ja-JP" altLang="en-US" sz="2800" dirty="0"/>
              <a:t> </a:t>
            </a:r>
            <a:r>
              <a:rPr kumimoji="1" lang="en-US" altLang="ja-JP" sz="2800" dirty="0"/>
              <a:t>Boron</a:t>
            </a:r>
            <a:r>
              <a:rPr kumimoji="1" lang="ja-JP" altLang="en-US" sz="2800" dirty="0"/>
              <a:t> </a:t>
            </a:r>
            <a:r>
              <a:rPr kumimoji="1" lang="en-US" altLang="ja-JP" sz="2800" dirty="0"/>
              <a:t>converter</a:t>
            </a:r>
          </a:p>
        </p:txBody>
      </p:sp>
      <p:sp>
        <p:nvSpPr>
          <p:cNvPr id="6" name="テキスト ボックス 39">
            <a:extLst>
              <a:ext uri="{FF2B5EF4-FFF2-40B4-BE49-F238E27FC236}">
                <a16:creationId xmlns:a16="http://schemas.microsoft.com/office/drawing/2014/main" xmlns="" id="{F6CA5927-329A-2343-8898-E8B023781366}"/>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96506093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xmlns="" id="{EA74035C-08E2-A845-9821-439A51F7AE4B}"/>
              </a:ext>
            </a:extLst>
          </p:cNvPr>
          <p:cNvGrpSpPr/>
          <p:nvPr/>
        </p:nvGrpSpPr>
        <p:grpSpPr>
          <a:xfrm>
            <a:off x="5732524" y="1514946"/>
            <a:ext cx="2985887" cy="2715552"/>
            <a:chOff x="5653514" y="1332296"/>
            <a:chExt cx="3172930" cy="2885661"/>
          </a:xfrm>
        </p:grpSpPr>
        <p:pic>
          <p:nvPicPr>
            <p:cNvPr id="41" name="図 1" descr="IMG_2433.jpg">
              <a:extLst>
                <a:ext uri="{FF2B5EF4-FFF2-40B4-BE49-F238E27FC236}">
                  <a16:creationId xmlns:a16="http://schemas.microsoft.com/office/drawing/2014/main" xmlns="" id="{D15B6956-DD4A-3F47-85E5-7F650946583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30752" t="26453" r="25812" b="44272"/>
            <a:stretch/>
          </p:blipFill>
          <p:spPr>
            <a:xfrm>
              <a:off x="5653514" y="1332296"/>
              <a:ext cx="3172930" cy="2885661"/>
            </a:xfrm>
            <a:prstGeom prst="rect">
              <a:avLst/>
            </a:prstGeom>
          </p:spPr>
        </p:pic>
        <p:cxnSp>
          <p:nvCxnSpPr>
            <p:cNvPr id="42" name="直線矢印コネクタ 36">
              <a:extLst>
                <a:ext uri="{FF2B5EF4-FFF2-40B4-BE49-F238E27FC236}">
                  <a16:creationId xmlns:a16="http://schemas.microsoft.com/office/drawing/2014/main" xmlns="" id="{46A2B876-BB20-DC4E-839C-B42F9E342B32}"/>
                </a:ext>
              </a:extLst>
            </p:cNvPr>
            <p:cNvCxnSpPr>
              <a:cxnSpLocks/>
            </p:cNvCxnSpPr>
            <p:nvPr/>
          </p:nvCxnSpPr>
          <p:spPr>
            <a:xfrm>
              <a:off x="8387563" y="2101174"/>
              <a:ext cx="0" cy="2001149"/>
            </a:xfrm>
            <a:prstGeom prst="straightConnector1">
              <a:avLst/>
            </a:prstGeom>
            <a:ln>
              <a:solidFill>
                <a:srgbClr val="FFFF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43" name="テキスト ボックス 37">
              <a:extLst>
                <a:ext uri="{FF2B5EF4-FFF2-40B4-BE49-F238E27FC236}">
                  <a16:creationId xmlns:a16="http://schemas.microsoft.com/office/drawing/2014/main" xmlns="" id="{FC722F63-F829-464D-BDAD-45B59CF84EC5}"/>
                </a:ext>
              </a:extLst>
            </p:cNvPr>
            <p:cNvSpPr txBox="1"/>
            <p:nvPr/>
          </p:nvSpPr>
          <p:spPr>
            <a:xfrm rot="5400000">
              <a:off x="8095483" y="2893448"/>
              <a:ext cx="907304" cy="359762"/>
            </a:xfrm>
            <a:prstGeom prst="rect">
              <a:avLst/>
            </a:prstGeom>
            <a:noFill/>
          </p:spPr>
          <p:txBody>
            <a:bodyPr wrap="none" rtlCol="0">
              <a:spAutoFit/>
            </a:bodyPr>
            <a:lstStyle/>
            <a:p>
              <a:r>
                <a:rPr kumimoji="1" lang="en-US" altLang="ja-JP" sz="1600" dirty="0">
                  <a:solidFill>
                    <a:srgbClr val="FFFF00"/>
                  </a:solidFill>
                </a:rPr>
                <a:t>55 mm</a:t>
              </a:r>
              <a:endParaRPr kumimoji="1" lang="ja-JP" altLang="en-US" sz="1600" dirty="0">
                <a:solidFill>
                  <a:srgbClr val="FFFF00"/>
                </a:solidFill>
              </a:endParaRPr>
            </a:p>
          </p:txBody>
        </p:sp>
      </p:grpSp>
      <p:sp>
        <p:nvSpPr>
          <p:cNvPr id="2" name="タイトル 1"/>
          <p:cNvSpPr>
            <a:spLocks noGrp="1"/>
          </p:cNvSpPr>
          <p:nvPr>
            <p:ph type="title"/>
          </p:nvPr>
        </p:nvSpPr>
        <p:spPr>
          <a:xfrm>
            <a:off x="457200" y="383477"/>
            <a:ext cx="8229600" cy="990600"/>
          </a:xfrm>
        </p:spPr>
        <p:txBody>
          <a:bodyPr>
            <a:normAutofit/>
          </a:bodyPr>
          <a:lstStyle/>
          <a:p>
            <a:r>
              <a:rPr kumimoji="1" lang="en-US" altLang="ja-JP" dirty="0"/>
              <a:t>Small-pitch MEMS</a:t>
            </a:r>
            <a:r>
              <a:rPr kumimoji="1" lang="ja-JP" altLang="en-US" dirty="0"/>
              <a:t> </a:t>
            </a:r>
            <a:r>
              <a:rPr kumimoji="1" lang="en-US" altLang="ja-JP" dirty="0"/>
              <a:t>µPIC</a:t>
            </a:r>
            <a:endParaRPr kumimoji="1" lang="ja-JP" altLang="en-US" dirty="0"/>
          </a:p>
        </p:txBody>
      </p:sp>
      <p:sp>
        <p:nvSpPr>
          <p:cNvPr id="3" name="コンテンツ プレースホルダー 2"/>
          <p:cNvSpPr>
            <a:spLocks noGrp="1"/>
          </p:cNvSpPr>
          <p:nvPr>
            <p:ph sz="half" idx="1"/>
          </p:nvPr>
        </p:nvSpPr>
        <p:spPr>
          <a:xfrm>
            <a:off x="457200" y="1474376"/>
            <a:ext cx="3573670" cy="5004603"/>
          </a:xfrm>
        </p:spPr>
        <p:txBody>
          <a:bodyPr>
            <a:noAutofit/>
          </a:bodyPr>
          <a:lstStyle/>
          <a:p>
            <a:pPr>
              <a:spcBef>
                <a:spcPts val="1400"/>
              </a:spcBef>
            </a:pPr>
            <a:r>
              <a:rPr kumimoji="1" lang="en-US" altLang="ja-JP" sz="2000" dirty="0">
                <a:solidFill>
                  <a:srgbClr val="008000"/>
                </a:solidFill>
              </a:rPr>
              <a:t>Improve spatial resolution with reduced strip pitch</a:t>
            </a:r>
            <a:endParaRPr kumimoji="1" lang="en-US" altLang="ja-JP" sz="1700" dirty="0"/>
          </a:p>
          <a:p>
            <a:pPr>
              <a:spcBef>
                <a:spcPts val="1400"/>
              </a:spcBef>
            </a:pPr>
            <a:r>
              <a:rPr kumimoji="1" lang="en-US" altLang="ja-JP" sz="2000" dirty="0">
                <a:solidFill>
                  <a:srgbClr val="FF6600"/>
                </a:solidFill>
              </a:rPr>
              <a:t>Develop small-pitch µPIC</a:t>
            </a:r>
            <a:endParaRPr kumimoji="1" lang="en-US" altLang="ja-JP" sz="1700" dirty="0"/>
          </a:p>
          <a:p>
            <a:pPr lvl="1">
              <a:spcBef>
                <a:spcPts val="1400"/>
              </a:spcBef>
            </a:pPr>
            <a:r>
              <a:rPr kumimoji="1" lang="en-US" altLang="ja-JP" sz="1700" dirty="0"/>
              <a:t>Manufacture using MEMS on</a:t>
            </a:r>
            <a:r>
              <a:rPr kumimoji="1" lang="ja-JP" altLang="en-US" sz="1700" dirty="0"/>
              <a:t> </a:t>
            </a:r>
            <a:r>
              <a:rPr kumimoji="1" lang="en-US" altLang="ja-JP" sz="1700" u="sng" dirty="0"/>
              <a:t>silicon</a:t>
            </a:r>
            <a:r>
              <a:rPr kumimoji="1" lang="ja-JP" altLang="en-US" sz="1700" u="sng" dirty="0"/>
              <a:t> </a:t>
            </a:r>
            <a:r>
              <a:rPr kumimoji="1" lang="en-US" altLang="ja-JP" sz="1700" u="sng" dirty="0"/>
              <a:t>substrate </a:t>
            </a:r>
            <a:r>
              <a:rPr kumimoji="1" lang="en-US" altLang="ja-JP" sz="1700" dirty="0"/>
              <a:t>(by </a:t>
            </a:r>
            <a:r>
              <a:rPr kumimoji="1" lang="en-US" altLang="ja-JP" sz="1700" dirty="0" err="1"/>
              <a:t>DaiNippon</a:t>
            </a:r>
            <a:r>
              <a:rPr kumimoji="1" lang="en-US" altLang="ja-JP" sz="1700" dirty="0"/>
              <a:t> Printing Company, Ltd.</a:t>
            </a:r>
            <a:r>
              <a:rPr kumimoji="1" lang="en-US" altLang="ja-JP" sz="1700" dirty="0" smtClean="0"/>
              <a:t>) </a:t>
            </a:r>
            <a:r>
              <a:rPr kumimoji="1" lang="en-US" altLang="ja-JP" sz="1700" dirty="0" smtClean="0">
                <a:solidFill>
                  <a:srgbClr val="0000FF"/>
                </a:solidFill>
              </a:rPr>
              <a:t>→ </a:t>
            </a:r>
            <a:r>
              <a:rPr kumimoji="1" lang="en-US" altLang="ja-JP" sz="1700" dirty="0">
                <a:solidFill>
                  <a:srgbClr val="0000FF"/>
                </a:solidFill>
              </a:rPr>
              <a:t>uniform structures down to 10 µm</a:t>
            </a:r>
          </a:p>
          <a:p>
            <a:pPr lvl="1">
              <a:spcBef>
                <a:spcPts val="1400"/>
              </a:spcBef>
            </a:pPr>
            <a:r>
              <a:rPr kumimoji="1" lang="en-US" altLang="ja-JP" sz="1700" dirty="0"/>
              <a:t>Successfully produced </a:t>
            </a:r>
            <a:r>
              <a:rPr kumimoji="1" lang="en-US" altLang="ja-JP" sz="1700" u="sng" dirty="0">
                <a:solidFill>
                  <a:schemeClr val="accent1"/>
                </a:solidFill>
              </a:rPr>
              <a:t>215 µm pitch µPIC</a:t>
            </a:r>
            <a:r>
              <a:rPr kumimoji="1" lang="en-US" altLang="ja-JP" sz="1700" dirty="0"/>
              <a:t> (down from 400 µm)</a:t>
            </a:r>
          </a:p>
          <a:p>
            <a:pPr lvl="1">
              <a:spcBef>
                <a:spcPts val="1400"/>
              </a:spcBef>
            </a:pPr>
            <a:r>
              <a:rPr kumimoji="1" lang="en-US" altLang="ja-JP" sz="1700" dirty="0"/>
              <a:t>Small (14 x 14 mm</a:t>
            </a:r>
            <a:r>
              <a:rPr kumimoji="1" lang="en-US" altLang="ja-JP" sz="1700" baseline="30000" dirty="0"/>
              <a:t>2</a:t>
            </a:r>
            <a:r>
              <a:rPr kumimoji="1" lang="en-US" altLang="ja-JP" sz="1700" dirty="0"/>
              <a:t>) and larger area MEMS µPICs (55 x 55 mm</a:t>
            </a:r>
            <a:r>
              <a:rPr kumimoji="1" lang="en-US" altLang="ja-JP" sz="1700" baseline="30000" dirty="0"/>
              <a:t>2</a:t>
            </a:r>
            <a:r>
              <a:rPr kumimoji="1" lang="en-US" altLang="ja-JP" sz="1700" dirty="0"/>
              <a:t>) tested at RADEN</a:t>
            </a:r>
          </a:p>
        </p:txBody>
      </p:sp>
      <p:grpSp>
        <p:nvGrpSpPr>
          <p:cNvPr id="35" name="図形グループ 34"/>
          <p:cNvGrpSpPr/>
          <p:nvPr/>
        </p:nvGrpSpPr>
        <p:grpSpPr>
          <a:xfrm>
            <a:off x="4415435" y="5074994"/>
            <a:ext cx="1829344" cy="1066648"/>
            <a:chOff x="4478694" y="1537304"/>
            <a:chExt cx="1981200" cy="1155192"/>
          </a:xfrm>
        </p:grpSpPr>
        <p:pic>
          <p:nvPicPr>
            <p:cNvPr id="16" name="図 15" descr="PCB_uPIC.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78694" y="1537304"/>
              <a:ext cx="1981200" cy="1155192"/>
            </a:xfrm>
            <a:prstGeom prst="rect">
              <a:avLst/>
            </a:prstGeom>
          </p:spPr>
        </p:pic>
        <p:cxnSp>
          <p:nvCxnSpPr>
            <p:cNvPr id="19" name="直線矢印コネクタ 18"/>
            <p:cNvCxnSpPr/>
            <p:nvPr/>
          </p:nvCxnSpPr>
          <p:spPr>
            <a:xfrm>
              <a:off x="4634669" y="1927202"/>
              <a:ext cx="0" cy="501296"/>
            </a:xfrm>
            <a:prstGeom prst="straightConnector1">
              <a:avLst/>
            </a:prstGeom>
            <a:ln w="28575" cmpd="sng">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0" name="テキスト ボックス 19"/>
            <p:cNvSpPr txBox="1"/>
            <p:nvPr/>
          </p:nvSpPr>
          <p:spPr>
            <a:xfrm>
              <a:off x="4579993" y="2038601"/>
              <a:ext cx="673532" cy="276999"/>
            </a:xfrm>
            <a:prstGeom prst="rect">
              <a:avLst/>
            </a:prstGeom>
            <a:noFill/>
          </p:spPr>
          <p:txBody>
            <a:bodyPr wrap="none" rtlCol="0">
              <a:spAutoFit/>
            </a:bodyPr>
            <a:lstStyle/>
            <a:p>
              <a:r>
                <a:rPr kumimoji="1" lang="en-US" altLang="ja-JP" sz="1200" dirty="0">
                  <a:solidFill>
                    <a:schemeClr val="bg1"/>
                  </a:solidFill>
                </a:rPr>
                <a:t>100µm</a:t>
              </a:r>
              <a:endParaRPr kumimoji="1" lang="ja-JP" altLang="en-US" sz="1200" dirty="0">
                <a:solidFill>
                  <a:schemeClr val="bg1"/>
                </a:solidFill>
              </a:endParaRPr>
            </a:p>
          </p:txBody>
        </p:sp>
      </p:grpSp>
      <p:grpSp>
        <p:nvGrpSpPr>
          <p:cNvPr id="36" name="図形グループ 35"/>
          <p:cNvGrpSpPr/>
          <p:nvPr/>
        </p:nvGrpSpPr>
        <p:grpSpPr>
          <a:xfrm>
            <a:off x="6105636" y="4790278"/>
            <a:ext cx="2581163" cy="1961799"/>
            <a:chOff x="5481578" y="1692267"/>
            <a:chExt cx="3119087" cy="2370646"/>
          </a:xfrm>
        </p:grpSpPr>
        <p:pic>
          <p:nvPicPr>
            <p:cNvPr id="17" name="図 16" descr="MEMS_uPIC.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19465" y="1692267"/>
              <a:ext cx="1981200" cy="2185416"/>
            </a:xfrm>
            <a:prstGeom prst="rect">
              <a:avLst/>
            </a:prstGeom>
          </p:spPr>
        </p:pic>
        <p:cxnSp>
          <p:nvCxnSpPr>
            <p:cNvPr id="49" name="直線矢印コネクタ 48"/>
            <p:cNvCxnSpPr/>
            <p:nvPr/>
          </p:nvCxnSpPr>
          <p:spPr>
            <a:xfrm>
              <a:off x="6770172" y="2038601"/>
              <a:ext cx="0" cy="1503887"/>
            </a:xfrm>
            <a:prstGeom prst="straightConnector1">
              <a:avLst/>
            </a:prstGeom>
            <a:ln w="28575" cmpd="sng">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0" name="テキスト ボックス 49"/>
            <p:cNvSpPr txBox="1"/>
            <p:nvPr/>
          </p:nvSpPr>
          <p:spPr>
            <a:xfrm>
              <a:off x="6718711" y="2587417"/>
              <a:ext cx="912750" cy="371919"/>
            </a:xfrm>
            <a:prstGeom prst="rect">
              <a:avLst/>
            </a:prstGeom>
            <a:noFill/>
          </p:spPr>
          <p:txBody>
            <a:bodyPr wrap="none" rtlCol="0">
              <a:spAutoFit/>
            </a:bodyPr>
            <a:lstStyle/>
            <a:p>
              <a:r>
                <a:rPr kumimoji="1" lang="en-US" altLang="ja-JP" sz="1400" dirty="0">
                  <a:solidFill>
                    <a:schemeClr val="bg1"/>
                  </a:solidFill>
                </a:rPr>
                <a:t>400µm</a:t>
              </a:r>
              <a:endParaRPr kumimoji="1" lang="ja-JP" altLang="en-US" sz="1400" dirty="0">
                <a:solidFill>
                  <a:schemeClr val="bg1"/>
                </a:solidFill>
              </a:endParaRPr>
            </a:p>
          </p:txBody>
        </p:sp>
        <p:sp>
          <p:nvSpPr>
            <p:cNvPr id="51" name="テキスト ボックス 50"/>
            <p:cNvSpPr txBox="1"/>
            <p:nvPr/>
          </p:nvSpPr>
          <p:spPr>
            <a:xfrm>
              <a:off x="7371189" y="2274609"/>
              <a:ext cx="480782" cy="334727"/>
            </a:xfrm>
            <a:prstGeom prst="rect">
              <a:avLst/>
            </a:prstGeom>
            <a:noFill/>
          </p:spPr>
          <p:txBody>
            <a:bodyPr wrap="none" rtlCol="0">
              <a:spAutoFit/>
            </a:bodyPr>
            <a:lstStyle/>
            <a:p>
              <a:r>
                <a:rPr kumimoji="1" lang="en-US" altLang="ja-JP" sz="1200" b="1" dirty="0">
                  <a:solidFill>
                    <a:schemeClr val="bg1"/>
                  </a:solidFill>
                </a:rPr>
                <a:t>Cu</a:t>
              </a:r>
              <a:endParaRPr kumimoji="1" lang="ja-JP" altLang="en-US" sz="1200" b="1" dirty="0">
                <a:solidFill>
                  <a:schemeClr val="bg1"/>
                </a:solidFill>
              </a:endParaRPr>
            </a:p>
          </p:txBody>
        </p:sp>
        <p:sp>
          <p:nvSpPr>
            <p:cNvPr id="52" name="テキスト ボックス 51"/>
            <p:cNvSpPr txBox="1"/>
            <p:nvPr/>
          </p:nvSpPr>
          <p:spPr>
            <a:xfrm>
              <a:off x="5481578" y="3210360"/>
              <a:ext cx="1029640" cy="334727"/>
            </a:xfrm>
            <a:prstGeom prst="rect">
              <a:avLst/>
            </a:prstGeom>
            <a:noFill/>
          </p:spPr>
          <p:txBody>
            <a:bodyPr wrap="none" rtlCol="0">
              <a:spAutoFit/>
            </a:bodyPr>
            <a:lstStyle/>
            <a:p>
              <a:pPr algn="r"/>
              <a:r>
                <a:rPr kumimoji="1" lang="en-US" altLang="ja-JP" sz="1200" dirty="0">
                  <a:solidFill>
                    <a:srgbClr val="0000FF"/>
                  </a:solidFill>
                </a:rPr>
                <a:t>10~15µm</a:t>
              </a:r>
              <a:endParaRPr kumimoji="1" lang="ja-JP" altLang="en-US" sz="1200" dirty="0">
                <a:solidFill>
                  <a:srgbClr val="0000FF"/>
                </a:solidFill>
              </a:endParaRPr>
            </a:p>
          </p:txBody>
        </p:sp>
        <p:sp>
          <p:nvSpPr>
            <p:cNvPr id="53" name="テキスト ボックス 52"/>
            <p:cNvSpPr txBox="1"/>
            <p:nvPr/>
          </p:nvSpPr>
          <p:spPr>
            <a:xfrm>
              <a:off x="5604577" y="3474158"/>
              <a:ext cx="926580" cy="334727"/>
            </a:xfrm>
            <a:prstGeom prst="rect">
              <a:avLst/>
            </a:prstGeom>
            <a:noFill/>
          </p:spPr>
          <p:txBody>
            <a:bodyPr wrap="none" rtlCol="0">
              <a:spAutoFit/>
            </a:bodyPr>
            <a:lstStyle/>
            <a:p>
              <a:pPr algn="r"/>
              <a:r>
                <a:rPr kumimoji="1" lang="en-US" altLang="ja-JP" sz="1200" dirty="0">
                  <a:solidFill>
                    <a:srgbClr val="FF0000"/>
                  </a:solidFill>
                </a:rPr>
                <a:t>4~11µm</a:t>
              </a:r>
              <a:endParaRPr kumimoji="1" lang="ja-JP" altLang="en-US" sz="1200" dirty="0">
                <a:solidFill>
                  <a:srgbClr val="FF0000"/>
                </a:solidFill>
              </a:endParaRPr>
            </a:p>
          </p:txBody>
        </p:sp>
        <p:sp>
          <p:nvSpPr>
            <p:cNvPr id="54" name="テキスト ボックス 53"/>
            <p:cNvSpPr txBox="1"/>
            <p:nvPr/>
          </p:nvSpPr>
          <p:spPr>
            <a:xfrm>
              <a:off x="5818004" y="3728186"/>
              <a:ext cx="710839" cy="334727"/>
            </a:xfrm>
            <a:prstGeom prst="rect">
              <a:avLst/>
            </a:prstGeom>
            <a:noFill/>
          </p:spPr>
          <p:txBody>
            <a:bodyPr wrap="none" rtlCol="0">
              <a:spAutoFit/>
            </a:bodyPr>
            <a:lstStyle/>
            <a:p>
              <a:pPr algn="r"/>
              <a:r>
                <a:rPr kumimoji="1" lang="en-US" altLang="ja-JP" sz="1200" dirty="0">
                  <a:solidFill>
                    <a:srgbClr val="FF6600"/>
                  </a:solidFill>
                </a:rPr>
                <a:t>15µm</a:t>
              </a:r>
              <a:endParaRPr kumimoji="1" lang="ja-JP" altLang="en-US" sz="1200" dirty="0">
                <a:solidFill>
                  <a:srgbClr val="FF6600"/>
                </a:solidFill>
              </a:endParaRPr>
            </a:p>
          </p:txBody>
        </p:sp>
        <p:cxnSp>
          <p:nvCxnSpPr>
            <p:cNvPr id="55" name="直線矢印コネクタ 54"/>
            <p:cNvCxnSpPr/>
            <p:nvPr/>
          </p:nvCxnSpPr>
          <p:spPr>
            <a:xfrm flipH="1">
              <a:off x="6452554" y="3631607"/>
              <a:ext cx="216000" cy="0"/>
            </a:xfrm>
            <a:prstGeom prst="straightConnector1">
              <a:avLst/>
            </a:prstGeom>
            <a:ln>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56" name="直線矢印コネクタ 55"/>
            <p:cNvCxnSpPr/>
            <p:nvPr/>
          </p:nvCxnSpPr>
          <p:spPr>
            <a:xfrm flipH="1">
              <a:off x="6448980" y="3750587"/>
              <a:ext cx="216000" cy="108000"/>
            </a:xfrm>
            <a:prstGeom prst="straightConnector1">
              <a:avLst/>
            </a:prstGeom>
            <a:ln>
              <a:solidFill>
                <a:srgbClr val="FF6600"/>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57" name="直線矢印コネクタ 56"/>
            <p:cNvCxnSpPr/>
            <p:nvPr/>
          </p:nvCxnSpPr>
          <p:spPr>
            <a:xfrm flipH="1" flipV="1">
              <a:off x="6456547" y="3412827"/>
              <a:ext cx="216000" cy="108000"/>
            </a:xfrm>
            <a:prstGeom prst="straightConnector1">
              <a:avLst/>
            </a:prstGeom>
            <a:ln>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grpSp>
      <p:sp>
        <p:nvSpPr>
          <p:cNvPr id="39" name="テキスト ボックス 38"/>
          <p:cNvSpPr txBox="1"/>
          <p:nvPr/>
        </p:nvSpPr>
        <p:spPr>
          <a:xfrm>
            <a:off x="4333135" y="4413619"/>
            <a:ext cx="1877437" cy="584775"/>
          </a:xfrm>
          <a:prstGeom prst="rect">
            <a:avLst/>
          </a:prstGeom>
          <a:noFill/>
        </p:spPr>
        <p:txBody>
          <a:bodyPr wrap="none" rtlCol="0">
            <a:spAutoFit/>
          </a:bodyPr>
          <a:lstStyle/>
          <a:p>
            <a:pPr algn="ctr"/>
            <a:r>
              <a:rPr kumimoji="1" lang="en-US" altLang="ja-JP" sz="1600" b="1" dirty="0">
                <a:solidFill>
                  <a:srgbClr val="FF6600"/>
                </a:solidFill>
              </a:rPr>
              <a:t>Current PCB µPIC</a:t>
            </a:r>
          </a:p>
          <a:p>
            <a:pPr algn="ctr"/>
            <a:r>
              <a:rPr kumimoji="1" lang="en-US" altLang="ja-JP" sz="1600" b="1" dirty="0">
                <a:solidFill>
                  <a:srgbClr val="FF6600"/>
                </a:solidFill>
              </a:rPr>
              <a:t>(400 µm pitch)</a:t>
            </a:r>
            <a:endParaRPr kumimoji="1" lang="ja-JP" altLang="en-US" sz="1600" b="1" dirty="0">
              <a:solidFill>
                <a:srgbClr val="FF6600"/>
              </a:solidFill>
            </a:endParaRPr>
          </a:p>
        </p:txBody>
      </p:sp>
      <p:sp>
        <p:nvSpPr>
          <p:cNvPr id="58" name="テキスト ボックス 57"/>
          <p:cNvSpPr txBox="1"/>
          <p:nvPr/>
        </p:nvSpPr>
        <p:spPr>
          <a:xfrm>
            <a:off x="7168119" y="4415359"/>
            <a:ext cx="1275309" cy="338554"/>
          </a:xfrm>
          <a:prstGeom prst="rect">
            <a:avLst/>
          </a:prstGeom>
          <a:noFill/>
        </p:spPr>
        <p:txBody>
          <a:bodyPr wrap="none" rtlCol="0">
            <a:spAutoFit/>
          </a:bodyPr>
          <a:lstStyle/>
          <a:p>
            <a:r>
              <a:rPr kumimoji="1" lang="en-US" altLang="ja-JP" sz="1600" b="1" dirty="0">
                <a:solidFill>
                  <a:schemeClr val="bg2">
                    <a:lumMod val="50000"/>
                  </a:schemeClr>
                </a:solidFill>
              </a:rPr>
              <a:t>MEMS µPIC</a:t>
            </a:r>
            <a:endParaRPr kumimoji="1" lang="ja-JP" altLang="en-US" sz="1600" b="1" dirty="0">
              <a:solidFill>
                <a:schemeClr val="bg2">
                  <a:lumMod val="50000"/>
                </a:schemeClr>
              </a:solidFill>
            </a:endParaRPr>
          </a:p>
        </p:txBody>
      </p:sp>
      <p:sp>
        <p:nvSpPr>
          <p:cNvPr id="33" name="テキスト ボックス 39">
            <a:extLst>
              <a:ext uri="{FF2B5EF4-FFF2-40B4-BE49-F238E27FC236}">
                <a16:creationId xmlns:a16="http://schemas.microsoft.com/office/drawing/2014/main" xmlns="" id="{8CF1D909-2A08-0141-AD92-8F3694108A31}"/>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grpSp>
        <p:nvGrpSpPr>
          <p:cNvPr id="45" name="Group 44">
            <a:extLst>
              <a:ext uri="{FF2B5EF4-FFF2-40B4-BE49-F238E27FC236}">
                <a16:creationId xmlns:a16="http://schemas.microsoft.com/office/drawing/2014/main" xmlns="" id="{98FF0496-BD15-174A-BAD6-753D4E44558E}"/>
              </a:ext>
            </a:extLst>
          </p:cNvPr>
          <p:cNvGrpSpPr/>
          <p:nvPr/>
        </p:nvGrpSpPr>
        <p:grpSpPr>
          <a:xfrm>
            <a:off x="4166659" y="1327966"/>
            <a:ext cx="2388691" cy="2000438"/>
            <a:chOff x="4177616" y="1189258"/>
            <a:chExt cx="2645644" cy="2215625"/>
          </a:xfrm>
        </p:grpSpPr>
        <p:grpSp>
          <p:nvGrpSpPr>
            <p:cNvPr id="6" name="Group 5">
              <a:extLst>
                <a:ext uri="{FF2B5EF4-FFF2-40B4-BE49-F238E27FC236}">
                  <a16:creationId xmlns:a16="http://schemas.microsoft.com/office/drawing/2014/main" xmlns="" id="{1E51A83B-A7FB-C542-A2B0-09A84E162744}"/>
                </a:ext>
              </a:extLst>
            </p:cNvPr>
            <p:cNvGrpSpPr/>
            <p:nvPr/>
          </p:nvGrpSpPr>
          <p:grpSpPr>
            <a:xfrm>
              <a:off x="4177616" y="1189258"/>
              <a:ext cx="2134643" cy="2215625"/>
              <a:chOff x="5601939" y="3465094"/>
              <a:chExt cx="2561935" cy="2659122"/>
            </a:xfrm>
          </p:grpSpPr>
          <p:grpSp>
            <p:nvGrpSpPr>
              <p:cNvPr id="23" name="図形グループ 22"/>
              <p:cNvGrpSpPr/>
              <p:nvPr/>
            </p:nvGrpSpPr>
            <p:grpSpPr>
              <a:xfrm>
                <a:off x="5788607" y="4102741"/>
                <a:ext cx="2201821" cy="2021475"/>
                <a:chOff x="4760108" y="2246273"/>
                <a:chExt cx="2236982" cy="2053754"/>
              </a:xfrm>
            </p:grpSpPr>
            <p:pic>
              <p:nvPicPr>
                <p:cNvPr id="7" name="図 6" descr="210um_x4.5.png"/>
                <p:cNvPicPr>
                  <a:picLocks noChangeAspect="1"/>
                </p:cNvPicPr>
                <p:nvPr/>
              </p:nvPicPr>
              <p:blipFill rotWithShape="1">
                <a:blip r:embed="rId6" cstate="print">
                  <a:extLst>
                    <a:ext uri="{28A0092B-C50C-407E-A947-70E740481C1C}">
                      <a14:useLocalDpi xmlns:a14="http://schemas.microsoft.com/office/drawing/2010/main"/>
                    </a:ext>
                  </a:extLst>
                </a:blip>
                <a:srcRect t="21500" r="28244"/>
                <a:stretch/>
              </p:blipFill>
              <p:spPr>
                <a:xfrm rot="5400000">
                  <a:off x="4869639" y="2136742"/>
                  <a:ext cx="2017919" cy="2236982"/>
                </a:xfrm>
                <a:prstGeom prst="rect">
                  <a:avLst/>
                </a:prstGeom>
                <a:ln w="28575">
                  <a:solidFill>
                    <a:srgbClr val="FF0000"/>
                  </a:solidFill>
                </a:ln>
              </p:spPr>
            </p:pic>
            <p:cxnSp>
              <p:nvCxnSpPr>
                <p:cNvPr id="9" name="直線コネクタ 8"/>
                <p:cNvCxnSpPr/>
                <p:nvPr/>
              </p:nvCxnSpPr>
              <p:spPr>
                <a:xfrm>
                  <a:off x="5841417" y="3840721"/>
                  <a:ext cx="784089" cy="0"/>
                </a:xfrm>
                <a:prstGeom prst="line">
                  <a:avLst/>
                </a:prstGeom>
                <a:ln w="38100" cmpd="sng">
                  <a:solidFill>
                    <a:srgbClr val="CCFFCC"/>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1" name="テキスト ボックス 10"/>
                <p:cNvSpPr txBox="1"/>
                <p:nvPr/>
              </p:nvSpPr>
              <p:spPr>
                <a:xfrm>
                  <a:off x="5719163" y="3925941"/>
                  <a:ext cx="1090927" cy="374086"/>
                </a:xfrm>
                <a:prstGeom prst="rect">
                  <a:avLst/>
                </a:prstGeom>
                <a:solidFill>
                  <a:srgbClr val="FFFFFF">
                    <a:alpha val="75000"/>
                  </a:srgbClr>
                </a:solidFill>
              </p:spPr>
              <p:txBody>
                <a:bodyPr wrap="square" rtlCol="0">
                  <a:spAutoFit/>
                </a:bodyPr>
                <a:lstStyle/>
                <a:p>
                  <a:pPr algn="ctr"/>
                  <a:r>
                    <a:rPr kumimoji="1" lang="en-US" altLang="ja-JP" sz="1200" b="1" dirty="0">
                      <a:solidFill>
                        <a:srgbClr val="008000"/>
                      </a:solidFill>
                    </a:rPr>
                    <a:t>215 µm</a:t>
                  </a:r>
                  <a:endParaRPr kumimoji="1" lang="ja-JP" altLang="en-US" sz="1200" b="1" dirty="0">
                    <a:solidFill>
                      <a:srgbClr val="008000"/>
                    </a:solidFill>
                  </a:endParaRPr>
                </a:p>
              </p:txBody>
            </p:sp>
          </p:grpSp>
          <p:sp>
            <p:nvSpPr>
              <p:cNvPr id="4" name="テキスト ボックス 3"/>
              <p:cNvSpPr txBox="1"/>
              <p:nvPr/>
            </p:nvSpPr>
            <p:spPr>
              <a:xfrm>
                <a:off x="5601939" y="3465094"/>
                <a:ext cx="2561935" cy="613677"/>
              </a:xfrm>
              <a:prstGeom prst="rect">
                <a:avLst/>
              </a:prstGeom>
              <a:noFill/>
            </p:spPr>
            <p:txBody>
              <a:bodyPr wrap="square" rtlCol="0">
                <a:spAutoFit/>
              </a:bodyPr>
              <a:lstStyle/>
              <a:p>
                <a:r>
                  <a:rPr kumimoji="1" lang="en-US" altLang="ja-JP" sz="1200" dirty="0"/>
                  <a:t>Surface of MEMS µPIC</a:t>
                </a:r>
              </a:p>
              <a:p>
                <a:r>
                  <a:rPr kumimoji="1" lang="en-US" altLang="ja-JP" sz="1200" dirty="0"/>
                  <a:t>(digital microscope)</a:t>
                </a:r>
                <a:endParaRPr kumimoji="1" lang="ja-JP" altLang="en-US" sz="1200" dirty="0"/>
              </a:p>
            </p:txBody>
          </p:sp>
        </p:grpSp>
        <p:cxnSp>
          <p:nvCxnSpPr>
            <p:cNvPr id="25" name="Straight Connector 24">
              <a:extLst>
                <a:ext uri="{FF2B5EF4-FFF2-40B4-BE49-F238E27FC236}">
                  <a16:creationId xmlns:a16="http://schemas.microsoft.com/office/drawing/2014/main" xmlns="" id="{9330FF9C-37F4-3B48-BFD4-E24867260BF8}"/>
                </a:ext>
              </a:extLst>
            </p:cNvPr>
            <p:cNvCxnSpPr>
              <a:cxnSpLocks/>
            </p:cNvCxnSpPr>
            <p:nvPr/>
          </p:nvCxnSpPr>
          <p:spPr>
            <a:xfrm>
              <a:off x="6187195" y="1698529"/>
              <a:ext cx="589423" cy="125867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xmlns="" id="{77BE8289-D615-8744-94FF-5CE40B43FBED}"/>
                </a:ext>
              </a:extLst>
            </p:cNvPr>
            <p:cNvCxnSpPr>
              <a:cxnSpLocks/>
            </p:cNvCxnSpPr>
            <p:nvPr/>
          </p:nvCxnSpPr>
          <p:spPr>
            <a:xfrm flipV="1">
              <a:off x="6187195" y="3035031"/>
              <a:ext cx="579695" cy="34006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xmlns="" id="{808B5E92-4412-D342-923F-AD8C5D40C2E6}"/>
                </a:ext>
              </a:extLst>
            </p:cNvPr>
            <p:cNvSpPr/>
            <p:nvPr/>
          </p:nvSpPr>
          <p:spPr>
            <a:xfrm>
              <a:off x="6766890" y="2966936"/>
              <a:ext cx="56370" cy="563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TextBox 45">
            <a:extLst>
              <a:ext uri="{FF2B5EF4-FFF2-40B4-BE49-F238E27FC236}">
                <a16:creationId xmlns:a16="http://schemas.microsoft.com/office/drawing/2014/main" xmlns="" id="{A3605E08-35E8-7645-AE68-9801FBBAA1FD}"/>
              </a:ext>
            </a:extLst>
          </p:cNvPr>
          <p:cNvSpPr txBox="1"/>
          <p:nvPr/>
        </p:nvSpPr>
        <p:spPr>
          <a:xfrm>
            <a:off x="6801086" y="1483383"/>
            <a:ext cx="1994457" cy="338554"/>
          </a:xfrm>
          <a:prstGeom prst="rect">
            <a:avLst/>
          </a:prstGeom>
          <a:noFill/>
        </p:spPr>
        <p:txBody>
          <a:bodyPr wrap="none" rtlCol="0">
            <a:spAutoFit/>
          </a:bodyPr>
          <a:lstStyle/>
          <a:p>
            <a:r>
              <a:rPr lang="en-US" sz="1600" b="1" dirty="0">
                <a:solidFill>
                  <a:schemeClr val="bg1"/>
                </a:solidFill>
              </a:rPr>
              <a:t>215µm MEMS µPIC</a:t>
            </a:r>
          </a:p>
        </p:txBody>
      </p:sp>
    </p:spTree>
    <p:extLst>
      <p:ext uri="{BB962C8B-B14F-4D97-AF65-F5344CB8AC3E}">
        <p14:creationId xmlns:p14="http://schemas.microsoft.com/office/powerpoint/2010/main" val="3928003373"/>
      </p:ext>
    </p:extLst>
  </p:cSld>
  <p:clrMapOvr>
    <a:masterClrMapping/>
  </p:clrMapOvr>
  <mc:AlternateContent xmlns:mc="http://schemas.openxmlformats.org/markup-compatibility/2006" xmlns:p14="http://schemas.microsoft.com/office/powerpoint/2010/main">
    <mc:Choice Requires="p14">
      <p:transition spd="slow" p14:dur="2000" advTm="64"/>
    </mc:Choice>
    <mc:Fallback xmlns="">
      <p:transition xmlns:p14="http://schemas.microsoft.com/office/powerpoint/2010/main" spd="slow" advTm="64"/>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83477"/>
            <a:ext cx="8229600" cy="990600"/>
          </a:xfrm>
        </p:spPr>
        <p:txBody>
          <a:bodyPr>
            <a:normAutofit/>
          </a:bodyPr>
          <a:lstStyle/>
          <a:p>
            <a:r>
              <a:rPr kumimoji="1" lang="en-US" altLang="ja-JP" dirty="0"/>
              <a:t>MEMS</a:t>
            </a:r>
            <a:r>
              <a:rPr kumimoji="1" lang="ja-JP" altLang="en-US" dirty="0"/>
              <a:t> </a:t>
            </a:r>
            <a:r>
              <a:rPr kumimoji="1" lang="en-US" altLang="ja-JP" dirty="0"/>
              <a:t>µPIC</a:t>
            </a:r>
            <a:r>
              <a:rPr kumimoji="1" lang="ja-JP" altLang="en-US" dirty="0"/>
              <a:t> </a:t>
            </a:r>
            <a:r>
              <a:rPr kumimoji="1" lang="en-US" altLang="ja-JP" dirty="0"/>
              <a:t>tests at RADEN</a:t>
            </a:r>
            <a:endParaRPr kumimoji="1" lang="ja-JP" altLang="en-US" dirty="0"/>
          </a:p>
        </p:txBody>
      </p:sp>
      <p:sp>
        <p:nvSpPr>
          <p:cNvPr id="16" name="コンテンツ プレースホルダー 2"/>
          <p:cNvSpPr txBox="1">
            <a:spLocks/>
          </p:cNvSpPr>
          <p:nvPr/>
        </p:nvSpPr>
        <p:spPr>
          <a:xfrm>
            <a:off x="457198" y="1363246"/>
            <a:ext cx="4785422" cy="2534496"/>
          </a:xfrm>
          <a:prstGeom prst="rect">
            <a:avLst/>
          </a:prstGeom>
        </p:spPr>
        <p:txBody>
          <a:bodyPr>
            <a:noAutofit/>
          </a:bodyPr>
          <a:lstStyle>
            <a:lvl1pPr marL="342830" indent="-342830" algn="l" defTabSz="457106" rtl="0" eaLnBrk="1" latinLnBrk="0" hangingPunct="1">
              <a:spcBef>
                <a:spcPct val="20000"/>
              </a:spcBef>
              <a:buFont typeface="Arial"/>
              <a:buChar char="•"/>
              <a:defRPr kumimoji="1" sz="3200" kern="1200">
                <a:solidFill>
                  <a:schemeClr val="tx1"/>
                </a:solidFill>
                <a:latin typeface="+mn-lt"/>
                <a:ea typeface="+mn-ea"/>
                <a:cs typeface="+mn-cs"/>
              </a:defRPr>
            </a:lvl1pPr>
            <a:lvl2pPr marL="742798" indent="-285692" algn="l" defTabSz="457106" rtl="0" eaLnBrk="1" latinLnBrk="0" hangingPunct="1">
              <a:spcBef>
                <a:spcPct val="20000"/>
              </a:spcBef>
              <a:buFont typeface="Arial"/>
              <a:buChar char="–"/>
              <a:defRPr kumimoji="1" sz="2800" kern="1200">
                <a:solidFill>
                  <a:schemeClr val="tx1"/>
                </a:solidFill>
                <a:latin typeface="+mn-lt"/>
                <a:ea typeface="+mn-ea"/>
                <a:cs typeface="+mn-cs"/>
              </a:defRPr>
            </a:lvl2pPr>
            <a:lvl3pPr marL="1142765" indent="-228552" algn="l" defTabSz="457106" rtl="0" eaLnBrk="1" latinLnBrk="0" hangingPunct="1">
              <a:spcBef>
                <a:spcPct val="20000"/>
              </a:spcBef>
              <a:buFont typeface="Arial"/>
              <a:buChar char="•"/>
              <a:defRPr kumimoji="1" sz="2400" kern="1200">
                <a:solidFill>
                  <a:schemeClr val="tx1"/>
                </a:solidFill>
                <a:latin typeface="+mn-lt"/>
                <a:ea typeface="+mn-ea"/>
                <a:cs typeface="+mn-cs"/>
              </a:defRPr>
            </a:lvl3pPr>
            <a:lvl4pPr marL="1599872"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4pPr>
            <a:lvl5pPr marL="2056980"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5pPr>
            <a:lvl6pPr marL="2514087"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6pPr>
            <a:lvl7pPr marL="2971192"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7pPr>
            <a:lvl8pPr marL="3428299"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8pPr>
            <a:lvl9pPr marL="3885404"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9pPr>
          </a:lstStyle>
          <a:p>
            <a:pPr marL="234000" indent="-234000">
              <a:spcBef>
                <a:spcPts val="1320"/>
              </a:spcBef>
              <a:buClr>
                <a:schemeClr val="accent1"/>
              </a:buClr>
            </a:pPr>
            <a:r>
              <a:rPr lang="en-US" altLang="ja-JP" sz="1900" dirty="0">
                <a:solidFill>
                  <a:srgbClr val="008000"/>
                </a:solidFill>
              </a:rPr>
              <a:t>Sufficient gain confirmed for small-pitch geometry</a:t>
            </a:r>
          </a:p>
          <a:p>
            <a:pPr marL="234000" indent="-234000">
              <a:spcBef>
                <a:spcPts val="1320"/>
              </a:spcBef>
              <a:buClr>
                <a:schemeClr val="accent1"/>
              </a:buClr>
            </a:pPr>
            <a:r>
              <a:rPr lang="en-US" altLang="ja-JP" sz="1900" dirty="0">
                <a:solidFill>
                  <a:srgbClr val="FF6600"/>
                </a:solidFill>
              </a:rPr>
              <a:t>Imaging </a:t>
            </a:r>
            <a:r>
              <a:rPr lang="en-US" altLang="ja-JP" sz="1900" dirty="0" smtClean="0">
                <a:solidFill>
                  <a:srgbClr val="FF6600"/>
                </a:solidFill>
              </a:rPr>
              <a:t>confirmed</a:t>
            </a:r>
            <a:r>
              <a:rPr lang="en-US" altLang="ja-JP" sz="1900" dirty="0" smtClean="0">
                <a:solidFill>
                  <a:srgbClr val="FF6600"/>
                </a:solidFill>
              </a:rPr>
              <a:t> but spatial resolution not improved as expected</a:t>
            </a:r>
            <a:endParaRPr lang="en-US" altLang="ja-JP" sz="1900" dirty="0">
              <a:solidFill>
                <a:srgbClr val="FF6600"/>
              </a:solidFill>
            </a:endParaRPr>
          </a:p>
          <a:p>
            <a:pPr marL="234000" indent="-234000">
              <a:spcBef>
                <a:spcPts val="1320"/>
              </a:spcBef>
              <a:buClr>
                <a:schemeClr val="accent1"/>
              </a:buClr>
            </a:pPr>
            <a:r>
              <a:rPr lang="en-US" altLang="ja-JP" sz="1900" dirty="0">
                <a:solidFill>
                  <a:schemeClr val="accent1"/>
                </a:solidFill>
              </a:rPr>
              <a:t>Gain instability under neutron exposure</a:t>
            </a:r>
            <a:r>
              <a:rPr lang="en-US" altLang="ja-JP" sz="1900" dirty="0"/>
              <a:t> </a:t>
            </a:r>
            <a:r>
              <a:rPr lang="ja-JP" altLang="en-US" sz="1900" dirty="0"/>
              <a:t>→</a:t>
            </a:r>
            <a:r>
              <a:rPr lang="en-US" altLang="ja-JP" sz="1900" dirty="0"/>
              <a:t> improved by grounding substrate but not eliminated</a:t>
            </a:r>
            <a:r>
              <a:rPr lang="en-US" altLang="ja-JP" sz="1900" dirty="0">
                <a:solidFill>
                  <a:srgbClr val="FF6600"/>
                </a:solidFill>
              </a:rPr>
              <a:t> </a:t>
            </a:r>
          </a:p>
        </p:txBody>
      </p:sp>
      <p:sp>
        <p:nvSpPr>
          <p:cNvPr id="39" name="テキスト ボックス 39">
            <a:extLst>
              <a:ext uri="{FF2B5EF4-FFF2-40B4-BE49-F238E27FC236}">
                <a16:creationId xmlns:a16="http://schemas.microsoft.com/office/drawing/2014/main" xmlns="" id="{81E29818-820B-1C43-B9B1-320A180A90C4}"/>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grpSp>
        <p:nvGrpSpPr>
          <p:cNvPr id="12" name="Group 11">
            <a:extLst>
              <a:ext uri="{FF2B5EF4-FFF2-40B4-BE49-F238E27FC236}">
                <a16:creationId xmlns:a16="http://schemas.microsoft.com/office/drawing/2014/main" xmlns="" id="{AD2B30F7-D629-884C-9F10-D5BA027CADCD}"/>
              </a:ext>
            </a:extLst>
          </p:cNvPr>
          <p:cNvGrpSpPr/>
          <p:nvPr/>
        </p:nvGrpSpPr>
        <p:grpSpPr>
          <a:xfrm>
            <a:off x="5659822" y="1363246"/>
            <a:ext cx="3187378" cy="3125387"/>
            <a:chOff x="5673550" y="1347918"/>
            <a:chExt cx="3069742" cy="3039300"/>
          </a:xfrm>
        </p:grpSpPr>
        <p:pic>
          <p:nvPicPr>
            <p:cNvPr id="40" name="図 3" descr="Result of uNID1000681_20180401_21um.tif">
              <a:extLst>
                <a:ext uri="{FF2B5EF4-FFF2-40B4-BE49-F238E27FC236}">
                  <a16:creationId xmlns:a16="http://schemas.microsoft.com/office/drawing/2014/main" xmlns="" id="{968AE744-FFB6-6043-8A2A-C270E0FB3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690885" y="1380695"/>
              <a:ext cx="3006523" cy="3006523"/>
            </a:xfrm>
            <a:prstGeom prst="rect">
              <a:avLst/>
            </a:prstGeom>
          </p:spPr>
        </p:pic>
        <p:sp>
          <p:nvSpPr>
            <p:cNvPr id="50" name="テキスト ボックス 49"/>
            <p:cNvSpPr txBox="1"/>
            <p:nvPr/>
          </p:nvSpPr>
          <p:spPr>
            <a:xfrm>
              <a:off x="6718643" y="1347918"/>
              <a:ext cx="2024649" cy="430887"/>
            </a:xfrm>
            <a:prstGeom prst="rect">
              <a:avLst/>
            </a:prstGeom>
            <a:noFill/>
          </p:spPr>
          <p:txBody>
            <a:bodyPr wrap="square" rtlCol="0">
              <a:spAutoFit/>
            </a:bodyPr>
            <a:lstStyle/>
            <a:p>
              <a:pPr algn="r"/>
              <a:r>
                <a:rPr kumimoji="1" lang="en-US" altLang="ja-JP" sz="1100" dirty="0">
                  <a:solidFill>
                    <a:schemeClr val="bg1"/>
                  </a:solidFill>
                </a:rPr>
                <a:t>Image taken with 215µm pitch MEMS µPIC at BL22</a:t>
              </a:r>
              <a:endParaRPr kumimoji="1" lang="ja-JP" altLang="en-US" sz="1100" dirty="0">
                <a:solidFill>
                  <a:schemeClr val="bg1"/>
                </a:solidFill>
              </a:endParaRPr>
            </a:p>
          </p:txBody>
        </p:sp>
        <p:cxnSp>
          <p:nvCxnSpPr>
            <p:cNvPr id="41" name="直線矢印コネクタ 36">
              <a:extLst>
                <a:ext uri="{FF2B5EF4-FFF2-40B4-BE49-F238E27FC236}">
                  <a16:creationId xmlns:a16="http://schemas.microsoft.com/office/drawing/2014/main" xmlns="" id="{438B0F87-71FB-E34C-B051-6195D243BD73}"/>
                </a:ext>
              </a:extLst>
            </p:cNvPr>
            <p:cNvCxnSpPr>
              <a:cxnSpLocks/>
            </p:cNvCxnSpPr>
            <p:nvPr/>
          </p:nvCxnSpPr>
          <p:spPr>
            <a:xfrm>
              <a:off x="5972988" y="1398035"/>
              <a:ext cx="0" cy="2989183"/>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44" name="テキスト ボックス 37">
              <a:extLst>
                <a:ext uri="{FF2B5EF4-FFF2-40B4-BE49-F238E27FC236}">
                  <a16:creationId xmlns:a16="http://schemas.microsoft.com/office/drawing/2014/main" xmlns="" id="{6A766F18-0A47-3440-B025-2A72BD896E6E}"/>
                </a:ext>
              </a:extLst>
            </p:cNvPr>
            <p:cNvSpPr txBox="1"/>
            <p:nvPr/>
          </p:nvSpPr>
          <p:spPr>
            <a:xfrm rot="16200000">
              <a:off x="5416267" y="2723348"/>
              <a:ext cx="853119" cy="338554"/>
            </a:xfrm>
            <a:prstGeom prst="rect">
              <a:avLst/>
            </a:prstGeom>
            <a:noFill/>
          </p:spPr>
          <p:txBody>
            <a:bodyPr wrap="none" rtlCol="0">
              <a:spAutoFit/>
            </a:bodyPr>
            <a:lstStyle/>
            <a:p>
              <a:r>
                <a:rPr kumimoji="1" lang="en-US" altLang="ja-JP" sz="1600" dirty="0">
                  <a:solidFill>
                    <a:schemeClr val="accent1"/>
                  </a:solidFill>
                </a:rPr>
                <a:t>55 mm</a:t>
              </a:r>
              <a:endParaRPr kumimoji="1" lang="ja-JP" altLang="en-US" sz="1600" dirty="0">
                <a:solidFill>
                  <a:schemeClr val="accent1"/>
                </a:solidFill>
              </a:endParaRPr>
            </a:p>
          </p:txBody>
        </p:sp>
      </p:grpSp>
      <p:sp>
        <p:nvSpPr>
          <p:cNvPr id="45" name="コンテンツ プレースホルダー 2">
            <a:extLst>
              <a:ext uri="{FF2B5EF4-FFF2-40B4-BE49-F238E27FC236}">
                <a16:creationId xmlns:a16="http://schemas.microsoft.com/office/drawing/2014/main" xmlns="" id="{0BEE4B07-DB00-A646-B277-CCBF56EEED50}"/>
              </a:ext>
            </a:extLst>
          </p:cNvPr>
          <p:cNvSpPr txBox="1">
            <a:spLocks/>
          </p:cNvSpPr>
          <p:nvPr/>
        </p:nvSpPr>
        <p:spPr>
          <a:xfrm>
            <a:off x="5578807" y="4722421"/>
            <a:ext cx="3286191" cy="1877561"/>
          </a:xfrm>
          <a:prstGeom prst="rect">
            <a:avLst/>
          </a:prstGeom>
          <a:ln w="12700">
            <a:solidFill>
              <a:srgbClr val="00B0F0"/>
            </a:solidFill>
          </a:ln>
        </p:spPr>
        <p:txBody>
          <a:bodyPr anchor="ctr">
            <a:normAutofit lnSpcReduction="10000"/>
          </a:bodyPr>
          <a:lstStyle>
            <a:lvl1pPr marL="342830" indent="-342830" algn="l" defTabSz="457106" rtl="0" eaLnBrk="1" latinLnBrk="0" hangingPunct="1">
              <a:spcBef>
                <a:spcPct val="20000"/>
              </a:spcBef>
              <a:buFont typeface="Arial"/>
              <a:buChar char="•"/>
              <a:defRPr kumimoji="1" sz="3200" kern="1200">
                <a:solidFill>
                  <a:schemeClr val="tx1"/>
                </a:solidFill>
                <a:latin typeface="+mn-lt"/>
                <a:ea typeface="+mn-ea"/>
                <a:cs typeface="+mn-cs"/>
              </a:defRPr>
            </a:lvl1pPr>
            <a:lvl2pPr marL="742798" indent="-285692" algn="l" defTabSz="457106" rtl="0" eaLnBrk="1" latinLnBrk="0" hangingPunct="1">
              <a:spcBef>
                <a:spcPct val="20000"/>
              </a:spcBef>
              <a:buFont typeface="Arial"/>
              <a:buChar char="–"/>
              <a:defRPr kumimoji="1" sz="2800" kern="1200">
                <a:solidFill>
                  <a:schemeClr val="tx1"/>
                </a:solidFill>
                <a:latin typeface="+mn-lt"/>
                <a:ea typeface="+mn-ea"/>
                <a:cs typeface="+mn-cs"/>
              </a:defRPr>
            </a:lvl2pPr>
            <a:lvl3pPr marL="1142765" indent="-228552" algn="l" defTabSz="457106" rtl="0" eaLnBrk="1" latinLnBrk="0" hangingPunct="1">
              <a:spcBef>
                <a:spcPct val="20000"/>
              </a:spcBef>
              <a:buFont typeface="Arial"/>
              <a:buChar char="•"/>
              <a:defRPr kumimoji="1" sz="2400" kern="1200">
                <a:solidFill>
                  <a:schemeClr val="tx1"/>
                </a:solidFill>
                <a:latin typeface="+mn-lt"/>
                <a:ea typeface="+mn-ea"/>
                <a:cs typeface="+mn-cs"/>
              </a:defRPr>
            </a:lvl3pPr>
            <a:lvl4pPr marL="1599872"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4pPr>
            <a:lvl5pPr marL="2056980"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5pPr>
            <a:lvl6pPr marL="2514087"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6pPr>
            <a:lvl7pPr marL="2971192"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7pPr>
            <a:lvl8pPr marL="3428299"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8pPr>
            <a:lvl9pPr marL="3885404" indent="-228552" algn="l" defTabSz="457106" rtl="0" eaLnBrk="1" latinLnBrk="0" hangingPunct="1">
              <a:spcBef>
                <a:spcPct val="20000"/>
              </a:spcBef>
              <a:buFont typeface="Arial"/>
              <a:buChar char="•"/>
              <a:defRPr kumimoji="1" sz="2000" kern="1200">
                <a:solidFill>
                  <a:schemeClr val="tx1"/>
                </a:solidFill>
                <a:latin typeface="+mn-lt"/>
                <a:ea typeface="+mn-ea"/>
                <a:cs typeface="+mn-cs"/>
              </a:defRPr>
            </a:lvl9pPr>
          </a:lstStyle>
          <a:p>
            <a:pPr marL="270830" indent="-270830">
              <a:spcBef>
                <a:spcPts val="1320"/>
              </a:spcBef>
              <a:buClr>
                <a:schemeClr val="tx1"/>
              </a:buClr>
              <a:buFont typeface="Wingdings" pitchFamily="2" charset="2"/>
              <a:buChar char="§"/>
            </a:pPr>
            <a:r>
              <a:rPr lang="en-US" altLang="ja-JP" sz="1700" b="1" dirty="0">
                <a:solidFill>
                  <a:srgbClr val="7030A0"/>
                </a:solidFill>
              </a:rPr>
              <a:t>Gain stability</a:t>
            </a:r>
            <a:r>
              <a:rPr lang="en-US" altLang="ja-JP" sz="1700" dirty="0">
                <a:solidFill>
                  <a:srgbClr val="7030A0"/>
                </a:solidFill>
              </a:rPr>
              <a:t>: </a:t>
            </a:r>
            <a:r>
              <a:rPr lang="en-US" altLang="ja-JP" sz="1700" dirty="0"/>
              <a:t>new MEMS µPIC with glass substrate prepared</a:t>
            </a:r>
          </a:p>
          <a:p>
            <a:pPr marL="270830" indent="-270830">
              <a:spcBef>
                <a:spcPts val="1320"/>
              </a:spcBef>
              <a:buClr>
                <a:schemeClr val="tx1"/>
              </a:buClr>
              <a:buFont typeface="Wingdings" pitchFamily="2" charset="2"/>
              <a:buChar char="§"/>
            </a:pPr>
            <a:r>
              <a:rPr lang="en-US" altLang="ja-JP" sz="1700" b="1" dirty="0">
                <a:solidFill>
                  <a:srgbClr val="7030A0"/>
                </a:solidFill>
              </a:rPr>
              <a:t>Spatial resolution</a:t>
            </a:r>
            <a:r>
              <a:rPr lang="en-US" altLang="ja-JP" sz="1700" dirty="0">
                <a:solidFill>
                  <a:srgbClr val="7030A0"/>
                </a:solidFill>
              </a:rPr>
              <a:t>: </a:t>
            </a:r>
            <a:r>
              <a:rPr lang="en-US" altLang="ja-JP" sz="1700" dirty="0"/>
              <a:t>optimize gas for shorter tracks</a:t>
            </a:r>
          </a:p>
          <a:p>
            <a:pPr marL="270830" indent="-270830">
              <a:spcBef>
                <a:spcPts val="1320"/>
              </a:spcBef>
              <a:buClr>
                <a:schemeClr val="tx1"/>
              </a:buClr>
              <a:buFont typeface="Wingdings" pitchFamily="2" charset="2"/>
              <a:buChar char="§"/>
            </a:pPr>
            <a:r>
              <a:rPr lang="en-US" altLang="ja-JP" sz="1700" dirty="0" smtClean="0"/>
              <a:t>More testing </a:t>
            </a:r>
            <a:r>
              <a:rPr lang="en-US" altLang="ja-JP" sz="1700" dirty="0"/>
              <a:t>this winter</a:t>
            </a:r>
          </a:p>
        </p:txBody>
      </p:sp>
      <p:grpSp>
        <p:nvGrpSpPr>
          <p:cNvPr id="14" name="Group 13">
            <a:extLst>
              <a:ext uri="{FF2B5EF4-FFF2-40B4-BE49-F238E27FC236}">
                <a16:creationId xmlns:a16="http://schemas.microsoft.com/office/drawing/2014/main" xmlns="" id="{0E283AC3-F70F-BA43-9ABE-6CA977430002}"/>
              </a:ext>
            </a:extLst>
          </p:cNvPr>
          <p:cNvGrpSpPr/>
          <p:nvPr/>
        </p:nvGrpSpPr>
        <p:grpSpPr>
          <a:xfrm>
            <a:off x="318257" y="4282839"/>
            <a:ext cx="1700630" cy="1540483"/>
            <a:chOff x="352244" y="3677852"/>
            <a:chExt cx="2111064" cy="1912267"/>
          </a:xfrm>
        </p:grpSpPr>
        <p:grpSp>
          <p:nvGrpSpPr>
            <p:cNvPr id="29" name="図形グループ 28"/>
            <p:cNvGrpSpPr/>
            <p:nvPr/>
          </p:nvGrpSpPr>
          <p:grpSpPr>
            <a:xfrm>
              <a:off x="489909" y="3984214"/>
              <a:ext cx="1973399" cy="1605905"/>
              <a:chOff x="2754948" y="4702707"/>
              <a:chExt cx="2198447" cy="1789045"/>
            </a:xfrm>
          </p:grpSpPr>
          <p:cxnSp>
            <p:nvCxnSpPr>
              <p:cNvPr id="19" name="カギ線コネクタ 18"/>
              <p:cNvCxnSpPr/>
              <p:nvPr/>
            </p:nvCxnSpPr>
            <p:spPr>
              <a:xfrm>
                <a:off x="4121205" y="5597229"/>
                <a:ext cx="627709" cy="348231"/>
              </a:xfrm>
              <a:prstGeom prst="bentConnector3">
                <a:avLst>
                  <a:gd name="adj1" fmla="val 99722"/>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直線コネクタ 21"/>
              <p:cNvCxnSpPr/>
              <p:nvPr/>
            </p:nvCxnSpPr>
            <p:spPr>
              <a:xfrm>
                <a:off x="4544424" y="5956223"/>
                <a:ext cx="40897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 name="直線コネクタ 22"/>
              <p:cNvCxnSpPr/>
              <p:nvPr/>
            </p:nvCxnSpPr>
            <p:spPr>
              <a:xfrm flipH="1">
                <a:off x="4427775" y="5957955"/>
                <a:ext cx="138181" cy="18168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p:nvCxnSpPr>
            <p:spPr>
              <a:xfrm flipH="1">
                <a:off x="4601699" y="5970449"/>
                <a:ext cx="138181" cy="18168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p:nvCxnSpPr>
            <p:spPr>
              <a:xfrm flipH="1">
                <a:off x="4784651" y="5970449"/>
                <a:ext cx="138181" cy="18168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4" name="図形グループ 3"/>
              <p:cNvGrpSpPr/>
              <p:nvPr/>
            </p:nvGrpSpPr>
            <p:grpSpPr>
              <a:xfrm>
                <a:off x="2754948" y="4702707"/>
                <a:ext cx="1621870" cy="1789045"/>
                <a:chOff x="6619465" y="1692267"/>
                <a:chExt cx="1981200" cy="2185416"/>
              </a:xfrm>
            </p:grpSpPr>
            <p:pic>
              <p:nvPicPr>
                <p:cNvPr id="5" name="図 4" descr="MEMS_uPIC.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19465" y="1692267"/>
                  <a:ext cx="1981200" cy="2185416"/>
                </a:xfrm>
                <a:prstGeom prst="rect">
                  <a:avLst/>
                </a:prstGeom>
              </p:spPr>
            </p:pic>
            <p:sp>
              <p:nvSpPr>
                <p:cNvPr id="8" name="テキスト ボックス 7"/>
                <p:cNvSpPr txBox="1"/>
                <p:nvPr/>
              </p:nvSpPr>
              <p:spPr>
                <a:xfrm>
                  <a:off x="7326225" y="2397400"/>
                  <a:ext cx="609828" cy="415940"/>
                </a:xfrm>
                <a:prstGeom prst="rect">
                  <a:avLst/>
                </a:prstGeom>
                <a:noFill/>
              </p:spPr>
              <p:txBody>
                <a:bodyPr wrap="none" rtlCol="0">
                  <a:spAutoFit/>
                </a:bodyPr>
                <a:lstStyle/>
                <a:p>
                  <a:r>
                    <a:rPr kumimoji="1" lang="en-US" altLang="ja-JP" sz="1000" b="1" dirty="0">
                      <a:solidFill>
                        <a:schemeClr val="bg1"/>
                      </a:solidFill>
                    </a:rPr>
                    <a:t>Cu</a:t>
                  </a:r>
                  <a:endParaRPr kumimoji="1" lang="ja-JP" altLang="en-US" sz="1000" b="1" dirty="0">
                    <a:solidFill>
                      <a:schemeClr val="bg1"/>
                    </a:solidFill>
                  </a:endParaRPr>
                </a:p>
              </p:txBody>
            </p:sp>
          </p:grpSp>
        </p:grpSp>
        <p:sp>
          <p:nvSpPr>
            <p:cNvPr id="13" name="TextBox 12">
              <a:extLst>
                <a:ext uri="{FF2B5EF4-FFF2-40B4-BE49-F238E27FC236}">
                  <a16:creationId xmlns:a16="http://schemas.microsoft.com/office/drawing/2014/main" xmlns="" id="{FF78E7D9-D094-3645-AF82-9947F336FBCF}"/>
                </a:ext>
              </a:extLst>
            </p:cNvPr>
            <p:cNvSpPr txBox="1"/>
            <p:nvPr/>
          </p:nvSpPr>
          <p:spPr>
            <a:xfrm>
              <a:off x="896316" y="3678561"/>
              <a:ext cx="674966" cy="382057"/>
            </a:xfrm>
            <a:prstGeom prst="rect">
              <a:avLst/>
            </a:prstGeom>
            <a:noFill/>
          </p:spPr>
          <p:txBody>
            <a:bodyPr wrap="none" rtlCol="0">
              <a:spAutoFit/>
            </a:bodyPr>
            <a:lstStyle/>
            <a:p>
              <a:r>
                <a:rPr lang="en-US" sz="1400" dirty="0"/>
                <a:t>+HV</a:t>
              </a:r>
            </a:p>
          </p:txBody>
        </p:sp>
        <p:sp>
          <p:nvSpPr>
            <p:cNvPr id="49" name="TextBox 48">
              <a:extLst>
                <a:ext uri="{FF2B5EF4-FFF2-40B4-BE49-F238E27FC236}">
                  <a16:creationId xmlns:a16="http://schemas.microsoft.com/office/drawing/2014/main" xmlns="" id="{A7F8ADD7-FD0E-F54E-B2C9-EEF534774E44}"/>
                </a:ext>
              </a:extLst>
            </p:cNvPr>
            <p:cNvSpPr txBox="1"/>
            <p:nvPr/>
          </p:nvSpPr>
          <p:spPr>
            <a:xfrm>
              <a:off x="1626731" y="3680234"/>
              <a:ext cx="509807" cy="382057"/>
            </a:xfrm>
            <a:prstGeom prst="rect">
              <a:avLst/>
            </a:prstGeom>
            <a:noFill/>
          </p:spPr>
          <p:txBody>
            <a:bodyPr wrap="none" rtlCol="0">
              <a:spAutoFit/>
            </a:bodyPr>
            <a:lstStyle/>
            <a:p>
              <a:r>
                <a:rPr lang="en-US" sz="1400" dirty="0"/>
                <a:t>0V</a:t>
              </a:r>
            </a:p>
          </p:txBody>
        </p:sp>
        <p:sp>
          <p:nvSpPr>
            <p:cNvPr id="53" name="TextBox 52">
              <a:extLst>
                <a:ext uri="{FF2B5EF4-FFF2-40B4-BE49-F238E27FC236}">
                  <a16:creationId xmlns:a16="http://schemas.microsoft.com/office/drawing/2014/main" xmlns="" id="{77A3CF2E-5EC1-D040-926B-1BACDA2096B2}"/>
                </a:ext>
              </a:extLst>
            </p:cNvPr>
            <p:cNvSpPr txBox="1"/>
            <p:nvPr/>
          </p:nvSpPr>
          <p:spPr>
            <a:xfrm>
              <a:off x="352244" y="3677852"/>
              <a:ext cx="509807" cy="382057"/>
            </a:xfrm>
            <a:prstGeom prst="rect">
              <a:avLst/>
            </a:prstGeom>
            <a:noFill/>
          </p:spPr>
          <p:txBody>
            <a:bodyPr wrap="none" rtlCol="0">
              <a:spAutoFit/>
            </a:bodyPr>
            <a:lstStyle/>
            <a:p>
              <a:r>
                <a:rPr lang="en-US" sz="1400" dirty="0"/>
                <a:t>0V</a:t>
              </a:r>
            </a:p>
          </p:txBody>
        </p:sp>
      </p:grpSp>
      <p:sp>
        <p:nvSpPr>
          <p:cNvPr id="15" name="TextBox 14">
            <a:extLst>
              <a:ext uri="{FF2B5EF4-FFF2-40B4-BE49-F238E27FC236}">
                <a16:creationId xmlns:a16="http://schemas.microsoft.com/office/drawing/2014/main" xmlns="" id="{F7967814-23D1-074E-9B7F-E801555B5E70}"/>
              </a:ext>
            </a:extLst>
          </p:cNvPr>
          <p:cNvSpPr txBox="1"/>
          <p:nvPr/>
        </p:nvSpPr>
        <p:spPr>
          <a:xfrm>
            <a:off x="385222" y="5862127"/>
            <a:ext cx="1540828" cy="646331"/>
          </a:xfrm>
          <a:prstGeom prst="rect">
            <a:avLst/>
          </a:prstGeom>
          <a:noFill/>
        </p:spPr>
        <p:txBody>
          <a:bodyPr wrap="square" rtlCol="0">
            <a:spAutoFit/>
          </a:bodyPr>
          <a:lstStyle/>
          <a:p>
            <a:r>
              <a:rPr lang="en-US" sz="1200" dirty="0"/>
              <a:t>Gain depends on anode/cathode geometry</a:t>
            </a:r>
          </a:p>
        </p:txBody>
      </p:sp>
      <p:graphicFrame>
        <p:nvGraphicFramePr>
          <p:cNvPr id="55" name="グラフ 2">
            <a:extLst>
              <a:ext uri="{FF2B5EF4-FFF2-40B4-BE49-F238E27FC236}">
                <a16:creationId xmlns:a16="http://schemas.microsoft.com/office/drawing/2014/main" xmlns="" id="{CFD7DB3B-DA08-3244-9EA8-AF4BE959F0CE}"/>
              </a:ext>
            </a:extLst>
          </p:cNvPr>
          <p:cNvGraphicFramePr>
            <a:graphicFrameLocks/>
          </p:cNvGraphicFramePr>
          <p:nvPr>
            <p:extLst>
              <p:ext uri="{D42A27DB-BD31-4B8C-83A1-F6EECF244321}">
                <p14:modId xmlns:p14="http://schemas.microsoft.com/office/powerpoint/2010/main" val="2185629343"/>
              </p:ext>
            </p:extLst>
          </p:nvPr>
        </p:nvGraphicFramePr>
        <p:xfrm>
          <a:off x="2241184" y="4423088"/>
          <a:ext cx="3001436" cy="2162370"/>
        </p:xfrm>
        <a:graphic>
          <a:graphicData uri="http://schemas.openxmlformats.org/drawingml/2006/chart">
            <c:chart xmlns:c="http://schemas.openxmlformats.org/drawingml/2006/chart" xmlns:r="http://schemas.openxmlformats.org/officeDocument/2006/relationships" r:id="rId4"/>
          </a:graphicData>
        </a:graphic>
      </p:graphicFrame>
      <p:sp>
        <p:nvSpPr>
          <p:cNvPr id="56" name="テキスト ボックス 34">
            <a:extLst>
              <a:ext uri="{FF2B5EF4-FFF2-40B4-BE49-F238E27FC236}">
                <a16:creationId xmlns:a16="http://schemas.microsoft.com/office/drawing/2014/main" xmlns="" id="{067FDE26-A4F4-D04A-85FA-2EEAE5A7B192}"/>
              </a:ext>
            </a:extLst>
          </p:cNvPr>
          <p:cNvSpPr txBox="1"/>
          <p:nvPr/>
        </p:nvSpPr>
        <p:spPr>
          <a:xfrm>
            <a:off x="2597564" y="4132883"/>
            <a:ext cx="2530861" cy="338554"/>
          </a:xfrm>
          <a:prstGeom prst="rect">
            <a:avLst/>
          </a:prstGeom>
          <a:noFill/>
        </p:spPr>
        <p:txBody>
          <a:bodyPr wrap="none" rtlCol="0">
            <a:spAutoFit/>
          </a:bodyPr>
          <a:lstStyle/>
          <a:p>
            <a:r>
              <a:rPr kumimoji="1" lang="en-US" altLang="ja-JP" sz="1600" b="1" dirty="0"/>
              <a:t>MEMS µPIC gain </a:t>
            </a:r>
            <a:r>
              <a:rPr kumimoji="1" lang="en-US" altLang="ja-JP" sz="1600" b="1" dirty="0" err="1"/>
              <a:t>vs</a:t>
            </a:r>
            <a:r>
              <a:rPr kumimoji="1" lang="en-US" altLang="ja-JP" sz="1600" b="1" dirty="0"/>
              <a:t> time</a:t>
            </a:r>
            <a:endParaRPr kumimoji="1" lang="ja-JP" altLang="en-US" sz="1600" b="1" dirty="0"/>
          </a:p>
        </p:txBody>
      </p:sp>
    </p:spTree>
    <p:extLst>
      <p:ext uri="{BB962C8B-B14F-4D97-AF65-F5344CB8AC3E}">
        <p14:creationId xmlns:p14="http://schemas.microsoft.com/office/powerpoint/2010/main" val="4833306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90862"/>
            <a:ext cx="8229600" cy="990600"/>
          </a:xfrm>
        </p:spPr>
        <p:txBody>
          <a:bodyPr>
            <a:normAutofit fontScale="90000"/>
          </a:bodyPr>
          <a:lstStyle/>
          <a:p>
            <a:r>
              <a:rPr kumimoji="1" lang="en-US" altLang="ja-JP" dirty="0"/>
              <a:t>µNID</a:t>
            </a:r>
            <a:r>
              <a:rPr kumimoji="1" lang="ja-JP" altLang="en-US" dirty="0"/>
              <a:t> </a:t>
            </a:r>
            <a:r>
              <a:rPr kumimoji="1" lang="en-US" altLang="ja-JP" dirty="0"/>
              <a:t>with</a:t>
            </a:r>
            <a:r>
              <a:rPr kumimoji="1" lang="ja-JP" altLang="en-US" dirty="0"/>
              <a:t> </a:t>
            </a:r>
            <a:r>
              <a:rPr kumimoji="1" lang="en-US" altLang="ja-JP" dirty="0"/>
              <a:t>boron converter</a:t>
            </a:r>
            <a:r>
              <a:rPr kumimoji="1" lang="ja-JP" altLang="en-US" dirty="0"/>
              <a:t> </a:t>
            </a:r>
            <a:r>
              <a:rPr kumimoji="1" lang="en-US" altLang="ja-JP" dirty="0"/>
              <a:t>(B-µNID)</a:t>
            </a:r>
            <a:endParaRPr kumimoji="1" lang="ja-JP" altLang="en-US" dirty="0"/>
          </a:p>
        </p:txBody>
      </p:sp>
      <p:grpSp>
        <p:nvGrpSpPr>
          <p:cNvPr id="5" name="図形グループ 4"/>
          <p:cNvGrpSpPr/>
          <p:nvPr/>
        </p:nvGrpSpPr>
        <p:grpSpPr>
          <a:xfrm>
            <a:off x="4707447" y="4542421"/>
            <a:ext cx="3633126" cy="1140582"/>
            <a:chOff x="4585259" y="2104829"/>
            <a:chExt cx="3913524" cy="1228608"/>
          </a:xfrm>
        </p:grpSpPr>
        <p:grpSp>
          <p:nvGrpSpPr>
            <p:cNvPr id="13" name="図形グループ 12"/>
            <p:cNvGrpSpPr/>
            <p:nvPr/>
          </p:nvGrpSpPr>
          <p:grpSpPr>
            <a:xfrm>
              <a:off x="4585259" y="2412606"/>
              <a:ext cx="3913524" cy="596978"/>
              <a:chOff x="4734752" y="2070341"/>
              <a:chExt cx="3913524" cy="596978"/>
            </a:xfrm>
          </p:grpSpPr>
          <p:sp>
            <p:nvSpPr>
              <p:cNvPr id="6" name="正方形/長方形 5"/>
              <p:cNvSpPr/>
              <p:nvPr/>
            </p:nvSpPr>
            <p:spPr>
              <a:xfrm>
                <a:off x="5279829" y="2070341"/>
                <a:ext cx="3136896" cy="72000"/>
              </a:xfrm>
              <a:prstGeom prst="rect">
                <a:avLst/>
              </a:prstGeom>
              <a:solidFill>
                <a:schemeClr val="accent5">
                  <a:lumMod val="60000"/>
                  <a:lumOff val="40000"/>
                </a:schemeClr>
              </a:solidFill>
              <a:ln>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5570279" y="2148037"/>
                <a:ext cx="2555996" cy="3600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5570279" y="2523020"/>
                <a:ext cx="2555996" cy="72000"/>
              </a:xfrm>
              <a:prstGeom prst="rect">
                <a:avLst/>
              </a:prstGeom>
              <a:solidFill>
                <a:srgbClr val="FF6600"/>
              </a:solidFill>
              <a:ln>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5048279" y="2595319"/>
                <a:ext cx="3599997" cy="72000"/>
              </a:xfrm>
              <a:prstGeom prst="rect">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1" name="直線矢印コネクタ 10"/>
              <p:cNvCxnSpPr/>
              <p:nvPr/>
            </p:nvCxnSpPr>
            <p:spPr>
              <a:xfrm>
                <a:off x="5572473" y="2195932"/>
                <a:ext cx="0" cy="31022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2" name="テキスト ボックス 11"/>
              <p:cNvSpPr txBox="1"/>
              <p:nvPr/>
            </p:nvSpPr>
            <p:spPr>
              <a:xfrm>
                <a:off x="4734752" y="2165958"/>
                <a:ext cx="839626" cy="331530"/>
              </a:xfrm>
              <a:prstGeom prst="rect">
                <a:avLst/>
              </a:prstGeom>
              <a:noFill/>
            </p:spPr>
            <p:txBody>
              <a:bodyPr wrap="none" rtlCol="0">
                <a:spAutoFit/>
              </a:bodyPr>
              <a:lstStyle/>
              <a:p>
                <a:r>
                  <a:rPr kumimoji="1" lang="en-US" altLang="ja-JP" sz="1400" dirty="0">
                    <a:solidFill>
                      <a:schemeClr val="accent1"/>
                    </a:solidFill>
                  </a:rPr>
                  <a:t>~5 mm</a:t>
                </a:r>
                <a:endParaRPr kumimoji="1" lang="ja-JP" altLang="en-US" sz="1400" dirty="0">
                  <a:solidFill>
                    <a:schemeClr val="accent1"/>
                  </a:solidFill>
                </a:endParaRPr>
              </a:p>
            </p:txBody>
          </p:sp>
        </p:grpSp>
        <p:sp>
          <p:nvSpPr>
            <p:cNvPr id="14" name="テキスト ボックス 13"/>
            <p:cNvSpPr txBox="1"/>
            <p:nvPr/>
          </p:nvSpPr>
          <p:spPr>
            <a:xfrm>
              <a:off x="5980853" y="2104829"/>
              <a:ext cx="2517930" cy="331531"/>
            </a:xfrm>
            <a:prstGeom prst="rect">
              <a:avLst/>
            </a:prstGeom>
            <a:noFill/>
          </p:spPr>
          <p:txBody>
            <a:bodyPr wrap="none" rtlCol="0">
              <a:spAutoFit/>
            </a:bodyPr>
            <a:lstStyle/>
            <a:p>
              <a:pPr algn="r"/>
              <a:r>
                <a:rPr kumimoji="1" lang="en-US" altLang="ja-JP" sz="1400" dirty="0"/>
                <a:t>Al drift cathode (t=1mm)</a:t>
              </a:r>
              <a:endParaRPr kumimoji="1" lang="ja-JP" altLang="en-US" sz="1400" dirty="0"/>
            </a:p>
          </p:txBody>
        </p:sp>
        <p:sp>
          <p:nvSpPr>
            <p:cNvPr id="15" name="テキスト ボックス 14"/>
            <p:cNvSpPr txBox="1"/>
            <p:nvPr/>
          </p:nvSpPr>
          <p:spPr>
            <a:xfrm>
              <a:off x="7062076" y="3001904"/>
              <a:ext cx="1436707" cy="331533"/>
            </a:xfrm>
            <a:prstGeom prst="rect">
              <a:avLst/>
            </a:prstGeom>
            <a:noFill/>
          </p:spPr>
          <p:txBody>
            <a:bodyPr wrap="none" rtlCol="0">
              <a:spAutoFit/>
            </a:bodyPr>
            <a:lstStyle/>
            <a:p>
              <a:pPr algn="r"/>
              <a:r>
                <a:rPr kumimoji="1" lang="en-US" altLang="ja-JP" sz="1400" dirty="0" smtClean="0"/>
                <a:t>µPIC </a:t>
              </a:r>
              <a:r>
                <a:rPr kumimoji="1" lang="en-US" altLang="ja-JP" sz="1400" dirty="0"/>
                <a:t>readout</a:t>
              </a:r>
              <a:endParaRPr kumimoji="1" lang="ja-JP" altLang="en-US" sz="1400" dirty="0"/>
            </a:p>
          </p:txBody>
        </p:sp>
        <p:sp>
          <p:nvSpPr>
            <p:cNvPr id="18" name="テキスト ボックス 17"/>
            <p:cNvSpPr txBox="1"/>
            <p:nvPr/>
          </p:nvSpPr>
          <p:spPr>
            <a:xfrm>
              <a:off x="6316426" y="2472656"/>
              <a:ext cx="2182357" cy="331531"/>
            </a:xfrm>
            <a:prstGeom prst="rect">
              <a:avLst/>
            </a:prstGeom>
            <a:noFill/>
          </p:spPr>
          <p:txBody>
            <a:bodyPr wrap="none" rtlCol="0">
              <a:spAutoFit/>
            </a:bodyPr>
            <a:lstStyle/>
            <a:p>
              <a:pPr algn="r"/>
              <a:r>
                <a:rPr kumimoji="1" lang="en-US" altLang="ja-JP" sz="1400" baseline="30000" dirty="0"/>
                <a:t>10</a:t>
              </a:r>
              <a:r>
                <a:rPr kumimoji="1" lang="en-US" altLang="ja-JP" sz="1400" dirty="0"/>
                <a:t>B coating (t=1.2µm)</a:t>
              </a:r>
              <a:endParaRPr kumimoji="1" lang="ja-JP" altLang="en-US" sz="1400" dirty="0"/>
            </a:p>
          </p:txBody>
        </p:sp>
      </p:grpSp>
      <p:sp>
        <p:nvSpPr>
          <p:cNvPr id="21" name="コンテンツ プレースホルダー 2"/>
          <p:cNvSpPr>
            <a:spLocks noGrp="1"/>
          </p:cNvSpPr>
          <p:nvPr>
            <p:ph sz="half" idx="1"/>
          </p:nvPr>
        </p:nvSpPr>
        <p:spPr>
          <a:xfrm>
            <a:off x="457200" y="1477206"/>
            <a:ext cx="3868938" cy="4861533"/>
          </a:xfrm>
        </p:spPr>
        <p:txBody>
          <a:bodyPr>
            <a:noAutofit/>
          </a:bodyPr>
          <a:lstStyle/>
          <a:p>
            <a:pPr>
              <a:spcBef>
                <a:spcPts val="1600"/>
              </a:spcBef>
            </a:pPr>
            <a:r>
              <a:rPr kumimoji="1" lang="en-US" altLang="ja-JP" sz="1900" dirty="0">
                <a:solidFill>
                  <a:srgbClr val="008000"/>
                </a:solidFill>
              </a:rPr>
              <a:t>Increase</a:t>
            </a:r>
            <a:r>
              <a:rPr kumimoji="1" lang="ja-JP" altLang="en-US" sz="1900" dirty="0">
                <a:solidFill>
                  <a:srgbClr val="008000"/>
                </a:solidFill>
              </a:rPr>
              <a:t> </a:t>
            </a:r>
            <a:r>
              <a:rPr kumimoji="1" lang="en-US" altLang="ja-JP" sz="1900" dirty="0">
                <a:solidFill>
                  <a:srgbClr val="008000"/>
                </a:solidFill>
              </a:rPr>
              <a:t>count</a:t>
            </a:r>
            <a:r>
              <a:rPr kumimoji="1" lang="ja-JP" altLang="en-US" sz="1900" dirty="0">
                <a:solidFill>
                  <a:srgbClr val="008000"/>
                </a:solidFill>
              </a:rPr>
              <a:t> </a:t>
            </a:r>
            <a:r>
              <a:rPr kumimoji="1" lang="en-US" altLang="ja-JP" sz="1900" dirty="0">
                <a:solidFill>
                  <a:srgbClr val="008000"/>
                </a:solidFill>
              </a:rPr>
              <a:t>rate</a:t>
            </a:r>
            <a:r>
              <a:rPr kumimoji="1" lang="ja-JP" altLang="en-US" sz="1900" dirty="0">
                <a:solidFill>
                  <a:srgbClr val="008000"/>
                </a:solidFill>
              </a:rPr>
              <a:t> </a:t>
            </a:r>
            <a:r>
              <a:rPr kumimoji="1" lang="en-US" altLang="ja-JP" sz="1900" dirty="0">
                <a:solidFill>
                  <a:srgbClr val="008000"/>
                </a:solidFill>
              </a:rPr>
              <a:t>capacity</a:t>
            </a:r>
            <a:r>
              <a:rPr kumimoji="1" lang="ja-JP" altLang="en-US" sz="1900" dirty="0">
                <a:solidFill>
                  <a:srgbClr val="008000"/>
                </a:solidFill>
              </a:rPr>
              <a:t> </a:t>
            </a:r>
            <a:r>
              <a:rPr kumimoji="1" lang="en-US" altLang="ja-JP" sz="1900" dirty="0">
                <a:solidFill>
                  <a:srgbClr val="008000"/>
                </a:solidFill>
              </a:rPr>
              <a:t>by</a:t>
            </a:r>
            <a:r>
              <a:rPr kumimoji="1" lang="ja-JP" altLang="en-US" sz="1900" dirty="0">
                <a:solidFill>
                  <a:srgbClr val="008000"/>
                </a:solidFill>
              </a:rPr>
              <a:t> </a:t>
            </a:r>
            <a:r>
              <a:rPr kumimoji="1" lang="en-US" altLang="ja-JP" sz="1900" dirty="0">
                <a:solidFill>
                  <a:srgbClr val="008000"/>
                </a:solidFill>
              </a:rPr>
              <a:t>reducing</a:t>
            </a:r>
            <a:r>
              <a:rPr kumimoji="1" lang="ja-JP" altLang="en-US" sz="1900" dirty="0">
                <a:solidFill>
                  <a:srgbClr val="008000"/>
                </a:solidFill>
              </a:rPr>
              <a:t> </a:t>
            </a:r>
            <a:r>
              <a:rPr kumimoji="1" lang="en-US" altLang="ja-JP" sz="1900" dirty="0">
                <a:solidFill>
                  <a:srgbClr val="008000"/>
                </a:solidFill>
              </a:rPr>
              <a:t>event</a:t>
            </a:r>
            <a:r>
              <a:rPr kumimoji="1" lang="ja-JP" altLang="en-US" sz="1900" dirty="0">
                <a:solidFill>
                  <a:srgbClr val="008000"/>
                </a:solidFill>
              </a:rPr>
              <a:t> </a:t>
            </a:r>
            <a:r>
              <a:rPr kumimoji="1" lang="en-US" altLang="ja-JP" sz="1900" dirty="0">
                <a:solidFill>
                  <a:srgbClr val="008000"/>
                </a:solidFill>
              </a:rPr>
              <a:t>size</a:t>
            </a:r>
          </a:p>
          <a:p>
            <a:pPr lvl="1">
              <a:spcBef>
                <a:spcPts val="1600"/>
              </a:spcBef>
            </a:pPr>
            <a:r>
              <a:rPr kumimoji="1" lang="en-US" altLang="ja-JP" sz="1900" baseline="30000" dirty="0" smtClean="0"/>
              <a:t>10</a:t>
            </a:r>
            <a:r>
              <a:rPr kumimoji="1" lang="en-US" altLang="ja-JP" sz="1900" dirty="0" smtClean="0"/>
              <a:t>B </a:t>
            </a:r>
            <a:r>
              <a:rPr kumimoji="1" lang="en-US" altLang="ja-JP" sz="1900" dirty="0"/>
              <a:t>(α,</a:t>
            </a:r>
            <a:r>
              <a:rPr kumimoji="1" lang="en-US" altLang="ja-JP" sz="1900" dirty="0" smtClean="0"/>
              <a:t>Li) for </a:t>
            </a:r>
            <a:r>
              <a:rPr kumimoji="1" lang="en-US" altLang="ja-JP" sz="1900" u="sng" dirty="0"/>
              <a:t>3x smaller event </a:t>
            </a:r>
            <a:r>
              <a:rPr kumimoji="1" lang="en-US" altLang="ja-JP" sz="1900" u="sng" dirty="0" smtClean="0"/>
              <a:t>size</a:t>
            </a:r>
            <a:r>
              <a:rPr kumimoji="1" lang="en-US" altLang="ja-JP" sz="1900" dirty="0" smtClean="0"/>
              <a:t> than </a:t>
            </a:r>
            <a:r>
              <a:rPr kumimoji="1" lang="en-US" altLang="ja-JP" sz="1900" baseline="30000" dirty="0" smtClean="0"/>
              <a:t>3</a:t>
            </a:r>
            <a:r>
              <a:rPr kumimoji="1" lang="en-US" altLang="ja-JP" sz="1900" dirty="0" smtClean="0"/>
              <a:t>He (</a:t>
            </a:r>
            <a:r>
              <a:rPr kumimoji="1" lang="en-US" altLang="ja-JP" sz="1900" dirty="0" err="1" smtClean="0"/>
              <a:t>p,t</a:t>
            </a:r>
            <a:r>
              <a:rPr kumimoji="1" lang="en-US" altLang="ja-JP" sz="1900" dirty="0" smtClean="0"/>
              <a:t>)</a:t>
            </a:r>
            <a:endParaRPr kumimoji="1" lang="en-US" altLang="ja-JP" sz="1900" dirty="0"/>
          </a:p>
          <a:p>
            <a:pPr lvl="1">
              <a:spcBef>
                <a:spcPts val="1600"/>
              </a:spcBef>
            </a:pPr>
            <a:r>
              <a:rPr kumimoji="1" lang="en-US" altLang="ja-JP" sz="1900" dirty="0">
                <a:solidFill>
                  <a:schemeClr val="accent1"/>
                </a:solidFill>
              </a:rPr>
              <a:t>Trade-off in spatial resolution</a:t>
            </a:r>
          </a:p>
          <a:p>
            <a:pPr>
              <a:spcBef>
                <a:spcPts val="1600"/>
              </a:spcBef>
            </a:pPr>
            <a:r>
              <a:rPr kumimoji="1" lang="en-US" altLang="ja-JP" sz="1900" dirty="0">
                <a:solidFill>
                  <a:srgbClr val="008000"/>
                </a:solidFill>
              </a:rPr>
              <a:t>µNID</a:t>
            </a:r>
            <a:r>
              <a:rPr kumimoji="1" lang="ja-JP" altLang="en-US" sz="1900" dirty="0">
                <a:solidFill>
                  <a:srgbClr val="008000"/>
                </a:solidFill>
              </a:rPr>
              <a:t> </a:t>
            </a:r>
            <a:r>
              <a:rPr kumimoji="1" lang="en-US" altLang="ja-JP" sz="1900" dirty="0">
                <a:solidFill>
                  <a:srgbClr val="008000"/>
                </a:solidFill>
              </a:rPr>
              <a:t>with</a:t>
            </a:r>
            <a:r>
              <a:rPr kumimoji="1" lang="ja-JP" altLang="en-US" sz="1900" dirty="0">
                <a:solidFill>
                  <a:srgbClr val="008000"/>
                </a:solidFill>
              </a:rPr>
              <a:t> </a:t>
            </a:r>
            <a:r>
              <a:rPr kumimoji="1" lang="en-US" altLang="ja-JP" sz="1900" dirty="0">
                <a:solidFill>
                  <a:srgbClr val="008000"/>
                </a:solidFill>
              </a:rPr>
              <a:t>flat</a:t>
            </a:r>
            <a:r>
              <a:rPr kumimoji="1" lang="ja-JP" altLang="en-US" sz="1900" dirty="0">
                <a:solidFill>
                  <a:srgbClr val="008000"/>
                </a:solidFill>
              </a:rPr>
              <a:t> </a:t>
            </a:r>
            <a:r>
              <a:rPr kumimoji="1" lang="en-US" altLang="ja-JP" sz="1900" dirty="0">
                <a:solidFill>
                  <a:srgbClr val="008000"/>
                </a:solidFill>
              </a:rPr>
              <a:t>boron</a:t>
            </a:r>
            <a:r>
              <a:rPr kumimoji="1" lang="ja-JP" altLang="en-US" sz="1900" dirty="0">
                <a:solidFill>
                  <a:srgbClr val="008000"/>
                </a:solidFill>
              </a:rPr>
              <a:t> </a:t>
            </a:r>
            <a:r>
              <a:rPr kumimoji="1" lang="en-US" altLang="ja-JP" sz="1900" dirty="0">
                <a:solidFill>
                  <a:srgbClr val="008000"/>
                </a:solidFill>
              </a:rPr>
              <a:t>converter</a:t>
            </a:r>
            <a:r>
              <a:rPr kumimoji="1" lang="ja-JP" altLang="en-US" sz="1900" dirty="0">
                <a:solidFill>
                  <a:srgbClr val="008000"/>
                </a:solidFill>
              </a:rPr>
              <a:t> </a:t>
            </a:r>
            <a:r>
              <a:rPr kumimoji="1" lang="en-US" altLang="ja-JP" sz="1900" dirty="0">
                <a:solidFill>
                  <a:srgbClr val="008000"/>
                </a:solidFill>
              </a:rPr>
              <a:t>(for initial testing)</a:t>
            </a:r>
          </a:p>
          <a:p>
            <a:pPr lvl="1">
              <a:spcBef>
                <a:spcPts val="1600"/>
              </a:spcBef>
            </a:pPr>
            <a:r>
              <a:rPr kumimoji="1" lang="en-US" altLang="ja-JP" sz="1900" dirty="0"/>
              <a:t>Thin,</a:t>
            </a:r>
            <a:r>
              <a:rPr kumimoji="1" lang="ja-JP" altLang="en-US" sz="1900" dirty="0"/>
              <a:t> </a:t>
            </a:r>
            <a:r>
              <a:rPr kumimoji="1" lang="en-US" altLang="ja-JP" sz="1900" dirty="0"/>
              <a:t>1.2µm</a:t>
            </a:r>
            <a:r>
              <a:rPr kumimoji="1" lang="ja-JP" altLang="en-US" sz="1900" dirty="0"/>
              <a:t> </a:t>
            </a:r>
            <a:r>
              <a:rPr kumimoji="1" lang="en-US" altLang="ja-JP" sz="1900" baseline="30000" dirty="0"/>
              <a:t>10</a:t>
            </a:r>
            <a:r>
              <a:rPr kumimoji="1" lang="en-US" altLang="ja-JP" sz="1900" dirty="0"/>
              <a:t>B</a:t>
            </a:r>
            <a:r>
              <a:rPr kumimoji="1" lang="ja-JP" altLang="en-US" sz="1900" dirty="0"/>
              <a:t> </a:t>
            </a:r>
            <a:r>
              <a:rPr kumimoji="1" lang="en-US" altLang="ja-JP" sz="1900" dirty="0"/>
              <a:t>layer</a:t>
            </a:r>
            <a:r>
              <a:rPr kumimoji="1" lang="ja-JP" altLang="en-US" sz="1900" dirty="0"/>
              <a:t> </a:t>
            </a:r>
            <a:r>
              <a:rPr kumimoji="1" lang="en-US" altLang="ja-JP" sz="1900" dirty="0"/>
              <a:t>→ </a:t>
            </a:r>
            <a:r>
              <a:rPr kumimoji="1" lang="en-US" altLang="ja-JP" sz="1900" u="sng" dirty="0"/>
              <a:t>low efficiency</a:t>
            </a:r>
            <a:r>
              <a:rPr kumimoji="1" lang="en-US" altLang="ja-JP" sz="1900" dirty="0"/>
              <a:t> (3~5%)</a:t>
            </a:r>
          </a:p>
          <a:p>
            <a:pPr>
              <a:spcBef>
                <a:spcPts val="1600"/>
              </a:spcBef>
            </a:pPr>
            <a:r>
              <a:rPr kumimoji="1" lang="en-US" altLang="ja-JP" sz="1900" dirty="0" smtClean="0">
                <a:solidFill>
                  <a:schemeClr val="accent1"/>
                </a:solidFill>
              </a:rPr>
              <a:t>Need to consider </a:t>
            </a:r>
            <a:r>
              <a:rPr kumimoji="1" lang="en-US" altLang="ja-JP" sz="1900" dirty="0">
                <a:solidFill>
                  <a:schemeClr val="accent1"/>
                </a:solidFill>
              </a:rPr>
              <a:t>ways to improve detection efficiency</a:t>
            </a:r>
          </a:p>
        </p:txBody>
      </p:sp>
      <p:sp>
        <p:nvSpPr>
          <p:cNvPr id="19" name="テキスト ボックス 39">
            <a:extLst>
              <a:ext uri="{FF2B5EF4-FFF2-40B4-BE49-F238E27FC236}">
                <a16:creationId xmlns:a16="http://schemas.microsoft.com/office/drawing/2014/main" xmlns="" id="{B09C2BE1-558F-3F49-817F-4C6B513C31BC}"/>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pic>
        <p:nvPicPr>
          <p:cNvPr id="22" name="図 21" descr="IMG_2212.jpg"/>
          <p:cNvPicPr>
            <a:picLocks noChangeAspect="1"/>
          </p:cNvPicPr>
          <p:nvPr/>
        </p:nvPicPr>
        <p:blipFill rotWithShape="1">
          <a:blip r:embed="rId2" cstate="print">
            <a:extLst>
              <a:ext uri="{28A0092B-C50C-407E-A947-70E740481C1C}">
                <a14:useLocalDpi xmlns:a14="http://schemas.microsoft.com/office/drawing/2010/main" val="0"/>
              </a:ext>
            </a:extLst>
          </a:blip>
          <a:srcRect t="13681" b="27587"/>
          <a:stretch/>
        </p:blipFill>
        <p:spPr>
          <a:xfrm>
            <a:off x="5739368" y="1998872"/>
            <a:ext cx="2947431" cy="2308087"/>
          </a:xfrm>
          <a:prstGeom prst="rect">
            <a:avLst/>
          </a:prstGeom>
        </p:spPr>
      </p:pic>
      <p:grpSp>
        <p:nvGrpSpPr>
          <p:cNvPr id="30" name="図形グループ 29"/>
          <p:cNvGrpSpPr/>
          <p:nvPr/>
        </p:nvGrpSpPr>
        <p:grpSpPr>
          <a:xfrm>
            <a:off x="4404415" y="1545099"/>
            <a:ext cx="1911037" cy="2132367"/>
            <a:chOff x="4404415" y="1269024"/>
            <a:chExt cx="1911037" cy="2132367"/>
          </a:xfrm>
        </p:grpSpPr>
        <p:pic>
          <p:nvPicPr>
            <p:cNvPr id="10" name="図 9" descr="IMG_2198.jpg"/>
            <p:cNvPicPr>
              <a:picLocks noChangeAspect="1"/>
            </p:cNvPicPr>
            <p:nvPr/>
          </p:nvPicPr>
          <p:blipFill rotWithShape="1">
            <a:blip r:embed="rId3" cstate="print">
              <a:extLst>
                <a:ext uri="{28A0092B-C50C-407E-A947-70E740481C1C}">
                  <a14:useLocalDpi xmlns:a14="http://schemas.microsoft.com/office/drawing/2010/main" val="0"/>
                </a:ext>
              </a:extLst>
            </a:blip>
            <a:srcRect t="8492" b="7822"/>
            <a:stretch/>
          </p:blipFill>
          <p:spPr>
            <a:xfrm>
              <a:off x="4404415" y="1269024"/>
              <a:ext cx="1911037" cy="2132367"/>
            </a:xfrm>
            <a:prstGeom prst="rect">
              <a:avLst/>
            </a:prstGeom>
          </p:spPr>
        </p:pic>
        <p:cxnSp>
          <p:nvCxnSpPr>
            <p:cNvPr id="24" name="直線矢印コネクタ 23"/>
            <p:cNvCxnSpPr/>
            <p:nvPr/>
          </p:nvCxnSpPr>
          <p:spPr>
            <a:xfrm flipH="1">
              <a:off x="4554490" y="3060679"/>
              <a:ext cx="1584000" cy="0"/>
            </a:xfrm>
            <a:prstGeom prst="straightConnector1">
              <a:avLst/>
            </a:prstGeom>
            <a:ln>
              <a:solidFill>
                <a:srgbClr val="FFFF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テキスト ボックス 27"/>
            <p:cNvSpPr txBox="1"/>
            <p:nvPr/>
          </p:nvSpPr>
          <p:spPr>
            <a:xfrm>
              <a:off x="5062925" y="3047091"/>
              <a:ext cx="599142" cy="276999"/>
            </a:xfrm>
            <a:prstGeom prst="rect">
              <a:avLst/>
            </a:prstGeom>
            <a:noFill/>
          </p:spPr>
          <p:txBody>
            <a:bodyPr wrap="none" rtlCol="0">
              <a:spAutoFit/>
            </a:bodyPr>
            <a:lstStyle/>
            <a:p>
              <a:r>
                <a:rPr kumimoji="1" lang="en-US" altLang="ja-JP" sz="1200" dirty="0" smtClean="0">
                  <a:solidFill>
                    <a:srgbClr val="FFFF00"/>
                  </a:solidFill>
                </a:rPr>
                <a:t>10cm</a:t>
              </a:r>
              <a:endParaRPr kumimoji="1" lang="ja-JP" altLang="en-US" sz="1200" dirty="0">
                <a:solidFill>
                  <a:srgbClr val="FFFF00"/>
                </a:solidFill>
              </a:endParaRPr>
            </a:p>
          </p:txBody>
        </p:sp>
        <p:sp>
          <p:nvSpPr>
            <p:cNvPr id="29" name="テキスト ボックス 28"/>
            <p:cNvSpPr txBox="1"/>
            <p:nvPr/>
          </p:nvSpPr>
          <p:spPr>
            <a:xfrm>
              <a:off x="4861355" y="2053320"/>
              <a:ext cx="975072" cy="523220"/>
            </a:xfrm>
            <a:prstGeom prst="rect">
              <a:avLst/>
            </a:prstGeom>
            <a:noFill/>
          </p:spPr>
          <p:txBody>
            <a:bodyPr wrap="none" rtlCol="0">
              <a:spAutoFit/>
            </a:bodyPr>
            <a:lstStyle/>
            <a:p>
              <a:pPr algn="ctr"/>
              <a:r>
                <a:rPr kumimoji="1" lang="en-US" altLang="ja-JP" sz="1600" baseline="30000" dirty="0" smtClean="0">
                  <a:solidFill>
                    <a:schemeClr val="bg1"/>
                  </a:solidFill>
                </a:rPr>
                <a:t>10</a:t>
              </a:r>
              <a:r>
                <a:rPr kumimoji="1" lang="en-US" altLang="ja-JP" sz="1600" dirty="0" smtClean="0">
                  <a:solidFill>
                    <a:schemeClr val="bg1"/>
                  </a:solidFill>
                </a:rPr>
                <a:t>B</a:t>
              </a:r>
            </a:p>
            <a:p>
              <a:pPr algn="ctr"/>
              <a:r>
                <a:rPr kumimoji="1" lang="en-US" altLang="ja-JP" sz="1200" dirty="0" smtClean="0">
                  <a:solidFill>
                    <a:schemeClr val="bg1"/>
                  </a:solidFill>
                </a:rPr>
                <a:t>(t = 1.2µm)</a:t>
              </a:r>
              <a:endParaRPr kumimoji="1" lang="ja-JP" altLang="en-US" sz="1200" dirty="0">
                <a:solidFill>
                  <a:schemeClr val="bg1"/>
                </a:solidFill>
              </a:endParaRPr>
            </a:p>
          </p:txBody>
        </p:sp>
      </p:grpSp>
      <p:sp>
        <p:nvSpPr>
          <p:cNvPr id="31" name="テキスト ボックス 30"/>
          <p:cNvSpPr txBox="1"/>
          <p:nvPr/>
        </p:nvSpPr>
        <p:spPr>
          <a:xfrm>
            <a:off x="4605294" y="5907056"/>
            <a:ext cx="4081505" cy="646331"/>
          </a:xfrm>
          <a:prstGeom prst="rect">
            <a:avLst/>
          </a:prstGeom>
          <a:noFill/>
          <a:ln>
            <a:solidFill>
              <a:srgbClr val="660066"/>
            </a:solidFill>
          </a:ln>
        </p:spPr>
        <p:txBody>
          <a:bodyPr wrap="square" rtlCol="0">
            <a:spAutoFit/>
          </a:bodyPr>
          <a:lstStyle/>
          <a:p>
            <a:r>
              <a:rPr kumimoji="1" lang="en-US" altLang="ja-JP" dirty="0" smtClean="0"/>
              <a:t>Expect 20~25 </a:t>
            </a:r>
            <a:r>
              <a:rPr kumimoji="1" lang="en-US" altLang="ja-JP" dirty="0" err="1" smtClean="0"/>
              <a:t>Mcps</a:t>
            </a:r>
            <a:r>
              <a:rPr kumimoji="1" lang="en-US" altLang="ja-JP" dirty="0" smtClean="0"/>
              <a:t> count rate</a:t>
            </a:r>
          </a:p>
          <a:p>
            <a:r>
              <a:rPr kumimoji="1" lang="en-US" altLang="ja-JP" dirty="0" smtClean="0"/>
              <a:t>and 0.4 ~ 0.5 mm spatial resolution</a:t>
            </a:r>
            <a:endParaRPr kumimoji="1" lang="ja-JP" altLang="en-US" dirty="0"/>
          </a:p>
        </p:txBody>
      </p:sp>
      <p:sp>
        <p:nvSpPr>
          <p:cNvPr id="32" name="テキスト ボックス 31"/>
          <p:cNvSpPr txBox="1"/>
          <p:nvPr/>
        </p:nvSpPr>
        <p:spPr>
          <a:xfrm>
            <a:off x="7161406" y="1537207"/>
            <a:ext cx="1541395" cy="461665"/>
          </a:xfrm>
          <a:prstGeom prst="rect">
            <a:avLst/>
          </a:prstGeom>
          <a:noFill/>
        </p:spPr>
        <p:txBody>
          <a:bodyPr wrap="square" rtlCol="0">
            <a:spAutoFit/>
          </a:bodyPr>
          <a:lstStyle/>
          <a:p>
            <a:pPr algn="r"/>
            <a:r>
              <a:rPr kumimoji="1" lang="en-US" altLang="ja-JP" sz="1200" dirty="0" smtClean="0"/>
              <a:t>Boron converter installed in µNID</a:t>
            </a:r>
            <a:endParaRPr kumimoji="1" lang="ja-JP" altLang="en-US" sz="1200" dirty="0"/>
          </a:p>
        </p:txBody>
      </p:sp>
      <p:cxnSp>
        <p:nvCxnSpPr>
          <p:cNvPr id="34" name="直線矢印コネクタ 33"/>
          <p:cNvCxnSpPr/>
          <p:nvPr/>
        </p:nvCxnSpPr>
        <p:spPr>
          <a:xfrm flipH="1" flipV="1">
            <a:off x="6315452" y="2455903"/>
            <a:ext cx="719244" cy="59373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5" name="テキスト ボックス 34"/>
          <p:cNvSpPr txBox="1"/>
          <p:nvPr/>
        </p:nvSpPr>
        <p:spPr>
          <a:xfrm>
            <a:off x="4379424" y="1545099"/>
            <a:ext cx="1911037" cy="276999"/>
          </a:xfrm>
          <a:prstGeom prst="rect">
            <a:avLst/>
          </a:prstGeom>
          <a:noFill/>
        </p:spPr>
        <p:txBody>
          <a:bodyPr wrap="square" rtlCol="0">
            <a:spAutoFit/>
          </a:bodyPr>
          <a:lstStyle/>
          <a:p>
            <a:r>
              <a:rPr kumimoji="1" lang="en-US" altLang="ja-JP" sz="1200" dirty="0" smtClean="0">
                <a:solidFill>
                  <a:srgbClr val="FFFFFF"/>
                </a:solidFill>
              </a:rPr>
              <a:t>Underside of drift plane</a:t>
            </a:r>
            <a:endParaRPr kumimoji="1" lang="ja-JP" altLang="en-US" sz="1200" dirty="0">
              <a:solidFill>
                <a:srgbClr val="FFFFFF"/>
              </a:solidFill>
            </a:endParaRPr>
          </a:p>
        </p:txBody>
      </p:sp>
    </p:spTree>
    <p:extLst>
      <p:ext uri="{BB962C8B-B14F-4D97-AF65-F5344CB8AC3E}">
        <p14:creationId xmlns:p14="http://schemas.microsoft.com/office/powerpoint/2010/main" val="298508396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図形グループ 31"/>
          <p:cNvGrpSpPr/>
          <p:nvPr/>
        </p:nvGrpSpPr>
        <p:grpSpPr>
          <a:xfrm>
            <a:off x="4799821" y="4599598"/>
            <a:ext cx="4019115" cy="2087392"/>
            <a:chOff x="4097127" y="4216009"/>
            <a:chExt cx="4810539" cy="2498431"/>
          </a:xfrm>
        </p:grpSpPr>
        <p:pic>
          <p:nvPicPr>
            <p:cNvPr id="12" name="図 11" descr="lpy1.4_nofi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7127" y="4216009"/>
              <a:ext cx="4810539" cy="2498431"/>
            </a:xfrm>
            <a:prstGeom prst="rect">
              <a:avLst/>
            </a:prstGeom>
          </p:spPr>
        </p:pic>
        <p:sp>
          <p:nvSpPr>
            <p:cNvPr id="23" name="テキスト ボックス 22"/>
            <p:cNvSpPr txBox="1"/>
            <p:nvPr/>
          </p:nvSpPr>
          <p:spPr>
            <a:xfrm>
              <a:off x="4803908" y="5985565"/>
              <a:ext cx="518706" cy="368383"/>
            </a:xfrm>
            <a:prstGeom prst="rect">
              <a:avLst/>
            </a:prstGeom>
            <a:noFill/>
          </p:spPr>
          <p:txBody>
            <a:bodyPr wrap="none" rtlCol="0">
              <a:spAutoFit/>
            </a:bodyPr>
            <a:lstStyle/>
            <a:p>
              <a:r>
                <a:rPr kumimoji="1" lang="en-US" altLang="ja-JP" sz="1400" dirty="0">
                  <a:solidFill>
                    <a:srgbClr val="660066"/>
                  </a:solidFill>
                </a:rPr>
                <a:t>1.0</a:t>
              </a:r>
              <a:endParaRPr kumimoji="1" lang="ja-JP" altLang="en-US" sz="1400" dirty="0">
                <a:solidFill>
                  <a:srgbClr val="660066"/>
                </a:solidFill>
              </a:endParaRPr>
            </a:p>
          </p:txBody>
        </p:sp>
        <p:sp>
          <p:nvSpPr>
            <p:cNvPr id="24" name="テキスト ボックス 23"/>
            <p:cNvSpPr txBox="1"/>
            <p:nvPr/>
          </p:nvSpPr>
          <p:spPr>
            <a:xfrm>
              <a:off x="5463727" y="5963479"/>
              <a:ext cx="518706" cy="368383"/>
            </a:xfrm>
            <a:prstGeom prst="rect">
              <a:avLst/>
            </a:prstGeom>
            <a:noFill/>
          </p:spPr>
          <p:txBody>
            <a:bodyPr wrap="none" rtlCol="0">
              <a:spAutoFit/>
            </a:bodyPr>
            <a:lstStyle/>
            <a:p>
              <a:r>
                <a:rPr kumimoji="1" lang="en-US" altLang="ja-JP" sz="1400" dirty="0">
                  <a:solidFill>
                    <a:srgbClr val="660066"/>
                  </a:solidFill>
                </a:rPr>
                <a:t>0.9</a:t>
              </a:r>
              <a:endParaRPr kumimoji="1" lang="ja-JP" altLang="en-US" sz="1400" dirty="0">
                <a:solidFill>
                  <a:srgbClr val="660066"/>
                </a:solidFill>
              </a:endParaRPr>
            </a:p>
          </p:txBody>
        </p:sp>
        <p:sp>
          <p:nvSpPr>
            <p:cNvPr id="25" name="テキスト ボックス 24"/>
            <p:cNvSpPr txBox="1"/>
            <p:nvPr/>
          </p:nvSpPr>
          <p:spPr>
            <a:xfrm>
              <a:off x="6060655" y="5941393"/>
              <a:ext cx="518706" cy="368383"/>
            </a:xfrm>
            <a:prstGeom prst="rect">
              <a:avLst/>
            </a:prstGeom>
            <a:noFill/>
          </p:spPr>
          <p:txBody>
            <a:bodyPr wrap="none" rtlCol="0">
              <a:spAutoFit/>
            </a:bodyPr>
            <a:lstStyle/>
            <a:p>
              <a:r>
                <a:rPr kumimoji="1" lang="en-US" altLang="ja-JP" sz="1400" dirty="0">
                  <a:solidFill>
                    <a:srgbClr val="660066"/>
                  </a:solidFill>
                </a:rPr>
                <a:t>0.8</a:t>
              </a:r>
              <a:endParaRPr kumimoji="1" lang="ja-JP" altLang="en-US" sz="1400" dirty="0">
                <a:solidFill>
                  <a:srgbClr val="660066"/>
                </a:solidFill>
              </a:endParaRPr>
            </a:p>
          </p:txBody>
        </p:sp>
        <p:sp>
          <p:nvSpPr>
            <p:cNvPr id="26" name="テキスト ボックス 25"/>
            <p:cNvSpPr txBox="1"/>
            <p:nvPr/>
          </p:nvSpPr>
          <p:spPr>
            <a:xfrm>
              <a:off x="6601787" y="5842006"/>
              <a:ext cx="518706" cy="368383"/>
            </a:xfrm>
            <a:prstGeom prst="rect">
              <a:avLst/>
            </a:prstGeom>
            <a:noFill/>
          </p:spPr>
          <p:txBody>
            <a:bodyPr wrap="none" rtlCol="0">
              <a:spAutoFit/>
            </a:bodyPr>
            <a:lstStyle/>
            <a:p>
              <a:r>
                <a:rPr kumimoji="1" lang="en-US" altLang="ja-JP" sz="1400" dirty="0">
                  <a:solidFill>
                    <a:srgbClr val="660066"/>
                  </a:solidFill>
                </a:rPr>
                <a:t>0.7</a:t>
              </a:r>
              <a:endParaRPr kumimoji="1" lang="ja-JP" altLang="en-US" sz="1400" dirty="0">
                <a:solidFill>
                  <a:srgbClr val="660066"/>
                </a:solidFill>
              </a:endParaRPr>
            </a:p>
          </p:txBody>
        </p:sp>
        <p:sp>
          <p:nvSpPr>
            <p:cNvPr id="27" name="テキスト ボックス 26"/>
            <p:cNvSpPr txBox="1"/>
            <p:nvPr/>
          </p:nvSpPr>
          <p:spPr>
            <a:xfrm>
              <a:off x="7048598" y="5665318"/>
              <a:ext cx="518706" cy="368383"/>
            </a:xfrm>
            <a:prstGeom prst="rect">
              <a:avLst/>
            </a:prstGeom>
            <a:noFill/>
          </p:spPr>
          <p:txBody>
            <a:bodyPr wrap="none" rtlCol="0">
              <a:spAutoFit/>
            </a:bodyPr>
            <a:lstStyle/>
            <a:p>
              <a:r>
                <a:rPr kumimoji="1" lang="en-US" altLang="ja-JP" sz="1400" dirty="0">
                  <a:solidFill>
                    <a:srgbClr val="660066"/>
                  </a:solidFill>
                </a:rPr>
                <a:t>0.6</a:t>
              </a:r>
              <a:endParaRPr kumimoji="1" lang="ja-JP" altLang="en-US" sz="1400" dirty="0">
                <a:solidFill>
                  <a:srgbClr val="660066"/>
                </a:solidFill>
              </a:endParaRPr>
            </a:p>
          </p:txBody>
        </p:sp>
        <p:sp>
          <p:nvSpPr>
            <p:cNvPr id="28" name="テキスト ボックス 27"/>
            <p:cNvSpPr txBox="1"/>
            <p:nvPr/>
          </p:nvSpPr>
          <p:spPr>
            <a:xfrm>
              <a:off x="7437789" y="5565931"/>
              <a:ext cx="518706" cy="368383"/>
            </a:xfrm>
            <a:prstGeom prst="rect">
              <a:avLst/>
            </a:prstGeom>
            <a:noFill/>
          </p:spPr>
          <p:txBody>
            <a:bodyPr wrap="none" rtlCol="0">
              <a:spAutoFit/>
            </a:bodyPr>
            <a:lstStyle/>
            <a:p>
              <a:r>
                <a:rPr kumimoji="1" lang="en-US" altLang="ja-JP" sz="1400" dirty="0">
                  <a:solidFill>
                    <a:srgbClr val="660066"/>
                  </a:solidFill>
                </a:rPr>
                <a:t>0.5</a:t>
              </a:r>
              <a:endParaRPr kumimoji="1" lang="ja-JP" altLang="en-US" sz="1400" dirty="0">
                <a:solidFill>
                  <a:srgbClr val="660066"/>
                </a:solidFill>
              </a:endParaRPr>
            </a:p>
          </p:txBody>
        </p:sp>
        <p:sp>
          <p:nvSpPr>
            <p:cNvPr id="29" name="テキスト ボックス 28"/>
            <p:cNvSpPr txBox="1"/>
            <p:nvPr/>
          </p:nvSpPr>
          <p:spPr>
            <a:xfrm>
              <a:off x="7747336" y="5418740"/>
              <a:ext cx="518706" cy="368383"/>
            </a:xfrm>
            <a:prstGeom prst="rect">
              <a:avLst/>
            </a:prstGeom>
            <a:noFill/>
          </p:spPr>
          <p:txBody>
            <a:bodyPr wrap="none" rtlCol="0">
              <a:spAutoFit/>
            </a:bodyPr>
            <a:lstStyle/>
            <a:p>
              <a:r>
                <a:rPr kumimoji="1" lang="en-US" altLang="ja-JP" sz="1400" dirty="0">
                  <a:solidFill>
                    <a:srgbClr val="660066"/>
                  </a:solidFill>
                </a:rPr>
                <a:t>0.4</a:t>
              </a:r>
              <a:endParaRPr kumimoji="1" lang="ja-JP" altLang="en-US" sz="1400" dirty="0">
                <a:solidFill>
                  <a:srgbClr val="660066"/>
                </a:solidFill>
              </a:endParaRPr>
            </a:p>
          </p:txBody>
        </p:sp>
        <p:sp>
          <p:nvSpPr>
            <p:cNvPr id="30" name="テキスト ボックス 29"/>
            <p:cNvSpPr txBox="1"/>
            <p:nvPr/>
          </p:nvSpPr>
          <p:spPr>
            <a:xfrm>
              <a:off x="7017724" y="6044671"/>
              <a:ext cx="1659573" cy="331544"/>
            </a:xfrm>
            <a:prstGeom prst="rect">
              <a:avLst/>
            </a:prstGeom>
            <a:noFill/>
          </p:spPr>
          <p:txBody>
            <a:bodyPr wrap="none" rtlCol="0">
              <a:spAutoFit/>
            </a:bodyPr>
            <a:lstStyle/>
            <a:p>
              <a:r>
                <a:rPr kumimoji="1" lang="en-US" altLang="ja-JP" sz="1200" dirty="0">
                  <a:solidFill>
                    <a:srgbClr val="660066"/>
                  </a:solidFill>
                </a:rPr>
                <a:t>Line-width (mm)</a:t>
              </a:r>
              <a:endParaRPr kumimoji="1" lang="ja-JP" altLang="en-US" sz="1200" dirty="0">
                <a:solidFill>
                  <a:srgbClr val="660066"/>
                </a:solidFill>
              </a:endParaRPr>
            </a:p>
          </p:txBody>
        </p:sp>
      </p:grpSp>
      <p:sp>
        <p:nvSpPr>
          <p:cNvPr id="2" name="タイトル 1"/>
          <p:cNvSpPr>
            <a:spLocks noGrp="1"/>
          </p:cNvSpPr>
          <p:nvPr>
            <p:ph type="title"/>
          </p:nvPr>
        </p:nvSpPr>
        <p:spPr>
          <a:xfrm>
            <a:off x="457200" y="383477"/>
            <a:ext cx="8229600" cy="990600"/>
          </a:xfrm>
        </p:spPr>
        <p:txBody>
          <a:bodyPr>
            <a:noAutofit/>
          </a:bodyPr>
          <a:lstStyle/>
          <a:p>
            <a:r>
              <a:rPr kumimoji="1" lang="en-US" altLang="ja-JP" sz="3800" dirty="0"/>
              <a:t>Spatial resolution study at</a:t>
            </a:r>
            <a:r>
              <a:rPr kumimoji="1" lang="ja-JP" altLang="en-US" sz="3800" dirty="0"/>
              <a:t> </a:t>
            </a:r>
            <a:r>
              <a:rPr kumimoji="1" lang="en-US" altLang="ja-JP" sz="3800" dirty="0"/>
              <a:t>RADEN</a:t>
            </a:r>
            <a:endParaRPr kumimoji="1" lang="ja-JP" altLang="en-US" sz="3800" dirty="0"/>
          </a:p>
        </p:txBody>
      </p:sp>
      <p:sp>
        <p:nvSpPr>
          <p:cNvPr id="3" name="コンテンツ プレースホルダー 2"/>
          <p:cNvSpPr>
            <a:spLocks noGrp="1"/>
          </p:cNvSpPr>
          <p:nvPr>
            <p:ph sz="half" idx="1"/>
          </p:nvPr>
        </p:nvSpPr>
        <p:spPr>
          <a:xfrm>
            <a:off x="457199" y="1398233"/>
            <a:ext cx="4392597" cy="2519303"/>
          </a:xfrm>
        </p:spPr>
        <p:txBody>
          <a:bodyPr>
            <a:normAutofit fontScale="62500" lnSpcReduction="20000"/>
          </a:bodyPr>
          <a:lstStyle/>
          <a:p>
            <a:pPr>
              <a:lnSpc>
                <a:spcPct val="120000"/>
              </a:lnSpc>
              <a:spcBef>
                <a:spcPts val="1200"/>
              </a:spcBef>
            </a:pPr>
            <a:r>
              <a:rPr kumimoji="1" lang="en-US" altLang="ja-JP" dirty="0"/>
              <a:t>Study of spatial resolution, event size vs. gas pressure (1.2 ~ 1.6 </a:t>
            </a:r>
            <a:r>
              <a:rPr kumimoji="1" lang="en-US" altLang="ja-JP" dirty="0" err="1"/>
              <a:t>atm</a:t>
            </a:r>
            <a:r>
              <a:rPr kumimoji="1" lang="en-US" altLang="ja-JP" dirty="0"/>
              <a:t>)</a:t>
            </a:r>
          </a:p>
          <a:p>
            <a:pPr>
              <a:lnSpc>
                <a:spcPct val="120000"/>
              </a:lnSpc>
              <a:spcBef>
                <a:spcPts val="1200"/>
              </a:spcBef>
            </a:pPr>
            <a:r>
              <a:rPr kumimoji="1" lang="en-US" altLang="ja-JP" dirty="0"/>
              <a:t>L/D:1000, Exposure time: 15 </a:t>
            </a:r>
            <a:r>
              <a:rPr kumimoji="1" lang="en-US" altLang="ja-JP" dirty="0" err="1"/>
              <a:t>mins</a:t>
            </a:r>
            <a:endParaRPr kumimoji="1" lang="en-US" altLang="ja-JP" dirty="0"/>
          </a:p>
          <a:p>
            <a:pPr>
              <a:lnSpc>
                <a:spcPct val="120000"/>
              </a:lnSpc>
              <a:spcBef>
                <a:spcPts val="1200"/>
              </a:spcBef>
            </a:pPr>
            <a:r>
              <a:rPr kumimoji="1" lang="en-US" altLang="ja-JP" dirty="0"/>
              <a:t>Spatial resolution estimated from contrast of line-pairs (MTF)</a:t>
            </a:r>
          </a:p>
          <a:p>
            <a:pPr>
              <a:lnSpc>
                <a:spcPct val="120000"/>
              </a:lnSpc>
              <a:spcBef>
                <a:spcPts val="1200"/>
              </a:spcBef>
            </a:pPr>
            <a:r>
              <a:rPr kumimoji="1" lang="en-US" altLang="ja-JP" dirty="0"/>
              <a:t>Maximum count rate at hardware limit: </a:t>
            </a:r>
            <a:r>
              <a:rPr kumimoji="1" lang="en-US" altLang="ja-JP" u="sng" dirty="0" smtClean="0">
                <a:solidFill>
                  <a:schemeClr val="accent1"/>
                </a:solidFill>
              </a:rPr>
              <a:t>22 </a:t>
            </a:r>
            <a:r>
              <a:rPr kumimoji="1" lang="en-US" altLang="ja-JP" u="sng" dirty="0" err="1">
                <a:solidFill>
                  <a:schemeClr val="accent1"/>
                </a:solidFill>
              </a:rPr>
              <a:t>Mcps</a:t>
            </a:r>
            <a:r>
              <a:rPr kumimoji="1" lang="en-US" altLang="ja-JP" dirty="0">
                <a:solidFill>
                  <a:schemeClr val="accent1"/>
                </a:solidFill>
              </a:rPr>
              <a:t> @1.6 </a:t>
            </a:r>
            <a:r>
              <a:rPr kumimoji="1" lang="en-US" altLang="ja-JP" dirty="0" err="1">
                <a:solidFill>
                  <a:schemeClr val="accent1"/>
                </a:solidFill>
              </a:rPr>
              <a:t>atm</a:t>
            </a:r>
            <a:endParaRPr kumimoji="1" lang="en-US" altLang="ja-JP" dirty="0">
              <a:solidFill>
                <a:schemeClr val="accent1"/>
              </a:solidFill>
            </a:endParaRPr>
          </a:p>
        </p:txBody>
      </p:sp>
      <p:grpSp>
        <p:nvGrpSpPr>
          <p:cNvPr id="34" name="図形グループ 33"/>
          <p:cNvGrpSpPr/>
          <p:nvPr/>
        </p:nvGrpSpPr>
        <p:grpSpPr>
          <a:xfrm>
            <a:off x="5432044" y="1382683"/>
            <a:ext cx="3109687" cy="3166724"/>
            <a:chOff x="5262796" y="654498"/>
            <a:chExt cx="3424004" cy="3486806"/>
          </a:xfrm>
        </p:grpSpPr>
        <p:pic>
          <p:nvPicPr>
            <p:cNvPr id="4" name="図 3" descr="uNID1000106_000_200um_norm_8bit.tif"/>
            <p:cNvPicPr>
              <a:picLocks noChangeAspect="1"/>
            </p:cNvPicPr>
            <p:nvPr/>
          </p:nvPicPr>
          <p:blipFill rotWithShape="1">
            <a:blip r:embed="rId3">
              <a:extLst>
                <a:ext uri="{28A0092B-C50C-407E-A947-70E740481C1C}">
                  <a14:useLocalDpi xmlns:a14="http://schemas.microsoft.com/office/drawing/2010/main" val="0"/>
                </a:ext>
              </a:extLst>
            </a:blip>
            <a:srcRect r="26429" b="25080"/>
            <a:stretch/>
          </p:blipFill>
          <p:spPr>
            <a:xfrm>
              <a:off x="5262796" y="654498"/>
              <a:ext cx="3424004" cy="3486806"/>
            </a:xfrm>
            <a:prstGeom prst="rect">
              <a:avLst/>
            </a:prstGeom>
          </p:spPr>
        </p:pic>
        <p:sp>
          <p:nvSpPr>
            <p:cNvPr id="14" name="正方形/長方形 13"/>
            <p:cNvSpPr/>
            <p:nvPr/>
          </p:nvSpPr>
          <p:spPr>
            <a:xfrm>
              <a:off x="7962347" y="753886"/>
              <a:ext cx="386522" cy="2691680"/>
            </a:xfrm>
            <a:prstGeom prst="rect">
              <a:avLst/>
            </a:prstGeom>
            <a:noFill/>
            <a:ln w="38100" cmpd="sng">
              <a:solidFill>
                <a:srgbClr val="FFFF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cxnSp>
        <p:nvCxnSpPr>
          <p:cNvPr id="19" name="直線矢印コネクタ 18"/>
          <p:cNvCxnSpPr>
            <a:stCxn id="14" idx="2"/>
          </p:cNvCxnSpPr>
          <p:nvPr/>
        </p:nvCxnSpPr>
        <p:spPr>
          <a:xfrm flipH="1">
            <a:off x="7607454" y="3917536"/>
            <a:ext cx="451847" cy="797524"/>
          </a:xfrm>
          <a:prstGeom prst="straightConnector1">
            <a:avLst/>
          </a:pr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31" name="表 30"/>
          <p:cNvGraphicFramePr>
            <a:graphicFrameLocks noGrp="1"/>
          </p:cNvGraphicFramePr>
          <p:nvPr>
            <p:extLst>
              <p:ext uri="{D42A27DB-BD31-4B8C-83A1-F6EECF244321}">
                <p14:modId xmlns:p14="http://schemas.microsoft.com/office/powerpoint/2010/main" val="2204407139"/>
              </p:ext>
            </p:extLst>
          </p:nvPr>
        </p:nvGraphicFramePr>
        <p:xfrm>
          <a:off x="457199" y="4179731"/>
          <a:ext cx="3951302" cy="2261950"/>
        </p:xfrm>
        <a:graphic>
          <a:graphicData uri="http://schemas.openxmlformats.org/drawingml/2006/table">
            <a:tbl>
              <a:tblPr firstRow="1" bandRow="1">
                <a:tableStyleId>{912C8C85-51F0-491E-9774-3900AFEF0FD7}</a:tableStyleId>
              </a:tblPr>
              <a:tblGrid>
                <a:gridCol w="1727756">
                  <a:extLst>
                    <a:ext uri="{9D8B030D-6E8A-4147-A177-3AD203B41FA5}">
                      <a16:colId xmlns:a16="http://schemas.microsoft.com/office/drawing/2014/main" xmlns="" val="20000"/>
                    </a:ext>
                  </a:extLst>
                </a:gridCol>
                <a:gridCol w="741182">
                  <a:extLst>
                    <a:ext uri="{9D8B030D-6E8A-4147-A177-3AD203B41FA5}">
                      <a16:colId xmlns:a16="http://schemas.microsoft.com/office/drawing/2014/main" xmlns="" val="20001"/>
                    </a:ext>
                  </a:extLst>
                </a:gridCol>
                <a:gridCol w="741182">
                  <a:extLst>
                    <a:ext uri="{9D8B030D-6E8A-4147-A177-3AD203B41FA5}">
                      <a16:colId xmlns:a16="http://schemas.microsoft.com/office/drawing/2014/main" xmlns="" val="20002"/>
                    </a:ext>
                  </a:extLst>
                </a:gridCol>
                <a:gridCol w="741182">
                  <a:extLst>
                    <a:ext uri="{9D8B030D-6E8A-4147-A177-3AD203B41FA5}">
                      <a16:colId xmlns:a16="http://schemas.microsoft.com/office/drawing/2014/main" xmlns="" val="20003"/>
                    </a:ext>
                  </a:extLst>
                </a:gridCol>
              </a:tblGrid>
              <a:tr h="572487">
                <a:tc>
                  <a:txBody>
                    <a:bodyPr/>
                    <a:lstStyle/>
                    <a:p>
                      <a:r>
                        <a:rPr kumimoji="1" lang="en-US" altLang="ja-JP" sz="1600" b="1" dirty="0">
                          <a:solidFill>
                            <a:schemeClr val="bg1"/>
                          </a:solidFill>
                        </a:rPr>
                        <a:t>Pressure (</a:t>
                      </a:r>
                      <a:r>
                        <a:rPr kumimoji="1" lang="en-US" altLang="ja-JP" sz="1600" b="1" dirty="0" err="1">
                          <a:solidFill>
                            <a:schemeClr val="bg1"/>
                          </a:solidFill>
                        </a:rPr>
                        <a:t>atm</a:t>
                      </a:r>
                      <a:r>
                        <a:rPr kumimoji="1" lang="en-US" altLang="ja-JP" sz="1600" b="1" dirty="0">
                          <a:solidFill>
                            <a:schemeClr val="bg1"/>
                          </a:solidFill>
                        </a:rPr>
                        <a:t>)</a:t>
                      </a:r>
                      <a:endParaRPr kumimoji="1" lang="ja-JP" altLang="en-US" sz="1600" b="1" dirty="0">
                        <a:solidFill>
                          <a:schemeClr val="bg1"/>
                        </a:solidFill>
                      </a:endParaRPr>
                    </a:p>
                  </a:txBody>
                  <a:tcPr anchor="ctr">
                    <a:solidFill>
                      <a:schemeClr val="accent6"/>
                    </a:solidFill>
                  </a:tcPr>
                </a:tc>
                <a:tc>
                  <a:txBody>
                    <a:bodyPr/>
                    <a:lstStyle/>
                    <a:p>
                      <a:pPr algn="ctr"/>
                      <a:r>
                        <a:rPr kumimoji="1" lang="en-US" altLang="ja-JP" b="0" dirty="0">
                          <a:solidFill>
                            <a:schemeClr val="tx1"/>
                          </a:solidFill>
                        </a:rPr>
                        <a:t>1.2</a:t>
                      </a:r>
                      <a:endParaRPr kumimoji="1" lang="ja-JP" altLang="en-US" b="0" dirty="0">
                        <a:solidFill>
                          <a:schemeClr val="tx1"/>
                        </a:solidFill>
                      </a:endParaRPr>
                    </a:p>
                  </a:txBody>
                  <a:tcPr anchor="ctr">
                    <a:noFill/>
                  </a:tcPr>
                </a:tc>
                <a:tc>
                  <a:txBody>
                    <a:bodyPr/>
                    <a:lstStyle/>
                    <a:p>
                      <a:pPr algn="ctr"/>
                      <a:r>
                        <a:rPr kumimoji="1" lang="en-US" altLang="ja-JP" b="0" dirty="0">
                          <a:solidFill>
                            <a:schemeClr val="tx1"/>
                          </a:solidFill>
                        </a:rPr>
                        <a:t>1.4</a:t>
                      </a:r>
                      <a:endParaRPr kumimoji="1" lang="ja-JP" altLang="en-US" b="0" dirty="0">
                        <a:solidFill>
                          <a:schemeClr val="tx1"/>
                        </a:solidFill>
                      </a:endParaRPr>
                    </a:p>
                  </a:txBody>
                  <a:tcPr anchor="ctr">
                    <a:noFill/>
                  </a:tcPr>
                </a:tc>
                <a:tc>
                  <a:txBody>
                    <a:bodyPr/>
                    <a:lstStyle/>
                    <a:p>
                      <a:pPr algn="ctr"/>
                      <a:r>
                        <a:rPr kumimoji="1" lang="en-US" altLang="ja-JP" b="0" dirty="0">
                          <a:solidFill>
                            <a:schemeClr val="tx1"/>
                          </a:solidFill>
                        </a:rPr>
                        <a:t>1.6</a:t>
                      </a:r>
                      <a:endParaRPr kumimoji="1" lang="ja-JP" altLang="en-US" b="0" dirty="0">
                        <a:solidFill>
                          <a:schemeClr val="tx1"/>
                        </a:solidFill>
                      </a:endParaRPr>
                    </a:p>
                  </a:txBody>
                  <a:tcPr anchor="ctr">
                    <a:noFill/>
                  </a:tcPr>
                </a:tc>
                <a:extLst>
                  <a:ext uri="{0D108BD9-81ED-4DB2-BD59-A6C34878D82A}">
                    <a16:rowId xmlns:a16="http://schemas.microsoft.com/office/drawing/2014/main" xmlns="" val="10000"/>
                  </a:ext>
                </a:extLst>
              </a:tr>
              <a:tr h="572487">
                <a:tc>
                  <a:txBody>
                    <a:bodyPr/>
                    <a:lstStyle/>
                    <a:p>
                      <a:r>
                        <a:rPr kumimoji="1" lang="en-US" altLang="ja-JP" sz="1600" b="1" dirty="0">
                          <a:solidFill>
                            <a:schemeClr val="bg1"/>
                          </a:solidFill>
                        </a:rPr>
                        <a:t>Average hits/event</a:t>
                      </a:r>
                      <a:endParaRPr kumimoji="1" lang="ja-JP" altLang="en-US" sz="1600" b="1" dirty="0">
                        <a:solidFill>
                          <a:schemeClr val="bg1"/>
                        </a:solidFill>
                      </a:endParaRPr>
                    </a:p>
                  </a:txBody>
                  <a:tcPr anchor="ctr">
                    <a:solidFill>
                      <a:schemeClr val="accent6"/>
                    </a:solidFill>
                  </a:tcPr>
                </a:tc>
                <a:tc>
                  <a:txBody>
                    <a:bodyPr/>
                    <a:lstStyle/>
                    <a:p>
                      <a:pPr algn="ctr"/>
                      <a:r>
                        <a:rPr kumimoji="1" lang="en-US" altLang="ja-JP" dirty="0"/>
                        <a:t>5.86</a:t>
                      </a:r>
                      <a:endParaRPr kumimoji="1" lang="ja-JP" altLang="en-US" dirty="0"/>
                    </a:p>
                  </a:txBody>
                  <a:tcPr anchor="ctr"/>
                </a:tc>
                <a:tc>
                  <a:txBody>
                    <a:bodyPr/>
                    <a:lstStyle/>
                    <a:p>
                      <a:pPr algn="ctr"/>
                      <a:r>
                        <a:rPr kumimoji="1" lang="en-US" altLang="ja-JP" dirty="0"/>
                        <a:t>5.42</a:t>
                      </a:r>
                      <a:endParaRPr kumimoji="1" lang="ja-JP" altLang="en-US" dirty="0"/>
                    </a:p>
                  </a:txBody>
                  <a:tcPr anchor="ctr"/>
                </a:tc>
                <a:tc>
                  <a:txBody>
                    <a:bodyPr/>
                    <a:lstStyle/>
                    <a:p>
                      <a:pPr algn="ctr"/>
                      <a:r>
                        <a:rPr kumimoji="1" lang="en-US" altLang="ja-JP" dirty="0"/>
                        <a:t>4.82</a:t>
                      </a:r>
                      <a:endParaRPr kumimoji="1" lang="ja-JP" altLang="en-US" dirty="0"/>
                    </a:p>
                  </a:txBody>
                  <a:tcPr anchor="ctr"/>
                </a:tc>
                <a:extLst>
                  <a:ext uri="{0D108BD9-81ED-4DB2-BD59-A6C34878D82A}">
                    <a16:rowId xmlns:a16="http://schemas.microsoft.com/office/drawing/2014/main" xmlns="" val="10001"/>
                  </a:ext>
                </a:extLst>
              </a:tr>
              <a:tr h="572487">
                <a:tc>
                  <a:txBody>
                    <a:bodyPr/>
                    <a:lstStyle/>
                    <a:p>
                      <a:r>
                        <a:rPr kumimoji="1" lang="en-US" altLang="ja-JP" sz="1600" b="1" dirty="0">
                          <a:solidFill>
                            <a:schemeClr val="bg1"/>
                          </a:solidFill>
                        </a:rPr>
                        <a:t>MTF @0.6mm</a:t>
                      </a:r>
                      <a:endParaRPr kumimoji="1" lang="ja-JP" altLang="en-US" sz="1600" b="1" dirty="0">
                        <a:solidFill>
                          <a:schemeClr val="bg1"/>
                        </a:solidFill>
                      </a:endParaRPr>
                    </a:p>
                  </a:txBody>
                  <a:tcPr anchor="ctr">
                    <a:solidFill>
                      <a:schemeClr val="accent6"/>
                    </a:solidFill>
                  </a:tcPr>
                </a:tc>
                <a:tc>
                  <a:txBody>
                    <a:bodyPr/>
                    <a:lstStyle/>
                    <a:p>
                      <a:pPr algn="ctr"/>
                      <a:r>
                        <a:rPr kumimoji="1" lang="en-US" altLang="ja-JP" dirty="0"/>
                        <a:t>27%</a:t>
                      </a:r>
                      <a:endParaRPr kumimoji="1" lang="ja-JP" altLang="en-US" dirty="0"/>
                    </a:p>
                  </a:txBody>
                  <a:tcPr anchor="ctr"/>
                </a:tc>
                <a:tc>
                  <a:txBody>
                    <a:bodyPr/>
                    <a:lstStyle/>
                    <a:p>
                      <a:pPr algn="ctr"/>
                      <a:r>
                        <a:rPr kumimoji="1" lang="en-US" altLang="ja-JP" dirty="0"/>
                        <a:t>36%</a:t>
                      </a:r>
                      <a:endParaRPr kumimoji="1" lang="ja-JP" altLang="en-US" dirty="0"/>
                    </a:p>
                  </a:txBody>
                  <a:tcPr anchor="ctr"/>
                </a:tc>
                <a:tc>
                  <a:txBody>
                    <a:bodyPr/>
                    <a:lstStyle/>
                    <a:p>
                      <a:pPr algn="ctr"/>
                      <a:r>
                        <a:rPr kumimoji="1" lang="en-US" altLang="ja-JP" dirty="0"/>
                        <a:t>41%</a:t>
                      </a:r>
                      <a:endParaRPr kumimoji="1" lang="ja-JP" altLang="en-US" dirty="0"/>
                    </a:p>
                  </a:txBody>
                  <a:tcPr anchor="ctr"/>
                </a:tc>
                <a:extLst>
                  <a:ext uri="{0D108BD9-81ED-4DB2-BD59-A6C34878D82A}">
                    <a16:rowId xmlns:a16="http://schemas.microsoft.com/office/drawing/2014/main" xmlns="" val="10002"/>
                  </a:ext>
                </a:extLst>
              </a:tr>
              <a:tr h="537856">
                <a:tc>
                  <a:txBody>
                    <a:bodyPr/>
                    <a:lstStyle/>
                    <a:p>
                      <a:r>
                        <a:rPr kumimoji="1" lang="en-US" altLang="ja-JP" sz="1400" b="1" dirty="0">
                          <a:solidFill>
                            <a:schemeClr val="bg1"/>
                          </a:solidFill>
                        </a:rPr>
                        <a:t>Spatial resolution @10% MTF (mm)</a:t>
                      </a:r>
                      <a:endParaRPr kumimoji="1" lang="ja-JP" altLang="en-US" sz="1400" b="1" dirty="0">
                        <a:solidFill>
                          <a:schemeClr val="bg1"/>
                        </a:solidFill>
                      </a:endParaRPr>
                    </a:p>
                  </a:txBody>
                  <a:tcPr anchor="ctr">
                    <a:solidFill>
                      <a:schemeClr val="accent6"/>
                    </a:solidFill>
                  </a:tcPr>
                </a:tc>
                <a:tc>
                  <a:txBody>
                    <a:bodyPr/>
                    <a:lstStyle/>
                    <a:p>
                      <a:pPr algn="ctr"/>
                      <a:r>
                        <a:rPr kumimoji="1" lang="en-US" altLang="ja-JP" dirty="0"/>
                        <a:t>0.50</a:t>
                      </a:r>
                      <a:endParaRPr kumimoji="1" lang="ja-JP" altLang="en-US" dirty="0"/>
                    </a:p>
                  </a:txBody>
                  <a:tcPr anchor="ctr"/>
                </a:tc>
                <a:tc>
                  <a:txBody>
                    <a:bodyPr/>
                    <a:lstStyle/>
                    <a:p>
                      <a:pPr algn="ctr"/>
                      <a:r>
                        <a:rPr kumimoji="1" lang="en-US" altLang="ja-JP" dirty="0"/>
                        <a:t>0.48</a:t>
                      </a:r>
                      <a:endParaRPr kumimoji="1" lang="ja-JP" altLang="en-US" dirty="0"/>
                    </a:p>
                  </a:txBody>
                  <a:tcPr anchor="ctr"/>
                </a:tc>
                <a:tc>
                  <a:txBody>
                    <a:bodyPr/>
                    <a:lstStyle/>
                    <a:p>
                      <a:pPr algn="ctr"/>
                      <a:r>
                        <a:rPr kumimoji="1" lang="en-US" altLang="ja-JP" dirty="0"/>
                        <a:t>0.45</a:t>
                      </a:r>
                      <a:endParaRPr kumimoji="1" lang="ja-JP" altLang="en-US" dirty="0"/>
                    </a:p>
                  </a:txBody>
                  <a:tcPr anchor="ctr"/>
                </a:tc>
                <a:extLst>
                  <a:ext uri="{0D108BD9-81ED-4DB2-BD59-A6C34878D82A}">
                    <a16:rowId xmlns:a16="http://schemas.microsoft.com/office/drawing/2014/main" xmlns="" val="10003"/>
                  </a:ext>
                </a:extLst>
              </a:tr>
            </a:tbl>
          </a:graphicData>
        </a:graphic>
      </p:graphicFrame>
      <p:sp>
        <p:nvSpPr>
          <p:cNvPr id="20" name="テキスト ボックス 19"/>
          <p:cNvSpPr txBox="1"/>
          <p:nvPr/>
        </p:nvSpPr>
        <p:spPr>
          <a:xfrm>
            <a:off x="5394061" y="1336044"/>
            <a:ext cx="2106679" cy="523220"/>
          </a:xfrm>
          <a:prstGeom prst="rect">
            <a:avLst/>
          </a:prstGeom>
          <a:noFill/>
        </p:spPr>
        <p:txBody>
          <a:bodyPr wrap="none" rtlCol="0">
            <a:spAutoFit/>
          </a:bodyPr>
          <a:lstStyle/>
          <a:p>
            <a:r>
              <a:rPr kumimoji="1" lang="en-US" altLang="ja-JP" sz="1400" b="1" dirty="0">
                <a:solidFill>
                  <a:srgbClr val="FFFF00"/>
                </a:solidFill>
              </a:rPr>
              <a:t>Gas</a:t>
            </a:r>
            <a:r>
              <a:rPr kumimoji="1" lang="ja-JP" altLang="en-US" sz="1400" b="1" dirty="0">
                <a:solidFill>
                  <a:srgbClr val="FFFF00"/>
                </a:solidFill>
              </a:rPr>
              <a:t> </a:t>
            </a:r>
            <a:r>
              <a:rPr kumimoji="1" lang="en-US" altLang="ja-JP" sz="1400" b="1" dirty="0">
                <a:solidFill>
                  <a:srgbClr val="FFFF00"/>
                </a:solidFill>
              </a:rPr>
              <a:t>pressure:</a:t>
            </a:r>
            <a:r>
              <a:rPr kumimoji="1" lang="ja-JP" altLang="en-US" sz="1400" b="1" dirty="0">
                <a:solidFill>
                  <a:srgbClr val="FFFF00"/>
                </a:solidFill>
              </a:rPr>
              <a:t> </a:t>
            </a:r>
            <a:r>
              <a:rPr kumimoji="1" lang="en-US" altLang="ja-JP" sz="1400" b="1" dirty="0">
                <a:solidFill>
                  <a:srgbClr val="FFFF00"/>
                </a:solidFill>
              </a:rPr>
              <a:t>1.4</a:t>
            </a:r>
            <a:r>
              <a:rPr kumimoji="1" lang="ja-JP" altLang="en-US" sz="1400" b="1" dirty="0">
                <a:solidFill>
                  <a:srgbClr val="FFFF00"/>
                </a:solidFill>
              </a:rPr>
              <a:t> </a:t>
            </a:r>
            <a:r>
              <a:rPr kumimoji="1" lang="en-US" altLang="ja-JP" sz="1400" b="1" dirty="0" err="1">
                <a:solidFill>
                  <a:srgbClr val="FFFF00"/>
                </a:solidFill>
              </a:rPr>
              <a:t>atm</a:t>
            </a:r>
            <a:endParaRPr kumimoji="1" lang="en-US" altLang="ja-JP" sz="1400" b="1" dirty="0">
              <a:solidFill>
                <a:srgbClr val="FFFF00"/>
              </a:solidFill>
            </a:endParaRPr>
          </a:p>
          <a:p>
            <a:r>
              <a:rPr kumimoji="1" lang="en-US" altLang="ja-JP" sz="1400" b="1" dirty="0">
                <a:solidFill>
                  <a:srgbClr val="FFFF00"/>
                </a:solidFill>
              </a:rPr>
              <a:t>Bin size: 200 x 200 µm</a:t>
            </a:r>
            <a:r>
              <a:rPr kumimoji="1" lang="en-US" altLang="ja-JP" sz="1400" b="1" baseline="30000" dirty="0">
                <a:solidFill>
                  <a:srgbClr val="FFFF00"/>
                </a:solidFill>
              </a:rPr>
              <a:t>2</a:t>
            </a:r>
            <a:endParaRPr kumimoji="1" lang="ja-JP" altLang="en-US" sz="1400" b="1" baseline="30000" dirty="0">
              <a:solidFill>
                <a:srgbClr val="FFFF00"/>
              </a:solidFill>
            </a:endParaRPr>
          </a:p>
        </p:txBody>
      </p:sp>
      <p:sp>
        <p:nvSpPr>
          <p:cNvPr id="5" name="テキスト ボックス 4"/>
          <p:cNvSpPr txBox="1"/>
          <p:nvPr/>
        </p:nvSpPr>
        <p:spPr>
          <a:xfrm>
            <a:off x="7016024" y="4644508"/>
            <a:ext cx="1666955" cy="461665"/>
          </a:xfrm>
          <a:prstGeom prst="rect">
            <a:avLst/>
          </a:prstGeom>
          <a:noFill/>
        </p:spPr>
        <p:txBody>
          <a:bodyPr wrap="square" rtlCol="0">
            <a:spAutoFit/>
          </a:bodyPr>
          <a:lstStyle/>
          <a:p>
            <a:pPr algn="r"/>
            <a:r>
              <a:rPr kumimoji="1" lang="en-US" altLang="ja-JP" sz="1200" dirty="0">
                <a:solidFill>
                  <a:srgbClr val="000090"/>
                </a:solidFill>
              </a:rPr>
              <a:t>Contrast (MTF) from</a:t>
            </a:r>
          </a:p>
          <a:p>
            <a:pPr algn="r"/>
            <a:r>
              <a:rPr kumimoji="1" lang="en-US" altLang="ja-JP" sz="1200" dirty="0">
                <a:solidFill>
                  <a:srgbClr val="000090"/>
                </a:solidFill>
              </a:rPr>
              <a:t>fit of sine curves</a:t>
            </a:r>
            <a:endParaRPr kumimoji="1" lang="ja-JP" altLang="en-US" sz="1200" dirty="0">
              <a:solidFill>
                <a:srgbClr val="000090"/>
              </a:solidFill>
            </a:endParaRPr>
          </a:p>
        </p:txBody>
      </p:sp>
      <p:sp>
        <p:nvSpPr>
          <p:cNvPr id="33" name="テキスト ボックス 39">
            <a:extLst>
              <a:ext uri="{FF2B5EF4-FFF2-40B4-BE49-F238E27FC236}">
                <a16:creationId xmlns:a16="http://schemas.microsoft.com/office/drawing/2014/main" xmlns="" id="{2158DC39-2011-2142-A2D5-4C747D3A67A9}"/>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0421858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矢印 2"/>
          <p:cNvSpPr/>
          <p:nvPr/>
        </p:nvSpPr>
        <p:spPr>
          <a:xfrm rot="2916553">
            <a:off x="2660531" y="2910707"/>
            <a:ext cx="4536882" cy="1024997"/>
          </a:xfrm>
          <a:prstGeom prst="leftArrow">
            <a:avLst>
              <a:gd name="adj1" fmla="val 54294"/>
              <a:gd name="adj2" fmla="val 53273"/>
            </a:avLst>
          </a:prstGeom>
          <a:solidFill>
            <a:schemeClr val="accent1">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4000" b="1" dirty="0"/>
              <a:t>G O A L</a:t>
            </a:r>
            <a:endParaRPr kumimoji="1" lang="ja-JP" altLang="en-US" sz="4000" b="1" dirty="0"/>
          </a:p>
        </p:txBody>
      </p:sp>
      <p:graphicFrame>
        <p:nvGraphicFramePr>
          <p:cNvPr id="33" name="グラフ 32"/>
          <p:cNvGraphicFramePr/>
          <p:nvPr>
            <p:extLst/>
          </p:nvPr>
        </p:nvGraphicFramePr>
        <p:xfrm>
          <a:off x="298586" y="1375838"/>
          <a:ext cx="8087294" cy="4878912"/>
        </p:xfrm>
        <a:graphic>
          <a:graphicData uri="http://schemas.openxmlformats.org/drawingml/2006/chart">
            <c:chart xmlns:c="http://schemas.openxmlformats.org/drawingml/2006/chart" xmlns:r="http://schemas.openxmlformats.org/officeDocument/2006/relationships" r:id="rId2"/>
          </a:graphicData>
        </a:graphic>
      </p:graphicFrame>
      <p:sp>
        <p:nvSpPr>
          <p:cNvPr id="36" name="円/楕円 35"/>
          <p:cNvSpPr/>
          <p:nvPr/>
        </p:nvSpPr>
        <p:spPr>
          <a:xfrm>
            <a:off x="4140728" y="4521102"/>
            <a:ext cx="258183" cy="258183"/>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7" name="円/楕円 36"/>
          <p:cNvSpPr/>
          <p:nvPr/>
        </p:nvSpPr>
        <p:spPr>
          <a:xfrm>
            <a:off x="5736237" y="4662465"/>
            <a:ext cx="258183" cy="258183"/>
          </a:xfrm>
          <a:prstGeom prst="ellipse">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8" name="円/楕円 37"/>
          <p:cNvSpPr/>
          <p:nvPr/>
        </p:nvSpPr>
        <p:spPr>
          <a:xfrm>
            <a:off x="6840888" y="3007004"/>
            <a:ext cx="258183" cy="258183"/>
          </a:xfrm>
          <a:prstGeom prst="ellipse">
            <a:avLst/>
          </a:prstGeom>
          <a:solidFill>
            <a:srgbClr val="660066"/>
          </a:solidFill>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5457720" y="4887996"/>
            <a:ext cx="830296" cy="369332"/>
          </a:xfrm>
          <a:prstGeom prst="rect">
            <a:avLst/>
          </a:prstGeom>
          <a:noFill/>
        </p:spPr>
        <p:txBody>
          <a:bodyPr wrap="none" rtlCol="0">
            <a:spAutoFit/>
          </a:bodyPr>
          <a:lstStyle/>
          <a:p>
            <a:pPr algn="ctr"/>
            <a:r>
              <a:rPr kumimoji="1" lang="en-US" altLang="ja-JP" sz="1800" dirty="0" err="1">
                <a:solidFill>
                  <a:srgbClr val="008000"/>
                </a:solidFill>
                <a:latin typeface="Helvetica Neue"/>
                <a:cs typeface="Helvetica Neue"/>
              </a:rPr>
              <a:t>nGEM</a:t>
            </a:r>
            <a:endParaRPr kumimoji="1" lang="en-US" altLang="ja-JP" sz="1800" dirty="0">
              <a:solidFill>
                <a:srgbClr val="008000"/>
              </a:solidFill>
              <a:latin typeface="Helvetica Neue"/>
              <a:cs typeface="Helvetica Neue"/>
            </a:endParaRPr>
          </a:p>
        </p:txBody>
      </p:sp>
      <p:sp>
        <p:nvSpPr>
          <p:cNvPr id="49" name="テキスト ボックス 48"/>
          <p:cNvSpPr txBox="1"/>
          <p:nvPr/>
        </p:nvSpPr>
        <p:spPr>
          <a:xfrm>
            <a:off x="7099071" y="2932923"/>
            <a:ext cx="992579" cy="369332"/>
          </a:xfrm>
          <a:prstGeom prst="rect">
            <a:avLst/>
          </a:prstGeom>
          <a:noFill/>
        </p:spPr>
        <p:txBody>
          <a:bodyPr wrap="none" rtlCol="0">
            <a:spAutoFit/>
          </a:bodyPr>
          <a:lstStyle/>
          <a:p>
            <a:pPr algn="ctr"/>
            <a:r>
              <a:rPr kumimoji="1" lang="en-US" altLang="ja-JP" sz="1800" dirty="0">
                <a:solidFill>
                  <a:srgbClr val="660066"/>
                </a:solidFill>
                <a:latin typeface="Helvetica Neue"/>
                <a:cs typeface="Helvetica Neue"/>
              </a:rPr>
              <a:t>Li-glass</a:t>
            </a:r>
          </a:p>
        </p:txBody>
      </p:sp>
      <p:grpSp>
        <p:nvGrpSpPr>
          <p:cNvPr id="19" name="図形グループ 18"/>
          <p:cNvGrpSpPr/>
          <p:nvPr/>
        </p:nvGrpSpPr>
        <p:grpSpPr>
          <a:xfrm>
            <a:off x="3217162" y="2909158"/>
            <a:ext cx="750364" cy="637729"/>
            <a:chOff x="3595679" y="3305762"/>
            <a:chExt cx="750364" cy="637729"/>
          </a:xfrm>
        </p:grpSpPr>
        <p:sp>
          <p:nvSpPr>
            <p:cNvPr id="21" name="正方形/長方形 20"/>
            <p:cNvSpPr>
              <a:spLocks noChangeAspect="1"/>
            </p:cNvSpPr>
            <p:nvPr/>
          </p:nvSpPr>
          <p:spPr>
            <a:xfrm>
              <a:off x="3798974" y="3305762"/>
              <a:ext cx="314399" cy="324000"/>
            </a:xfrm>
            <a:prstGeom prst="rect">
              <a:avLst/>
            </a:prstGeom>
            <a:solidFill>
              <a:srgbClr val="000090"/>
            </a:solidFill>
            <a:ln w="19050" cmpd="sng">
              <a:solidFill>
                <a:srgbClr val="0000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595679" y="3604937"/>
              <a:ext cx="750364" cy="338554"/>
            </a:xfrm>
            <a:prstGeom prst="rect">
              <a:avLst/>
            </a:prstGeom>
            <a:noFill/>
          </p:spPr>
          <p:txBody>
            <a:bodyPr wrap="square" rtlCol="0">
              <a:spAutoFit/>
            </a:bodyPr>
            <a:lstStyle/>
            <a:p>
              <a:pPr algn="ctr"/>
              <a:r>
                <a:rPr kumimoji="1" lang="en-US" altLang="ja-JP" sz="1600" dirty="0">
                  <a:solidFill>
                    <a:srgbClr val="000090"/>
                  </a:solidFill>
                  <a:latin typeface="Helvetica Neue"/>
                  <a:cs typeface="Helvetica Neue"/>
                </a:rPr>
                <a:t>µNID</a:t>
              </a:r>
            </a:p>
          </p:txBody>
        </p:sp>
      </p:grpSp>
      <p:grpSp>
        <p:nvGrpSpPr>
          <p:cNvPr id="24" name="図形グループ 23"/>
          <p:cNvGrpSpPr/>
          <p:nvPr/>
        </p:nvGrpSpPr>
        <p:grpSpPr>
          <a:xfrm>
            <a:off x="4683826" y="1962869"/>
            <a:ext cx="1533318" cy="631656"/>
            <a:chOff x="4556784" y="1897490"/>
            <a:chExt cx="1533318" cy="631656"/>
          </a:xfrm>
        </p:grpSpPr>
        <p:sp>
          <p:nvSpPr>
            <p:cNvPr id="25" name="正方形/長方形 24"/>
            <p:cNvSpPr/>
            <p:nvPr/>
          </p:nvSpPr>
          <p:spPr>
            <a:xfrm>
              <a:off x="4657761" y="2224080"/>
              <a:ext cx="389420" cy="305066"/>
            </a:xfrm>
            <a:prstGeom prst="rect">
              <a:avLst/>
            </a:prstGeom>
            <a:solidFill>
              <a:schemeClr val="tx1">
                <a:lumMod val="75000"/>
                <a:lumOff val="25000"/>
              </a:schemeClr>
            </a:solidFill>
            <a:ln w="19050" cmpd="sng">
              <a:solidFill>
                <a:schemeClr val="tx1">
                  <a:lumMod val="50000"/>
                  <a:lumOff val="5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4556784" y="1897490"/>
              <a:ext cx="1533318" cy="338554"/>
            </a:xfrm>
            <a:prstGeom prst="rect">
              <a:avLst/>
            </a:prstGeom>
            <a:noFill/>
          </p:spPr>
          <p:txBody>
            <a:bodyPr wrap="square" rtlCol="0">
              <a:spAutoFit/>
            </a:bodyPr>
            <a:lstStyle/>
            <a:p>
              <a:r>
                <a:rPr kumimoji="1" lang="en-US" altLang="ja-JP" sz="1600" dirty="0">
                  <a:latin typeface="Helvetica Neue"/>
                  <a:cs typeface="Helvetica Neue"/>
                </a:rPr>
                <a:t>Boron µNID</a:t>
              </a:r>
              <a:endParaRPr kumimoji="1" lang="ja-JP" altLang="en-US" sz="1600" dirty="0">
                <a:latin typeface="Helvetica Neue"/>
                <a:cs typeface="Helvetica Neue"/>
              </a:endParaRPr>
            </a:p>
          </p:txBody>
        </p:sp>
      </p:grpSp>
      <p:grpSp>
        <p:nvGrpSpPr>
          <p:cNvPr id="27" name="図形グループ 26"/>
          <p:cNvGrpSpPr/>
          <p:nvPr/>
        </p:nvGrpSpPr>
        <p:grpSpPr>
          <a:xfrm>
            <a:off x="1877101" y="2904168"/>
            <a:ext cx="1437557" cy="657917"/>
            <a:chOff x="2311941" y="2906738"/>
            <a:chExt cx="1437557" cy="657917"/>
          </a:xfrm>
        </p:grpSpPr>
        <p:sp>
          <p:nvSpPr>
            <p:cNvPr id="28" name="正方形/長方形 27"/>
            <p:cNvSpPr/>
            <p:nvPr/>
          </p:nvSpPr>
          <p:spPr>
            <a:xfrm rot="16200000">
              <a:off x="3288028" y="2909233"/>
              <a:ext cx="328990" cy="324000"/>
            </a:xfrm>
            <a:prstGeom prst="rect">
              <a:avLst/>
            </a:prstGeom>
            <a:solidFill>
              <a:schemeClr val="accent3">
                <a:lumMod val="75000"/>
              </a:schemeClr>
            </a:solidFill>
            <a:ln w="19050" cmpd="sng">
              <a:solidFill>
                <a:schemeClr val="accent3">
                  <a:lumMod val="60000"/>
                  <a:lumOff val="4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2311941" y="3226101"/>
              <a:ext cx="1437557" cy="338554"/>
            </a:xfrm>
            <a:prstGeom prst="rect">
              <a:avLst/>
            </a:prstGeom>
            <a:noFill/>
            <a:ln w="19050">
              <a:noFill/>
            </a:ln>
          </p:spPr>
          <p:txBody>
            <a:bodyPr wrap="square" rtlCol="0">
              <a:spAutoFit/>
            </a:bodyPr>
            <a:lstStyle/>
            <a:p>
              <a:pPr algn="r"/>
              <a:r>
                <a:rPr kumimoji="1" lang="en-US" altLang="ja-JP" sz="1600" dirty="0">
                  <a:solidFill>
                    <a:schemeClr val="accent3">
                      <a:lumMod val="50000"/>
                    </a:schemeClr>
                  </a:solidFill>
                  <a:latin typeface="Helvetica Neue"/>
                  <a:cs typeface="Helvetica Neue"/>
                </a:rPr>
                <a:t>MEMS µPIC</a:t>
              </a:r>
              <a:endParaRPr lang="en-US" altLang="ja-JP" sz="1600" dirty="0">
                <a:solidFill>
                  <a:schemeClr val="accent3">
                    <a:lumMod val="50000"/>
                  </a:schemeClr>
                </a:solidFill>
                <a:latin typeface="Helvetica Neue"/>
                <a:cs typeface="Helvetica Neue"/>
              </a:endParaRPr>
            </a:p>
          </p:txBody>
        </p:sp>
      </p:grpSp>
      <p:sp>
        <p:nvSpPr>
          <p:cNvPr id="30" name="円/楕円 29"/>
          <p:cNvSpPr/>
          <p:nvPr/>
        </p:nvSpPr>
        <p:spPr>
          <a:xfrm>
            <a:off x="3453107" y="3986987"/>
            <a:ext cx="258183" cy="258183"/>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3711290" y="3843351"/>
            <a:ext cx="937061" cy="584776"/>
          </a:xfrm>
          <a:prstGeom prst="rect">
            <a:avLst/>
          </a:prstGeom>
          <a:noFill/>
        </p:spPr>
        <p:txBody>
          <a:bodyPr wrap="none" rtlCol="0">
            <a:spAutoFit/>
          </a:bodyPr>
          <a:lstStyle/>
          <a:p>
            <a:r>
              <a:rPr kumimoji="1" lang="en-US" altLang="ja-JP" sz="1600" dirty="0">
                <a:solidFill>
                  <a:srgbClr val="0000FF"/>
                </a:solidFill>
                <a:latin typeface="Helvetica Neue"/>
                <a:cs typeface="Helvetica Neue"/>
              </a:rPr>
              <a:t>µNID</a:t>
            </a:r>
          </a:p>
          <a:p>
            <a:r>
              <a:rPr kumimoji="1" lang="en-US" altLang="ja-JP" sz="1600" dirty="0">
                <a:solidFill>
                  <a:srgbClr val="0000FF"/>
                </a:solidFill>
                <a:latin typeface="Helvetica Neue"/>
                <a:cs typeface="Helvetica Neue"/>
              </a:rPr>
              <a:t>(current)</a:t>
            </a:r>
          </a:p>
        </p:txBody>
      </p:sp>
      <p:sp>
        <p:nvSpPr>
          <p:cNvPr id="40" name="タイトル 1"/>
          <p:cNvSpPr>
            <a:spLocks noGrp="1"/>
          </p:cNvSpPr>
          <p:nvPr>
            <p:ph type="title"/>
          </p:nvPr>
        </p:nvSpPr>
        <p:spPr>
          <a:xfrm>
            <a:off x="457200" y="385238"/>
            <a:ext cx="8229600" cy="990600"/>
          </a:xfrm>
        </p:spPr>
        <p:txBody>
          <a:bodyPr>
            <a:normAutofit fontScale="90000"/>
          </a:bodyPr>
          <a:lstStyle/>
          <a:p>
            <a:r>
              <a:rPr kumimoji="1" lang="en-US" altLang="ja-JP" sz="3200" dirty="0"/>
              <a:t>Current</a:t>
            </a:r>
            <a:r>
              <a:rPr kumimoji="1" lang="ja-JP" altLang="en-US" sz="3200"/>
              <a:t> </a:t>
            </a:r>
            <a:r>
              <a:rPr kumimoji="1" lang="en-US" altLang="ja-JP" sz="3200" dirty="0"/>
              <a:t>and</a:t>
            </a:r>
            <a:r>
              <a:rPr kumimoji="1" lang="ja-JP" altLang="en-US" sz="3200" dirty="0"/>
              <a:t> </a:t>
            </a:r>
            <a:r>
              <a:rPr kumimoji="1" lang="en-US" altLang="ja-JP" sz="3200" dirty="0"/>
              <a:t>expected</a:t>
            </a:r>
            <a:r>
              <a:rPr kumimoji="1" lang="ja-JP" altLang="en-US" sz="3200"/>
              <a:t> </a:t>
            </a:r>
            <a:r>
              <a:rPr kumimoji="1" lang="en-US" altLang="ja-JP" sz="3200" dirty="0"/>
              <a:t>detector performance</a:t>
            </a:r>
            <a:endParaRPr kumimoji="1" lang="ja-JP" altLang="en-US" sz="3200" dirty="0"/>
          </a:p>
        </p:txBody>
      </p:sp>
      <p:sp>
        <p:nvSpPr>
          <p:cNvPr id="32" name="テキスト ボックス 39">
            <a:extLst>
              <a:ext uri="{FF2B5EF4-FFF2-40B4-BE49-F238E27FC236}">
                <a16:creationId xmlns:a16="http://schemas.microsoft.com/office/drawing/2014/main" xmlns="" id="{24580394-5DBB-A34E-8B27-F4B655C2266C}"/>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634335102"/>
      </p:ext>
    </p:extLst>
  </p:cSld>
  <p:clrMapOvr>
    <a:masterClrMapping/>
  </p:clrMapOvr>
  <mc:AlternateContent xmlns:mc="http://schemas.openxmlformats.org/markup-compatibility/2006" xmlns:p14="http://schemas.microsoft.com/office/powerpoint/2010/main">
    <mc:Choice Requires="p14">
      <p:transition spd="slow" p14:dur="2000" advTm="536"/>
    </mc:Choice>
    <mc:Fallback xmlns="">
      <p:transition xmlns:p14="http://schemas.microsoft.com/office/powerpoint/2010/main" spd="slow" advTm="536"/>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sz="4800" cap="none" dirty="0"/>
              <a:t>Li-glass pixel detector</a:t>
            </a:r>
            <a:endParaRPr kumimoji="1" lang="ja-JP" altLang="en-US" sz="4800" cap="none" dirty="0"/>
          </a:p>
        </p:txBody>
      </p:sp>
      <p:sp>
        <p:nvSpPr>
          <p:cNvPr id="5" name="テキスト ボックス 39">
            <a:extLst>
              <a:ext uri="{FF2B5EF4-FFF2-40B4-BE49-F238E27FC236}">
                <a16:creationId xmlns:a16="http://schemas.microsoft.com/office/drawing/2014/main" xmlns="" id="{CC4AC701-65C4-3E42-A8A4-6A9B2E75E5B7}"/>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
        <p:nvSpPr>
          <p:cNvPr id="6" name="サブタイトル 2">
            <a:extLst>
              <a:ext uri="{FF2B5EF4-FFF2-40B4-BE49-F238E27FC236}">
                <a16:creationId xmlns:a16="http://schemas.microsoft.com/office/drawing/2014/main" xmlns="" id="{0F4A24F4-DF50-8B44-93A0-19BA69588666}"/>
              </a:ext>
            </a:extLst>
          </p:cNvPr>
          <p:cNvSpPr>
            <a:spLocks noGrp="1"/>
          </p:cNvSpPr>
          <p:nvPr>
            <p:ph type="subTitle" idx="1"/>
          </p:nvPr>
        </p:nvSpPr>
        <p:spPr>
          <a:xfrm>
            <a:off x="685799" y="3505200"/>
            <a:ext cx="7848601" cy="1752600"/>
          </a:xfrm>
        </p:spPr>
        <p:txBody>
          <a:bodyPr>
            <a:normAutofit/>
          </a:bodyPr>
          <a:lstStyle/>
          <a:p>
            <a:pPr marL="313200" indent="-313200">
              <a:buSzPct val="60000"/>
              <a:buFont typeface="Arial"/>
              <a:buChar char="•"/>
            </a:pPr>
            <a:r>
              <a:rPr kumimoji="1" lang="en-US" altLang="ja-JP" sz="2800" dirty="0"/>
              <a:t>Improvement of spatial resolution using centroiding, image stepping</a:t>
            </a:r>
          </a:p>
        </p:txBody>
      </p:sp>
    </p:spTree>
    <p:extLst>
      <p:ext uri="{BB962C8B-B14F-4D97-AF65-F5344CB8AC3E}">
        <p14:creationId xmlns:p14="http://schemas.microsoft.com/office/powerpoint/2010/main" val="29740598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481219" y="1695221"/>
            <a:ext cx="2135975" cy="1861487"/>
          </a:xfrm>
          <a:prstGeom prst="rect">
            <a:avLst/>
          </a:prstGeom>
        </p:spPr>
      </p:pic>
      <p:grpSp>
        <p:nvGrpSpPr>
          <p:cNvPr id="12" name="図形グループ 11"/>
          <p:cNvGrpSpPr/>
          <p:nvPr/>
        </p:nvGrpSpPr>
        <p:grpSpPr>
          <a:xfrm>
            <a:off x="6551304" y="1490972"/>
            <a:ext cx="2375551" cy="2371909"/>
            <a:chOff x="3701059" y="1521961"/>
            <a:chExt cx="1906178" cy="1903254"/>
          </a:xfrm>
        </p:grpSpPr>
        <p:grpSp>
          <p:nvGrpSpPr>
            <p:cNvPr id="7" name="図形グループ 6"/>
            <p:cNvGrpSpPr/>
            <p:nvPr/>
          </p:nvGrpSpPr>
          <p:grpSpPr>
            <a:xfrm>
              <a:off x="3701059" y="1551273"/>
              <a:ext cx="1906178" cy="1873942"/>
              <a:chOff x="3526318" y="4525566"/>
              <a:chExt cx="1704812" cy="1675980"/>
            </a:xfrm>
          </p:grpSpPr>
          <p:pic>
            <p:nvPicPr>
              <p:cNvPr id="8" name="図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26318" y="4525566"/>
                <a:ext cx="1704812" cy="1659607"/>
              </a:xfrm>
              <a:prstGeom prst="rect">
                <a:avLst/>
              </a:prstGeom>
            </p:spPr>
          </p:pic>
          <p:sp>
            <p:nvSpPr>
              <p:cNvPr id="9" name="テキスト ボックス 8"/>
              <p:cNvSpPr txBox="1"/>
              <p:nvPr/>
            </p:nvSpPr>
            <p:spPr>
              <a:xfrm>
                <a:off x="4021565" y="5860571"/>
                <a:ext cx="685261" cy="340975"/>
              </a:xfrm>
              <a:prstGeom prst="rect">
                <a:avLst/>
              </a:prstGeom>
              <a:noFill/>
            </p:spPr>
            <p:txBody>
              <a:bodyPr wrap="none" rtlCol="0">
                <a:spAutoFit/>
              </a:bodyPr>
              <a:lstStyle/>
              <a:p>
                <a:r>
                  <a:rPr kumimoji="1" lang="en-US" altLang="ja-JP" sz="1600" dirty="0">
                    <a:solidFill>
                      <a:schemeClr val="bg1"/>
                    </a:solidFill>
                  </a:rPr>
                  <a:t>5 cm</a:t>
                </a:r>
                <a:endParaRPr kumimoji="1" lang="ja-JP" altLang="en-US" sz="1600" dirty="0">
                  <a:solidFill>
                    <a:schemeClr val="bg1"/>
                  </a:solidFill>
                </a:endParaRPr>
              </a:p>
            </p:txBody>
          </p:sp>
          <p:cxnSp>
            <p:nvCxnSpPr>
              <p:cNvPr id="10" name="直線矢印コネクタ 9"/>
              <p:cNvCxnSpPr/>
              <p:nvPr/>
            </p:nvCxnSpPr>
            <p:spPr>
              <a:xfrm>
                <a:off x="3653457" y="5880258"/>
                <a:ext cx="1444819" cy="46012"/>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grpSp>
        <p:sp>
          <p:nvSpPr>
            <p:cNvPr id="11" name="テキスト ボックス 10"/>
            <p:cNvSpPr txBox="1"/>
            <p:nvPr/>
          </p:nvSpPr>
          <p:spPr>
            <a:xfrm>
              <a:off x="3706424" y="1521961"/>
              <a:ext cx="976616" cy="381250"/>
            </a:xfrm>
            <a:prstGeom prst="rect">
              <a:avLst/>
            </a:prstGeom>
            <a:noFill/>
          </p:spPr>
          <p:txBody>
            <a:bodyPr wrap="none" rtlCol="0">
              <a:spAutoFit/>
            </a:bodyPr>
            <a:lstStyle/>
            <a:p>
              <a:r>
                <a:rPr kumimoji="1" lang="en-US" altLang="ja-JP" sz="1600" dirty="0">
                  <a:solidFill>
                    <a:srgbClr val="FFFFFF"/>
                  </a:solidFill>
                </a:rPr>
                <a:t>Li-glass</a:t>
              </a:r>
              <a:endParaRPr kumimoji="1" lang="ja-JP" altLang="en-US" sz="1600" dirty="0">
                <a:solidFill>
                  <a:srgbClr val="FFFFFF"/>
                </a:solidFill>
              </a:endParaRPr>
            </a:p>
          </p:txBody>
        </p:sp>
      </p:grpSp>
      <p:cxnSp>
        <p:nvCxnSpPr>
          <p:cNvPr id="14" name="直線矢印コネクタ 13"/>
          <p:cNvCxnSpPr>
            <a:cxnSpLocks/>
            <a:stCxn id="20" idx="5"/>
            <a:endCxn id="8" idx="1"/>
          </p:cNvCxnSpPr>
          <p:nvPr/>
        </p:nvCxnSpPr>
        <p:spPr>
          <a:xfrm>
            <a:off x="6058406" y="2347444"/>
            <a:ext cx="492898" cy="33634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6" name="Content Placeholder 11"/>
          <p:cNvSpPr txBox="1">
            <a:spLocks/>
          </p:cNvSpPr>
          <p:nvPr/>
        </p:nvSpPr>
        <p:spPr>
          <a:xfrm>
            <a:off x="457200" y="1560349"/>
            <a:ext cx="3958129" cy="499003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spcBef>
                <a:spcPts val="1200"/>
              </a:spcBef>
            </a:pPr>
            <a:r>
              <a:rPr lang="en-US" altLang="ja-JP" sz="2000" dirty="0"/>
              <a:t>Developed at KEK, Japan</a:t>
            </a:r>
          </a:p>
          <a:p>
            <a:pPr>
              <a:spcBef>
                <a:spcPts val="1200"/>
              </a:spcBef>
            </a:pPr>
            <a:r>
              <a:rPr lang="en-US" altLang="ja-JP" sz="2000" dirty="0"/>
              <a:t>Li-glass scintillator (GS20) pixels on Hamamatsu H9500 multi-anode PMT</a:t>
            </a:r>
          </a:p>
          <a:p>
            <a:pPr>
              <a:spcBef>
                <a:spcPts val="1200"/>
              </a:spcBef>
            </a:pPr>
            <a:r>
              <a:rPr lang="en-US" altLang="ja-JP" sz="2000" dirty="0">
                <a:solidFill>
                  <a:srgbClr val="C00000"/>
                </a:solidFill>
              </a:rPr>
              <a:t>3 mm </a:t>
            </a:r>
            <a:r>
              <a:rPr lang="en-US" altLang="ja-JP" sz="2000" dirty="0" smtClean="0">
                <a:solidFill>
                  <a:srgbClr val="C00000"/>
                </a:solidFill>
              </a:rPr>
              <a:t>anode pitch</a:t>
            </a:r>
            <a:r>
              <a:rPr lang="ja-JP" altLang="en-US" sz="2000" dirty="0" smtClean="0">
                <a:solidFill>
                  <a:srgbClr val="C00000"/>
                </a:solidFill>
              </a:rPr>
              <a:t> </a:t>
            </a:r>
            <a:r>
              <a:rPr lang="en-US" altLang="ja-JP" sz="2000" dirty="0" smtClean="0">
                <a:solidFill>
                  <a:srgbClr val="C00000"/>
                </a:solidFill>
              </a:rPr>
              <a:t>limits</a:t>
            </a:r>
            <a:r>
              <a:rPr lang="ja-JP" altLang="en-US" sz="2000" dirty="0" smtClean="0">
                <a:solidFill>
                  <a:srgbClr val="C00000"/>
                </a:solidFill>
              </a:rPr>
              <a:t> </a:t>
            </a:r>
            <a:r>
              <a:rPr lang="en-US" altLang="ja-JP" sz="2000" dirty="0" smtClean="0">
                <a:solidFill>
                  <a:srgbClr val="C00000"/>
                </a:solidFill>
              </a:rPr>
              <a:t>spatial</a:t>
            </a:r>
            <a:r>
              <a:rPr lang="ja-JP" altLang="en-US" sz="2000" dirty="0" smtClean="0">
                <a:solidFill>
                  <a:srgbClr val="C00000"/>
                </a:solidFill>
              </a:rPr>
              <a:t> </a:t>
            </a:r>
            <a:r>
              <a:rPr lang="en-US" altLang="ja-JP" sz="2000" dirty="0" smtClean="0">
                <a:solidFill>
                  <a:srgbClr val="C00000"/>
                </a:solidFill>
              </a:rPr>
              <a:t>resolution</a:t>
            </a:r>
            <a:endParaRPr lang="en-US" altLang="ja-JP" sz="2000" dirty="0">
              <a:solidFill>
                <a:srgbClr val="C00000"/>
              </a:solidFill>
            </a:endParaRPr>
          </a:p>
          <a:p>
            <a:pPr>
              <a:spcBef>
                <a:spcPts val="1200"/>
              </a:spcBef>
            </a:pPr>
            <a:r>
              <a:rPr lang="en-US" altLang="ja-JP" sz="2000" dirty="0">
                <a:solidFill>
                  <a:srgbClr val="0070C0"/>
                </a:solidFill>
              </a:rPr>
              <a:t>Improve spatial resolution using super resolution</a:t>
            </a:r>
          </a:p>
          <a:p>
            <a:pPr lvl="1">
              <a:spcBef>
                <a:spcPts val="1200"/>
              </a:spcBef>
            </a:pPr>
            <a:r>
              <a:rPr lang="en-US" altLang="ja-JP" sz="1800" dirty="0"/>
              <a:t>Single, flat scintillator with centroiding</a:t>
            </a:r>
          </a:p>
          <a:p>
            <a:pPr lvl="1">
              <a:spcBef>
                <a:spcPts val="1200"/>
              </a:spcBef>
            </a:pPr>
            <a:r>
              <a:rPr lang="en-US" altLang="ja-JP" sz="1800" dirty="0" smtClean="0"/>
              <a:t>I</a:t>
            </a:r>
            <a:r>
              <a:rPr lang="en-US" altLang="ja-JP" sz="1800" dirty="0" smtClean="0"/>
              <a:t>mage stepping</a:t>
            </a:r>
            <a:r>
              <a:rPr lang="ja-JP" altLang="en-US" sz="1800" dirty="0" smtClean="0"/>
              <a:t> </a:t>
            </a:r>
            <a:r>
              <a:rPr lang="en-US" altLang="ja-JP" sz="1800" dirty="0" smtClean="0"/>
              <a:t>with</a:t>
            </a:r>
            <a:r>
              <a:rPr lang="ja-JP" altLang="en-US" sz="1800" dirty="0" smtClean="0"/>
              <a:t> </a:t>
            </a:r>
            <a:r>
              <a:rPr lang="en-US" altLang="ja-JP" sz="1800" dirty="0" smtClean="0"/>
              <a:t>sub-pixel</a:t>
            </a:r>
            <a:r>
              <a:rPr lang="ja-JP" altLang="en-US" sz="1800" dirty="0" smtClean="0"/>
              <a:t> </a:t>
            </a:r>
            <a:r>
              <a:rPr lang="en-US" altLang="ja-JP" sz="1800" dirty="0" smtClean="0"/>
              <a:t>shifts</a:t>
            </a:r>
            <a:endParaRPr lang="en-US" altLang="ja-JP" sz="1800" dirty="0"/>
          </a:p>
        </p:txBody>
      </p:sp>
      <p:sp>
        <p:nvSpPr>
          <p:cNvPr id="20" name="円/楕円 19"/>
          <p:cNvSpPr/>
          <p:nvPr/>
        </p:nvSpPr>
        <p:spPr>
          <a:xfrm>
            <a:off x="5632357" y="1934504"/>
            <a:ext cx="499148" cy="483789"/>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タイトル 1"/>
          <p:cNvSpPr>
            <a:spLocks noGrp="1"/>
          </p:cNvSpPr>
          <p:nvPr>
            <p:ph type="title"/>
          </p:nvPr>
        </p:nvSpPr>
        <p:spPr>
          <a:xfrm>
            <a:off x="457200" y="368031"/>
            <a:ext cx="8229600" cy="990600"/>
          </a:xfrm>
        </p:spPr>
        <p:txBody>
          <a:bodyPr>
            <a:normAutofit/>
          </a:bodyPr>
          <a:lstStyle/>
          <a:p>
            <a:r>
              <a:rPr kumimoji="1" lang="en-US" altLang="ja-JP" sz="3600" baseline="30000" dirty="0"/>
              <a:t>6</a:t>
            </a:r>
            <a:r>
              <a:rPr kumimoji="1" lang="en-US" altLang="ja-JP" sz="3600" dirty="0"/>
              <a:t>Li Time Analyzer, model 2012 (LiTA12)</a:t>
            </a:r>
            <a:endParaRPr kumimoji="1" lang="ja-JP" altLang="en-US" sz="3600" dirty="0"/>
          </a:p>
        </p:txBody>
      </p:sp>
      <p:sp>
        <p:nvSpPr>
          <p:cNvPr id="18" name="テキスト ボックス 39">
            <a:extLst>
              <a:ext uri="{FF2B5EF4-FFF2-40B4-BE49-F238E27FC236}">
                <a16:creationId xmlns:a16="http://schemas.microsoft.com/office/drawing/2014/main" xmlns="" id="{84531595-19B1-A14E-8F72-62D82D030C6C}"/>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graphicFrame>
        <p:nvGraphicFramePr>
          <p:cNvPr id="21" name="コンテンツ プレースホルダー 12">
            <a:extLst>
              <a:ext uri="{FF2B5EF4-FFF2-40B4-BE49-F238E27FC236}">
                <a16:creationId xmlns:a16="http://schemas.microsoft.com/office/drawing/2014/main" xmlns="" id="{8580578B-D079-684E-B191-AB2CA5B9710D}"/>
              </a:ext>
            </a:extLst>
          </p:cNvPr>
          <p:cNvGraphicFramePr>
            <a:graphicFrameLocks/>
          </p:cNvGraphicFramePr>
          <p:nvPr>
            <p:extLst>
              <p:ext uri="{D42A27DB-BD31-4B8C-83A1-F6EECF244321}">
                <p14:modId xmlns:p14="http://schemas.microsoft.com/office/powerpoint/2010/main" val="1210338388"/>
              </p:ext>
            </p:extLst>
          </p:nvPr>
        </p:nvGraphicFramePr>
        <p:xfrm>
          <a:off x="4459501" y="4213431"/>
          <a:ext cx="2319794" cy="1645920"/>
        </p:xfrm>
        <a:graphic>
          <a:graphicData uri="http://schemas.openxmlformats.org/drawingml/2006/table">
            <a:tbl>
              <a:tblPr firstRow="1" bandRow="1">
                <a:tableStyleId>{5C22544A-7EE6-4342-B048-85BDC9FD1C3A}</a:tableStyleId>
              </a:tblPr>
              <a:tblGrid>
                <a:gridCol w="1210329">
                  <a:extLst>
                    <a:ext uri="{9D8B030D-6E8A-4147-A177-3AD203B41FA5}">
                      <a16:colId xmlns:a16="http://schemas.microsoft.com/office/drawing/2014/main" xmlns="" val="20000"/>
                    </a:ext>
                  </a:extLst>
                </a:gridCol>
                <a:gridCol w="1109465">
                  <a:extLst>
                    <a:ext uri="{9D8B030D-6E8A-4147-A177-3AD203B41FA5}">
                      <a16:colId xmlns:a16="http://schemas.microsoft.com/office/drawing/2014/main" xmlns="" val="20001"/>
                    </a:ext>
                  </a:extLst>
                </a:gridCol>
              </a:tblGrid>
              <a:tr h="272209">
                <a:tc gridSpan="2">
                  <a:txBody>
                    <a:bodyPr/>
                    <a:lstStyle/>
                    <a:p>
                      <a:r>
                        <a:rPr kumimoji="1" lang="en-US" altLang="ja-JP" sz="1200" dirty="0"/>
                        <a:t>Li-glass detector</a:t>
                      </a:r>
                      <a:r>
                        <a:rPr kumimoji="1" lang="en-US" altLang="ja-JP" sz="1200" baseline="0" dirty="0"/>
                        <a:t> parameters</a:t>
                      </a:r>
                      <a:endParaRPr kumimoji="1" lang="ja-JP" altLang="en-US" sz="1200" dirty="0"/>
                    </a:p>
                  </a:txBody>
                  <a:tcPr/>
                </a:tc>
                <a:tc hMerge="1">
                  <a:txBody>
                    <a:bodyPr/>
                    <a:lstStyle/>
                    <a:p>
                      <a:endParaRPr kumimoji="1" lang="ja-JP" altLang="en-US" dirty="0"/>
                    </a:p>
                  </a:txBody>
                  <a:tcPr/>
                </a:tc>
                <a:extLst>
                  <a:ext uri="{0D108BD9-81ED-4DB2-BD59-A6C34878D82A}">
                    <a16:rowId xmlns:a16="http://schemas.microsoft.com/office/drawing/2014/main" xmlns="" val="10000"/>
                  </a:ext>
                </a:extLst>
              </a:tr>
              <a:tr h="272209">
                <a:tc>
                  <a:txBody>
                    <a:bodyPr/>
                    <a:lstStyle/>
                    <a:p>
                      <a:r>
                        <a:rPr kumimoji="1" lang="en-US" altLang="ja-JP" sz="1200" dirty="0"/>
                        <a:t>Area</a:t>
                      </a:r>
                      <a:endParaRPr kumimoji="1" lang="ja-JP" altLang="en-US" sz="1200" dirty="0"/>
                    </a:p>
                  </a:txBody>
                  <a:tcPr/>
                </a:tc>
                <a:tc>
                  <a:txBody>
                    <a:bodyPr/>
                    <a:lstStyle/>
                    <a:p>
                      <a:r>
                        <a:rPr kumimoji="1" lang="en-US" altLang="ja-JP" sz="1200" dirty="0"/>
                        <a:t>5cm x 5cm</a:t>
                      </a:r>
                      <a:endParaRPr kumimoji="1" lang="ja-JP" altLang="en-US" sz="1200" baseline="30000" dirty="0"/>
                    </a:p>
                  </a:txBody>
                  <a:tcPr/>
                </a:tc>
                <a:extLst>
                  <a:ext uri="{0D108BD9-81ED-4DB2-BD59-A6C34878D82A}">
                    <a16:rowId xmlns:a16="http://schemas.microsoft.com/office/drawing/2014/main" xmlns="" val="10001"/>
                  </a:ext>
                </a:extLst>
              </a:tr>
              <a:tr h="272209">
                <a:tc>
                  <a:txBody>
                    <a:bodyPr/>
                    <a:lstStyle/>
                    <a:p>
                      <a:r>
                        <a:rPr kumimoji="1" lang="en-US" altLang="ja-JP" sz="1200" dirty="0"/>
                        <a:t>Spatial res.</a:t>
                      </a:r>
                      <a:endParaRPr kumimoji="1" lang="ja-JP" altLang="en-US" sz="1200" dirty="0"/>
                    </a:p>
                  </a:txBody>
                  <a:tcPr/>
                </a:tc>
                <a:tc>
                  <a:txBody>
                    <a:bodyPr/>
                    <a:lstStyle/>
                    <a:p>
                      <a:r>
                        <a:rPr kumimoji="1" lang="en-US" altLang="ja-JP" sz="1200" dirty="0"/>
                        <a:t>3 mm</a:t>
                      </a:r>
                      <a:endParaRPr kumimoji="1" lang="ja-JP" altLang="en-US" sz="1200" dirty="0"/>
                    </a:p>
                  </a:txBody>
                  <a:tcPr/>
                </a:tc>
                <a:extLst>
                  <a:ext uri="{0D108BD9-81ED-4DB2-BD59-A6C34878D82A}">
                    <a16:rowId xmlns:a16="http://schemas.microsoft.com/office/drawing/2014/main" xmlns="" val="10002"/>
                  </a:ext>
                </a:extLst>
              </a:tr>
              <a:tr h="272209">
                <a:tc>
                  <a:txBody>
                    <a:bodyPr/>
                    <a:lstStyle/>
                    <a:p>
                      <a:r>
                        <a:rPr kumimoji="1" lang="en-US" altLang="ja-JP" sz="1200" dirty="0"/>
                        <a:t>Time res.</a:t>
                      </a:r>
                      <a:endParaRPr kumimoji="1" lang="ja-JP" altLang="en-US" sz="1200" dirty="0"/>
                    </a:p>
                  </a:txBody>
                  <a:tcPr/>
                </a:tc>
                <a:tc>
                  <a:txBody>
                    <a:bodyPr/>
                    <a:lstStyle/>
                    <a:p>
                      <a:r>
                        <a:rPr kumimoji="1" lang="en-US" altLang="ja-JP" sz="1200" dirty="0"/>
                        <a:t>40 ns ~</a:t>
                      </a:r>
                      <a:endParaRPr kumimoji="1" lang="ja-JP" altLang="en-US" sz="1200" dirty="0"/>
                    </a:p>
                  </a:txBody>
                  <a:tcPr/>
                </a:tc>
                <a:extLst>
                  <a:ext uri="{0D108BD9-81ED-4DB2-BD59-A6C34878D82A}">
                    <a16:rowId xmlns:a16="http://schemas.microsoft.com/office/drawing/2014/main" xmlns="" val="10003"/>
                  </a:ext>
                </a:extLst>
              </a:tr>
              <a:tr h="263341">
                <a:tc>
                  <a:txBody>
                    <a:bodyPr/>
                    <a:lstStyle/>
                    <a:p>
                      <a:r>
                        <a:rPr kumimoji="1" lang="en-US" altLang="ja-JP" sz="1200" dirty="0"/>
                        <a:t>Eff.</a:t>
                      </a:r>
                      <a:r>
                        <a:rPr kumimoji="1" lang="en-US" altLang="ja-JP" sz="1200" baseline="0" dirty="0"/>
                        <a:t> (thermal)</a:t>
                      </a:r>
                      <a:endParaRPr kumimoji="1" lang="ja-JP" altLang="en-US" sz="1200" dirty="0"/>
                    </a:p>
                  </a:txBody>
                  <a:tcPr/>
                </a:tc>
                <a:tc>
                  <a:txBody>
                    <a:bodyPr/>
                    <a:lstStyle/>
                    <a:p>
                      <a:r>
                        <a:rPr kumimoji="1" lang="en-US" altLang="ja-JP" sz="1200" dirty="0"/>
                        <a:t>22%</a:t>
                      </a:r>
                      <a:endParaRPr kumimoji="1" lang="ja-JP" altLang="en-US" sz="1200" dirty="0"/>
                    </a:p>
                  </a:txBody>
                  <a:tcPr/>
                </a:tc>
                <a:extLst>
                  <a:ext uri="{0D108BD9-81ED-4DB2-BD59-A6C34878D82A}">
                    <a16:rowId xmlns:a16="http://schemas.microsoft.com/office/drawing/2014/main" xmlns="" val="10004"/>
                  </a:ext>
                </a:extLst>
              </a:tr>
              <a:tr h="272209">
                <a:tc>
                  <a:txBody>
                    <a:bodyPr/>
                    <a:lstStyle/>
                    <a:p>
                      <a:r>
                        <a:rPr kumimoji="1" lang="en-US" altLang="ja-JP" sz="1200" dirty="0"/>
                        <a:t>Count rate</a:t>
                      </a:r>
                      <a:endParaRPr kumimoji="1" lang="ja-JP" altLang="en-US" sz="1200" dirty="0"/>
                    </a:p>
                  </a:txBody>
                  <a:tcPr/>
                </a:tc>
                <a:tc>
                  <a:txBody>
                    <a:bodyPr/>
                    <a:lstStyle/>
                    <a:p>
                      <a:r>
                        <a:rPr kumimoji="1" lang="en-US" altLang="ja-JP" sz="1200" dirty="0"/>
                        <a:t>6 </a:t>
                      </a:r>
                      <a:r>
                        <a:rPr kumimoji="1" lang="en-US" altLang="ja-JP" sz="1200" dirty="0" err="1"/>
                        <a:t>Mcps</a:t>
                      </a:r>
                      <a:endParaRPr kumimoji="1" lang="ja-JP" altLang="en-US" sz="1200" dirty="0"/>
                    </a:p>
                  </a:txBody>
                  <a:tcPr/>
                </a:tc>
                <a:extLst>
                  <a:ext uri="{0D108BD9-81ED-4DB2-BD59-A6C34878D82A}">
                    <a16:rowId xmlns:a16="http://schemas.microsoft.com/office/drawing/2014/main" xmlns="" val="10005"/>
                  </a:ext>
                </a:extLst>
              </a:tr>
            </a:tbl>
          </a:graphicData>
        </a:graphic>
      </p:graphicFrame>
      <p:pic>
        <p:nvPicPr>
          <p:cNvPr id="23" name="コンテンツ プレースホルダー 5">
            <a:extLst>
              <a:ext uri="{FF2B5EF4-FFF2-40B4-BE49-F238E27FC236}">
                <a16:creationId xmlns:a16="http://schemas.microsoft.com/office/drawing/2014/main" xmlns="" id="{F2401C92-D354-E143-9924-2729235ADD0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56650" t="11355" r="17173" b="1517"/>
          <a:stretch/>
        </p:blipFill>
        <p:spPr>
          <a:xfrm>
            <a:off x="6805705" y="4544842"/>
            <a:ext cx="2019703" cy="1913868"/>
          </a:xfrm>
          <a:prstGeom prst="rect">
            <a:avLst/>
          </a:prstGeom>
        </p:spPr>
      </p:pic>
      <p:sp>
        <p:nvSpPr>
          <p:cNvPr id="13" name="TextBox 12">
            <a:extLst>
              <a:ext uri="{FF2B5EF4-FFF2-40B4-BE49-F238E27FC236}">
                <a16:creationId xmlns:a16="http://schemas.microsoft.com/office/drawing/2014/main" xmlns="" id="{E4C2E239-C6E0-5D4B-A444-97764E7A5936}"/>
              </a:ext>
            </a:extLst>
          </p:cNvPr>
          <p:cNvSpPr txBox="1"/>
          <p:nvPr/>
        </p:nvSpPr>
        <p:spPr>
          <a:xfrm>
            <a:off x="4891179" y="6049831"/>
            <a:ext cx="1896314" cy="461665"/>
          </a:xfrm>
          <a:prstGeom prst="rect">
            <a:avLst/>
          </a:prstGeom>
          <a:noFill/>
        </p:spPr>
        <p:txBody>
          <a:bodyPr wrap="square" rtlCol="0">
            <a:spAutoFit/>
          </a:bodyPr>
          <a:lstStyle/>
          <a:p>
            <a:pPr algn="r"/>
            <a:r>
              <a:rPr lang="en-US" sz="1200" dirty="0"/>
              <a:t>Image taken at RADEN of cadmium ‘t’</a:t>
            </a:r>
          </a:p>
        </p:txBody>
      </p:sp>
      <p:cxnSp>
        <p:nvCxnSpPr>
          <p:cNvPr id="24" name="Straight Arrow Connector 23">
            <a:extLst>
              <a:ext uri="{FF2B5EF4-FFF2-40B4-BE49-F238E27FC236}">
                <a16:creationId xmlns:a16="http://schemas.microsoft.com/office/drawing/2014/main" xmlns="" id="{3142A5CB-C85C-7848-B397-CC390BEE6B92}"/>
              </a:ext>
            </a:extLst>
          </p:cNvPr>
          <p:cNvCxnSpPr>
            <a:cxnSpLocks/>
          </p:cNvCxnSpPr>
          <p:nvPr/>
        </p:nvCxnSpPr>
        <p:spPr>
          <a:xfrm>
            <a:off x="6283739" y="4937799"/>
            <a:ext cx="957661" cy="28759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xmlns="" id="{3E9C069E-BFAE-244A-8780-CB4683C080CC}"/>
              </a:ext>
            </a:extLst>
          </p:cNvPr>
          <p:cNvSpPr txBox="1"/>
          <p:nvPr/>
        </p:nvSpPr>
        <p:spPr>
          <a:xfrm>
            <a:off x="4870113" y="1778864"/>
            <a:ext cx="546945" cy="276999"/>
          </a:xfrm>
          <a:prstGeom prst="rect">
            <a:avLst/>
          </a:prstGeom>
          <a:noFill/>
        </p:spPr>
        <p:txBody>
          <a:bodyPr wrap="none" rtlCol="0">
            <a:spAutoFit/>
          </a:bodyPr>
          <a:lstStyle/>
          <a:p>
            <a:r>
              <a:rPr lang="en-US" sz="1200" dirty="0"/>
              <a:t>Amp</a:t>
            </a:r>
          </a:p>
        </p:txBody>
      </p:sp>
      <p:sp>
        <p:nvSpPr>
          <p:cNvPr id="27" name="TextBox 26">
            <a:extLst>
              <a:ext uri="{FF2B5EF4-FFF2-40B4-BE49-F238E27FC236}">
                <a16:creationId xmlns:a16="http://schemas.microsoft.com/office/drawing/2014/main" xmlns="" id="{77DF6136-780F-754C-AE5C-A826EE801E60}"/>
              </a:ext>
            </a:extLst>
          </p:cNvPr>
          <p:cNvSpPr txBox="1"/>
          <p:nvPr/>
        </p:nvSpPr>
        <p:spPr>
          <a:xfrm>
            <a:off x="5178322" y="2503368"/>
            <a:ext cx="953183" cy="461665"/>
          </a:xfrm>
          <a:prstGeom prst="rect">
            <a:avLst/>
          </a:prstGeom>
          <a:noFill/>
        </p:spPr>
        <p:txBody>
          <a:bodyPr wrap="square" rtlCol="0">
            <a:spAutoFit/>
          </a:bodyPr>
          <a:lstStyle/>
          <a:p>
            <a:r>
              <a:rPr lang="en-US" sz="1200" dirty="0">
                <a:solidFill>
                  <a:schemeClr val="bg1"/>
                </a:solidFill>
              </a:rPr>
              <a:t>VME DAQ modules</a:t>
            </a:r>
          </a:p>
        </p:txBody>
      </p:sp>
    </p:spTree>
    <p:extLst>
      <p:ext uri="{BB962C8B-B14F-4D97-AF65-F5344CB8AC3E}">
        <p14:creationId xmlns:p14="http://schemas.microsoft.com/office/powerpoint/2010/main" val="54644248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40472" y="4031923"/>
            <a:ext cx="2620567" cy="2620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テキスト ボックス 11"/>
          <p:cNvSpPr txBox="1"/>
          <p:nvPr/>
        </p:nvSpPr>
        <p:spPr>
          <a:xfrm>
            <a:off x="5967833" y="6329043"/>
            <a:ext cx="2563522" cy="369332"/>
          </a:xfrm>
          <a:prstGeom prst="rect">
            <a:avLst/>
          </a:prstGeom>
          <a:noFill/>
        </p:spPr>
        <p:txBody>
          <a:bodyPr wrap="none" rtlCol="0">
            <a:spAutoFit/>
          </a:bodyPr>
          <a:lstStyle/>
          <a:p>
            <a:r>
              <a:rPr kumimoji="1" lang="en-US" altLang="ja-JP" b="1" dirty="0" err="1"/>
              <a:t>Gd</a:t>
            </a:r>
            <a:r>
              <a:rPr kumimoji="1" lang="en-US" altLang="ja-JP" b="1" dirty="0"/>
              <a:t> indicator (&lt;0.1eV) </a:t>
            </a:r>
            <a:endParaRPr kumimoji="1" lang="ja-JP" altLang="en-US" b="1" dirty="0"/>
          </a:p>
        </p:txBody>
      </p:sp>
      <p:sp>
        <p:nvSpPr>
          <p:cNvPr id="3" name="コンテンツ プレースホルダー 2"/>
          <p:cNvSpPr>
            <a:spLocks noGrp="1"/>
          </p:cNvSpPr>
          <p:nvPr>
            <p:ph idx="1"/>
          </p:nvPr>
        </p:nvSpPr>
        <p:spPr>
          <a:xfrm>
            <a:off x="457200" y="1437397"/>
            <a:ext cx="4788452" cy="1848152"/>
          </a:xfrm>
        </p:spPr>
        <p:txBody>
          <a:bodyPr>
            <a:normAutofit/>
          </a:bodyPr>
          <a:lstStyle/>
          <a:p>
            <a:pPr>
              <a:spcBef>
                <a:spcPts val="1080"/>
              </a:spcBef>
            </a:pPr>
            <a:r>
              <a:rPr kumimoji="1" lang="en-US" altLang="ja-JP" sz="2000" dirty="0"/>
              <a:t>Replace pixels with 1mm </a:t>
            </a:r>
            <a:r>
              <a:rPr kumimoji="1" lang="en-US" altLang="ja-JP" sz="2000" dirty="0" smtClean="0"/>
              <a:t>thick </a:t>
            </a:r>
            <a:r>
              <a:rPr kumimoji="1" lang="en-US" altLang="ja-JP" sz="2000" dirty="0"/>
              <a:t>plate</a:t>
            </a:r>
          </a:p>
          <a:p>
            <a:pPr>
              <a:spcBef>
                <a:spcPts val="1080"/>
              </a:spcBef>
            </a:pPr>
            <a:r>
              <a:rPr kumimoji="1" lang="en-US" altLang="ja-JP" sz="2000" dirty="0"/>
              <a:t>Spatial resolution improved with centroid computation</a:t>
            </a:r>
          </a:p>
          <a:p>
            <a:pPr lvl="1">
              <a:spcBef>
                <a:spcPts val="1080"/>
              </a:spcBef>
            </a:pPr>
            <a:r>
              <a:rPr lang="en-US" altLang="ja-JP" dirty="0"/>
              <a:t>~0.7 mm for Au and </a:t>
            </a:r>
            <a:r>
              <a:rPr lang="en-US" altLang="ja-JP" dirty="0" err="1"/>
              <a:t>Gd</a:t>
            </a:r>
            <a:endParaRPr kumimoji="1" lang="en-US" altLang="ja-JP" dirty="0"/>
          </a:p>
          <a:p>
            <a:pPr>
              <a:spcBef>
                <a:spcPts val="1080"/>
              </a:spcBef>
            </a:pPr>
            <a:endParaRPr kumimoji="1" lang="ja-JP" altLang="en-US" sz="2000" dirty="0"/>
          </a:p>
        </p:txBody>
      </p:sp>
      <p:pic>
        <p:nvPicPr>
          <p:cNvPr id="5"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40472" y="1365471"/>
            <a:ext cx="2620567" cy="2620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テキスト ボックス 5"/>
          <p:cNvSpPr txBox="1"/>
          <p:nvPr/>
        </p:nvSpPr>
        <p:spPr>
          <a:xfrm>
            <a:off x="6060900" y="3667187"/>
            <a:ext cx="2416046" cy="369332"/>
          </a:xfrm>
          <a:prstGeom prst="rect">
            <a:avLst/>
          </a:prstGeom>
          <a:noFill/>
        </p:spPr>
        <p:txBody>
          <a:bodyPr wrap="none" rtlCol="0">
            <a:spAutoFit/>
          </a:bodyPr>
          <a:lstStyle/>
          <a:p>
            <a:r>
              <a:rPr kumimoji="1" lang="en-US" altLang="ja-JP" b="1" dirty="0">
                <a:solidFill>
                  <a:schemeClr val="bg1"/>
                </a:solidFill>
              </a:rPr>
              <a:t>Au indicator (4.9eV) </a:t>
            </a:r>
            <a:endParaRPr kumimoji="1" lang="ja-JP" altLang="en-US" b="1" dirty="0">
              <a:solidFill>
                <a:schemeClr val="bg1"/>
              </a:solidFill>
            </a:endParaRPr>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54717" y="3304626"/>
            <a:ext cx="4148138" cy="3127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タイトル 1"/>
          <p:cNvSpPr>
            <a:spLocks noGrp="1"/>
          </p:cNvSpPr>
          <p:nvPr>
            <p:ph type="title"/>
          </p:nvPr>
        </p:nvSpPr>
        <p:spPr>
          <a:xfrm>
            <a:off x="457200" y="368031"/>
            <a:ext cx="8463064" cy="990600"/>
          </a:xfrm>
        </p:spPr>
        <p:txBody>
          <a:bodyPr>
            <a:normAutofit/>
          </a:bodyPr>
          <a:lstStyle/>
          <a:p>
            <a:r>
              <a:rPr kumimoji="1" lang="en-US" altLang="ja-JP" sz="3600" dirty="0"/>
              <a:t>Centroiding with single scintillator</a:t>
            </a:r>
            <a:endParaRPr kumimoji="1" lang="ja-JP" altLang="en-US" sz="3600" dirty="0"/>
          </a:p>
        </p:txBody>
      </p:sp>
      <p:sp>
        <p:nvSpPr>
          <p:cNvPr id="9" name="テキスト ボックス 39">
            <a:extLst>
              <a:ext uri="{FF2B5EF4-FFF2-40B4-BE49-F238E27FC236}">
                <a16:creationId xmlns:a16="http://schemas.microsoft.com/office/drawing/2014/main" xmlns="" id="{AF5737B9-B063-3742-9B71-503D245FB6FF}"/>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cxnSp>
        <p:nvCxnSpPr>
          <p:cNvPr id="4" name="Straight Arrow Connector 3">
            <a:extLst>
              <a:ext uri="{FF2B5EF4-FFF2-40B4-BE49-F238E27FC236}">
                <a16:creationId xmlns:a16="http://schemas.microsoft.com/office/drawing/2014/main" xmlns="" id="{0E4F8AB9-9384-5444-A5AD-A59AF0C7ECFB}"/>
              </a:ext>
            </a:extLst>
          </p:cNvPr>
          <p:cNvCxnSpPr>
            <a:cxnSpLocks/>
          </p:cNvCxnSpPr>
          <p:nvPr/>
        </p:nvCxnSpPr>
        <p:spPr>
          <a:xfrm flipH="1">
            <a:off x="4610911" y="3327527"/>
            <a:ext cx="1356922" cy="7043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xmlns="" id="{CA0C2A5C-1412-4D45-8B0E-4885B64073D1}"/>
              </a:ext>
            </a:extLst>
          </p:cNvPr>
          <p:cNvCxnSpPr>
            <a:cxnSpLocks/>
          </p:cNvCxnSpPr>
          <p:nvPr/>
        </p:nvCxnSpPr>
        <p:spPr>
          <a:xfrm flipH="1" flipV="1">
            <a:off x="4815210" y="5058379"/>
            <a:ext cx="1161597" cy="76848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E92FBD35-91C2-4043-9FCC-45D6A86FDC79}"/>
              </a:ext>
            </a:extLst>
          </p:cNvPr>
          <p:cNvSpPr txBox="1"/>
          <p:nvPr/>
        </p:nvSpPr>
        <p:spPr>
          <a:xfrm>
            <a:off x="149864" y="6487558"/>
            <a:ext cx="2503735" cy="307777"/>
          </a:xfrm>
          <a:prstGeom prst="rect">
            <a:avLst/>
          </a:prstGeom>
          <a:noFill/>
        </p:spPr>
        <p:txBody>
          <a:bodyPr wrap="none" rtlCol="0">
            <a:spAutoFit/>
          </a:bodyPr>
          <a:lstStyle/>
          <a:p>
            <a:r>
              <a:rPr lang="en-US" sz="1400" dirty="0"/>
              <a:t>T. Kai et al., </a:t>
            </a:r>
            <a:r>
              <a:rPr lang="en-US" sz="1400" dirty="0" err="1"/>
              <a:t>Physica</a:t>
            </a:r>
            <a:r>
              <a:rPr lang="en-US" sz="1400" dirty="0"/>
              <a:t> B, 2017</a:t>
            </a:r>
          </a:p>
        </p:txBody>
      </p:sp>
    </p:spTree>
    <p:extLst>
      <p:ext uri="{BB962C8B-B14F-4D97-AF65-F5344CB8AC3E}">
        <p14:creationId xmlns:p14="http://schemas.microsoft.com/office/powerpoint/2010/main" val="251513012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2" descr="IMG_1358.jpg">
            <a:extLst>
              <a:ext uri="{FF2B5EF4-FFF2-40B4-BE49-F238E27FC236}">
                <a16:creationId xmlns:a16="http://schemas.microsoft.com/office/drawing/2014/main" xmlns="" id="{D151C0FD-28FC-0A48-B628-A88703A2294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34" t="12596" r="20746" b="38329"/>
          <a:stretch/>
        </p:blipFill>
        <p:spPr>
          <a:xfrm>
            <a:off x="0" y="3570050"/>
            <a:ext cx="5481537" cy="3287949"/>
          </a:xfrm>
          <a:prstGeom prst="rect">
            <a:avLst/>
          </a:prstGeom>
        </p:spPr>
      </p:pic>
      <p:sp>
        <p:nvSpPr>
          <p:cNvPr id="2" name="タイトル 1"/>
          <p:cNvSpPr>
            <a:spLocks noGrp="1"/>
          </p:cNvSpPr>
          <p:nvPr>
            <p:ph type="title"/>
          </p:nvPr>
        </p:nvSpPr>
        <p:spPr>
          <a:xfrm>
            <a:off x="457200" y="368031"/>
            <a:ext cx="8229600" cy="990600"/>
          </a:xfrm>
        </p:spPr>
        <p:txBody>
          <a:bodyPr>
            <a:normAutofit/>
          </a:bodyPr>
          <a:lstStyle/>
          <a:p>
            <a:r>
              <a:rPr kumimoji="1" lang="en-US" altLang="ja-JP" sz="3000" dirty="0"/>
              <a:t>Image stepping (multi-image compositing)</a:t>
            </a:r>
            <a:endParaRPr kumimoji="1" lang="ja-JP" altLang="en-US" sz="3000" dirty="0"/>
          </a:p>
        </p:txBody>
      </p:sp>
      <p:pic>
        <p:nvPicPr>
          <p:cNvPr id="5" name="66xyscan_gif.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7200" y="3268733"/>
            <a:ext cx="2497496" cy="2497496"/>
          </a:xfrm>
          <a:prstGeom prst="rect">
            <a:avLst/>
          </a:prstGeom>
          <a:ln w="28575">
            <a:solidFill>
              <a:schemeClr val="bg1"/>
            </a:solidFill>
          </a:ln>
        </p:spPr>
      </p:pic>
      <p:sp>
        <p:nvSpPr>
          <p:cNvPr id="6" name="テキスト ボックス 5"/>
          <p:cNvSpPr txBox="1"/>
          <p:nvPr/>
        </p:nvSpPr>
        <p:spPr>
          <a:xfrm>
            <a:off x="457200" y="1434402"/>
            <a:ext cx="5147314" cy="1513235"/>
          </a:xfrm>
          <a:prstGeom prst="rect">
            <a:avLst/>
          </a:prstGeom>
          <a:noFill/>
        </p:spPr>
        <p:txBody>
          <a:bodyPr wrap="square" rtlCol="0">
            <a:spAutoFit/>
          </a:bodyPr>
          <a:lstStyle/>
          <a:p>
            <a:pPr marL="342900" indent="-342900">
              <a:spcBef>
                <a:spcPts val="800"/>
              </a:spcBef>
              <a:buClr>
                <a:schemeClr val="accent1"/>
              </a:buClr>
              <a:buFont typeface="Arial" panose="020B0604020202020204" pitchFamily="34" charset="0"/>
              <a:buChar char="•"/>
            </a:pPr>
            <a:r>
              <a:rPr kumimoji="1" lang="en-US" altLang="ja-JP" sz="2000" dirty="0"/>
              <a:t>LiTA12 (pixel detector) on remote-controlled stage</a:t>
            </a:r>
          </a:p>
          <a:p>
            <a:pPr marL="342900" indent="-342900">
              <a:spcBef>
                <a:spcPts val="800"/>
              </a:spcBef>
              <a:buClr>
                <a:schemeClr val="accent1"/>
              </a:buClr>
              <a:buFont typeface="Arial" panose="020B0604020202020204" pitchFamily="34" charset="0"/>
              <a:buChar char="•"/>
            </a:pPr>
            <a:r>
              <a:rPr kumimoji="1" lang="en-US" altLang="ja-JP" sz="2000" dirty="0" err="1"/>
              <a:t>x,y</a:t>
            </a:r>
            <a:r>
              <a:rPr kumimoji="1" lang="en-US" altLang="ja-JP" sz="2000" dirty="0"/>
              <a:t> scan of </a:t>
            </a:r>
            <a:r>
              <a:rPr kumimoji="1" lang="en-US" altLang="ja-JP" sz="2000" dirty="0" err="1"/>
              <a:t>Gd</a:t>
            </a:r>
            <a:r>
              <a:rPr kumimoji="1" lang="ja-JP" altLang="en-US" sz="2000" dirty="0"/>
              <a:t> </a:t>
            </a:r>
            <a:r>
              <a:rPr kumimoji="1" lang="en-US" altLang="ja-JP" sz="2000" dirty="0"/>
              <a:t>test</a:t>
            </a:r>
            <a:r>
              <a:rPr kumimoji="1" lang="ja-JP" altLang="en-US" sz="2000" dirty="0"/>
              <a:t> </a:t>
            </a:r>
            <a:r>
              <a:rPr lang="en-US" altLang="ja-JP" sz="2000" dirty="0"/>
              <a:t>chart on 6 x 6 grid</a:t>
            </a:r>
            <a:endParaRPr kumimoji="1" lang="en-US" altLang="ja-JP" sz="2000" dirty="0"/>
          </a:p>
          <a:p>
            <a:pPr marL="800100" lvl="1" indent="-342900">
              <a:spcBef>
                <a:spcPts val="800"/>
              </a:spcBef>
              <a:buClr>
                <a:schemeClr val="accent1"/>
              </a:buClr>
              <a:buFont typeface="Arial" panose="020B0604020202020204" pitchFamily="34" charset="0"/>
              <a:buChar char="•"/>
            </a:pPr>
            <a:r>
              <a:rPr lang="en-US" altLang="ja-JP" sz="1900" dirty="0"/>
              <a:t>0.5 mm step size, </a:t>
            </a:r>
            <a:r>
              <a:rPr kumimoji="1" lang="en-US" altLang="ja-JP" sz="1900" dirty="0"/>
              <a:t>36 images</a:t>
            </a:r>
            <a:endParaRPr kumimoji="1" lang="ja-JP" altLang="en-US" sz="1900" dirty="0"/>
          </a:p>
        </p:txBody>
      </p:sp>
      <p:pic>
        <p:nvPicPr>
          <p:cNvPr id="3" name="図 2" descr="lrimage.tiff"/>
          <p:cNvPicPr>
            <a:picLocks/>
          </p:cNvPicPr>
          <p:nvPr/>
        </p:nvPicPr>
        <p:blipFill rotWithShape="1">
          <a:blip r:embed="rId7" cstate="print">
            <a:extLst>
              <a:ext uri="{28A0092B-C50C-407E-A947-70E740481C1C}">
                <a14:useLocalDpi xmlns:a14="http://schemas.microsoft.com/office/drawing/2010/main"/>
              </a:ext>
            </a:extLst>
          </a:blip>
          <a:srcRect l="1327" t="8779" r="1179" b="1484"/>
          <a:stretch/>
        </p:blipFill>
        <p:spPr>
          <a:xfrm>
            <a:off x="5931380" y="1353829"/>
            <a:ext cx="2624400" cy="2624400"/>
          </a:xfrm>
          <a:prstGeom prst="rect">
            <a:avLst/>
          </a:prstGeom>
        </p:spPr>
      </p:pic>
      <p:pic>
        <p:nvPicPr>
          <p:cNvPr id="4" name="図 3" descr="srimage.tiff"/>
          <p:cNvPicPr>
            <a:picLocks/>
          </p:cNvPicPr>
          <p:nvPr/>
        </p:nvPicPr>
        <p:blipFill rotWithShape="1">
          <a:blip r:embed="rId8" cstate="print">
            <a:extLst>
              <a:ext uri="{28A0092B-C50C-407E-A947-70E740481C1C}">
                <a14:useLocalDpi xmlns:a14="http://schemas.microsoft.com/office/drawing/2010/main"/>
              </a:ext>
            </a:extLst>
          </a:blip>
          <a:srcRect l="1836" t="8779" r="1381" b="1536"/>
          <a:stretch/>
        </p:blipFill>
        <p:spPr>
          <a:xfrm>
            <a:off x="5931380" y="4012172"/>
            <a:ext cx="2624400" cy="2624400"/>
          </a:xfrm>
          <a:prstGeom prst="rect">
            <a:avLst/>
          </a:prstGeom>
        </p:spPr>
      </p:pic>
      <p:sp>
        <p:nvSpPr>
          <p:cNvPr id="7" name="テキスト ボックス 6"/>
          <p:cNvSpPr txBox="1"/>
          <p:nvPr/>
        </p:nvSpPr>
        <p:spPr>
          <a:xfrm>
            <a:off x="5931380" y="1409361"/>
            <a:ext cx="2287806" cy="338554"/>
          </a:xfrm>
          <a:prstGeom prst="rect">
            <a:avLst/>
          </a:prstGeom>
          <a:noFill/>
        </p:spPr>
        <p:txBody>
          <a:bodyPr wrap="none" rtlCol="0">
            <a:spAutoFit/>
          </a:bodyPr>
          <a:lstStyle/>
          <a:p>
            <a:r>
              <a:rPr kumimoji="1" lang="en-US" altLang="ja-JP" sz="1600" b="1" dirty="0">
                <a:solidFill>
                  <a:srgbClr val="FFFF00"/>
                </a:solidFill>
              </a:rPr>
              <a:t>Low resolution image</a:t>
            </a:r>
            <a:endParaRPr kumimoji="1" lang="ja-JP" altLang="en-US" sz="1600" b="1" dirty="0">
              <a:solidFill>
                <a:srgbClr val="FFFF00"/>
              </a:solidFill>
            </a:endParaRPr>
          </a:p>
        </p:txBody>
      </p:sp>
      <p:sp>
        <p:nvSpPr>
          <p:cNvPr id="8" name="テキスト ボックス 7"/>
          <p:cNvSpPr txBox="1"/>
          <p:nvPr/>
        </p:nvSpPr>
        <p:spPr>
          <a:xfrm>
            <a:off x="5931380" y="4060812"/>
            <a:ext cx="2329484" cy="338554"/>
          </a:xfrm>
          <a:prstGeom prst="rect">
            <a:avLst/>
          </a:prstGeom>
          <a:noFill/>
        </p:spPr>
        <p:txBody>
          <a:bodyPr wrap="none" rtlCol="0">
            <a:spAutoFit/>
          </a:bodyPr>
          <a:lstStyle/>
          <a:p>
            <a:r>
              <a:rPr lang="en-US" altLang="ja-JP" sz="1600" b="1" dirty="0">
                <a:solidFill>
                  <a:srgbClr val="FFFF00"/>
                </a:solidFill>
              </a:rPr>
              <a:t>Simple reconstruction</a:t>
            </a:r>
            <a:endParaRPr kumimoji="1" lang="ja-JP" altLang="en-US" sz="1600" b="1" dirty="0">
              <a:solidFill>
                <a:srgbClr val="FFFF00"/>
              </a:solidFill>
            </a:endParaRPr>
          </a:p>
        </p:txBody>
      </p:sp>
      <p:sp>
        <p:nvSpPr>
          <p:cNvPr id="10" name="テキスト ボックス 39">
            <a:extLst>
              <a:ext uri="{FF2B5EF4-FFF2-40B4-BE49-F238E27FC236}">
                <a16:creationId xmlns:a16="http://schemas.microsoft.com/office/drawing/2014/main" xmlns="" id="{AFFCCBF4-B7FB-2F48-8944-F6BC3E03B70B}"/>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cxnSp>
        <p:nvCxnSpPr>
          <p:cNvPr id="13" name="Straight Arrow Connector 12">
            <a:extLst>
              <a:ext uri="{FF2B5EF4-FFF2-40B4-BE49-F238E27FC236}">
                <a16:creationId xmlns:a16="http://schemas.microsoft.com/office/drawing/2014/main" xmlns="" id="{5D6A2BA5-4CF0-2B47-BE20-0A8F346513E2}"/>
              </a:ext>
            </a:extLst>
          </p:cNvPr>
          <p:cNvCxnSpPr/>
          <p:nvPr/>
        </p:nvCxnSpPr>
        <p:spPr>
          <a:xfrm flipH="1" flipV="1">
            <a:off x="2954696" y="4070540"/>
            <a:ext cx="1374113" cy="258269"/>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8062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矢印 2"/>
          <p:cNvSpPr/>
          <p:nvPr/>
        </p:nvSpPr>
        <p:spPr>
          <a:xfrm rot="2916553">
            <a:off x="2660531" y="2910707"/>
            <a:ext cx="4536882" cy="1024997"/>
          </a:xfrm>
          <a:prstGeom prst="leftArrow">
            <a:avLst>
              <a:gd name="adj1" fmla="val 54294"/>
              <a:gd name="adj2" fmla="val 53273"/>
            </a:avLst>
          </a:prstGeom>
          <a:solidFill>
            <a:schemeClr val="accent1">
              <a:lumMod val="40000"/>
              <a:lumOff val="6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4000" b="1" dirty="0"/>
              <a:t>G O A L</a:t>
            </a:r>
            <a:endParaRPr kumimoji="1" lang="ja-JP" altLang="en-US" sz="4000" b="1" dirty="0"/>
          </a:p>
        </p:txBody>
      </p:sp>
      <p:graphicFrame>
        <p:nvGraphicFramePr>
          <p:cNvPr id="33" name="グラフ 32"/>
          <p:cNvGraphicFramePr/>
          <p:nvPr>
            <p:extLst>
              <p:ext uri="{D42A27DB-BD31-4B8C-83A1-F6EECF244321}">
                <p14:modId xmlns:p14="http://schemas.microsoft.com/office/powerpoint/2010/main" val="922897629"/>
              </p:ext>
            </p:extLst>
          </p:nvPr>
        </p:nvGraphicFramePr>
        <p:xfrm>
          <a:off x="298586" y="1375838"/>
          <a:ext cx="8087294" cy="4878912"/>
        </p:xfrm>
        <a:graphic>
          <a:graphicData uri="http://schemas.openxmlformats.org/drawingml/2006/chart">
            <c:chart xmlns:c="http://schemas.openxmlformats.org/drawingml/2006/chart" xmlns:r="http://schemas.openxmlformats.org/officeDocument/2006/relationships" r:id="rId2"/>
          </a:graphicData>
        </a:graphic>
      </p:graphicFrame>
      <p:sp>
        <p:nvSpPr>
          <p:cNvPr id="36" name="円/楕円 35"/>
          <p:cNvSpPr/>
          <p:nvPr/>
        </p:nvSpPr>
        <p:spPr>
          <a:xfrm>
            <a:off x="4140728" y="4521102"/>
            <a:ext cx="258183" cy="258183"/>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7" name="円/楕円 36"/>
          <p:cNvSpPr/>
          <p:nvPr/>
        </p:nvSpPr>
        <p:spPr>
          <a:xfrm>
            <a:off x="5736237" y="4662465"/>
            <a:ext cx="258183" cy="258183"/>
          </a:xfrm>
          <a:prstGeom prst="ellipse">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8" name="円/楕円 37"/>
          <p:cNvSpPr/>
          <p:nvPr/>
        </p:nvSpPr>
        <p:spPr>
          <a:xfrm>
            <a:off x="6840888" y="3007004"/>
            <a:ext cx="258183" cy="258183"/>
          </a:xfrm>
          <a:prstGeom prst="ellipse">
            <a:avLst/>
          </a:prstGeom>
          <a:solidFill>
            <a:srgbClr val="660066"/>
          </a:solidFill>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5457720" y="4887996"/>
            <a:ext cx="830296" cy="369332"/>
          </a:xfrm>
          <a:prstGeom prst="rect">
            <a:avLst/>
          </a:prstGeom>
          <a:noFill/>
        </p:spPr>
        <p:txBody>
          <a:bodyPr wrap="none" rtlCol="0">
            <a:spAutoFit/>
          </a:bodyPr>
          <a:lstStyle/>
          <a:p>
            <a:pPr algn="ctr"/>
            <a:r>
              <a:rPr kumimoji="1" lang="en-US" altLang="ja-JP" sz="1800" dirty="0" err="1">
                <a:solidFill>
                  <a:srgbClr val="008000"/>
                </a:solidFill>
                <a:latin typeface="Helvetica Neue"/>
                <a:cs typeface="Helvetica Neue"/>
              </a:rPr>
              <a:t>nGEM</a:t>
            </a:r>
            <a:endParaRPr kumimoji="1" lang="en-US" altLang="ja-JP" sz="1800" dirty="0">
              <a:solidFill>
                <a:srgbClr val="008000"/>
              </a:solidFill>
              <a:latin typeface="Helvetica Neue"/>
              <a:cs typeface="Helvetica Neue"/>
            </a:endParaRPr>
          </a:p>
        </p:txBody>
      </p:sp>
      <p:sp>
        <p:nvSpPr>
          <p:cNvPr id="49" name="テキスト ボックス 48"/>
          <p:cNvSpPr txBox="1"/>
          <p:nvPr/>
        </p:nvSpPr>
        <p:spPr>
          <a:xfrm>
            <a:off x="7099071" y="2932923"/>
            <a:ext cx="992579" cy="369332"/>
          </a:xfrm>
          <a:prstGeom prst="rect">
            <a:avLst/>
          </a:prstGeom>
          <a:noFill/>
        </p:spPr>
        <p:txBody>
          <a:bodyPr wrap="none" rtlCol="0">
            <a:spAutoFit/>
          </a:bodyPr>
          <a:lstStyle/>
          <a:p>
            <a:pPr algn="ctr"/>
            <a:r>
              <a:rPr kumimoji="1" lang="en-US" altLang="ja-JP" sz="1800" dirty="0">
                <a:solidFill>
                  <a:srgbClr val="660066"/>
                </a:solidFill>
                <a:latin typeface="Helvetica Neue"/>
                <a:cs typeface="Helvetica Neue"/>
              </a:rPr>
              <a:t>Li-glass</a:t>
            </a:r>
          </a:p>
        </p:txBody>
      </p:sp>
      <p:grpSp>
        <p:nvGrpSpPr>
          <p:cNvPr id="19" name="図形グループ 18"/>
          <p:cNvGrpSpPr/>
          <p:nvPr/>
        </p:nvGrpSpPr>
        <p:grpSpPr>
          <a:xfrm>
            <a:off x="3217162" y="2909158"/>
            <a:ext cx="750364" cy="637729"/>
            <a:chOff x="3595679" y="3305762"/>
            <a:chExt cx="750364" cy="637729"/>
          </a:xfrm>
        </p:grpSpPr>
        <p:sp>
          <p:nvSpPr>
            <p:cNvPr id="21" name="正方形/長方形 20"/>
            <p:cNvSpPr>
              <a:spLocks noChangeAspect="1"/>
            </p:cNvSpPr>
            <p:nvPr/>
          </p:nvSpPr>
          <p:spPr>
            <a:xfrm>
              <a:off x="3798974" y="3305762"/>
              <a:ext cx="314399" cy="324000"/>
            </a:xfrm>
            <a:prstGeom prst="rect">
              <a:avLst/>
            </a:prstGeom>
            <a:solidFill>
              <a:srgbClr val="000090"/>
            </a:solidFill>
            <a:ln w="19050" cmpd="sng">
              <a:solidFill>
                <a:srgbClr val="0000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3595679" y="3604937"/>
              <a:ext cx="750364" cy="338554"/>
            </a:xfrm>
            <a:prstGeom prst="rect">
              <a:avLst/>
            </a:prstGeom>
            <a:noFill/>
          </p:spPr>
          <p:txBody>
            <a:bodyPr wrap="square" rtlCol="0">
              <a:spAutoFit/>
            </a:bodyPr>
            <a:lstStyle/>
            <a:p>
              <a:pPr algn="ctr"/>
              <a:r>
                <a:rPr kumimoji="1" lang="en-US" altLang="ja-JP" sz="1600" dirty="0">
                  <a:solidFill>
                    <a:srgbClr val="000090"/>
                  </a:solidFill>
                  <a:latin typeface="Helvetica Neue"/>
                  <a:cs typeface="Helvetica Neue"/>
                </a:rPr>
                <a:t>µNID</a:t>
              </a:r>
            </a:p>
          </p:txBody>
        </p:sp>
      </p:grpSp>
      <p:grpSp>
        <p:nvGrpSpPr>
          <p:cNvPr id="24" name="図形グループ 23"/>
          <p:cNvGrpSpPr/>
          <p:nvPr/>
        </p:nvGrpSpPr>
        <p:grpSpPr>
          <a:xfrm>
            <a:off x="4683826" y="1962869"/>
            <a:ext cx="1533318" cy="631656"/>
            <a:chOff x="4556784" y="1897490"/>
            <a:chExt cx="1533318" cy="631656"/>
          </a:xfrm>
        </p:grpSpPr>
        <p:sp>
          <p:nvSpPr>
            <p:cNvPr id="25" name="正方形/長方形 24"/>
            <p:cNvSpPr/>
            <p:nvPr/>
          </p:nvSpPr>
          <p:spPr>
            <a:xfrm>
              <a:off x="4657761" y="2224080"/>
              <a:ext cx="389420" cy="305066"/>
            </a:xfrm>
            <a:prstGeom prst="rect">
              <a:avLst/>
            </a:prstGeom>
            <a:solidFill>
              <a:schemeClr val="tx1">
                <a:lumMod val="75000"/>
                <a:lumOff val="25000"/>
              </a:schemeClr>
            </a:solidFill>
            <a:ln w="19050" cmpd="sng">
              <a:solidFill>
                <a:schemeClr val="tx1">
                  <a:lumMod val="50000"/>
                  <a:lumOff val="5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4556784" y="1897490"/>
              <a:ext cx="1533318" cy="338554"/>
            </a:xfrm>
            <a:prstGeom prst="rect">
              <a:avLst/>
            </a:prstGeom>
            <a:noFill/>
          </p:spPr>
          <p:txBody>
            <a:bodyPr wrap="square" rtlCol="0">
              <a:spAutoFit/>
            </a:bodyPr>
            <a:lstStyle/>
            <a:p>
              <a:r>
                <a:rPr kumimoji="1" lang="en-US" altLang="ja-JP" sz="1600" dirty="0">
                  <a:latin typeface="Helvetica Neue"/>
                  <a:cs typeface="Helvetica Neue"/>
                </a:rPr>
                <a:t>Boron µNID</a:t>
              </a:r>
              <a:endParaRPr kumimoji="1" lang="ja-JP" altLang="en-US" sz="1600" dirty="0">
                <a:latin typeface="Helvetica Neue"/>
                <a:cs typeface="Helvetica Neue"/>
              </a:endParaRPr>
            </a:p>
          </p:txBody>
        </p:sp>
      </p:grpSp>
      <p:grpSp>
        <p:nvGrpSpPr>
          <p:cNvPr id="27" name="図形グループ 26"/>
          <p:cNvGrpSpPr/>
          <p:nvPr/>
        </p:nvGrpSpPr>
        <p:grpSpPr>
          <a:xfrm>
            <a:off x="1877101" y="2904168"/>
            <a:ext cx="1437557" cy="657917"/>
            <a:chOff x="2311941" y="2906738"/>
            <a:chExt cx="1437557" cy="657917"/>
          </a:xfrm>
        </p:grpSpPr>
        <p:sp>
          <p:nvSpPr>
            <p:cNvPr id="28" name="正方形/長方形 27"/>
            <p:cNvSpPr/>
            <p:nvPr/>
          </p:nvSpPr>
          <p:spPr>
            <a:xfrm rot="16200000">
              <a:off x="3288028" y="2909233"/>
              <a:ext cx="328990" cy="324000"/>
            </a:xfrm>
            <a:prstGeom prst="rect">
              <a:avLst/>
            </a:prstGeom>
            <a:solidFill>
              <a:schemeClr val="accent3">
                <a:lumMod val="75000"/>
              </a:schemeClr>
            </a:solidFill>
            <a:ln w="19050" cmpd="sng">
              <a:solidFill>
                <a:schemeClr val="accent3">
                  <a:lumMod val="60000"/>
                  <a:lumOff val="4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2311941" y="3226101"/>
              <a:ext cx="1437557" cy="338554"/>
            </a:xfrm>
            <a:prstGeom prst="rect">
              <a:avLst/>
            </a:prstGeom>
            <a:noFill/>
            <a:ln w="19050">
              <a:noFill/>
            </a:ln>
          </p:spPr>
          <p:txBody>
            <a:bodyPr wrap="square" rtlCol="0">
              <a:spAutoFit/>
            </a:bodyPr>
            <a:lstStyle/>
            <a:p>
              <a:pPr algn="r"/>
              <a:r>
                <a:rPr kumimoji="1" lang="en-US" altLang="ja-JP" sz="1600" dirty="0">
                  <a:solidFill>
                    <a:schemeClr val="accent3">
                      <a:lumMod val="50000"/>
                    </a:schemeClr>
                  </a:solidFill>
                  <a:latin typeface="Helvetica Neue"/>
                  <a:cs typeface="Helvetica Neue"/>
                </a:rPr>
                <a:t>MEMS µPIC</a:t>
              </a:r>
              <a:endParaRPr lang="en-US" altLang="ja-JP" sz="1600" dirty="0">
                <a:solidFill>
                  <a:schemeClr val="accent3">
                    <a:lumMod val="50000"/>
                  </a:schemeClr>
                </a:solidFill>
                <a:latin typeface="Helvetica Neue"/>
                <a:cs typeface="Helvetica Neue"/>
              </a:endParaRPr>
            </a:p>
          </p:txBody>
        </p:sp>
      </p:grpSp>
      <p:sp>
        <p:nvSpPr>
          <p:cNvPr id="30" name="円/楕円 29"/>
          <p:cNvSpPr/>
          <p:nvPr/>
        </p:nvSpPr>
        <p:spPr>
          <a:xfrm>
            <a:off x="3453107" y="3986987"/>
            <a:ext cx="258183" cy="258183"/>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3711290" y="3843351"/>
            <a:ext cx="937061" cy="584776"/>
          </a:xfrm>
          <a:prstGeom prst="rect">
            <a:avLst/>
          </a:prstGeom>
          <a:noFill/>
        </p:spPr>
        <p:txBody>
          <a:bodyPr wrap="none" rtlCol="0">
            <a:spAutoFit/>
          </a:bodyPr>
          <a:lstStyle/>
          <a:p>
            <a:r>
              <a:rPr kumimoji="1" lang="en-US" altLang="ja-JP" sz="1600" dirty="0">
                <a:solidFill>
                  <a:srgbClr val="0000FF"/>
                </a:solidFill>
                <a:latin typeface="Helvetica Neue"/>
                <a:cs typeface="Helvetica Neue"/>
              </a:rPr>
              <a:t>µNID</a:t>
            </a:r>
          </a:p>
          <a:p>
            <a:r>
              <a:rPr kumimoji="1" lang="en-US" altLang="ja-JP" sz="1600" dirty="0">
                <a:solidFill>
                  <a:srgbClr val="0000FF"/>
                </a:solidFill>
                <a:latin typeface="Helvetica Neue"/>
                <a:cs typeface="Helvetica Neue"/>
              </a:rPr>
              <a:t>(current)</a:t>
            </a:r>
          </a:p>
        </p:txBody>
      </p:sp>
      <p:sp>
        <p:nvSpPr>
          <p:cNvPr id="40" name="タイトル 1"/>
          <p:cNvSpPr>
            <a:spLocks noGrp="1"/>
          </p:cNvSpPr>
          <p:nvPr>
            <p:ph type="title"/>
          </p:nvPr>
        </p:nvSpPr>
        <p:spPr>
          <a:xfrm>
            <a:off x="457200" y="385238"/>
            <a:ext cx="8229600" cy="990600"/>
          </a:xfrm>
        </p:spPr>
        <p:txBody>
          <a:bodyPr>
            <a:normAutofit fontScale="90000"/>
          </a:bodyPr>
          <a:lstStyle/>
          <a:p>
            <a:r>
              <a:rPr kumimoji="1" lang="en-US" altLang="ja-JP" sz="3200" dirty="0"/>
              <a:t>Current</a:t>
            </a:r>
            <a:r>
              <a:rPr kumimoji="1" lang="ja-JP" altLang="en-US" sz="3200"/>
              <a:t> </a:t>
            </a:r>
            <a:r>
              <a:rPr kumimoji="1" lang="en-US" altLang="ja-JP" sz="3200" dirty="0"/>
              <a:t>and</a:t>
            </a:r>
            <a:r>
              <a:rPr kumimoji="1" lang="ja-JP" altLang="en-US" sz="3200" dirty="0"/>
              <a:t> </a:t>
            </a:r>
            <a:r>
              <a:rPr kumimoji="1" lang="en-US" altLang="ja-JP" sz="3200" dirty="0"/>
              <a:t>expected</a:t>
            </a:r>
            <a:r>
              <a:rPr kumimoji="1" lang="ja-JP" altLang="en-US" sz="3200"/>
              <a:t> </a:t>
            </a:r>
            <a:r>
              <a:rPr kumimoji="1" lang="en-US" altLang="ja-JP" sz="3200" dirty="0"/>
              <a:t>detector performance</a:t>
            </a:r>
            <a:endParaRPr kumimoji="1" lang="ja-JP" altLang="en-US" sz="3200" dirty="0"/>
          </a:p>
        </p:txBody>
      </p:sp>
      <p:sp>
        <p:nvSpPr>
          <p:cNvPr id="32" name="テキスト ボックス 39">
            <a:extLst>
              <a:ext uri="{FF2B5EF4-FFF2-40B4-BE49-F238E27FC236}">
                <a16:creationId xmlns:a16="http://schemas.microsoft.com/office/drawing/2014/main" xmlns="" id="{24580394-5DBB-A34E-8B27-F4B655C2266C}"/>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
        <p:nvSpPr>
          <p:cNvPr id="34" name="円/楕円 37">
            <a:extLst>
              <a:ext uri="{FF2B5EF4-FFF2-40B4-BE49-F238E27FC236}">
                <a16:creationId xmlns:a16="http://schemas.microsoft.com/office/drawing/2014/main" xmlns="" id="{D5395D1C-2D1B-964A-A6F4-0075BE5AB78D}"/>
              </a:ext>
            </a:extLst>
          </p:cNvPr>
          <p:cNvSpPr/>
          <p:nvPr/>
        </p:nvSpPr>
        <p:spPr>
          <a:xfrm>
            <a:off x="5394919" y="4006003"/>
            <a:ext cx="258183" cy="258183"/>
          </a:xfrm>
          <a:prstGeom prst="ellipse">
            <a:avLst/>
          </a:prstGeom>
          <a:solidFill>
            <a:srgbClr val="660066">
              <a:alpha val="50196"/>
            </a:srgbClr>
          </a:solidFill>
          <a:ln>
            <a:solidFill>
              <a:srgbClr val="66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1" name="テキスト ボックス 48">
            <a:extLst>
              <a:ext uri="{FF2B5EF4-FFF2-40B4-BE49-F238E27FC236}">
                <a16:creationId xmlns:a16="http://schemas.microsoft.com/office/drawing/2014/main" xmlns="" id="{54293D23-D1B9-B64A-AD9D-638F95F22DFE}"/>
              </a:ext>
            </a:extLst>
          </p:cNvPr>
          <p:cNvSpPr txBox="1"/>
          <p:nvPr/>
        </p:nvSpPr>
        <p:spPr>
          <a:xfrm>
            <a:off x="5629528" y="3834642"/>
            <a:ext cx="1456489" cy="646331"/>
          </a:xfrm>
          <a:prstGeom prst="rect">
            <a:avLst/>
          </a:prstGeom>
          <a:noFill/>
        </p:spPr>
        <p:txBody>
          <a:bodyPr wrap="none" rtlCol="0">
            <a:spAutoFit/>
          </a:bodyPr>
          <a:lstStyle/>
          <a:p>
            <a:r>
              <a:rPr kumimoji="1" lang="en-US" altLang="ja-JP" sz="1800" dirty="0">
                <a:solidFill>
                  <a:srgbClr val="7030A0"/>
                </a:solidFill>
                <a:latin typeface="Helvetica Neue"/>
                <a:cs typeface="Helvetica Neue"/>
              </a:rPr>
              <a:t>Li</a:t>
            </a:r>
            <a:r>
              <a:rPr kumimoji="1" lang="en-US" altLang="ja-JP" dirty="0">
                <a:solidFill>
                  <a:srgbClr val="7030A0"/>
                </a:solidFill>
                <a:latin typeface="Helvetica Neue"/>
                <a:cs typeface="Helvetica Neue"/>
              </a:rPr>
              <a:t>TA12</a:t>
            </a:r>
          </a:p>
          <a:p>
            <a:r>
              <a:rPr kumimoji="1" lang="en-US" altLang="ja-JP" sz="1800" dirty="0">
                <a:solidFill>
                  <a:srgbClr val="7030A0"/>
                </a:solidFill>
                <a:latin typeface="Helvetica Neue"/>
                <a:cs typeface="Helvetica Neue"/>
              </a:rPr>
              <a:t>(centroiding)</a:t>
            </a:r>
          </a:p>
        </p:txBody>
      </p:sp>
    </p:spTree>
    <p:extLst>
      <p:ext uri="{BB962C8B-B14F-4D97-AF65-F5344CB8AC3E}">
        <p14:creationId xmlns:p14="http://schemas.microsoft.com/office/powerpoint/2010/main" val="2706202206"/>
      </p:ext>
    </p:extLst>
  </p:cSld>
  <p:clrMapOvr>
    <a:masterClrMapping/>
  </p:clrMapOvr>
  <mc:AlternateContent xmlns:mc="http://schemas.openxmlformats.org/markup-compatibility/2006" xmlns:p14="http://schemas.microsoft.com/office/powerpoint/2010/main">
    <mc:Choice Requires="p14">
      <p:transition spd="slow" p14:dur="2000" advTm="536"/>
    </mc:Choice>
    <mc:Fallback xmlns="">
      <p:transition xmlns:p14="http://schemas.microsoft.com/office/powerpoint/2010/main" spd="slow" advTm="536"/>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6088"/>
            <a:ext cx="8229600" cy="990600"/>
          </a:xfrm>
        </p:spPr>
        <p:txBody>
          <a:bodyPr/>
          <a:lstStyle/>
          <a:p>
            <a:r>
              <a:rPr kumimoji="1" lang="en-US" altLang="ja-JP" dirty="0"/>
              <a:t>Summary</a:t>
            </a:r>
            <a:endParaRPr kumimoji="1" lang="ja-JP" altLang="en-US" dirty="0"/>
          </a:p>
        </p:txBody>
      </p:sp>
      <p:sp>
        <p:nvSpPr>
          <p:cNvPr id="3" name="コンテンツ プレースホルダー 2"/>
          <p:cNvSpPr>
            <a:spLocks noGrp="1"/>
          </p:cNvSpPr>
          <p:nvPr>
            <p:ph idx="1"/>
          </p:nvPr>
        </p:nvSpPr>
        <p:spPr>
          <a:xfrm>
            <a:off x="457200" y="1366688"/>
            <a:ext cx="8229600" cy="5110312"/>
          </a:xfrm>
        </p:spPr>
        <p:txBody>
          <a:bodyPr>
            <a:normAutofit fontScale="85000" lnSpcReduction="10000"/>
          </a:bodyPr>
          <a:lstStyle/>
          <a:p>
            <a:pPr>
              <a:lnSpc>
                <a:spcPct val="110000"/>
              </a:lnSpc>
              <a:spcBef>
                <a:spcPts val="1000"/>
              </a:spcBef>
            </a:pPr>
            <a:r>
              <a:rPr kumimoji="1" lang="en-US" altLang="ja-JP" dirty="0">
                <a:solidFill>
                  <a:srgbClr val="0000FF"/>
                </a:solidFill>
              </a:rPr>
              <a:t>Development of detectors to meet the needs of conventional and energy-resolved neutron imaging at RADEN is ongoing</a:t>
            </a:r>
            <a:endParaRPr kumimoji="1" lang="en-US" altLang="ja-JP" dirty="0"/>
          </a:p>
          <a:p>
            <a:pPr>
              <a:spcBef>
                <a:spcPts val="1200"/>
              </a:spcBef>
            </a:pPr>
            <a:r>
              <a:rPr kumimoji="1" lang="en-US" altLang="ja-JP" dirty="0">
                <a:solidFill>
                  <a:srgbClr val="FF6600"/>
                </a:solidFill>
              </a:rPr>
              <a:t>Standard</a:t>
            </a:r>
            <a:r>
              <a:rPr kumimoji="1" lang="ja-JP" altLang="en-US" dirty="0">
                <a:solidFill>
                  <a:srgbClr val="FF6600"/>
                </a:solidFill>
              </a:rPr>
              <a:t> </a:t>
            </a:r>
            <a:r>
              <a:rPr kumimoji="1" lang="en-US" altLang="ja-JP" dirty="0">
                <a:solidFill>
                  <a:srgbClr val="FF6600"/>
                </a:solidFill>
              </a:rPr>
              <a:t>µNID</a:t>
            </a:r>
          </a:p>
          <a:p>
            <a:pPr lvl="1">
              <a:lnSpc>
                <a:spcPct val="110000"/>
              </a:lnSpc>
              <a:spcBef>
                <a:spcPts val="1200"/>
              </a:spcBef>
            </a:pPr>
            <a:r>
              <a:rPr kumimoji="1" lang="en-US" altLang="ja-JP" dirty="0" smtClean="0"/>
              <a:t>Optimized detector components and refined </a:t>
            </a:r>
            <a:r>
              <a:rPr kumimoji="1" lang="en-US" altLang="ja-JP" dirty="0"/>
              <a:t>analysis for improved spatial resolution/image quality and improved rate performance</a:t>
            </a:r>
          </a:p>
          <a:p>
            <a:pPr lvl="1">
              <a:spcBef>
                <a:spcPts val="1200"/>
              </a:spcBef>
            </a:pPr>
            <a:r>
              <a:rPr kumimoji="1" lang="en-US" altLang="ja-JP" dirty="0"/>
              <a:t>New analysis GUI and control software for improved ease-of-use</a:t>
            </a:r>
          </a:p>
          <a:p>
            <a:pPr>
              <a:spcBef>
                <a:spcPts val="1200"/>
              </a:spcBef>
            </a:pPr>
            <a:r>
              <a:rPr kumimoji="1" lang="en-US" altLang="ja-JP" dirty="0">
                <a:solidFill>
                  <a:srgbClr val="000090"/>
                </a:solidFill>
              </a:rPr>
              <a:t>Continuing µNID development</a:t>
            </a:r>
            <a:endParaRPr kumimoji="1" lang="en-US" altLang="ja-JP" dirty="0"/>
          </a:p>
          <a:p>
            <a:pPr lvl="1">
              <a:lnSpc>
                <a:spcPct val="110000"/>
              </a:lnSpc>
              <a:spcBef>
                <a:spcPts val="1200"/>
              </a:spcBef>
            </a:pPr>
            <a:r>
              <a:rPr kumimoji="1" lang="en-US" altLang="ja-JP" dirty="0"/>
              <a:t>Basic operation of small-pitch MEMS µPIC confirmed; testing of new glass-substrate MEMS µPIC this winter</a:t>
            </a:r>
          </a:p>
          <a:p>
            <a:pPr lvl="1">
              <a:spcBef>
                <a:spcPts val="1200"/>
              </a:spcBef>
            </a:pPr>
            <a:r>
              <a:rPr kumimoji="1" lang="en-US" altLang="ja-JP" dirty="0"/>
              <a:t>Characterized µNID with boron converter; need to improve efficiency</a:t>
            </a:r>
          </a:p>
          <a:p>
            <a:pPr>
              <a:lnSpc>
                <a:spcPct val="110000"/>
              </a:lnSpc>
              <a:spcBef>
                <a:spcPts val="1000"/>
              </a:spcBef>
            </a:pPr>
            <a:r>
              <a:rPr kumimoji="1" lang="en-US" altLang="ja-JP" dirty="0">
                <a:solidFill>
                  <a:srgbClr val="008000"/>
                </a:solidFill>
              </a:rPr>
              <a:t>Optimization of Li-glass detector</a:t>
            </a:r>
          </a:p>
          <a:p>
            <a:pPr lvl="1">
              <a:lnSpc>
                <a:spcPct val="110000"/>
              </a:lnSpc>
              <a:spcBef>
                <a:spcPts val="1000"/>
              </a:spcBef>
            </a:pPr>
            <a:r>
              <a:rPr kumimoji="1" lang="en-US" altLang="ja-JP" dirty="0"/>
              <a:t>Demonstrated improved spatial resolution with </a:t>
            </a:r>
            <a:r>
              <a:rPr kumimoji="1" lang="en-US" altLang="ja-JP" dirty="0" err="1"/>
              <a:t>centroiding</a:t>
            </a:r>
            <a:r>
              <a:rPr kumimoji="1" lang="en-US" altLang="ja-JP" dirty="0"/>
              <a:t> </a:t>
            </a:r>
            <a:r>
              <a:rPr kumimoji="1" lang="en-US" altLang="ja-JP" dirty="0" smtClean="0"/>
              <a:t>and</a:t>
            </a:r>
            <a:r>
              <a:rPr kumimoji="1" lang="ja-JP" altLang="en-US" dirty="0" smtClean="0"/>
              <a:t> </a:t>
            </a:r>
            <a:r>
              <a:rPr kumimoji="1" lang="en-US" altLang="ja-JP" dirty="0" smtClean="0"/>
              <a:t>sub-pixel</a:t>
            </a:r>
            <a:r>
              <a:rPr kumimoji="1" lang="en-US" altLang="ja-JP" dirty="0" smtClean="0"/>
              <a:t> </a:t>
            </a:r>
            <a:r>
              <a:rPr kumimoji="1" lang="en-US" altLang="ja-JP" dirty="0"/>
              <a:t>image stepping</a:t>
            </a:r>
          </a:p>
          <a:p>
            <a:pPr>
              <a:spcBef>
                <a:spcPts val="1200"/>
              </a:spcBef>
            </a:pPr>
            <a:endParaRPr kumimoji="1" lang="en-US" altLang="ja-JP" dirty="0"/>
          </a:p>
        </p:txBody>
      </p:sp>
      <p:sp>
        <p:nvSpPr>
          <p:cNvPr id="5" name="テキスト ボックス 39">
            <a:extLst>
              <a:ext uri="{FF2B5EF4-FFF2-40B4-BE49-F238E27FC236}">
                <a16:creationId xmlns:a16="http://schemas.microsoft.com/office/drawing/2014/main" xmlns="" id="{87679102-37A4-E540-9842-438E775BCD2A}"/>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84190621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kumimoji="1" lang="en-US" altLang="ja-JP" sz="4400" cap="none" dirty="0"/>
              <a:t>Thank</a:t>
            </a:r>
            <a:r>
              <a:rPr kumimoji="1" lang="ja-JP" altLang="en-US" sz="4400" cap="none" dirty="0"/>
              <a:t> </a:t>
            </a:r>
            <a:r>
              <a:rPr kumimoji="1" lang="en-US" altLang="ja-JP" sz="4400" cap="none" dirty="0"/>
              <a:t>you</a:t>
            </a:r>
            <a:r>
              <a:rPr kumimoji="1" lang="ja-JP" altLang="en-US" sz="4400" cap="none" dirty="0"/>
              <a:t> </a:t>
            </a:r>
            <a:r>
              <a:rPr kumimoji="1" lang="en-US" altLang="ja-JP" sz="4400" cap="none" dirty="0"/>
              <a:t>for</a:t>
            </a:r>
            <a:r>
              <a:rPr kumimoji="1" lang="ja-JP" altLang="en-US" sz="4400" cap="none" dirty="0"/>
              <a:t> </a:t>
            </a:r>
            <a:r>
              <a:rPr kumimoji="1" lang="en-US" altLang="ja-JP" sz="4400" cap="none" dirty="0"/>
              <a:t>your</a:t>
            </a:r>
            <a:r>
              <a:rPr kumimoji="1" lang="ja-JP" altLang="en-US" sz="4400" cap="none" dirty="0"/>
              <a:t> </a:t>
            </a:r>
            <a:r>
              <a:rPr kumimoji="1" lang="en-US" altLang="ja-JP" sz="4400" cap="none" dirty="0"/>
              <a:t>attention!</a:t>
            </a:r>
            <a:endParaRPr kumimoji="1" lang="ja-JP" altLang="en-US" sz="4400" cap="none" dirty="0"/>
          </a:p>
        </p:txBody>
      </p:sp>
      <p:sp>
        <p:nvSpPr>
          <p:cNvPr id="5" name="サブタイトル 4"/>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311810263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a:t>Extra</a:t>
            </a:r>
            <a:r>
              <a:rPr kumimoji="1" lang="ja-JP" altLang="en-US" dirty="0"/>
              <a:t> </a:t>
            </a:r>
            <a:r>
              <a:rPr kumimoji="1" lang="en-US" altLang="ja-JP" dirty="0"/>
              <a:t>slides</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287199577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76085"/>
            <a:ext cx="8229600" cy="944497"/>
          </a:xfrm>
        </p:spPr>
        <p:txBody>
          <a:bodyPr/>
          <a:lstStyle/>
          <a:p>
            <a:r>
              <a:rPr lang="en-US" dirty="0"/>
              <a:t>Public </a:t>
            </a:r>
            <a:r>
              <a:rPr lang="en-US" dirty="0" err="1"/>
              <a:t>beamlines</a:t>
            </a:r>
            <a:r>
              <a:rPr lang="en-US" dirty="0"/>
              <a:t> at the MLF</a:t>
            </a:r>
          </a:p>
        </p:txBody>
      </p:sp>
      <p:grpSp>
        <p:nvGrpSpPr>
          <p:cNvPr id="3" name="図形グループ 2"/>
          <p:cNvGrpSpPr/>
          <p:nvPr/>
        </p:nvGrpSpPr>
        <p:grpSpPr>
          <a:xfrm>
            <a:off x="2940330" y="1119752"/>
            <a:ext cx="5958898" cy="5576838"/>
            <a:chOff x="2217059" y="1246748"/>
            <a:chExt cx="5958898" cy="5576838"/>
          </a:xfrm>
        </p:grpSpPr>
        <p:pic>
          <p:nvPicPr>
            <p:cNvPr id="19" name="図 18" descr="beamlines_2014APR.jpg"/>
            <p:cNvPicPr>
              <a:picLocks noChangeAspect="1"/>
            </p:cNvPicPr>
            <p:nvPr/>
          </p:nvPicPr>
          <p:blipFill rotWithShape="1">
            <a:blip r:embed="rId2">
              <a:extLst>
                <a:ext uri="{28A0092B-C50C-407E-A947-70E740481C1C}">
                  <a14:useLocalDpi xmlns:a14="http://schemas.microsoft.com/office/drawing/2010/main" val="0"/>
                </a:ext>
              </a:extLst>
            </a:blip>
            <a:srcRect b="11706"/>
            <a:stretch/>
          </p:blipFill>
          <p:spPr>
            <a:xfrm>
              <a:off x="2217059" y="1246748"/>
              <a:ext cx="5736351" cy="5275941"/>
            </a:xfrm>
            <a:prstGeom prst="rect">
              <a:avLst/>
            </a:prstGeom>
          </p:spPr>
        </p:pic>
        <p:grpSp>
          <p:nvGrpSpPr>
            <p:cNvPr id="18" name="グループ化 17"/>
            <p:cNvGrpSpPr/>
            <p:nvPr/>
          </p:nvGrpSpPr>
          <p:grpSpPr>
            <a:xfrm>
              <a:off x="2650781" y="3060661"/>
              <a:ext cx="5525176" cy="3762925"/>
              <a:chOff x="1839612" y="3060661"/>
              <a:chExt cx="5525176" cy="3762925"/>
            </a:xfrm>
          </p:grpSpPr>
          <p:sp>
            <p:nvSpPr>
              <p:cNvPr id="5" name="テキスト ボックス 4"/>
              <p:cNvSpPr txBox="1"/>
              <p:nvPr/>
            </p:nvSpPr>
            <p:spPr>
              <a:xfrm>
                <a:off x="5684822" y="3367281"/>
                <a:ext cx="1313180" cy="369332"/>
              </a:xfrm>
              <a:prstGeom prst="rect">
                <a:avLst/>
              </a:prstGeom>
              <a:solidFill>
                <a:schemeClr val="bg1"/>
              </a:solidFill>
            </p:spPr>
            <p:txBody>
              <a:bodyPr wrap="none" rtlCol="0">
                <a:spAutoFit/>
              </a:bodyPr>
              <a:lstStyle/>
              <a:p>
                <a:r>
                  <a:rPr lang="en-US" b="1" dirty="0">
                    <a:solidFill>
                      <a:schemeClr val="accent1"/>
                    </a:solidFill>
                  </a:rPr>
                  <a:t>BL02: DNA</a:t>
                </a:r>
              </a:p>
            </p:txBody>
          </p:sp>
          <p:sp>
            <p:nvSpPr>
              <p:cNvPr id="6" name="テキスト ボックス 5"/>
              <p:cNvSpPr txBox="1"/>
              <p:nvPr/>
            </p:nvSpPr>
            <p:spPr>
              <a:xfrm>
                <a:off x="5344683" y="3773774"/>
                <a:ext cx="2020105" cy="369332"/>
              </a:xfrm>
              <a:prstGeom prst="rect">
                <a:avLst/>
              </a:prstGeom>
              <a:solidFill>
                <a:schemeClr val="bg1"/>
              </a:solidFill>
            </p:spPr>
            <p:txBody>
              <a:bodyPr wrap="none" rtlCol="0">
                <a:spAutoFit/>
              </a:bodyPr>
              <a:lstStyle/>
              <a:p>
                <a:r>
                  <a:rPr lang="en-US" b="1" dirty="0">
                    <a:solidFill>
                      <a:schemeClr val="accent1"/>
                    </a:solidFill>
                  </a:rPr>
                  <a:t>BL01: 4 SEASONS</a:t>
                </a:r>
              </a:p>
            </p:txBody>
          </p:sp>
          <p:sp>
            <p:nvSpPr>
              <p:cNvPr id="7" name="テキスト ボックス 6"/>
              <p:cNvSpPr txBox="1"/>
              <p:nvPr/>
            </p:nvSpPr>
            <p:spPr>
              <a:xfrm>
                <a:off x="1877882" y="3060661"/>
                <a:ext cx="1598515" cy="369332"/>
              </a:xfrm>
              <a:prstGeom prst="rect">
                <a:avLst/>
              </a:prstGeom>
              <a:solidFill>
                <a:schemeClr val="bg1"/>
              </a:solidFill>
            </p:spPr>
            <p:txBody>
              <a:bodyPr wrap="none" rtlCol="0">
                <a:spAutoFit/>
              </a:bodyPr>
              <a:lstStyle/>
              <a:p>
                <a:r>
                  <a:rPr lang="en-US" b="1" dirty="0">
                    <a:solidFill>
                      <a:schemeClr val="accent1"/>
                    </a:solidFill>
                  </a:rPr>
                  <a:t>BL11: PLANET</a:t>
                </a:r>
              </a:p>
            </p:txBody>
          </p:sp>
          <p:sp>
            <p:nvSpPr>
              <p:cNvPr id="8" name="テキスト ボックス 7"/>
              <p:cNvSpPr txBox="1"/>
              <p:nvPr/>
            </p:nvSpPr>
            <p:spPr>
              <a:xfrm>
                <a:off x="1839612" y="5846247"/>
                <a:ext cx="1625766" cy="369332"/>
              </a:xfrm>
              <a:prstGeom prst="rect">
                <a:avLst/>
              </a:prstGeom>
              <a:solidFill>
                <a:schemeClr val="bg1"/>
              </a:solidFill>
            </p:spPr>
            <p:txBody>
              <a:bodyPr wrap="none" rtlCol="0">
                <a:spAutoFit/>
              </a:bodyPr>
              <a:lstStyle/>
              <a:p>
                <a:r>
                  <a:rPr lang="en-US" b="1" dirty="0">
                    <a:solidFill>
                      <a:schemeClr val="accent1"/>
                    </a:solidFill>
                  </a:rPr>
                  <a:t>BL15: TAIKAN</a:t>
                </a:r>
              </a:p>
            </p:txBody>
          </p:sp>
          <p:sp>
            <p:nvSpPr>
              <p:cNvPr id="9" name="テキスト ボックス 8"/>
              <p:cNvSpPr txBox="1"/>
              <p:nvPr/>
            </p:nvSpPr>
            <p:spPr>
              <a:xfrm>
                <a:off x="2366033" y="6454254"/>
                <a:ext cx="1853392" cy="369332"/>
              </a:xfrm>
              <a:prstGeom prst="rect">
                <a:avLst/>
              </a:prstGeom>
              <a:solidFill>
                <a:schemeClr val="bg1"/>
              </a:solidFill>
            </p:spPr>
            <p:txBody>
              <a:bodyPr wrap="none" rtlCol="0">
                <a:spAutoFit/>
              </a:bodyPr>
              <a:lstStyle/>
              <a:p>
                <a:r>
                  <a:rPr lang="en-US" b="1" dirty="0">
                    <a:solidFill>
                      <a:schemeClr val="accent1"/>
                    </a:solidFill>
                  </a:rPr>
                  <a:t>BL17: SHARAKU</a:t>
                </a:r>
              </a:p>
            </p:txBody>
          </p:sp>
          <p:sp>
            <p:nvSpPr>
              <p:cNvPr id="10" name="テキスト ボックス 9"/>
              <p:cNvSpPr txBox="1"/>
              <p:nvPr/>
            </p:nvSpPr>
            <p:spPr>
              <a:xfrm>
                <a:off x="4167721" y="6454254"/>
                <a:ext cx="1478290" cy="369332"/>
              </a:xfrm>
              <a:prstGeom prst="rect">
                <a:avLst/>
              </a:prstGeom>
              <a:solidFill>
                <a:schemeClr val="bg1"/>
              </a:solidFill>
            </p:spPr>
            <p:txBody>
              <a:bodyPr wrap="none" rtlCol="0">
                <a:spAutoFit/>
              </a:bodyPr>
              <a:lstStyle/>
              <a:p>
                <a:r>
                  <a:rPr lang="en-US" b="1" dirty="0">
                    <a:solidFill>
                      <a:schemeClr val="accent1"/>
                    </a:solidFill>
                  </a:rPr>
                  <a:t>BL18: SENJU</a:t>
                </a:r>
              </a:p>
            </p:txBody>
          </p:sp>
          <p:cxnSp>
            <p:nvCxnSpPr>
              <p:cNvPr id="15" name="直線コネクタ 14"/>
              <p:cNvCxnSpPr/>
              <p:nvPr/>
            </p:nvCxnSpPr>
            <p:spPr>
              <a:xfrm>
                <a:off x="5348748" y="5279923"/>
                <a:ext cx="572838"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5341603" y="5170967"/>
                <a:ext cx="1568058"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b="1" dirty="0">
                    <a:solidFill>
                      <a:schemeClr val="accent1"/>
                    </a:solidFill>
                  </a:rPr>
                  <a:t>BL22: RADEN</a:t>
                </a:r>
              </a:p>
            </p:txBody>
          </p:sp>
        </p:grpSp>
      </p:grpSp>
      <p:sp>
        <p:nvSpPr>
          <p:cNvPr id="16" name="テキスト ボックス 15"/>
          <p:cNvSpPr txBox="1"/>
          <p:nvPr/>
        </p:nvSpPr>
        <p:spPr>
          <a:xfrm>
            <a:off x="389870" y="1367073"/>
            <a:ext cx="2922749" cy="2262158"/>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dirty="0"/>
              <a:t>Mercury spallation target, 25 Hz repetition rate, beam power up to 1 MW</a:t>
            </a:r>
          </a:p>
          <a:p>
            <a:pPr marL="285750" indent="-285750">
              <a:spcAft>
                <a:spcPts val="1800"/>
              </a:spcAft>
              <a:buFont typeface="Arial" panose="020B0604020202020204" pitchFamily="34" charset="0"/>
              <a:buChar char="•"/>
            </a:pPr>
            <a:r>
              <a:rPr lang="en-US" dirty="0"/>
              <a:t>23 beam ports,           6 public beam lines currently in operation</a:t>
            </a:r>
          </a:p>
        </p:txBody>
      </p:sp>
      <p:sp>
        <p:nvSpPr>
          <p:cNvPr id="17" name="テキスト ボックス 16"/>
          <p:cNvSpPr txBox="1"/>
          <p:nvPr/>
        </p:nvSpPr>
        <p:spPr>
          <a:xfrm>
            <a:off x="389870" y="3675722"/>
            <a:ext cx="2326325" cy="1200329"/>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altLang="ja-JP" dirty="0"/>
              <a:t>D</a:t>
            </a:r>
            <a:r>
              <a:rPr lang="en-US" dirty="0"/>
              <a:t>edicated imaging </a:t>
            </a:r>
            <a:r>
              <a:rPr lang="en-US" dirty="0" err="1"/>
              <a:t>beamline</a:t>
            </a:r>
            <a:r>
              <a:rPr lang="en-US" dirty="0"/>
              <a:t> at BL22 (RADEN)</a:t>
            </a:r>
          </a:p>
        </p:txBody>
      </p:sp>
      <p:sp>
        <p:nvSpPr>
          <p:cNvPr id="21" name="テキスト ボックス 39">
            <a:extLst>
              <a:ext uri="{FF2B5EF4-FFF2-40B4-BE49-F238E27FC236}">
                <a16:creationId xmlns:a16="http://schemas.microsoft.com/office/drawing/2014/main" xmlns="" id="{57B789D3-5D35-CE44-BE7C-7EB2A2308D9E}"/>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166851550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図形グループ 2"/>
          <p:cNvGrpSpPr/>
          <p:nvPr/>
        </p:nvGrpSpPr>
        <p:grpSpPr>
          <a:xfrm>
            <a:off x="512407" y="1487758"/>
            <a:ext cx="8163342" cy="3064688"/>
            <a:chOff x="8225984" y="5687739"/>
            <a:chExt cx="6591999" cy="2474782"/>
          </a:xfrm>
        </p:grpSpPr>
        <p:pic>
          <p:nvPicPr>
            <p:cNvPr id="4" name="図 3" descr="平面図.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165" y="6145550"/>
              <a:ext cx="6227995" cy="1478173"/>
            </a:xfrm>
            <a:prstGeom prst="rect">
              <a:avLst/>
            </a:prstGeom>
          </p:spPr>
        </p:pic>
        <p:sp>
          <p:nvSpPr>
            <p:cNvPr id="5" name="テキスト ボックス 4"/>
            <p:cNvSpPr txBox="1"/>
            <p:nvPr/>
          </p:nvSpPr>
          <p:spPr>
            <a:xfrm>
              <a:off x="8225984" y="7247531"/>
              <a:ext cx="1213483" cy="273386"/>
            </a:xfrm>
            <a:prstGeom prst="rect">
              <a:avLst/>
            </a:prstGeom>
            <a:noFill/>
          </p:spPr>
          <p:txBody>
            <a:bodyPr wrap="square" rtlCol="0">
              <a:spAutoFit/>
            </a:bodyPr>
            <a:lstStyle/>
            <a:p>
              <a:r>
                <a:rPr kumimoji="1" lang="en-US" altLang="ja-JP" sz="1600" dirty="0"/>
                <a:t>Moderator</a:t>
              </a:r>
              <a:endParaRPr kumimoji="1" lang="ja-JP" altLang="en-US" sz="1600" dirty="0"/>
            </a:p>
          </p:txBody>
        </p:sp>
        <p:sp>
          <p:nvSpPr>
            <p:cNvPr id="6" name="テキスト ボックス 5"/>
            <p:cNvSpPr txBox="1"/>
            <p:nvPr/>
          </p:nvSpPr>
          <p:spPr>
            <a:xfrm>
              <a:off x="8931146" y="6120845"/>
              <a:ext cx="1211389" cy="273386"/>
            </a:xfrm>
            <a:prstGeom prst="rect">
              <a:avLst/>
            </a:prstGeom>
            <a:noFill/>
          </p:spPr>
          <p:txBody>
            <a:bodyPr wrap="square" rtlCol="0">
              <a:spAutoFit/>
            </a:bodyPr>
            <a:lstStyle/>
            <a:p>
              <a:r>
                <a:rPr kumimoji="1" lang="en-US" altLang="ja-JP" sz="1600" dirty="0"/>
                <a:t>Bulk shield</a:t>
              </a:r>
              <a:endParaRPr kumimoji="1" lang="ja-JP" altLang="en-US" sz="1600" dirty="0"/>
            </a:p>
          </p:txBody>
        </p:sp>
        <p:sp>
          <p:nvSpPr>
            <p:cNvPr id="7" name="テキスト ボックス 6"/>
            <p:cNvSpPr txBox="1"/>
            <p:nvPr/>
          </p:nvSpPr>
          <p:spPr>
            <a:xfrm>
              <a:off x="8869647" y="7441285"/>
              <a:ext cx="822812" cy="273386"/>
            </a:xfrm>
            <a:prstGeom prst="rect">
              <a:avLst/>
            </a:prstGeom>
            <a:noFill/>
          </p:spPr>
          <p:txBody>
            <a:bodyPr wrap="square" rtlCol="0">
              <a:spAutoFit/>
            </a:bodyPr>
            <a:lstStyle/>
            <a:p>
              <a:r>
                <a:rPr kumimoji="1" lang="en-US" altLang="ja-JP" sz="1600" dirty="0"/>
                <a:t>Shutter</a:t>
              </a:r>
              <a:endParaRPr kumimoji="1" lang="ja-JP" altLang="en-US" sz="1600" dirty="0"/>
            </a:p>
          </p:txBody>
        </p:sp>
        <p:sp>
          <p:nvSpPr>
            <p:cNvPr id="8" name="テキスト ボックス 7"/>
            <p:cNvSpPr txBox="1"/>
            <p:nvPr/>
          </p:nvSpPr>
          <p:spPr>
            <a:xfrm>
              <a:off x="9439834" y="7257716"/>
              <a:ext cx="1632741" cy="273386"/>
            </a:xfrm>
            <a:prstGeom prst="rect">
              <a:avLst/>
            </a:prstGeom>
            <a:noFill/>
          </p:spPr>
          <p:txBody>
            <a:bodyPr wrap="square" rtlCol="0">
              <a:spAutoFit/>
            </a:bodyPr>
            <a:lstStyle/>
            <a:p>
              <a:r>
                <a:rPr kumimoji="1" lang="en-US" altLang="ja-JP" sz="1600" dirty="0"/>
                <a:t>Optical Devices</a:t>
              </a:r>
            </a:p>
          </p:txBody>
        </p:sp>
        <p:sp>
          <p:nvSpPr>
            <p:cNvPr id="9" name="テキスト ボックス 8"/>
            <p:cNvSpPr txBox="1"/>
            <p:nvPr/>
          </p:nvSpPr>
          <p:spPr>
            <a:xfrm>
              <a:off x="11460596" y="5687739"/>
              <a:ext cx="1922071" cy="273386"/>
            </a:xfrm>
            <a:prstGeom prst="rect">
              <a:avLst/>
            </a:prstGeom>
            <a:noFill/>
          </p:spPr>
          <p:txBody>
            <a:bodyPr wrap="square" rtlCol="0">
              <a:spAutoFit/>
            </a:bodyPr>
            <a:lstStyle/>
            <a:p>
              <a:pPr algn="ctr"/>
              <a:r>
                <a:rPr lang="en-US" altLang="ja-JP" sz="1600" dirty="0"/>
                <a:t>Experimental Space</a:t>
              </a:r>
              <a:endParaRPr kumimoji="1" lang="ja-JP" altLang="en-US" sz="1600" dirty="0"/>
            </a:p>
          </p:txBody>
        </p:sp>
        <p:sp>
          <p:nvSpPr>
            <p:cNvPr id="10" name="テキスト ボックス 9"/>
            <p:cNvSpPr txBox="1"/>
            <p:nvPr/>
          </p:nvSpPr>
          <p:spPr>
            <a:xfrm>
              <a:off x="10927573" y="7140079"/>
              <a:ext cx="1225879" cy="472214"/>
            </a:xfrm>
            <a:prstGeom prst="rect">
              <a:avLst/>
            </a:prstGeom>
            <a:noFill/>
          </p:spPr>
          <p:txBody>
            <a:bodyPr wrap="square" rtlCol="0">
              <a:spAutoFit/>
            </a:bodyPr>
            <a:lstStyle/>
            <a:p>
              <a:r>
                <a:rPr kumimoji="1" lang="en-US" altLang="ja-JP" sz="1600" dirty="0"/>
                <a:t>1</a:t>
              </a:r>
              <a:r>
                <a:rPr kumimoji="1" lang="en-US" altLang="ja-JP" sz="1600" baseline="30000" dirty="0"/>
                <a:t>st</a:t>
              </a:r>
              <a:r>
                <a:rPr kumimoji="1" lang="en-US" altLang="ja-JP" sz="1600" dirty="0"/>
                <a:t> Detector</a:t>
              </a:r>
            </a:p>
            <a:p>
              <a:r>
                <a:rPr kumimoji="1" lang="en-US" altLang="ja-JP" sz="1600" dirty="0"/>
                <a:t>position</a:t>
              </a:r>
              <a:endParaRPr kumimoji="1" lang="ja-JP" altLang="en-US" sz="1600" dirty="0"/>
            </a:p>
          </p:txBody>
        </p:sp>
        <p:sp>
          <p:nvSpPr>
            <p:cNvPr id="11" name="テキスト ボックス 10"/>
            <p:cNvSpPr txBox="1"/>
            <p:nvPr/>
          </p:nvSpPr>
          <p:spPr>
            <a:xfrm>
              <a:off x="13138222" y="7483411"/>
              <a:ext cx="1679761" cy="273386"/>
            </a:xfrm>
            <a:prstGeom prst="rect">
              <a:avLst/>
            </a:prstGeom>
            <a:noFill/>
          </p:spPr>
          <p:txBody>
            <a:bodyPr wrap="square" rtlCol="0">
              <a:spAutoFit/>
            </a:bodyPr>
            <a:lstStyle/>
            <a:p>
              <a:r>
                <a:rPr kumimoji="1" lang="en-US" altLang="ja-JP" sz="1600" dirty="0"/>
                <a:t>2</a:t>
              </a:r>
              <a:r>
                <a:rPr kumimoji="1" lang="en-US" altLang="ja-JP" sz="1600" baseline="30000" dirty="0"/>
                <a:t>nd</a:t>
              </a:r>
              <a:r>
                <a:rPr kumimoji="1" lang="en-US" altLang="ja-JP" sz="1600" dirty="0"/>
                <a:t> Detector position</a:t>
              </a:r>
              <a:endParaRPr kumimoji="1" lang="ja-JP" altLang="en-US" sz="1600" dirty="0"/>
            </a:p>
          </p:txBody>
        </p:sp>
        <p:cxnSp>
          <p:nvCxnSpPr>
            <p:cNvPr id="12" name="直線矢印コネクタ 11"/>
            <p:cNvCxnSpPr/>
            <p:nvPr/>
          </p:nvCxnSpPr>
          <p:spPr>
            <a:xfrm flipH="1" flipV="1">
              <a:off x="8567475" y="6948839"/>
              <a:ext cx="108000" cy="3599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直線矢印コネクタ 12"/>
            <p:cNvCxnSpPr/>
            <p:nvPr/>
          </p:nvCxnSpPr>
          <p:spPr>
            <a:xfrm flipH="1" flipV="1">
              <a:off x="9186831" y="6903154"/>
              <a:ext cx="74773" cy="5381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直線矢印コネクタ 13"/>
            <p:cNvCxnSpPr/>
            <p:nvPr/>
          </p:nvCxnSpPr>
          <p:spPr>
            <a:xfrm>
              <a:off x="9517931" y="6431098"/>
              <a:ext cx="141249" cy="3400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直線矢印コネクタ 14"/>
            <p:cNvCxnSpPr/>
            <p:nvPr/>
          </p:nvCxnSpPr>
          <p:spPr>
            <a:xfrm flipV="1">
              <a:off x="11898781" y="6939702"/>
              <a:ext cx="325331" cy="2721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直線矢印コネクタ 15"/>
            <p:cNvCxnSpPr/>
            <p:nvPr/>
          </p:nvCxnSpPr>
          <p:spPr>
            <a:xfrm flipH="1" flipV="1">
              <a:off x="13222719" y="6994526"/>
              <a:ext cx="360496" cy="5381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直線矢印コネクタ 16"/>
            <p:cNvCxnSpPr/>
            <p:nvPr/>
          </p:nvCxnSpPr>
          <p:spPr>
            <a:xfrm>
              <a:off x="11265772" y="5972402"/>
              <a:ext cx="2337035"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8" name="テキスト ボックス 17"/>
            <p:cNvSpPr txBox="1"/>
            <p:nvPr/>
          </p:nvSpPr>
          <p:spPr>
            <a:xfrm>
              <a:off x="13365197" y="5724034"/>
              <a:ext cx="532709" cy="284915"/>
            </a:xfrm>
            <a:prstGeom prst="rect">
              <a:avLst/>
            </a:prstGeom>
            <a:noFill/>
          </p:spPr>
          <p:txBody>
            <a:bodyPr wrap="square" rtlCol="0">
              <a:spAutoFit/>
            </a:bodyPr>
            <a:lstStyle/>
            <a:p>
              <a:r>
                <a:rPr kumimoji="1" lang="en-US" altLang="ja-JP" sz="1200" dirty="0"/>
                <a:t>13m</a:t>
              </a:r>
              <a:endParaRPr kumimoji="1" lang="ja-JP" altLang="en-US" sz="1200" dirty="0"/>
            </a:p>
          </p:txBody>
        </p:sp>
        <p:cxnSp>
          <p:nvCxnSpPr>
            <p:cNvPr id="19" name="直線矢印コネクタ 18"/>
            <p:cNvCxnSpPr/>
            <p:nvPr/>
          </p:nvCxnSpPr>
          <p:spPr>
            <a:xfrm>
              <a:off x="13859733" y="6426989"/>
              <a:ext cx="0" cy="964874"/>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0" name="テキスト ボックス 19"/>
            <p:cNvSpPr txBox="1"/>
            <p:nvPr/>
          </p:nvSpPr>
          <p:spPr>
            <a:xfrm>
              <a:off x="13883133" y="6344973"/>
              <a:ext cx="472379" cy="284915"/>
            </a:xfrm>
            <a:prstGeom prst="rect">
              <a:avLst/>
            </a:prstGeom>
            <a:noFill/>
          </p:spPr>
          <p:txBody>
            <a:bodyPr wrap="square" rtlCol="0">
              <a:spAutoFit/>
            </a:bodyPr>
            <a:lstStyle/>
            <a:p>
              <a:r>
                <a:rPr kumimoji="1" lang="en-US" altLang="ja-JP" sz="1200" dirty="0"/>
                <a:t>5m</a:t>
              </a:r>
              <a:endParaRPr kumimoji="1" lang="ja-JP" altLang="en-US" sz="1200" dirty="0"/>
            </a:p>
          </p:txBody>
        </p:sp>
        <p:sp>
          <p:nvSpPr>
            <p:cNvPr id="21" name="正方形/長方形 20"/>
            <p:cNvSpPr/>
            <p:nvPr/>
          </p:nvSpPr>
          <p:spPr>
            <a:xfrm>
              <a:off x="9868829" y="6798595"/>
              <a:ext cx="982326" cy="257644"/>
            </a:xfrm>
            <a:prstGeom prst="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2" name="直線矢印コネクタ 21"/>
            <p:cNvCxnSpPr>
              <a:stCxn id="8" idx="0"/>
              <a:endCxn id="21" idx="2"/>
            </p:cNvCxnSpPr>
            <p:nvPr/>
          </p:nvCxnSpPr>
          <p:spPr>
            <a:xfrm flipV="1">
              <a:off x="10256204" y="7056239"/>
              <a:ext cx="103788" cy="2014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a:off x="11943367" y="7351867"/>
              <a:ext cx="1493312" cy="472214"/>
            </a:xfrm>
            <a:prstGeom prst="rect">
              <a:avLst/>
            </a:prstGeom>
            <a:noFill/>
          </p:spPr>
          <p:txBody>
            <a:bodyPr wrap="square" rtlCol="0">
              <a:spAutoFit/>
            </a:bodyPr>
            <a:lstStyle/>
            <a:p>
              <a:r>
                <a:rPr lang="en-US" altLang="ja-JP" sz="1600" dirty="0"/>
                <a:t>Large load </a:t>
              </a:r>
              <a:br>
                <a:rPr lang="en-US" altLang="ja-JP" sz="1600" dirty="0"/>
              </a:br>
              <a:r>
                <a:rPr lang="en-US" altLang="ja-JP" sz="1600" dirty="0"/>
                <a:t>sample stage</a:t>
              </a:r>
              <a:endParaRPr kumimoji="1" lang="ja-JP" altLang="en-US" sz="1600" dirty="0"/>
            </a:p>
          </p:txBody>
        </p:sp>
        <p:cxnSp>
          <p:nvCxnSpPr>
            <p:cNvPr id="24" name="直線矢印コネクタ 23"/>
            <p:cNvCxnSpPr/>
            <p:nvPr/>
          </p:nvCxnSpPr>
          <p:spPr>
            <a:xfrm flipV="1">
              <a:off x="12690520" y="6939702"/>
              <a:ext cx="238834" cy="45216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テキスト ボックス 24"/>
            <p:cNvSpPr txBox="1"/>
            <p:nvPr/>
          </p:nvSpPr>
          <p:spPr>
            <a:xfrm>
              <a:off x="10327941" y="6141707"/>
              <a:ext cx="1594176" cy="273386"/>
            </a:xfrm>
            <a:prstGeom prst="rect">
              <a:avLst/>
            </a:prstGeom>
            <a:noFill/>
          </p:spPr>
          <p:txBody>
            <a:bodyPr wrap="square" rtlCol="0">
              <a:spAutoFit/>
            </a:bodyPr>
            <a:lstStyle/>
            <a:p>
              <a:r>
                <a:rPr lang="en-US" altLang="ja-JP" sz="1600" dirty="0"/>
                <a:t>Optical bench</a:t>
              </a:r>
              <a:endParaRPr kumimoji="1" lang="ja-JP" altLang="en-US" sz="1600" dirty="0"/>
            </a:p>
          </p:txBody>
        </p:sp>
        <p:cxnSp>
          <p:nvCxnSpPr>
            <p:cNvPr id="26" name="直線矢印コネクタ 25"/>
            <p:cNvCxnSpPr/>
            <p:nvPr/>
          </p:nvCxnSpPr>
          <p:spPr>
            <a:xfrm>
              <a:off x="11280358" y="6399225"/>
              <a:ext cx="339889" cy="5033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テキスト ボックス 26"/>
            <p:cNvSpPr txBox="1"/>
            <p:nvPr/>
          </p:nvSpPr>
          <p:spPr>
            <a:xfrm>
              <a:off x="11469351" y="6017554"/>
              <a:ext cx="2071453" cy="273386"/>
            </a:xfrm>
            <a:prstGeom prst="rect">
              <a:avLst/>
            </a:prstGeom>
            <a:noFill/>
          </p:spPr>
          <p:txBody>
            <a:bodyPr wrap="square" rtlCol="0">
              <a:spAutoFit/>
            </a:bodyPr>
            <a:lstStyle/>
            <a:p>
              <a:r>
                <a:rPr lang="en-US" altLang="ja-JP" sz="1600" dirty="0"/>
                <a:t>Medium sample stage</a:t>
              </a:r>
              <a:endParaRPr kumimoji="1" lang="ja-JP" altLang="en-US" sz="1600" dirty="0"/>
            </a:p>
          </p:txBody>
        </p:sp>
        <p:cxnSp>
          <p:nvCxnSpPr>
            <p:cNvPr id="28" name="直線矢印コネクタ 27"/>
            <p:cNvCxnSpPr/>
            <p:nvPr/>
          </p:nvCxnSpPr>
          <p:spPr>
            <a:xfrm flipH="1">
              <a:off x="12001161" y="6315439"/>
              <a:ext cx="104293" cy="61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9" name="図形グループ 28"/>
            <p:cNvGrpSpPr/>
            <p:nvPr/>
          </p:nvGrpSpPr>
          <p:grpSpPr>
            <a:xfrm>
              <a:off x="8473922" y="7875864"/>
              <a:ext cx="6092181" cy="286657"/>
              <a:chOff x="217481" y="3570549"/>
              <a:chExt cx="8486624" cy="398057"/>
            </a:xfrm>
          </p:grpSpPr>
          <p:cxnSp>
            <p:nvCxnSpPr>
              <p:cNvPr id="30" name="直線コネクタ 29"/>
              <p:cNvCxnSpPr/>
              <p:nvPr/>
            </p:nvCxnSpPr>
            <p:spPr>
              <a:xfrm flipV="1">
                <a:off x="348812" y="3716860"/>
                <a:ext cx="8151028" cy="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1" name="直線コネクタ 30"/>
              <p:cNvCxnSpPr/>
              <p:nvPr/>
            </p:nvCxnSpPr>
            <p:spPr>
              <a:xfrm>
                <a:off x="348812" y="3570550"/>
                <a:ext cx="0" cy="14997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 name="直線コネクタ 31"/>
              <p:cNvCxnSpPr/>
              <p:nvPr/>
            </p:nvCxnSpPr>
            <p:spPr>
              <a:xfrm>
                <a:off x="2404208" y="3570550"/>
                <a:ext cx="0" cy="14997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 name="直線コネクタ 32"/>
              <p:cNvCxnSpPr/>
              <p:nvPr/>
            </p:nvCxnSpPr>
            <p:spPr>
              <a:xfrm>
                <a:off x="4173911" y="3570550"/>
                <a:ext cx="0" cy="14997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 name="直線コネクタ 33"/>
              <p:cNvCxnSpPr/>
              <p:nvPr/>
            </p:nvCxnSpPr>
            <p:spPr>
              <a:xfrm>
                <a:off x="7362200" y="3570549"/>
                <a:ext cx="0" cy="14997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直線コネクタ 34"/>
              <p:cNvCxnSpPr/>
              <p:nvPr/>
            </p:nvCxnSpPr>
            <p:spPr>
              <a:xfrm>
                <a:off x="8499840" y="3570549"/>
                <a:ext cx="0" cy="149971"/>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6" name="テキスト ボックス 35"/>
              <p:cNvSpPr txBox="1"/>
              <p:nvPr/>
            </p:nvSpPr>
            <p:spPr>
              <a:xfrm>
                <a:off x="217481" y="3691606"/>
                <a:ext cx="385592" cy="276999"/>
              </a:xfrm>
              <a:prstGeom prst="rect">
                <a:avLst/>
              </a:prstGeom>
              <a:noFill/>
            </p:spPr>
            <p:txBody>
              <a:bodyPr wrap="none" rtlCol="0">
                <a:spAutoFit/>
              </a:bodyPr>
              <a:lstStyle/>
              <a:p>
                <a:r>
                  <a:rPr kumimoji="1" lang="en-US" altLang="ja-JP" sz="1200" dirty="0"/>
                  <a:t>0m</a:t>
                </a:r>
                <a:endParaRPr kumimoji="1" lang="ja-JP" altLang="en-US" sz="1200" dirty="0"/>
              </a:p>
            </p:txBody>
          </p:sp>
          <p:sp>
            <p:nvSpPr>
              <p:cNvPr id="37" name="テキスト ボックス 36"/>
              <p:cNvSpPr txBox="1"/>
              <p:nvPr/>
            </p:nvSpPr>
            <p:spPr>
              <a:xfrm>
                <a:off x="2221964" y="3691606"/>
                <a:ext cx="385592" cy="276999"/>
              </a:xfrm>
              <a:prstGeom prst="rect">
                <a:avLst/>
              </a:prstGeom>
              <a:noFill/>
            </p:spPr>
            <p:txBody>
              <a:bodyPr wrap="none" rtlCol="0">
                <a:spAutoFit/>
              </a:bodyPr>
              <a:lstStyle/>
              <a:p>
                <a:r>
                  <a:rPr kumimoji="1" lang="en-US" altLang="ja-JP" sz="1200" dirty="0"/>
                  <a:t>8m</a:t>
                </a:r>
                <a:endParaRPr kumimoji="1" lang="ja-JP" altLang="en-US" sz="1200" dirty="0"/>
              </a:p>
            </p:txBody>
          </p:sp>
          <p:sp>
            <p:nvSpPr>
              <p:cNvPr id="38" name="テキスト ボックス 37"/>
              <p:cNvSpPr txBox="1"/>
              <p:nvPr/>
            </p:nvSpPr>
            <p:spPr>
              <a:xfrm>
                <a:off x="3915297" y="3691606"/>
                <a:ext cx="463588" cy="276999"/>
              </a:xfrm>
              <a:prstGeom prst="rect">
                <a:avLst/>
              </a:prstGeom>
              <a:noFill/>
            </p:spPr>
            <p:txBody>
              <a:bodyPr wrap="none" rtlCol="0">
                <a:spAutoFit/>
              </a:bodyPr>
              <a:lstStyle/>
              <a:p>
                <a:r>
                  <a:rPr kumimoji="1" lang="en-US" altLang="ja-JP" sz="1200" dirty="0"/>
                  <a:t>14m</a:t>
                </a:r>
                <a:endParaRPr kumimoji="1" lang="ja-JP" altLang="en-US" sz="1200" dirty="0"/>
              </a:p>
            </p:txBody>
          </p:sp>
          <p:sp>
            <p:nvSpPr>
              <p:cNvPr id="39" name="テキスト ボックス 38"/>
              <p:cNvSpPr txBox="1"/>
              <p:nvPr/>
            </p:nvSpPr>
            <p:spPr>
              <a:xfrm>
                <a:off x="7113883" y="3691606"/>
                <a:ext cx="463588" cy="276998"/>
              </a:xfrm>
              <a:prstGeom prst="rect">
                <a:avLst/>
              </a:prstGeom>
              <a:noFill/>
            </p:spPr>
            <p:txBody>
              <a:bodyPr wrap="none" rtlCol="0">
                <a:spAutoFit/>
              </a:bodyPr>
              <a:lstStyle/>
              <a:p>
                <a:r>
                  <a:rPr kumimoji="1" lang="en-US" altLang="ja-JP" sz="1200" dirty="0"/>
                  <a:t>27m</a:t>
                </a:r>
                <a:endParaRPr kumimoji="1" lang="ja-JP" altLang="en-US" sz="1200" dirty="0"/>
              </a:p>
            </p:txBody>
          </p:sp>
          <p:sp>
            <p:nvSpPr>
              <p:cNvPr id="40" name="テキスト ボックス 39"/>
              <p:cNvSpPr txBox="1"/>
              <p:nvPr/>
            </p:nvSpPr>
            <p:spPr>
              <a:xfrm>
                <a:off x="8240517" y="3691606"/>
                <a:ext cx="463588" cy="277000"/>
              </a:xfrm>
              <a:prstGeom prst="rect">
                <a:avLst/>
              </a:prstGeom>
              <a:noFill/>
            </p:spPr>
            <p:txBody>
              <a:bodyPr wrap="none" rtlCol="0">
                <a:spAutoFit/>
              </a:bodyPr>
              <a:lstStyle/>
              <a:p>
                <a:r>
                  <a:rPr kumimoji="1" lang="en-US" altLang="ja-JP" sz="1200" dirty="0"/>
                  <a:t>31m</a:t>
                </a:r>
                <a:endParaRPr kumimoji="1" lang="ja-JP" altLang="en-US" sz="1200" dirty="0"/>
              </a:p>
            </p:txBody>
          </p:sp>
          <p:cxnSp>
            <p:nvCxnSpPr>
              <p:cNvPr id="41" name="直線コネクタ 40"/>
              <p:cNvCxnSpPr/>
              <p:nvPr/>
            </p:nvCxnSpPr>
            <p:spPr>
              <a:xfrm>
                <a:off x="5135749" y="3570550"/>
                <a:ext cx="0" cy="149971"/>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2" name="テキスト ボックス 41"/>
              <p:cNvSpPr txBox="1"/>
              <p:nvPr/>
            </p:nvSpPr>
            <p:spPr>
              <a:xfrm>
                <a:off x="4889865" y="3691606"/>
                <a:ext cx="463588" cy="276998"/>
              </a:xfrm>
              <a:prstGeom prst="rect">
                <a:avLst/>
              </a:prstGeom>
              <a:noFill/>
            </p:spPr>
            <p:txBody>
              <a:bodyPr wrap="none" rtlCol="0">
                <a:spAutoFit/>
              </a:bodyPr>
              <a:lstStyle/>
              <a:p>
                <a:r>
                  <a:rPr kumimoji="1" lang="en-US" altLang="ja-JP" sz="1200" dirty="0"/>
                  <a:t>18m</a:t>
                </a:r>
                <a:endParaRPr kumimoji="1" lang="ja-JP" altLang="en-US" sz="1200" dirty="0"/>
              </a:p>
            </p:txBody>
          </p:sp>
          <p:cxnSp>
            <p:nvCxnSpPr>
              <p:cNvPr id="43" name="直線コネクタ 42"/>
              <p:cNvCxnSpPr/>
              <p:nvPr/>
            </p:nvCxnSpPr>
            <p:spPr>
              <a:xfrm>
                <a:off x="6429036" y="3570550"/>
                <a:ext cx="0" cy="149971"/>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4" name="テキスト ボックス 43"/>
              <p:cNvSpPr txBox="1"/>
              <p:nvPr/>
            </p:nvSpPr>
            <p:spPr>
              <a:xfrm>
                <a:off x="6208609" y="3691606"/>
                <a:ext cx="463588" cy="276998"/>
              </a:xfrm>
              <a:prstGeom prst="rect">
                <a:avLst/>
              </a:prstGeom>
              <a:noFill/>
            </p:spPr>
            <p:txBody>
              <a:bodyPr wrap="none" rtlCol="0">
                <a:spAutoFit/>
              </a:bodyPr>
              <a:lstStyle/>
              <a:p>
                <a:r>
                  <a:rPr kumimoji="1" lang="en-US" altLang="ja-JP" sz="1200" dirty="0"/>
                  <a:t>23m</a:t>
                </a:r>
                <a:endParaRPr kumimoji="1" lang="ja-JP" altLang="en-US" sz="1200" dirty="0"/>
              </a:p>
            </p:txBody>
          </p:sp>
        </p:grpSp>
      </p:grpSp>
      <p:graphicFrame>
        <p:nvGraphicFramePr>
          <p:cNvPr id="45" name="表 44"/>
          <p:cNvGraphicFramePr>
            <a:graphicFrameLocks noGrp="1"/>
          </p:cNvGraphicFramePr>
          <p:nvPr>
            <p:extLst>
              <p:ext uri="{D42A27DB-BD31-4B8C-83A1-F6EECF244321}">
                <p14:modId xmlns:p14="http://schemas.microsoft.com/office/powerpoint/2010/main" val="2382272389"/>
              </p:ext>
            </p:extLst>
          </p:nvPr>
        </p:nvGraphicFramePr>
        <p:xfrm>
          <a:off x="457200" y="5120368"/>
          <a:ext cx="8228962" cy="1483360"/>
        </p:xfrm>
        <a:graphic>
          <a:graphicData uri="http://schemas.openxmlformats.org/drawingml/2006/table">
            <a:tbl>
              <a:tblPr firstRow="1" bandRow="1">
                <a:tableStyleId>{5DA37D80-6434-44D0-A028-1B22A696006F}</a:tableStyleId>
              </a:tblPr>
              <a:tblGrid>
                <a:gridCol w="4556810">
                  <a:extLst>
                    <a:ext uri="{9D8B030D-6E8A-4147-A177-3AD203B41FA5}">
                      <a16:colId xmlns:a16="http://schemas.microsoft.com/office/drawing/2014/main" xmlns="" val="20000"/>
                    </a:ext>
                  </a:extLst>
                </a:gridCol>
                <a:gridCol w="3672152">
                  <a:extLst>
                    <a:ext uri="{9D8B030D-6E8A-4147-A177-3AD203B41FA5}">
                      <a16:colId xmlns:a16="http://schemas.microsoft.com/office/drawing/2014/main" xmlns="" val="20001"/>
                    </a:ext>
                  </a:extLst>
                </a:gridCol>
              </a:tblGrid>
              <a:tr h="370840">
                <a:tc>
                  <a:txBody>
                    <a:bodyPr/>
                    <a:lstStyle/>
                    <a:p>
                      <a:r>
                        <a:rPr kumimoji="1" lang="en-US" altLang="ja-JP" sz="1600" b="0" i="0" dirty="0">
                          <a:latin typeface="+mj-lt"/>
                          <a:cs typeface="Helvetica Neue"/>
                        </a:rPr>
                        <a:t>Conventional</a:t>
                      </a:r>
                      <a:r>
                        <a:rPr kumimoji="1" lang="en-US" altLang="ja-JP" sz="1600" b="0" i="0" baseline="0" dirty="0">
                          <a:latin typeface="+mj-lt"/>
                          <a:cs typeface="Helvetica Neue"/>
                        </a:rPr>
                        <a:t>/pulsed-neutron imaging</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r>
                        <a:rPr kumimoji="1" lang="en-US" altLang="ja-JP" sz="1600" b="0" i="0" dirty="0">
                          <a:latin typeface="+mj-lt"/>
                          <a:cs typeface="Helvetica Neue"/>
                        </a:rPr>
                        <a:t>Large beam size</a:t>
                      </a:r>
                      <a:r>
                        <a:rPr kumimoji="1" lang="en-US" altLang="ja-JP" sz="1600" b="0" i="0" baseline="0" dirty="0">
                          <a:latin typeface="+mj-lt"/>
                          <a:cs typeface="Helvetica Neue"/>
                        </a:rPr>
                        <a:t> (up to 30x30 cm</a:t>
                      </a:r>
                      <a:r>
                        <a:rPr kumimoji="1" lang="en-US" altLang="ja-JP" sz="1600" b="0" i="0" baseline="30000" dirty="0">
                          <a:latin typeface="+mj-lt"/>
                          <a:cs typeface="Helvetica Neue"/>
                        </a:rPr>
                        <a:t>2</a:t>
                      </a:r>
                      <a:r>
                        <a:rPr kumimoji="1" lang="en-US" altLang="ja-JP" sz="1600" b="0" i="0" baseline="0" dirty="0">
                          <a:latin typeface="+mj-lt"/>
                          <a:cs typeface="Helvetica Neue"/>
                        </a:rPr>
                        <a:t>)</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10000"/>
                  </a:ext>
                </a:extLst>
              </a:tr>
              <a:tr h="370840">
                <a:tc>
                  <a:txBody>
                    <a:bodyPr/>
                    <a:lstStyle/>
                    <a:p>
                      <a:r>
                        <a:rPr kumimoji="1" lang="en-US" altLang="ja-JP" sz="1600" b="0" i="0" dirty="0">
                          <a:latin typeface="+mj-lt"/>
                          <a:cs typeface="Helvetica Neue"/>
                        </a:rPr>
                        <a:t>High flux</a:t>
                      </a:r>
                      <a:r>
                        <a:rPr kumimoji="1" lang="en-US" altLang="ja-JP" sz="1600" b="0" i="0" baseline="0" dirty="0">
                          <a:latin typeface="+mj-lt"/>
                          <a:cs typeface="Helvetica Neue"/>
                        </a:rPr>
                        <a:t> (2.6x10</a:t>
                      </a:r>
                      <a:r>
                        <a:rPr kumimoji="1" lang="en-US" altLang="ja-JP" sz="1600" b="0" i="0" baseline="30000" dirty="0">
                          <a:latin typeface="+mj-lt"/>
                          <a:cs typeface="Helvetica Neue"/>
                        </a:rPr>
                        <a:t>7 </a:t>
                      </a:r>
                      <a:r>
                        <a:rPr kumimoji="1" lang="en-US" altLang="ja-JP" sz="1600" b="0" i="0" baseline="0" dirty="0">
                          <a:latin typeface="+mj-lt"/>
                          <a:cs typeface="Helvetica Neue"/>
                        </a:rPr>
                        <a:t>n/s/cm</a:t>
                      </a:r>
                      <a:r>
                        <a:rPr kumimoji="1" lang="en-US" altLang="ja-JP" sz="1600" b="0" i="0" baseline="30000" dirty="0">
                          <a:latin typeface="+mj-lt"/>
                          <a:cs typeface="Helvetica Neue"/>
                        </a:rPr>
                        <a:t>2 </a:t>
                      </a:r>
                      <a:r>
                        <a:rPr kumimoji="1" lang="en-US" altLang="ja-JP" sz="1600" b="0" i="0" baseline="0" dirty="0">
                          <a:latin typeface="+mj-lt"/>
                          <a:cs typeface="Helvetica Neue"/>
                        </a:rPr>
                        <a:t>@ &lt;0.5eV)</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r>
                        <a:rPr kumimoji="1" lang="en-US" altLang="ja-JP" sz="1600" b="0" i="0" dirty="0">
                          <a:latin typeface="+mj-lt"/>
                          <a:cs typeface="Helvetica Neue"/>
                        </a:rPr>
                        <a:t>Variable L/D (up to 7500)</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10001"/>
                  </a:ext>
                </a:extLst>
              </a:tr>
              <a:tr h="370840">
                <a:tc>
                  <a:txBody>
                    <a:bodyPr/>
                    <a:lstStyle/>
                    <a:p>
                      <a:r>
                        <a:rPr kumimoji="1" lang="en-US" altLang="ja-JP" sz="1600" b="0" i="0" dirty="0">
                          <a:latin typeface="+mj-lt"/>
                          <a:cs typeface="Helvetica Neue"/>
                        </a:rPr>
                        <a:t>Wide</a:t>
                      </a:r>
                      <a:r>
                        <a:rPr kumimoji="1" lang="en-US" altLang="ja-JP" sz="1600" b="0" i="0" baseline="0" dirty="0">
                          <a:latin typeface="+mj-lt"/>
                          <a:cs typeface="Helvetica Neue"/>
                        </a:rPr>
                        <a:t> bandwidth (~9Å, </a:t>
                      </a:r>
                      <a:r>
                        <a:rPr kumimoji="1" lang="en-US" altLang="ja-JP" sz="1600" b="0" i="0" baseline="0" dirty="0" err="1">
                          <a:latin typeface="+mj-lt"/>
                          <a:cs typeface="Helvetica Neue"/>
                        </a:rPr>
                        <a:t>Δλ</a:t>
                      </a:r>
                      <a:r>
                        <a:rPr kumimoji="1" lang="en-US" altLang="ja-JP" sz="1600" b="0" i="0" baseline="0" dirty="0">
                          <a:latin typeface="+mj-lt"/>
                          <a:cs typeface="Helvetica Neue"/>
                        </a:rPr>
                        <a:t>/</a:t>
                      </a:r>
                      <a:r>
                        <a:rPr kumimoji="1" lang="en-US" altLang="ja-JP" sz="1600" b="0" i="0" baseline="0" dirty="0" err="1">
                          <a:latin typeface="+mj-lt"/>
                          <a:cs typeface="Helvetica Neue"/>
                        </a:rPr>
                        <a:t>λ</a:t>
                      </a:r>
                      <a:r>
                        <a:rPr kumimoji="1" lang="en-US" altLang="ja-JP" sz="1600" b="0" i="0" baseline="0" dirty="0">
                          <a:latin typeface="+mj-lt"/>
                          <a:cs typeface="Helvetica Neue"/>
                        </a:rPr>
                        <a:t> &lt; 0.2%)</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r>
                        <a:rPr kumimoji="1" lang="en-US" altLang="ja-JP" sz="1600" b="0" i="0" dirty="0">
                          <a:latin typeface="+mj-lt"/>
                          <a:cs typeface="Helvetica Neue"/>
                        </a:rPr>
                        <a:t>Large experimental area</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10002"/>
                  </a:ext>
                </a:extLst>
              </a:tr>
              <a:tr h="370840">
                <a:tc>
                  <a:txBody>
                    <a:bodyPr/>
                    <a:lstStyle/>
                    <a:p>
                      <a:r>
                        <a:rPr kumimoji="1" lang="en-US" altLang="ja-JP" sz="1600" b="0" i="0" dirty="0">
                          <a:latin typeface="+mj-lt"/>
                          <a:cs typeface="Helvetica Neue"/>
                        </a:rPr>
                        <a:t>Optional sample environments</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tc>
                  <a:txBody>
                    <a:bodyPr/>
                    <a:lstStyle/>
                    <a:p>
                      <a:r>
                        <a:rPr kumimoji="1" lang="en-US" altLang="ja-JP" sz="1600" b="0" i="0" dirty="0">
                          <a:latin typeface="+mj-lt"/>
                          <a:cs typeface="Helvetica Neue"/>
                        </a:rPr>
                        <a:t>Automated measurements</a:t>
                      </a:r>
                      <a:endParaRPr kumimoji="1" lang="ja-JP" altLang="en-US" sz="1600" b="0" i="0" dirty="0">
                        <a:latin typeface="+mj-lt"/>
                        <a:cs typeface="Helvetica Neue"/>
                      </a:endParaRPr>
                    </a:p>
                  </a:txBody>
                  <a:tcPr>
                    <a:lnL w="12700" cap="flat" cmpd="sng" algn="ctr">
                      <a:solidFill>
                        <a:srgbClr val="C0504D"/>
                      </a:solidFill>
                      <a:prstDash val="solid"/>
                      <a:round/>
                      <a:headEnd type="none" w="med" len="med"/>
                      <a:tailEnd type="none" w="med" len="med"/>
                    </a:lnL>
                    <a:lnR w="12700" cap="flat" cmpd="sng" algn="ctr">
                      <a:solidFill>
                        <a:srgbClr val="C0504D"/>
                      </a:solidFill>
                      <a:prstDash val="solid"/>
                      <a:round/>
                      <a:headEnd type="none" w="med" len="med"/>
                      <a:tailEnd type="none" w="med" len="med"/>
                    </a:lnR>
                    <a:lnT w="12700" cap="flat" cmpd="sng" algn="ctr">
                      <a:solidFill>
                        <a:srgbClr val="C0504D"/>
                      </a:solidFill>
                      <a:prstDash val="solid"/>
                      <a:round/>
                      <a:headEnd type="none" w="med" len="med"/>
                      <a:tailEnd type="none" w="med" len="med"/>
                    </a:lnT>
                    <a:lnB w="12700" cap="flat" cmpd="sng" algn="ctr">
                      <a:solidFill>
                        <a:srgbClr val="C0504D"/>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46" name="タイトル 1"/>
          <p:cNvSpPr txBox="1">
            <a:spLocks/>
          </p:cNvSpPr>
          <p:nvPr/>
        </p:nvSpPr>
        <p:spPr>
          <a:xfrm>
            <a:off x="463323" y="4716979"/>
            <a:ext cx="3180864" cy="307777"/>
          </a:xfrm>
          <a:prstGeom prst="rect">
            <a:avLst/>
          </a:prstGeom>
        </p:spPr>
        <p:txBody>
          <a:bodyPr vert="horz" wrap="square" lIns="0" tIns="0" rIns="0" bIns="0" rtlCol="0" anchor="t">
            <a:spAutoFit/>
          </a:bodyPr>
          <a:lstStyle>
            <a:lvl1pPr algn="ctr" defTabSz="2088170" rtl="0" eaLnBrk="1" latinLnBrk="0" hangingPunct="1">
              <a:spcBef>
                <a:spcPct val="0"/>
              </a:spcBef>
              <a:buNone/>
              <a:defRPr kumimoji="1" sz="20100" kern="1200">
                <a:solidFill>
                  <a:schemeClr val="tx1"/>
                </a:solidFill>
                <a:latin typeface="+mj-lt"/>
                <a:ea typeface="+mj-ea"/>
                <a:cs typeface="+mj-cs"/>
              </a:defRPr>
            </a:lvl1pPr>
          </a:lstStyle>
          <a:p>
            <a:pPr algn="l">
              <a:spcBef>
                <a:spcPts val="1200"/>
              </a:spcBef>
            </a:pPr>
            <a:r>
              <a:rPr lang="en-US" altLang="ja-JP" sz="2000" b="1" dirty="0">
                <a:solidFill>
                  <a:srgbClr val="000000"/>
                </a:solidFill>
                <a:cs typeface="Helvetica Neue"/>
              </a:rPr>
              <a:t>Properties of RADEN</a:t>
            </a:r>
            <a:endParaRPr lang="ja-JP" altLang="en-US" sz="2000" b="1" dirty="0">
              <a:solidFill>
                <a:srgbClr val="000000"/>
              </a:solidFill>
              <a:cs typeface="Helvetica Neue"/>
            </a:endParaRPr>
          </a:p>
        </p:txBody>
      </p:sp>
      <p:sp>
        <p:nvSpPr>
          <p:cNvPr id="49" name="タイトル 1"/>
          <p:cNvSpPr>
            <a:spLocks noGrp="1"/>
          </p:cNvSpPr>
          <p:nvPr>
            <p:ph type="title"/>
          </p:nvPr>
        </p:nvSpPr>
        <p:spPr>
          <a:xfrm>
            <a:off x="457200" y="458066"/>
            <a:ext cx="8229600" cy="990600"/>
          </a:xfrm>
        </p:spPr>
        <p:txBody>
          <a:bodyPr>
            <a:normAutofit fontScale="90000"/>
          </a:bodyPr>
          <a:lstStyle/>
          <a:p>
            <a:r>
              <a:rPr kumimoji="1" lang="en-US" altLang="ja-JP" dirty="0"/>
              <a:t>RADEN/BL22 – Neutron imaging instrument at the MLF</a:t>
            </a:r>
            <a:endParaRPr kumimoji="1" lang="ja-JP" altLang="en-US" dirty="0"/>
          </a:p>
        </p:txBody>
      </p:sp>
      <p:sp>
        <p:nvSpPr>
          <p:cNvPr id="48" name="テキスト ボックス 39">
            <a:extLst>
              <a:ext uri="{FF2B5EF4-FFF2-40B4-BE49-F238E27FC236}">
                <a16:creationId xmlns:a16="http://schemas.microsoft.com/office/drawing/2014/main" xmlns="" id="{6C7DF42E-688B-494A-BC49-A7D1807D512D}"/>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93257708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角丸四角形 44"/>
          <p:cNvSpPr/>
          <p:nvPr/>
        </p:nvSpPr>
        <p:spPr>
          <a:xfrm>
            <a:off x="-184534" y="1402889"/>
            <a:ext cx="5809706" cy="3306933"/>
          </a:xfrm>
          <a:prstGeom prst="roundRect">
            <a:avLst>
              <a:gd name="adj" fmla="val 4161"/>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9" name="角丸四角形 8"/>
          <p:cNvSpPr/>
          <p:nvPr/>
        </p:nvSpPr>
        <p:spPr>
          <a:xfrm>
            <a:off x="5722867" y="1402889"/>
            <a:ext cx="3590743" cy="3306933"/>
          </a:xfrm>
          <a:prstGeom prst="roundRect">
            <a:avLst>
              <a:gd name="adj" fmla="val 481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20" name="Picture 19" descr="watch.2Dimg.all.inv.20120912.tiff"/>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12039" t="5416" r="12679" b="4914"/>
          <a:stretch/>
        </p:blipFill>
        <p:spPr>
          <a:xfrm>
            <a:off x="3131694" y="1626891"/>
            <a:ext cx="2274108" cy="2708715"/>
          </a:xfrm>
          <a:prstGeom prst="rect">
            <a:avLst/>
          </a:prstGeom>
        </p:spPr>
      </p:pic>
      <p:sp>
        <p:nvSpPr>
          <p:cNvPr id="2" name="Title 1"/>
          <p:cNvSpPr>
            <a:spLocks noGrp="1"/>
          </p:cNvSpPr>
          <p:nvPr>
            <p:ph type="title"/>
          </p:nvPr>
        </p:nvSpPr>
        <p:spPr>
          <a:xfrm>
            <a:off x="457200" y="385920"/>
            <a:ext cx="8229600" cy="990600"/>
          </a:xfrm>
        </p:spPr>
        <p:txBody>
          <a:bodyPr>
            <a:noAutofit/>
          </a:bodyPr>
          <a:lstStyle/>
          <a:p>
            <a:r>
              <a:rPr kumimoji="1" lang="en-US" altLang="ja-JP" dirty="0"/>
              <a:t>Performance of standard</a:t>
            </a:r>
            <a:r>
              <a:rPr kumimoji="1" lang="ja-JP" altLang="en-US" dirty="0"/>
              <a:t> </a:t>
            </a:r>
            <a:r>
              <a:rPr kumimoji="1" lang="en-US" altLang="ja-JP" dirty="0"/>
              <a:t>µNID</a:t>
            </a:r>
            <a:endParaRPr kumimoji="1" lang="ja-JP" altLang="en-US" dirty="0"/>
          </a:p>
        </p:txBody>
      </p:sp>
      <p:sp>
        <p:nvSpPr>
          <p:cNvPr id="6" name="Rectangle 33"/>
          <p:cNvSpPr>
            <a:spLocks/>
          </p:cNvSpPr>
          <p:nvPr/>
        </p:nvSpPr>
        <p:spPr bwMode="auto">
          <a:xfrm>
            <a:off x="2985131" y="4263734"/>
            <a:ext cx="2561786" cy="36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r>
              <a:rPr lang="en-US" altLang="ja-JP" sz="1200" dirty="0">
                <a:solidFill>
                  <a:srgbClr val="666666"/>
                </a:solidFill>
                <a:latin typeface="Helvetica Neue" charset="0"/>
                <a:cs typeface="Helvetica Neue" charset="0"/>
                <a:sym typeface="Helvetica Neue" charset="0"/>
              </a:rPr>
              <a:t>Image taken at NOBORU (2011)</a:t>
            </a:r>
          </a:p>
        </p:txBody>
      </p:sp>
      <p:grpSp>
        <p:nvGrpSpPr>
          <p:cNvPr id="24" name="Group 23"/>
          <p:cNvGrpSpPr/>
          <p:nvPr/>
        </p:nvGrpSpPr>
        <p:grpSpPr>
          <a:xfrm>
            <a:off x="348650" y="1572752"/>
            <a:ext cx="2508424" cy="1906403"/>
            <a:chOff x="543496" y="3305944"/>
            <a:chExt cx="3290916" cy="2520280"/>
          </a:xfrm>
        </p:grpSpPr>
        <p:pic>
          <p:nvPicPr>
            <p:cNvPr id="25" name="Picture 24" descr="template.example.20120907.2.ep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7512" y="3713088"/>
              <a:ext cx="3146900" cy="2113136"/>
            </a:xfrm>
            <a:prstGeom prst="rect">
              <a:avLst/>
            </a:prstGeom>
          </p:spPr>
        </p:pic>
        <p:sp>
          <p:nvSpPr>
            <p:cNvPr id="26" name="Line 14"/>
            <p:cNvSpPr>
              <a:spLocks noChangeShapeType="1"/>
            </p:cNvSpPr>
            <p:nvPr/>
          </p:nvSpPr>
          <p:spPr bwMode="auto">
            <a:xfrm flipH="1">
              <a:off x="2991767" y="4859343"/>
              <a:ext cx="288032" cy="129403"/>
            </a:xfrm>
            <a:prstGeom prst="line">
              <a:avLst/>
            </a:prstGeom>
            <a:noFill/>
            <a:ln w="38100">
              <a:solidFill>
                <a:srgbClr val="930807"/>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7" name="テキスト ボックス 68"/>
            <p:cNvSpPr txBox="1">
              <a:spLocks noChangeArrowheads="1"/>
            </p:cNvSpPr>
            <p:nvPr/>
          </p:nvSpPr>
          <p:spPr bwMode="auto">
            <a:xfrm>
              <a:off x="1864411" y="4798783"/>
              <a:ext cx="1265827" cy="691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l" eaLnBrk="1" hangingPunct="1"/>
              <a:r>
                <a:rPr kumimoji="1" lang="en-US" altLang="ja-JP" sz="1400" dirty="0">
                  <a:solidFill>
                    <a:srgbClr val="930807"/>
                  </a:solidFill>
                  <a:latin typeface="Helvetica Neue" charset="0"/>
                </a:rPr>
                <a:t>Template for fit</a:t>
              </a:r>
              <a:endParaRPr kumimoji="1" lang="ja-JP" altLang="en-US" sz="1400" dirty="0">
                <a:solidFill>
                  <a:srgbClr val="930807"/>
                </a:solidFill>
                <a:latin typeface="Helvetica Neue" charset="0"/>
              </a:endParaRPr>
            </a:p>
          </p:txBody>
        </p:sp>
        <p:sp>
          <p:nvSpPr>
            <p:cNvPr id="28" name="テキスト ボックス 68"/>
            <p:cNvSpPr txBox="1">
              <a:spLocks noChangeArrowheads="1"/>
            </p:cNvSpPr>
            <p:nvPr/>
          </p:nvSpPr>
          <p:spPr bwMode="auto">
            <a:xfrm>
              <a:off x="543496" y="3305944"/>
              <a:ext cx="3290916" cy="438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1pPr>
              <a:lvl2pPr marL="742950" indent="-28575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2pPr>
              <a:lvl3pPr marL="1143000" indent="-22860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3pPr>
              <a:lvl4pPr marL="1600200" indent="-22860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4pPr>
              <a:lvl5pPr marL="2057400" indent="-228600" eaLnBrk="0" hangingPunct="0">
                <a:defRPr sz="2400">
                  <a:solidFill>
                    <a:srgbClr val="4A7594"/>
                  </a:solidFill>
                  <a:latin typeface="Helvetica Neue Bold Condensed" charset="0"/>
                  <a:ea typeface="ヒラギノ角ゴ ProN W6" charset="0"/>
                  <a:cs typeface="ヒラギノ角ゴ ProN W6" charset="0"/>
                  <a:sym typeface="Helvetica Neue Bold Condensed" charset="0"/>
                </a:defRPr>
              </a:lvl5pPr>
              <a:lvl6pPr marL="25146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6pPr>
              <a:lvl7pPr marL="29718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7pPr>
              <a:lvl8pPr marL="34290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8pPr>
              <a:lvl9pPr marL="3886200" indent="-228600" algn="ctr" eaLnBrk="0" fontAlgn="base" hangingPunct="0">
                <a:spcBef>
                  <a:spcPct val="0"/>
                </a:spcBef>
                <a:spcAft>
                  <a:spcPct val="0"/>
                </a:spcAft>
                <a:defRPr sz="2400">
                  <a:solidFill>
                    <a:srgbClr val="4A7594"/>
                  </a:solidFill>
                  <a:latin typeface="Helvetica Neue Bold Condensed" charset="0"/>
                  <a:ea typeface="ヒラギノ角ゴ ProN W6" charset="0"/>
                  <a:cs typeface="ヒラギノ角ゴ ProN W6" charset="0"/>
                  <a:sym typeface="Helvetica Neue Bold Condensed" charset="0"/>
                </a:defRPr>
              </a:lvl9pPr>
            </a:lstStyle>
            <a:p>
              <a:pPr algn="l" eaLnBrk="1" hangingPunct="1"/>
              <a:r>
                <a:rPr kumimoji="1" lang="en-US" altLang="ja-JP" sz="1600" dirty="0">
                  <a:solidFill>
                    <a:schemeClr val="tx2"/>
                  </a:solidFill>
                  <a:latin typeface="Helvetica Neue Bold Condensed"/>
                  <a:cs typeface="Helvetica Neue Bold Condensed"/>
                </a:rPr>
                <a:t>Measured TOT distribution</a:t>
              </a:r>
              <a:endParaRPr kumimoji="1" lang="ja-JP" altLang="en-US" sz="1600" dirty="0">
                <a:solidFill>
                  <a:schemeClr val="tx2"/>
                </a:solidFill>
                <a:latin typeface="Helvetica Neue Bold Condensed"/>
                <a:cs typeface="Helvetica Neue Bold Condensed"/>
              </a:endParaRPr>
            </a:p>
          </p:txBody>
        </p:sp>
        <p:cxnSp>
          <p:nvCxnSpPr>
            <p:cNvPr id="29" name="Straight Connector 28"/>
            <p:cNvCxnSpPr/>
            <p:nvPr/>
          </p:nvCxnSpPr>
          <p:spPr bwMode="auto">
            <a:xfrm>
              <a:off x="1911648" y="3809992"/>
              <a:ext cx="0" cy="1656192"/>
            </a:xfrm>
            <a:prstGeom prst="line">
              <a:avLst/>
            </a:prstGeom>
            <a:ln w="28575" cmpd="sng">
              <a:solidFill>
                <a:srgbClr val="0000FF"/>
              </a:solidFill>
              <a:prstDash val="dash"/>
            </a:ln>
            <a:extLst/>
          </p:spPr>
          <p:style>
            <a:lnRef idx="1">
              <a:schemeClr val="accent6"/>
            </a:lnRef>
            <a:fillRef idx="0">
              <a:schemeClr val="accent6"/>
            </a:fillRef>
            <a:effectRef idx="0">
              <a:schemeClr val="accent6"/>
            </a:effectRef>
            <a:fontRef idx="minor">
              <a:schemeClr val="tx1"/>
            </a:fontRef>
          </p:style>
        </p:cxnSp>
        <p:sp>
          <p:nvSpPr>
            <p:cNvPr id="30" name="Rectangle 26"/>
            <p:cNvSpPr>
              <a:spLocks/>
            </p:cNvSpPr>
            <p:nvPr/>
          </p:nvSpPr>
          <p:spPr bwMode="auto">
            <a:xfrm>
              <a:off x="2393515" y="4227858"/>
              <a:ext cx="790925" cy="2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p>
              <a:r>
                <a:rPr lang="en-US" sz="1400" dirty="0">
                  <a:solidFill>
                    <a:srgbClr val="666633"/>
                  </a:solidFill>
                  <a:latin typeface="+mn-lt"/>
                  <a:ea typeface="ＭＳ Ｐゴシック" charset="0"/>
                  <a:cs typeface="ＭＳ Ｐゴシック" charset="0"/>
                </a:rPr>
                <a:t>Proton</a:t>
              </a:r>
            </a:p>
          </p:txBody>
        </p:sp>
        <p:sp>
          <p:nvSpPr>
            <p:cNvPr id="31" name="Rectangle 27"/>
            <p:cNvSpPr>
              <a:spLocks/>
            </p:cNvSpPr>
            <p:nvPr/>
          </p:nvSpPr>
          <p:spPr bwMode="auto">
            <a:xfrm>
              <a:off x="1251951" y="4149291"/>
              <a:ext cx="766061" cy="28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p>
              <a:r>
                <a:rPr lang="en-US" sz="1400" dirty="0">
                  <a:latin typeface="+mn-lt"/>
                  <a:ea typeface="ＭＳ Ｐゴシック" charset="0"/>
                  <a:cs typeface="ＭＳ Ｐゴシック" charset="0"/>
                </a:rPr>
                <a:t>Triton</a:t>
              </a:r>
            </a:p>
          </p:txBody>
        </p:sp>
      </p:grpSp>
      <p:sp>
        <p:nvSpPr>
          <p:cNvPr id="43" name="Right Arrow 42"/>
          <p:cNvSpPr/>
          <p:nvPr/>
        </p:nvSpPr>
        <p:spPr>
          <a:xfrm rot="10800000" flipH="1">
            <a:off x="2729159" y="2317501"/>
            <a:ext cx="560401" cy="50382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grpSp>
        <p:nvGrpSpPr>
          <p:cNvPr id="3" name="図形グループ 2"/>
          <p:cNvGrpSpPr/>
          <p:nvPr/>
        </p:nvGrpSpPr>
        <p:grpSpPr>
          <a:xfrm>
            <a:off x="5846851" y="2428265"/>
            <a:ext cx="2965217" cy="2042732"/>
            <a:chOff x="428660" y="4365324"/>
            <a:chExt cx="3131433" cy="2157238"/>
          </a:xfrm>
        </p:grpSpPr>
        <p:grpSp>
          <p:nvGrpSpPr>
            <p:cNvPr id="32" name="Group 31"/>
            <p:cNvGrpSpPr/>
            <p:nvPr/>
          </p:nvGrpSpPr>
          <p:grpSpPr>
            <a:xfrm>
              <a:off x="428660" y="4365324"/>
              <a:ext cx="3131433" cy="2157238"/>
              <a:chOff x="1047552" y="4242048"/>
              <a:chExt cx="2951995" cy="2032972"/>
            </a:xfrm>
          </p:grpSpPr>
          <p:pic>
            <p:nvPicPr>
              <p:cNvPr id="33" name="Picture 32" descr="edep.cuts.20110916.2.eps"/>
              <p:cNvPicPr>
                <a:picLocks noChangeAspect="1"/>
              </p:cNvPicPr>
              <p:nvPr/>
            </p:nvPicPr>
            <p:blipFill rotWithShape="1">
              <a:blip r:embed="rId6" cstate="email">
                <a:extLst>
                  <a:ext uri="{28A0092B-C50C-407E-A947-70E740481C1C}">
                    <a14:useLocalDpi xmlns:a14="http://schemas.microsoft.com/office/drawing/2010/main"/>
                  </a:ext>
                </a:extLst>
              </a:blip>
              <a:srcRect t="4145" b="50251"/>
              <a:stretch/>
            </p:blipFill>
            <p:spPr>
              <a:xfrm>
                <a:off x="1047552" y="4242048"/>
                <a:ext cx="2951995" cy="2032972"/>
              </a:xfrm>
              <a:prstGeom prst="rect">
                <a:avLst/>
              </a:prstGeom>
            </p:spPr>
          </p:pic>
          <p:sp>
            <p:nvSpPr>
              <p:cNvPr id="34" name="Rectangle 50"/>
              <p:cNvSpPr>
                <a:spLocks/>
              </p:cNvSpPr>
              <p:nvPr/>
            </p:nvSpPr>
            <p:spPr bwMode="auto">
              <a:xfrm>
                <a:off x="2969583" y="4316976"/>
                <a:ext cx="945645" cy="46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r">
                  <a:lnSpc>
                    <a:spcPct val="80000"/>
                  </a:lnSpc>
                </a:pPr>
                <a:r>
                  <a:rPr lang="en-US" altLang="ja-JP" sz="1400" baseline="32000" dirty="0">
                    <a:solidFill>
                      <a:srgbClr val="A71120"/>
                    </a:solidFill>
                    <a:cs typeface="Helvetica Neue Bold Condensed" charset="0"/>
                  </a:rPr>
                  <a:t>137</a:t>
                </a:r>
                <a:r>
                  <a:rPr lang="en-US" altLang="ja-JP" sz="1400" dirty="0">
                    <a:solidFill>
                      <a:srgbClr val="A71120"/>
                    </a:solidFill>
                    <a:cs typeface="Helvetica Neue Bold Condensed" charset="0"/>
                  </a:rPr>
                  <a:t>Cs</a:t>
                </a:r>
              </a:p>
              <a:p>
                <a:pPr algn="r">
                  <a:lnSpc>
                    <a:spcPct val="80000"/>
                  </a:lnSpc>
                </a:pPr>
                <a:r>
                  <a:rPr lang="en-US" altLang="ja-JP" sz="1400" dirty="0">
                    <a:solidFill>
                      <a:srgbClr val="272F74"/>
                    </a:solidFill>
                    <a:cs typeface="Helvetica Neue Bold Condensed" charset="0"/>
                  </a:rPr>
                  <a:t>No source</a:t>
                </a:r>
              </a:p>
            </p:txBody>
          </p:sp>
          <p:sp>
            <p:nvSpPr>
              <p:cNvPr id="35" name="Line 51"/>
              <p:cNvSpPr>
                <a:spLocks noChangeShapeType="1"/>
              </p:cNvSpPr>
              <p:nvPr/>
            </p:nvSpPr>
            <p:spPr bwMode="auto">
              <a:xfrm>
                <a:off x="2079608" y="5724261"/>
                <a:ext cx="0" cy="312378"/>
              </a:xfrm>
              <a:prstGeom prst="line">
                <a:avLst/>
              </a:prstGeom>
              <a:noFill/>
              <a:ln w="25400">
                <a:solidFill>
                  <a:srgbClr val="FF3300"/>
                </a:solidFill>
                <a:miter lim="800000"/>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36" name="Rectangle 52"/>
              <p:cNvSpPr>
                <a:spLocks/>
              </p:cNvSpPr>
              <p:nvPr/>
            </p:nvSpPr>
            <p:spPr bwMode="auto">
              <a:xfrm>
                <a:off x="1677272" y="5293955"/>
                <a:ext cx="822412" cy="4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lnSpc>
                    <a:spcPct val="90000"/>
                  </a:lnSpc>
                </a:pPr>
                <a:r>
                  <a:rPr lang="en-US" altLang="ja-JP" sz="1400" dirty="0">
                    <a:solidFill>
                      <a:srgbClr val="FF3300"/>
                    </a:solidFill>
                    <a:latin typeface="Helvetica Neue" charset="0"/>
                    <a:cs typeface="Helvetica Neue" charset="0"/>
                    <a:sym typeface="Helvetica Neue" charset="0"/>
                  </a:rPr>
                  <a:t>‘Energy’ cut</a:t>
                </a:r>
              </a:p>
            </p:txBody>
          </p:sp>
          <p:sp>
            <p:nvSpPr>
              <p:cNvPr id="37" name="Rectangle 53"/>
              <p:cNvSpPr>
                <a:spLocks/>
              </p:cNvSpPr>
              <p:nvPr/>
            </p:nvSpPr>
            <p:spPr bwMode="auto">
              <a:xfrm>
                <a:off x="1923097" y="4357666"/>
                <a:ext cx="906725" cy="39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r>
                  <a:rPr lang="en-US" altLang="ja-JP" sz="1400" dirty="0">
                    <a:solidFill>
                      <a:srgbClr val="003366"/>
                    </a:solidFill>
                    <a:latin typeface="Helvetica Neue" charset="0"/>
                    <a:cs typeface="Helvetica Neue" charset="0"/>
                    <a:sym typeface="Helvetica Neue" charset="0"/>
                  </a:rPr>
                  <a:t>Neutrons</a:t>
                </a:r>
              </a:p>
            </p:txBody>
          </p:sp>
          <p:sp>
            <p:nvSpPr>
              <p:cNvPr id="38" name="Rectangle 54"/>
              <p:cNvSpPr>
                <a:spLocks/>
              </p:cNvSpPr>
              <p:nvPr/>
            </p:nvSpPr>
            <p:spPr bwMode="auto">
              <a:xfrm>
                <a:off x="1410940" y="4810212"/>
                <a:ext cx="632470" cy="335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r>
                  <a:rPr lang="en-US" altLang="ja-JP" sz="1400" dirty="0" err="1">
                    <a:solidFill>
                      <a:srgbClr val="CC0000"/>
                    </a:solidFill>
                    <a:latin typeface="Helvetica Neue" charset="0"/>
                    <a:cs typeface="Lucida Grande" charset="0"/>
                    <a:sym typeface="Helvetica Neue" charset="0"/>
                  </a:rPr>
                  <a:t>γ’s</a:t>
                </a:r>
                <a:endParaRPr lang="en-US" altLang="ja-JP" sz="1400" dirty="0">
                  <a:solidFill>
                    <a:srgbClr val="CC0000"/>
                  </a:solidFill>
                  <a:latin typeface="Helvetica Neue" charset="0"/>
                  <a:cs typeface="Helvetica Neue" charset="0"/>
                  <a:sym typeface="Helvetica Neue" charset="0"/>
                </a:endParaRPr>
              </a:p>
            </p:txBody>
          </p:sp>
          <p:sp>
            <p:nvSpPr>
              <p:cNvPr id="39" name="Line 55"/>
              <p:cNvSpPr>
                <a:spLocks noChangeShapeType="1"/>
              </p:cNvSpPr>
              <p:nvPr/>
            </p:nvSpPr>
            <p:spPr bwMode="auto">
              <a:xfrm flipH="1">
                <a:off x="1623616" y="5178152"/>
                <a:ext cx="73023" cy="165740"/>
              </a:xfrm>
              <a:prstGeom prst="line">
                <a:avLst/>
              </a:prstGeom>
              <a:noFill/>
              <a:ln w="25400">
                <a:solidFill>
                  <a:srgbClr val="CC0000"/>
                </a:solidFill>
                <a:miter lim="800000"/>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40" name="Line 56"/>
              <p:cNvSpPr>
                <a:spLocks noChangeShapeType="1"/>
              </p:cNvSpPr>
              <p:nvPr/>
            </p:nvSpPr>
            <p:spPr bwMode="auto">
              <a:xfrm>
                <a:off x="2435104" y="4715251"/>
                <a:ext cx="167246" cy="259854"/>
              </a:xfrm>
              <a:prstGeom prst="line">
                <a:avLst/>
              </a:prstGeom>
              <a:noFill/>
              <a:ln w="25400">
                <a:solidFill>
                  <a:srgbClr val="003366"/>
                </a:solidFill>
                <a:miter lim="800000"/>
                <a:headEnd/>
                <a:tailEnd type="triangle" w="med" len="me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48" name="TextBox 47"/>
            <p:cNvSpPr txBox="1"/>
            <p:nvPr/>
          </p:nvSpPr>
          <p:spPr>
            <a:xfrm>
              <a:off x="2526896" y="6384063"/>
              <a:ext cx="1000274" cy="138499"/>
            </a:xfrm>
            <a:prstGeom prst="rect">
              <a:avLst/>
            </a:prstGeom>
            <a:solidFill>
              <a:srgbClr val="FFFFFF"/>
            </a:solidFill>
          </p:spPr>
          <p:txBody>
            <a:bodyPr wrap="none" lIns="0" tIns="0" rIns="0" bIns="0" rtlCol="0">
              <a:spAutoFit/>
            </a:bodyPr>
            <a:lstStyle/>
            <a:p>
              <a:r>
                <a:rPr kumimoji="1" lang="en-US" altLang="ja-JP" sz="900" b="1" dirty="0">
                  <a:latin typeface="Arial"/>
                  <a:cs typeface="Arial"/>
                </a:rPr>
                <a:t>Total TOT (clocks)</a:t>
              </a:r>
              <a:endParaRPr kumimoji="1" lang="ja-JP" altLang="en-US" sz="900" b="1" dirty="0">
                <a:latin typeface="Arial"/>
                <a:cs typeface="Arial"/>
              </a:endParaRPr>
            </a:p>
          </p:txBody>
        </p:sp>
      </p:grpSp>
      <p:sp>
        <p:nvSpPr>
          <p:cNvPr id="5" name="テキスト ボックス 4"/>
          <p:cNvSpPr txBox="1"/>
          <p:nvPr/>
        </p:nvSpPr>
        <p:spPr>
          <a:xfrm>
            <a:off x="5885176" y="1584580"/>
            <a:ext cx="3078280" cy="646331"/>
          </a:xfrm>
          <a:prstGeom prst="rect">
            <a:avLst/>
          </a:prstGeom>
          <a:noFill/>
        </p:spPr>
        <p:txBody>
          <a:bodyPr wrap="square" rtlCol="0">
            <a:spAutoFit/>
          </a:bodyPr>
          <a:lstStyle/>
          <a:p>
            <a:r>
              <a:rPr kumimoji="1" lang="en-US" altLang="ja-JP" dirty="0"/>
              <a:t>Strong gamma rejection using sum of TOT</a:t>
            </a:r>
          </a:p>
        </p:txBody>
      </p:sp>
      <p:sp>
        <p:nvSpPr>
          <p:cNvPr id="42" name="テキスト ボックス 41"/>
          <p:cNvSpPr txBox="1"/>
          <p:nvPr/>
        </p:nvSpPr>
        <p:spPr>
          <a:xfrm>
            <a:off x="412228" y="3600539"/>
            <a:ext cx="2444846" cy="923330"/>
          </a:xfrm>
          <a:prstGeom prst="rect">
            <a:avLst/>
          </a:prstGeom>
          <a:noFill/>
        </p:spPr>
        <p:txBody>
          <a:bodyPr wrap="square" rtlCol="0">
            <a:spAutoFit/>
          </a:bodyPr>
          <a:lstStyle/>
          <a:p>
            <a:r>
              <a:rPr kumimoji="1" lang="en-US" altLang="ja-JP" dirty="0">
                <a:solidFill>
                  <a:srgbClr val="660066"/>
                </a:solidFill>
              </a:rPr>
              <a:t>Fine spatial resolution from fit to TOT distribution</a:t>
            </a:r>
          </a:p>
        </p:txBody>
      </p:sp>
      <p:graphicFrame>
        <p:nvGraphicFramePr>
          <p:cNvPr id="46" name="表 45"/>
          <p:cNvGraphicFramePr>
            <a:graphicFrameLocks noGrp="1"/>
          </p:cNvGraphicFramePr>
          <p:nvPr>
            <p:extLst/>
          </p:nvPr>
        </p:nvGraphicFramePr>
        <p:xfrm>
          <a:off x="457200" y="5132829"/>
          <a:ext cx="8229599" cy="1320800"/>
        </p:xfrm>
        <a:graphic>
          <a:graphicData uri="http://schemas.openxmlformats.org/drawingml/2006/table">
            <a:tbl>
              <a:tblPr firstRow="1" bandRow="1">
                <a:tableStyleId>{912C8C85-51F0-491E-9774-3900AFEF0FD7}</a:tableStyleId>
              </a:tblPr>
              <a:tblGrid>
                <a:gridCol w="1352550">
                  <a:extLst>
                    <a:ext uri="{9D8B030D-6E8A-4147-A177-3AD203B41FA5}">
                      <a16:colId xmlns:a16="http://schemas.microsoft.com/office/drawing/2014/main" xmlns="" val="20000"/>
                    </a:ext>
                  </a:extLst>
                </a:gridCol>
                <a:gridCol w="1121833">
                  <a:extLst>
                    <a:ext uri="{9D8B030D-6E8A-4147-A177-3AD203B41FA5}">
                      <a16:colId xmlns:a16="http://schemas.microsoft.com/office/drawing/2014/main" xmlns="" val="20001"/>
                    </a:ext>
                  </a:extLst>
                </a:gridCol>
                <a:gridCol w="1153584">
                  <a:extLst>
                    <a:ext uri="{9D8B030D-6E8A-4147-A177-3AD203B41FA5}">
                      <a16:colId xmlns:a16="http://schemas.microsoft.com/office/drawing/2014/main" xmlns="" val="20002"/>
                    </a:ext>
                  </a:extLst>
                </a:gridCol>
                <a:gridCol w="1074661">
                  <a:extLst>
                    <a:ext uri="{9D8B030D-6E8A-4147-A177-3AD203B41FA5}">
                      <a16:colId xmlns:a16="http://schemas.microsoft.com/office/drawing/2014/main" xmlns="" val="20003"/>
                    </a:ext>
                  </a:extLst>
                </a:gridCol>
                <a:gridCol w="1274839">
                  <a:extLst>
                    <a:ext uri="{9D8B030D-6E8A-4147-A177-3AD203B41FA5}">
                      <a16:colId xmlns:a16="http://schemas.microsoft.com/office/drawing/2014/main" xmlns="" val="20004"/>
                    </a:ext>
                  </a:extLst>
                </a:gridCol>
                <a:gridCol w="1079500">
                  <a:extLst>
                    <a:ext uri="{9D8B030D-6E8A-4147-A177-3AD203B41FA5}">
                      <a16:colId xmlns:a16="http://schemas.microsoft.com/office/drawing/2014/main" xmlns="" val="20005"/>
                    </a:ext>
                  </a:extLst>
                </a:gridCol>
                <a:gridCol w="1172632">
                  <a:extLst>
                    <a:ext uri="{9D8B030D-6E8A-4147-A177-3AD203B41FA5}">
                      <a16:colId xmlns:a16="http://schemas.microsoft.com/office/drawing/2014/main" xmlns="" val="20006"/>
                    </a:ext>
                  </a:extLst>
                </a:gridCol>
              </a:tblGrid>
              <a:tr h="370840">
                <a:tc gridSpan="7">
                  <a:txBody>
                    <a:bodyPr/>
                    <a:lstStyle/>
                    <a:p>
                      <a:r>
                        <a:rPr kumimoji="1" lang="en-US" altLang="ja-JP" dirty="0"/>
                        <a:t>Performance characteristics</a:t>
                      </a:r>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xmlns="" val="10000"/>
                  </a:ext>
                </a:extLst>
              </a:tr>
              <a:tr h="370840">
                <a:tc>
                  <a:txBody>
                    <a:bodyPr/>
                    <a:lstStyle/>
                    <a:p>
                      <a:pPr algn="ctr"/>
                      <a:r>
                        <a:rPr kumimoji="1" lang="en-US" altLang="ja-JP" sz="1600" dirty="0"/>
                        <a:t>Active area</a:t>
                      </a:r>
                      <a:endParaRPr kumimoji="1" lang="ja-JP" altLang="en-US" sz="1600" dirty="0"/>
                    </a:p>
                  </a:txBody>
                  <a:tcPr>
                    <a:lnR w="12700" cap="flat" cmpd="sng" algn="ctr">
                      <a:solidFill>
                        <a:srgbClr val="AD0101"/>
                      </a:solidFill>
                      <a:prstDash val="solid"/>
                      <a:round/>
                      <a:headEnd type="none" w="med" len="med"/>
                      <a:tailEnd type="none" w="med" len="med"/>
                    </a:lnR>
                  </a:tcPr>
                </a:tc>
                <a:tc>
                  <a:txBody>
                    <a:bodyPr/>
                    <a:lstStyle/>
                    <a:p>
                      <a:pPr algn="ctr"/>
                      <a:r>
                        <a:rPr kumimoji="1" lang="en-US" altLang="ja-JP" sz="1600" dirty="0"/>
                        <a:t>Spatial resolution</a:t>
                      </a:r>
                      <a:endParaRPr kumimoji="1" lang="ja-JP" altLang="en-US" sz="1600" dirty="0"/>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dirty="0"/>
                        <a:t>Time resolution</a:t>
                      </a:r>
                      <a:endParaRPr kumimoji="1" lang="ja-JP" altLang="en-US" sz="1600" dirty="0"/>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l-GR" altLang="ja-JP" sz="1600" dirty="0"/>
                        <a:t>γ</a:t>
                      </a:r>
                      <a:r>
                        <a:rPr kumimoji="1" lang="en-US" altLang="ja-JP" sz="1600" dirty="0"/>
                        <a:t>-sensitivity</a:t>
                      </a:r>
                      <a:endParaRPr kumimoji="1" lang="ja-JP" altLang="en-US" sz="1600" dirty="0"/>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dirty="0"/>
                        <a:t>Efficiency @25.3meV</a:t>
                      </a:r>
                      <a:endParaRPr kumimoji="1" lang="ja-JP" altLang="en-US" sz="1600" dirty="0"/>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dirty="0"/>
                        <a:t>Rate capacity</a:t>
                      </a:r>
                      <a:endParaRPr kumimoji="1" lang="ja-JP" altLang="en-US" sz="1600" dirty="0"/>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dirty="0"/>
                        <a:t>Effective max. rate</a:t>
                      </a:r>
                      <a:endParaRPr kumimoji="1" lang="ja-JP" altLang="en-US" sz="1600" dirty="0"/>
                    </a:p>
                  </a:txBody>
                  <a:tcPr>
                    <a:lnL w="12700" cap="flat" cmpd="sng" algn="ctr">
                      <a:solidFill>
                        <a:srgbClr val="AD0101"/>
                      </a:solidFill>
                      <a:prstDash val="solid"/>
                      <a:round/>
                      <a:headEnd type="none" w="med" len="med"/>
                      <a:tailEnd type="none" w="med" len="med"/>
                    </a:lnL>
                  </a:tcPr>
                </a:tc>
                <a:extLst>
                  <a:ext uri="{0D108BD9-81ED-4DB2-BD59-A6C34878D82A}">
                    <a16:rowId xmlns:a16="http://schemas.microsoft.com/office/drawing/2014/main" xmlns=""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t>10 x 10</a:t>
                      </a:r>
                      <a:r>
                        <a:rPr kumimoji="1" lang="ja-JP" altLang="en-US" sz="1600" dirty="0"/>
                        <a:t> </a:t>
                      </a:r>
                      <a:r>
                        <a:rPr kumimoji="1" lang="en-US" altLang="ja-JP" sz="1600" dirty="0"/>
                        <a:t>cm</a:t>
                      </a:r>
                      <a:r>
                        <a:rPr kumimoji="1" lang="en-US" altLang="ja-JP" sz="1600" baseline="30000" dirty="0"/>
                        <a:t>2</a:t>
                      </a:r>
                      <a:endParaRPr kumimoji="1" lang="ja-JP" altLang="en-US" sz="1600" baseline="30000" dirty="0"/>
                    </a:p>
                  </a:txBody>
                  <a:tcPr>
                    <a:lnR w="12700" cap="flat" cmpd="sng" algn="ctr">
                      <a:solidFill>
                        <a:srgbClr val="AD0101"/>
                      </a:solidFill>
                      <a:prstDash val="solid"/>
                      <a:round/>
                      <a:headEnd type="none" w="med" len="med"/>
                      <a:tailEnd type="none" w="med" len="med"/>
                    </a:lnR>
                  </a:tcPr>
                </a:tc>
                <a:tc>
                  <a:txBody>
                    <a:bodyPr/>
                    <a:lstStyle/>
                    <a:p>
                      <a:pPr algn="ctr"/>
                      <a:r>
                        <a:rPr kumimoji="1" lang="en-US" altLang="ja-JP" sz="1600" b="0" dirty="0">
                          <a:solidFill>
                            <a:schemeClr val="tx1"/>
                          </a:solidFill>
                        </a:rPr>
                        <a:t>0.1</a:t>
                      </a:r>
                      <a:r>
                        <a:rPr kumimoji="1" lang="ja-JP" altLang="en-US" sz="1600" b="0" dirty="0">
                          <a:solidFill>
                            <a:schemeClr val="tx1"/>
                          </a:solidFill>
                        </a:rPr>
                        <a:t> </a:t>
                      </a:r>
                      <a:r>
                        <a:rPr kumimoji="1" lang="en-US" altLang="ja-JP" sz="1600" b="0" dirty="0">
                          <a:solidFill>
                            <a:schemeClr val="tx1"/>
                          </a:solidFill>
                        </a:rPr>
                        <a:t>mm</a:t>
                      </a:r>
                      <a:endParaRPr kumimoji="1" lang="ja-JP" altLang="en-US" sz="1600" b="0" dirty="0">
                        <a:solidFill>
                          <a:schemeClr val="tx1"/>
                        </a:solidFill>
                      </a:endParaRPr>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b="0" dirty="0">
                          <a:solidFill>
                            <a:schemeClr val="tx1"/>
                          </a:solidFill>
                        </a:rPr>
                        <a:t>0.25</a:t>
                      </a:r>
                      <a:r>
                        <a:rPr kumimoji="1" lang="ja-JP" altLang="en-US" sz="1600" b="0" dirty="0">
                          <a:solidFill>
                            <a:schemeClr val="tx1"/>
                          </a:solidFill>
                        </a:rPr>
                        <a:t> </a:t>
                      </a:r>
                      <a:r>
                        <a:rPr kumimoji="1" lang="en-US" altLang="ja-JP" sz="1600" b="0" dirty="0">
                          <a:solidFill>
                            <a:schemeClr val="tx1"/>
                          </a:solidFill>
                        </a:rPr>
                        <a:t>µs</a:t>
                      </a:r>
                      <a:endParaRPr kumimoji="1" lang="ja-JP" altLang="en-US" sz="1600" b="0" dirty="0">
                        <a:solidFill>
                          <a:schemeClr val="tx1"/>
                        </a:solidFill>
                      </a:endParaRPr>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b="0" dirty="0">
                          <a:solidFill>
                            <a:schemeClr val="tx1"/>
                          </a:solidFill>
                        </a:rPr>
                        <a:t>&lt; 10</a:t>
                      </a:r>
                      <a:r>
                        <a:rPr kumimoji="1" lang="en-US" altLang="ja-JP" sz="1600" b="0" baseline="30000" dirty="0">
                          <a:solidFill>
                            <a:schemeClr val="tx1"/>
                          </a:solidFill>
                        </a:rPr>
                        <a:t>-12</a:t>
                      </a:r>
                      <a:endParaRPr kumimoji="1" lang="ja-JP" altLang="en-US" sz="1600" b="0" baseline="30000" dirty="0">
                        <a:solidFill>
                          <a:schemeClr val="tx1"/>
                        </a:solidFill>
                      </a:endParaRPr>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b="0" dirty="0">
                          <a:solidFill>
                            <a:schemeClr val="tx1"/>
                          </a:solidFill>
                        </a:rPr>
                        <a:t>26%</a:t>
                      </a:r>
                      <a:endParaRPr kumimoji="1" lang="ja-JP" altLang="en-US" sz="1600" b="0" dirty="0">
                        <a:solidFill>
                          <a:schemeClr val="tx1"/>
                        </a:solidFill>
                      </a:endParaRPr>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b="0" dirty="0">
                          <a:solidFill>
                            <a:schemeClr val="tx1"/>
                          </a:solidFill>
                        </a:rPr>
                        <a:t>8 </a:t>
                      </a:r>
                      <a:r>
                        <a:rPr kumimoji="1" lang="en-US" altLang="ja-JP" sz="1600" b="0" dirty="0" err="1">
                          <a:solidFill>
                            <a:schemeClr val="tx1"/>
                          </a:solidFill>
                        </a:rPr>
                        <a:t>Mcps</a:t>
                      </a:r>
                      <a:endParaRPr kumimoji="1" lang="ja-JP" altLang="en-US" sz="1600" b="0" dirty="0">
                        <a:solidFill>
                          <a:schemeClr val="tx1"/>
                        </a:solidFill>
                      </a:endParaRPr>
                    </a:p>
                  </a:txBody>
                  <a:tcPr>
                    <a:lnL w="12700" cap="flat" cmpd="sng" algn="ctr">
                      <a:solidFill>
                        <a:srgbClr val="AD0101"/>
                      </a:solidFill>
                      <a:prstDash val="solid"/>
                      <a:round/>
                      <a:headEnd type="none" w="med" len="med"/>
                      <a:tailEnd type="none" w="med" len="med"/>
                    </a:lnL>
                    <a:lnR w="12700" cap="flat" cmpd="sng" algn="ctr">
                      <a:solidFill>
                        <a:srgbClr val="AD0101"/>
                      </a:solidFill>
                      <a:prstDash val="solid"/>
                      <a:round/>
                      <a:headEnd type="none" w="med" len="med"/>
                      <a:tailEnd type="none" w="med" len="med"/>
                    </a:lnR>
                  </a:tcPr>
                </a:tc>
                <a:tc>
                  <a:txBody>
                    <a:bodyPr/>
                    <a:lstStyle/>
                    <a:p>
                      <a:pPr algn="ctr"/>
                      <a:r>
                        <a:rPr kumimoji="1" lang="en-US" altLang="ja-JP" sz="1600" b="0" dirty="0">
                          <a:solidFill>
                            <a:schemeClr val="tx1"/>
                          </a:solidFill>
                        </a:rPr>
                        <a:t>1 </a:t>
                      </a:r>
                      <a:r>
                        <a:rPr kumimoji="1" lang="en-US" altLang="ja-JP" sz="1600" b="0" dirty="0" err="1">
                          <a:solidFill>
                            <a:schemeClr val="tx1"/>
                          </a:solidFill>
                        </a:rPr>
                        <a:t>Mcps</a:t>
                      </a:r>
                      <a:endParaRPr kumimoji="1" lang="ja-JP" altLang="en-US" sz="1600" b="0" dirty="0">
                        <a:solidFill>
                          <a:schemeClr val="tx1"/>
                        </a:solidFill>
                      </a:endParaRPr>
                    </a:p>
                  </a:txBody>
                  <a:tcPr>
                    <a:lnL w="12700" cap="flat" cmpd="sng" algn="ctr">
                      <a:solidFill>
                        <a:srgbClr val="AD0101"/>
                      </a:solidFill>
                      <a:prstDash val="solid"/>
                      <a:round/>
                      <a:headEnd type="none" w="med" len="med"/>
                      <a:tailEnd type="none" w="med" len="med"/>
                    </a:lnL>
                  </a:tcPr>
                </a:tc>
                <a:extLst>
                  <a:ext uri="{0D108BD9-81ED-4DB2-BD59-A6C34878D82A}">
                    <a16:rowId xmlns:a16="http://schemas.microsoft.com/office/drawing/2014/main" xmlns="" val="10002"/>
                  </a:ext>
                </a:extLst>
              </a:tr>
            </a:tbl>
          </a:graphicData>
        </a:graphic>
      </p:graphicFrame>
      <p:sp>
        <p:nvSpPr>
          <p:cNvPr id="41" name="テキスト ボックス 39">
            <a:extLst>
              <a:ext uri="{FF2B5EF4-FFF2-40B4-BE49-F238E27FC236}">
                <a16:creationId xmlns:a16="http://schemas.microsoft.com/office/drawing/2014/main" xmlns="" id="{7421E13C-A85C-9E4B-93E5-558E96ABAF2B}"/>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3961103703"/>
      </p:ext>
    </p:extLst>
  </p:cSld>
  <p:clrMapOvr>
    <a:masterClrMapping/>
  </p:clrMapOvr>
  <mc:AlternateContent xmlns:mc="http://schemas.openxmlformats.org/markup-compatibility/2006" xmlns:p14="http://schemas.microsoft.com/office/powerpoint/2010/main">
    <mc:Choice Requires="p14">
      <p:transition spd="slow" p14:dur="2000" advTm="1967"/>
    </mc:Choice>
    <mc:Fallback xmlns="">
      <p:transition xmlns:p14="http://schemas.microsoft.com/office/powerpoint/2010/main" spd="slow" advTm="1967"/>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descr="SegawaGd_2mm_5ms_R-0.2_norm_8bit.tif"/>
          <p:cNvPicPr>
            <a:picLocks noChangeAspect="1"/>
          </p:cNvPicPr>
          <p:nvPr/>
        </p:nvPicPr>
        <p:blipFill rotWithShape="1">
          <a:blip r:embed="rId2" cstate="print">
            <a:extLst>
              <a:ext uri="{28A0092B-C50C-407E-A947-70E740481C1C}">
                <a14:useLocalDpi xmlns:a14="http://schemas.microsoft.com/office/drawing/2010/main" val="0"/>
              </a:ext>
            </a:extLst>
          </a:blip>
          <a:srcRect l="10889" t="10217" r="9933" b="10916"/>
          <a:stretch/>
        </p:blipFill>
        <p:spPr>
          <a:xfrm>
            <a:off x="4793794" y="2530451"/>
            <a:ext cx="3519131" cy="3505291"/>
          </a:xfrm>
          <a:prstGeom prst="rect">
            <a:avLst/>
          </a:prstGeom>
        </p:spPr>
      </p:pic>
      <p:sp>
        <p:nvSpPr>
          <p:cNvPr id="5" name="タイトル 4"/>
          <p:cNvSpPr>
            <a:spLocks noGrp="1"/>
          </p:cNvSpPr>
          <p:nvPr>
            <p:ph type="title"/>
          </p:nvPr>
        </p:nvSpPr>
        <p:spPr>
          <a:xfrm>
            <a:off x="457201" y="435696"/>
            <a:ext cx="3211798" cy="1442315"/>
          </a:xfrm>
        </p:spPr>
        <p:txBody>
          <a:bodyPr>
            <a:normAutofit/>
          </a:bodyPr>
          <a:lstStyle/>
          <a:p>
            <a:r>
              <a:rPr kumimoji="1" lang="en-US" altLang="ja-JP" dirty="0"/>
              <a:t>B-µNID</a:t>
            </a:r>
            <a:r>
              <a:rPr kumimoji="1" lang="ja-JP" altLang="en-US" dirty="0"/>
              <a:t> </a:t>
            </a:r>
            <a:r>
              <a:rPr kumimoji="1" lang="en-US" altLang="ja-JP" dirty="0"/>
              <a:t>and</a:t>
            </a:r>
            <a:r>
              <a:rPr kumimoji="1" lang="ja-JP" altLang="en-US" dirty="0"/>
              <a:t> </a:t>
            </a:r>
            <a:r>
              <a:rPr kumimoji="1" lang="en-US" altLang="ja-JP" dirty="0"/>
              <a:t>µNID</a:t>
            </a:r>
            <a:endParaRPr kumimoji="1" lang="ja-JP" altLang="en-US" dirty="0"/>
          </a:p>
        </p:txBody>
      </p:sp>
      <p:sp>
        <p:nvSpPr>
          <p:cNvPr id="14" name="コンテンツ プレースホルダー 2"/>
          <p:cNvSpPr>
            <a:spLocks noGrp="1"/>
          </p:cNvSpPr>
          <p:nvPr>
            <p:ph sz="half" idx="1"/>
          </p:nvPr>
        </p:nvSpPr>
        <p:spPr>
          <a:xfrm>
            <a:off x="4543261" y="864944"/>
            <a:ext cx="4043061" cy="1294370"/>
          </a:xfrm>
        </p:spPr>
        <p:txBody>
          <a:bodyPr>
            <a:normAutofit fontScale="85000" lnSpcReduction="10000"/>
          </a:bodyPr>
          <a:lstStyle/>
          <a:p>
            <a:pPr>
              <a:lnSpc>
                <a:spcPct val="110000"/>
              </a:lnSpc>
              <a:spcBef>
                <a:spcPts val="1000"/>
              </a:spcBef>
            </a:pPr>
            <a:r>
              <a:rPr kumimoji="1" lang="en-US" altLang="ja-JP" dirty="0"/>
              <a:t>µNID</a:t>
            </a:r>
            <a:r>
              <a:rPr kumimoji="1" lang="ja-JP" altLang="en-US" dirty="0"/>
              <a:t>: </a:t>
            </a:r>
            <a:r>
              <a:rPr kumimoji="1" lang="en-US" altLang="ja-JP" baseline="30000" dirty="0"/>
              <a:t>3</a:t>
            </a:r>
            <a:r>
              <a:rPr kumimoji="1" lang="en-US" altLang="ja-JP" dirty="0"/>
              <a:t>He converter</a:t>
            </a:r>
          </a:p>
          <a:p>
            <a:pPr>
              <a:lnSpc>
                <a:spcPct val="110000"/>
              </a:lnSpc>
              <a:spcBef>
                <a:spcPts val="1000"/>
              </a:spcBef>
            </a:pPr>
            <a:r>
              <a:rPr kumimoji="1" lang="en-US" altLang="ja-JP" dirty="0"/>
              <a:t>Larger</a:t>
            </a:r>
            <a:r>
              <a:rPr kumimoji="1" lang="ja-JP" altLang="en-US" dirty="0"/>
              <a:t> </a:t>
            </a:r>
            <a:r>
              <a:rPr kumimoji="1" lang="en-US" altLang="ja-JP" dirty="0"/>
              <a:t>event</a:t>
            </a:r>
            <a:r>
              <a:rPr kumimoji="1" lang="ja-JP" altLang="en-US" dirty="0"/>
              <a:t> </a:t>
            </a:r>
            <a:r>
              <a:rPr kumimoji="1" lang="en-US" altLang="ja-JP" dirty="0"/>
              <a:t>size</a:t>
            </a:r>
            <a:r>
              <a:rPr kumimoji="1" lang="ja-JP" altLang="en-US" dirty="0"/>
              <a:t> </a:t>
            </a:r>
            <a:r>
              <a:rPr kumimoji="1" lang="en-US" altLang="ja-JP" dirty="0"/>
              <a:t>but</a:t>
            </a:r>
            <a:r>
              <a:rPr kumimoji="1" lang="ja-JP" altLang="en-US" dirty="0"/>
              <a:t> </a:t>
            </a:r>
            <a:r>
              <a:rPr kumimoji="1" lang="en-US" altLang="ja-JP" dirty="0"/>
              <a:t>better</a:t>
            </a:r>
            <a:r>
              <a:rPr kumimoji="1" lang="ja-JP" altLang="en-US" dirty="0"/>
              <a:t> </a:t>
            </a:r>
            <a:r>
              <a:rPr kumimoji="1" lang="en-US" altLang="ja-JP" dirty="0"/>
              <a:t>position</a:t>
            </a:r>
            <a:r>
              <a:rPr kumimoji="1" lang="ja-JP" altLang="en-US" dirty="0"/>
              <a:t> </a:t>
            </a:r>
            <a:r>
              <a:rPr kumimoji="1" lang="en-US" altLang="ja-JP" dirty="0"/>
              <a:t>reconstruction</a:t>
            </a:r>
          </a:p>
        </p:txBody>
      </p:sp>
      <p:pic>
        <p:nvPicPr>
          <p:cNvPr id="7" name="図 6" descr="SegawaGd-Open3_000070_norm_8bit.tif"/>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84394" y="2454503"/>
            <a:ext cx="3273490" cy="3300469"/>
          </a:xfrm>
          <a:prstGeom prst="rect">
            <a:avLst/>
          </a:prstGeom>
        </p:spPr>
      </p:pic>
      <p:sp>
        <p:nvSpPr>
          <p:cNvPr id="15" name="テキスト ボックス 14"/>
          <p:cNvSpPr txBox="1"/>
          <p:nvPr/>
        </p:nvSpPr>
        <p:spPr>
          <a:xfrm>
            <a:off x="839667" y="5930691"/>
            <a:ext cx="3162945" cy="646331"/>
          </a:xfrm>
          <a:prstGeom prst="rect">
            <a:avLst/>
          </a:prstGeom>
          <a:noFill/>
        </p:spPr>
        <p:txBody>
          <a:bodyPr wrap="none" rtlCol="0">
            <a:spAutoFit/>
          </a:bodyPr>
          <a:lstStyle/>
          <a:p>
            <a:pPr algn="ctr"/>
            <a:r>
              <a:rPr kumimoji="1" lang="en-US" altLang="ja-JP" b="1" dirty="0">
                <a:solidFill>
                  <a:schemeClr val="accent2">
                    <a:lumMod val="75000"/>
                  </a:schemeClr>
                </a:solidFill>
              </a:rPr>
              <a:t>B-µNID</a:t>
            </a:r>
            <a:r>
              <a:rPr kumimoji="1" lang="ja-JP" altLang="en-US" b="1" dirty="0">
                <a:solidFill>
                  <a:schemeClr val="accent2">
                    <a:lumMod val="75000"/>
                  </a:schemeClr>
                </a:solidFill>
              </a:rPr>
              <a:t> </a:t>
            </a:r>
            <a:r>
              <a:rPr kumimoji="1" lang="en-US" altLang="ja-JP" b="1" dirty="0">
                <a:solidFill>
                  <a:schemeClr val="accent2">
                    <a:lumMod val="75000"/>
                  </a:schemeClr>
                </a:solidFill>
              </a:rPr>
              <a:t>(1.6atm)</a:t>
            </a:r>
            <a:endParaRPr kumimoji="1" lang="en-US" altLang="ja-JP" dirty="0">
              <a:solidFill>
                <a:schemeClr val="accent2">
                  <a:lumMod val="75000"/>
                </a:schemeClr>
              </a:solidFill>
            </a:endParaRPr>
          </a:p>
          <a:p>
            <a:pPr algn="ctr"/>
            <a:r>
              <a:rPr kumimoji="1" lang="en-US" altLang="ja-JP" dirty="0">
                <a:solidFill>
                  <a:schemeClr val="accent2">
                    <a:lumMod val="75000"/>
                  </a:schemeClr>
                </a:solidFill>
              </a:rPr>
              <a:t>Spatial resolution: 0.45 mm</a:t>
            </a:r>
            <a:endParaRPr kumimoji="1" lang="ja-JP" altLang="en-US" dirty="0">
              <a:solidFill>
                <a:schemeClr val="accent2">
                  <a:lumMod val="75000"/>
                </a:schemeClr>
              </a:solidFill>
            </a:endParaRPr>
          </a:p>
        </p:txBody>
      </p:sp>
      <p:sp>
        <p:nvSpPr>
          <p:cNvPr id="16" name="テキスト ボックス 15"/>
          <p:cNvSpPr txBox="1"/>
          <p:nvPr/>
        </p:nvSpPr>
        <p:spPr>
          <a:xfrm>
            <a:off x="5038098" y="5930691"/>
            <a:ext cx="3035018" cy="646331"/>
          </a:xfrm>
          <a:prstGeom prst="rect">
            <a:avLst/>
          </a:prstGeom>
          <a:noFill/>
        </p:spPr>
        <p:txBody>
          <a:bodyPr wrap="none" rtlCol="0">
            <a:spAutoFit/>
          </a:bodyPr>
          <a:lstStyle/>
          <a:p>
            <a:pPr algn="ctr"/>
            <a:r>
              <a:rPr kumimoji="1" lang="en-US" altLang="ja-JP" b="1" dirty="0">
                <a:solidFill>
                  <a:schemeClr val="accent2">
                    <a:lumMod val="75000"/>
                  </a:schemeClr>
                </a:solidFill>
              </a:rPr>
              <a:t>µNID</a:t>
            </a:r>
            <a:endParaRPr kumimoji="1" lang="en-US" altLang="ja-JP" dirty="0">
              <a:solidFill>
                <a:schemeClr val="accent2">
                  <a:lumMod val="75000"/>
                </a:schemeClr>
              </a:solidFill>
            </a:endParaRPr>
          </a:p>
          <a:p>
            <a:pPr algn="ctr"/>
            <a:r>
              <a:rPr kumimoji="1" lang="en-US" altLang="ja-JP" dirty="0">
                <a:solidFill>
                  <a:schemeClr val="accent2">
                    <a:lumMod val="75000"/>
                  </a:schemeClr>
                </a:solidFill>
              </a:rPr>
              <a:t>Spatial resolution: 0.1 mm</a:t>
            </a:r>
            <a:endParaRPr kumimoji="1" lang="ja-JP" altLang="en-US" dirty="0">
              <a:solidFill>
                <a:schemeClr val="accent2">
                  <a:lumMod val="75000"/>
                </a:schemeClr>
              </a:solidFill>
            </a:endParaRPr>
          </a:p>
        </p:txBody>
      </p:sp>
      <p:sp>
        <p:nvSpPr>
          <p:cNvPr id="10" name="テキスト ボックス 39">
            <a:extLst>
              <a:ext uri="{FF2B5EF4-FFF2-40B4-BE49-F238E27FC236}">
                <a16:creationId xmlns:a16="http://schemas.microsoft.com/office/drawing/2014/main" xmlns="" id="{A5003717-5B75-8948-904C-63C3A840E2E0}"/>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15187484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457201" y="435696"/>
            <a:ext cx="3211798" cy="1442315"/>
          </a:xfrm>
        </p:spPr>
        <p:txBody>
          <a:bodyPr>
            <a:normAutofit/>
          </a:bodyPr>
          <a:lstStyle/>
          <a:p>
            <a:r>
              <a:rPr kumimoji="1" lang="en-US" altLang="ja-JP" dirty="0"/>
              <a:t>B-µNID</a:t>
            </a:r>
            <a:r>
              <a:rPr kumimoji="1" lang="ja-JP" altLang="en-US" dirty="0"/>
              <a:t> </a:t>
            </a:r>
            <a:r>
              <a:rPr kumimoji="1" lang="en-US" altLang="ja-JP" dirty="0"/>
              <a:t>and</a:t>
            </a:r>
            <a:r>
              <a:rPr kumimoji="1" lang="ja-JP" altLang="en-US" dirty="0"/>
              <a:t> </a:t>
            </a:r>
            <a:r>
              <a:rPr kumimoji="1" lang="en-US" altLang="ja-JP" dirty="0" err="1"/>
              <a:t>nGEM</a:t>
            </a:r>
            <a:endParaRPr kumimoji="1" lang="ja-JP" altLang="en-US" dirty="0"/>
          </a:p>
        </p:txBody>
      </p:sp>
      <p:sp>
        <p:nvSpPr>
          <p:cNvPr id="14" name="コンテンツ プレースホルダー 2"/>
          <p:cNvSpPr>
            <a:spLocks noGrp="1"/>
          </p:cNvSpPr>
          <p:nvPr>
            <p:ph sz="half" idx="1"/>
          </p:nvPr>
        </p:nvSpPr>
        <p:spPr>
          <a:xfrm>
            <a:off x="4543261" y="542679"/>
            <a:ext cx="4043061" cy="1747742"/>
          </a:xfrm>
        </p:spPr>
        <p:txBody>
          <a:bodyPr>
            <a:normAutofit fontScale="85000" lnSpcReduction="10000"/>
          </a:bodyPr>
          <a:lstStyle/>
          <a:p>
            <a:pPr>
              <a:lnSpc>
                <a:spcPct val="110000"/>
              </a:lnSpc>
              <a:spcBef>
                <a:spcPts val="1000"/>
              </a:spcBef>
            </a:pPr>
            <a:r>
              <a:rPr kumimoji="1" lang="en-US" altLang="ja-JP" dirty="0" err="1"/>
              <a:t>nGEM</a:t>
            </a:r>
            <a:r>
              <a:rPr kumimoji="1" lang="en-US" altLang="ja-JP" dirty="0"/>
              <a:t>: similar boron-coating</a:t>
            </a:r>
          </a:p>
          <a:p>
            <a:pPr>
              <a:lnSpc>
                <a:spcPct val="110000"/>
              </a:lnSpc>
              <a:spcBef>
                <a:spcPts val="1000"/>
              </a:spcBef>
            </a:pPr>
            <a:r>
              <a:rPr kumimoji="1" lang="en-US" altLang="ja-JP" dirty="0"/>
              <a:t>Ar:CO</a:t>
            </a:r>
            <a:r>
              <a:rPr kumimoji="1" lang="en-US" altLang="ja-JP" baseline="-25000" dirty="0"/>
              <a:t>2</a:t>
            </a:r>
            <a:r>
              <a:rPr kumimoji="1" lang="en-US" altLang="ja-JP" dirty="0"/>
              <a:t> (90:10) at 1 </a:t>
            </a:r>
            <a:r>
              <a:rPr kumimoji="1" lang="en-US" altLang="ja-JP" dirty="0" err="1"/>
              <a:t>atm</a:t>
            </a:r>
            <a:endParaRPr kumimoji="1" lang="en-US" altLang="ja-JP" dirty="0"/>
          </a:p>
          <a:p>
            <a:pPr>
              <a:lnSpc>
                <a:spcPct val="110000"/>
              </a:lnSpc>
              <a:spcBef>
                <a:spcPts val="1000"/>
              </a:spcBef>
            </a:pPr>
            <a:r>
              <a:rPr kumimoji="1" lang="en-US" altLang="ja-JP" dirty="0"/>
              <a:t>128 x 128 strips, 0.8 mm pitch</a:t>
            </a:r>
          </a:p>
          <a:p>
            <a:pPr>
              <a:lnSpc>
                <a:spcPct val="110000"/>
              </a:lnSpc>
              <a:spcBef>
                <a:spcPts val="1000"/>
              </a:spcBef>
            </a:pPr>
            <a:r>
              <a:rPr kumimoji="1" lang="en-US" altLang="ja-JP" dirty="0"/>
              <a:t>Spatial resolution about 1 mm</a:t>
            </a:r>
          </a:p>
        </p:txBody>
      </p:sp>
      <p:grpSp>
        <p:nvGrpSpPr>
          <p:cNvPr id="17" name="図形グループ 16"/>
          <p:cNvGrpSpPr/>
          <p:nvPr/>
        </p:nvGrpSpPr>
        <p:grpSpPr>
          <a:xfrm>
            <a:off x="784394" y="2454503"/>
            <a:ext cx="7575212" cy="4122519"/>
            <a:chOff x="836091" y="2444019"/>
            <a:chExt cx="7575212" cy="4122519"/>
          </a:xfrm>
        </p:grpSpPr>
        <p:pic>
          <p:nvPicPr>
            <p:cNvPr id="7" name="図 6" descr="SegawaGd-Open3_000070_norm_8bit.tif"/>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36091" y="2444019"/>
              <a:ext cx="3273490" cy="3300469"/>
            </a:xfrm>
            <a:prstGeom prst="rect">
              <a:avLst/>
            </a:prstGeom>
          </p:spPr>
        </p:pic>
        <p:pic>
          <p:nvPicPr>
            <p:cNvPr id="9" name="図 8" descr="Final_Segawa-Gd_nGEM_8bit.tif"/>
            <p:cNvPicPr>
              <a:picLocks noChangeAspect="1"/>
            </p:cNvPicPr>
            <p:nvPr/>
          </p:nvPicPr>
          <p:blipFill rotWithShape="1">
            <a:blip r:embed="rId3">
              <a:extLst>
                <a:ext uri="{28A0092B-C50C-407E-A947-70E740481C1C}">
                  <a14:useLocalDpi xmlns:a14="http://schemas.microsoft.com/office/drawing/2010/main" val="0"/>
                </a:ext>
              </a:extLst>
            </a:blip>
            <a:srcRect l="6387" t="7724" r="7221" b="6148"/>
            <a:stretch/>
          </p:blipFill>
          <p:spPr>
            <a:xfrm>
              <a:off x="4803304" y="2454272"/>
              <a:ext cx="3607999" cy="3597044"/>
            </a:xfrm>
            <a:prstGeom prst="rect">
              <a:avLst/>
            </a:prstGeom>
          </p:spPr>
        </p:pic>
        <p:sp>
          <p:nvSpPr>
            <p:cNvPr id="15" name="テキスト ボックス 14"/>
            <p:cNvSpPr txBox="1"/>
            <p:nvPr/>
          </p:nvSpPr>
          <p:spPr>
            <a:xfrm>
              <a:off x="891364" y="5920207"/>
              <a:ext cx="3162945" cy="646331"/>
            </a:xfrm>
            <a:prstGeom prst="rect">
              <a:avLst/>
            </a:prstGeom>
            <a:noFill/>
          </p:spPr>
          <p:txBody>
            <a:bodyPr wrap="none" rtlCol="0">
              <a:spAutoFit/>
            </a:bodyPr>
            <a:lstStyle/>
            <a:p>
              <a:pPr algn="ctr"/>
              <a:r>
                <a:rPr kumimoji="1" lang="en-US" altLang="ja-JP" b="1" dirty="0">
                  <a:solidFill>
                    <a:schemeClr val="accent2">
                      <a:lumMod val="75000"/>
                    </a:schemeClr>
                  </a:solidFill>
                </a:rPr>
                <a:t>B-µNID</a:t>
              </a:r>
              <a:r>
                <a:rPr kumimoji="1" lang="ja-JP" altLang="en-US" b="1" dirty="0">
                  <a:solidFill>
                    <a:schemeClr val="accent2">
                      <a:lumMod val="75000"/>
                    </a:schemeClr>
                  </a:solidFill>
                </a:rPr>
                <a:t> </a:t>
              </a:r>
              <a:r>
                <a:rPr kumimoji="1" lang="en-US" altLang="ja-JP" b="1" dirty="0">
                  <a:solidFill>
                    <a:schemeClr val="accent2">
                      <a:lumMod val="75000"/>
                    </a:schemeClr>
                  </a:solidFill>
                </a:rPr>
                <a:t>(1.6atm)</a:t>
              </a:r>
              <a:endParaRPr kumimoji="1" lang="en-US" altLang="ja-JP" dirty="0">
                <a:solidFill>
                  <a:schemeClr val="accent2">
                    <a:lumMod val="75000"/>
                  </a:schemeClr>
                </a:solidFill>
              </a:endParaRPr>
            </a:p>
            <a:p>
              <a:pPr algn="ctr"/>
              <a:r>
                <a:rPr kumimoji="1" lang="en-US" altLang="ja-JP" dirty="0">
                  <a:solidFill>
                    <a:schemeClr val="accent2">
                      <a:lumMod val="75000"/>
                    </a:schemeClr>
                  </a:solidFill>
                </a:rPr>
                <a:t>Spatial resolution: 0.45 mm</a:t>
              </a:r>
              <a:endParaRPr kumimoji="1" lang="ja-JP" altLang="en-US" dirty="0">
                <a:solidFill>
                  <a:schemeClr val="accent2">
                    <a:lumMod val="75000"/>
                  </a:schemeClr>
                </a:solidFill>
              </a:endParaRPr>
            </a:p>
          </p:txBody>
        </p:sp>
        <p:sp>
          <p:nvSpPr>
            <p:cNvPr id="16" name="テキスト ボックス 15"/>
            <p:cNvSpPr txBox="1"/>
            <p:nvPr/>
          </p:nvSpPr>
          <p:spPr>
            <a:xfrm>
              <a:off x="5185711" y="5920207"/>
              <a:ext cx="2843184" cy="646331"/>
            </a:xfrm>
            <a:prstGeom prst="rect">
              <a:avLst/>
            </a:prstGeom>
            <a:noFill/>
          </p:spPr>
          <p:txBody>
            <a:bodyPr wrap="none" rtlCol="0">
              <a:spAutoFit/>
            </a:bodyPr>
            <a:lstStyle/>
            <a:p>
              <a:pPr algn="ctr"/>
              <a:r>
                <a:rPr kumimoji="1" lang="en-US" altLang="ja-JP" b="1" dirty="0" err="1">
                  <a:solidFill>
                    <a:schemeClr val="accent2">
                      <a:lumMod val="75000"/>
                    </a:schemeClr>
                  </a:solidFill>
                </a:rPr>
                <a:t>nGEM</a:t>
              </a:r>
              <a:endParaRPr kumimoji="1" lang="en-US" altLang="ja-JP" dirty="0">
                <a:solidFill>
                  <a:schemeClr val="accent2">
                    <a:lumMod val="75000"/>
                  </a:schemeClr>
                </a:solidFill>
              </a:endParaRPr>
            </a:p>
            <a:p>
              <a:pPr algn="ctr"/>
              <a:r>
                <a:rPr kumimoji="1" lang="en-US" altLang="ja-JP" dirty="0">
                  <a:solidFill>
                    <a:schemeClr val="accent2">
                      <a:lumMod val="75000"/>
                    </a:schemeClr>
                  </a:solidFill>
                </a:rPr>
                <a:t>Spatial resolution: 1 mm</a:t>
              </a:r>
              <a:endParaRPr kumimoji="1" lang="ja-JP" altLang="en-US" dirty="0">
                <a:solidFill>
                  <a:schemeClr val="accent2">
                    <a:lumMod val="75000"/>
                  </a:schemeClr>
                </a:solidFill>
              </a:endParaRPr>
            </a:p>
          </p:txBody>
        </p:sp>
      </p:grpSp>
      <p:sp>
        <p:nvSpPr>
          <p:cNvPr id="10" name="テキスト ボックス 39">
            <a:extLst>
              <a:ext uri="{FF2B5EF4-FFF2-40B4-BE49-F238E27FC236}">
                <a16:creationId xmlns:a16="http://schemas.microsoft.com/office/drawing/2014/main" xmlns="" id="{AD623AE9-DA9A-3646-A340-A5B3FDAEE953}"/>
              </a:ext>
            </a:extLst>
          </p:cNvPr>
          <p:cNvSpPr txBox="1"/>
          <p:nvPr/>
        </p:nvSpPr>
        <p:spPr>
          <a:xfrm>
            <a:off x="6095116" y="38874"/>
            <a:ext cx="3018776" cy="307777"/>
          </a:xfrm>
          <a:prstGeom prst="rect">
            <a:avLst/>
          </a:prstGeom>
          <a:noFill/>
        </p:spPr>
        <p:txBody>
          <a:bodyPr wrap="none" rtlCol="0">
            <a:spAutoFit/>
          </a:bodyPr>
          <a:lstStyle/>
          <a:p>
            <a:pPr algn="r"/>
            <a:r>
              <a:rPr kumimoji="1" lang="en-US" altLang="ja-JP" sz="1400" dirty="0">
                <a:solidFill>
                  <a:schemeClr val="bg1"/>
                </a:solidFill>
              </a:rPr>
              <a:t>WCNR-11</a:t>
            </a:r>
            <a:r>
              <a:rPr kumimoji="1" lang="ja-JP" altLang="en-US" sz="1400">
                <a:solidFill>
                  <a:schemeClr val="bg1"/>
                </a:solidFill>
              </a:rPr>
              <a:t>　</a:t>
            </a:r>
            <a:r>
              <a:rPr kumimoji="1" lang="en-US" altLang="ja-JP" sz="1400" dirty="0">
                <a:solidFill>
                  <a:schemeClr val="bg1"/>
                </a:solidFill>
              </a:rPr>
              <a:t>4</a:t>
            </a:r>
            <a:r>
              <a:rPr kumimoji="1" lang="ja-JP" altLang="en-US" sz="1400">
                <a:solidFill>
                  <a:schemeClr val="bg1"/>
                </a:solidFill>
              </a:rPr>
              <a:t> </a:t>
            </a:r>
            <a:r>
              <a:rPr kumimoji="1" lang="en-US" altLang="ja-JP" sz="1400" dirty="0">
                <a:solidFill>
                  <a:schemeClr val="bg1"/>
                </a:solidFill>
              </a:rPr>
              <a:t>Sep 2018　J. Parker</a:t>
            </a:r>
            <a:endParaRPr kumimoji="1" lang="ja-JP" altLang="en-US" sz="1400" dirty="0">
              <a:solidFill>
                <a:schemeClr val="bg1"/>
              </a:solidFill>
            </a:endParaRPr>
          </a:p>
        </p:txBody>
      </p:sp>
    </p:spTree>
    <p:extLst>
      <p:ext uri="{BB962C8B-B14F-4D97-AF65-F5344CB8AC3E}">
        <p14:creationId xmlns:p14="http://schemas.microsoft.com/office/powerpoint/2010/main" val="28637777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51796</TotalTime>
  <Words>3248</Words>
  <Application>Microsoft Macintosh PowerPoint</Application>
  <PresentationFormat>画面に合わせる (4:3)</PresentationFormat>
  <Paragraphs>616</Paragraphs>
  <Slides>37</Slides>
  <Notes>8</Notes>
  <HiddenSlides>0</HiddenSlides>
  <MMClips>3</MMClips>
  <ScaleCrop>false</ScaleCrop>
  <HeadingPairs>
    <vt:vector size="4" baseType="variant">
      <vt:variant>
        <vt:lpstr>テーマ</vt:lpstr>
      </vt:variant>
      <vt:variant>
        <vt:i4>1</vt:i4>
      </vt:variant>
      <vt:variant>
        <vt:lpstr>スライド タイトル</vt:lpstr>
      </vt:variant>
      <vt:variant>
        <vt:i4>37</vt:i4>
      </vt:variant>
    </vt:vector>
  </HeadingPairs>
  <TitlesOfParts>
    <vt:vector size="38" baseType="lpstr">
      <vt:lpstr>Clarity</vt:lpstr>
      <vt:lpstr>Development of event-type neutron imaging detectors at the energy-resolved neutron imaging system RADEN at J-PARC</vt:lpstr>
      <vt:lpstr>RADEN and µNID development members</vt:lpstr>
      <vt:lpstr>J-PARC (Japan Proton Accelerator Research Complex)</vt:lpstr>
      <vt:lpstr>RADEN/BL22 – Neutron imaging instrument at the MLF</vt:lpstr>
      <vt:lpstr>Neutron imaging detectors at RADEN</vt:lpstr>
      <vt:lpstr>ERNI with event-type detectors</vt:lpstr>
      <vt:lpstr>Event-type detectors at RADEN</vt:lpstr>
      <vt:lpstr>Current detector performance</vt:lpstr>
      <vt:lpstr>Development of event-type detectors</vt:lpstr>
      <vt:lpstr>µNID development at RADEN</vt:lpstr>
      <vt:lpstr>µNID development at RADEN</vt:lpstr>
      <vt:lpstr>µNID: µPIC-based neutron imaging detector</vt:lpstr>
      <vt:lpstr>µNID DAQ/control system layout</vt:lpstr>
      <vt:lpstr>Spatial resolution at RADEN</vt:lpstr>
      <vt:lpstr>Hardware rate performance</vt:lpstr>
      <vt:lpstr>Offline hit clustering algorithm</vt:lpstr>
      <vt:lpstr>µNID control software/analysis GUI</vt:lpstr>
      <vt:lpstr>Demonstration measurements</vt:lpstr>
      <vt:lpstr>Other µNID development</vt:lpstr>
      <vt:lpstr>Small-pitch MEMS µPIC</vt:lpstr>
      <vt:lpstr>MEMS µPIC tests at RADEN</vt:lpstr>
      <vt:lpstr>µNID with boron converter (B-µNID)</vt:lpstr>
      <vt:lpstr>Spatial resolution study at RADEN</vt:lpstr>
      <vt:lpstr>Current and expected detector performance</vt:lpstr>
      <vt:lpstr>Li-glass pixel detector</vt:lpstr>
      <vt:lpstr>6Li Time Analyzer, model 2012 (LiTA12)</vt:lpstr>
      <vt:lpstr>Centroiding with single scintillator</vt:lpstr>
      <vt:lpstr>Image stepping (multi-image compositing)</vt:lpstr>
      <vt:lpstr>Current and expected detector performance</vt:lpstr>
      <vt:lpstr>Summary</vt:lpstr>
      <vt:lpstr>Thank you for your attention!</vt:lpstr>
      <vt:lpstr>Extra slides</vt:lpstr>
      <vt:lpstr>Public beamlines at the MLF</vt:lpstr>
      <vt:lpstr>RADEN/BL22 – Neutron imaging instrument at the MLF</vt:lpstr>
      <vt:lpstr>Performance of standard µNID</vt:lpstr>
      <vt:lpstr>B-µNID and µNID</vt:lpstr>
      <vt:lpstr>B-µNID and nGEM</vt:lpstr>
    </vt:vector>
  </TitlesOfParts>
  <Company>京都大学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Micro-pattern Detector for High-Rate, Time-Resolved Neutron Imaging and Its Applications</dc:title>
  <dc:creator>Parker Joseph</dc:creator>
  <cp:lastModifiedBy>Parker Joe</cp:lastModifiedBy>
  <cp:revision>871</cp:revision>
  <dcterms:created xsi:type="dcterms:W3CDTF">2014-03-08T20:12:50Z</dcterms:created>
  <dcterms:modified xsi:type="dcterms:W3CDTF">2018-09-04T02:12:26Z</dcterms:modified>
</cp:coreProperties>
</file>