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96" r:id="rId5"/>
    <p:sldId id="267" r:id="rId6"/>
    <p:sldId id="297" r:id="rId7"/>
    <p:sldId id="298" r:id="rId8"/>
    <p:sldId id="300" r:id="rId9"/>
    <p:sldId id="299" r:id="rId10"/>
    <p:sldId id="294" r:id="rId11"/>
    <p:sldId id="268" r:id="rId12"/>
    <p:sldId id="301" r:id="rId13"/>
    <p:sldId id="302" r:id="rId14"/>
    <p:sldId id="304" r:id="rId15"/>
    <p:sldId id="303" r:id="rId16"/>
    <p:sldId id="306" r:id="rId17"/>
    <p:sldId id="305" r:id="rId18"/>
    <p:sldId id="307" r:id="rId19"/>
    <p:sldId id="270" r:id="rId20"/>
    <p:sldId id="271" r:id="rId21"/>
    <p:sldId id="272" r:id="rId22"/>
    <p:sldId id="273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1" r:id="rId39"/>
    <p:sldId id="295" r:id="rId40"/>
    <p:sldId id="292" r:id="rId41"/>
    <p:sldId id="293" r:id="rId42"/>
  </p:sldIdLst>
  <p:sldSz cx="9144000" cy="6858000" type="screen4x3"/>
  <p:notesSz cx="6742113" cy="97520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DejaVu Sans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DejaVu Sans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DejaVu Sans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DejaVu Sans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DejaVu Sans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DejaVu Sans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DejaVu Sans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DejaVu Sans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DejaVu Sans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C5D04"/>
    <a:srgbClr val="FA9F8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2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1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CRAFAE\Documents\Publications%20by%20A.Craft\2018%20-%20WCNR-11\Abstract%2074%20-%20Neutron%20Beam%20Flux%20and%20Energy%20Spectrum%20Characterization\16-070%20Poster\Spectra%20Source%20Comparison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CRAFAE\Documents\Publications%20by%20A.Craft\2018%20-%20WCNR-11\Abstract%2074%20-%20Neutron%20Beam%20Flux%20and%20Energy%20Spectrum%20Characterization\16-070%20Poster\Spectra%20Source%20Comparis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200" b="0" i="0" u="none" strike="noStrike" kern="1200" spc="0" baseline="0">
                <a:solidFill>
                  <a:sysClr val="windowText" lastClr="000000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r>
              <a:rPr lang="en-US" dirty="0"/>
              <a:t>INL’s East Beam </a:t>
            </a:r>
            <a:r>
              <a:rPr lang="en-US" dirty="0" smtClean="0"/>
              <a:t>Energy </a:t>
            </a:r>
            <a:r>
              <a:rPr lang="en-US" dirty="0"/>
              <a:t>Spectrum</a:t>
            </a:r>
          </a:p>
        </c:rich>
      </c:tx>
      <c:layout>
        <c:manualLayout>
          <c:xMode val="edge"/>
          <c:yMode val="edge"/>
          <c:x val="0.2016223753280838"/>
          <c:y val="6.9444444444444545E-3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8.5489118547681514E-2"/>
          <c:y val="7.7806758530183803E-2"/>
          <c:w val="0.88673556430446232"/>
          <c:h val="0.80820009477981924"/>
        </c:manualLayout>
      </c:layout>
      <c:scatterChart>
        <c:scatterStyle val="lineMarker"/>
        <c:ser>
          <c:idx val="0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'Source Definitions'!$K$6:$K$89</c:f>
              <c:numCache>
                <c:formatCode>0.00E+00</c:formatCode>
                <c:ptCount val="84"/>
                <c:pt idx="0">
                  <c:v>1.000000000000003E-9</c:v>
                </c:pt>
                <c:pt idx="1">
                  <c:v>1.000000000000003E-9</c:v>
                </c:pt>
                <c:pt idx="2">
                  <c:v>1.7500000000000062E-9</c:v>
                </c:pt>
                <c:pt idx="3">
                  <c:v>1.7500000000000062E-9</c:v>
                </c:pt>
                <c:pt idx="4">
                  <c:v>3.0700000000000078E-9</c:v>
                </c:pt>
                <c:pt idx="5">
                  <c:v>3.0700000000000078E-9</c:v>
                </c:pt>
                <c:pt idx="6">
                  <c:v>5.390000000000013E-9</c:v>
                </c:pt>
                <c:pt idx="7">
                  <c:v>5.390000000000013E-9</c:v>
                </c:pt>
                <c:pt idx="8">
                  <c:v>9.450000000000035E-9</c:v>
                </c:pt>
                <c:pt idx="9">
                  <c:v>9.450000000000035E-9</c:v>
                </c:pt>
                <c:pt idx="10">
                  <c:v>1.6600000000000059E-8</c:v>
                </c:pt>
                <c:pt idx="11">
                  <c:v>1.6600000000000059E-8</c:v>
                </c:pt>
                <c:pt idx="12">
                  <c:v>2.9100000000000062E-8</c:v>
                </c:pt>
                <c:pt idx="13">
                  <c:v>2.9100000000000062E-8</c:v>
                </c:pt>
                <c:pt idx="14">
                  <c:v>5.1000000000000132E-8</c:v>
                </c:pt>
                <c:pt idx="15">
                  <c:v>5.1000000000000132E-8</c:v>
                </c:pt>
                <c:pt idx="16">
                  <c:v>8.9400000000000231E-8</c:v>
                </c:pt>
                <c:pt idx="17">
                  <c:v>8.9400000000000231E-8</c:v>
                </c:pt>
                <c:pt idx="18">
                  <c:v>1.5700000000000041E-7</c:v>
                </c:pt>
                <c:pt idx="19">
                  <c:v>1.5700000000000041E-7</c:v>
                </c:pt>
                <c:pt idx="20">
                  <c:v>2.7500000000000076E-7</c:v>
                </c:pt>
                <c:pt idx="21">
                  <c:v>2.7500000000000076E-7</c:v>
                </c:pt>
                <c:pt idx="22">
                  <c:v>4.8200000000000074E-7</c:v>
                </c:pt>
                <c:pt idx="23">
                  <c:v>4.8200000000000074E-7</c:v>
                </c:pt>
                <c:pt idx="24">
                  <c:v>8.4500000000000303E-7</c:v>
                </c:pt>
                <c:pt idx="25">
                  <c:v>8.4500000000000303E-7</c:v>
                </c:pt>
                <c:pt idx="26">
                  <c:v>1.4800000000000032E-6</c:v>
                </c:pt>
                <c:pt idx="27">
                  <c:v>1.4800000000000032E-6</c:v>
                </c:pt>
                <c:pt idx="28">
                  <c:v>2.600000000000006E-6</c:v>
                </c:pt>
                <c:pt idx="29">
                  <c:v>2.600000000000006E-6</c:v>
                </c:pt>
                <c:pt idx="30">
                  <c:v>4.5600000000000063E-6</c:v>
                </c:pt>
                <c:pt idx="31">
                  <c:v>4.5600000000000063E-6</c:v>
                </c:pt>
                <c:pt idx="32">
                  <c:v>7.9900000000000184E-6</c:v>
                </c:pt>
                <c:pt idx="33">
                  <c:v>7.9900000000000184E-6</c:v>
                </c:pt>
                <c:pt idx="34">
                  <c:v>1.4000000000000025E-5</c:v>
                </c:pt>
                <c:pt idx="35">
                  <c:v>1.4000000000000025E-5</c:v>
                </c:pt>
                <c:pt idx="36">
                  <c:v>2.4600000000000046E-5</c:v>
                </c:pt>
                <c:pt idx="37">
                  <c:v>2.4600000000000046E-5</c:v>
                </c:pt>
                <c:pt idx="38">
                  <c:v>4.3100000000000065E-5</c:v>
                </c:pt>
                <c:pt idx="39">
                  <c:v>4.3100000000000065E-5</c:v>
                </c:pt>
                <c:pt idx="40">
                  <c:v>7.5500000000000168E-5</c:v>
                </c:pt>
                <c:pt idx="41">
                  <c:v>7.5500000000000168E-5</c:v>
                </c:pt>
                <c:pt idx="42">
                  <c:v>1.3200000000000028E-4</c:v>
                </c:pt>
                <c:pt idx="43">
                  <c:v>1.3200000000000028E-4</c:v>
                </c:pt>
                <c:pt idx="44">
                  <c:v>2.3200000000000025E-4</c:v>
                </c:pt>
                <c:pt idx="45">
                  <c:v>2.3200000000000025E-4</c:v>
                </c:pt>
                <c:pt idx="46">
                  <c:v>4.0700000000000089E-4</c:v>
                </c:pt>
                <c:pt idx="47">
                  <c:v>4.0700000000000089E-4</c:v>
                </c:pt>
                <c:pt idx="48">
                  <c:v>7.1400000000000088E-4</c:v>
                </c:pt>
                <c:pt idx="49">
                  <c:v>7.1400000000000088E-4</c:v>
                </c:pt>
                <c:pt idx="50">
                  <c:v>1.2500000000000013E-3</c:v>
                </c:pt>
                <c:pt idx="51">
                  <c:v>1.2500000000000013E-3</c:v>
                </c:pt>
                <c:pt idx="52">
                  <c:v>2.2000000000000032E-3</c:v>
                </c:pt>
                <c:pt idx="53">
                  <c:v>2.2000000000000032E-3</c:v>
                </c:pt>
                <c:pt idx="54">
                  <c:v>3.8500000000000014E-3</c:v>
                </c:pt>
                <c:pt idx="55">
                  <c:v>3.8500000000000014E-3</c:v>
                </c:pt>
                <c:pt idx="56">
                  <c:v>6.750000000000006E-3</c:v>
                </c:pt>
                <c:pt idx="57">
                  <c:v>6.750000000000006E-3</c:v>
                </c:pt>
                <c:pt idx="58">
                  <c:v>1.1800000000000022E-2</c:v>
                </c:pt>
                <c:pt idx="59">
                  <c:v>1.1800000000000022E-2</c:v>
                </c:pt>
                <c:pt idx="60">
                  <c:v>2.0799999999999999E-2</c:v>
                </c:pt>
                <c:pt idx="61">
                  <c:v>2.0799999999999999E-2</c:v>
                </c:pt>
                <c:pt idx="62">
                  <c:v>3.6400000000000043E-2</c:v>
                </c:pt>
                <c:pt idx="63">
                  <c:v>3.6400000000000043E-2</c:v>
                </c:pt>
                <c:pt idx="64">
                  <c:v>6.3800000000000023E-2</c:v>
                </c:pt>
                <c:pt idx="65">
                  <c:v>6.3800000000000023E-2</c:v>
                </c:pt>
                <c:pt idx="66">
                  <c:v>0.11200000000000004</c:v>
                </c:pt>
                <c:pt idx="67">
                  <c:v>0.11200000000000004</c:v>
                </c:pt>
                <c:pt idx="68">
                  <c:v>0.19600000000000009</c:v>
                </c:pt>
                <c:pt idx="69">
                  <c:v>0.19600000000000009</c:v>
                </c:pt>
                <c:pt idx="70">
                  <c:v>0.34400000000000036</c:v>
                </c:pt>
                <c:pt idx="71">
                  <c:v>0.34400000000000036</c:v>
                </c:pt>
                <c:pt idx="72">
                  <c:v>0.60300000000000065</c:v>
                </c:pt>
                <c:pt idx="73">
                  <c:v>0.60300000000000065</c:v>
                </c:pt>
                <c:pt idx="74">
                  <c:v>1.06</c:v>
                </c:pt>
                <c:pt idx="75">
                  <c:v>1.06</c:v>
                </c:pt>
                <c:pt idx="76">
                  <c:v>1.85</c:v>
                </c:pt>
                <c:pt idx="77">
                  <c:v>1.85</c:v>
                </c:pt>
                <c:pt idx="78">
                  <c:v>3.25</c:v>
                </c:pt>
                <c:pt idx="79">
                  <c:v>3.25</c:v>
                </c:pt>
                <c:pt idx="80">
                  <c:v>5.7</c:v>
                </c:pt>
                <c:pt idx="81">
                  <c:v>5.7</c:v>
                </c:pt>
                <c:pt idx="82">
                  <c:v>10</c:v>
                </c:pt>
                <c:pt idx="83">
                  <c:v>10</c:v>
                </c:pt>
              </c:numCache>
            </c:numRef>
          </c:xVal>
          <c:yVal>
            <c:numRef>
              <c:f>'Source Definitions'!$T$6:$T$89</c:f>
              <c:numCache>
                <c:formatCode>0.000E+00</c:formatCode>
                <c:ptCount val="84"/>
                <c:pt idx="0">
                  <c:v>0</c:v>
                </c:pt>
                <c:pt idx="1">
                  <c:v>2109.2587705465462</c:v>
                </c:pt>
                <c:pt idx="2">
                  <c:v>2109.2587705465462</c:v>
                </c:pt>
                <c:pt idx="3">
                  <c:v>2989.5751389479015</c:v>
                </c:pt>
                <c:pt idx="4">
                  <c:v>2989.5751389479015</c:v>
                </c:pt>
                <c:pt idx="5">
                  <c:v>11748.200910076424</c:v>
                </c:pt>
                <c:pt idx="6">
                  <c:v>11748.200910076424</c:v>
                </c:pt>
                <c:pt idx="7">
                  <c:v>29336.804884566525</c:v>
                </c:pt>
                <c:pt idx="8">
                  <c:v>29336.804884566525</c:v>
                </c:pt>
                <c:pt idx="9">
                  <c:v>105898.13674241425</c:v>
                </c:pt>
                <c:pt idx="10">
                  <c:v>105898.13674241425</c:v>
                </c:pt>
                <c:pt idx="11">
                  <c:v>242651.61184477306</c:v>
                </c:pt>
                <c:pt idx="12">
                  <c:v>242651.61184477306</c:v>
                </c:pt>
                <c:pt idx="13">
                  <c:v>551501.53248171275</c:v>
                </c:pt>
                <c:pt idx="14">
                  <c:v>551501.53248171275</c:v>
                </c:pt>
                <c:pt idx="15">
                  <c:v>895579.13545699441</c:v>
                </c:pt>
                <c:pt idx="16">
                  <c:v>895579.13545699441</c:v>
                </c:pt>
                <c:pt idx="17">
                  <c:v>903990.57772948337</c:v>
                </c:pt>
                <c:pt idx="18">
                  <c:v>903990.57772948337</c:v>
                </c:pt>
                <c:pt idx="19">
                  <c:v>449282.29043658794</c:v>
                </c:pt>
                <c:pt idx="20">
                  <c:v>449282.29043658794</c:v>
                </c:pt>
                <c:pt idx="21">
                  <c:v>172610.07980359008</c:v>
                </c:pt>
                <c:pt idx="22">
                  <c:v>172610.07980359008</c:v>
                </c:pt>
                <c:pt idx="23">
                  <c:v>163544.47797352981</c:v>
                </c:pt>
                <c:pt idx="24">
                  <c:v>163544.47797352981</c:v>
                </c:pt>
                <c:pt idx="25">
                  <c:v>163150.14680664678</c:v>
                </c:pt>
                <c:pt idx="26">
                  <c:v>163150.14680664678</c:v>
                </c:pt>
                <c:pt idx="27">
                  <c:v>164753.56902776819</c:v>
                </c:pt>
                <c:pt idx="28">
                  <c:v>164753.56902776819</c:v>
                </c:pt>
                <c:pt idx="29">
                  <c:v>164943.99513308468</c:v>
                </c:pt>
                <c:pt idx="30">
                  <c:v>164943.99513308468</c:v>
                </c:pt>
                <c:pt idx="31">
                  <c:v>165916.7742734967</c:v>
                </c:pt>
                <c:pt idx="32">
                  <c:v>165916.7742734967</c:v>
                </c:pt>
                <c:pt idx="33">
                  <c:v>169015.78706574097</c:v>
                </c:pt>
                <c:pt idx="34">
                  <c:v>169015.78706574097</c:v>
                </c:pt>
                <c:pt idx="35">
                  <c:v>179287.61208700811</c:v>
                </c:pt>
                <c:pt idx="36">
                  <c:v>179287.61208700811</c:v>
                </c:pt>
                <c:pt idx="37">
                  <c:v>193834.27374358842</c:v>
                </c:pt>
                <c:pt idx="38">
                  <c:v>193834.27374358842</c:v>
                </c:pt>
                <c:pt idx="39">
                  <c:v>208111.35627517215</c:v>
                </c:pt>
                <c:pt idx="40">
                  <c:v>208111.35627517215</c:v>
                </c:pt>
                <c:pt idx="41">
                  <c:v>222411.66849731407</c:v>
                </c:pt>
                <c:pt idx="42">
                  <c:v>222411.66849731407</c:v>
                </c:pt>
                <c:pt idx="43">
                  <c:v>232773.25763147906</c:v>
                </c:pt>
                <c:pt idx="44">
                  <c:v>232773.25763147906</c:v>
                </c:pt>
                <c:pt idx="45">
                  <c:v>246774.73852569977</c:v>
                </c:pt>
                <c:pt idx="46">
                  <c:v>246774.73852569977</c:v>
                </c:pt>
                <c:pt idx="47">
                  <c:v>270942.50708161492</c:v>
                </c:pt>
                <c:pt idx="48">
                  <c:v>270942.50708161492</c:v>
                </c:pt>
                <c:pt idx="49">
                  <c:v>293855.58556108398</c:v>
                </c:pt>
                <c:pt idx="50">
                  <c:v>293855.58556108398</c:v>
                </c:pt>
                <c:pt idx="51">
                  <c:v>320802.02660858264</c:v>
                </c:pt>
                <c:pt idx="52">
                  <c:v>320802.02660858264</c:v>
                </c:pt>
                <c:pt idx="53">
                  <c:v>335689.10360704636</c:v>
                </c:pt>
                <c:pt idx="54">
                  <c:v>335689.10360704636</c:v>
                </c:pt>
                <c:pt idx="55">
                  <c:v>367783.35879676038</c:v>
                </c:pt>
                <c:pt idx="56">
                  <c:v>367783.35879676038</c:v>
                </c:pt>
                <c:pt idx="57">
                  <c:v>386269.60390022781</c:v>
                </c:pt>
                <c:pt idx="58">
                  <c:v>386269.60390022781</c:v>
                </c:pt>
                <c:pt idx="59">
                  <c:v>456896.46678621642</c:v>
                </c:pt>
                <c:pt idx="60">
                  <c:v>456896.46678621642</c:v>
                </c:pt>
                <c:pt idx="61">
                  <c:v>620459.29908314999</c:v>
                </c:pt>
                <c:pt idx="62">
                  <c:v>620459.29908314999</c:v>
                </c:pt>
                <c:pt idx="63">
                  <c:v>720438.74010038038</c:v>
                </c:pt>
                <c:pt idx="64">
                  <c:v>720438.74010038038</c:v>
                </c:pt>
                <c:pt idx="65">
                  <c:v>852457.9469097195</c:v>
                </c:pt>
                <c:pt idx="66">
                  <c:v>852457.9469097195</c:v>
                </c:pt>
                <c:pt idx="67">
                  <c:v>1404372.4516680224</c:v>
                </c:pt>
                <c:pt idx="68">
                  <c:v>1404372.4516680224</c:v>
                </c:pt>
                <c:pt idx="69">
                  <c:v>2077901.5561560215</c:v>
                </c:pt>
                <c:pt idx="70">
                  <c:v>2077901.5561560215</c:v>
                </c:pt>
                <c:pt idx="71">
                  <c:v>3242893.4805534277</c:v>
                </c:pt>
                <c:pt idx="72">
                  <c:v>3242893.4805534277</c:v>
                </c:pt>
                <c:pt idx="73">
                  <c:v>5089539.1654081289</c:v>
                </c:pt>
                <c:pt idx="74">
                  <c:v>5089539.1654081289</c:v>
                </c:pt>
                <c:pt idx="75">
                  <c:v>9871528.6992779709</c:v>
                </c:pt>
                <c:pt idx="76">
                  <c:v>9871528.6992779709</c:v>
                </c:pt>
                <c:pt idx="77">
                  <c:v>12266194.330893708</c:v>
                </c:pt>
                <c:pt idx="78">
                  <c:v>12266194.330893708</c:v>
                </c:pt>
                <c:pt idx="79">
                  <c:v>16675390.349250108</c:v>
                </c:pt>
                <c:pt idx="80">
                  <c:v>16675390.349250108</c:v>
                </c:pt>
                <c:pt idx="81">
                  <c:v>7784928.9145462839</c:v>
                </c:pt>
                <c:pt idx="82">
                  <c:v>7784928.9145462839</c:v>
                </c:pt>
                <c:pt idx="83">
                  <c:v>0</c:v>
                </c:pt>
              </c:numCache>
            </c:numRef>
          </c:yVal>
        </c:ser>
        <c:ser>
          <c:idx val="1"/>
          <c:order val="1"/>
          <c:tx>
            <c:v>thermal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1"/>
            <c:spPr>
              <a:ln w="19050" cap="rnd">
                <a:solidFill>
                  <a:schemeClr val="tx1">
                    <a:lumMod val="75000"/>
                    <a:lumOff val="25000"/>
                  </a:schemeClr>
                </a:solidFill>
                <a:prstDash val="sysDash"/>
                <a:round/>
              </a:ln>
              <a:effectLst/>
            </c:spPr>
          </c:dPt>
          <c:xVal>
            <c:numRef>
              <c:f>'Source Definitions'!$X$79:$X$80</c:f>
              <c:numCache>
                <c:formatCode>0.00E+00</c:formatCode>
                <c:ptCount val="2"/>
                <c:pt idx="0">
                  <c:v>2.5300000000000061E-8</c:v>
                </c:pt>
                <c:pt idx="1">
                  <c:v>2.5300000000000061E-8</c:v>
                </c:pt>
              </c:numCache>
            </c:numRef>
          </c:xVal>
          <c:yVal>
            <c:numRef>
              <c:f>'Source Definitions'!$Y$79:$Y$80</c:f>
              <c:numCache>
                <c:formatCode>0.00E+00</c:formatCode>
                <c:ptCount val="2"/>
                <c:pt idx="0">
                  <c:v>100000000000</c:v>
                </c:pt>
                <c:pt idx="1">
                  <c:v>1</c:v>
                </c:pt>
              </c:numCache>
            </c:numRef>
          </c:yVal>
        </c:ser>
        <c:axId val="81893632"/>
        <c:axId val="81871232"/>
      </c:scatterChart>
      <c:valAx>
        <c:axId val="81893632"/>
        <c:scaling>
          <c:logBase val="10"/>
          <c:orientation val="minMax"/>
        </c:scaling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ysClr val="windowText" lastClr="000000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en-US"/>
                  <a:t>Neutron Energy (MeV)</a:t>
                </a:r>
              </a:p>
            </c:rich>
          </c:tx>
          <c:layout>
            <c:manualLayout>
              <c:xMode val="edge"/>
              <c:yMode val="edge"/>
              <c:x val="0.34282969563015209"/>
              <c:y val="0.9368130285797609"/>
            </c:manualLayout>
          </c:layout>
          <c:spPr>
            <a:noFill/>
            <a:ln>
              <a:noFill/>
            </a:ln>
            <a:effectLst/>
          </c:spPr>
        </c:title>
        <c:numFmt formatCode="0.E+00" sourceLinked="0"/>
        <c:majorTickMark val="in"/>
        <c:minorTickMark val="in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de-DE"/>
          </a:p>
        </c:txPr>
        <c:crossAx val="81871232"/>
        <c:crosses val="autoZero"/>
        <c:crossBetween val="midCat"/>
        <c:majorUnit val="10"/>
        <c:minorUnit val="10"/>
      </c:valAx>
      <c:valAx>
        <c:axId val="81871232"/>
        <c:scaling>
          <c:logBase val="10"/>
          <c:orientation val="minMax"/>
          <c:max val="100000000"/>
          <c:min val="1000"/>
        </c:scaling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ysClr val="windowText" lastClr="000000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en-US" dirty="0"/>
                  <a:t>Neutron Flux (n/cm2s)</a:t>
                </a:r>
              </a:p>
            </c:rich>
          </c:tx>
          <c:layout>
            <c:manualLayout>
              <c:xMode val="edge"/>
              <c:yMode val="edge"/>
              <c:x val="9.2519685039370119E-4"/>
              <c:y val="0.24166967410323709"/>
            </c:manualLayout>
          </c:layout>
          <c:spPr>
            <a:noFill/>
            <a:ln>
              <a:noFill/>
            </a:ln>
            <a:effectLst/>
          </c:spPr>
        </c:title>
        <c:numFmt formatCode="0.E+00" sourceLinked="0"/>
        <c:majorTickMark val="in"/>
        <c:minorTickMark val="in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bg1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de-DE"/>
          </a:p>
        </c:txPr>
        <c:crossAx val="81893632"/>
        <c:crossesAt val="1.0000000000000034E-9"/>
        <c:crossBetween val="midCat"/>
      </c:valAx>
      <c:spPr>
        <a:solidFill>
          <a:schemeClr val="bg1">
            <a:alpha val="50000"/>
          </a:schemeClr>
        </a:solidFill>
        <a:ln w="12700">
          <a:solidFill>
            <a:schemeClr val="tx1"/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ysClr val="windowText" lastClr="000000"/>
          </a:solidFill>
          <a:latin typeface="Trebuchet MS" panose="020B0603020202020204" pitchFamily="34" charset="0"/>
        </a:defRPr>
      </a:pPr>
      <a:endParaRPr lang="de-DE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400" b="0" i="0" u="none" strike="noStrike" kern="1200" spc="0" baseline="0">
                <a:solidFill>
                  <a:sysClr val="windowText" lastClr="000000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r>
              <a:rPr lang="en-US" dirty="0" smtClean="0"/>
              <a:t>INL’s East Beam Neutron </a:t>
            </a:r>
            <a:r>
              <a:rPr lang="en-US" dirty="0"/>
              <a:t>Energy Spectrum</a:t>
            </a:r>
          </a:p>
        </c:rich>
      </c:tx>
      <c:layout>
        <c:manualLayout>
          <c:xMode val="edge"/>
          <c:yMode val="edge"/>
          <c:x val="0.20162234654878669"/>
          <c:y val="0"/>
        </c:manualLayout>
      </c:layout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8.5489118547681514E-2"/>
          <c:y val="7.7806758530183803E-2"/>
          <c:w val="0.8867355643044621"/>
          <c:h val="0.80820009477981924"/>
        </c:manualLayout>
      </c:layout>
      <c:scatterChart>
        <c:scatterStyle val="lineMarker"/>
        <c:ser>
          <c:idx val="0"/>
          <c:order val="0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xVal>
            <c:numRef>
              <c:f>'Source Definitions'!$K$6:$K$89</c:f>
              <c:numCache>
                <c:formatCode>0.00E+00</c:formatCode>
                <c:ptCount val="84"/>
                <c:pt idx="0">
                  <c:v>1.000000000000003E-9</c:v>
                </c:pt>
                <c:pt idx="1">
                  <c:v>1.000000000000003E-9</c:v>
                </c:pt>
                <c:pt idx="2">
                  <c:v>1.7500000000000055E-9</c:v>
                </c:pt>
                <c:pt idx="3">
                  <c:v>1.7500000000000055E-9</c:v>
                </c:pt>
                <c:pt idx="4">
                  <c:v>3.0700000000000082E-9</c:v>
                </c:pt>
                <c:pt idx="5">
                  <c:v>3.0700000000000082E-9</c:v>
                </c:pt>
                <c:pt idx="6">
                  <c:v>5.390000000000013E-9</c:v>
                </c:pt>
                <c:pt idx="7">
                  <c:v>5.390000000000013E-9</c:v>
                </c:pt>
                <c:pt idx="8">
                  <c:v>9.4500000000000366E-9</c:v>
                </c:pt>
                <c:pt idx="9">
                  <c:v>9.4500000000000366E-9</c:v>
                </c:pt>
                <c:pt idx="10">
                  <c:v>1.6600000000000056E-8</c:v>
                </c:pt>
                <c:pt idx="11">
                  <c:v>1.6600000000000056E-8</c:v>
                </c:pt>
                <c:pt idx="12">
                  <c:v>2.9100000000000059E-8</c:v>
                </c:pt>
                <c:pt idx="13">
                  <c:v>2.9100000000000059E-8</c:v>
                </c:pt>
                <c:pt idx="14">
                  <c:v>5.1000000000000126E-8</c:v>
                </c:pt>
                <c:pt idx="15">
                  <c:v>5.1000000000000126E-8</c:v>
                </c:pt>
                <c:pt idx="16">
                  <c:v>8.9400000000000231E-8</c:v>
                </c:pt>
                <c:pt idx="17">
                  <c:v>8.9400000000000231E-8</c:v>
                </c:pt>
                <c:pt idx="18">
                  <c:v>1.5700000000000039E-7</c:v>
                </c:pt>
                <c:pt idx="19">
                  <c:v>1.5700000000000039E-7</c:v>
                </c:pt>
                <c:pt idx="20">
                  <c:v>2.7500000000000065E-7</c:v>
                </c:pt>
                <c:pt idx="21">
                  <c:v>2.7500000000000065E-7</c:v>
                </c:pt>
                <c:pt idx="22">
                  <c:v>4.8200000000000074E-7</c:v>
                </c:pt>
                <c:pt idx="23">
                  <c:v>4.8200000000000074E-7</c:v>
                </c:pt>
                <c:pt idx="24">
                  <c:v>8.4500000000000292E-7</c:v>
                </c:pt>
                <c:pt idx="25">
                  <c:v>8.4500000000000292E-7</c:v>
                </c:pt>
                <c:pt idx="26">
                  <c:v>1.4800000000000028E-6</c:v>
                </c:pt>
                <c:pt idx="27">
                  <c:v>1.4800000000000028E-6</c:v>
                </c:pt>
                <c:pt idx="28">
                  <c:v>2.6000000000000056E-6</c:v>
                </c:pt>
                <c:pt idx="29">
                  <c:v>2.6000000000000056E-6</c:v>
                </c:pt>
                <c:pt idx="30">
                  <c:v>4.5600000000000063E-6</c:v>
                </c:pt>
                <c:pt idx="31">
                  <c:v>4.5600000000000063E-6</c:v>
                </c:pt>
                <c:pt idx="32">
                  <c:v>7.9900000000000184E-6</c:v>
                </c:pt>
                <c:pt idx="33">
                  <c:v>7.9900000000000184E-6</c:v>
                </c:pt>
                <c:pt idx="34">
                  <c:v>1.4000000000000024E-5</c:v>
                </c:pt>
                <c:pt idx="35">
                  <c:v>1.4000000000000024E-5</c:v>
                </c:pt>
                <c:pt idx="36">
                  <c:v>2.4600000000000039E-5</c:v>
                </c:pt>
                <c:pt idx="37">
                  <c:v>2.4600000000000039E-5</c:v>
                </c:pt>
                <c:pt idx="38">
                  <c:v>4.3100000000000024E-5</c:v>
                </c:pt>
                <c:pt idx="39">
                  <c:v>4.3100000000000024E-5</c:v>
                </c:pt>
                <c:pt idx="40">
                  <c:v>7.5500000000000128E-5</c:v>
                </c:pt>
                <c:pt idx="41">
                  <c:v>7.5500000000000128E-5</c:v>
                </c:pt>
                <c:pt idx="42">
                  <c:v>1.3200000000000023E-4</c:v>
                </c:pt>
                <c:pt idx="43">
                  <c:v>1.3200000000000023E-4</c:v>
                </c:pt>
                <c:pt idx="44">
                  <c:v>2.3200000000000016E-4</c:v>
                </c:pt>
                <c:pt idx="45">
                  <c:v>2.3200000000000016E-4</c:v>
                </c:pt>
                <c:pt idx="46">
                  <c:v>4.0700000000000073E-4</c:v>
                </c:pt>
                <c:pt idx="47">
                  <c:v>4.0700000000000073E-4</c:v>
                </c:pt>
                <c:pt idx="48">
                  <c:v>7.1400000000000088E-4</c:v>
                </c:pt>
                <c:pt idx="49">
                  <c:v>7.1400000000000088E-4</c:v>
                </c:pt>
                <c:pt idx="50">
                  <c:v>1.2500000000000013E-3</c:v>
                </c:pt>
                <c:pt idx="51">
                  <c:v>1.2500000000000013E-3</c:v>
                </c:pt>
                <c:pt idx="52">
                  <c:v>2.2000000000000032E-3</c:v>
                </c:pt>
                <c:pt idx="53">
                  <c:v>2.2000000000000032E-3</c:v>
                </c:pt>
                <c:pt idx="54">
                  <c:v>3.8500000000000006E-3</c:v>
                </c:pt>
                <c:pt idx="55">
                  <c:v>3.8500000000000006E-3</c:v>
                </c:pt>
                <c:pt idx="56">
                  <c:v>6.7500000000000034E-3</c:v>
                </c:pt>
                <c:pt idx="57">
                  <c:v>6.7500000000000034E-3</c:v>
                </c:pt>
                <c:pt idx="58">
                  <c:v>1.1800000000000019E-2</c:v>
                </c:pt>
                <c:pt idx="59">
                  <c:v>1.1800000000000019E-2</c:v>
                </c:pt>
                <c:pt idx="60">
                  <c:v>2.0799999999999999E-2</c:v>
                </c:pt>
                <c:pt idx="61">
                  <c:v>2.0799999999999999E-2</c:v>
                </c:pt>
                <c:pt idx="62">
                  <c:v>3.6400000000000016E-2</c:v>
                </c:pt>
                <c:pt idx="63">
                  <c:v>3.6400000000000016E-2</c:v>
                </c:pt>
                <c:pt idx="64">
                  <c:v>6.3800000000000009E-2</c:v>
                </c:pt>
                <c:pt idx="65">
                  <c:v>6.3800000000000009E-2</c:v>
                </c:pt>
                <c:pt idx="66">
                  <c:v>0.11200000000000002</c:v>
                </c:pt>
                <c:pt idx="67">
                  <c:v>0.11200000000000002</c:v>
                </c:pt>
                <c:pt idx="68">
                  <c:v>0.19600000000000004</c:v>
                </c:pt>
                <c:pt idx="69">
                  <c:v>0.19600000000000004</c:v>
                </c:pt>
                <c:pt idx="70">
                  <c:v>0.34400000000000008</c:v>
                </c:pt>
                <c:pt idx="71">
                  <c:v>0.34400000000000008</c:v>
                </c:pt>
                <c:pt idx="72">
                  <c:v>0.60300000000000065</c:v>
                </c:pt>
                <c:pt idx="73">
                  <c:v>0.60300000000000065</c:v>
                </c:pt>
                <c:pt idx="74">
                  <c:v>1.06</c:v>
                </c:pt>
                <c:pt idx="75">
                  <c:v>1.06</c:v>
                </c:pt>
                <c:pt idx="76">
                  <c:v>1.85</c:v>
                </c:pt>
                <c:pt idx="77">
                  <c:v>1.85</c:v>
                </c:pt>
                <c:pt idx="78">
                  <c:v>3.25</c:v>
                </c:pt>
                <c:pt idx="79">
                  <c:v>3.25</c:v>
                </c:pt>
                <c:pt idx="80">
                  <c:v>5.7</c:v>
                </c:pt>
                <c:pt idx="81">
                  <c:v>5.7</c:v>
                </c:pt>
                <c:pt idx="82">
                  <c:v>10</c:v>
                </c:pt>
                <c:pt idx="83">
                  <c:v>10</c:v>
                </c:pt>
              </c:numCache>
            </c:numRef>
          </c:xVal>
          <c:yVal>
            <c:numRef>
              <c:f>'Source Definitions'!$T$6:$T$89</c:f>
              <c:numCache>
                <c:formatCode>0.000E+00</c:formatCode>
                <c:ptCount val="84"/>
                <c:pt idx="0">
                  <c:v>0</c:v>
                </c:pt>
                <c:pt idx="1">
                  <c:v>2109.2587705465462</c:v>
                </c:pt>
                <c:pt idx="2">
                  <c:v>2109.2587705465462</c:v>
                </c:pt>
                <c:pt idx="3">
                  <c:v>2989.5751389479015</c:v>
                </c:pt>
                <c:pt idx="4">
                  <c:v>2989.5751389479015</c:v>
                </c:pt>
                <c:pt idx="5">
                  <c:v>11748.200910076424</c:v>
                </c:pt>
                <c:pt idx="6">
                  <c:v>11748.200910076424</c:v>
                </c:pt>
                <c:pt idx="7">
                  <c:v>29336.804884566525</c:v>
                </c:pt>
                <c:pt idx="8">
                  <c:v>29336.804884566525</c:v>
                </c:pt>
                <c:pt idx="9">
                  <c:v>105898.13674241425</c:v>
                </c:pt>
                <c:pt idx="10">
                  <c:v>105898.13674241425</c:v>
                </c:pt>
                <c:pt idx="11">
                  <c:v>242651.61184477306</c:v>
                </c:pt>
                <c:pt idx="12">
                  <c:v>242651.61184477306</c:v>
                </c:pt>
                <c:pt idx="13">
                  <c:v>551501.53248171275</c:v>
                </c:pt>
                <c:pt idx="14">
                  <c:v>551501.53248171275</c:v>
                </c:pt>
                <c:pt idx="15">
                  <c:v>895579.13545699441</c:v>
                </c:pt>
                <c:pt idx="16">
                  <c:v>895579.13545699441</c:v>
                </c:pt>
                <c:pt idx="17">
                  <c:v>903990.57772948337</c:v>
                </c:pt>
                <c:pt idx="18">
                  <c:v>903990.57772948337</c:v>
                </c:pt>
                <c:pt idx="19">
                  <c:v>449282.29043658794</c:v>
                </c:pt>
                <c:pt idx="20">
                  <c:v>449282.29043658794</c:v>
                </c:pt>
                <c:pt idx="21">
                  <c:v>172610.07980359008</c:v>
                </c:pt>
                <c:pt idx="22">
                  <c:v>172610.07980359008</c:v>
                </c:pt>
                <c:pt idx="23">
                  <c:v>163544.47797352981</c:v>
                </c:pt>
                <c:pt idx="24">
                  <c:v>163544.47797352981</c:v>
                </c:pt>
                <c:pt idx="25">
                  <c:v>163150.14680664678</c:v>
                </c:pt>
                <c:pt idx="26">
                  <c:v>163150.14680664678</c:v>
                </c:pt>
                <c:pt idx="27">
                  <c:v>164753.56902776819</c:v>
                </c:pt>
                <c:pt idx="28">
                  <c:v>164753.56902776819</c:v>
                </c:pt>
                <c:pt idx="29">
                  <c:v>164943.99513308468</c:v>
                </c:pt>
                <c:pt idx="30">
                  <c:v>164943.99513308468</c:v>
                </c:pt>
                <c:pt idx="31">
                  <c:v>165916.7742734967</c:v>
                </c:pt>
                <c:pt idx="32">
                  <c:v>165916.7742734967</c:v>
                </c:pt>
                <c:pt idx="33">
                  <c:v>169015.78706574097</c:v>
                </c:pt>
                <c:pt idx="34">
                  <c:v>169015.78706574097</c:v>
                </c:pt>
                <c:pt idx="35">
                  <c:v>179287.61208700811</c:v>
                </c:pt>
                <c:pt idx="36">
                  <c:v>179287.61208700811</c:v>
                </c:pt>
                <c:pt idx="37">
                  <c:v>193834.27374358842</c:v>
                </c:pt>
                <c:pt idx="38">
                  <c:v>193834.27374358842</c:v>
                </c:pt>
                <c:pt idx="39">
                  <c:v>208111.35627517215</c:v>
                </c:pt>
                <c:pt idx="40">
                  <c:v>208111.35627517215</c:v>
                </c:pt>
                <c:pt idx="41">
                  <c:v>222411.66849731407</c:v>
                </c:pt>
                <c:pt idx="42">
                  <c:v>222411.66849731407</c:v>
                </c:pt>
                <c:pt idx="43">
                  <c:v>232773.25763147906</c:v>
                </c:pt>
                <c:pt idx="44">
                  <c:v>232773.25763147906</c:v>
                </c:pt>
                <c:pt idx="45">
                  <c:v>246774.73852569977</c:v>
                </c:pt>
                <c:pt idx="46">
                  <c:v>246774.73852569977</c:v>
                </c:pt>
                <c:pt idx="47">
                  <c:v>270942.50708161492</c:v>
                </c:pt>
                <c:pt idx="48">
                  <c:v>270942.50708161492</c:v>
                </c:pt>
                <c:pt idx="49">
                  <c:v>293855.58556108398</c:v>
                </c:pt>
                <c:pt idx="50">
                  <c:v>293855.58556108398</c:v>
                </c:pt>
                <c:pt idx="51">
                  <c:v>320802.02660858264</c:v>
                </c:pt>
                <c:pt idx="52">
                  <c:v>320802.02660858264</c:v>
                </c:pt>
                <c:pt idx="53">
                  <c:v>335689.10360704636</c:v>
                </c:pt>
                <c:pt idx="54">
                  <c:v>335689.10360704636</c:v>
                </c:pt>
                <c:pt idx="55">
                  <c:v>367783.35879676038</c:v>
                </c:pt>
                <c:pt idx="56">
                  <c:v>367783.35879676038</c:v>
                </c:pt>
                <c:pt idx="57">
                  <c:v>386269.60390022781</c:v>
                </c:pt>
                <c:pt idx="58">
                  <c:v>386269.60390022781</c:v>
                </c:pt>
                <c:pt idx="59">
                  <c:v>456896.46678621642</c:v>
                </c:pt>
                <c:pt idx="60">
                  <c:v>456896.46678621642</c:v>
                </c:pt>
                <c:pt idx="61">
                  <c:v>620459.29908314999</c:v>
                </c:pt>
                <c:pt idx="62">
                  <c:v>620459.29908314999</c:v>
                </c:pt>
                <c:pt idx="63">
                  <c:v>720438.74010038038</c:v>
                </c:pt>
                <c:pt idx="64">
                  <c:v>720438.74010038038</c:v>
                </c:pt>
                <c:pt idx="65">
                  <c:v>852457.9469097195</c:v>
                </c:pt>
                <c:pt idx="66">
                  <c:v>852457.9469097195</c:v>
                </c:pt>
                <c:pt idx="67">
                  <c:v>1404372.4516680224</c:v>
                </c:pt>
                <c:pt idx="68">
                  <c:v>1404372.4516680224</c:v>
                </c:pt>
                <c:pt idx="69">
                  <c:v>2077901.5561560215</c:v>
                </c:pt>
                <c:pt idx="70">
                  <c:v>2077901.5561560215</c:v>
                </c:pt>
                <c:pt idx="71">
                  <c:v>3242893.4805534277</c:v>
                </c:pt>
                <c:pt idx="72">
                  <c:v>3242893.4805534277</c:v>
                </c:pt>
                <c:pt idx="73">
                  <c:v>5089539.1654081289</c:v>
                </c:pt>
                <c:pt idx="74">
                  <c:v>5089539.1654081289</c:v>
                </c:pt>
                <c:pt idx="75">
                  <c:v>9871528.6992779709</c:v>
                </c:pt>
                <c:pt idx="76">
                  <c:v>9871528.6992779709</c:v>
                </c:pt>
                <c:pt idx="77">
                  <c:v>12266194.330893708</c:v>
                </c:pt>
                <c:pt idx="78">
                  <c:v>12266194.330893708</c:v>
                </c:pt>
                <c:pt idx="79">
                  <c:v>16675390.349250108</c:v>
                </c:pt>
                <c:pt idx="80">
                  <c:v>16675390.349250108</c:v>
                </c:pt>
                <c:pt idx="81">
                  <c:v>7784928.9145462839</c:v>
                </c:pt>
                <c:pt idx="82">
                  <c:v>7784928.9145462839</c:v>
                </c:pt>
                <c:pt idx="83">
                  <c:v>0</c:v>
                </c:pt>
              </c:numCache>
            </c:numRef>
          </c:yVal>
        </c:ser>
        <c:ser>
          <c:idx val="1"/>
          <c:order val="1"/>
          <c:tx>
            <c:v>thermal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1"/>
            <c:spPr>
              <a:ln w="19050" cap="rnd">
                <a:solidFill>
                  <a:schemeClr val="tx1">
                    <a:lumMod val="75000"/>
                    <a:lumOff val="25000"/>
                  </a:schemeClr>
                </a:solidFill>
                <a:prstDash val="sysDash"/>
                <a:round/>
              </a:ln>
              <a:effectLst/>
            </c:spPr>
          </c:dPt>
          <c:xVal>
            <c:numRef>
              <c:f>'Source Definitions'!$X$79:$X$80</c:f>
              <c:numCache>
                <c:formatCode>0.00E+00</c:formatCode>
                <c:ptCount val="2"/>
                <c:pt idx="0">
                  <c:v>2.5300000000000058E-8</c:v>
                </c:pt>
                <c:pt idx="1">
                  <c:v>2.5300000000000058E-8</c:v>
                </c:pt>
              </c:numCache>
            </c:numRef>
          </c:xVal>
          <c:yVal>
            <c:numRef>
              <c:f>'Source Definitions'!$Y$79:$Y$80</c:f>
              <c:numCache>
                <c:formatCode>0.00E+00</c:formatCode>
                <c:ptCount val="2"/>
                <c:pt idx="0">
                  <c:v>100000000000</c:v>
                </c:pt>
                <c:pt idx="1">
                  <c:v>1</c:v>
                </c:pt>
              </c:numCache>
            </c:numRef>
          </c:yVal>
        </c:ser>
        <c:axId val="41385344"/>
        <c:axId val="41387520"/>
      </c:scatterChart>
      <c:valAx>
        <c:axId val="41385344"/>
        <c:scaling>
          <c:logBase val="10"/>
          <c:orientation val="minMax"/>
        </c:scaling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2000" b="0" i="0" u="none" strike="noStrike" kern="1200" baseline="0">
                    <a:solidFill>
                      <a:sysClr val="windowText" lastClr="000000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en-US"/>
                  <a:t>Neutron Energy (MeV)</a:t>
                </a:r>
              </a:p>
            </c:rich>
          </c:tx>
          <c:layout>
            <c:manualLayout>
              <c:xMode val="edge"/>
              <c:yMode val="edge"/>
              <c:x val="0.34282969563015198"/>
              <c:y val="0.9368130285797609"/>
            </c:manualLayout>
          </c:layout>
          <c:spPr>
            <a:noFill/>
            <a:ln>
              <a:noFill/>
            </a:ln>
            <a:effectLst/>
          </c:spPr>
        </c:title>
        <c:numFmt formatCode="0.E+00" sourceLinked="0"/>
        <c:majorTickMark val="in"/>
        <c:minorTickMark val="in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>
                    <a:alpha val="0"/>
                  </a:sys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de-DE"/>
          </a:p>
        </c:txPr>
        <c:crossAx val="41387520"/>
        <c:crosses val="autoZero"/>
        <c:crossBetween val="midCat"/>
        <c:majorUnit val="10"/>
        <c:minorUnit val="10"/>
      </c:valAx>
      <c:valAx>
        <c:axId val="41387520"/>
        <c:scaling>
          <c:logBase val="10"/>
          <c:orientation val="minMax"/>
          <c:max val="100000000"/>
          <c:min val="1000"/>
        </c:scaling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2000" b="0" i="0" u="none" strike="noStrike" kern="1200" baseline="0">
                    <a:solidFill>
                      <a:sysClr val="windowText" lastClr="000000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r>
                  <a:rPr lang="en-US"/>
                  <a:t>Neutron Flux (n/cm</a:t>
                </a:r>
                <a:r>
                  <a:rPr lang="en-US" baseline="30000"/>
                  <a:t>2</a:t>
                </a:r>
                <a:r>
                  <a:rPr lang="en-US"/>
                  <a:t>s)</a:t>
                </a:r>
              </a:p>
            </c:rich>
          </c:tx>
          <c:layout>
            <c:manualLayout>
              <c:xMode val="edge"/>
              <c:yMode val="edge"/>
              <c:x val="9.2523160034892898E-4"/>
              <c:y val="0.24166958296879559"/>
            </c:manualLayout>
          </c:layout>
          <c:spPr>
            <a:noFill/>
            <a:ln>
              <a:noFill/>
            </a:ln>
            <a:effectLst/>
          </c:spPr>
        </c:title>
        <c:numFmt formatCode="0.E+00" sourceLinked="0"/>
        <c:majorTickMark val="in"/>
        <c:minorTickMark val="in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ysClr val="windowText" lastClr="000000">
                    <a:alpha val="0"/>
                  </a:sysClr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de-DE"/>
          </a:p>
        </c:txPr>
        <c:crossAx val="41385344"/>
        <c:crossesAt val="1.0000000000000036E-9"/>
        <c:crossBetween val="midCat"/>
      </c:valAx>
      <c:spPr>
        <a:solidFill>
          <a:schemeClr val="bg1">
            <a:alpha val="50000"/>
          </a:schemeClr>
        </a:solidFill>
        <a:ln w="12700">
          <a:solidFill>
            <a:schemeClr val="tx1"/>
          </a:solidFill>
        </a:ln>
        <a:effectLst/>
      </c:spPr>
    </c:plotArea>
    <c:plotVisOnly val="1"/>
    <c:dispBlanksAs val="gap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Trebuchet MS" panose="020B0603020202020204" pitchFamily="34" charset="0"/>
        </a:defRPr>
      </a:pPr>
      <a:endParaRPr lang="de-DE"/>
    </a:p>
  </c:tx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0.0429</cdr:x>
      <cdr:y>0.36165</cdr:y>
    </cdr:from>
    <cdr:to>
      <cdr:x>0.12269</cdr:x>
      <cdr:y>0.42415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56918" y="1322781"/>
          <a:ext cx="291824" cy="2286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400" dirty="0">
              <a:latin typeface="Trebuchet MS" panose="020B0603020202020204" pitchFamily="34" charset="0"/>
            </a:rPr>
            <a:t>10</a:t>
          </a:r>
          <a:r>
            <a:rPr lang="en-US" sz="1400" baseline="30000" dirty="0">
              <a:latin typeface="Trebuchet MS" panose="020B0603020202020204" pitchFamily="34" charset="0"/>
            </a:rPr>
            <a:t>6</a:t>
          </a:r>
        </a:p>
      </cdr:txBody>
    </cdr:sp>
  </cdr:relSizeAnchor>
  <cdr:relSizeAnchor xmlns:cdr="http://schemas.openxmlformats.org/drawingml/2006/chartDrawing">
    <cdr:from>
      <cdr:x>0.04241</cdr:x>
      <cdr:y>0.04532</cdr:y>
    </cdr:from>
    <cdr:to>
      <cdr:x>0.1222</cdr:x>
      <cdr:y>0.10782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55126" y="165772"/>
          <a:ext cx="291824" cy="2286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400" dirty="0">
              <a:latin typeface="Trebuchet MS" panose="020B0603020202020204" pitchFamily="34" charset="0"/>
            </a:rPr>
            <a:t>10</a:t>
          </a:r>
          <a:r>
            <a:rPr lang="en-US" sz="1400" baseline="30000" dirty="0">
              <a:latin typeface="Trebuchet MS" panose="020B0603020202020204" pitchFamily="34" charset="0"/>
            </a:rPr>
            <a:t>8</a:t>
          </a:r>
        </a:p>
      </cdr:txBody>
    </cdr:sp>
  </cdr:relSizeAnchor>
  <cdr:relSizeAnchor xmlns:cdr="http://schemas.openxmlformats.org/drawingml/2006/chartDrawing">
    <cdr:from>
      <cdr:x>0.04243</cdr:x>
      <cdr:y>0.20041</cdr:y>
    </cdr:from>
    <cdr:to>
      <cdr:x>0.12222</cdr:x>
      <cdr:y>0.26291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155199" y="733030"/>
          <a:ext cx="291824" cy="2286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400" dirty="0">
              <a:latin typeface="Trebuchet MS" panose="020B0603020202020204" pitchFamily="34" charset="0"/>
            </a:rPr>
            <a:t>10</a:t>
          </a:r>
          <a:r>
            <a:rPr lang="en-US" sz="1400" baseline="30000" dirty="0">
              <a:latin typeface="Trebuchet MS" panose="020B0603020202020204" pitchFamily="34" charset="0"/>
            </a:rPr>
            <a:t>7</a:t>
          </a:r>
        </a:p>
      </cdr:txBody>
    </cdr:sp>
  </cdr:relSizeAnchor>
  <cdr:relSizeAnchor xmlns:cdr="http://schemas.openxmlformats.org/drawingml/2006/chartDrawing">
    <cdr:from>
      <cdr:x>0.04236</cdr:x>
      <cdr:y>0.52964</cdr:y>
    </cdr:from>
    <cdr:to>
      <cdr:x>0.12204</cdr:x>
      <cdr:y>0.59214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54923" y="1937221"/>
          <a:ext cx="291442" cy="2286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400">
              <a:latin typeface="Trebuchet MS" panose="020B0603020202020204" pitchFamily="34" charset="0"/>
            </a:rPr>
            <a:t>10</a:t>
          </a:r>
          <a:r>
            <a:rPr lang="en-US" sz="1400" baseline="30000">
              <a:latin typeface="Trebuchet MS" panose="020B0603020202020204" pitchFamily="34" charset="0"/>
            </a:rPr>
            <a:t>5</a:t>
          </a:r>
        </a:p>
      </cdr:txBody>
    </cdr:sp>
  </cdr:relSizeAnchor>
  <cdr:relSizeAnchor xmlns:cdr="http://schemas.openxmlformats.org/drawingml/2006/chartDrawing">
    <cdr:from>
      <cdr:x>0.0429</cdr:x>
      <cdr:y>0.68554</cdr:y>
    </cdr:from>
    <cdr:to>
      <cdr:x>0.12269</cdr:x>
      <cdr:y>0.74804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56918" y="2507441"/>
          <a:ext cx="291824" cy="2286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400" dirty="0">
              <a:latin typeface="Trebuchet MS" panose="020B0603020202020204" pitchFamily="34" charset="0"/>
            </a:rPr>
            <a:t>10</a:t>
          </a:r>
          <a:r>
            <a:rPr lang="en-US" sz="1400" baseline="30000" dirty="0">
              <a:latin typeface="Trebuchet MS" panose="020B0603020202020204" pitchFamily="34" charset="0"/>
            </a:rPr>
            <a:t>4</a:t>
          </a:r>
        </a:p>
      </cdr:txBody>
    </cdr:sp>
  </cdr:relSizeAnchor>
  <cdr:relSizeAnchor xmlns:cdr="http://schemas.openxmlformats.org/drawingml/2006/chartDrawing">
    <cdr:from>
      <cdr:x>0.04212</cdr:x>
      <cdr:y>0.83749</cdr:y>
    </cdr:from>
    <cdr:to>
      <cdr:x>0.12136</cdr:x>
      <cdr:y>0.89999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54060" y="3063213"/>
          <a:ext cx="289819" cy="2286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400" dirty="0">
              <a:latin typeface="Trebuchet MS" panose="020B0603020202020204" pitchFamily="34" charset="0"/>
            </a:rPr>
            <a:t>10</a:t>
          </a:r>
          <a:r>
            <a:rPr lang="en-US" sz="1400" baseline="30000" dirty="0">
              <a:latin typeface="Trebuchet MS" panose="020B0603020202020204" pitchFamily="34" charset="0"/>
            </a:rPr>
            <a:t>3</a:t>
          </a:r>
        </a:p>
      </cdr:txBody>
    </cdr:sp>
  </cdr:relSizeAnchor>
  <cdr:relSizeAnchor xmlns:cdr="http://schemas.openxmlformats.org/drawingml/2006/chartDrawing">
    <cdr:from>
      <cdr:x>0.74931</cdr:x>
      <cdr:y>0.90296</cdr:y>
    </cdr:from>
    <cdr:to>
      <cdr:x>0.8119</cdr:x>
      <cdr:y>0.93669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2740691" y="3302668"/>
          <a:ext cx="228910" cy="12336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latin typeface="Trebuchet MS" panose="020B0603020202020204" pitchFamily="34" charset="0"/>
            </a:rPr>
            <a:t>10</a:t>
          </a:r>
          <a:r>
            <a:rPr lang="en-US" sz="1000" baseline="30000" dirty="0">
              <a:latin typeface="Trebuchet MS" panose="020B0603020202020204" pitchFamily="34" charset="0"/>
            </a:rPr>
            <a:t>-1</a:t>
          </a:r>
        </a:p>
      </cdr:txBody>
    </cdr:sp>
  </cdr:relSizeAnchor>
  <cdr:relSizeAnchor xmlns:cdr="http://schemas.openxmlformats.org/drawingml/2006/chartDrawing">
    <cdr:from>
      <cdr:x>0.83189</cdr:x>
      <cdr:y>0.90386</cdr:y>
    </cdr:from>
    <cdr:to>
      <cdr:x>0.86609</cdr:x>
      <cdr:y>0.93669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3042739" y="3305954"/>
          <a:ext cx="125077" cy="12007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latin typeface="Trebuchet MS" panose="020B0603020202020204" pitchFamily="34" charset="0"/>
            </a:rPr>
            <a:t>1</a:t>
          </a:r>
          <a:endParaRPr lang="en-US" sz="1000" baseline="30000" dirty="0">
            <a:latin typeface="Trebuchet MS" panose="020B0603020202020204" pitchFamily="34" charset="0"/>
          </a:endParaRPr>
        </a:p>
      </cdr:txBody>
    </cdr:sp>
  </cdr:relSizeAnchor>
  <cdr:relSizeAnchor xmlns:cdr="http://schemas.openxmlformats.org/drawingml/2006/chartDrawing">
    <cdr:from>
      <cdr:x>0.66449</cdr:x>
      <cdr:y>0.90298</cdr:y>
    </cdr:from>
    <cdr:to>
      <cdr:x>0.72733</cdr:x>
      <cdr:y>0.9367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430422" y="3302727"/>
          <a:ext cx="229868" cy="12336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latin typeface="Trebuchet MS" panose="020B0603020202020204" pitchFamily="34" charset="0"/>
            </a:rPr>
            <a:t>10</a:t>
          </a:r>
          <a:r>
            <a:rPr lang="en-US" sz="1000" baseline="30000" dirty="0">
              <a:latin typeface="Trebuchet MS" panose="020B0603020202020204" pitchFamily="34" charset="0"/>
            </a:rPr>
            <a:t>-2</a:t>
          </a:r>
        </a:p>
      </cdr:txBody>
    </cdr:sp>
  </cdr:relSizeAnchor>
  <cdr:relSizeAnchor xmlns:cdr="http://schemas.openxmlformats.org/drawingml/2006/chartDrawing">
    <cdr:from>
      <cdr:x>0.58902</cdr:x>
      <cdr:y>0.90316</cdr:y>
    </cdr:from>
    <cdr:to>
      <cdr:x>0.64753</cdr:x>
      <cdr:y>0.93689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2154400" y="3303410"/>
          <a:ext cx="214020" cy="12336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latin typeface="Trebuchet MS" panose="020B0603020202020204" pitchFamily="34" charset="0"/>
            </a:rPr>
            <a:t>10</a:t>
          </a:r>
          <a:r>
            <a:rPr lang="en-US" sz="1000" baseline="30000" dirty="0">
              <a:latin typeface="Trebuchet MS" panose="020B0603020202020204" pitchFamily="34" charset="0"/>
            </a:rPr>
            <a:t>-3</a:t>
          </a:r>
        </a:p>
      </cdr:txBody>
    </cdr:sp>
  </cdr:relSizeAnchor>
  <cdr:relSizeAnchor xmlns:cdr="http://schemas.openxmlformats.org/drawingml/2006/chartDrawing">
    <cdr:from>
      <cdr:x>0.90012</cdr:x>
      <cdr:y>0.90298</cdr:y>
    </cdr:from>
    <cdr:to>
      <cdr:x>0.95307</cdr:x>
      <cdr:y>0.93581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3292285" y="3302727"/>
          <a:ext cx="193675" cy="12007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latin typeface="Trebuchet MS" panose="020B0603020202020204" pitchFamily="34" charset="0"/>
            </a:rPr>
            <a:t>10</a:t>
          </a:r>
          <a:endParaRPr lang="en-US" sz="1000" baseline="30000" dirty="0">
            <a:latin typeface="Trebuchet MS" panose="020B0603020202020204" pitchFamily="34" charset="0"/>
          </a:endParaRPr>
        </a:p>
      </cdr:txBody>
    </cdr:sp>
  </cdr:relSizeAnchor>
  <cdr:relSizeAnchor xmlns:cdr="http://schemas.openxmlformats.org/drawingml/2006/chartDrawing">
    <cdr:from>
      <cdr:x>0.51084</cdr:x>
      <cdr:y>0.90316</cdr:y>
    </cdr:from>
    <cdr:to>
      <cdr:x>0.57149</cdr:x>
      <cdr:y>0.93689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1868448" y="3303410"/>
          <a:ext cx="221848" cy="12336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latin typeface="Trebuchet MS" panose="020B0603020202020204" pitchFamily="34" charset="0"/>
            </a:rPr>
            <a:t>10</a:t>
          </a:r>
          <a:r>
            <a:rPr lang="en-US" sz="1000" baseline="30000" dirty="0">
              <a:latin typeface="Trebuchet MS" panose="020B0603020202020204" pitchFamily="34" charset="0"/>
            </a:rPr>
            <a:t>-4</a:t>
          </a:r>
        </a:p>
      </cdr:txBody>
    </cdr:sp>
  </cdr:relSizeAnchor>
  <cdr:relSizeAnchor xmlns:cdr="http://schemas.openxmlformats.org/drawingml/2006/chartDrawing">
    <cdr:from>
      <cdr:x>0.42642</cdr:x>
      <cdr:y>0.90316</cdr:y>
    </cdr:from>
    <cdr:to>
      <cdr:x>0.48762</cdr:x>
      <cdr:y>0.93689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1559674" y="3303410"/>
          <a:ext cx="223839" cy="12336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latin typeface="Trebuchet MS" panose="020B0603020202020204" pitchFamily="34" charset="0"/>
            </a:rPr>
            <a:t>10</a:t>
          </a:r>
          <a:r>
            <a:rPr lang="en-US" sz="1000" baseline="30000" dirty="0">
              <a:latin typeface="Trebuchet MS" panose="020B0603020202020204" pitchFamily="34" charset="0"/>
            </a:rPr>
            <a:t>-5</a:t>
          </a:r>
        </a:p>
      </cdr:txBody>
    </cdr:sp>
  </cdr:relSizeAnchor>
  <cdr:relSizeAnchor xmlns:cdr="http://schemas.openxmlformats.org/drawingml/2006/chartDrawing">
    <cdr:from>
      <cdr:x>0.34742</cdr:x>
      <cdr:y>0.90316</cdr:y>
    </cdr:from>
    <cdr:to>
      <cdr:x>0.4083</cdr:x>
      <cdr:y>0.93689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1270738" y="3303410"/>
          <a:ext cx="222644" cy="12336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latin typeface="Trebuchet MS" panose="020B0603020202020204" pitchFamily="34" charset="0"/>
            </a:rPr>
            <a:t>10</a:t>
          </a:r>
          <a:r>
            <a:rPr lang="en-US" sz="1000" baseline="30000" dirty="0">
              <a:latin typeface="Trebuchet MS" panose="020B0603020202020204" pitchFamily="34" charset="0"/>
            </a:rPr>
            <a:t>-6</a:t>
          </a:r>
        </a:p>
      </cdr:txBody>
    </cdr:sp>
  </cdr:relSizeAnchor>
  <cdr:relSizeAnchor xmlns:cdr="http://schemas.openxmlformats.org/drawingml/2006/chartDrawing">
    <cdr:from>
      <cdr:x>0.26885</cdr:x>
      <cdr:y>0.90316</cdr:y>
    </cdr:from>
    <cdr:to>
      <cdr:x>0.33238</cdr:x>
      <cdr:y>0.93689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983352" y="3303410"/>
          <a:ext cx="232376" cy="12336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latin typeface="Trebuchet MS" panose="020B0603020202020204" pitchFamily="34" charset="0"/>
            </a:rPr>
            <a:t>10</a:t>
          </a:r>
          <a:r>
            <a:rPr lang="en-US" sz="1000" baseline="30000" dirty="0">
              <a:latin typeface="Trebuchet MS" panose="020B0603020202020204" pitchFamily="34" charset="0"/>
            </a:rPr>
            <a:t>-7</a:t>
          </a:r>
        </a:p>
      </cdr:txBody>
    </cdr:sp>
  </cdr:relSizeAnchor>
  <cdr:relSizeAnchor xmlns:cdr="http://schemas.openxmlformats.org/drawingml/2006/chartDrawing">
    <cdr:from>
      <cdr:x>0.19066</cdr:x>
      <cdr:y>0.90316</cdr:y>
    </cdr:from>
    <cdr:to>
      <cdr:x>0.25313</cdr:x>
      <cdr:y>0.93689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697361" y="3303410"/>
          <a:ext cx="228483" cy="12336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latin typeface="Trebuchet MS" panose="020B0603020202020204" pitchFamily="34" charset="0"/>
            </a:rPr>
            <a:t>10</a:t>
          </a:r>
          <a:r>
            <a:rPr lang="en-US" sz="1000" baseline="30000" dirty="0">
              <a:latin typeface="Trebuchet MS" panose="020B0603020202020204" pitchFamily="34" charset="0"/>
            </a:rPr>
            <a:t>-8</a:t>
          </a:r>
        </a:p>
      </cdr:txBody>
    </cdr:sp>
  </cdr:relSizeAnchor>
  <cdr:relSizeAnchor xmlns:cdr="http://schemas.openxmlformats.org/drawingml/2006/chartDrawing">
    <cdr:from>
      <cdr:x>0.19382</cdr:x>
      <cdr:y>0.09445</cdr:y>
    </cdr:from>
    <cdr:to>
      <cdr:x>0.26057</cdr:x>
      <cdr:y>0.43366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08921" y="345444"/>
          <a:ext cx="244129" cy="1240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lIns="0" tIns="0" rIns="0" bIns="0" rtlCol="0"/>
        <a:lstStyle xmlns:a="http://schemas.openxmlformats.org/drawingml/2006/main"/>
        <a:p xmlns:a="http://schemas.openxmlformats.org/drawingml/2006/main">
          <a:r>
            <a: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rPr>
            <a:t>thermal energy</a:t>
          </a:r>
        </a:p>
      </cdr:txBody>
    </cdr:sp>
  </cdr:relSizeAnchor>
  <cdr:relSizeAnchor xmlns:cdr="http://schemas.openxmlformats.org/drawingml/2006/chartDrawing">
    <cdr:from>
      <cdr:x>0.11062</cdr:x>
      <cdr:y>0.90283</cdr:y>
    </cdr:from>
    <cdr:to>
      <cdr:x>0.17535</cdr:x>
      <cdr:y>0.93656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404590" y="3302200"/>
          <a:ext cx="236753" cy="12336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000" dirty="0">
              <a:latin typeface="Trebuchet MS" panose="020B0603020202020204" pitchFamily="34" charset="0"/>
            </a:rPr>
            <a:t>10</a:t>
          </a:r>
          <a:r>
            <a:rPr lang="en-US" sz="1000" baseline="30000" dirty="0">
              <a:latin typeface="Trebuchet MS" panose="020B0603020202020204" pitchFamily="34" charset="0"/>
            </a:rPr>
            <a:t>-9</a:t>
          </a:r>
        </a:p>
      </cdr:txBody>
    </cdr:sp>
  </cdr:relSizeAnchor>
  <cdr:relSizeAnchor xmlns:cdr="http://schemas.openxmlformats.org/drawingml/2006/chartDrawing">
    <cdr:from>
      <cdr:x>0.46842</cdr:x>
      <cdr:y>0.07816</cdr:y>
    </cdr:from>
    <cdr:to>
      <cdr:x>0.46842</cdr:x>
      <cdr:y>0.88649</cdr:y>
    </cdr:to>
    <cdr:cxnSp macro="">
      <cdr:nvCxnSpPr>
        <cdr:cNvPr id="9" name="Straight Connector 8"/>
        <cdr:cNvCxnSpPr/>
      </cdr:nvCxnSpPr>
      <cdr:spPr>
        <a:xfrm xmlns:a="http://schemas.openxmlformats.org/drawingml/2006/main" flipV="1">
          <a:off x="4069112" y="428791"/>
          <a:ext cx="0" cy="443484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0.03475</cdr:x>
      <cdr:y>0.04775</cdr:y>
    </cdr:from>
    <cdr:to>
      <cdr:x>0.07882</cdr:x>
      <cdr:y>0.11025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17868" y="261992"/>
          <a:ext cx="403104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>
              <a:latin typeface="Trebuchet MS" panose="020B0603020202020204" pitchFamily="34" charset="0"/>
            </a:rPr>
            <a:t>10</a:t>
          </a:r>
          <a:r>
            <a:rPr lang="en-US" sz="2000" baseline="30000">
              <a:latin typeface="Trebuchet MS" panose="020B0603020202020204" pitchFamily="34" charset="0"/>
            </a:rPr>
            <a:t>8</a:t>
          </a:r>
        </a:p>
      </cdr:txBody>
    </cdr:sp>
  </cdr:relSizeAnchor>
  <cdr:relSizeAnchor xmlns:cdr="http://schemas.openxmlformats.org/drawingml/2006/chartDrawing">
    <cdr:from>
      <cdr:x>0.03477</cdr:x>
      <cdr:y>0.20284</cdr:y>
    </cdr:from>
    <cdr:to>
      <cdr:x>0.07884</cdr:x>
      <cdr:y>0.26534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18000" y="1112876"/>
          <a:ext cx="403104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>
              <a:latin typeface="Trebuchet MS" panose="020B0603020202020204" pitchFamily="34" charset="0"/>
            </a:rPr>
            <a:t>10</a:t>
          </a:r>
          <a:r>
            <a:rPr lang="en-US" sz="2000" baseline="30000">
              <a:latin typeface="Trebuchet MS" panose="020B0603020202020204" pitchFamily="34" charset="0"/>
            </a:rPr>
            <a:t>7</a:t>
          </a:r>
        </a:p>
      </cdr:txBody>
    </cdr:sp>
  </cdr:relSizeAnchor>
  <cdr:relSizeAnchor xmlns:cdr="http://schemas.openxmlformats.org/drawingml/2006/chartDrawing">
    <cdr:from>
      <cdr:x>0.03524</cdr:x>
      <cdr:y>0.36408</cdr:y>
    </cdr:from>
    <cdr:to>
      <cdr:x>0.07931</cdr:x>
      <cdr:y>0.42658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22308" y="1997507"/>
          <a:ext cx="403104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>
              <a:latin typeface="Trebuchet MS" panose="020B0603020202020204" pitchFamily="34" charset="0"/>
            </a:rPr>
            <a:t>10</a:t>
          </a:r>
          <a:r>
            <a:rPr lang="en-US" sz="2000" baseline="30000">
              <a:latin typeface="Trebuchet MS" panose="020B0603020202020204" pitchFamily="34" charset="0"/>
            </a:rPr>
            <a:t>6</a:t>
          </a:r>
        </a:p>
      </cdr:txBody>
    </cdr:sp>
  </cdr:relSizeAnchor>
  <cdr:relSizeAnchor xmlns:cdr="http://schemas.openxmlformats.org/drawingml/2006/chartDrawing">
    <cdr:from>
      <cdr:x>0.03457</cdr:x>
      <cdr:y>0.53207</cdr:y>
    </cdr:from>
    <cdr:to>
      <cdr:x>0.07865</cdr:x>
      <cdr:y>0.59457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16181" y="2919157"/>
          <a:ext cx="403195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>
              <a:latin typeface="Trebuchet MS" panose="020B0603020202020204" pitchFamily="34" charset="0"/>
            </a:rPr>
            <a:t>10</a:t>
          </a:r>
          <a:r>
            <a:rPr lang="en-US" sz="2000" baseline="30000">
              <a:latin typeface="Trebuchet MS" panose="020B0603020202020204" pitchFamily="34" charset="0"/>
            </a:rPr>
            <a:t>5</a:t>
          </a:r>
        </a:p>
      </cdr:txBody>
    </cdr:sp>
  </cdr:relSizeAnchor>
  <cdr:relSizeAnchor xmlns:cdr="http://schemas.openxmlformats.org/drawingml/2006/chartDrawing">
    <cdr:from>
      <cdr:x>0.03524</cdr:x>
      <cdr:y>0.68797</cdr:y>
    </cdr:from>
    <cdr:to>
      <cdr:x>0.07931</cdr:x>
      <cdr:y>0.75047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22308" y="3774489"/>
          <a:ext cx="403104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>
              <a:latin typeface="Trebuchet MS" panose="020B0603020202020204" pitchFamily="34" charset="0"/>
            </a:rPr>
            <a:t>10</a:t>
          </a:r>
          <a:r>
            <a:rPr lang="en-US" sz="2000" baseline="30000">
              <a:latin typeface="Trebuchet MS" panose="020B0603020202020204" pitchFamily="34" charset="0"/>
            </a:rPr>
            <a:t>4</a:t>
          </a:r>
        </a:p>
      </cdr:txBody>
    </cdr:sp>
  </cdr:relSizeAnchor>
  <cdr:relSizeAnchor xmlns:cdr="http://schemas.openxmlformats.org/drawingml/2006/chartDrawing">
    <cdr:from>
      <cdr:x>0.03391</cdr:x>
      <cdr:y>0.83992</cdr:y>
    </cdr:from>
    <cdr:to>
      <cdr:x>0.07798</cdr:x>
      <cdr:y>0.90242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10143" y="4608137"/>
          <a:ext cx="403104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>
              <a:latin typeface="Trebuchet MS" panose="020B0603020202020204" pitchFamily="34" charset="0"/>
            </a:rPr>
            <a:t>10</a:t>
          </a:r>
          <a:r>
            <a:rPr lang="en-US" sz="2000" baseline="30000">
              <a:latin typeface="Trebuchet MS" panose="020B0603020202020204" pitchFamily="34" charset="0"/>
            </a:rPr>
            <a:t>3</a:t>
          </a:r>
        </a:p>
      </cdr:txBody>
    </cdr:sp>
  </cdr:relSizeAnchor>
  <cdr:relSizeAnchor xmlns:cdr="http://schemas.openxmlformats.org/drawingml/2006/chartDrawing">
    <cdr:from>
      <cdr:x>0.76559</cdr:x>
      <cdr:y>0.88933</cdr:y>
    </cdr:from>
    <cdr:to>
      <cdr:x>0.81735</cdr:x>
      <cdr:y>0.93964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6650527" y="4472618"/>
          <a:ext cx="449599" cy="2530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dirty="0">
              <a:latin typeface="Trebuchet MS" panose="020B0603020202020204" pitchFamily="34" charset="0"/>
            </a:rPr>
            <a:t>10</a:t>
          </a:r>
          <a:r>
            <a:rPr lang="en-US" sz="2000" baseline="30000" dirty="0">
              <a:latin typeface="Trebuchet MS" panose="020B0603020202020204" pitchFamily="34" charset="0"/>
            </a:rPr>
            <a:t>-1</a:t>
          </a:r>
        </a:p>
      </cdr:txBody>
    </cdr:sp>
  </cdr:relSizeAnchor>
  <cdr:relSizeAnchor xmlns:cdr="http://schemas.openxmlformats.org/drawingml/2006/chartDrawing">
    <cdr:from>
      <cdr:x>0.86423</cdr:x>
      <cdr:y>0.88933</cdr:y>
    </cdr:from>
    <cdr:to>
      <cdr:x>0.89251</cdr:x>
      <cdr:y>0.9383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7902534" y="4879220"/>
          <a:ext cx="258593" cy="2686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>
              <a:latin typeface="Trebuchet MS" panose="020B0603020202020204" pitchFamily="34" charset="0"/>
            </a:rPr>
            <a:t>1</a:t>
          </a:r>
          <a:endParaRPr lang="en-US" sz="2000" baseline="30000">
            <a:latin typeface="Trebuchet MS" panose="020B0603020202020204" pitchFamily="34" charset="0"/>
          </a:endParaRPr>
        </a:p>
      </cdr:txBody>
    </cdr:sp>
  </cdr:relSizeAnchor>
  <cdr:relSizeAnchor xmlns:cdr="http://schemas.openxmlformats.org/drawingml/2006/chartDrawing">
    <cdr:from>
      <cdr:x>0.68011</cdr:x>
      <cdr:y>0.88933</cdr:y>
    </cdr:from>
    <cdr:to>
      <cdr:x>0.73208</cdr:x>
      <cdr:y>0.93964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5907980" y="4472618"/>
          <a:ext cx="451482" cy="2530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dirty="0">
              <a:latin typeface="Trebuchet MS" panose="020B0603020202020204" pitchFamily="34" charset="0"/>
            </a:rPr>
            <a:t>10</a:t>
          </a:r>
          <a:r>
            <a:rPr lang="en-US" sz="2000" baseline="30000" dirty="0">
              <a:latin typeface="Trebuchet MS" panose="020B0603020202020204" pitchFamily="34" charset="0"/>
            </a:rPr>
            <a:t>-2</a:t>
          </a:r>
        </a:p>
      </cdr:txBody>
    </cdr:sp>
  </cdr:relSizeAnchor>
  <cdr:relSizeAnchor xmlns:cdr="http://schemas.openxmlformats.org/drawingml/2006/chartDrawing">
    <cdr:from>
      <cdr:x>0.58902</cdr:x>
      <cdr:y>0.88933</cdr:y>
    </cdr:from>
    <cdr:to>
      <cdr:x>0.63741</cdr:x>
      <cdr:y>0.93964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5387684" y="4879220"/>
          <a:ext cx="442641" cy="276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>
              <a:latin typeface="Trebuchet MS" panose="020B0603020202020204" pitchFamily="34" charset="0"/>
            </a:rPr>
            <a:t>10</a:t>
          </a:r>
          <a:r>
            <a:rPr lang="en-US" sz="2000" baseline="30000">
              <a:latin typeface="Trebuchet MS" panose="020B0603020202020204" pitchFamily="34" charset="0"/>
            </a:rPr>
            <a:t>-3</a:t>
          </a:r>
        </a:p>
      </cdr:txBody>
    </cdr:sp>
  </cdr:relSizeAnchor>
  <cdr:relSizeAnchor xmlns:cdr="http://schemas.openxmlformats.org/drawingml/2006/chartDrawing">
    <cdr:from>
      <cdr:x>0.94029</cdr:x>
      <cdr:y>0.88933</cdr:y>
    </cdr:from>
    <cdr:to>
      <cdr:x>0.97358</cdr:x>
      <cdr:y>0.9383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8598023" y="4879220"/>
          <a:ext cx="304438" cy="2686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>
              <a:latin typeface="Trebuchet MS" panose="020B0603020202020204" pitchFamily="34" charset="0"/>
            </a:rPr>
            <a:t>10</a:t>
          </a:r>
          <a:endParaRPr lang="en-US" sz="2000" baseline="30000">
            <a:latin typeface="Trebuchet MS" panose="020B0603020202020204" pitchFamily="34" charset="0"/>
          </a:endParaRPr>
        </a:p>
      </cdr:txBody>
    </cdr:sp>
  </cdr:relSizeAnchor>
  <cdr:relSizeAnchor xmlns:cdr="http://schemas.openxmlformats.org/drawingml/2006/chartDrawing">
    <cdr:from>
      <cdr:x>0.49847</cdr:x>
      <cdr:y>0.88933</cdr:y>
    </cdr:from>
    <cdr:to>
      <cdr:x>0.54863</cdr:x>
      <cdr:y>0.93964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4559423" y="4879220"/>
          <a:ext cx="458840" cy="276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>
              <a:latin typeface="Trebuchet MS" panose="020B0603020202020204" pitchFamily="34" charset="0"/>
            </a:rPr>
            <a:t>10</a:t>
          </a:r>
          <a:r>
            <a:rPr lang="en-US" sz="2000" baseline="30000">
              <a:latin typeface="Trebuchet MS" panose="020B0603020202020204" pitchFamily="34" charset="0"/>
            </a:rPr>
            <a:t>-4</a:t>
          </a:r>
        </a:p>
      </cdr:txBody>
    </cdr:sp>
  </cdr:relSizeAnchor>
  <cdr:relSizeAnchor xmlns:cdr="http://schemas.openxmlformats.org/drawingml/2006/chartDrawing">
    <cdr:from>
      <cdr:x>0.40792</cdr:x>
      <cdr:y>0.88933</cdr:y>
    </cdr:from>
    <cdr:to>
      <cdr:x>0.45853</cdr:x>
      <cdr:y>0.93964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3731162" y="4879220"/>
          <a:ext cx="462966" cy="276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>
              <a:latin typeface="Trebuchet MS" panose="020B0603020202020204" pitchFamily="34" charset="0"/>
            </a:rPr>
            <a:t>10</a:t>
          </a:r>
          <a:r>
            <a:rPr lang="en-US" sz="2000" baseline="30000">
              <a:latin typeface="Trebuchet MS" panose="020B0603020202020204" pitchFamily="34" charset="0"/>
            </a:rPr>
            <a:t>-5</a:t>
          </a:r>
        </a:p>
      </cdr:txBody>
    </cdr:sp>
  </cdr:relSizeAnchor>
  <cdr:relSizeAnchor xmlns:cdr="http://schemas.openxmlformats.org/drawingml/2006/chartDrawing">
    <cdr:from>
      <cdr:x>0.32008</cdr:x>
      <cdr:y>0.88933</cdr:y>
    </cdr:from>
    <cdr:to>
      <cdr:x>0.37042</cdr:x>
      <cdr:y>0.93964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2927749" y="4879220"/>
          <a:ext cx="460445" cy="276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>
              <a:latin typeface="Trebuchet MS" panose="020B0603020202020204" pitchFamily="34" charset="0"/>
            </a:rPr>
            <a:t>10</a:t>
          </a:r>
          <a:r>
            <a:rPr lang="en-US" sz="2000" baseline="30000">
              <a:latin typeface="Trebuchet MS" panose="020B0603020202020204" pitchFamily="34" charset="0"/>
            </a:rPr>
            <a:t>-6</a:t>
          </a:r>
        </a:p>
      </cdr:txBody>
    </cdr:sp>
  </cdr:relSizeAnchor>
  <cdr:relSizeAnchor xmlns:cdr="http://schemas.openxmlformats.org/drawingml/2006/chartDrawing">
    <cdr:from>
      <cdr:x>0.23044</cdr:x>
      <cdr:y>0.88933</cdr:y>
    </cdr:from>
    <cdr:to>
      <cdr:x>0.28298</cdr:x>
      <cdr:y>0.93964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2107770" y="4879220"/>
          <a:ext cx="480619" cy="276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>
              <a:latin typeface="Trebuchet MS" panose="020B0603020202020204" pitchFamily="34" charset="0"/>
            </a:rPr>
            <a:t>10</a:t>
          </a:r>
          <a:r>
            <a:rPr lang="en-US" sz="2000" baseline="30000">
              <a:latin typeface="Trebuchet MS" panose="020B0603020202020204" pitchFamily="34" charset="0"/>
            </a:rPr>
            <a:t>-7</a:t>
          </a:r>
        </a:p>
      </cdr:txBody>
    </cdr:sp>
  </cdr:relSizeAnchor>
  <cdr:relSizeAnchor xmlns:cdr="http://schemas.openxmlformats.org/drawingml/2006/chartDrawing">
    <cdr:from>
      <cdr:x>0.13988</cdr:x>
      <cdr:y>0.88933</cdr:y>
    </cdr:from>
    <cdr:to>
      <cdr:x>0.19154</cdr:x>
      <cdr:y>0.93964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1279510" y="4879220"/>
          <a:ext cx="472487" cy="276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>
              <a:latin typeface="Trebuchet MS" panose="020B0603020202020204" pitchFamily="34" charset="0"/>
            </a:rPr>
            <a:t>10</a:t>
          </a:r>
          <a:r>
            <a:rPr lang="en-US" sz="2000" baseline="30000">
              <a:latin typeface="Trebuchet MS" panose="020B0603020202020204" pitchFamily="34" charset="0"/>
            </a:rPr>
            <a:t>-8</a:t>
          </a:r>
        </a:p>
      </cdr:txBody>
    </cdr:sp>
  </cdr:relSizeAnchor>
  <cdr:relSizeAnchor xmlns:cdr="http://schemas.openxmlformats.org/drawingml/2006/chartDrawing">
    <cdr:from>
      <cdr:x>0.1647</cdr:x>
      <cdr:y>0.11872</cdr:y>
    </cdr:from>
    <cdr:to>
      <cdr:x>0.19607</cdr:x>
      <cdr:y>0.45793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1430674" y="651331"/>
          <a:ext cx="272505" cy="18610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lIns="0" tIns="0" rIns="0" bIns="0" rtlCol="0"/>
        <a:lstStyle xmlns:a="http://schemas.openxmlformats.org/drawingml/2006/main"/>
        <a:p xmlns:a="http://schemas.openxmlformats.org/drawingml/2006/main">
          <a:r>
            <a: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rPr>
            <a:t>thermal energy</a:t>
          </a:r>
        </a:p>
      </cdr:txBody>
    </cdr:sp>
  </cdr:relSizeAnchor>
  <cdr:relSizeAnchor xmlns:cdr="http://schemas.openxmlformats.org/drawingml/2006/chartDrawing">
    <cdr:from>
      <cdr:x>0.05658</cdr:x>
      <cdr:y>0.88933</cdr:y>
    </cdr:from>
    <cdr:to>
      <cdr:x>0.11011</cdr:x>
      <cdr:y>0.93964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517510" y="4879220"/>
          <a:ext cx="489655" cy="2760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 anchor="ctr" anchorCtr="1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>
              <a:latin typeface="Trebuchet MS" panose="020B0603020202020204" pitchFamily="34" charset="0"/>
            </a:rPr>
            <a:t>10</a:t>
          </a:r>
          <a:r>
            <a:rPr lang="en-US" sz="2000" baseline="30000">
              <a:latin typeface="Trebuchet MS" panose="020B0603020202020204" pitchFamily="34" charset="0"/>
            </a:rPr>
            <a:t>-9</a:t>
          </a:r>
        </a:p>
      </cdr:txBody>
    </cdr:sp>
  </cdr:relSizeAnchor>
  <cdr:relSizeAnchor xmlns:cdr="http://schemas.openxmlformats.org/drawingml/2006/chartDrawing">
    <cdr:from>
      <cdr:x>0.46842</cdr:x>
      <cdr:y>0.07816</cdr:y>
    </cdr:from>
    <cdr:to>
      <cdr:x>0.46842</cdr:x>
      <cdr:y>0.88649</cdr:y>
    </cdr:to>
    <cdr:cxnSp macro="">
      <cdr:nvCxnSpPr>
        <cdr:cNvPr id="9" name="Straight Connector 8"/>
        <cdr:cNvCxnSpPr/>
      </cdr:nvCxnSpPr>
      <cdr:spPr>
        <a:xfrm xmlns:a="http://schemas.openxmlformats.org/drawingml/2006/main" flipV="1">
          <a:off x="4069112" y="428791"/>
          <a:ext cx="0" cy="443484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5900" y="812800"/>
            <a:ext cx="7127875" cy="4008438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/>
            <a:r>
              <a:rPr lang="de-DE" noProof="0"/>
              <a:t>                                 </a:t>
            </a: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de-DE" noProof="0"/>
              <a:t>Format der Notizen mittels Klicken bearbeiten</a:t>
            </a:r>
          </a:p>
        </p:txBody>
      </p:sp>
      <p:sp>
        <p:nvSpPr>
          <p:cNvPr id="12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1363" cy="534988"/>
          </a:xfrm>
          <a:prstGeom prst="rect">
            <a:avLst/>
          </a:prstGeom>
        </p:spPr>
        <p:txBody>
          <a:bodyPr lIns="0" tIns="0" rIns="0" bIns="0"/>
          <a:lstStyle>
            <a:lvl1pPr fontAlgn="auto">
              <a:spcBef>
                <a:spcPts val="0"/>
              </a:spcBef>
              <a:spcAft>
                <a:spcPts val="0"/>
              </a:spcAft>
              <a:defRPr sz="1400"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de-DE"/>
              <a:t> </a:t>
            </a:r>
          </a:p>
        </p:txBody>
      </p:sp>
      <p:sp>
        <p:nvSpPr>
          <p:cNvPr id="129" name="PlaceHolder 4"/>
          <p:cNvSpPr>
            <a:spLocks noGrp="1"/>
          </p:cNvSpPr>
          <p:nvPr>
            <p:ph type="dt"/>
          </p:nvPr>
        </p:nvSpPr>
        <p:spPr>
          <a:xfrm>
            <a:off x="4278313" y="0"/>
            <a:ext cx="3281362" cy="534988"/>
          </a:xfrm>
          <a:prstGeom prst="rect">
            <a:avLst/>
          </a:prstGeom>
        </p:spPr>
        <p:txBody>
          <a:bodyPr lIns="0" tIns="0" rIns="0" bIns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de-DE"/>
              <a:t> </a:t>
            </a:r>
          </a:p>
        </p:txBody>
      </p:sp>
      <p:sp>
        <p:nvSpPr>
          <p:cNvPr id="130" name="PlaceHolder 5"/>
          <p:cNvSpPr>
            <a:spLocks noGrp="1"/>
          </p:cNvSpPr>
          <p:nvPr>
            <p:ph type="ftr"/>
          </p:nvPr>
        </p:nvSpPr>
        <p:spPr>
          <a:xfrm>
            <a:off x="0" y="10156825"/>
            <a:ext cx="3281363" cy="534988"/>
          </a:xfrm>
          <a:prstGeom prst="rect">
            <a:avLst/>
          </a:prstGeom>
        </p:spPr>
        <p:txBody>
          <a:bodyPr lIns="0" tIns="0" rIns="0" bIns="0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400"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de-DE"/>
              <a:t> </a:t>
            </a:r>
          </a:p>
        </p:txBody>
      </p:sp>
      <p:sp>
        <p:nvSpPr>
          <p:cNvPr id="131" name="PlaceHolder 6"/>
          <p:cNvSpPr>
            <a:spLocks noGrp="1"/>
          </p:cNvSpPr>
          <p:nvPr>
            <p:ph type="sldNum"/>
          </p:nvPr>
        </p:nvSpPr>
        <p:spPr>
          <a:xfrm>
            <a:off x="4278313" y="10156825"/>
            <a:ext cx="3281362" cy="534988"/>
          </a:xfrm>
          <a:prstGeom prst="rect">
            <a:avLst/>
          </a:prstGeom>
        </p:spPr>
        <p:txBody>
          <a:bodyPr lIns="0" tIns="0" rIns="0" b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fld id="{FBB1027E-3CB6-42A6-8488-F4DCA9EC9EC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CustomShape 1"/>
          <p:cNvSpPr/>
          <p:nvPr/>
        </p:nvSpPr>
        <p:spPr>
          <a:xfrm>
            <a:off x="3821113" y="9263063"/>
            <a:ext cx="2919412" cy="487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FE1818E-5BC5-41D0-A857-DD4FBEA8755F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de-DE" sz="1200" spc="-1"/>
          </a:p>
        </p:txBody>
      </p:sp>
      <p:sp>
        <p:nvSpPr>
          <p:cNvPr id="16386" name="PlaceHolder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3450" y="731838"/>
            <a:ext cx="4875213" cy="3656012"/>
          </a:xfrm>
          <a:noFill/>
        </p:spPr>
      </p:sp>
      <p:sp>
        <p:nvSpPr>
          <p:cNvPr id="319" name="PlaceHolder 3"/>
          <p:cNvSpPr>
            <a:spLocks noGrp="1"/>
          </p:cNvSpPr>
          <p:nvPr>
            <p:ph type="body"/>
          </p:nvPr>
        </p:nvSpPr>
        <p:spPr>
          <a:xfrm>
            <a:off x="674688" y="4632325"/>
            <a:ext cx="5392737" cy="4387850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spc="-1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CustomShape 1"/>
          <p:cNvSpPr/>
          <p:nvPr/>
        </p:nvSpPr>
        <p:spPr>
          <a:xfrm>
            <a:off x="3821113" y="9263063"/>
            <a:ext cx="2919412" cy="487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23011B4-D63F-49D2-8F54-5BB46730AECE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de-DE" sz="1200" spc="-1"/>
          </a:p>
        </p:txBody>
      </p:sp>
      <p:sp>
        <p:nvSpPr>
          <p:cNvPr id="18434" name="PlaceHolder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3450" y="731838"/>
            <a:ext cx="4875213" cy="3656012"/>
          </a:xfrm>
          <a:noFill/>
        </p:spPr>
      </p:sp>
      <p:sp>
        <p:nvSpPr>
          <p:cNvPr id="322" name="PlaceHolder 3"/>
          <p:cNvSpPr>
            <a:spLocks noGrp="1"/>
          </p:cNvSpPr>
          <p:nvPr>
            <p:ph type="body"/>
          </p:nvPr>
        </p:nvSpPr>
        <p:spPr>
          <a:xfrm>
            <a:off x="674688" y="4632325"/>
            <a:ext cx="5392737" cy="4387850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spc="-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CustomShape 1"/>
          <p:cNvSpPr/>
          <p:nvPr/>
        </p:nvSpPr>
        <p:spPr>
          <a:xfrm>
            <a:off x="3821113" y="9263063"/>
            <a:ext cx="2919412" cy="487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927D5DE-3649-4239-8265-EAA81B8AEA06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de-DE" sz="1200" spc="-1"/>
          </a:p>
        </p:txBody>
      </p:sp>
      <p:sp>
        <p:nvSpPr>
          <p:cNvPr id="20482" name="PlaceHolder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3450" y="731838"/>
            <a:ext cx="4875213" cy="3656012"/>
          </a:xfrm>
          <a:noFill/>
        </p:spPr>
      </p:sp>
      <p:sp>
        <p:nvSpPr>
          <p:cNvPr id="325" name="PlaceHolder 3"/>
          <p:cNvSpPr>
            <a:spLocks noGrp="1"/>
          </p:cNvSpPr>
          <p:nvPr>
            <p:ph type="body"/>
          </p:nvPr>
        </p:nvSpPr>
        <p:spPr>
          <a:xfrm>
            <a:off x="674688" y="4632325"/>
            <a:ext cx="5392737" cy="4387850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spc="-1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CustomShape 1"/>
          <p:cNvSpPr/>
          <p:nvPr/>
        </p:nvSpPr>
        <p:spPr>
          <a:xfrm>
            <a:off x="3821113" y="9263063"/>
            <a:ext cx="2919412" cy="487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F3A8421-280B-4743-9487-F35EE9017388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de-DE" sz="1200" spc="-1"/>
          </a:p>
        </p:txBody>
      </p:sp>
      <p:sp>
        <p:nvSpPr>
          <p:cNvPr id="22530" name="PlaceHolder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3450" y="731838"/>
            <a:ext cx="4875213" cy="3656012"/>
          </a:xfrm>
          <a:noFill/>
        </p:spPr>
      </p:sp>
      <p:sp>
        <p:nvSpPr>
          <p:cNvPr id="349" name="PlaceHolder 3"/>
          <p:cNvSpPr>
            <a:spLocks noGrp="1"/>
          </p:cNvSpPr>
          <p:nvPr>
            <p:ph type="body"/>
          </p:nvPr>
        </p:nvSpPr>
        <p:spPr>
          <a:xfrm>
            <a:off x="898525" y="4632325"/>
            <a:ext cx="4945063" cy="4387850"/>
          </a:xfrm>
        </p:spPr>
        <p:txBody>
          <a:bodyPr lIns="90000" tIns="46800" rIns="90000" bIns="46800"/>
          <a:lstStyle/>
          <a:p>
            <a:pPr marL="216000" indent="-214920" eaLnBrk="1" fontAlgn="auto" hangingPunct="1">
              <a:spcBef>
                <a:spcPts val="448"/>
              </a:spcBef>
              <a:spcAft>
                <a:spcPts val="0"/>
              </a:spcAft>
              <a:defRPr/>
            </a:pPr>
            <a:r>
              <a:rPr lang="de-DE" spc="-1" dirty="0" smtClean="0"/>
              <a:t>Could be an introductory slide for topic</a:t>
            </a:r>
            <a:endParaRPr lang="de-DE" spc="-1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CustomShape 1"/>
          <p:cNvSpPr/>
          <p:nvPr/>
        </p:nvSpPr>
        <p:spPr>
          <a:xfrm>
            <a:off x="3821113" y="9263063"/>
            <a:ext cx="2919412" cy="487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7E9EF9B-311F-44C3-9F6C-4B50A54DD903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de-DE" sz="1200" spc="-1"/>
          </a:p>
        </p:txBody>
      </p:sp>
      <p:sp>
        <p:nvSpPr>
          <p:cNvPr id="24578" name="PlaceHolder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3450" y="731838"/>
            <a:ext cx="4875213" cy="3656012"/>
          </a:xfrm>
          <a:noFill/>
        </p:spPr>
      </p:sp>
      <p:sp>
        <p:nvSpPr>
          <p:cNvPr id="349" name="PlaceHolder 3"/>
          <p:cNvSpPr>
            <a:spLocks noGrp="1"/>
          </p:cNvSpPr>
          <p:nvPr>
            <p:ph type="body"/>
          </p:nvPr>
        </p:nvSpPr>
        <p:spPr>
          <a:xfrm>
            <a:off x="898525" y="4632325"/>
            <a:ext cx="4945063" cy="4387850"/>
          </a:xfrm>
        </p:spPr>
        <p:txBody>
          <a:bodyPr lIns="90000" tIns="46800" rIns="90000" bIns="46800"/>
          <a:lstStyle/>
          <a:p>
            <a:pPr marL="216000" indent="-214920" eaLnBrk="1" fontAlgn="auto" hangingPunct="1">
              <a:spcBef>
                <a:spcPts val="448"/>
              </a:spcBef>
              <a:spcAft>
                <a:spcPts val="0"/>
              </a:spcAft>
              <a:defRPr/>
            </a:pPr>
            <a:r>
              <a:rPr lang="de-DE" b="1" spc="-1" dirty="0" smtClean="0">
                <a:solidFill>
                  <a:srgbClr val="000000"/>
                </a:solidFill>
              </a:rPr>
              <a:t>Layout of INL‘s NRAD Reactor.</a:t>
            </a:r>
            <a:endParaRPr lang="de-DE" spc="-1" dirty="0"/>
          </a:p>
          <a:p>
            <a:pPr marL="216000" indent="-214920" eaLnBrk="1" fontAlgn="auto" hangingPunct="1">
              <a:spcBef>
                <a:spcPts val="448"/>
              </a:spcBef>
              <a:spcAft>
                <a:spcPts val="0"/>
              </a:spcAft>
              <a:defRPr/>
            </a:pPr>
            <a:endParaRPr lang="de-DE" spc="-1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CustomShape 1"/>
          <p:cNvSpPr/>
          <p:nvPr/>
        </p:nvSpPr>
        <p:spPr>
          <a:xfrm>
            <a:off x="3821113" y="9263063"/>
            <a:ext cx="2919412" cy="487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388EE30-7C10-4EFA-9AD9-EE0F8D19FF28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de-DE" sz="1200" spc="-1"/>
          </a:p>
        </p:txBody>
      </p:sp>
      <p:sp>
        <p:nvSpPr>
          <p:cNvPr id="26626" name="PlaceHolder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3450" y="731838"/>
            <a:ext cx="4875213" cy="3656012"/>
          </a:xfrm>
          <a:noFill/>
        </p:spPr>
      </p:sp>
      <p:sp>
        <p:nvSpPr>
          <p:cNvPr id="346" name="PlaceHolder 3"/>
          <p:cNvSpPr>
            <a:spLocks noGrp="1"/>
          </p:cNvSpPr>
          <p:nvPr>
            <p:ph type="body"/>
          </p:nvPr>
        </p:nvSpPr>
        <p:spPr>
          <a:xfrm>
            <a:off x="898525" y="4632325"/>
            <a:ext cx="4945063" cy="4387850"/>
          </a:xfrm>
        </p:spPr>
        <p:txBody>
          <a:bodyPr lIns="90000" tIns="46800" rIns="90000" bIns="46800"/>
          <a:lstStyle/>
          <a:p>
            <a:pPr marL="216000" indent="-214920" eaLnBrk="1" fontAlgn="auto" hangingPunct="1">
              <a:spcBef>
                <a:spcPts val="448"/>
              </a:spcBef>
              <a:spcAft>
                <a:spcPts val="0"/>
              </a:spcAft>
              <a:defRPr/>
            </a:pPr>
            <a:r>
              <a:rPr lang="de-DE" b="1" spc="-1" dirty="0" smtClean="0">
                <a:solidFill>
                  <a:srgbClr val="000000"/>
                </a:solidFill>
              </a:rPr>
              <a:t>Layout of NRAD beams. </a:t>
            </a:r>
            <a:endParaRPr lang="de-DE" spc="-1" dirty="0"/>
          </a:p>
          <a:p>
            <a:pPr marL="216000" indent="-214920" eaLnBrk="1" fontAlgn="auto" hangingPunct="1">
              <a:spcBef>
                <a:spcPts val="448"/>
              </a:spcBef>
              <a:spcAft>
                <a:spcPts val="0"/>
              </a:spcAft>
              <a:defRPr/>
            </a:pPr>
            <a:endParaRPr lang="de-DE" spc="-1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CustomShape 1"/>
          <p:cNvSpPr/>
          <p:nvPr/>
        </p:nvSpPr>
        <p:spPr>
          <a:xfrm>
            <a:off x="3821113" y="9263063"/>
            <a:ext cx="2919412" cy="487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AE14F21-FD0B-45E3-BFB4-FCAE3DF729EA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de-DE" sz="1200" spc="-1"/>
          </a:p>
        </p:txBody>
      </p:sp>
      <p:sp>
        <p:nvSpPr>
          <p:cNvPr id="28674" name="PlaceHolder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3450" y="731838"/>
            <a:ext cx="4875213" cy="3656012"/>
          </a:xfrm>
          <a:noFill/>
        </p:spPr>
      </p:sp>
      <p:sp>
        <p:nvSpPr>
          <p:cNvPr id="349" name="PlaceHolder 3"/>
          <p:cNvSpPr>
            <a:spLocks noGrp="1"/>
          </p:cNvSpPr>
          <p:nvPr>
            <p:ph type="body"/>
          </p:nvPr>
        </p:nvSpPr>
        <p:spPr>
          <a:xfrm>
            <a:off x="898525" y="4632325"/>
            <a:ext cx="4945063" cy="4387850"/>
          </a:xfrm>
        </p:spPr>
        <p:txBody>
          <a:bodyPr lIns="90000" tIns="46800" rIns="90000" bIns="46800"/>
          <a:lstStyle/>
          <a:p>
            <a:pPr marL="216000" indent="-214920" eaLnBrk="1" fontAlgn="auto" hangingPunct="1">
              <a:spcBef>
                <a:spcPts val="448"/>
              </a:spcBef>
              <a:spcAft>
                <a:spcPts val="0"/>
              </a:spcAft>
              <a:defRPr/>
            </a:pPr>
            <a:r>
              <a:rPr lang="de-DE" b="1" spc="-1" dirty="0" smtClean="0">
                <a:solidFill>
                  <a:srgbClr val="000000"/>
                </a:solidFill>
              </a:rPr>
              <a:t>Energy spectrum of INL‘s east neutron beam</a:t>
            </a:r>
            <a:endParaRPr lang="de-DE" spc="-1" dirty="0"/>
          </a:p>
          <a:p>
            <a:pPr marL="216000" indent="-214920" eaLnBrk="1" fontAlgn="auto" hangingPunct="1">
              <a:spcBef>
                <a:spcPts val="448"/>
              </a:spcBef>
              <a:spcAft>
                <a:spcPts val="0"/>
              </a:spcAft>
              <a:defRPr/>
            </a:pPr>
            <a:endParaRPr lang="de-DE" spc="-1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CustomShape 1"/>
          <p:cNvSpPr/>
          <p:nvPr/>
        </p:nvSpPr>
        <p:spPr>
          <a:xfrm>
            <a:off x="3821113" y="9263063"/>
            <a:ext cx="2919412" cy="487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ABA0C7B-6D28-447C-AAF5-CF760B874874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de-DE" sz="1200" spc="-1"/>
          </a:p>
        </p:txBody>
      </p:sp>
      <p:sp>
        <p:nvSpPr>
          <p:cNvPr id="33794" name="PlaceHolder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3450" y="731838"/>
            <a:ext cx="4875213" cy="3656012"/>
          </a:xfrm>
          <a:noFill/>
        </p:spPr>
      </p:sp>
      <p:sp>
        <p:nvSpPr>
          <p:cNvPr id="352" name="PlaceHolder 3"/>
          <p:cNvSpPr>
            <a:spLocks noGrp="1"/>
          </p:cNvSpPr>
          <p:nvPr>
            <p:ph type="body"/>
          </p:nvPr>
        </p:nvSpPr>
        <p:spPr>
          <a:xfrm>
            <a:off x="674688" y="4632325"/>
            <a:ext cx="5392737" cy="4387850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spc="-1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CustomShape 1"/>
          <p:cNvSpPr/>
          <p:nvPr/>
        </p:nvSpPr>
        <p:spPr>
          <a:xfrm>
            <a:off x="3849688" y="9410700"/>
            <a:ext cx="2943225" cy="49371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5E7F3F7-8F44-4AA8-868E-80C14A10D4DF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de-DE" sz="1200" spc="-1"/>
          </a:p>
        </p:txBody>
      </p:sp>
      <p:sp>
        <p:nvSpPr>
          <p:cNvPr id="106498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0275" y="771525"/>
            <a:ext cx="4938713" cy="3705225"/>
          </a:xfrm>
          <a:noFill/>
        </p:spPr>
      </p:sp>
      <p:sp>
        <p:nvSpPr>
          <p:cNvPr id="328" name="PlaceHolder 3"/>
          <p:cNvSpPr>
            <a:spLocks noGrp="1"/>
          </p:cNvSpPr>
          <p:nvPr>
            <p:ph type="body"/>
          </p:nvPr>
        </p:nvSpPr>
        <p:spPr>
          <a:xfrm>
            <a:off x="906463" y="4711700"/>
            <a:ext cx="4979987" cy="4473575"/>
          </a:xfrm>
        </p:spPr>
        <p:txBody>
          <a:bodyPr lIns="90000" tIns="46800" rIns="90000" bIns="468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spc="-1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CustomShape 1"/>
          <p:cNvSpPr/>
          <p:nvPr/>
        </p:nvSpPr>
        <p:spPr>
          <a:xfrm>
            <a:off x="3849688" y="9410700"/>
            <a:ext cx="2943225" cy="49371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904A511-AF57-4E94-A86F-A2FFD8F568BC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de-DE" sz="1200" spc="-1"/>
          </a:p>
        </p:txBody>
      </p:sp>
      <p:sp>
        <p:nvSpPr>
          <p:cNvPr id="108546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0275" y="771525"/>
            <a:ext cx="4938713" cy="3705225"/>
          </a:xfrm>
          <a:noFill/>
        </p:spPr>
      </p:sp>
      <p:sp>
        <p:nvSpPr>
          <p:cNvPr id="331" name="PlaceHolder 3"/>
          <p:cNvSpPr>
            <a:spLocks noGrp="1"/>
          </p:cNvSpPr>
          <p:nvPr>
            <p:ph type="body"/>
          </p:nvPr>
        </p:nvSpPr>
        <p:spPr>
          <a:xfrm>
            <a:off x="906463" y="4711700"/>
            <a:ext cx="4979987" cy="4473575"/>
          </a:xfrm>
        </p:spPr>
        <p:txBody>
          <a:bodyPr lIns="90000" tIns="46800" rIns="90000" bIns="4680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spc="-1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CustomShape 1"/>
          <p:cNvSpPr/>
          <p:nvPr/>
        </p:nvSpPr>
        <p:spPr>
          <a:xfrm>
            <a:off x="3821113" y="9263063"/>
            <a:ext cx="2919412" cy="487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FC3B399-FFC3-472F-90AD-D97F223F3EA2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de-DE" sz="1200" spc="-1"/>
          </a:p>
        </p:txBody>
      </p:sp>
      <p:sp>
        <p:nvSpPr>
          <p:cNvPr id="110594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3450" y="731838"/>
            <a:ext cx="4875213" cy="3656012"/>
          </a:xfrm>
          <a:noFill/>
        </p:spPr>
      </p:sp>
      <p:sp>
        <p:nvSpPr>
          <p:cNvPr id="334" name="PlaceHolder 3"/>
          <p:cNvSpPr>
            <a:spLocks noGrp="1"/>
          </p:cNvSpPr>
          <p:nvPr>
            <p:ph type="body"/>
          </p:nvPr>
        </p:nvSpPr>
        <p:spPr>
          <a:xfrm>
            <a:off x="674688" y="4632325"/>
            <a:ext cx="5392737" cy="4387850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spc="-1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CustomShape 1"/>
          <p:cNvSpPr/>
          <p:nvPr/>
        </p:nvSpPr>
        <p:spPr>
          <a:xfrm>
            <a:off x="3821113" y="9263063"/>
            <a:ext cx="2919412" cy="487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3D436C8-65CD-4E34-A61C-6865105C9072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de-DE" sz="1200" spc="-1"/>
          </a:p>
        </p:txBody>
      </p:sp>
      <p:sp>
        <p:nvSpPr>
          <p:cNvPr id="113666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3450" y="731838"/>
            <a:ext cx="4875213" cy="3656012"/>
          </a:xfrm>
          <a:noFill/>
        </p:spPr>
      </p:sp>
      <p:sp>
        <p:nvSpPr>
          <p:cNvPr id="340" name="PlaceHolder 3"/>
          <p:cNvSpPr>
            <a:spLocks noGrp="1"/>
          </p:cNvSpPr>
          <p:nvPr>
            <p:ph type="body"/>
          </p:nvPr>
        </p:nvSpPr>
        <p:spPr>
          <a:xfrm>
            <a:off x="674688" y="4632325"/>
            <a:ext cx="5392737" cy="4387850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spc="-1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CustomShape 1"/>
          <p:cNvSpPr/>
          <p:nvPr/>
        </p:nvSpPr>
        <p:spPr>
          <a:xfrm>
            <a:off x="3821113" y="9263063"/>
            <a:ext cx="2919412" cy="487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3CEA5E5-6165-409C-A112-BA7CDE77D0B8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de-DE" sz="1200" spc="-1"/>
          </a:p>
        </p:txBody>
      </p:sp>
      <p:sp>
        <p:nvSpPr>
          <p:cNvPr id="115714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3450" y="731838"/>
            <a:ext cx="4875213" cy="3656012"/>
          </a:xfrm>
          <a:noFill/>
        </p:spPr>
      </p:sp>
      <p:sp>
        <p:nvSpPr>
          <p:cNvPr id="337" name="PlaceHolder 3"/>
          <p:cNvSpPr>
            <a:spLocks noGrp="1"/>
          </p:cNvSpPr>
          <p:nvPr>
            <p:ph type="body"/>
          </p:nvPr>
        </p:nvSpPr>
        <p:spPr>
          <a:xfrm>
            <a:off x="898525" y="4632325"/>
            <a:ext cx="4945063" cy="4387850"/>
          </a:xfrm>
        </p:spPr>
        <p:txBody>
          <a:bodyPr lIns="90000" tIns="46800" rIns="90000" bIns="46800"/>
          <a:lstStyle/>
          <a:p>
            <a:pPr marL="216000" indent="-214920" eaLnBrk="1" fontAlgn="auto" hangingPunct="1">
              <a:spcBef>
                <a:spcPts val="448"/>
              </a:spcBef>
              <a:spcAft>
                <a:spcPts val="0"/>
              </a:spcAft>
              <a:defRPr/>
            </a:pPr>
            <a:r>
              <a:rPr lang="de-DE" b="1" spc="-1">
                <a:solidFill>
                  <a:srgbClr val="000000"/>
                </a:solidFill>
              </a:rPr>
              <a:t>Neutron radiography and tomography facility Antares consist principally of:</a:t>
            </a:r>
            <a:endParaRPr lang="de-DE" spc="-1"/>
          </a:p>
          <a:p>
            <a:pPr marL="216000" indent="-214920" eaLnBrk="1" fontAlgn="auto" hangingPunct="1">
              <a:spcBef>
                <a:spcPts val="448"/>
              </a:spcBef>
              <a:spcAft>
                <a:spcPts val="0"/>
              </a:spcAft>
              <a:defRPr/>
            </a:pPr>
            <a:endParaRPr lang="de-DE" spc="-1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CustomShape 1"/>
          <p:cNvSpPr/>
          <p:nvPr/>
        </p:nvSpPr>
        <p:spPr>
          <a:xfrm>
            <a:off x="3821113" y="9263063"/>
            <a:ext cx="2919412" cy="487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A69C311-B9D1-437A-A5BE-09C2122F4F5F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de-DE" sz="1200" spc="-1"/>
          </a:p>
        </p:txBody>
      </p:sp>
      <p:sp>
        <p:nvSpPr>
          <p:cNvPr id="117762" name="PlaceHolder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3450" y="731838"/>
            <a:ext cx="4875213" cy="3656012"/>
          </a:xfrm>
          <a:noFill/>
        </p:spPr>
      </p:sp>
      <p:sp>
        <p:nvSpPr>
          <p:cNvPr id="343" name="PlaceHolder 3"/>
          <p:cNvSpPr>
            <a:spLocks noGrp="1"/>
          </p:cNvSpPr>
          <p:nvPr>
            <p:ph type="body"/>
          </p:nvPr>
        </p:nvSpPr>
        <p:spPr>
          <a:xfrm>
            <a:off x="898525" y="4632325"/>
            <a:ext cx="4945063" cy="4387850"/>
          </a:xfrm>
        </p:spPr>
        <p:txBody>
          <a:bodyPr lIns="90000" tIns="46800" rIns="90000" bIns="46800"/>
          <a:lstStyle/>
          <a:p>
            <a:pPr marL="216000" indent="-214920" eaLnBrk="1" fontAlgn="auto" hangingPunct="1">
              <a:spcBef>
                <a:spcPts val="448"/>
              </a:spcBef>
              <a:spcAft>
                <a:spcPts val="0"/>
              </a:spcAft>
              <a:defRPr/>
            </a:pPr>
            <a:r>
              <a:rPr lang="de-DE" b="1" spc="-1">
                <a:solidFill>
                  <a:srgbClr val="000000"/>
                </a:solidFill>
              </a:rPr>
              <a:t>Neutron radiography and tomography facility Antares consist principally of:</a:t>
            </a:r>
            <a:endParaRPr lang="de-DE" spc="-1"/>
          </a:p>
          <a:p>
            <a:pPr marL="216000" indent="-214920" eaLnBrk="1" fontAlgn="auto" hangingPunct="1">
              <a:spcBef>
                <a:spcPts val="448"/>
              </a:spcBef>
              <a:spcAft>
                <a:spcPts val="0"/>
              </a:spcAft>
              <a:defRPr/>
            </a:pPr>
            <a:endParaRPr lang="de-DE" spc="-1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CustomShape 1"/>
          <p:cNvSpPr/>
          <p:nvPr/>
        </p:nvSpPr>
        <p:spPr>
          <a:xfrm>
            <a:off x="3821113" y="9263063"/>
            <a:ext cx="2919412" cy="487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8E11015-4875-4785-B9D2-331F6FB12BED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38</a:t>
            </a:fld>
            <a:endParaRPr lang="de-DE" sz="1200" spc="-1"/>
          </a:p>
        </p:txBody>
      </p:sp>
      <p:sp>
        <p:nvSpPr>
          <p:cNvPr id="139266" name="PlaceHolder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3450" y="731838"/>
            <a:ext cx="4875213" cy="3656012"/>
          </a:xfrm>
          <a:noFill/>
        </p:spPr>
      </p:sp>
      <p:sp>
        <p:nvSpPr>
          <p:cNvPr id="355" name="PlaceHolder 3"/>
          <p:cNvSpPr>
            <a:spLocks noGrp="1"/>
          </p:cNvSpPr>
          <p:nvPr>
            <p:ph type="body"/>
          </p:nvPr>
        </p:nvSpPr>
        <p:spPr>
          <a:xfrm>
            <a:off x="674688" y="4632325"/>
            <a:ext cx="5392737" cy="4387850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spc="-1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CustomShape 1"/>
          <p:cNvSpPr/>
          <p:nvPr/>
        </p:nvSpPr>
        <p:spPr>
          <a:xfrm>
            <a:off x="3821113" y="9263063"/>
            <a:ext cx="2919412" cy="487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C7D05B0-ACED-4AB9-A337-20BC4FFDBA02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39</a:t>
            </a:fld>
            <a:endParaRPr lang="de-DE" sz="1200" spc="-1"/>
          </a:p>
        </p:txBody>
      </p:sp>
      <p:sp>
        <p:nvSpPr>
          <p:cNvPr id="141314" name="PlaceHolder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3450" y="731838"/>
            <a:ext cx="4875213" cy="3656012"/>
          </a:xfrm>
          <a:noFill/>
        </p:spPr>
      </p:sp>
      <p:sp>
        <p:nvSpPr>
          <p:cNvPr id="355" name="PlaceHolder 3"/>
          <p:cNvSpPr>
            <a:spLocks noGrp="1"/>
          </p:cNvSpPr>
          <p:nvPr>
            <p:ph type="body"/>
          </p:nvPr>
        </p:nvSpPr>
        <p:spPr>
          <a:xfrm>
            <a:off x="674688" y="4632325"/>
            <a:ext cx="5392737" cy="4387850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spc="-1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CustomShape 1"/>
          <p:cNvSpPr/>
          <p:nvPr/>
        </p:nvSpPr>
        <p:spPr>
          <a:xfrm>
            <a:off x="3821113" y="9263063"/>
            <a:ext cx="2919412" cy="48736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D93973F-BBBD-4EF5-A354-5C6950678E33}" type="slidenum">
              <a:rPr lang="de-DE" sz="12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40</a:t>
            </a:fld>
            <a:endParaRPr lang="de-DE" sz="1200" spc="-1"/>
          </a:p>
        </p:txBody>
      </p:sp>
      <p:sp>
        <p:nvSpPr>
          <p:cNvPr id="143362" name="PlaceHolder 2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3450" y="731838"/>
            <a:ext cx="4875213" cy="3656012"/>
          </a:xfrm>
          <a:noFill/>
        </p:spPr>
      </p:sp>
      <p:sp>
        <p:nvSpPr>
          <p:cNvPr id="358" name="PlaceHolder 3"/>
          <p:cNvSpPr>
            <a:spLocks noGrp="1"/>
          </p:cNvSpPr>
          <p:nvPr>
            <p:ph type="body"/>
          </p:nvPr>
        </p:nvSpPr>
        <p:spPr>
          <a:xfrm>
            <a:off x="674688" y="4632325"/>
            <a:ext cx="5392737" cy="4387850"/>
          </a:xfr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de-DE" sz="2000" spc="-1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anchor="ctr"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anchor="ctr"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2413" cy="662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9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33400" y="228600"/>
            <a:ext cx="379413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ustomShape 1"/>
          <p:cNvSpPr/>
          <p:nvPr/>
        </p:nvSpPr>
        <p:spPr>
          <a:xfrm>
            <a:off x="5486400" y="379413"/>
            <a:ext cx="2436813" cy="274637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/>
          <a:lstStyle/>
          <a:p>
            <a:pPr fontAlgn="auto">
              <a:spcBef>
                <a:spcPts val="748"/>
              </a:spcBef>
              <a:spcAft>
                <a:spcPts val="0"/>
              </a:spcAft>
              <a:defRPr/>
            </a:pPr>
            <a:r>
              <a:rPr lang="de-DE" sz="1200" spc="-1">
                <a:solidFill>
                  <a:srgbClr val="333399"/>
                </a:solidFill>
                <a:latin typeface="TUM Neue Helvetica 55 Regular"/>
              </a:rPr>
              <a:t>Technische Universität München</a:t>
            </a:r>
            <a:endParaRPr lang="de-DE" sz="1200" spc="-1"/>
          </a:p>
        </p:txBody>
      </p:sp>
      <p:sp>
        <p:nvSpPr>
          <p:cNvPr id="3" name="CustomShape 2"/>
          <p:cNvSpPr/>
          <p:nvPr/>
        </p:nvSpPr>
        <p:spPr>
          <a:xfrm>
            <a:off x="963613" y="325438"/>
            <a:ext cx="1646237" cy="36671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900" spc="-1">
                <a:solidFill>
                  <a:srgbClr val="000000"/>
                </a:solidFill>
              </a:rPr>
              <a:t>Forschungsneutronenquelle </a:t>
            </a:r>
            <a:endParaRPr lang="de-DE" sz="900" spc="-1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900" spc="-1">
                <a:solidFill>
                  <a:srgbClr val="000000"/>
                </a:solidFill>
              </a:rPr>
              <a:t>Heinz Maier-Leibnitz (FRMII)</a:t>
            </a:r>
            <a:endParaRPr lang="de-DE" sz="900" spc="-1"/>
          </a:p>
        </p:txBody>
      </p:sp>
      <p:sp>
        <p:nvSpPr>
          <p:cNvPr id="1030" name="PlaceHolder 3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8229600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Format des Titeltextes durch Klicken bearbeiten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457200" y="1604963"/>
            <a:ext cx="8229600" cy="3976687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r>
              <a:rPr lang="de-DE"/>
              <a:t>Format des Gliederungstextes durch Klicken bearbeiten</a:t>
            </a:r>
          </a:p>
          <a:p>
            <a:pPr lvl="1"/>
            <a:r>
              <a:rPr lang="de-DE"/>
              <a:t>Zweite Gliederungsebene</a:t>
            </a:r>
          </a:p>
          <a:p>
            <a:pPr lvl="2"/>
            <a:r>
              <a:rPr lang="de-DE"/>
              <a:t>Dritte Gliederungsebene</a:t>
            </a:r>
          </a:p>
          <a:p>
            <a:pPr lvl="3"/>
            <a:r>
              <a:rPr lang="de-DE"/>
              <a:t>Vierte Gliederungsebene</a:t>
            </a:r>
          </a:p>
          <a:p>
            <a:pPr lvl="4"/>
            <a:r>
              <a:rPr lang="de-DE"/>
              <a:t>Fünfte Gliederungsebene</a:t>
            </a:r>
          </a:p>
          <a:p>
            <a:pPr lvl="5"/>
            <a:r>
              <a:rPr lang="de-DE"/>
              <a:t>Sechste Gliederungsebene</a:t>
            </a:r>
          </a:p>
          <a:p>
            <a:pPr lvl="6"/>
            <a:r>
              <a:rPr lang="de-DE"/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DejaVu Sans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DejaVu Sans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DejaVu Sans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DejaVu Sans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DejaVu Sans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DejaVu Sans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DejaVu Sans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DejaVu Sans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00" b="1" spc="-1">
                <a:solidFill>
                  <a:srgbClr val="000000"/>
                </a:solidFill>
              </a:rPr>
              <a:t>B.Schillinger</a:t>
            </a:r>
            <a:endParaRPr lang="de-DE" sz="1000" spc="-1"/>
          </a:p>
        </p:txBody>
      </p:sp>
      <p:sp>
        <p:nvSpPr>
          <p:cNvPr id="133" name="CustomShape 2"/>
          <p:cNvSpPr/>
          <p:nvPr/>
        </p:nvSpPr>
        <p:spPr>
          <a:xfrm>
            <a:off x="8458200" y="6629400"/>
            <a:ext cx="6080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DF6056A-9949-46C4-B343-E26B7FF44A86}" type="slidenum">
              <a:rPr lang="de-DE" sz="10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de-DE" sz="1000" spc="-1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/>
          <a:srcRect l="10722" t="14816" r="4102"/>
          <a:stretch>
            <a:fillRect/>
          </a:stretch>
        </p:blipFill>
        <p:spPr bwMode="auto">
          <a:xfrm>
            <a:off x="1588" y="1588"/>
            <a:ext cx="9336087" cy="700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" name="CustomShape 3"/>
          <p:cNvSpPr/>
          <p:nvPr/>
        </p:nvSpPr>
        <p:spPr>
          <a:xfrm>
            <a:off x="-180975" y="584200"/>
            <a:ext cx="9610725" cy="38989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600" b="1" spc="-1" dirty="0">
                <a:solidFill>
                  <a:srgbClr val="66FFFF"/>
                </a:solidFill>
                <a:ea typeface="Microsoft YaHei"/>
              </a:rPr>
              <a:t>Epithermal neutron radiography and tomography on large and strongly scattering samples</a:t>
            </a:r>
            <a:r>
              <a:rPr dirty="0"/>
              <a:t/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lang="de-DE" sz="1600" b="1" spc="-1" dirty="0">
                <a:solidFill>
                  <a:srgbClr val="66FFFF"/>
                </a:solidFill>
                <a:ea typeface="Microsoft YaHei"/>
              </a:rPr>
              <a:t>Burkhard Schillinger</a:t>
            </a:r>
            <a:r>
              <a:rPr dirty="0"/>
              <a:t/>
            </a:r>
            <a:br>
              <a:rPr dirty="0"/>
            </a:br>
            <a:r>
              <a:rPr lang="de-DE" sz="1600" spc="-1" dirty="0">
                <a:solidFill>
                  <a:srgbClr val="66FFFF"/>
                </a:solidFill>
                <a:ea typeface="Microsoft YaHei"/>
              </a:rPr>
              <a:t>Heinz Maier-Leibnitz-Zentrum, Technische Universität München, Germany</a:t>
            </a:r>
            <a:r>
              <a:rPr dirty="0"/>
              <a:t/>
            </a:r>
            <a:br>
              <a:rPr dirty="0"/>
            </a:br>
            <a:r>
              <a:rPr lang="de-DE" sz="1600" b="1" spc="-1" dirty="0">
                <a:solidFill>
                  <a:srgbClr val="66FFFF"/>
                </a:solidFill>
                <a:ea typeface="Microsoft YaHei"/>
              </a:rPr>
              <a:t>Aaron Craft</a:t>
            </a:r>
            <a:r>
              <a:rPr dirty="0"/>
              <a:t/>
            </a:r>
            <a:br>
              <a:rPr dirty="0"/>
            </a:br>
            <a:r>
              <a:rPr lang="de-DE" sz="1600" spc="-1" dirty="0">
                <a:solidFill>
                  <a:srgbClr val="66FFFF"/>
                </a:solidFill>
                <a:ea typeface="Microsoft YaHei"/>
              </a:rPr>
              <a:t>Idaho National Laboratory, USA</a:t>
            </a:r>
            <a:endParaRPr lang="de-DE" sz="1600" spc="-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  <p:sp>
        <p:nvSpPr>
          <p:cNvPr id="137" name="CustomShape 2"/>
          <p:cNvSpPr/>
          <p:nvPr/>
        </p:nvSpPr>
        <p:spPr>
          <a:xfrm>
            <a:off x="8458200" y="6629400"/>
            <a:ext cx="6080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4FE9BAB-7E28-4DB8-A72C-2134D44DFE7C}" type="slidenum">
              <a:rPr lang="de-DE" sz="10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de-DE" sz="1000" spc="-1"/>
          </a:p>
        </p:txBody>
      </p:sp>
      <p:sp>
        <p:nvSpPr>
          <p:cNvPr id="138" name="CustomShape 3"/>
          <p:cNvSpPr/>
          <p:nvPr/>
        </p:nvSpPr>
        <p:spPr>
          <a:xfrm>
            <a:off x="395288" y="981075"/>
            <a:ext cx="8496300" cy="116522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marL="215900" indent="-214313">
              <a:spcBef>
                <a:spcPts val="1250"/>
              </a:spcBef>
              <a:buClr>
                <a:srgbClr val="000081"/>
              </a:buClr>
              <a:buFont typeface="Arial" charset="0"/>
              <a:buChar char="•"/>
              <a:defRPr/>
            </a:pPr>
            <a:r>
              <a:rPr lang="de-DE" sz="2000" b="1">
                <a:solidFill>
                  <a:srgbClr val="000081"/>
                </a:solidFill>
              </a:rPr>
              <a:t>Standard neutron imaging is performed with a thermal or cold spectrum.</a:t>
            </a:r>
            <a:endParaRPr lang="de-DE" sz="2000"/>
          </a:p>
          <a:p>
            <a:pPr marL="215900" indent="-214313">
              <a:spcBef>
                <a:spcPts val="1250"/>
              </a:spcBef>
              <a:buClr>
                <a:srgbClr val="000081"/>
              </a:buClr>
              <a:buFont typeface="Arial" charset="0"/>
              <a:buChar char="•"/>
              <a:defRPr/>
            </a:pPr>
            <a:r>
              <a:rPr lang="de-DE" sz="2000" b="1">
                <a:solidFill>
                  <a:srgbClr val="000081"/>
                </a:solidFill>
              </a:rPr>
              <a:t>Sometimes, penetration of thermal/cold neutrons is not enough for thick samples.</a:t>
            </a:r>
            <a:endParaRPr lang="de-DE" sz="2000"/>
          </a:p>
          <a:p>
            <a:pPr marL="215900" indent="-214313">
              <a:spcBef>
                <a:spcPts val="1250"/>
              </a:spcBef>
              <a:buClr>
                <a:srgbClr val="000081"/>
              </a:buClr>
              <a:buFont typeface="Arial" charset="0"/>
              <a:buChar char="•"/>
              <a:defRPr/>
            </a:pPr>
            <a:r>
              <a:rPr lang="de-DE" sz="2000" b="1">
                <a:solidFill>
                  <a:srgbClr val="000081"/>
                </a:solidFill>
              </a:rPr>
              <a:t>It is worth trying the higher energy end of the spectrum.</a:t>
            </a:r>
            <a:endParaRPr lang="de-DE" sz="2000"/>
          </a:p>
          <a:p>
            <a:pPr marL="215900" indent="-214313">
              <a:spcBef>
                <a:spcPts val="1250"/>
              </a:spcBef>
              <a:buClr>
                <a:srgbClr val="000081"/>
              </a:buClr>
              <a:buFont typeface="Arial" charset="0"/>
              <a:buChar char="•"/>
              <a:defRPr/>
            </a:pPr>
            <a:r>
              <a:rPr lang="de-DE" sz="2000" b="1">
                <a:solidFill>
                  <a:srgbClr val="000081"/>
                </a:solidFill>
              </a:rPr>
              <a:t>1-2 mm cadmium cuts off all </a:t>
            </a:r>
            <a:br>
              <a:rPr lang="de-DE" sz="2000" b="1">
                <a:solidFill>
                  <a:srgbClr val="000081"/>
                </a:solidFill>
              </a:rPr>
            </a:br>
            <a:r>
              <a:rPr lang="de-DE" sz="2000" b="1">
                <a:solidFill>
                  <a:srgbClr val="000081"/>
                </a:solidFill>
              </a:rPr>
              <a:t>energies lower than 0.4 eV .</a:t>
            </a:r>
            <a:endParaRPr lang="de-DE" sz="2000"/>
          </a:p>
          <a:p>
            <a:pPr marL="215900" indent="-214313">
              <a:spcBef>
                <a:spcPts val="1250"/>
              </a:spcBef>
              <a:buClr>
                <a:srgbClr val="000081"/>
              </a:buClr>
              <a:buFont typeface="Arial" charset="0"/>
              <a:buChar char="•"/>
              <a:defRPr/>
            </a:pPr>
            <a:r>
              <a:rPr lang="de-DE" sz="2000" b="1">
                <a:solidFill>
                  <a:srgbClr val="000081"/>
                </a:solidFill>
              </a:rPr>
              <a:t>Transparent for higher </a:t>
            </a:r>
            <a:br>
              <a:rPr lang="de-DE" sz="2000" b="1">
                <a:solidFill>
                  <a:srgbClr val="000081"/>
                </a:solidFill>
              </a:rPr>
            </a:br>
            <a:r>
              <a:rPr lang="de-DE" sz="2000" b="1">
                <a:solidFill>
                  <a:srgbClr val="000081"/>
                </a:solidFill>
              </a:rPr>
              <a:t>energies, epithermal neutrons.</a:t>
            </a:r>
            <a:endParaRPr lang="de-DE" sz="2000"/>
          </a:p>
        </p:txBody>
      </p:sp>
      <p:pic>
        <p:nvPicPr>
          <p:cNvPr id="17413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48213" y="3014663"/>
            <a:ext cx="4143375" cy="27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5"/>
          <p:cNvSpPr txBox="1">
            <a:spLocks noChangeArrowheads="1"/>
          </p:cNvSpPr>
          <p:nvPr/>
        </p:nvSpPr>
        <p:spPr bwMode="auto">
          <a:xfrm>
            <a:off x="6640513" y="3133725"/>
            <a:ext cx="7540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aseline="30000"/>
              <a:t>113</a:t>
            </a:r>
            <a:r>
              <a:rPr lang="en-US"/>
              <a:t>Cd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CustomShape 2"/>
          <p:cNvSpPr/>
          <p:nvPr/>
        </p:nvSpPr>
        <p:spPr>
          <a:xfrm>
            <a:off x="8458200" y="6629400"/>
            <a:ext cx="6080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0661FC8-4B3B-4384-9E2C-D3A2DA26A30B}" type="slidenum">
              <a:rPr lang="de-DE" sz="10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de-DE" sz="1000" spc="-1"/>
          </a:p>
        </p:txBody>
      </p:sp>
      <p:sp>
        <p:nvSpPr>
          <p:cNvPr id="141" name="CustomShape 3"/>
          <p:cNvSpPr/>
          <p:nvPr/>
        </p:nvSpPr>
        <p:spPr>
          <a:xfrm>
            <a:off x="395288" y="981075"/>
            <a:ext cx="8496300" cy="362902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Epithermal neutrons: </a:t>
            </a:r>
            <a:endParaRPr lang="de-DE" sz="2000">
              <a:ea typeface="Microsoft YaHei" pitchFamily="34" charset="-122"/>
            </a:endParaRPr>
          </a:p>
          <a:p>
            <a:pPr>
              <a:defRPr/>
            </a:pP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Definitions vary, depicting energies beyond the Cd edge at 0.4 eV to a few hundred eV or up to tens of keV.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Since most times, a standard </a:t>
            </a:r>
            <a:r>
              <a:rPr lang="de-DE" sz="2000" b="1" baseline="30000">
                <a:solidFill>
                  <a:srgbClr val="000081"/>
                </a:solidFill>
                <a:ea typeface="Microsoft YaHei" pitchFamily="34" charset="-122"/>
              </a:rPr>
              <a:t>6</a:t>
            </a: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LiF+ZnS neutron screen is used, and the Li cross section follows 1/v, the visible neutron energies may be in the range 0.4...100eV  - rather lower than higher.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Epithermal neutron energies </a:t>
            </a:r>
            <a:br>
              <a:rPr lang="de-DE" sz="2000" b="1">
                <a:solidFill>
                  <a:srgbClr val="000081"/>
                </a:solidFill>
                <a:ea typeface="Microsoft YaHei" pitchFamily="34" charset="-122"/>
              </a:rPr>
            </a:b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produce no wonders, but show </a:t>
            </a:r>
            <a:br>
              <a:rPr lang="de-DE" sz="2000" b="1">
                <a:solidFill>
                  <a:srgbClr val="000081"/>
                </a:solidFill>
                <a:ea typeface="Microsoft YaHei" pitchFamily="34" charset="-122"/>
              </a:rPr>
            </a:b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improvement in penetration.</a:t>
            </a:r>
            <a:endParaRPr lang="de-DE" sz="2000">
              <a:ea typeface="Microsoft YaHei" pitchFamily="34" charset="-122"/>
            </a:endParaRPr>
          </a:p>
          <a:p>
            <a:pPr>
              <a:defRPr/>
            </a:pPr>
            <a:endParaRPr lang="de-DE" sz="2000">
              <a:ea typeface="Microsoft YaHei" pitchFamily="34" charset="-122"/>
            </a:endParaRPr>
          </a:p>
        </p:txBody>
      </p:sp>
      <p:grpSp>
        <p:nvGrpSpPr>
          <p:cNvPr id="19460" name="Group 3"/>
          <p:cNvGrpSpPr>
            <a:grpSpLocks/>
          </p:cNvGrpSpPr>
          <p:nvPr/>
        </p:nvGrpSpPr>
        <p:grpSpPr bwMode="auto">
          <a:xfrm>
            <a:off x="4630738" y="3525838"/>
            <a:ext cx="3827462" cy="2511425"/>
            <a:chOff x="4630938" y="3526009"/>
            <a:chExt cx="3827262" cy="2510620"/>
          </a:xfrm>
        </p:grpSpPr>
        <p:pic>
          <p:nvPicPr>
            <p:cNvPr id="19462" name="Picture 1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30938" y="3526009"/>
              <a:ext cx="3827262" cy="25106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TextBox 2"/>
            <p:cNvSpPr txBox="1">
              <a:spLocks noChangeArrowheads="1"/>
            </p:cNvSpPr>
            <p:nvPr/>
          </p:nvSpPr>
          <p:spPr bwMode="auto">
            <a:xfrm>
              <a:off x="6400801" y="3604335"/>
              <a:ext cx="66668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aseline="30000"/>
                <a:t>6</a:t>
              </a:r>
              <a:r>
                <a:rPr lang="en-US"/>
                <a:t>Li</a:t>
              </a:r>
            </a:p>
          </p:txBody>
        </p:sp>
      </p:grpSp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343090" y="685800"/>
          <a:ext cx="36576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1506" name="Group 8"/>
          <p:cNvGrpSpPr>
            <a:grpSpLocks/>
          </p:cNvGrpSpPr>
          <p:nvPr/>
        </p:nvGrpSpPr>
        <p:grpSpPr bwMode="auto">
          <a:xfrm>
            <a:off x="831850" y="4346575"/>
            <a:ext cx="7931150" cy="1773238"/>
            <a:chOff x="1012721" y="4192070"/>
            <a:chExt cx="9156649" cy="1889991"/>
          </a:xfrm>
        </p:grpSpPr>
        <p:grpSp>
          <p:nvGrpSpPr>
            <p:cNvPr id="21510" name="Group 9"/>
            <p:cNvGrpSpPr>
              <a:grpSpLocks/>
            </p:cNvGrpSpPr>
            <p:nvPr/>
          </p:nvGrpSpPr>
          <p:grpSpPr bwMode="auto">
            <a:xfrm>
              <a:off x="1277154" y="4437776"/>
              <a:ext cx="2367140" cy="1606150"/>
              <a:chOff x="1814228" y="4654385"/>
              <a:chExt cx="2367140" cy="1606150"/>
            </a:xfrm>
          </p:grpSpPr>
          <p:pic>
            <p:nvPicPr>
              <p:cNvPr id="21538" name="Picture 37"/>
              <p:cNvPicPr>
                <a:picLocks noChangeAspect="1"/>
              </p:cNvPicPr>
              <p:nvPr/>
            </p:nvPicPr>
            <p:blipFill>
              <a:blip r:embed="rId4"/>
              <a:srcRect t="6702"/>
              <a:stretch>
                <a:fillRect/>
              </a:stretch>
            </p:blipFill>
            <p:spPr bwMode="auto">
              <a:xfrm>
                <a:off x="1814228" y="4654385"/>
                <a:ext cx="2367140" cy="1606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39" name="Straight Arrow Connector 38"/>
              <p:cNvCxnSpPr/>
              <p:nvPr/>
            </p:nvCxnSpPr>
            <p:spPr bwMode="auto">
              <a:xfrm flipV="1">
                <a:off x="2082184" y="6042509"/>
                <a:ext cx="2039475" cy="291"/>
              </a:xfrm>
              <a:prstGeom prst="straightConnector1">
                <a:avLst/>
              </a:prstGeom>
              <a:solidFill>
                <a:schemeClr val="accent1"/>
              </a:solidFill>
              <a:ln w="63500" cap="flat" cmpd="sng" algn="ctr">
                <a:gradFill>
                  <a:gsLst>
                    <a:gs pos="6000">
                      <a:srgbClr val="0036E2"/>
                    </a:gs>
                    <a:gs pos="22000">
                      <a:srgbClr val="00B050"/>
                    </a:gs>
                    <a:gs pos="48000">
                      <a:srgbClr val="FFFF00"/>
                    </a:gs>
                    <a:gs pos="69000">
                      <a:srgbClr val="FFC000"/>
                    </a:gs>
                    <a:gs pos="84000">
                      <a:srgbClr val="C00000"/>
                    </a:gs>
                  </a:gsLst>
                  <a:lin ang="0" scaled="0"/>
                </a:gradFill>
                <a:prstDash val="solid"/>
                <a:round/>
                <a:headEnd type="none" w="med" len="med"/>
                <a:tailEnd type="stealth" w="lg" len="lg"/>
              </a:ln>
              <a:effectLst/>
            </p:spPr>
          </p:cxnSp>
        </p:grpSp>
        <p:grpSp>
          <p:nvGrpSpPr>
            <p:cNvPr id="21511" name="Group 10"/>
            <p:cNvGrpSpPr>
              <a:grpSpLocks/>
            </p:cNvGrpSpPr>
            <p:nvPr/>
          </p:nvGrpSpPr>
          <p:grpSpPr bwMode="auto">
            <a:xfrm>
              <a:off x="1043048" y="4192070"/>
              <a:ext cx="9126322" cy="1889991"/>
              <a:chOff x="-1885290" y="829009"/>
              <a:chExt cx="9126322" cy="1889991"/>
            </a:xfrm>
          </p:grpSpPr>
          <p:grpSp>
            <p:nvGrpSpPr>
              <p:cNvPr id="21513" name="Group 12"/>
              <p:cNvGrpSpPr>
                <a:grpSpLocks/>
              </p:cNvGrpSpPr>
              <p:nvPr/>
            </p:nvGrpSpPr>
            <p:grpSpPr bwMode="auto">
              <a:xfrm>
                <a:off x="2380691" y="868681"/>
                <a:ext cx="1329603" cy="1758580"/>
                <a:chOff x="2380691" y="868681"/>
                <a:chExt cx="1329603" cy="1758580"/>
              </a:xfrm>
            </p:grpSpPr>
            <p:sp>
              <p:nvSpPr>
                <p:cNvPr id="36" name="Rectangle 35"/>
                <p:cNvSpPr/>
                <p:nvPr/>
              </p:nvSpPr>
              <p:spPr bwMode="auto">
                <a:xfrm>
                  <a:off x="3023769" y="1449982"/>
                  <a:ext cx="43987" cy="1177648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63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lIns="68580" tIns="34290" rIns="68580" bIns="34290"/>
                <a:lstStyle/>
                <a:p>
                  <a:pPr defTabSz="685800" eaLnBrk="0" hangingPunct="0">
                    <a:defRPr/>
                  </a:pPr>
                  <a:endParaRPr lang="en-US" sz="1050">
                    <a:latin typeface="Times New Roman" pitchFamily="18" charset="0"/>
                    <a:cs typeface="+mn-cs"/>
                  </a:endParaRPr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2380457" y="867926"/>
                  <a:ext cx="1330610" cy="615897"/>
                </a:xfrm>
                <a:prstGeom prst="rect">
                  <a:avLst/>
                </a:prstGeom>
                <a:noFill/>
              </p:spPr>
              <p:txBody>
                <a:bodyPr lIns="0" rIns="0" anchor="ctr" anchorCtr="1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50" dirty="0">
                      <a:latin typeface="+mn-lt"/>
                      <a:cs typeface="+mn-cs"/>
                    </a:rPr>
                    <a:t>cadmium foil </a:t>
                  </a:r>
                  <a:br>
                    <a:rPr lang="en-US" sz="1050" dirty="0">
                      <a:latin typeface="+mn-lt"/>
                      <a:cs typeface="+mn-cs"/>
                    </a:rPr>
                  </a:br>
                  <a:r>
                    <a:rPr lang="en-US" sz="1050" dirty="0">
                      <a:latin typeface="+mn-lt"/>
                      <a:cs typeface="+mn-cs"/>
                    </a:rPr>
                    <a:t>filters out </a:t>
                  </a:r>
                  <a:br>
                    <a:rPr lang="en-US" sz="1050" dirty="0">
                      <a:latin typeface="+mn-lt"/>
                      <a:cs typeface="+mn-cs"/>
                    </a:rPr>
                  </a:br>
                  <a:r>
                    <a:rPr lang="en-US" sz="1050" b="1" dirty="0">
                      <a:solidFill>
                        <a:srgbClr val="0036E2"/>
                      </a:solidFill>
                      <a:latin typeface="+mn-lt"/>
                      <a:cs typeface="+mn-cs"/>
                    </a:rPr>
                    <a:t>thermal</a:t>
                  </a:r>
                  <a:r>
                    <a:rPr lang="en-US" sz="1050" dirty="0">
                      <a:latin typeface="+mn-lt"/>
                      <a:cs typeface="+mn-cs"/>
                    </a:rPr>
                    <a:t> neutrons</a:t>
                  </a:r>
                </a:p>
              </p:txBody>
            </p:sp>
          </p:grpSp>
          <p:grpSp>
            <p:nvGrpSpPr>
              <p:cNvPr id="21514" name="Group 13"/>
              <p:cNvGrpSpPr>
                <a:grpSpLocks/>
              </p:cNvGrpSpPr>
              <p:nvPr/>
            </p:nvGrpSpPr>
            <p:grpSpPr bwMode="auto">
              <a:xfrm>
                <a:off x="938645" y="829009"/>
                <a:ext cx="1405602" cy="1639737"/>
                <a:chOff x="938645" y="829009"/>
                <a:chExt cx="1405602" cy="1639737"/>
              </a:xfrm>
            </p:grpSpPr>
            <p:cxnSp>
              <p:nvCxnSpPr>
                <p:cNvPr id="29" name="Straight Arrow Connector 28"/>
                <p:cNvCxnSpPr/>
                <p:nvPr/>
              </p:nvCxnSpPr>
              <p:spPr bwMode="auto">
                <a:xfrm flipV="1">
                  <a:off x="1039761" y="1502569"/>
                  <a:ext cx="1203378" cy="1767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gradFill>
                    <a:gsLst>
                      <a:gs pos="6000">
                        <a:srgbClr val="0036E2"/>
                      </a:gs>
                      <a:gs pos="30000">
                        <a:srgbClr val="00B050"/>
                      </a:gs>
                      <a:gs pos="55000">
                        <a:srgbClr val="FFFF00"/>
                      </a:gs>
                      <a:gs pos="73000">
                        <a:srgbClr val="FFC000"/>
                      </a:gs>
                      <a:gs pos="87000">
                        <a:srgbClr val="C00000"/>
                      </a:gs>
                    </a:gsLst>
                    <a:lin ang="0" scaled="0"/>
                  </a:gra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sp>
              <p:nvSpPr>
                <p:cNvPr id="30" name="TextBox 29"/>
                <p:cNvSpPr txBox="1"/>
                <p:nvPr/>
              </p:nvSpPr>
              <p:spPr>
                <a:xfrm>
                  <a:off x="943545" y="829009"/>
                  <a:ext cx="1400257" cy="693730"/>
                </a:xfrm>
                <a:prstGeom prst="rect">
                  <a:avLst/>
                </a:prstGeom>
                <a:noFill/>
              </p:spPr>
              <p:txBody>
                <a:bodyPr lIns="0" rIns="0" anchor="ctr" anchorCtr="1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50" dirty="0">
                      <a:latin typeface="+mn-lt"/>
                      <a:cs typeface="+mn-cs"/>
                    </a:rPr>
                    <a:t>full energy spectrum neutron beam</a:t>
                  </a:r>
                  <a:br>
                    <a:rPr lang="en-US" sz="1050" dirty="0">
                      <a:latin typeface="+mn-lt"/>
                      <a:cs typeface="+mn-cs"/>
                    </a:rPr>
                  </a:br>
                  <a:r>
                    <a:rPr lang="en-US" sz="1050" dirty="0">
                      <a:latin typeface="+mn-lt"/>
                      <a:cs typeface="+mn-cs"/>
                    </a:rPr>
                    <a:t>from reactor</a:t>
                  </a:r>
                </a:p>
              </p:txBody>
            </p:sp>
            <p:cxnSp>
              <p:nvCxnSpPr>
                <p:cNvPr id="31" name="Straight Arrow Connector 30"/>
                <p:cNvCxnSpPr/>
                <p:nvPr/>
              </p:nvCxnSpPr>
              <p:spPr bwMode="auto">
                <a:xfrm flipV="1">
                  <a:off x="1039761" y="1695451"/>
                  <a:ext cx="1203377" cy="1767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gradFill>
                    <a:gsLst>
                      <a:gs pos="6000">
                        <a:srgbClr val="0036E2"/>
                      </a:gs>
                      <a:gs pos="30000">
                        <a:srgbClr val="00B050"/>
                      </a:gs>
                      <a:gs pos="55000">
                        <a:srgbClr val="FFFF00"/>
                      </a:gs>
                      <a:gs pos="73000">
                        <a:srgbClr val="FFC000"/>
                      </a:gs>
                      <a:gs pos="87000">
                        <a:srgbClr val="C00000"/>
                      </a:gs>
                    </a:gsLst>
                    <a:lin ang="0" scaled="0"/>
                  </a:gra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cxnSp>
              <p:nvCxnSpPr>
                <p:cNvPr id="32" name="Straight Arrow Connector 31"/>
                <p:cNvCxnSpPr/>
                <p:nvPr/>
              </p:nvCxnSpPr>
              <p:spPr bwMode="auto">
                <a:xfrm flipV="1">
                  <a:off x="1039760" y="1888333"/>
                  <a:ext cx="1203377" cy="1767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gradFill>
                    <a:gsLst>
                      <a:gs pos="6000">
                        <a:srgbClr val="0036E2"/>
                      </a:gs>
                      <a:gs pos="30000">
                        <a:srgbClr val="00B050"/>
                      </a:gs>
                      <a:gs pos="55000">
                        <a:srgbClr val="FFFF00"/>
                      </a:gs>
                      <a:gs pos="73000">
                        <a:srgbClr val="FFC000"/>
                      </a:gs>
                      <a:gs pos="87000">
                        <a:srgbClr val="C00000"/>
                      </a:gs>
                    </a:gsLst>
                    <a:lin ang="0" scaled="0"/>
                  </a:gra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cxnSp>
              <p:nvCxnSpPr>
                <p:cNvPr id="33" name="Straight Arrow Connector 32"/>
                <p:cNvCxnSpPr/>
                <p:nvPr/>
              </p:nvCxnSpPr>
              <p:spPr bwMode="auto">
                <a:xfrm flipV="1">
                  <a:off x="1039760" y="2081215"/>
                  <a:ext cx="1203377" cy="1767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gradFill>
                    <a:gsLst>
                      <a:gs pos="6000">
                        <a:srgbClr val="0036E2"/>
                      </a:gs>
                      <a:gs pos="30000">
                        <a:srgbClr val="00B050"/>
                      </a:gs>
                      <a:gs pos="55000">
                        <a:srgbClr val="FFFF00"/>
                      </a:gs>
                      <a:gs pos="73000">
                        <a:srgbClr val="FFC000"/>
                      </a:gs>
                      <a:gs pos="87000">
                        <a:srgbClr val="C00000"/>
                      </a:gs>
                    </a:gsLst>
                    <a:lin ang="0" scaled="0"/>
                  </a:gra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cxnSp>
              <p:nvCxnSpPr>
                <p:cNvPr id="34" name="Straight Arrow Connector 33"/>
                <p:cNvCxnSpPr/>
                <p:nvPr/>
              </p:nvCxnSpPr>
              <p:spPr bwMode="auto">
                <a:xfrm flipV="1">
                  <a:off x="1039760" y="2274097"/>
                  <a:ext cx="1203377" cy="1767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gradFill>
                    <a:gsLst>
                      <a:gs pos="6000">
                        <a:srgbClr val="0036E2"/>
                      </a:gs>
                      <a:gs pos="30000">
                        <a:srgbClr val="00B050"/>
                      </a:gs>
                      <a:gs pos="55000">
                        <a:srgbClr val="FFFF00"/>
                      </a:gs>
                      <a:gs pos="73000">
                        <a:srgbClr val="FFC000"/>
                      </a:gs>
                      <a:gs pos="87000">
                        <a:srgbClr val="C00000"/>
                      </a:gs>
                    </a:gsLst>
                    <a:lin ang="0" scaled="0"/>
                  </a:gra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cxnSp>
              <p:nvCxnSpPr>
                <p:cNvPr id="35" name="Straight Arrow Connector 34"/>
                <p:cNvCxnSpPr/>
                <p:nvPr/>
              </p:nvCxnSpPr>
              <p:spPr bwMode="auto">
                <a:xfrm flipV="1">
                  <a:off x="1039759" y="2466979"/>
                  <a:ext cx="1203377" cy="1767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gradFill>
                    <a:gsLst>
                      <a:gs pos="6000">
                        <a:srgbClr val="0036E2"/>
                      </a:gs>
                      <a:gs pos="30000">
                        <a:srgbClr val="00B050"/>
                      </a:gs>
                      <a:gs pos="55000">
                        <a:srgbClr val="FFFF00"/>
                      </a:gs>
                      <a:gs pos="73000">
                        <a:srgbClr val="FFC000"/>
                      </a:gs>
                      <a:gs pos="87000">
                        <a:srgbClr val="C00000"/>
                      </a:gs>
                    </a:gsLst>
                    <a:lin ang="0" scaled="0"/>
                  </a:gra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</p:grpSp>
          <p:grpSp>
            <p:nvGrpSpPr>
              <p:cNvPr id="21515" name="Group 14"/>
              <p:cNvGrpSpPr>
                <a:grpSpLocks/>
              </p:cNvGrpSpPr>
              <p:nvPr/>
            </p:nvGrpSpPr>
            <p:grpSpPr bwMode="auto">
              <a:xfrm>
                <a:off x="3641919" y="864876"/>
                <a:ext cx="1405602" cy="1597964"/>
                <a:chOff x="3743026" y="870471"/>
                <a:chExt cx="1405602" cy="1597964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3742527" y="870137"/>
                  <a:ext cx="1405756" cy="615897"/>
                </a:xfrm>
                <a:prstGeom prst="rect">
                  <a:avLst/>
                </a:prstGeom>
                <a:noFill/>
              </p:spPr>
              <p:txBody>
                <a:bodyPr lIns="0" rIns="0" anchor="ctr" anchorCtr="1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50" b="1" dirty="0">
                      <a:solidFill>
                        <a:srgbClr val="01AF22"/>
                      </a:solidFill>
                      <a:latin typeface="+mn-lt"/>
                      <a:cs typeface="+mn-cs"/>
                    </a:rPr>
                    <a:t>ep</a:t>
                  </a:r>
                  <a:r>
                    <a:rPr lang="en-US" sz="1050" b="1" dirty="0">
                      <a:solidFill>
                        <a:srgbClr val="3ACC00"/>
                      </a:solidFill>
                      <a:latin typeface="+mn-lt"/>
                      <a:cs typeface="+mn-cs"/>
                    </a:rPr>
                    <a:t>it</a:t>
                  </a:r>
                  <a:r>
                    <a:rPr lang="en-US" sz="1050" b="1" dirty="0">
                      <a:solidFill>
                        <a:srgbClr val="9ACA02"/>
                      </a:solidFill>
                      <a:latin typeface="+mn-lt"/>
                      <a:cs typeface="+mn-cs"/>
                    </a:rPr>
                    <a:t>he</a:t>
                  </a:r>
                  <a:r>
                    <a:rPr lang="en-US" sz="1050" b="1" dirty="0">
                      <a:solidFill>
                        <a:srgbClr val="80C602"/>
                      </a:solidFill>
                      <a:latin typeface="+mn-lt"/>
                      <a:cs typeface="+mn-cs"/>
                    </a:rPr>
                    <a:t>rm</a:t>
                  </a:r>
                  <a:r>
                    <a:rPr lang="en-US" sz="1050" b="1" dirty="0">
                      <a:solidFill>
                        <a:srgbClr val="A8A800"/>
                      </a:solidFill>
                      <a:latin typeface="+mn-lt"/>
                      <a:cs typeface="+mn-cs"/>
                    </a:rPr>
                    <a:t>al</a:t>
                  </a:r>
                  <a:r>
                    <a:rPr lang="en-US" sz="1050" dirty="0">
                      <a:latin typeface="+mn-lt"/>
                      <a:cs typeface="+mn-cs"/>
                    </a:rPr>
                    <a:t> </a:t>
                  </a:r>
                  <a:br>
                    <a:rPr lang="en-US" sz="1050" dirty="0">
                      <a:latin typeface="+mn-lt"/>
                      <a:cs typeface="+mn-cs"/>
                    </a:rPr>
                  </a:br>
                  <a:r>
                    <a:rPr lang="en-US" sz="1050" dirty="0">
                      <a:latin typeface="+mn-lt"/>
                      <a:cs typeface="+mn-cs"/>
                    </a:rPr>
                    <a:t>and </a:t>
                  </a:r>
                  <a:r>
                    <a:rPr lang="en-US" sz="1050" b="1" dirty="0">
                      <a:solidFill>
                        <a:srgbClr val="C00000"/>
                      </a:solidFill>
                      <a:latin typeface="+mn-lt"/>
                      <a:cs typeface="+mn-cs"/>
                    </a:rPr>
                    <a:t>fast</a:t>
                  </a:r>
                  <a:r>
                    <a:rPr lang="en-US" sz="1050" dirty="0">
                      <a:latin typeface="+mn-lt"/>
                      <a:cs typeface="+mn-cs"/>
                    </a:rPr>
                    <a:t/>
                  </a:r>
                  <a:br>
                    <a:rPr lang="en-US" sz="1050" dirty="0">
                      <a:latin typeface="+mn-lt"/>
                      <a:cs typeface="+mn-cs"/>
                    </a:rPr>
                  </a:br>
                  <a:r>
                    <a:rPr lang="en-US" sz="1050" dirty="0">
                      <a:latin typeface="+mn-lt"/>
                      <a:cs typeface="+mn-cs"/>
                    </a:rPr>
                    <a:t>neutron beam</a:t>
                  </a:r>
                </a:p>
              </p:txBody>
            </p:sp>
            <p:cxnSp>
              <p:nvCxnSpPr>
                <p:cNvPr id="23" name="Straight Arrow Connector 22"/>
                <p:cNvCxnSpPr/>
                <p:nvPr/>
              </p:nvCxnSpPr>
              <p:spPr bwMode="auto">
                <a:xfrm flipV="1">
                  <a:off x="4017183" y="2468434"/>
                  <a:ext cx="865597" cy="1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gradFill>
                    <a:gsLst>
                      <a:gs pos="0">
                        <a:srgbClr val="00B050"/>
                      </a:gs>
                      <a:gs pos="30000">
                        <a:srgbClr val="FFFF00"/>
                      </a:gs>
                      <a:gs pos="62000">
                        <a:srgbClr val="FFC000"/>
                      </a:gs>
                      <a:gs pos="87000">
                        <a:srgbClr val="C00000"/>
                      </a:gs>
                    </a:gsLst>
                    <a:lin ang="0" scaled="0"/>
                  </a:gra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cxnSp>
              <p:nvCxnSpPr>
                <p:cNvPr id="24" name="Straight Arrow Connector 23"/>
                <p:cNvCxnSpPr/>
                <p:nvPr/>
              </p:nvCxnSpPr>
              <p:spPr bwMode="auto">
                <a:xfrm flipV="1">
                  <a:off x="4017182" y="2274646"/>
                  <a:ext cx="865597" cy="1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gradFill>
                    <a:gsLst>
                      <a:gs pos="0">
                        <a:srgbClr val="00B050"/>
                      </a:gs>
                      <a:gs pos="30000">
                        <a:srgbClr val="FFFF00"/>
                      </a:gs>
                      <a:gs pos="62000">
                        <a:srgbClr val="FFC000"/>
                      </a:gs>
                      <a:gs pos="87000">
                        <a:srgbClr val="C00000"/>
                      </a:gs>
                    </a:gsLst>
                    <a:lin ang="0" scaled="0"/>
                  </a:gra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cxnSp>
              <p:nvCxnSpPr>
                <p:cNvPr id="25" name="Straight Arrow Connector 24"/>
                <p:cNvCxnSpPr/>
                <p:nvPr/>
              </p:nvCxnSpPr>
              <p:spPr bwMode="auto">
                <a:xfrm flipV="1">
                  <a:off x="4017179" y="2076372"/>
                  <a:ext cx="865597" cy="1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gradFill>
                    <a:gsLst>
                      <a:gs pos="0">
                        <a:srgbClr val="00B050"/>
                      </a:gs>
                      <a:gs pos="30000">
                        <a:srgbClr val="FFFF00"/>
                      </a:gs>
                      <a:gs pos="62000">
                        <a:srgbClr val="FFC000"/>
                      </a:gs>
                      <a:gs pos="87000">
                        <a:srgbClr val="C00000"/>
                      </a:gs>
                    </a:gsLst>
                    <a:lin ang="0" scaled="0"/>
                  </a:gra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cxnSp>
              <p:nvCxnSpPr>
                <p:cNvPr id="26" name="Straight Arrow Connector 25"/>
                <p:cNvCxnSpPr/>
                <p:nvPr/>
              </p:nvCxnSpPr>
              <p:spPr bwMode="auto">
                <a:xfrm flipV="1">
                  <a:off x="4017181" y="1887070"/>
                  <a:ext cx="865597" cy="1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gradFill>
                    <a:gsLst>
                      <a:gs pos="0">
                        <a:srgbClr val="00B050"/>
                      </a:gs>
                      <a:gs pos="30000">
                        <a:srgbClr val="FFFF00"/>
                      </a:gs>
                      <a:gs pos="62000">
                        <a:srgbClr val="FFC000"/>
                      </a:gs>
                      <a:gs pos="87000">
                        <a:srgbClr val="C00000"/>
                      </a:gs>
                    </a:gsLst>
                    <a:lin ang="0" scaled="0"/>
                  </a:gra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cxnSp>
              <p:nvCxnSpPr>
                <p:cNvPr id="27" name="Straight Arrow Connector 26"/>
                <p:cNvCxnSpPr/>
                <p:nvPr/>
              </p:nvCxnSpPr>
              <p:spPr bwMode="auto">
                <a:xfrm flipV="1">
                  <a:off x="4017180" y="1693282"/>
                  <a:ext cx="865597" cy="1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gradFill>
                    <a:gsLst>
                      <a:gs pos="0">
                        <a:srgbClr val="00B050"/>
                      </a:gs>
                      <a:gs pos="30000">
                        <a:srgbClr val="FFFF00"/>
                      </a:gs>
                      <a:gs pos="62000">
                        <a:srgbClr val="FFC000"/>
                      </a:gs>
                      <a:gs pos="87000">
                        <a:srgbClr val="C00000"/>
                      </a:gs>
                    </a:gsLst>
                    <a:lin ang="0" scaled="0"/>
                  </a:gra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  <p:cxnSp>
              <p:nvCxnSpPr>
                <p:cNvPr id="28" name="Straight Arrow Connector 27"/>
                <p:cNvCxnSpPr/>
                <p:nvPr/>
              </p:nvCxnSpPr>
              <p:spPr bwMode="auto">
                <a:xfrm flipV="1">
                  <a:off x="4017179" y="1499494"/>
                  <a:ext cx="865597" cy="1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gradFill>
                    <a:gsLst>
                      <a:gs pos="0">
                        <a:srgbClr val="00B050"/>
                      </a:gs>
                      <a:gs pos="30000">
                        <a:srgbClr val="FFFF00"/>
                      </a:gs>
                      <a:gs pos="62000">
                        <a:srgbClr val="FFC000"/>
                      </a:gs>
                      <a:gs pos="87000">
                        <a:srgbClr val="C00000"/>
                      </a:gs>
                    </a:gsLst>
                    <a:lin ang="0" scaled="0"/>
                  </a:gradFill>
                  <a:prstDash val="solid"/>
                  <a:round/>
                  <a:headEnd type="none" w="med" len="med"/>
                  <a:tailEnd type="stealth" w="lg" len="lg"/>
                </a:ln>
                <a:effectLst/>
              </p:spPr>
            </p:cxnSp>
          </p:grpSp>
          <p:sp>
            <p:nvSpPr>
              <p:cNvPr id="16" name="Flowchart: Magnetic Disk 15"/>
              <p:cNvSpPr/>
              <p:nvPr/>
            </p:nvSpPr>
            <p:spPr bwMode="auto">
              <a:xfrm>
                <a:off x="5301934" y="1465210"/>
                <a:ext cx="648810" cy="1103199"/>
              </a:xfrm>
              <a:prstGeom prst="flowChartMagneticDisk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8580" tIns="34290" rIns="68580" bIns="34290"/>
              <a:lstStyle/>
              <a:p>
                <a:pPr defTabSz="685800" eaLnBrk="0" hangingPunct="0">
                  <a:defRPr/>
                </a:pPr>
                <a:endParaRPr lang="en-US" sz="1050">
                  <a:latin typeface="Times New Roman" pitchFamily="18" charset="0"/>
                  <a:cs typeface="+mn-cs"/>
                </a:endParaRPr>
              </a:p>
            </p:txBody>
          </p:sp>
          <p:grpSp>
            <p:nvGrpSpPr>
              <p:cNvPr id="21517" name="Group 16"/>
              <p:cNvGrpSpPr>
                <a:grpSpLocks/>
              </p:cNvGrpSpPr>
              <p:nvPr/>
            </p:nvGrpSpPr>
            <p:grpSpPr bwMode="auto">
              <a:xfrm>
                <a:off x="5911429" y="1037159"/>
                <a:ext cx="1329603" cy="1590102"/>
                <a:chOff x="-99410" y="1040965"/>
                <a:chExt cx="1329603" cy="1590102"/>
              </a:xfrm>
            </p:grpSpPr>
            <p:sp>
              <p:nvSpPr>
                <p:cNvPr id="20" name="Rectangle 19"/>
                <p:cNvSpPr/>
                <p:nvPr/>
              </p:nvSpPr>
              <p:spPr bwMode="auto">
                <a:xfrm>
                  <a:off x="542895" y="1450404"/>
                  <a:ext cx="65981" cy="1181033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63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lIns="68580" tIns="34290" rIns="68580" bIns="34290"/>
                <a:lstStyle/>
                <a:p>
                  <a:pPr defTabSz="685800" eaLnBrk="0" hangingPunct="0">
                    <a:defRPr/>
                  </a:pPr>
                  <a:endParaRPr lang="en-US" sz="1050">
                    <a:latin typeface="Times New Roman" pitchFamily="18" charset="0"/>
                    <a:cs typeface="+mn-cs"/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-98583" y="1040934"/>
                  <a:ext cx="1328776" cy="270724"/>
                </a:xfrm>
                <a:prstGeom prst="rect">
                  <a:avLst/>
                </a:prstGeom>
                <a:noFill/>
              </p:spPr>
              <p:txBody>
                <a:bodyPr lIns="0" rIns="0" anchor="ctr" anchorCtr="1">
                  <a:spAutoFit/>
                </a:bodyPr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050" dirty="0">
                      <a:latin typeface="+mn-lt"/>
                      <a:cs typeface="+mn-cs"/>
                    </a:rPr>
                    <a:t>detector</a:t>
                  </a:r>
                </a:p>
              </p:txBody>
            </p:sp>
          </p:grpSp>
          <p:sp>
            <p:nvSpPr>
              <p:cNvPr id="18" name="TextBox 17"/>
              <p:cNvSpPr txBox="1"/>
              <p:nvPr/>
            </p:nvSpPr>
            <p:spPr>
              <a:xfrm>
                <a:off x="5404570" y="1960973"/>
                <a:ext cx="419711" cy="306256"/>
              </a:xfrm>
              <a:prstGeom prst="rect">
                <a:avLst/>
              </a:prstGeom>
              <a:noFill/>
            </p:spPr>
            <p:txBody>
              <a:bodyPr lIns="0" rIns="0" anchor="ctr" anchorCtr="1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0" dirty="0">
                    <a:latin typeface="+mn-lt"/>
                    <a:cs typeface="+mn-cs"/>
                  </a:rPr>
                  <a:t>object</a:t>
                </a:r>
              </a:p>
            </p:txBody>
          </p:sp>
          <p:sp>
            <p:nvSpPr>
              <p:cNvPr id="19" name="Rectangle 18"/>
              <p:cNvSpPr/>
              <p:nvPr/>
            </p:nvSpPr>
            <p:spPr bwMode="auto">
              <a:xfrm>
                <a:off x="-1884459" y="842545"/>
                <a:ext cx="9015523" cy="1876455"/>
              </a:xfrm>
              <a:prstGeom prst="rect">
                <a:avLst/>
              </a:prstGeom>
              <a:noFill/>
              <a:ln w="25400" cap="flat" cmpd="dbl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lIns="68580" tIns="34290" rIns="68580" bIns="34290"/>
              <a:lstStyle/>
              <a:p>
                <a:pPr defTabSz="685800" eaLnBrk="0" hangingPunct="0">
                  <a:defRPr/>
                </a:pPr>
                <a:endParaRPr lang="en-US" sz="1050">
                  <a:latin typeface="Times New Roman" pitchFamily="18" charset="0"/>
                  <a:cs typeface="+mn-cs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1012721" y="4214067"/>
              <a:ext cx="2839002" cy="306256"/>
            </a:xfrm>
            <a:prstGeom prst="rect">
              <a:avLst/>
            </a:prstGeom>
            <a:noFill/>
          </p:spPr>
          <p:txBody>
            <a:bodyPr lIns="0" rIns="0" anchor="ctr" anchorCtr="1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dirty="0">
                  <a:latin typeface="+mn-lt"/>
                  <a:cs typeface="+mn-cs"/>
                </a:rPr>
                <a:t>neutron energy spectrum from reactor</a:t>
              </a:r>
            </a:p>
          </p:txBody>
        </p:sp>
      </p:grpSp>
      <p:pic>
        <p:nvPicPr>
          <p:cNvPr id="21507" name="Picture 3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62425" y="925513"/>
            <a:ext cx="4856163" cy="321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Box 40"/>
          <p:cNvSpPr txBox="1">
            <a:spLocks noChangeArrowheads="1"/>
          </p:cNvSpPr>
          <p:nvPr/>
        </p:nvSpPr>
        <p:spPr bwMode="auto">
          <a:xfrm>
            <a:off x="6472238" y="1068388"/>
            <a:ext cx="7556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aseline="30000"/>
              <a:t>113</a:t>
            </a:r>
            <a:r>
              <a:rPr lang="en-US"/>
              <a:t>Cd</a:t>
            </a:r>
          </a:p>
        </p:txBody>
      </p:sp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CustomShape 2"/>
          <p:cNvSpPr/>
          <p:nvPr/>
        </p:nvSpPr>
        <p:spPr>
          <a:xfrm>
            <a:off x="-15875" y="782638"/>
            <a:ext cx="9142413" cy="42545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fontAlgn="auto">
              <a:spcBef>
                <a:spcPts val="1375"/>
              </a:spcBef>
              <a:spcAft>
                <a:spcPts val="0"/>
              </a:spcAft>
              <a:defRPr/>
            </a:pPr>
            <a:r>
              <a:rPr lang="de-DE" sz="2200" b="1" spc="-1" dirty="0">
                <a:solidFill>
                  <a:srgbClr val="000000"/>
                </a:solidFill>
              </a:rPr>
              <a:t>INL Facilities (250 kW core)</a:t>
            </a:r>
            <a:endParaRPr lang="de-DE" sz="2200" spc="-1" dirty="0"/>
          </a:p>
        </p:txBody>
      </p:sp>
      <p:sp>
        <p:nvSpPr>
          <p:cNvPr id="205" name="CustomShape 3"/>
          <p:cNvSpPr/>
          <p:nvPr/>
        </p:nvSpPr>
        <p:spPr>
          <a:xfrm>
            <a:off x="0" y="5540375"/>
            <a:ext cx="3787775" cy="63976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fontAlgn="auto">
              <a:spcBef>
                <a:spcPts val="1375"/>
              </a:spcBef>
              <a:spcAft>
                <a:spcPts val="0"/>
              </a:spcAft>
              <a:defRPr/>
            </a:pPr>
            <a:r>
              <a:rPr lang="de-DE" b="1" spc="-1" dirty="0">
                <a:solidFill>
                  <a:srgbClr val="ED1C24"/>
                </a:solidFill>
              </a:rPr>
              <a:t>Radial beam directly on the core to maximize epithermal flux.</a:t>
            </a:r>
            <a:endParaRPr lang="de-DE" spc="-1" dirty="0"/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7879" b="2135"/>
          <a:stretch>
            <a:fillRect/>
          </a:stretch>
        </p:blipFill>
        <p:spPr bwMode="auto">
          <a:xfrm>
            <a:off x="1338263" y="1208088"/>
            <a:ext cx="7707312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2"/>
          <p:cNvSpPr/>
          <p:nvPr/>
        </p:nvSpPr>
        <p:spPr>
          <a:xfrm>
            <a:off x="0" y="765175"/>
            <a:ext cx="9142413" cy="42545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fontAlgn="auto">
              <a:spcBef>
                <a:spcPts val="1375"/>
              </a:spcBef>
              <a:spcAft>
                <a:spcPts val="0"/>
              </a:spcAft>
              <a:defRPr/>
            </a:pPr>
            <a:r>
              <a:rPr lang="de-DE" sz="2200" b="1" spc="-1" dirty="0">
                <a:solidFill>
                  <a:srgbClr val="000000"/>
                </a:solidFill>
              </a:rPr>
              <a:t>INL Facilities (250 kW core)</a:t>
            </a:r>
            <a:endParaRPr lang="de-DE" sz="2200" spc="-1" dirty="0"/>
          </a:p>
        </p:txBody>
      </p:sp>
      <p:pic>
        <p:nvPicPr>
          <p:cNvPr id="25602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13" y="1362075"/>
            <a:ext cx="9107487" cy="5473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5603" name="Picture 7"/>
          <p:cNvPicPr>
            <a:picLocks noChangeAspect="1"/>
          </p:cNvPicPr>
          <p:nvPr/>
        </p:nvPicPr>
        <p:blipFill>
          <a:blip r:embed="rId4"/>
          <a:srcRect l="4306" t="3828" r="5746" b="3136"/>
          <a:stretch>
            <a:fillRect/>
          </a:stretch>
        </p:blipFill>
        <p:spPr bwMode="auto">
          <a:xfrm>
            <a:off x="6245225" y="1416050"/>
            <a:ext cx="2828925" cy="2768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flipH="1">
            <a:off x="3738563" y="1709738"/>
            <a:ext cx="2497137" cy="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5" name="TextBox 9"/>
          <p:cNvSpPr txBox="1">
            <a:spLocks noChangeArrowheads="1"/>
          </p:cNvSpPr>
          <p:nvPr/>
        </p:nvSpPr>
        <p:spPr bwMode="auto">
          <a:xfrm>
            <a:off x="4237038" y="1709738"/>
            <a:ext cx="22272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r>
              <a:rPr lang="en-US" sz="2000"/>
              <a:t>NRAD Reactor</a:t>
            </a:r>
          </a:p>
        </p:txBody>
      </p:sp>
      <p:sp>
        <p:nvSpPr>
          <p:cNvPr id="25606" name="TextBox 10"/>
          <p:cNvSpPr txBox="1">
            <a:spLocks noChangeArrowheads="1"/>
          </p:cNvSpPr>
          <p:nvPr/>
        </p:nvSpPr>
        <p:spPr bwMode="auto">
          <a:xfrm>
            <a:off x="755650" y="3887788"/>
            <a:ext cx="22288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2000"/>
              <a:t>East </a:t>
            </a:r>
            <a:br>
              <a:rPr lang="en-US" sz="2000"/>
            </a:br>
            <a:r>
              <a:rPr lang="en-US" sz="2000"/>
              <a:t>Radiography Station</a:t>
            </a:r>
          </a:p>
        </p:txBody>
      </p:sp>
      <p:sp>
        <p:nvSpPr>
          <p:cNvPr id="25607" name="TextBox 11"/>
          <p:cNvSpPr txBox="1">
            <a:spLocks noChangeArrowheads="1"/>
          </p:cNvSpPr>
          <p:nvPr/>
        </p:nvSpPr>
        <p:spPr bwMode="auto">
          <a:xfrm>
            <a:off x="4400550" y="5429250"/>
            <a:ext cx="22272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2000"/>
              <a:t>North</a:t>
            </a:r>
            <a:br>
              <a:rPr lang="en-US" sz="2000"/>
            </a:br>
            <a:r>
              <a:rPr lang="en-US" sz="2000"/>
              <a:t>Radiography Station</a:t>
            </a:r>
          </a:p>
        </p:txBody>
      </p:sp>
      <p:sp>
        <p:nvSpPr>
          <p:cNvPr id="25608" name="TextBox 12"/>
          <p:cNvSpPr txBox="1">
            <a:spLocks noChangeArrowheads="1"/>
          </p:cNvSpPr>
          <p:nvPr/>
        </p:nvSpPr>
        <p:spPr bwMode="auto">
          <a:xfrm>
            <a:off x="169863" y="1512888"/>
            <a:ext cx="80645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2000"/>
              <a:t>Hot</a:t>
            </a:r>
            <a:br>
              <a:rPr lang="en-US" sz="2000"/>
            </a:br>
            <a:r>
              <a:rPr lang="en-US" sz="2000"/>
              <a:t>Cell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868363" y="1465263"/>
            <a:ext cx="0" cy="1974850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CustomShape 3"/>
          <p:cNvSpPr/>
          <p:nvPr/>
        </p:nvSpPr>
        <p:spPr>
          <a:xfrm>
            <a:off x="169863" y="5930900"/>
            <a:ext cx="4230687" cy="63976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fontAlgn="auto">
              <a:spcBef>
                <a:spcPts val="1375"/>
              </a:spcBef>
              <a:spcAft>
                <a:spcPts val="0"/>
              </a:spcAft>
              <a:defRPr/>
            </a:pPr>
            <a:r>
              <a:rPr lang="de-DE" sz="2000" b="1" spc="-1" dirty="0">
                <a:solidFill>
                  <a:srgbClr val="ED1C24"/>
                </a:solidFill>
              </a:rPr>
              <a:t>Radial beam directly on the core to maximize epithermal flux.</a:t>
            </a:r>
            <a:endParaRPr lang="de-DE" sz="2000" spc="-1" dirty="0"/>
          </a:p>
        </p:txBody>
      </p:sp>
      <p:pic>
        <p:nvPicPr>
          <p:cNvPr id="25611" name="Picture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28050" y="1416050"/>
            <a:ext cx="5556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343090" y="822960"/>
          <a:ext cx="86868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094288" y="3930650"/>
          <a:ext cx="3421062" cy="1550988"/>
        </p:xfrm>
        <a:graphic>
          <a:graphicData uri="http://schemas.openxmlformats.org/drawingml/2006/table">
            <a:tbl>
              <a:tblPr/>
              <a:tblGrid>
                <a:gridCol w="2338387"/>
                <a:gridCol w="1082675"/>
              </a:tblGrid>
              <a:tr h="42386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Energy Range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DejaVu Sans" pitchFamily="34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Neutron Flux</a:t>
                      </a:r>
                      <a:b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</a:b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[n/cm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2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s]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DejaVu Sans" pitchFamily="34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 thermal         (0–0.025 eV)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DejaVu Sans" pitchFamily="34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1.8×10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DejaVu Sans" pitchFamily="34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 epithermal    (0.025–25 eV)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DejaVu Sans" pitchFamily="34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2.9×10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6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DejaVu Sans" pitchFamily="34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 intermediate (25 eV–1 MeV)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DejaVu Sans" pitchFamily="34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1.74×10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7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DejaVu Sans" pitchFamily="34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 fast               (1–10 MeV)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DejaVu Sans" pitchFamily="34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4.85×10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7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DejaVu Sans" pitchFamily="34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total: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DejaVu Sans" pitchFamily="34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7.06×10</a:t>
                      </a:r>
                      <a:r>
                        <a:rPr kumimoji="0" lang="en-US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DejaVu Sans" pitchFamily="34" charset="0"/>
                        </a:rPr>
                        <a:t>7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rebuchet MS" pitchFamily="34" charset="0"/>
                        <a:cs typeface="DejaVu Sans" pitchFamily="34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242888" y="922338"/>
            <a:ext cx="8716962" cy="236537"/>
          </a:xfrm>
        </p:spPr>
        <p:txBody>
          <a:bodyPr/>
          <a:lstStyle/>
          <a:p>
            <a:pPr eaLnBrk="1" hangingPunct="1"/>
            <a:r>
              <a:rPr lang="en-US" altLang="en-US" sz="2100" smtClean="0"/>
              <a:t>Initial tests were promising</a:t>
            </a:r>
            <a:endParaRPr lang="en-US" sz="2100" smtClean="0">
              <a:solidFill>
                <a:srgbClr val="8EB4E3"/>
              </a:solidFill>
            </a:endParaRPr>
          </a:p>
        </p:txBody>
      </p:sp>
      <p:sp>
        <p:nvSpPr>
          <p:cNvPr id="29698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287338" y="1346200"/>
            <a:ext cx="2517775" cy="3762375"/>
          </a:xfrm>
          <a:noFill/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85725" indent="-85725" eaLnBrk="1" hangingPunct="1"/>
            <a:r>
              <a:rPr lang="en-US" sz="1400" smtClean="0"/>
              <a:t>Thermal neutron radiographs of this same rock had too much scatter and too little penetration to provide a useful neutron radiograph.</a:t>
            </a:r>
          </a:p>
          <a:p>
            <a:pPr marL="85725" indent="-85725" eaLnBrk="1" hangingPunct="1"/>
            <a:r>
              <a:rPr lang="en-US" sz="1400" smtClean="0"/>
              <a:t>This rock sample contains crystal water, which scatters and thermalizes neutrons.</a:t>
            </a:r>
          </a:p>
          <a:p>
            <a:pPr marL="85725" indent="-85725" eaLnBrk="1" hangingPunct="1"/>
            <a:r>
              <a:rPr lang="en-US" sz="1400" smtClean="0"/>
              <a:t>Exposure time = 10 minutes </a:t>
            </a:r>
          </a:p>
          <a:p>
            <a:pPr marL="85725" indent="-85725" eaLnBrk="1" hangingPunct="1"/>
            <a:r>
              <a:rPr lang="en-US" sz="1400" smtClean="0"/>
              <a:t>A brass screw behind the rock becomes visible, though faint.</a:t>
            </a:r>
          </a:p>
          <a:p>
            <a:pPr marL="85725" indent="-85725" eaLnBrk="1" hangingPunct="1"/>
            <a:r>
              <a:rPr lang="en-US" sz="1400" smtClean="0"/>
              <a:t>Double Cd-filter offers some improvement.</a:t>
            </a:r>
          </a:p>
        </p:txBody>
      </p:sp>
      <p:pic>
        <p:nvPicPr>
          <p:cNvPr id="29699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4375" y="1346200"/>
            <a:ext cx="5802313" cy="473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TextBox 6"/>
          <p:cNvSpPr txBox="1">
            <a:spLocks noChangeArrowheads="1"/>
          </p:cNvSpPr>
          <p:nvPr/>
        </p:nvSpPr>
        <p:spPr bwMode="auto">
          <a:xfrm>
            <a:off x="3843338" y="1346200"/>
            <a:ext cx="254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Cd-filtered beam</a:t>
            </a:r>
          </a:p>
        </p:txBody>
      </p:sp>
      <p:sp>
        <p:nvSpPr>
          <p:cNvPr id="29701" name="TextBox 8"/>
          <p:cNvSpPr txBox="1">
            <a:spLocks noChangeArrowheads="1"/>
          </p:cNvSpPr>
          <p:nvPr/>
        </p:nvSpPr>
        <p:spPr bwMode="auto">
          <a:xfrm>
            <a:off x="6584950" y="1346200"/>
            <a:ext cx="25384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Cd-filtered beam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AND 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Cd on detector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lum contrast="60000"/>
          </a:blip>
          <a:srcRect/>
          <a:stretch>
            <a:fillRect/>
          </a:stretch>
        </p:blipFill>
        <p:spPr bwMode="auto">
          <a:xfrm>
            <a:off x="7683500" y="2938463"/>
            <a:ext cx="1092200" cy="148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9" name="CustomShape 1"/>
          <p:cNvSpPr/>
          <p:nvPr/>
        </p:nvSpPr>
        <p:spPr>
          <a:xfrm>
            <a:off x="4038600" y="838200"/>
            <a:ext cx="4857750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defRPr/>
            </a:pPr>
            <a:r>
              <a:rPr lang="de-DE" sz="2000" b="1">
                <a:solidFill>
                  <a:srgbClr val="000081"/>
                </a:solidFill>
              </a:rPr>
              <a:t>Measurements at INL North Station</a:t>
            </a:r>
            <a:endParaRPr lang="de-DE" sz="2000"/>
          </a:p>
        </p:txBody>
      </p:sp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242888" y="922338"/>
            <a:ext cx="8716962" cy="236537"/>
          </a:xfrm>
        </p:spPr>
        <p:txBody>
          <a:bodyPr/>
          <a:lstStyle/>
          <a:p>
            <a:pPr eaLnBrk="1" hangingPunct="1"/>
            <a:r>
              <a:rPr lang="en-US" altLang="en-US" sz="2100" smtClean="0"/>
              <a:t>Initial tests were promising</a:t>
            </a:r>
            <a:endParaRPr lang="en-US" sz="2100" smtClean="0">
              <a:solidFill>
                <a:srgbClr val="8EB4E3"/>
              </a:solidFill>
            </a:endParaRPr>
          </a:p>
        </p:txBody>
      </p:sp>
      <p:sp>
        <p:nvSpPr>
          <p:cNvPr id="30722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287338" y="1346200"/>
            <a:ext cx="2517775" cy="3762375"/>
          </a:xfrm>
          <a:noFill/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85725" indent="-85725" eaLnBrk="1" hangingPunct="1"/>
            <a:r>
              <a:rPr lang="en-US" sz="1400" smtClean="0"/>
              <a:t>Exposure time = 10 minutes </a:t>
            </a:r>
          </a:p>
          <a:p>
            <a:pPr marL="85725" indent="-85725" eaLnBrk="1" hangingPunct="1"/>
            <a:r>
              <a:rPr lang="en-US" sz="1400" smtClean="0"/>
              <a:t>Cadmium-filtered beam AND on detector</a:t>
            </a:r>
          </a:p>
          <a:p>
            <a:pPr marL="85725" indent="-85725" eaLnBrk="1" hangingPunct="1"/>
            <a:r>
              <a:rPr lang="en-US" sz="1400" smtClean="0"/>
              <a:t>The lithiated poly attenuates more strongly than lead, and the boron nitride discs in the BPI are clearly visible while the lead discs are not</a:t>
            </a:r>
          </a:p>
          <a:p>
            <a:pPr marL="346075" lvl="1" eaLnBrk="1" hangingPunct="1">
              <a:buFont typeface="Wingdings" pitchFamily="2" charset="2"/>
              <a:buChar char="Ø"/>
            </a:pPr>
            <a:r>
              <a:rPr lang="en-US" sz="1400" smtClean="0"/>
              <a:t>Indicates that this is primarily a neutron image, not a gamma image. </a:t>
            </a:r>
          </a:p>
          <a:p>
            <a:pPr marL="85725" indent="-85725" eaLnBrk="1" hangingPunct="1"/>
            <a:r>
              <a:rPr lang="en-US" sz="1400" smtClean="0"/>
              <a:t>A brass screw behind the rock and lithiated poly are visible, though faint. </a:t>
            </a:r>
          </a:p>
        </p:txBody>
      </p:sp>
      <p:grpSp>
        <p:nvGrpSpPr>
          <p:cNvPr id="30723" name="Group 3"/>
          <p:cNvGrpSpPr>
            <a:grpSpLocks/>
          </p:cNvGrpSpPr>
          <p:nvPr/>
        </p:nvGrpSpPr>
        <p:grpSpPr bwMode="auto">
          <a:xfrm>
            <a:off x="2859088" y="1346200"/>
            <a:ext cx="6153150" cy="4692650"/>
            <a:chOff x="2805344" y="1346501"/>
            <a:chExt cx="6153833" cy="4692069"/>
          </a:xfrm>
        </p:grpSpPr>
        <p:pic>
          <p:nvPicPr>
            <p:cNvPr id="30725" name="Picture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805344" y="1346501"/>
              <a:ext cx="6153833" cy="46920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l="54084" t="16680" r="30039" b="56453"/>
            <a:stretch/>
          </p:blipFill>
          <p:spPr>
            <a:xfrm>
              <a:off x="6142872" y="2121763"/>
              <a:ext cx="977020" cy="1260629"/>
            </a:xfrm>
            <a:prstGeom prst="ellipse">
              <a:avLst/>
            </a:prstGeom>
          </p:spPr>
        </p:pic>
      </p:grpSp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242888" y="922338"/>
            <a:ext cx="8716962" cy="236537"/>
          </a:xfrm>
        </p:spPr>
        <p:txBody>
          <a:bodyPr/>
          <a:lstStyle/>
          <a:p>
            <a:pPr eaLnBrk="1" hangingPunct="1"/>
            <a:r>
              <a:rPr lang="en-US" altLang="en-US" sz="2100" smtClean="0"/>
              <a:t>Initial tests were promising</a:t>
            </a:r>
            <a:endParaRPr lang="en-US" sz="2100" smtClean="0">
              <a:solidFill>
                <a:srgbClr val="8EB4E3"/>
              </a:solidFill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4294967295"/>
          </p:nvPr>
        </p:nvSpPr>
        <p:spPr>
          <a:xfrm>
            <a:off x="287338" y="1647825"/>
            <a:ext cx="8672512" cy="3763963"/>
          </a:xfrm>
        </p:spPr>
        <p:txBody>
          <a:bodyPr>
            <a:noAutofit/>
          </a:bodyPr>
          <a:lstStyle/>
          <a:p>
            <a:pPr marL="230188" indent="-230188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Potential applications include:</a:t>
            </a:r>
          </a:p>
          <a:p>
            <a:pPr marL="461963" lvl="1" indent="-231775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Large fuel bundles.</a:t>
            </a:r>
          </a:p>
          <a:p>
            <a:pPr marL="461963" lvl="1" indent="-231775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Large fossils that are simply too thick for thermal neutrons to penetrate.</a:t>
            </a:r>
          </a:p>
          <a:p>
            <a:pPr marL="461963" lvl="1" indent="-231775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Smaller fossils in rock containing highly-attenuating minerals for thermal neutrons such as crystal water content and high iron concentration.</a:t>
            </a:r>
          </a:p>
          <a:p>
            <a:pPr marL="461963" lvl="1" indent="-231775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Study water migration through large soil or rock specimens. </a:t>
            </a:r>
            <a:endParaRPr lang="en-US" sz="1600" dirty="0" smtClean="0"/>
          </a:p>
          <a:p>
            <a:pPr marL="919163" lvl="2" indent="-231775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 smtClean="0"/>
              <a:t>Experiments </a:t>
            </a:r>
            <a:r>
              <a:rPr lang="en-US" sz="1400" dirty="0"/>
              <a:t>need to be large enough to be meaningful, which is often too thick for thermal neutrons. </a:t>
            </a:r>
            <a:endParaRPr lang="en-US" sz="1400" dirty="0" smtClean="0"/>
          </a:p>
          <a:p>
            <a:pPr marL="919163" lvl="2" indent="-231775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 smtClean="0"/>
              <a:t>Potentially </a:t>
            </a:r>
            <a:r>
              <a:rPr lang="en-US" sz="1400" dirty="0"/>
              <a:t>applicable for studies related to Yucca Mountain.</a:t>
            </a:r>
          </a:p>
          <a:p>
            <a:pPr marL="230188" indent="-230188" eaLnBrk="1" fontAlgn="auto" hangingPunct="1">
              <a:spcAft>
                <a:spcPts val="0"/>
              </a:spcAft>
              <a:buClr>
                <a:srgbClr val="8B9E6C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0000"/>
                </a:solidFill>
              </a:rPr>
              <a:t>Initial efforts have also shown fast neutron imaging to be feasible at NRAD.</a:t>
            </a:r>
          </a:p>
          <a:p>
            <a:pPr marL="258366" lvl="1" indent="-85725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dirty="0"/>
          </a:p>
          <a:p>
            <a:pPr marL="258366" lvl="1" indent="-85725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600" dirty="0"/>
          </a:p>
        </p:txBody>
      </p:sp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2"/>
          <p:cNvSpPr/>
          <p:nvPr/>
        </p:nvSpPr>
        <p:spPr>
          <a:xfrm>
            <a:off x="8458200" y="6629400"/>
            <a:ext cx="6080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3DC311D-4D33-42D3-A577-8CD347E6BC5E}" type="slidenum">
              <a:rPr lang="de-DE" sz="10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de-DE" sz="1000" spc="-1"/>
          </a:p>
        </p:txBody>
      </p:sp>
      <p:sp>
        <p:nvSpPr>
          <p:cNvPr id="208" name="CustomShape 3"/>
          <p:cNvSpPr/>
          <p:nvPr/>
        </p:nvSpPr>
        <p:spPr>
          <a:xfrm>
            <a:off x="395288" y="981075"/>
            <a:ext cx="8496300" cy="430053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>
              <a:defRPr/>
            </a:pPr>
            <a:r>
              <a:rPr lang="de-DE" sz="2000" b="1">
                <a:solidFill>
                  <a:srgbClr val="FC5D04"/>
                </a:solidFill>
                <a:ea typeface="Microsoft YaHei" pitchFamily="34" charset="-122"/>
              </a:rPr>
              <a:t> Epithermal neutrons at FRM II:</a:t>
            </a: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</a:t>
            </a:r>
            <a:endParaRPr lang="de-DE" sz="2000">
              <a:ea typeface="Microsoft YaHei" pitchFamily="34" charset="-122"/>
            </a:endParaRPr>
          </a:p>
          <a:p>
            <a:pPr>
              <a:defRPr/>
            </a:pP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The FRM II ANTARES beam tube sits directly on the cold source, filled with liquid D</a:t>
            </a:r>
            <a:r>
              <a:rPr lang="de-DE" sz="2000" b="1" baseline="-25000">
                <a:solidFill>
                  <a:srgbClr val="000081"/>
                </a:solidFill>
                <a:ea typeface="Microsoft YaHei" pitchFamily="34" charset="-122"/>
              </a:rPr>
              <a:t>2</a:t>
            </a:r>
            <a:endParaRPr lang="de-DE" sz="2000" baseline="-25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The FRM II NECTAR beam tube sits directly on the 80 kW uranium converter plate for fast neutrons, or has a near-radial view to the reactor core when the converter is removed.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For epithermal imaging, a 1 mm Cd sheet is used as a filter, and a standard </a:t>
            </a:r>
            <a:r>
              <a:rPr lang="de-DE" sz="2000" b="1" baseline="30000">
                <a:solidFill>
                  <a:srgbClr val="000081"/>
                </a:solidFill>
                <a:ea typeface="Microsoft YaHei" pitchFamily="34" charset="-122"/>
              </a:rPr>
              <a:t>6</a:t>
            </a: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LiF+ZnS screen is employed</a:t>
            </a:r>
            <a:endParaRPr lang="de-DE" sz="2000">
              <a:ea typeface="Microsoft YaHei" pitchFamily="34" charset="-122"/>
            </a:endParaRPr>
          </a:p>
        </p:txBody>
      </p:sp>
      <p:sp>
        <p:nvSpPr>
          <p:cNvPr id="136" name="CustomShape 1"/>
          <p:cNvSpPr/>
          <p:nvPr/>
        </p:nvSpPr>
        <p:spPr>
          <a:xfrm>
            <a:off x="7150100" y="6573838"/>
            <a:ext cx="1827213" cy="150812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ustomShape 1"/>
          <p:cNvSpPr/>
          <p:nvPr/>
        </p:nvSpPr>
        <p:spPr>
          <a:xfrm>
            <a:off x="6934200" y="6629400"/>
            <a:ext cx="1827213" cy="15081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00" spc="-1">
                <a:solidFill>
                  <a:srgbClr val="000000"/>
                </a:solidFill>
              </a:rPr>
              <a:t>B.Schillinger</a:t>
            </a:r>
            <a:endParaRPr lang="de-DE" sz="1000" spc="-1"/>
          </a:p>
        </p:txBody>
      </p:sp>
      <p:sp>
        <p:nvSpPr>
          <p:cNvPr id="143" name="CustomShape 2"/>
          <p:cNvSpPr/>
          <p:nvPr/>
        </p:nvSpPr>
        <p:spPr>
          <a:xfrm>
            <a:off x="8458200" y="6629400"/>
            <a:ext cx="608013" cy="15081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8E0C846-3239-4512-B655-CA21C5864DB4}" type="slidenum">
              <a:rPr lang="de-DE" sz="1000" spc="-1">
                <a:solidFill>
                  <a:srgbClr val="000000"/>
                </a:solidFill>
                <a:ea typeface="ＭＳ Ｐゴシック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de-DE" sz="1000" spc="-1"/>
          </a:p>
        </p:txBody>
      </p:sp>
      <p:graphicFrame>
        <p:nvGraphicFramePr>
          <p:cNvPr id="105476" name="Object 4"/>
          <p:cNvGraphicFramePr>
            <a:graphicFrameLocks noChangeAspect="1"/>
          </p:cNvGraphicFramePr>
          <p:nvPr/>
        </p:nvGraphicFramePr>
        <p:xfrm>
          <a:off x="434975" y="803275"/>
          <a:ext cx="7448550" cy="5749925"/>
        </p:xfrm>
        <a:graphic>
          <a:graphicData uri="http://schemas.openxmlformats.org/presentationml/2006/ole">
            <p:oleObj spid="_x0000_s105476" r:id="rId4" imgW="10692063" imgH="8253968" progId="">
              <p:embed/>
            </p:oleObj>
          </a:graphicData>
        </a:graphic>
      </p:graphicFrame>
      <p:sp>
        <p:nvSpPr>
          <p:cNvPr id="146" name="CustomShape 4"/>
          <p:cNvSpPr/>
          <p:nvPr/>
        </p:nvSpPr>
        <p:spPr>
          <a:xfrm>
            <a:off x="374650" y="3033713"/>
            <a:ext cx="1420813" cy="32226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spc="-1">
                <a:solidFill>
                  <a:srgbClr val="0000FF"/>
                </a:solidFill>
                <a:ea typeface="ＭＳ Ｐゴシック"/>
              </a:rPr>
              <a:t>Cold neutrons</a:t>
            </a:r>
            <a:endParaRPr lang="de-DE" sz="1600" spc="-1"/>
          </a:p>
        </p:txBody>
      </p:sp>
      <p:sp>
        <p:nvSpPr>
          <p:cNvPr id="147" name="CustomShape 5"/>
          <p:cNvSpPr/>
          <p:nvPr/>
        </p:nvSpPr>
        <p:spPr>
          <a:xfrm>
            <a:off x="374650" y="3719513"/>
            <a:ext cx="1533525" cy="32226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spc="-1">
                <a:solidFill>
                  <a:srgbClr val="000000"/>
                </a:solidFill>
                <a:ea typeface="ＭＳ Ｐゴシック"/>
              </a:rPr>
              <a:t>Neutron guides</a:t>
            </a:r>
            <a:endParaRPr lang="de-DE" sz="1600" spc="-1"/>
          </a:p>
        </p:txBody>
      </p:sp>
      <p:sp>
        <p:nvSpPr>
          <p:cNvPr id="148" name="CustomShape 6"/>
          <p:cNvSpPr/>
          <p:nvPr/>
        </p:nvSpPr>
        <p:spPr>
          <a:xfrm>
            <a:off x="963613" y="5489575"/>
            <a:ext cx="1476375" cy="80962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spc="-1">
                <a:solidFill>
                  <a:srgbClr val="CC3300"/>
                </a:solidFill>
                <a:ea typeface="ＭＳ Ｐゴシック"/>
              </a:rPr>
              <a:t>Fast  neutrons</a:t>
            </a:r>
            <a:endParaRPr lang="de-DE" sz="1600" spc="-1"/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spc="-1">
                <a:solidFill>
                  <a:srgbClr val="CC3300"/>
                </a:solidFill>
                <a:ea typeface="ＭＳ Ｐゴシック"/>
              </a:rPr>
              <a:t>Tumor therapy</a:t>
            </a:r>
            <a:endParaRPr lang="de-DE" sz="1600" spc="-1"/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spc="-1">
                <a:solidFill>
                  <a:srgbClr val="CC3300"/>
                </a:solidFill>
                <a:ea typeface="ＭＳ Ｐゴシック"/>
              </a:rPr>
              <a:t>Radiography</a:t>
            </a:r>
            <a:endParaRPr lang="de-DE" sz="1600" spc="-1"/>
          </a:p>
        </p:txBody>
      </p:sp>
      <p:sp>
        <p:nvSpPr>
          <p:cNvPr id="149" name="CustomShape 7"/>
          <p:cNvSpPr/>
          <p:nvPr/>
        </p:nvSpPr>
        <p:spPr>
          <a:xfrm>
            <a:off x="3444875" y="6381750"/>
            <a:ext cx="1287463" cy="32226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spc="-1">
                <a:solidFill>
                  <a:srgbClr val="FF0000"/>
                </a:solidFill>
                <a:ea typeface="ＭＳ Ｐゴシック"/>
              </a:rPr>
              <a:t>hot neutrons</a:t>
            </a:r>
            <a:endParaRPr lang="de-DE" sz="1600" spc="-1"/>
          </a:p>
        </p:txBody>
      </p:sp>
      <p:sp>
        <p:nvSpPr>
          <p:cNvPr id="150" name="CustomShape 8"/>
          <p:cNvSpPr/>
          <p:nvPr/>
        </p:nvSpPr>
        <p:spPr>
          <a:xfrm>
            <a:off x="6254750" y="2060575"/>
            <a:ext cx="1682750" cy="32226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spc="-1">
                <a:solidFill>
                  <a:srgbClr val="A2AD00"/>
                </a:solidFill>
                <a:ea typeface="ＭＳ Ｐゴシック"/>
              </a:rPr>
              <a:t>thermal neutrons</a:t>
            </a:r>
            <a:endParaRPr lang="de-DE" sz="1600" spc="-1"/>
          </a:p>
        </p:txBody>
      </p:sp>
      <p:sp>
        <p:nvSpPr>
          <p:cNvPr id="151" name="CustomShape 9"/>
          <p:cNvSpPr/>
          <p:nvPr/>
        </p:nvSpPr>
        <p:spPr>
          <a:xfrm>
            <a:off x="5813425" y="1304925"/>
            <a:ext cx="2719388" cy="32226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spc="-1">
                <a:solidFill>
                  <a:srgbClr val="0000FF"/>
                </a:solidFill>
                <a:ea typeface="ＭＳ Ｐゴシック"/>
              </a:rPr>
              <a:t>cold neutrons (Radiography)</a:t>
            </a:r>
            <a:endParaRPr lang="de-DE" sz="1600" spc="-1"/>
          </a:p>
        </p:txBody>
      </p:sp>
      <p:sp>
        <p:nvSpPr>
          <p:cNvPr id="152" name="CustomShape 10"/>
          <p:cNvSpPr/>
          <p:nvPr/>
        </p:nvSpPr>
        <p:spPr>
          <a:xfrm>
            <a:off x="7034213" y="3579813"/>
            <a:ext cx="1736725" cy="30638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500" spc="-1">
                <a:solidFill>
                  <a:srgbClr val="000000"/>
                </a:solidFill>
                <a:ea typeface="ＭＳ Ｐゴシック"/>
              </a:rPr>
              <a:t>ultra cold neutrons</a:t>
            </a:r>
            <a:endParaRPr lang="de-DE" sz="1500" spc="-1"/>
          </a:p>
        </p:txBody>
      </p:sp>
      <p:sp>
        <p:nvSpPr>
          <p:cNvPr id="153" name="Line 11"/>
          <p:cNvSpPr/>
          <p:nvPr/>
        </p:nvSpPr>
        <p:spPr>
          <a:xfrm>
            <a:off x="6334125" y="3775075"/>
            <a:ext cx="720725" cy="0"/>
          </a:xfrm>
          <a:prstGeom prst="line">
            <a:avLst/>
          </a:prstGeom>
          <a:ln w="255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4" name="Line 12"/>
          <p:cNvSpPr/>
          <p:nvPr/>
        </p:nvSpPr>
        <p:spPr>
          <a:xfrm flipV="1">
            <a:off x="5289550" y="1511300"/>
            <a:ext cx="523875" cy="619125"/>
          </a:xfrm>
          <a:prstGeom prst="line">
            <a:avLst/>
          </a:prstGeom>
          <a:ln w="255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5" name="Line 13"/>
          <p:cNvSpPr/>
          <p:nvPr/>
        </p:nvSpPr>
        <p:spPr>
          <a:xfrm flipV="1">
            <a:off x="5381625" y="1816100"/>
            <a:ext cx="990600" cy="877888"/>
          </a:xfrm>
          <a:prstGeom prst="line">
            <a:avLst/>
          </a:prstGeom>
          <a:ln w="28440">
            <a:solidFill>
              <a:srgbClr val="D6009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6" name="CustomShape 14"/>
          <p:cNvSpPr/>
          <p:nvPr/>
        </p:nvSpPr>
        <p:spPr>
          <a:xfrm>
            <a:off x="6381750" y="1631950"/>
            <a:ext cx="1198563" cy="3429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5320" tIns="42840" rIns="85320" bIns="42840"/>
          <a:lstStyle/>
          <a:p>
            <a:pPr algn="ctr" fontAlgn="auto">
              <a:spcBef>
                <a:spcPts val="850"/>
              </a:spcBef>
              <a:spcAft>
                <a:spcPts val="0"/>
              </a:spcAft>
              <a:defRPr/>
            </a:pPr>
            <a:r>
              <a:rPr lang="de-DE" sz="1700" spc="-1">
                <a:solidFill>
                  <a:srgbClr val="D60093"/>
                </a:solidFill>
                <a:ea typeface="ＭＳ Ｐゴシック"/>
              </a:rPr>
              <a:t>Positrons</a:t>
            </a:r>
            <a:endParaRPr lang="de-DE" sz="1700" spc="-1"/>
          </a:p>
        </p:txBody>
      </p:sp>
      <p:sp>
        <p:nvSpPr>
          <p:cNvPr id="157" name="CustomShape 15"/>
          <p:cNvSpPr/>
          <p:nvPr/>
        </p:nvSpPr>
        <p:spPr>
          <a:xfrm>
            <a:off x="0" y="728663"/>
            <a:ext cx="9142413" cy="41275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9920" tIns="39960" rIns="79920" bIns="39960"/>
          <a:lstStyle/>
          <a:p>
            <a:pPr algn="ctr" fontAlgn="auto">
              <a:spcBef>
                <a:spcPts val="1100"/>
              </a:spcBef>
              <a:spcAft>
                <a:spcPts val="0"/>
              </a:spcAft>
              <a:defRPr/>
            </a:pPr>
            <a:r>
              <a:rPr lang="de-DE" sz="2200" b="1" spc="-1">
                <a:solidFill>
                  <a:srgbClr val="0000FF"/>
                </a:solidFill>
                <a:ea typeface="ＭＳ Ｐゴシック"/>
              </a:rPr>
              <a:t>Cross section of the FRM II reactor block</a:t>
            </a:r>
            <a:endParaRPr lang="de-DE" sz="2200" spc="-1"/>
          </a:p>
        </p:txBody>
      </p:sp>
      <p:sp>
        <p:nvSpPr>
          <p:cNvPr id="158" name="Line 16"/>
          <p:cNvSpPr/>
          <p:nvPr/>
        </p:nvSpPr>
        <p:spPr>
          <a:xfrm>
            <a:off x="1152525" y="1295400"/>
            <a:ext cx="2951163" cy="2160588"/>
          </a:xfrm>
          <a:prstGeom prst="line">
            <a:avLst/>
          </a:prstGeom>
          <a:ln w="108000">
            <a:solidFill>
              <a:srgbClr val="1C3687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9" name="CustomShape 17"/>
          <p:cNvSpPr/>
          <p:nvPr/>
        </p:nvSpPr>
        <p:spPr>
          <a:xfrm>
            <a:off x="119063" y="900113"/>
            <a:ext cx="1328737" cy="32226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spc="-1">
                <a:solidFill>
                  <a:srgbClr val="0000FF"/>
                </a:solidFill>
                <a:ea typeface="ＭＳ Ｐゴシック"/>
              </a:rPr>
              <a:t>Cold source</a:t>
            </a:r>
            <a:endParaRPr lang="de-DE" sz="1600" spc="-1"/>
          </a:p>
        </p:txBody>
      </p:sp>
      <p:sp>
        <p:nvSpPr>
          <p:cNvPr id="160" name="Line 18"/>
          <p:cNvSpPr/>
          <p:nvPr/>
        </p:nvSpPr>
        <p:spPr>
          <a:xfrm flipV="1">
            <a:off x="1655763" y="4149725"/>
            <a:ext cx="2420937" cy="242888"/>
          </a:xfrm>
          <a:prstGeom prst="line">
            <a:avLst/>
          </a:prstGeom>
          <a:ln w="108000">
            <a:solidFill>
              <a:srgbClr val="F5822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" name="Line 19"/>
          <p:cNvSpPr/>
          <p:nvPr/>
        </p:nvSpPr>
        <p:spPr>
          <a:xfrm flipH="1" flipV="1">
            <a:off x="4292600" y="3743325"/>
            <a:ext cx="3195638" cy="1728788"/>
          </a:xfrm>
          <a:prstGeom prst="line">
            <a:avLst/>
          </a:prstGeom>
          <a:ln w="108000">
            <a:solidFill>
              <a:srgbClr val="ED1C24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2" name="CustomShape 20"/>
          <p:cNvSpPr/>
          <p:nvPr/>
        </p:nvSpPr>
        <p:spPr>
          <a:xfrm>
            <a:off x="9525" y="4211638"/>
            <a:ext cx="1644650" cy="32226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spc="-1">
                <a:solidFill>
                  <a:srgbClr val="F58220"/>
                </a:solidFill>
                <a:ea typeface="ＭＳ Ｐゴシック"/>
              </a:rPr>
              <a:t>Converter plate</a:t>
            </a:r>
            <a:endParaRPr lang="de-DE" sz="1600" spc="-1"/>
          </a:p>
        </p:txBody>
      </p:sp>
      <p:sp>
        <p:nvSpPr>
          <p:cNvPr id="163" name="CustomShape 21"/>
          <p:cNvSpPr/>
          <p:nvPr/>
        </p:nvSpPr>
        <p:spPr>
          <a:xfrm>
            <a:off x="7083425" y="5653088"/>
            <a:ext cx="1397000" cy="32226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spc="-1">
                <a:solidFill>
                  <a:srgbClr val="ED1C24"/>
                </a:solidFill>
                <a:ea typeface="ＭＳ Ｐゴシック"/>
              </a:rPr>
              <a:t>Reactor core</a:t>
            </a:r>
            <a:endParaRPr lang="de-DE" sz="1600" spc="-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1" name="Picture 16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7763" y="1477963"/>
            <a:ext cx="4781550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5" name="CustomShape 1"/>
          <p:cNvSpPr/>
          <p:nvPr/>
        </p:nvSpPr>
        <p:spPr>
          <a:xfrm>
            <a:off x="6934200" y="6629400"/>
            <a:ext cx="1827213" cy="15081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00" spc="-1">
                <a:solidFill>
                  <a:srgbClr val="000000"/>
                </a:solidFill>
              </a:rPr>
              <a:t>B.Schillinger</a:t>
            </a:r>
            <a:endParaRPr lang="de-DE" sz="1000" spc="-1"/>
          </a:p>
        </p:txBody>
      </p:sp>
      <p:sp>
        <p:nvSpPr>
          <p:cNvPr id="166" name="CustomShape 2"/>
          <p:cNvSpPr/>
          <p:nvPr/>
        </p:nvSpPr>
        <p:spPr>
          <a:xfrm>
            <a:off x="8458200" y="6629400"/>
            <a:ext cx="608013" cy="15081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1DDF611-37E5-433E-8E0A-7FC21194EEAE}" type="slidenum">
              <a:rPr lang="de-DE" sz="1000" spc="-1">
                <a:solidFill>
                  <a:srgbClr val="000000"/>
                </a:solidFill>
                <a:ea typeface="ＭＳ Ｐゴシック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de-DE" sz="1000" spc="-1"/>
          </a:p>
        </p:txBody>
      </p:sp>
      <p:sp>
        <p:nvSpPr>
          <p:cNvPr id="167" name="CustomShape 3"/>
          <p:cNvSpPr/>
          <p:nvPr/>
        </p:nvSpPr>
        <p:spPr>
          <a:xfrm>
            <a:off x="279400" y="5913438"/>
            <a:ext cx="2819400" cy="56515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spc="-1">
                <a:solidFill>
                  <a:srgbClr val="CC3300"/>
                </a:solidFill>
                <a:ea typeface="ＭＳ Ｐゴシック"/>
              </a:rPr>
              <a:t>Fast and/or thermal  neutrons</a:t>
            </a:r>
            <a:endParaRPr lang="de-DE" sz="1600" spc="-1"/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spc="-1">
                <a:solidFill>
                  <a:srgbClr val="CC3300"/>
                </a:solidFill>
                <a:ea typeface="ＭＳ Ｐゴシック"/>
              </a:rPr>
              <a:t>(Radiography):</a:t>
            </a:r>
            <a:endParaRPr lang="de-DE" sz="1600" spc="-1"/>
          </a:p>
        </p:txBody>
      </p:sp>
      <p:sp>
        <p:nvSpPr>
          <p:cNvPr id="168" name="CustomShape 4"/>
          <p:cNvSpPr/>
          <p:nvPr/>
        </p:nvSpPr>
        <p:spPr>
          <a:xfrm>
            <a:off x="6035675" y="1143000"/>
            <a:ext cx="2774950" cy="56515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spc="-1">
                <a:solidFill>
                  <a:srgbClr val="0000FF"/>
                </a:solidFill>
                <a:ea typeface="ＭＳ Ｐゴシック"/>
              </a:rPr>
              <a:t>cold neutrons (Radiography):</a:t>
            </a:r>
            <a:r>
              <a:rPr/>
              <a:t/>
            </a:r>
            <a:br>
              <a:rPr/>
            </a:br>
            <a:r>
              <a:rPr lang="de-DE" sz="1600" spc="-1">
                <a:solidFill>
                  <a:srgbClr val="0000FF"/>
                </a:solidFill>
                <a:ea typeface="ＭＳ Ｐゴシック"/>
              </a:rPr>
              <a:t>tangential</a:t>
            </a:r>
            <a:endParaRPr lang="de-DE" sz="1600" spc="-1"/>
          </a:p>
        </p:txBody>
      </p:sp>
      <p:sp>
        <p:nvSpPr>
          <p:cNvPr id="169" name="Line 5"/>
          <p:cNvSpPr/>
          <p:nvPr/>
        </p:nvSpPr>
        <p:spPr>
          <a:xfrm flipV="1">
            <a:off x="5289550" y="1511300"/>
            <a:ext cx="523875" cy="619125"/>
          </a:xfrm>
          <a:prstGeom prst="line">
            <a:avLst/>
          </a:prstGeom>
          <a:ln w="2556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" name="CustomShape 6"/>
          <p:cNvSpPr/>
          <p:nvPr/>
        </p:nvSpPr>
        <p:spPr>
          <a:xfrm>
            <a:off x="0" y="728663"/>
            <a:ext cx="9142413" cy="41275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9920" tIns="39960" rIns="79920" bIns="39960"/>
          <a:lstStyle/>
          <a:p>
            <a:pPr algn="ctr" fontAlgn="auto">
              <a:spcBef>
                <a:spcPts val="1100"/>
              </a:spcBef>
              <a:spcAft>
                <a:spcPts val="0"/>
              </a:spcAft>
              <a:defRPr/>
            </a:pPr>
            <a:r>
              <a:rPr lang="de-DE" sz="2200" b="1" spc="-1">
                <a:solidFill>
                  <a:srgbClr val="0000FF"/>
                </a:solidFill>
                <a:ea typeface="ＭＳ Ｐゴシック"/>
              </a:rPr>
              <a:t>Cross section of the FRM II reactor block</a:t>
            </a:r>
            <a:endParaRPr lang="de-DE" sz="2200" spc="-1"/>
          </a:p>
        </p:txBody>
      </p:sp>
      <p:sp>
        <p:nvSpPr>
          <p:cNvPr id="171" name="Line 7"/>
          <p:cNvSpPr/>
          <p:nvPr/>
        </p:nvSpPr>
        <p:spPr>
          <a:xfrm>
            <a:off x="1152525" y="1295400"/>
            <a:ext cx="3311525" cy="2016125"/>
          </a:xfrm>
          <a:prstGeom prst="line">
            <a:avLst/>
          </a:prstGeom>
          <a:ln w="108000">
            <a:solidFill>
              <a:srgbClr val="1C3687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2" name="CustomShape 8"/>
          <p:cNvSpPr/>
          <p:nvPr/>
        </p:nvSpPr>
        <p:spPr>
          <a:xfrm>
            <a:off x="119063" y="900113"/>
            <a:ext cx="1328737" cy="32226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spc="-1">
                <a:solidFill>
                  <a:srgbClr val="0000FF"/>
                </a:solidFill>
                <a:ea typeface="ＭＳ Ｐゴシック"/>
              </a:rPr>
              <a:t>Cold source</a:t>
            </a:r>
            <a:endParaRPr lang="de-DE" sz="1600" spc="-1"/>
          </a:p>
        </p:txBody>
      </p:sp>
      <p:sp>
        <p:nvSpPr>
          <p:cNvPr id="173" name="Line 9"/>
          <p:cNvSpPr/>
          <p:nvPr/>
        </p:nvSpPr>
        <p:spPr>
          <a:xfrm>
            <a:off x="1655763" y="4392613"/>
            <a:ext cx="2447925" cy="358775"/>
          </a:xfrm>
          <a:prstGeom prst="line">
            <a:avLst/>
          </a:prstGeom>
          <a:ln w="108000">
            <a:solidFill>
              <a:srgbClr val="F5822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4" name="Line 10"/>
          <p:cNvSpPr/>
          <p:nvPr/>
        </p:nvSpPr>
        <p:spPr>
          <a:xfrm flipH="1" flipV="1">
            <a:off x="4895850" y="3959225"/>
            <a:ext cx="2592388" cy="1512888"/>
          </a:xfrm>
          <a:prstGeom prst="line">
            <a:avLst/>
          </a:prstGeom>
          <a:ln w="108000">
            <a:solidFill>
              <a:srgbClr val="ED1C24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5" name="CustomShape 11"/>
          <p:cNvSpPr/>
          <p:nvPr/>
        </p:nvSpPr>
        <p:spPr>
          <a:xfrm>
            <a:off x="9525" y="4211638"/>
            <a:ext cx="1644650" cy="32226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spc="-1">
                <a:solidFill>
                  <a:srgbClr val="F58220"/>
                </a:solidFill>
                <a:ea typeface="ＭＳ Ｐゴシック"/>
              </a:rPr>
              <a:t>Converter plate</a:t>
            </a:r>
            <a:endParaRPr lang="de-DE" sz="1600" spc="-1"/>
          </a:p>
        </p:txBody>
      </p:sp>
      <p:sp>
        <p:nvSpPr>
          <p:cNvPr id="176" name="CustomShape 12"/>
          <p:cNvSpPr/>
          <p:nvPr/>
        </p:nvSpPr>
        <p:spPr>
          <a:xfrm>
            <a:off x="7083425" y="5653088"/>
            <a:ext cx="1397000" cy="322262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b="1" spc="-1">
                <a:solidFill>
                  <a:srgbClr val="ED1C24"/>
                </a:solidFill>
                <a:ea typeface="ＭＳ Ｐゴシック"/>
              </a:rPr>
              <a:t>Reactor core</a:t>
            </a:r>
            <a:endParaRPr lang="de-DE" sz="1600" spc="-1"/>
          </a:p>
        </p:txBody>
      </p:sp>
      <p:sp>
        <p:nvSpPr>
          <p:cNvPr id="177" name="CustomShape 13"/>
          <p:cNvSpPr/>
          <p:nvPr/>
        </p:nvSpPr>
        <p:spPr>
          <a:xfrm>
            <a:off x="3160713" y="5913438"/>
            <a:ext cx="2822575" cy="56515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79920" tIns="39960" rIns="79920" bIns="3996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600" spc="-1">
                <a:solidFill>
                  <a:srgbClr val="CC3300"/>
                </a:solidFill>
                <a:ea typeface="ＭＳ Ｐゴシック"/>
              </a:rPr>
              <a:t>Radial view to converter plate</a:t>
            </a:r>
            <a:r>
              <a:rPr/>
              <a:t/>
            </a:r>
            <a:br>
              <a:rPr/>
            </a:br>
            <a:r>
              <a:rPr lang="de-DE" sz="1600" spc="-1">
                <a:solidFill>
                  <a:srgbClr val="CC3300"/>
                </a:solidFill>
                <a:ea typeface="ＭＳ Ｐゴシック"/>
              </a:rPr>
              <a:t>near-radial view to core</a:t>
            </a:r>
            <a:endParaRPr lang="de-DE" sz="1600" spc="-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00" b="1" spc="-1">
                <a:solidFill>
                  <a:srgbClr val="000000"/>
                </a:solidFill>
              </a:rPr>
              <a:t>B.Schillinger</a:t>
            </a:r>
            <a:endParaRPr lang="de-DE" sz="1000" spc="-1"/>
          </a:p>
        </p:txBody>
      </p:sp>
      <p:sp>
        <p:nvSpPr>
          <p:cNvPr id="185" name="CustomShape 2"/>
          <p:cNvSpPr/>
          <p:nvPr/>
        </p:nvSpPr>
        <p:spPr>
          <a:xfrm>
            <a:off x="8458200" y="6629400"/>
            <a:ext cx="6080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CE7F302-9E6F-4B2D-98CA-D957EF91B839}" type="slidenum">
              <a:rPr lang="de-DE" sz="10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de-DE" sz="1000" spc="-1"/>
          </a:p>
        </p:txBody>
      </p:sp>
      <p:sp>
        <p:nvSpPr>
          <p:cNvPr id="186" name="CustomShape 3"/>
          <p:cNvSpPr/>
          <p:nvPr/>
        </p:nvSpPr>
        <p:spPr>
          <a:xfrm>
            <a:off x="152400" y="981075"/>
            <a:ext cx="8991600" cy="362902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Epithermal neutrons: </a:t>
            </a:r>
            <a:endParaRPr lang="de-DE" sz="2000">
              <a:ea typeface="Microsoft YaHei" pitchFamily="34" charset="-122"/>
            </a:endParaRPr>
          </a:p>
          <a:p>
            <a:pPr>
              <a:defRPr/>
            </a:pP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The cold source of FRM II is undermoderated – not fully thermalized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Optimized for maximum cold neutron output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Some remaining epithermal neutron flux is transmitted even through the cold source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Through the cold source, ANTARES has a tangential view past the core</a:t>
            </a:r>
            <a:endParaRPr lang="de-DE" sz="2000">
              <a:ea typeface="Microsoft YaHei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193675" y="666750"/>
            <a:ext cx="8756650" cy="5969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400" b="1" spc="-1">
                <a:solidFill>
                  <a:srgbClr val="000000"/>
                </a:solidFill>
                <a:ea typeface="Arial Unicode MS"/>
              </a:rPr>
              <a:t>The ANTARES facility for neutron imaging at FRM II</a:t>
            </a:r>
            <a:endParaRPr lang="de-DE" sz="2400" spc="-1"/>
          </a:p>
        </p:txBody>
      </p:sp>
      <p:sp>
        <p:nvSpPr>
          <p:cNvPr id="179" name="CustomShape 2"/>
          <p:cNvSpPr/>
          <p:nvPr/>
        </p:nvSpPr>
        <p:spPr>
          <a:xfrm>
            <a:off x="-4203700" y="2303463"/>
            <a:ext cx="2241550" cy="14890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68200" indent="-266400" fontAlgn="auto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ct val="70000"/>
              <a:buFont typeface="Wingdings" charset="2"/>
              <a:buChar char=""/>
              <a:defRPr/>
            </a:pPr>
            <a:r>
              <a:rPr lang="de-DE" sz="2000" spc="-1">
                <a:solidFill>
                  <a:srgbClr val="000000"/>
                </a:solidFill>
                <a:ea typeface="Arial Unicode MS"/>
              </a:rPr>
              <a:t>Wenn eine neue Folie</a:t>
            </a:r>
            <a:endParaRPr lang="de-DE" sz="2000" spc="-1"/>
          </a:p>
        </p:txBody>
      </p:sp>
      <p:sp>
        <p:nvSpPr>
          <p:cNvPr id="180" name="CustomShape 3"/>
          <p:cNvSpPr/>
          <p:nvPr/>
        </p:nvSpPr>
        <p:spPr>
          <a:xfrm>
            <a:off x="147638" y="6499225"/>
            <a:ext cx="942975" cy="30321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1" name="CustomShape 4"/>
          <p:cNvSpPr/>
          <p:nvPr/>
        </p:nvSpPr>
        <p:spPr>
          <a:xfrm>
            <a:off x="1158875" y="6499225"/>
            <a:ext cx="6938963" cy="30321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00" spc="-1">
                <a:solidFill>
                  <a:srgbClr val="404040"/>
                </a:solidFill>
              </a:rPr>
              <a:t>NINMACH 2017, Budapest, Oct 11-13, 2017			Burkhard Schillinger</a:t>
            </a:r>
            <a:endParaRPr lang="de-DE" sz="1000" spc="-1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000" spc="-1"/>
          </a:p>
        </p:txBody>
      </p:sp>
      <p:sp>
        <p:nvSpPr>
          <p:cNvPr id="182" name="CustomShape 5"/>
          <p:cNvSpPr/>
          <p:nvPr/>
        </p:nvSpPr>
        <p:spPr>
          <a:xfrm>
            <a:off x="8159750" y="6499225"/>
            <a:ext cx="742950" cy="30321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CF8AA4E-170F-4462-9B15-2C2B5DC6180E}" type="slidenum">
              <a:rPr lang="de-DE" sz="1000" spc="-1">
                <a:solidFill>
                  <a:srgbClr val="404040"/>
                </a:solidFill>
                <a:ea typeface="ＭＳ Ｐゴシック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de-DE" sz="1000" spc="-1"/>
          </a:p>
        </p:txBody>
      </p:sp>
      <p:pic>
        <p:nvPicPr>
          <p:cNvPr id="111622" name="Grafik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12838"/>
            <a:ext cx="9142413" cy="5287962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00" b="1" spc="-1">
                <a:solidFill>
                  <a:srgbClr val="000000"/>
                </a:solidFill>
              </a:rPr>
              <a:t>B.Schillinger</a:t>
            </a:r>
            <a:endParaRPr lang="de-DE" sz="1000" spc="-1"/>
          </a:p>
        </p:txBody>
      </p:sp>
      <p:sp>
        <p:nvSpPr>
          <p:cNvPr id="192" name="CustomShape 2"/>
          <p:cNvSpPr/>
          <p:nvPr/>
        </p:nvSpPr>
        <p:spPr>
          <a:xfrm>
            <a:off x="8458200" y="6629400"/>
            <a:ext cx="6080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3782600-D7FD-4979-BA79-B9576E670D9D}" type="slidenum">
              <a:rPr lang="de-DE" sz="10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de-DE" sz="1000" spc="-1"/>
          </a:p>
        </p:txBody>
      </p:sp>
      <p:sp>
        <p:nvSpPr>
          <p:cNvPr id="193" name="CustomShape 3"/>
          <p:cNvSpPr/>
          <p:nvPr/>
        </p:nvSpPr>
        <p:spPr>
          <a:xfrm>
            <a:off x="395288" y="981075"/>
            <a:ext cx="8496300" cy="362902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Epithermal neutrons: </a:t>
            </a:r>
            <a:endParaRPr lang="de-DE" sz="2000">
              <a:ea typeface="Microsoft YaHei" pitchFamily="34" charset="-122"/>
            </a:endParaRPr>
          </a:p>
          <a:p>
            <a:pPr>
              <a:defRPr/>
            </a:pP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The NECTAR facility can have a converter plate inserted at the beam tube end that produces fission neutrons (80 kW thermal power)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High penetration, but low resolution with plastic scintillator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LiF+ZnS scintillator does not work for fast neutrons.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With the converter plate removed, a thermal beam is available for imaging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With 1 mm Cd filter, the resulting image on a ZnS+LiF screen shows PE transparent, and lead opaque, even with 7.5 cm lead filter – so the beam has a huge gamma content.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A bismuth filter will be added in the future</a:t>
            </a:r>
            <a:endParaRPr lang="de-DE" sz="2000">
              <a:ea typeface="Microsoft YaHei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000" b="1" spc="-1">
                <a:solidFill>
                  <a:srgbClr val="000000"/>
                </a:solidFill>
              </a:rPr>
              <a:t>B.Schillinger</a:t>
            </a:r>
            <a:endParaRPr lang="de-DE" sz="1000" spc="-1"/>
          </a:p>
        </p:txBody>
      </p:sp>
      <p:sp>
        <p:nvSpPr>
          <p:cNvPr id="188" name="CustomShape 2"/>
          <p:cNvSpPr/>
          <p:nvPr/>
        </p:nvSpPr>
        <p:spPr>
          <a:xfrm>
            <a:off x="8458200" y="6629400"/>
            <a:ext cx="6080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349EF75-8238-4F8E-BCDA-79B02A65F71A}" type="slidenum">
              <a:rPr lang="de-DE" sz="10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de-DE" sz="1000" spc="-1"/>
          </a:p>
        </p:txBody>
      </p:sp>
      <p:sp>
        <p:nvSpPr>
          <p:cNvPr id="189" name="CustomShape 3"/>
          <p:cNvSpPr/>
          <p:nvPr/>
        </p:nvSpPr>
        <p:spPr>
          <a:xfrm>
            <a:off x="250825" y="5984875"/>
            <a:ext cx="8458200" cy="641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pc="-1">
                <a:solidFill>
                  <a:srgbClr val="000000"/>
                </a:solidFill>
              </a:rPr>
              <a:t>The NECTAR facility for fission neutrons, (</a:t>
            </a:r>
            <a:r>
              <a:rPr lang="de-DE" b="1" spc="-1">
                <a:solidFill>
                  <a:srgbClr val="000000"/>
                </a:solidFill>
              </a:rPr>
              <a:t>a</a:t>
            </a:r>
            <a:r>
              <a:rPr lang="de-DE" spc="-1">
                <a:solidFill>
                  <a:srgbClr val="000000"/>
                </a:solidFill>
              </a:rPr>
              <a:t>) a sketch of the beamline, (</a:t>
            </a:r>
            <a:r>
              <a:rPr lang="de-DE" b="1" spc="-1">
                <a:solidFill>
                  <a:srgbClr val="000000"/>
                </a:solidFill>
              </a:rPr>
              <a:t>b</a:t>
            </a:r>
            <a:r>
              <a:rPr lang="de-DE" spc="-1">
                <a:solidFill>
                  <a:srgbClr val="000000"/>
                </a:solidFill>
              </a:rPr>
              <a:t>) the enriched uranium converter plate position</a:t>
            </a:r>
            <a:endParaRPr lang="de-DE" spc="-1"/>
          </a:p>
        </p:txBody>
      </p:sp>
      <p:pic>
        <p:nvPicPr>
          <p:cNvPr id="114692" name="Picture 18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908050"/>
            <a:ext cx="8828088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CustomShape 2"/>
          <p:cNvSpPr/>
          <p:nvPr/>
        </p:nvSpPr>
        <p:spPr>
          <a:xfrm>
            <a:off x="8458200" y="6629400"/>
            <a:ext cx="6080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4738305-1246-4156-B8B0-C828B4A35E6C}" type="slidenum">
              <a:rPr lang="de-DE" sz="10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de-DE" sz="1000" spc="-1"/>
          </a:p>
        </p:txBody>
      </p:sp>
      <p:pic>
        <p:nvPicPr>
          <p:cNvPr id="116738" name="Picture 1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938" y="800100"/>
            <a:ext cx="8753475" cy="471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7" name="CustomShape 3"/>
          <p:cNvSpPr/>
          <p:nvPr/>
        </p:nvSpPr>
        <p:spPr>
          <a:xfrm>
            <a:off x="287338" y="5608638"/>
            <a:ext cx="8458200" cy="9159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pc="-1">
                <a:solidFill>
                  <a:srgbClr val="000000"/>
                </a:solidFill>
              </a:rPr>
              <a:t>Fast fission neutron tomography at NECTAR of the lower jaw of </a:t>
            </a:r>
            <a:r>
              <a:rPr lang="de-DE" i="1" spc="-1">
                <a:solidFill>
                  <a:srgbClr val="000000"/>
                </a:solidFill>
              </a:rPr>
              <a:t>Stahleckeria potens</a:t>
            </a:r>
            <a:r>
              <a:rPr lang="de-DE" spc="-1">
                <a:solidFill>
                  <a:srgbClr val="000000"/>
                </a:solidFill>
              </a:rPr>
              <a:t> (</a:t>
            </a:r>
            <a:r>
              <a:rPr lang="de-DE" b="1" spc="-1">
                <a:solidFill>
                  <a:srgbClr val="000000"/>
                </a:solidFill>
              </a:rPr>
              <a:t>a</a:t>
            </a:r>
            <a:r>
              <a:rPr lang="de-DE" spc="-1">
                <a:solidFill>
                  <a:srgbClr val="000000"/>
                </a:solidFill>
              </a:rPr>
              <a:t>), photograph; (</a:t>
            </a:r>
            <a:r>
              <a:rPr lang="de-DE" b="1" spc="-1">
                <a:solidFill>
                  <a:srgbClr val="000000"/>
                </a:solidFill>
              </a:rPr>
              <a:t>b</a:t>
            </a:r>
            <a:r>
              <a:rPr lang="de-DE" spc="-1">
                <a:solidFill>
                  <a:srgbClr val="000000"/>
                </a:solidFill>
              </a:rPr>
              <a:t>), a single projection (stitched two normalized radiographs); (</a:t>
            </a:r>
            <a:r>
              <a:rPr lang="de-DE" b="1" spc="-1">
                <a:solidFill>
                  <a:srgbClr val="000000"/>
                </a:solidFill>
              </a:rPr>
              <a:t>c</a:t>
            </a:r>
            <a:r>
              <a:rPr lang="de-DE" spc="-1">
                <a:solidFill>
                  <a:srgbClr val="000000"/>
                </a:solidFill>
              </a:rPr>
              <a:t>), 3D visualization of the reconstructed object </a:t>
            </a:r>
            <a:endParaRPr lang="de-DE" spc="-1"/>
          </a:p>
        </p:txBody>
      </p:sp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215900" y="1244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radiography</a:t>
            </a:r>
            <a:endParaRPr lang="de-DE" sz="2000" spc="-1"/>
          </a:p>
        </p:txBody>
      </p:sp>
      <p:sp>
        <p:nvSpPr>
          <p:cNvPr id="210" name="CustomShape 2"/>
          <p:cNvSpPr/>
          <p:nvPr/>
        </p:nvSpPr>
        <p:spPr>
          <a:xfrm>
            <a:off x="360363" y="5457825"/>
            <a:ext cx="7918450" cy="8048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 dirty="0">
                <a:solidFill>
                  <a:srgbClr val="000081"/>
                </a:solidFill>
              </a:rPr>
              <a:t>Gd test pattern in holder – </a:t>
            </a:r>
            <a:r>
              <a:rPr dirty="0"/>
              <a:t/>
            </a:r>
            <a:br>
              <a:rPr dirty="0"/>
            </a:br>
            <a:r>
              <a:rPr lang="de-DE" sz="2000" b="1" spc="-1" dirty="0">
                <a:solidFill>
                  <a:srgbClr val="000081"/>
                </a:solidFill>
              </a:rPr>
              <a:t>Gd is transparent for epithermal neutrons.</a:t>
            </a:r>
            <a:endParaRPr lang="de-DE" sz="2000" spc="-1" dirty="0"/>
          </a:p>
        </p:txBody>
      </p:sp>
      <p:sp>
        <p:nvSpPr>
          <p:cNvPr id="211" name="CustomShape 3"/>
          <p:cNvSpPr/>
          <p:nvPr/>
        </p:nvSpPr>
        <p:spPr>
          <a:xfrm>
            <a:off x="4824413" y="1282700"/>
            <a:ext cx="3309937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Epithermal radiography</a:t>
            </a:r>
            <a:endParaRPr lang="de-DE" sz="2000" spc="-1"/>
          </a:p>
        </p:txBody>
      </p:sp>
      <p:pic>
        <p:nvPicPr>
          <p:cNvPr id="118789" name="Picture 2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900" y="1655763"/>
            <a:ext cx="4189413" cy="3681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790" name="Picture 2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51388" y="1655763"/>
            <a:ext cx="4175125" cy="367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ustomShape 1"/>
          <p:cNvSpPr/>
          <p:nvPr/>
        </p:nvSpPr>
        <p:spPr>
          <a:xfrm>
            <a:off x="241300" y="838200"/>
            <a:ext cx="4321175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defRPr/>
            </a:pPr>
            <a:r>
              <a:rPr lang="de-DE" sz="2000" b="1">
                <a:solidFill>
                  <a:srgbClr val="000081"/>
                </a:solidFill>
              </a:rPr>
              <a:t>Measurements at ANTARES</a:t>
            </a:r>
            <a:endParaRPr lang="de-DE" sz="2000"/>
          </a:p>
        </p:txBody>
      </p:sp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503238" y="1368425"/>
            <a:ext cx="3671887" cy="6985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1 mm Cd filter before sample </a:t>
            </a:r>
            <a:endParaRPr lang="de-DE" sz="2000" spc="-1"/>
          </a:p>
        </p:txBody>
      </p:sp>
      <p:sp>
        <p:nvSpPr>
          <p:cNvPr id="215" name="CustomShape 2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 Epithermal radiography</a:t>
            </a:r>
            <a:endParaRPr lang="de-DE" sz="2000" spc="-1"/>
          </a:p>
        </p:txBody>
      </p:sp>
      <p:sp>
        <p:nvSpPr>
          <p:cNvPr id="216" name="CustomShape 3"/>
          <p:cNvSpPr/>
          <p:nvPr/>
        </p:nvSpPr>
        <p:spPr>
          <a:xfrm>
            <a:off x="4851400" y="1358900"/>
            <a:ext cx="4103688" cy="8048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1 mm Cd filters before sample and before detector </a:t>
            </a:r>
            <a:endParaRPr lang="de-DE" sz="2000" spc="-1"/>
          </a:p>
        </p:txBody>
      </p:sp>
      <p:pic>
        <p:nvPicPr>
          <p:cNvPr id="119813" name="Picture 2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" y="2070100"/>
            <a:ext cx="3976688" cy="397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9814" name="Picture 2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8388" y="2087563"/>
            <a:ext cx="3976687" cy="397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9" name="CustomShape 4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Ferrous rock with plastic sleeve, brass screw and bolt</a:t>
            </a:r>
            <a:r>
              <a:rPr/>
              <a:t/>
            </a:r>
            <a:br>
              <a:rPr/>
            </a:br>
            <a:r>
              <a:rPr lang="de-DE" sz="2000" b="1" spc="-1">
                <a:solidFill>
                  <a:srgbClr val="000081"/>
                </a:solidFill>
              </a:rPr>
              <a:t>30 mm distance to detector</a:t>
            </a:r>
            <a:endParaRPr lang="de-DE" sz="2000" spc="-1"/>
          </a:p>
        </p:txBody>
      </p:sp>
      <p:pic>
        <p:nvPicPr>
          <p:cNvPr id="119816" name="Picture 2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71438"/>
            <a:ext cx="1397000" cy="113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1"/>
          <p:cNvSpPr/>
          <p:nvPr/>
        </p:nvSpPr>
        <p:spPr>
          <a:xfrm>
            <a:off x="431800" y="1368425"/>
            <a:ext cx="8496300" cy="407987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endParaRPr lang="de-DE"/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</a:pPr>
            <a:r>
              <a:rPr lang="de-DE" sz="2000" b="1">
                <a:solidFill>
                  <a:srgbClr val="000081"/>
                </a:solidFill>
              </a:rPr>
              <a:t> The ferrous rock contains a lot of crystal water that causes moderation of the epithermal neutrons.</a:t>
            </a:r>
            <a:endParaRPr lang="de-DE" sz="2000"/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</a:pPr>
            <a:r>
              <a:rPr lang="de-DE" sz="2000" b="1">
                <a:solidFill>
                  <a:srgbClr val="000081"/>
                </a:solidFill>
              </a:rPr>
              <a:t> Moderated thermal neutrons are scattered on the hydrogen and blur the image.</a:t>
            </a:r>
            <a:endParaRPr lang="de-DE" sz="2000"/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</a:pPr>
            <a:r>
              <a:rPr lang="de-DE" sz="2000" b="1">
                <a:solidFill>
                  <a:srgbClr val="000081"/>
                </a:solidFill>
              </a:rPr>
              <a:t> A second Cd filter between sample and detector eliminates the moderated thermal neutrons and increases contrast in the remaining epithermal image.</a:t>
            </a:r>
            <a:endParaRPr lang="de-DE" sz="2000"/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</a:pPr>
            <a:r>
              <a:rPr lang="de-DE" sz="2000" b="1">
                <a:solidFill>
                  <a:srgbClr val="000081"/>
                </a:solidFill>
              </a:rPr>
              <a:t> Since scattering of the thermal neutrons is isotropic into 4π, the effect decreases with increasing sample-detector distance, as less scattered neutrons reach the detector.</a:t>
            </a:r>
            <a:endParaRPr lang="de-DE" sz="2000"/>
          </a:p>
        </p:txBody>
      </p:sp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ustomShape 1"/>
          <p:cNvSpPr/>
          <p:nvPr/>
        </p:nvSpPr>
        <p:spPr>
          <a:xfrm>
            <a:off x="503238" y="1368425"/>
            <a:ext cx="3671887" cy="6985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1 mm Cd filter before sample </a:t>
            </a:r>
            <a:endParaRPr lang="de-DE" sz="2000" spc="-1"/>
          </a:p>
        </p:txBody>
      </p:sp>
      <p:sp>
        <p:nvSpPr>
          <p:cNvPr id="224" name="CustomShape 2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 Epithermal radiography</a:t>
            </a:r>
            <a:endParaRPr lang="de-DE" sz="2000" spc="-1"/>
          </a:p>
        </p:txBody>
      </p:sp>
      <p:sp>
        <p:nvSpPr>
          <p:cNvPr id="225" name="CustomShape 3"/>
          <p:cNvSpPr/>
          <p:nvPr/>
        </p:nvSpPr>
        <p:spPr>
          <a:xfrm>
            <a:off x="4751388" y="1030288"/>
            <a:ext cx="4103687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1 mm Cd filters before sample and before detector </a:t>
            </a:r>
            <a:endParaRPr lang="de-DE" sz="2000" spc="-1"/>
          </a:p>
        </p:txBody>
      </p:sp>
      <p:sp>
        <p:nvSpPr>
          <p:cNvPr id="226" name="CustomShape 4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Ferrous rock with plastic sleeve, brass screw and bolt</a:t>
            </a:r>
            <a:r>
              <a:rPr/>
              <a:t/>
            </a:r>
            <a:br>
              <a:rPr/>
            </a:br>
            <a:r>
              <a:rPr lang="de-DE" sz="2000" b="1" spc="-1">
                <a:solidFill>
                  <a:srgbClr val="000081"/>
                </a:solidFill>
              </a:rPr>
              <a:t>60 mm distance to detector</a:t>
            </a:r>
            <a:endParaRPr lang="de-DE" sz="2000" spc="-1"/>
          </a:p>
        </p:txBody>
      </p:sp>
      <p:sp>
        <p:nvSpPr>
          <p:cNvPr id="227" name="CustomShape 5"/>
          <p:cNvSpPr/>
          <p:nvPr/>
        </p:nvSpPr>
        <p:spPr>
          <a:xfrm>
            <a:off x="4751388" y="1030288"/>
            <a:ext cx="4103687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1 mm Cd filters before sample and before detector </a:t>
            </a:r>
            <a:endParaRPr lang="de-DE" sz="2000" spc="-1"/>
          </a:p>
        </p:txBody>
      </p:sp>
      <p:pic>
        <p:nvPicPr>
          <p:cNvPr id="121863" name="Picture 2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938" y="2116138"/>
            <a:ext cx="3929062" cy="393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4" name="Picture 2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1550" y="2116138"/>
            <a:ext cx="3929063" cy="393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865" name="Picture 2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4388" y="73025"/>
            <a:ext cx="13970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ustomShape 1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radiography</a:t>
            </a:r>
            <a:endParaRPr lang="de-DE" sz="2000" spc="-1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4 sec exposure</a:t>
            </a:r>
            <a:endParaRPr lang="de-DE" sz="2000" spc="-1"/>
          </a:p>
        </p:txBody>
      </p:sp>
      <p:sp>
        <p:nvSpPr>
          <p:cNvPr id="232" name="CustomShape 2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Electric pump and motor</a:t>
            </a:r>
            <a:endParaRPr lang="de-DE" sz="2000" spc="-1"/>
          </a:p>
        </p:txBody>
      </p:sp>
      <p:sp>
        <p:nvSpPr>
          <p:cNvPr id="233" name="CustomShape 3"/>
          <p:cNvSpPr/>
          <p:nvPr/>
        </p:nvSpPr>
        <p:spPr>
          <a:xfrm>
            <a:off x="4824413" y="863600"/>
            <a:ext cx="3740150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defRPr/>
            </a:pPr>
            <a:r>
              <a:rPr lang="de-DE" sz="2000" b="1">
                <a:solidFill>
                  <a:srgbClr val="000081"/>
                </a:solidFill>
              </a:rPr>
              <a:t>Epithermal radiography</a:t>
            </a:r>
            <a:r>
              <a:rPr lang="de-DE"/>
              <a:t/>
            </a:r>
            <a:br>
              <a:rPr lang="de-DE"/>
            </a:br>
            <a:r>
              <a:rPr lang="de-DE" sz="2000" b="1">
                <a:solidFill>
                  <a:srgbClr val="000081"/>
                </a:solidFill>
              </a:rPr>
              <a:t>	60 sec exposure</a:t>
            </a:r>
            <a:endParaRPr lang="de-DE" sz="2000"/>
          </a:p>
        </p:txBody>
      </p:sp>
      <p:pic>
        <p:nvPicPr>
          <p:cNvPr id="122885" name="Picture 2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1979613"/>
            <a:ext cx="4030662" cy="403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6" name="Picture 2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7288" y="1944688"/>
            <a:ext cx="4030662" cy="4030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887" name="Picture 23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71888" y="1233488"/>
            <a:ext cx="1763712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CustomShape 1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CT layer</a:t>
            </a:r>
            <a:endParaRPr lang="de-DE" sz="2000" spc="-1"/>
          </a:p>
        </p:txBody>
      </p:sp>
      <p:sp>
        <p:nvSpPr>
          <p:cNvPr id="238" name="CustomShape 2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Electric pump and motor</a:t>
            </a:r>
            <a:endParaRPr lang="de-DE" sz="2000" spc="-1"/>
          </a:p>
        </p:txBody>
      </p:sp>
      <p:sp>
        <p:nvSpPr>
          <p:cNvPr id="239" name="CustomShape 3"/>
          <p:cNvSpPr/>
          <p:nvPr/>
        </p:nvSpPr>
        <p:spPr>
          <a:xfrm>
            <a:off x="4824413" y="863600"/>
            <a:ext cx="3309937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Epithermal CT layer</a:t>
            </a:r>
            <a:endParaRPr lang="de-DE" sz="2000" spc="-1"/>
          </a:p>
        </p:txBody>
      </p:sp>
      <p:pic>
        <p:nvPicPr>
          <p:cNvPr id="123909" name="Picture 23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08513" y="1485900"/>
            <a:ext cx="3984625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910" name="Picture 2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800" y="1485900"/>
            <a:ext cx="3984625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2" name="CustomShape 4"/>
          <p:cNvSpPr/>
          <p:nvPr/>
        </p:nvSpPr>
        <p:spPr>
          <a:xfrm>
            <a:off x="215900" y="5580063"/>
            <a:ext cx="7199313" cy="5032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For moderate thickness, quality is similar</a:t>
            </a:r>
            <a:endParaRPr lang="de-DE" sz="2000" spc="-1"/>
          </a:p>
        </p:txBody>
      </p:sp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ustomShape 1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CT layer</a:t>
            </a:r>
            <a:endParaRPr lang="de-DE" sz="2000" spc="-1"/>
          </a:p>
        </p:txBody>
      </p:sp>
      <p:sp>
        <p:nvSpPr>
          <p:cNvPr id="244" name="CustomShape 2"/>
          <p:cNvSpPr/>
          <p:nvPr/>
        </p:nvSpPr>
        <p:spPr>
          <a:xfrm>
            <a:off x="4824413" y="863600"/>
            <a:ext cx="3309937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Epithermal CT layer</a:t>
            </a:r>
            <a:endParaRPr lang="de-DE" sz="2000" spc="-1"/>
          </a:p>
        </p:txBody>
      </p:sp>
      <p:pic>
        <p:nvPicPr>
          <p:cNvPr id="124932" name="Picture 2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400" y="1485900"/>
            <a:ext cx="3984625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4933" name="Picture 24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8513" y="1485900"/>
            <a:ext cx="3984625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7" name="CustomShape 3"/>
          <p:cNvSpPr/>
          <p:nvPr/>
        </p:nvSpPr>
        <p:spPr>
          <a:xfrm>
            <a:off x="215900" y="5472113"/>
            <a:ext cx="8567738" cy="5032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For extensive thickness, cold neutron CT fails, and epithermal reconstruction is also incomplete, but still shows more details.</a:t>
            </a:r>
            <a:endParaRPr lang="de-DE" sz="2000" spc="-1"/>
          </a:p>
        </p:txBody>
      </p:sp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CT layer</a:t>
            </a:r>
            <a:endParaRPr lang="de-DE" sz="2000" spc="-1"/>
          </a:p>
        </p:txBody>
      </p:sp>
      <p:sp>
        <p:nvSpPr>
          <p:cNvPr id="249" name="CustomShape 2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Electric pump and motor</a:t>
            </a:r>
            <a:endParaRPr lang="de-DE" sz="2000" spc="-1"/>
          </a:p>
        </p:txBody>
      </p:sp>
      <p:sp>
        <p:nvSpPr>
          <p:cNvPr id="250" name="CustomShape 3"/>
          <p:cNvSpPr/>
          <p:nvPr/>
        </p:nvSpPr>
        <p:spPr>
          <a:xfrm>
            <a:off x="4824413" y="863600"/>
            <a:ext cx="3309937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Epithermal CT layer</a:t>
            </a:r>
            <a:endParaRPr lang="de-DE" sz="2000" spc="-1"/>
          </a:p>
        </p:txBody>
      </p:sp>
      <p:pic>
        <p:nvPicPr>
          <p:cNvPr id="125957" name="Picture 2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400" y="1485900"/>
            <a:ext cx="3984625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5958" name="Picture 25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8513" y="1485900"/>
            <a:ext cx="3984625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CustomShape 1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CT layer</a:t>
            </a:r>
            <a:endParaRPr lang="de-DE" sz="2000" spc="-1"/>
          </a:p>
        </p:txBody>
      </p:sp>
      <p:sp>
        <p:nvSpPr>
          <p:cNvPr id="254" name="CustomShape 2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Electric pump and motor</a:t>
            </a:r>
            <a:endParaRPr lang="de-DE" sz="2000" spc="-1"/>
          </a:p>
        </p:txBody>
      </p:sp>
      <p:sp>
        <p:nvSpPr>
          <p:cNvPr id="255" name="CustomShape 3"/>
          <p:cNvSpPr/>
          <p:nvPr/>
        </p:nvSpPr>
        <p:spPr>
          <a:xfrm>
            <a:off x="4824413" y="863600"/>
            <a:ext cx="3309937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Epithermal CT layer</a:t>
            </a:r>
            <a:endParaRPr lang="de-DE" sz="2000" spc="-1"/>
          </a:p>
        </p:txBody>
      </p:sp>
      <p:pic>
        <p:nvPicPr>
          <p:cNvPr id="126981" name="Picture 25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1485900"/>
            <a:ext cx="3984625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82" name="Picture 2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8513" y="1485900"/>
            <a:ext cx="3984625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CustomShape 1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CT layer</a:t>
            </a:r>
            <a:endParaRPr lang="de-DE" sz="2000" spc="-1"/>
          </a:p>
        </p:txBody>
      </p:sp>
      <p:sp>
        <p:nvSpPr>
          <p:cNvPr id="259" name="CustomShape 2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Electric pump and motor</a:t>
            </a:r>
            <a:endParaRPr lang="de-DE" sz="2000" spc="-1"/>
          </a:p>
        </p:txBody>
      </p:sp>
      <p:sp>
        <p:nvSpPr>
          <p:cNvPr id="260" name="CustomShape 3"/>
          <p:cNvSpPr/>
          <p:nvPr/>
        </p:nvSpPr>
        <p:spPr>
          <a:xfrm>
            <a:off x="4824413" y="863600"/>
            <a:ext cx="3309937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Epithermal CT layer</a:t>
            </a:r>
            <a:endParaRPr lang="de-DE" sz="2000" spc="-1"/>
          </a:p>
        </p:txBody>
      </p:sp>
      <p:pic>
        <p:nvPicPr>
          <p:cNvPr id="128005" name="Picture 2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1485900"/>
            <a:ext cx="3984625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006" name="Picture 26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3113" y="1485900"/>
            <a:ext cx="3983037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CustomShape 1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CT layer</a:t>
            </a:r>
            <a:endParaRPr lang="de-DE" sz="2000" spc="-1"/>
          </a:p>
        </p:txBody>
      </p:sp>
      <p:sp>
        <p:nvSpPr>
          <p:cNvPr id="264" name="CustomShape 2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Electric pump and motor</a:t>
            </a:r>
            <a:endParaRPr lang="de-DE" sz="2000" spc="-1"/>
          </a:p>
        </p:txBody>
      </p:sp>
      <p:sp>
        <p:nvSpPr>
          <p:cNvPr id="265" name="CustomShape 3"/>
          <p:cNvSpPr/>
          <p:nvPr/>
        </p:nvSpPr>
        <p:spPr>
          <a:xfrm>
            <a:off x="4824413" y="863600"/>
            <a:ext cx="3309937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Epithermal CT layer</a:t>
            </a:r>
            <a:endParaRPr lang="de-DE" sz="2000" spc="-1"/>
          </a:p>
        </p:txBody>
      </p:sp>
      <p:pic>
        <p:nvPicPr>
          <p:cNvPr id="129029" name="Picture 2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1485900"/>
            <a:ext cx="3984625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30" name="Picture 2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3113" y="1485900"/>
            <a:ext cx="3983037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CustomShape 1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CT layer</a:t>
            </a:r>
            <a:endParaRPr lang="de-DE" sz="2000" spc="-1"/>
          </a:p>
        </p:txBody>
      </p:sp>
      <p:sp>
        <p:nvSpPr>
          <p:cNvPr id="269" name="CustomShape 2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Electric pump and motor</a:t>
            </a:r>
            <a:endParaRPr lang="de-DE" sz="2000" spc="-1"/>
          </a:p>
        </p:txBody>
      </p:sp>
      <p:sp>
        <p:nvSpPr>
          <p:cNvPr id="270" name="CustomShape 3"/>
          <p:cNvSpPr/>
          <p:nvPr/>
        </p:nvSpPr>
        <p:spPr>
          <a:xfrm>
            <a:off x="4824413" y="863600"/>
            <a:ext cx="3309937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Epithermal CT layer</a:t>
            </a:r>
            <a:endParaRPr lang="de-DE" sz="2000" spc="-1"/>
          </a:p>
        </p:txBody>
      </p:sp>
      <p:pic>
        <p:nvPicPr>
          <p:cNvPr id="130053" name="Picture 27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485900"/>
            <a:ext cx="3984625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0054" name="Picture 27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4550" y="1485900"/>
            <a:ext cx="3984625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CustomShape 1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CT layer</a:t>
            </a:r>
            <a:endParaRPr lang="de-DE" sz="2000" spc="-1"/>
          </a:p>
        </p:txBody>
      </p:sp>
      <p:sp>
        <p:nvSpPr>
          <p:cNvPr id="274" name="CustomShape 2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Electric pump and motor</a:t>
            </a:r>
            <a:endParaRPr lang="de-DE" sz="2000" spc="-1"/>
          </a:p>
        </p:txBody>
      </p:sp>
      <p:sp>
        <p:nvSpPr>
          <p:cNvPr id="275" name="CustomShape 3"/>
          <p:cNvSpPr/>
          <p:nvPr/>
        </p:nvSpPr>
        <p:spPr>
          <a:xfrm>
            <a:off x="4824413" y="863600"/>
            <a:ext cx="3309937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Epithermal CT layer</a:t>
            </a:r>
            <a:endParaRPr lang="de-DE" sz="2000" spc="-1"/>
          </a:p>
        </p:txBody>
      </p:sp>
      <p:pic>
        <p:nvPicPr>
          <p:cNvPr id="131077" name="Picture 2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1485900"/>
            <a:ext cx="3984625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78" name="Picture 27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4550" y="1485900"/>
            <a:ext cx="3984625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CustomShape 1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CT layer</a:t>
            </a:r>
            <a:endParaRPr lang="de-DE" sz="2000" spc="-1"/>
          </a:p>
        </p:txBody>
      </p:sp>
      <p:sp>
        <p:nvSpPr>
          <p:cNvPr id="279" name="CustomShape 2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Electric pump and motor</a:t>
            </a:r>
            <a:endParaRPr lang="de-DE" sz="2000" spc="-1"/>
          </a:p>
        </p:txBody>
      </p:sp>
      <p:sp>
        <p:nvSpPr>
          <p:cNvPr id="280" name="CustomShape 3"/>
          <p:cNvSpPr/>
          <p:nvPr/>
        </p:nvSpPr>
        <p:spPr>
          <a:xfrm>
            <a:off x="4824413" y="863600"/>
            <a:ext cx="3309937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Epithermal CT layer</a:t>
            </a:r>
            <a:endParaRPr lang="de-DE" sz="2000" spc="-1"/>
          </a:p>
        </p:txBody>
      </p:sp>
      <p:pic>
        <p:nvPicPr>
          <p:cNvPr id="132101" name="Picture 28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6400" y="1485900"/>
            <a:ext cx="3984625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2102" name="Picture 2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4550" y="1511300"/>
            <a:ext cx="3959225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CustomShape 1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CT layer</a:t>
            </a:r>
            <a:endParaRPr lang="de-DE" sz="2000" spc="-1"/>
          </a:p>
        </p:txBody>
      </p:sp>
      <p:sp>
        <p:nvSpPr>
          <p:cNvPr id="284" name="CustomShape 2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Electric pump and motor</a:t>
            </a:r>
            <a:endParaRPr lang="de-DE" sz="2000" spc="-1"/>
          </a:p>
        </p:txBody>
      </p:sp>
      <p:sp>
        <p:nvSpPr>
          <p:cNvPr id="285" name="CustomShape 3"/>
          <p:cNvSpPr/>
          <p:nvPr/>
        </p:nvSpPr>
        <p:spPr>
          <a:xfrm>
            <a:off x="4824413" y="863600"/>
            <a:ext cx="3309937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Epithermal CT layer</a:t>
            </a:r>
            <a:endParaRPr lang="de-DE" sz="2000" spc="-1"/>
          </a:p>
        </p:txBody>
      </p:sp>
      <p:pic>
        <p:nvPicPr>
          <p:cNvPr id="133125" name="Picture 28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3" y="1511300"/>
            <a:ext cx="3959225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6" name="Picture 28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8513" y="1511300"/>
            <a:ext cx="3957637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CustomShape 1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CT layer</a:t>
            </a:r>
            <a:endParaRPr lang="de-DE" sz="2000" spc="-1"/>
          </a:p>
        </p:txBody>
      </p:sp>
      <p:sp>
        <p:nvSpPr>
          <p:cNvPr id="289" name="CustomShape 2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Electric pump and motor</a:t>
            </a:r>
            <a:endParaRPr lang="de-DE" sz="2000" spc="-1"/>
          </a:p>
        </p:txBody>
      </p:sp>
      <p:sp>
        <p:nvSpPr>
          <p:cNvPr id="290" name="CustomShape 3"/>
          <p:cNvSpPr/>
          <p:nvPr/>
        </p:nvSpPr>
        <p:spPr>
          <a:xfrm>
            <a:off x="4824413" y="863600"/>
            <a:ext cx="3309937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Epithermal CT layer</a:t>
            </a:r>
            <a:endParaRPr lang="de-DE" sz="2000" spc="-1"/>
          </a:p>
        </p:txBody>
      </p:sp>
      <p:pic>
        <p:nvPicPr>
          <p:cNvPr id="134149" name="Picture 29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363" y="1485900"/>
            <a:ext cx="3959225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50" name="Picture 2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5488" y="1485900"/>
            <a:ext cx="3959225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CustomShape 1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3D CT </a:t>
            </a:r>
            <a:endParaRPr lang="de-DE" sz="2000" spc="-1"/>
          </a:p>
        </p:txBody>
      </p:sp>
      <p:sp>
        <p:nvSpPr>
          <p:cNvPr id="294" name="CustomShape 2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Electric pump and motor</a:t>
            </a:r>
            <a:endParaRPr lang="de-DE" sz="2000" spc="-1"/>
          </a:p>
        </p:txBody>
      </p:sp>
      <p:sp>
        <p:nvSpPr>
          <p:cNvPr id="295" name="CustomShape 3"/>
          <p:cNvSpPr/>
          <p:nvPr/>
        </p:nvSpPr>
        <p:spPr>
          <a:xfrm>
            <a:off x="4824413" y="863600"/>
            <a:ext cx="3309937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Epithermal 3D CT </a:t>
            </a:r>
            <a:endParaRPr lang="de-DE" sz="2000" spc="-1"/>
          </a:p>
        </p:txBody>
      </p:sp>
      <p:pic>
        <p:nvPicPr>
          <p:cNvPr id="135173" name="Picture 29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5" y="1439863"/>
            <a:ext cx="4383088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5174" name="Picture 2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8513" y="1439863"/>
            <a:ext cx="4386262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CustomShape 1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3D CT </a:t>
            </a:r>
            <a:endParaRPr lang="de-DE" sz="2000" spc="-1"/>
          </a:p>
        </p:txBody>
      </p:sp>
      <p:sp>
        <p:nvSpPr>
          <p:cNvPr id="299" name="CustomShape 2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Electric pump and motor</a:t>
            </a:r>
            <a:endParaRPr lang="de-DE" sz="2000" spc="-1"/>
          </a:p>
        </p:txBody>
      </p:sp>
      <p:sp>
        <p:nvSpPr>
          <p:cNvPr id="300" name="CustomShape 3"/>
          <p:cNvSpPr/>
          <p:nvPr/>
        </p:nvSpPr>
        <p:spPr>
          <a:xfrm>
            <a:off x="4824413" y="863600"/>
            <a:ext cx="3309937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Epithermal 3D CT </a:t>
            </a:r>
            <a:endParaRPr lang="de-DE" sz="2000" spc="-1"/>
          </a:p>
        </p:txBody>
      </p:sp>
      <p:pic>
        <p:nvPicPr>
          <p:cNvPr id="136197" name="Picture 3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439863"/>
            <a:ext cx="4386263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198" name="Picture 3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9938" y="1439863"/>
            <a:ext cx="4562475" cy="411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215900" y="863600"/>
            <a:ext cx="3309938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Cold 3D CT </a:t>
            </a:r>
            <a:endParaRPr lang="de-DE" sz="2000" spc="-1"/>
          </a:p>
        </p:txBody>
      </p:sp>
      <p:sp>
        <p:nvSpPr>
          <p:cNvPr id="304" name="CustomShape 2"/>
          <p:cNvSpPr/>
          <p:nvPr/>
        </p:nvSpPr>
        <p:spPr>
          <a:xfrm>
            <a:off x="863600" y="6119813"/>
            <a:ext cx="7918450" cy="80486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</a:rPr>
              <a:t>Electric pump and motor</a:t>
            </a:r>
            <a:endParaRPr lang="de-DE" sz="2000" spc="-1"/>
          </a:p>
        </p:txBody>
      </p:sp>
      <p:sp>
        <p:nvSpPr>
          <p:cNvPr id="305" name="CustomShape 3"/>
          <p:cNvSpPr/>
          <p:nvPr/>
        </p:nvSpPr>
        <p:spPr>
          <a:xfrm>
            <a:off x="4824413" y="863600"/>
            <a:ext cx="3309937" cy="50323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2000" b="1" spc="-1">
                <a:solidFill>
                  <a:srgbClr val="000081"/>
                </a:solidFill>
                <a:ea typeface="Microsoft YaHei"/>
              </a:rPr>
              <a:t>Epithermal 3D CT </a:t>
            </a:r>
            <a:endParaRPr lang="de-DE" sz="2000" spc="-1"/>
          </a:p>
        </p:txBody>
      </p:sp>
      <p:pic>
        <p:nvPicPr>
          <p:cNvPr id="137221" name="Picture 3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439863"/>
            <a:ext cx="4459288" cy="402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7222" name="Picture 3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22800" y="1439863"/>
            <a:ext cx="4400550" cy="396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CustomShape 2"/>
          <p:cNvSpPr/>
          <p:nvPr/>
        </p:nvSpPr>
        <p:spPr>
          <a:xfrm>
            <a:off x="8458200" y="6629400"/>
            <a:ext cx="6080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C878F9F-CFBF-4597-9B2A-F496753EDDCF}" type="slidenum">
              <a:rPr lang="de-DE" sz="10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38</a:t>
            </a:fld>
            <a:endParaRPr lang="de-DE" sz="1000" spc="-1"/>
          </a:p>
        </p:txBody>
      </p:sp>
      <p:sp>
        <p:nvSpPr>
          <p:cNvPr id="313" name="CustomShape 3"/>
          <p:cNvSpPr/>
          <p:nvPr/>
        </p:nvSpPr>
        <p:spPr>
          <a:xfrm>
            <a:off x="395288" y="981075"/>
            <a:ext cx="8496300" cy="362902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Conclusions: </a:t>
            </a:r>
            <a:endParaRPr lang="de-DE" sz="2000">
              <a:ea typeface="Microsoft YaHei" pitchFamily="34" charset="-122"/>
            </a:endParaRPr>
          </a:p>
          <a:p>
            <a:pPr>
              <a:defRPr/>
            </a:pP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Where cold and thermal neutron CT fail, epithermal neutrons can provide better penetration. 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The effect is not overly large as long as a LiF+ZnS screen is used – its sensitivity quickly decreases with rising neutron energy, so energies only up to a few ten eV are really used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Using the remaining epithermal part of the spectrum requires good gamma filtering of the beam with lead or bismuth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In a strong gamma field, even a relatively gamma insensitive ZnS-screen will deliver a gamma image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defRPr/>
            </a:pPr>
            <a:endParaRPr lang="de-DE" sz="2000">
              <a:ea typeface="Microsoft YaHei" pitchFamily="34" charset="-122"/>
            </a:endParaRPr>
          </a:p>
        </p:txBody>
      </p:sp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CustomShape 2"/>
          <p:cNvSpPr/>
          <p:nvPr/>
        </p:nvSpPr>
        <p:spPr>
          <a:xfrm>
            <a:off x="8458200" y="6629400"/>
            <a:ext cx="6080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FBB5E93-036B-4FD1-9CC2-8D08430C1EC1}" type="slidenum">
              <a:rPr lang="de-DE" sz="10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39</a:t>
            </a:fld>
            <a:endParaRPr lang="de-DE" sz="1000" spc="-1"/>
          </a:p>
        </p:txBody>
      </p:sp>
      <p:sp>
        <p:nvSpPr>
          <p:cNvPr id="313" name="CustomShape 3"/>
          <p:cNvSpPr/>
          <p:nvPr/>
        </p:nvSpPr>
        <p:spPr>
          <a:xfrm>
            <a:off x="395288" y="981075"/>
            <a:ext cx="8496300" cy="362902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Conclusions: </a:t>
            </a:r>
            <a:endParaRPr lang="de-DE" sz="2000">
              <a:ea typeface="Microsoft YaHei" pitchFamily="34" charset="-122"/>
            </a:endParaRPr>
          </a:p>
          <a:p>
            <a:pPr>
              <a:defRPr/>
            </a:pP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  <a:defRPr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New screens have to be developed with better sensitivity in the epithermal range, e.g. using </a:t>
            </a:r>
            <a:r>
              <a:rPr lang="de-DE" sz="2000" b="1" baseline="30000">
                <a:solidFill>
                  <a:srgbClr val="000081"/>
                </a:solidFill>
                <a:ea typeface="Microsoft YaHei" pitchFamily="34" charset="-122"/>
              </a:rPr>
              <a:t>10</a:t>
            </a: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B, others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defRPr/>
            </a:pPr>
            <a:endParaRPr lang="de-DE" sz="2000">
              <a:ea typeface="Microsoft YaHei" pitchFamily="34" charset="-122"/>
            </a:endParaRPr>
          </a:p>
        </p:txBody>
      </p:sp>
      <p:pic>
        <p:nvPicPr>
          <p:cNvPr id="140291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8150" y="2565400"/>
            <a:ext cx="5870575" cy="386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CustomShape 2"/>
          <p:cNvSpPr/>
          <p:nvPr/>
        </p:nvSpPr>
        <p:spPr>
          <a:xfrm>
            <a:off x="8458200" y="6629400"/>
            <a:ext cx="6080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847C985-64F5-4EB5-89AA-E8880F148AAD}" type="slidenum">
              <a:rPr lang="de-DE" sz="1000" spc="-1">
                <a:solidFill>
                  <a:srgbClr val="000000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40</a:t>
            </a:fld>
            <a:endParaRPr lang="de-DE" sz="1000" spc="-1"/>
          </a:p>
        </p:txBody>
      </p:sp>
      <p:sp>
        <p:nvSpPr>
          <p:cNvPr id="316" name="CustomShape 3"/>
          <p:cNvSpPr/>
          <p:nvPr/>
        </p:nvSpPr>
        <p:spPr>
          <a:xfrm>
            <a:off x="395288" y="981075"/>
            <a:ext cx="8496300" cy="362902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Conclusions: </a:t>
            </a:r>
            <a:endParaRPr lang="de-DE" sz="2000">
              <a:ea typeface="Microsoft YaHei" pitchFamily="34" charset="-122"/>
            </a:endParaRPr>
          </a:p>
          <a:p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Where available, fast fission neutrons can be used, e.g at the NECTAR facility with its 80 kW converter plate.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This is even more promising on a radial beam with direct contact to the core as at the INL reactor with 250 kW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New tests with a fast neutron screen will be conducted at INL soon</a:t>
            </a:r>
            <a:endParaRPr lang="de-DE" sz="2000">
              <a:ea typeface="Microsoft YaHei" pitchFamily="34" charset="-122"/>
            </a:endParaRPr>
          </a:p>
          <a:p>
            <a:pPr>
              <a:spcBef>
                <a:spcPts val="1250"/>
              </a:spcBef>
              <a:buClr>
                <a:srgbClr val="000081"/>
              </a:buClr>
              <a:buSzPct val="45000"/>
              <a:buFont typeface="Wingdings" pitchFamily="2" charset="2"/>
              <a:buChar char=""/>
            </a:pPr>
            <a:r>
              <a:rPr lang="de-DE" sz="2000" b="1">
                <a:solidFill>
                  <a:srgbClr val="000081"/>
                </a:solidFill>
                <a:ea typeface="Microsoft YaHei" pitchFamily="34" charset="-122"/>
              </a:rPr>
              <a:t> A fast neutron screen works with recoil protons – due to high energies, resolution is limited to about 0.5 mm, with detection efficiency of a few percent</a:t>
            </a:r>
            <a:endParaRPr lang="de-DE" sz="2000">
              <a:ea typeface="Microsoft YaHei" pitchFamily="34" charset="-122"/>
            </a:endParaRPr>
          </a:p>
        </p:txBody>
      </p:sp>
      <p:sp>
        <p:nvSpPr>
          <p:cNvPr id="136" name="CustomShape 1"/>
          <p:cNvSpPr/>
          <p:nvPr/>
        </p:nvSpPr>
        <p:spPr>
          <a:xfrm>
            <a:off x="6934200" y="6629400"/>
            <a:ext cx="1827213" cy="150813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 algn="ctr">
              <a:defRPr/>
            </a:pPr>
            <a:r>
              <a:rPr lang="de-DE" sz="1000" b="1">
                <a:solidFill>
                  <a:srgbClr val="000000"/>
                </a:solidFill>
              </a:rPr>
              <a:t>B.Schillinger, A. Craft</a:t>
            </a:r>
            <a:endParaRPr lang="de-DE" sz="1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multisliceC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54363" y="750888"/>
            <a:ext cx="5635625" cy="563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6" name="CustomShape 3"/>
          <p:cNvSpPr/>
          <p:nvPr/>
        </p:nvSpPr>
        <p:spPr>
          <a:xfrm>
            <a:off x="173038" y="981075"/>
            <a:ext cx="2830512" cy="536098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/>
          <a:lstStyle/>
          <a:p>
            <a:pPr>
              <a:defRPr/>
            </a:pPr>
            <a:r>
              <a:rPr lang="de-DE" sz="2800" b="1">
                <a:ea typeface="Microsoft YaHei" pitchFamily="34" charset="-122"/>
              </a:rPr>
              <a:t>T/h/a/n/k/s</a:t>
            </a:r>
          </a:p>
          <a:p>
            <a:pPr>
              <a:defRPr/>
            </a:pPr>
            <a:endParaRPr lang="de-DE" sz="2800" b="1">
              <a:ea typeface="Microsoft YaHei" pitchFamily="34" charset="-122"/>
            </a:endParaRPr>
          </a:p>
          <a:p>
            <a:pPr>
              <a:defRPr/>
            </a:pPr>
            <a:r>
              <a:rPr lang="de-DE" sz="2800" b="1">
                <a:ea typeface="Microsoft YaHei" pitchFamily="34" charset="-122"/>
              </a:rPr>
              <a:t>f/o/r</a:t>
            </a:r>
          </a:p>
          <a:p>
            <a:pPr>
              <a:defRPr/>
            </a:pPr>
            <a:endParaRPr lang="de-DE" sz="2800" b="1">
              <a:ea typeface="Microsoft YaHei" pitchFamily="34" charset="-122"/>
            </a:endParaRPr>
          </a:p>
          <a:p>
            <a:pPr>
              <a:defRPr/>
            </a:pPr>
            <a:r>
              <a:rPr lang="de-DE" sz="2800" b="1">
                <a:ea typeface="Microsoft YaHei" pitchFamily="34" charset="-122"/>
              </a:rPr>
              <a:t>l/i/s/t/e/n/i/n/g  !</a:t>
            </a:r>
          </a:p>
          <a:p>
            <a:pPr>
              <a:defRPr/>
            </a:pPr>
            <a:endParaRPr lang="de-DE" sz="2800" b="1">
              <a:ea typeface="Microsoft YaHei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295</TotalTime>
  <Words>1494</Words>
  <Application>Microsoft Office PowerPoint</Application>
  <PresentationFormat>Bildschirmpräsentation (4:3)</PresentationFormat>
  <Paragraphs>271</Paragraphs>
  <Slides>41</Slides>
  <Notes>17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9</vt:i4>
      </vt:variant>
      <vt:variant>
        <vt:lpstr>Entwurfsvorlage</vt:lpstr>
      </vt:variant>
      <vt:variant>
        <vt:i4>1</vt:i4>
      </vt:variant>
      <vt:variant>
        <vt:lpstr>Eingebettete OLE-Server</vt:lpstr>
      </vt:variant>
      <vt:variant>
        <vt:i4>0</vt:i4>
      </vt:variant>
      <vt:variant>
        <vt:lpstr>Folientitel</vt:lpstr>
      </vt:variant>
      <vt:variant>
        <vt:i4>41</vt:i4>
      </vt:variant>
    </vt:vector>
  </HeadingPairs>
  <TitlesOfParts>
    <vt:vector size="51" baseType="lpstr">
      <vt:lpstr>Arial</vt:lpstr>
      <vt:lpstr>DejaVu Sans</vt:lpstr>
      <vt:lpstr>TUM Neue Helvetica 55 Regular</vt:lpstr>
      <vt:lpstr>Times New Roman</vt:lpstr>
      <vt:lpstr>Microsoft YaHei</vt:lpstr>
      <vt:lpstr>Wingdings</vt:lpstr>
      <vt:lpstr>Trebuchet MS</vt:lpstr>
      <vt:lpstr>MS PGothic</vt:lpstr>
      <vt:lpstr>Arial Unicode MS</vt:lpstr>
      <vt:lpstr>Office Theme</vt:lpstr>
      <vt:lpstr>Folie 1</vt:lpstr>
      <vt:lpstr>Folie 2</vt:lpstr>
      <vt:lpstr>Folie 3</vt:lpstr>
      <vt:lpstr>Folie 4</vt:lpstr>
      <vt:lpstr>Folie 5</vt:lpstr>
      <vt:lpstr>Folie 6</vt:lpstr>
      <vt:lpstr>Folie 7</vt:lpstr>
      <vt:lpstr>Initial tests were promising</vt:lpstr>
      <vt:lpstr>Initial tests were promising</vt:lpstr>
      <vt:lpstr>Initial tests were promising</vt:lpstr>
      <vt:lpstr>Folie 11</vt:lpstr>
      <vt:lpstr>Folie 12</vt:lpstr>
      <vt:lpstr>Folie 13</vt:lpstr>
      <vt:lpstr>Folie 14</vt:lpstr>
      <vt:lpstr>Folie 15</vt:lpstr>
      <vt:lpstr>Folie 16</vt:lpstr>
      <vt:lpstr>Folie 17</vt:lpstr>
      <vt:lpstr>Folie 18</vt:lpstr>
      <vt:lpstr>Folie 19</vt:lpstr>
      <vt:lpstr>Folie 20</vt:lpstr>
      <vt:lpstr>Folie 21</vt:lpstr>
      <vt:lpstr>Folie 22</vt:lpstr>
      <vt:lpstr>Folie 23</vt:lpstr>
      <vt:lpstr>Folie 24</vt:lpstr>
      <vt:lpstr>Folie 25</vt:lpstr>
      <vt:lpstr>Folie 26</vt:lpstr>
      <vt:lpstr>Folie 27</vt:lpstr>
      <vt:lpstr>Folie 28</vt:lpstr>
      <vt:lpstr>Folie 29</vt:lpstr>
      <vt:lpstr>Folie 30</vt:lpstr>
      <vt:lpstr>Folie 31</vt:lpstr>
      <vt:lpstr>Folie 32</vt:lpstr>
      <vt:lpstr>Folie 33</vt:lpstr>
      <vt:lpstr>Folie 34</vt:lpstr>
      <vt:lpstr>Folie 35</vt:lpstr>
      <vt:lpstr>Folie 36</vt:lpstr>
      <vt:lpstr>Folie 37</vt:lpstr>
      <vt:lpstr>Folie 38</vt:lpstr>
      <vt:lpstr>Folie 39</vt:lpstr>
      <vt:lpstr>Folie 40</vt:lpstr>
      <vt:lpstr>Folie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X-rays and gamma-rays versus neutrons</dc:title>
  <dc:subject/>
  <dc:creator>buc</dc:creator>
  <dc:description/>
  <cp:lastModifiedBy>bs</cp:lastModifiedBy>
  <cp:revision>320</cp:revision>
  <dcterms:created xsi:type="dcterms:W3CDTF">2004-05-25T09:49:07Z</dcterms:created>
  <dcterms:modified xsi:type="dcterms:W3CDTF">2018-09-03T05:43:16Z</dcterms:modified>
  <dc:language>de-DE</dc:language>
</cp:coreProperties>
</file>