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4" r:id="rId2"/>
    <p:sldId id="265" r:id="rId3"/>
    <p:sldId id="266" r:id="rId4"/>
    <p:sldId id="270" r:id="rId5"/>
    <p:sldId id="268" r:id="rId6"/>
    <p:sldId id="272" r:id="rId7"/>
    <p:sldId id="269" r:id="rId8"/>
    <p:sldId id="276" r:id="rId9"/>
    <p:sldId id="271" r:id="rId10"/>
    <p:sldId id="279" r:id="rId11"/>
    <p:sldId id="278" r:id="rId12"/>
    <p:sldId id="277" r:id="rId13"/>
    <p:sldId id="275" r:id="rId14"/>
    <p:sldId id="274" r:id="rId15"/>
    <p:sldId id="273" r:id="rId16"/>
  </p:sldIdLst>
  <p:sldSz cx="9144000" cy="6858000" type="screen4x3"/>
  <p:notesSz cx="6811963" cy="99425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AAE6"/>
    <a:srgbClr val="FF0000"/>
    <a:srgbClr val="5A6EB4"/>
    <a:srgbClr val="A00078"/>
    <a:srgbClr val="A01E28"/>
    <a:srgbClr val="FFCC00"/>
    <a:srgbClr val="FF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136" autoAdjust="0"/>
    <p:restoredTop sz="91212" autoAdjust="0"/>
  </p:normalViewPr>
  <p:slideViewPr>
    <p:cSldViewPr snapToGrid="0">
      <p:cViewPr varScale="1">
        <p:scale>
          <a:sx n="69" d="100"/>
          <a:sy n="69" d="100"/>
        </p:scale>
        <p:origin x="760" y="5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636964" y="509588"/>
            <a:ext cx="27400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5" tIns="46143" rIns="92285" bIns="46143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latin typeface="Arial" charset="0"/>
              </a:defRPr>
            </a:lvl1pPr>
          </a:lstStyle>
          <a:p>
            <a:pPr>
              <a:defRPr/>
            </a:pPr>
            <a:r>
              <a:rPr lang="de-DE"/>
              <a:t>Prof. Dr. Max Mustermann | Musterfakultät</a:t>
            </a: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538164" y="9277350"/>
            <a:ext cx="30829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800" dirty="0"/>
              <a:t>KIT – University of the State of Baden-Wuerttemberg and </a:t>
            </a:r>
            <a:br>
              <a:rPr lang="en-US" sz="800" dirty="0"/>
            </a:br>
            <a:r>
              <a:rPr lang="en-US" sz="800" dirty="0"/>
              <a:t>National Laboratory of the Helmholtz Association</a:t>
            </a:r>
          </a:p>
        </p:txBody>
      </p:sp>
      <p:pic>
        <p:nvPicPr>
          <p:cNvPr id="25604" name="Picture 11" descr="KIT-Logo-rgb_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6100" y="204788"/>
            <a:ext cx="1000125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670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5" tIns="46143" rIns="92285" bIns="4614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5" tIns="46143" rIns="92285" bIns="4614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6125"/>
            <a:ext cx="4967287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9" y="4722813"/>
            <a:ext cx="5449887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5" tIns="46143" rIns="92285" bIns="4614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4039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5" tIns="46143" rIns="92285" bIns="4614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de-DE"/>
              <a:t>Prof. Dr. Max Mustermann | </a:t>
            </a:r>
            <a:br>
              <a:rPr lang="de-DE"/>
            </a:br>
            <a:r>
              <a:rPr lang="de-DE"/>
              <a:t>Name of Faculty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4039"/>
            <a:ext cx="29511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5" tIns="46143" rIns="92285" bIns="4614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07A88FB3-B878-45BE-A077-BA67E3D84A4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304008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"/>
          <p:cNvSpPr>
            <a:spLocks noChangeArrowheads="1"/>
          </p:cNvSpPr>
          <p:nvPr userDrawn="1"/>
        </p:nvSpPr>
        <p:spPr bwMode="auto">
          <a:xfrm>
            <a:off x="0" y="3644900"/>
            <a:ext cx="9144000" cy="27368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pic>
        <p:nvPicPr>
          <p:cNvPr id="3" name="Picture 9" descr="II_rahmen_neu_titel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395288" y="6381750"/>
            <a:ext cx="3670300" cy="123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800" dirty="0" smtClean="0"/>
              <a:t>KIT – The research university in the Helmholtz Association</a:t>
            </a:r>
            <a:r>
              <a:rPr lang="de-DE" sz="800" dirty="0" smtClean="0"/>
              <a:t> </a:t>
            </a:r>
            <a:endParaRPr lang="en-US" sz="800" dirty="0" smtClean="0"/>
          </a:p>
        </p:txBody>
      </p:sp>
      <p:sp>
        <p:nvSpPr>
          <p:cNvPr id="5" name="Text Box 21"/>
          <p:cNvSpPr txBox="1">
            <a:spLocks noChangeArrowheads="1"/>
          </p:cNvSpPr>
          <p:nvPr/>
        </p:nvSpPr>
        <p:spPr bwMode="auto">
          <a:xfrm>
            <a:off x="152400" y="3379788"/>
            <a:ext cx="88439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1000" dirty="0" smtClean="0">
                <a:solidFill>
                  <a:schemeClr val="bg1"/>
                </a:solidFill>
              </a:rPr>
              <a:t>KIT / Institute for Applied Materials / Program NUSAFE				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7318375" y="6497638"/>
            <a:ext cx="1727200" cy="2444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de-DE" sz="1600" b="1" smtClean="0">
                <a:solidFill>
                  <a:schemeClr val="bg1"/>
                </a:solidFill>
              </a:rPr>
              <a:t>www.kit.edu</a:t>
            </a:r>
          </a:p>
        </p:txBody>
      </p:sp>
      <p:pic>
        <p:nvPicPr>
          <p:cNvPr id="7" name="Picture 13" descr="KIT-Logo-rgb_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33375"/>
            <a:ext cx="161925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L0R03 90_0016"/>
          <p:cNvPicPr>
            <a:picLocks noChangeAspect="1" noChangeArrowheads="1"/>
          </p:cNvPicPr>
          <p:nvPr userDrawn="1"/>
        </p:nvPicPr>
        <p:blipFill>
          <a:blip r:embed="rId4" cstate="print">
            <a:lum bright="-6000" contrast="24000"/>
          </a:blip>
          <a:srcRect t="22690" b="5882"/>
          <a:stretch>
            <a:fillRect/>
          </a:stretch>
        </p:blipFill>
        <p:spPr bwMode="auto">
          <a:xfrm>
            <a:off x="5275263" y="3937000"/>
            <a:ext cx="30226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2" descr="L0R03 90_0015"/>
          <p:cNvPicPr>
            <a:picLocks noChangeAspect="1" noChangeArrowheads="1"/>
          </p:cNvPicPr>
          <p:nvPr userDrawn="1"/>
        </p:nvPicPr>
        <p:blipFill>
          <a:blip r:embed="rId5" cstate="print">
            <a:lum bright="-6000" contrast="24000"/>
          </a:blip>
          <a:srcRect t="22688" b="5882"/>
          <a:stretch>
            <a:fillRect/>
          </a:stretch>
        </p:blipFill>
        <p:spPr bwMode="auto">
          <a:xfrm>
            <a:off x="3116263" y="3937000"/>
            <a:ext cx="30226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3" descr="L0R03 90_0014"/>
          <p:cNvPicPr>
            <a:picLocks noChangeAspect="1" noChangeArrowheads="1"/>
          </p:cNvPicPr>
          <p:nvPr userDrawn="1"/>
        </p:nvPicPr>
        <p:blipFill>
          <a:blip r:embed="rId6" cstate="print">
            <a:lum bright="-6000" contrast="24000"/>
          </a:blip>
          <a:srcRect t="22690" b="5881"/>
          <a:stretch>
            <a:fillRect/>
          </a:stretch>
        </p:blipFill>
        <p:spPr bwMode="auto">
          <a:xfrm>
            <a:off x="904875" y="3937000"/>
            <a:ext cx="3022600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21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6613" y="1198563"/>
            <a:ext cx="4102100" cy="48942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9563" y="333375"/>
            <a:ext cx="2089150" cy="575945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90525" y="333375"/>
            <a:ext cx="6116638" cy="5759450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0"/>
          </p:nvPr>
        </p:nvSpPr>
        <p:spPr>
          <a:xfrm>
            <a:off x="3543301" y="6429534"/>
            <a:ext cx="3175000" cy="1984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Mirco Grosse et al.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 descr="II_rahmen_neu_folge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0525" y="333375"/>
            <a:ext cx="691197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add title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0688" y="1146175"/>
            <a:ext cx="8356600" cy="489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7264399" y="6381750"/>
            <a:ext cx="170021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en-US" sz="900" dirty="0" smtClean="0"/>
              <a:t>Institute for Applied Materials </a:t>
            </a:r>
          </a:p>
          <a:p>
            <a:pPr algn="r" eaLnBrk="1" hangingPunct="1">
              <a:spcBef>
                <a:spcPct val="50000"/>
              </a:spcBef>
              <a:defRPr/>
            </a:pPr>
            <a:r>
              <a:rPr lang="en-US" sz="900" dirty="0" smtClean="0"/>
              <a:t>Program NUSAFE</a:t>
            </a:r>
          </a:p>
        </p:txBody>
      </p:sp>
      <p:pic>
        <p:nvPicPr>
          <p:cNvPr id="1032" name="Picture 9" descr="KITlogo_4c_frutiger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67625" y="341313"/>
            <a:ext cx="10842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feld 1"/>
          <p:cNvSpPr txBox="1"/>
          <p:nvPr userDrawn="1"/>
        </p:nvSpPr>
        <p:spPr>
          <a:xfrm>
            <a:off x="355599" y="6381750"/>
            <a:ext cx="69596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 smtClean="0"/>
              <a:t>M.</a:t>
            </a:r>
            <a:r>
              <a:rPr lang="en-US" sz="1000" baseline="0" dirty="0" smtClean="0"/>
              <a:t> Grosse: 			</a:t>
            </a:r>
            <a:r>
              <a:rPr lang="en-US" sz="1000" dirty="0" smtClean="0"/>
              <a:t>	</a:t>
            </a:r>
            <a:endParaRPr lang="de-DE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88" r:id="rId3"/>
    <p:sldLayoutId id="2147483989" r:id="rId4"/>
    <p:sldLayoutId id="2147483997" r:id="rId5"/>
    <p:sldLayoutId id="2147483990" r:id="rId6"/>
    <p:sldLayoutId id="2147483998" r:id="rId7"/>
    <p:sldLayoutId id="2147483991" r:id="rId8"/>
    <p:sldLayoutId id="2147483992" r:id="rId9"/>
    <p:sldLayoutId id="2147483993" r:id="rId10"/>
    <p:sldLayoutId id="2147483994" r:id="rId11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charset="0"/>
        </a:defRPr>
      </a:lvl9pPr>
    </p:titleStyle>
    <p:bodyStyle>
      <a:lvl1pPr marL="314325" indent="-314325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90575" indent="-314325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>
          <a:solidFill>
            <a:schemeClr val="tx1"/>
          </a:solidFill>
          <a:latin typeface="+mn-lt"/>
        </a:defRPr>
      </a:lvl2pPr>
      <a:lvl3pPr marL="1209675" indent="-276225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3pPr>
      <a:lvl4pPr marL="1657350" indent="-276225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4pPr>
      <a:lvl5pPr marL="2095500" indent="-276225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60000"/>
        <a:buBlip>
          <a:blip r:embed="rId18"/>
        </a:buBlip>
        <a:defRPr sz="14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7" Type="http://schemas.openxmlformats.org/officeDocument/2006/relationships/image" Target="../media/image20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p4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7" Type="http://schemas.openxmlformats.org/officeDocument/2006/relationships/image" Target="../media/image22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6.mp4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73891" y="2865432"/>
            <a:ext cx="8853053" cy="72072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b"/>
          <a:lstStyle/>
          <a:p>
            <a:pPr algn="ctr">
              <a:defRPr/>
            </a:pPr>
            <a:r>
              <a:rPr lang="en-GB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Validation of the Model Connecting Time, </a:t>
            </a:r>
            <a:r>
              <a:rPr lang="en-GB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Contrast, Wavelength </a:t>
            </a:r>
            <a:r>
              <a:rPr lang="en-GB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Spatial </a:t>
            </a:r>
            <a:r>
              <a:rPr lang="en-GB" sz="36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Resolution</a:t>
            </a:r>
          </a:p>
          <a:p>
            <a:pPr algn="ctr">
              <a:defRPr/>
            </a:pPr>
            <a:endParaRPr lang="en-GB" sz="20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que Olive Roman"/>
              </a:rPr>
              <a:t>			M</a:t>
            </a:r>
            <a:r>
              <a:rPr lang="en-US" b="1" dirty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que Olive Roman"/>
              </a:rPr>
              <a:t>. </a:t>
            </a:r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que Olive Roman"/>
              </a:rPr>
              <a:t>Grosse, P. </a:t>
            </a:r>
            <a:r>
              <a:rPr lang="en-US" b="1" dirty="0" err="1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que Olive Roman"/>
              </a:rPr>
              <a:t>Trtik</a:t>
            </a:r>
            <a:r>
              <a:rPr lang="en-US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ntique Olive Roman"/>
              </a:rPr>
              <a:t>, B. Schillinger</a:t>
            </a:r>
            <a:r>
              <a:rPr lang="en-US" sz="22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ntique Olive Roman"/>
              </a:rPr>
              <a:t>	</a:t>
            </a:r>
            <a:endParaRPr lang="de-DE" sz="2200" baseline="30000" dirty="0">
              <a:latin typeface="Antique Olive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Introduction</a:t>
            </a:r>
            <a:endParaRPr lang="en-GB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Inhaltsplatzhalt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time resolution, spatial resolutions and contrast resolution can not be varied independently.</a:t>
                </a:r>
              </a:p>
              <a:p>
                <a:r>
                  <a:rPr lang="en-US" dirty="0" smtClean="0"/>
                  <a:t>At ITMNR-8 a model for the resolution theoretical reachable for a spherical object was presented.</a:t>
                </a:r>
              </a:p>
              <a:p>
                <a:r>
                  <a:rPr lang="en-US" dirty="0" smtClean="0"/>
                  <a:t>Basis: Difference of the transmissions should be two times of standard deviation of the intensity</a:t>
                </a:r>
              </a:p>
              <a:p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𝐷𝐶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𝑂𝐵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𝐷𝐶</m:t>
                            </m:r>
                          </m:sub>
                        </m:sSub>
                      </m:den>
                    </m:f>
                  </m:oMath>
                </a14:m>
                <a:r>
                  <a:rPr lang="de-DE" dirty="0"/>
                  <a:t>  ; 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𝑑𝑇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𝑑𝐼</m:t>
                        </m:r>
                      </m:num>
                      <m:den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𝑂𝐵</m:t>
                            </m:r>
                          </m:sub>
                        </m:s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𝐷𝐶</m:t>
                            </m:r>
                          </m:sub>
                        </m:sSub>
                      </m:den>
                    </m:f>
                    <m:r>
                      <a:rPr lang="de-DE" i="1" dirty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de-DE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𝑂𝐵</m:t>
                            </m:r>
                          </m:sub>
                        </m:s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𝑂𝐵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𝑂𝐵</m:t>
                                    </m:r>
                                  </m:sub>
                                </m:s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𝐷𝐶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de-DE" i="1" dirty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𝐼</m:t>
                                </m:r>
                              </m:e>
                              <m: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𝑂𝐵</m:t>
                                </m:r>
                              </m:sub>
                            </m:s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d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𝐷𝐶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𝑂𝐵</m:t>
                                    </m:r>
                                  </m:sub>
                                </m:sSub>
                                <m:r>
                                  <a:rPr lang="de-DE" i="1" dirty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</m:e>
                                  <m:sub>
                                    <m:r>
                                      <a:rPr lang="de-DE" i="1" dirty="0">
                                        <a:latin typeface="Cambria Math" panose="02040503050406030204" pitchFamily="18" charset="0"/>
                                      </a:rPr>
                                      <m:t>𝐷𝐶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de-DE" dirty="0" smtClean="0"/>
              </a:p>
              <a:p>
                <a:pPr marL="0" indent="0">
                  <a:buNone/>
                </a:pPr>
                <a:r>
                  <a:rPr lang="de-DE" dirty="0" smtClean="0"/>
                  <a:t>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i="1"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num>
                      <m:den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𝑂𝐵</m:t>
                            </m:r>
                          </m:sub>
                        </m:s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𝐷𝐶</m:t>
                            </m:r>
                          </m:sub>
                        </m:sSub>
                      </m:den>
                    </m:f>
                  </m:oMath>
                </a14:m>
                <a:endParaRPr lang="de-DE" dirty="0" smtClean="0"/>
              </a:p>
              <a:p>
                <a:r>
                  <a:rPr lang="de-DE" dirty="0"/>
                  <a:t>quantitative </a:t>
                </a:r>
                <a:r>
                  <a:rPr lang="en-US" dirty="0"/>
                  <a:t>contrast criteria</a:t>
                </a:r>
                <a:r>
                  <a:rPr lang="de-DE" dirty="0"/>
                  <a:t>: </a:t>
                </a:r>
                <a:r>
                  <a:rPr lang="el-GR" b="1" dirty="0"/>
                  <a:t>Δ</a:t>
                </a:r>
                <a:r>
                  <a:rPr lang="de-DE" b="1" dirty="0"/>
                  <a:t>T ≥ 2 x </a:t>
                </a:r>
                <a:r>
                  <a:rPr lang="en-US" b="1" dirty="0"/>
                  <a:t>standard deviation </a:t>
                </a:r>
                <a:r>
                  <a:rPr lang="de-DE" b="1" dirty="0" smtClean="0"/>
                  <a:t>T</a:t>
                </a:r>
              </a:p>
              <a:p>
                <a:pPr marL="0" indent="0">
                  <a:spcBef>
                    <a:spcPts val="0"/>
                  </a:spcBef>
                  <a:buNone/>
                </a:pPr>
                <a:endParaRPr lang="de-DE" b="1" dirty="0"/>
              </a:p>
              <a:p>
                <a:pPr>
                  <a:spcBef>
                    <a:spcPts val="0"/>
                  </a:spcBef>
                </a:pPr>
                <a:r>
                  <a:rPr lang="de-DE" dirty="0" smtClean="0"/>
                  <a:t>The </a:t>
                </a:r>
                <a:r>
                  <a:rPr lang="de-DE" dirty="0" err="1" smtClean="0"/>
                  <a:t>model</a:t>
                </a:r>
                <a:r>
                  <a:rPr lang="de-DE" dirty="0" smtClean="0"/>
                  <a:t> </a:t>
                </a:r>
                <a:r>
                  <a:rPr lang="de-DE" dirty="0" err="1" smtClean="0"/>
                  <a:t>derived</a:t>
                </a:r>
                <a:r>
                  <a:rPr lang="de-DE" dirty="0" smtClean="0"/>
                  <a:t>:</a:t>
                </a:r>
              </a:p>
              <a:p>
                <a:endParaRPr lang="de-DE" dirty="0"/>
              </a:p>
              <a:p>
                <a:r>
                  <a:rPr lang="de-DE" dirty="0" smtClean="0"/>
                  <a:t>The </a:t>
                </a:r>
                <a:r>
                  <a:rPr lang="en-US" dirty="0" smtClean="0"/>
                  <a:t>reachable spatial and time resolutions depend strongly on the difference </a:t>
                </a:r>
                <a:r>
                  <a:rPr lang="de-DE" dirty="0" smtClean="0"/>
                  <a:t>in ∑</a:t>
                </a:r>
                <a:r>
                  <a:rPr lang="de-DE" baseline="-25000" dirty="0" smtClean="0"/>
                  <a:t>total</a:t>
                </a:r>
                <a:r>
                  <a:rPr lang="de-DE" dirty="0" smtClean="0"/>
                  <a:t>.</a:t>
                </a: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494" r="-1021" b="-80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3285871"/>
              </p:ext>
            </p:extLst>
          </p:nvPr>
        </p:nvGraphicFramePr>
        <p:xfrm>
          <a:off x="3241961" y="4580889"/>
          <a:ext cx="43688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r:id="rId4" imgW="2184400" imgH="469900" progId="Equation.3">
                  <p:embed/>
                </p:oleObj>
              </mc:Choice>
              <mc:Fallback>
                <p:oleObj r:id="rId4" imgW="2184400" imgH="4699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1961" y="4580889"/>
                        <a:ext cx="4368800" cy="9398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llipse 5"/>
          <p:cNvSpPr/>
          <p:nvPr/>
        </p:nvSpPr>
        <p:spPr>
          <a:xfrm>
            <a:off x="5153889" y="2990215"/>
            <a:ext cx="1339272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feld 6"/>
          <p:cNvSpPr txBox="1"/>
          <p:nvPr/>
        </p:nvSpPr>
        <p:spPr>
          <a:xfrm>
            <a:off x="6493161" y="2997085"/>
            <a:ext cx="11914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err="1" smtClean="0">
                <a:solidFill>
                  <a:srgbClr val="FF0000"/>
                </a:solidFill>
              </a:rPr>
              <a:t>very</a:t>
            </a:r>
            <a:r>
              <a:rPr lang="de-DE" sz="1600" dirty="0" smtClean="0">
                <a:solidFill>
                  <a:srgbClr val="FF0000"/>
                </a:solidFill>
              </a:rPr>
              <a:t> </a:t>
            </a:r>
            <a:r>
              <a:rPr lang="de-DE" sz="1600" dirty="0" err="1" smtClean="0">
                <a:solidFill>
                  <a:srgbClr val="FF0000"/>
                </a:solidFill>
              </a:rPr>
              <a:t>small</a:t>
            </a:r>
            <a:endParaRPr lang="en-GB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26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Introduction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342" y="946046"/>
            <a:ext cx="6729241" cy="4706609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304800" y="5652655"/>
            <a:ext cx="8414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Neutron </a:t>
            </a:r>
            <a:r>
              <a:rPr lang="en-US" dirty="0" smtClean="0"/>
              <a:t>Illumination time theoretical needed for a spherical object of size </a:t>
            </a:r>
            <a:r>
              <a:rPr lang="en-US" dirty="0" err="1" smtClean="0"/>
              <a:t>s</a:t>
            </a:r>
            <a:r>
              <a:rPr lang="en-US" baseline="-25000" dirty="0" err="1" smtClean="0"/>
              <a:t>O</a:t>
            </a:r>
            <a:r>
              <a:rPr lang="en-US" dirty="0" smtClean="0"/>
              <a:t> (flux parameter valid for BOA @ SINQ)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3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/>
                </a:solidFill>
              </a:rPr>
              <a:t>Validation </a:t>
            </a:r>
            <a:r>
              <a:rPr lang="de-DE" dirty="0" err="1" smtClean="0">
                <a:solidFill>
                  <a:schemeClr val="accent1"/>
                </a:solidFill>
              </a:rPr>
              <a:t>tests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 sensibility tests are used in industrial X-ray inspections for material defect analysis (for instance standards ASTM E1647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DIN EN ISO 19232:1:2013).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The test principle was applied but material and thicknesses of the wires were fitted to neutron imaging.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wire sample consists of </a:t>
            </a:r>
          </a:p>
          <a:p>
            <a:pPr marL="476250" lvl="1" indent="0">
              <a:spcBef>
                <a:spcPts val="1200"/>
              </a:spcBef>
              <a:buNone/>
            </a:pPr>
            <a:r>
              <a:rPr lang="de-DE" dirty="0" smtClean="0"/>
              <a:t>    </a:t>
            </a:r>
            <a:r>
              <a:rPr lang="de-DE" dirty="0"/>
              <a:t>material    </a:t>
            </a:r>
            <a:r>
              <a:rPr lang="el-GR" dirty="0"/>
              <a:t>Σ</a:t>
            </a:r>
            <a:r>
              <a:rPr lang="de-DE" baseline="-25000" dirty="0"/>
              <a:t>total</a:t>
            </a:r>
            <a:r>
              <a:rPr lang="de-DE" dirty="0"/>
              <a:t>         </a:t>
            </a:r>
            <a:r>
              <a:rPr lang="en-US" dirty="0" smtClean="0"/>
              <a:t>thickness</a:t>
            </a:r>
          </a:p>
          <a:p>
            <a:pPr lvl="1"/>
            <a:r>
              <a:rPr lang="de-DE" dirty="0" smtClean="0"/>
              <a:t>    </a:t>
            </a:r>
            <a:r>
              <a:rPr lang="de-DE" dirty="0" err="1"/>
              <a:t>Hf</a:t>
            </a:r>
            <a:r>
              <a:rPr lang="de-DE" dirty="0"/>
              <a:t>      5.12 cm</a:t>
            </a:r>
            <a:r>
              <a:rPr lang="de-DE" baseline="30000" dirty="0"/>
              <a:t>-1</a:t>
            </a:r>
            <a:r>
              <a:rPr lang="de-DE" dirty="0"/>
              <a:t>    125 µm</a:t>
            </a:r>
          </a:p>
          <a:p>
            <a:pPr lvl="1">
              <a:spcBef>
                <a:spcPts val="600"/>
              </a:spcBef>
            </a:pPr>
            <a:r>
              <a:rPr lang="de-DE" dirty="0"/>
              <a:t>    Au     6.28 cm</a:t>
            </a:r>
            <a:r>
              <a:rPr lang="de-DE" baseline="30000" dirty="0"/>
              <a:t>-1</a:t>
            </a:r>
            <a:r>
              <a:rPr lang="de-DE" dirty="0"/>
              <a:t>      75 µm</a:t>
            </a:r>
          </a:p>
          <a:p>
            <a:pPr lvl="1">
              <a:spcBef>
                <a:spcPts val="600"/>
              </a:spcBef>
            </a:pPr>
            <a:r>
              <a:rPr lang="de-DE" dirty="0"/>
              <a:t>    </a:t>
            </a:r>
            <a:r>
              <a:rPr lang="de-DE" dirty="0" err="1"/>
              <a:t>Cu</a:t>
            </a:r>
            <a:r>
              <a:rPr lang="de-DE" dirty="0"/>
              <a:t>     1.00 cm</a:t>
            </a:r>
            <a:r>
              <a:rPr lang="de-DE" baseline="30000" dirty="0"/>
              <a:t>-1      </a:t>
            </a:r>
            <a:r>
              <a:rPr lang="de-DE" dirty="0" smtClean="0"/>
              <a:t>125 µm </a:t>
            </a:r>
          </a:p>
          <a:p>
            <a:pPr marL="476250" lvl="1" indent="0">
              <a:buNone/>
            </a:pPr>
            <a:r>
              <a:rPr lang="de-DE" dirty="0"/>
              <a:t>	</a:t>
            </a:r>
            <a:r>
              <a:rPr lang="de-DE" dirty="0" smtClean="0"/>
              <a:t>		    75 µm</a:t>
            </a:r>
          </a:p>
          <a:p>
            <a:pPr marL="476250" lvl="1" indent="0">
              <a:buNone/>
            </a:pPr>
            <a:r>
              <a:rPr lang="de-DE" dirty="0"/>
              <a:t>	</a:t>
            </a:r>
            <a:r>
              <a:rPr lang="de-DE" dirty="0" smtClean="0"/>
              <a:t>		    </a:t>
            </a:r>
            <a:r>
              <a:rPr lang="de-DE" dirty="0"/>
              <a:t>50 </a:t>
            </a:r>
            <a:r>
              <a:rPr lang="de-DE" dirty="0" smtClean="0"/>
              <a:t>µm</a:t>
            </a:r>
            <a:endParaRPr lang="de-DE" dirty="0"/>
          </a:p>
          <a:p>
            <a:pPr marL="476250" lvl="1" indent="0">
              <a:buNone/>
            </a:pPr>
            <a:r>
              <a:rPr lang="de-DE" dirty="0"/>
              <a:t>			   </a:t>
            </a:r>
            <a:r>
              <a:rPr lang="de-DE" dirty="0" smtClean="0"/>
              <a:t> </a:t>
            </a:r>
            <a:r>
              <a:rPr lang="de-DE" dirty="0"/>
              <a:t>20 µm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en-GB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9" b="8915"/>
          <a:stretch/>
        </p:blipFill>
        <p:spPr>
          <a:xfrm>
            <a:off x="5289135" y="2743057"/>
            <a:ext cx="3488153" cy="329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8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/>
                </a:solidFill>
              </a:rPr>
              <a:t>Validation </a:t>
            </a:r>
            <a:r>
              <a:rPr lang="de-DE" dirty="0" err="1" smtClean="0">
                <a:solidFill>
                  <a:schemeClr val="accent1"/>
                </a:solidFill>
              </a:rPr>
              <a:t>tests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358242" y="960834"/>
            <a:ext cx="8573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Measurements  for validation of </a:t>
            </a:r>
            <a:r>
              <a:rPr lang="en-US" dirty="0"/>
              <a:t>the model measurements were performed at BOA and POLDI @ SINQ as well as at ANTARES @ FRM-2.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344534" y="4113883"/>
            <a:ext cx="3664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Accumulation methods:</a:t>
            </a:r>
          </a:p>
          <a:p>
            <a:r>
              <a:rPr lang="en-US" dirty="0" smtClean="0"/>
              <a:t>     3 – 120 s: addition</a:t>
            </a:r>
          </a:p>
          <a:p>
            <a:r>
              <a:rPr lang="en-US" dirty="0" smtClean="0"/>
              <a:t>        &gt; 120 s: median (ANTARES)</a:t>
            </a:r>
          </a:p>
          <a:p>
            <a:r>
              <a:rPr lang="en-US" dirty="0" smtClean="0"/>
              <a:t>	       averaged intensity</a:t>
            </a:r>
          </a:p>
          <a:p>
            <a:r>
              <a:rPr lang="en-US" dirty="0"/>
              <a:t>	</a:t>
            </a:r>
            <a:r>
              <a:rPr lang="en-US" dirty="0" smtClean="0"/>
              <a:t>	(POLDI, BOA)</a:t>
            </a: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141650"/>
              </p:ext>
            </p:extLst>
          </p:nvPr>
        </p:nvGraphicFramePr>
        <p:xfrm>
          <a:off x="390525" y="1598761"/>
          <a:ext cx="8374784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3696">
                  <a:extLst>
                    <a:ext uri="{9D8B030D-6E8A-4147-A177-3AD203B41FA5}">
                      <a16:colId xmlns:a16="http://schemas.microsoft.com/office/drawing/2014/main" val="2819466783"/>
                    </a:ext>
                  </a:extLst>
                </a:gridCol>
                <a:gridCol w="2093696">
                  <a:extLst>
                    <a:ext uri="{9D8B030D-6E8A-4147-A177-3AD203B41FA5}">
                      <a16:colId xmlns:a16="http://schemas.microsoft.com/office/drawing/2014/main" val="3777518521"/>
                    </a:ext>
                  </a:extLst>
                </a:gridCol>
                <a:gridCol w="2093696">
                  <a:extLst>
                    <a:ext uri="{9D8B030D-6E8A-4147-A177-3AD203B41FA5}">
                      <a16:colId xmlns:a16="http://schemas.microsoft.com/office/drawing/2014/main" val="331449936"/>
                    </a:ext>
                  </a:extLst>
                </a:gridCol>
                <a:gridCol w="2093696">
                  <a:extLst>
                    <a:ext uri="{9D8B030D-6E8A-4147-A177-3AD203B41FA5}">
                      <a16:colId xmlns:a16="http://schemas.microsoft.com/office/drawing/2014/main" val="2778767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BOA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POLDI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ANTARES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3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S-D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distance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10 mm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 mm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15 mm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92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L/d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220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560, 1120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22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Pixel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baseline="0" dirty="0" err="1" smtClean="0"/>
                        <a:t>size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14 µm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2.7 µm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22.6 µm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98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Illumination </a:t>
                      </a:r>
                      <a:r>
                        <a:rPr lang="de-DE" dirty="0" err="1" smtClean="0"/>
                        <a:t>times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100 </a:t>
                      </a:r>
                      <a:r>
                        <a:rPr lang="de-DE" baseline="0" dirty="0" smtClean="0"/>
                        <a:t>x 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389 X 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400, 450 X 60 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57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mean</a:t>
                      </a:r>
                      <a:r>
                        <a:rPr lang="de-DE" dirty="0" smtClean="0"/>
                        <a:t> ob-dc </a:t>
                      </a:r>
                      <a:r>
                        <a:rPr lang="de-DE" dirty="0" err="1" smtClean="0"/>
                        <a:t>counts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34.3 s</a:t>
                      </a:r>
                      <a:r>
                        <a:rPr lang="de-DE" baseline="30000" dirty="0" smtClean="0"/>
                        <a:t>-1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~11 s</a:t>
                      </a:r>
                      <a:r>
                        <a:rPr lang="de-DE" baseline="30000" dirty="0" smtClean="0"/>
                        <a:t>-1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630 s</a:t>
                      </a:r>
                      <a:r>
                        <a:rPr lang="de-DE" baseline="30000" dirty="0" smtClean="0"/>
                        <a:t>-1</a:t>
                      </a:r>
                      <a:endParaRPr lang="en-GB" baseline="30000" dirty="0" smtClean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106 s</a:t>
                      </a:r>
                      <a:r>
                        <a:rPr lang="de-DE" baseline="30000" dirty="0" smtClean="0"/>
                        <a:t>-1</a:t>
                      </a:r>
                      <a:endParaRPr lang="en-GB" baseline="30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48419"/>
                  </a:ext>
                </a:extLst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4341091" y="4113883"/>
            <a:ext cx="442421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Limits </a:t>
            </a:r>
            <a:r>
              <a:rPr lang="de-DE" b="1" dirty="0" err="1" smtClean="0"/>
              <a:t>of</a:t>
            </a:r>
            <a:r>
              <a:rPr lang="de-DE" b="1" dirty="0" smtClean="0"/>
              <a:t> </a:t>
            </a:r>
            <a:r>
              <a:rPr lang="de-DE" b="1" dirty="0" err="1" smtClean="0"/>
              <a:t>the</a:t>
            </a:r>
            <a:r>
              <a:rPr lang="de-DE" b="1" dirty="0" smtClean="0"/>
              <a:t> </a:t>
            </a:r>
            <a:r>
              <a:rPr lang="de-DE" b="1" dirty="0" err="1" smtClean="0"/>
              <a:t>tests</a:t>
            </a:r>
            <a:r>
              <a:rPr lang="de-DE" b="1" dirty="0" smtClean="0"/>
              <a:t>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No continuous fitting of L/d on the resolution needed.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Stepwise varying of the aperture slit size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No continuous fitting of the pixel size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 err="1"/>
              <a:t>Rebining</a:t>
            </a:r>
            <a:r>
              <a:rPr lang="en-US" dirty="0"/>
              <a:t> of </a:t>
            </a:r>
            <a:r>
              <a:rPr lang="en-US" dirty="0" smtClean="0"/>
              <a:t>pixels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28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Results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400_2bi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2793" y="1207366"/>
            <a:ext cx="3092450" cy="3371850"/>
          </a:xfrm>
          <a:prstGeom prst="rect">
            <a:avLst/>
          </a:prstGeom>
        </p:spPr>
      </p:pic>
      <p:pic>
        <p:nvPicPr>
          <p:cNvPr id="5" name="Plots_400_2bin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870037" y="1511010"/>
            <a:ext cx="4614379" cy="245138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92727" y="4922982"/>
            <a:ext cx="80448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ANTARES L/d = 560; 1 .. 20 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25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Results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3" name="images160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53887" y="877023"/>
            <a:ext cx="4937827" cy="5422323"/>
          </a:xfrm>
          <a:prstGeom prst="rect">
            <a:avLst/>
          </a:prstGeom>
        </p:spPr>
      </p:pic>
      <p:pic>
        <p:nvPicPr>
          <p:cNvPr id="4" name="Plots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44798" y="3214257"/>
            <a:ext cx="3319113" cy="1763279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12462" y="4830618"/>
            <a:ext cx="15306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ANTARES</a:t>
            </a:r>
          </a:p>
          <a:p>
            <a:r>
              <a:rPr lang="de-DE" dirty="0" smtClean="0"/>
              <a:t>L/d = 1120</a:t>
            </a:r>
          </a:p>
          <a:p>
            <a:r>
              <a:rPr lang="de-DE" dirty="0" smtClean="0"/>
              <a:t>120 s .. 5 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88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Results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movie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86137" y="1164648"/>
            <a:ext cx="2139950" cy="4894263"/>
          </a:xfrm>
        </p:spPr>
      </p:pic>
      <p:pic>
        <p:nvPicPr>
          <p:cNvPr id="5" name="Plots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615709" y="1164648"/>
            <a:ext cx="3048000" cy="161925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90525" y="1164648"/>
            <a:ext cx="28329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Neutronen </a:t>
            </a:r>
            <a:r>
              <a:rPr lang="de-DE" b="1" dirty="0" err="1" smtClean="0"/>
              <a:t>Microscopy</a:t>
            </a:r>
            <a:r>
              <a:rPr lang="de-DE" b="1" dirty="0" smtClean="0"/>
              <a:t> at POLDI</a:t>
            </a:r>
          </a:p>
          <a:p>
            <a:endParaRPr lang="de-DE" dirty="0" smtClean="0"/>
          </a:p>
          <a:p>
            <a:r>
              <a:rPr lang="de-DE" dirty="0" smtClean="0"/>
              <a:t>L/d = 220</a:t>
            </a:r>
          </a:p>
          <a:p>
            <a:r>
              <a:rPr lang="de-DE" dirty="0" smtClean="0"/>
              <a:t>sample – </a:t>
            </a:r>
            <a:r>
              <a:rPr lang="de-DE" dirty="0" err="1" smtClean="0"/>
              <a:t>detector</a:t>
            </a:r>
            <a:r>
              <a:rPr lang="de-DE" dirty="0" smtClean="0"/>
              <a:t>: ~ 1mm</a:t>
            </a:r>
          </a:p>
          <a:p>
            <a:r>
              <a:rPr lang="de-DE" dirty="0" smtClean="0"/>
              <a:t>Pixel </a:t>
            </a:r>
            <a:r>
              <a:rPr lang="de-DE" dirty="0" err="1" smtClean="0"/>
              <a:t>size</a:t>
            </a:r>
            <a:r>
              <a:rPr lang="de-DE" dirty="0" smtClean="0"/>
              <a:t> 2.7 µm</a:t>
            </a:r>
          </a:p>
          <a:p>
            <a:endParaRPr lang="de-DE" dirty="0"/>
          </a:p>
          <a:p>
            <a:r>
              <a:rPr lang="de-DE" dirty="0" smtClean="0"/>
              <a:t>389 x 60 s</a:t>
            </a:r>
            <a:endParaRPr lang="de-DE" dirty="0"/>
          </a:p>
          <a:p>
            <a:endParaRPr lang="en-GB" dirty="0"/>
          </a:p>
        </p:txBody>
      </p:sp>
      <p:sp>
        <p:nvSpPr>
          <p:cNvPr id="7" name="Textfeld 6"/>
          <p:cNvSpPr txBox="1"/>
          <p:nvPr/>
        </p:nvSpPr>
        <p:spPr>
          <a:xfrm>
            <a:off x="5688733" y="2927927"/>
            <a:ext cx="32151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All wires becomes visible earlier than theoretic expected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All wires show similar transmissions </a:t>
            </a:r>
          </a:p>
          <a:p>
            <a:pPr>
              <a:buClr>
                <a:schemeClr val="accent1"/>
              </a:buClr>
            </a:pPr>
            <a:r>
              <a:rPr lang="en-US" dirty="0" smtClean="0"/>
              <a:t>    (T ≠ f(wire thickness)</a:t>
            </a:r>
          </a:p>
          <a:p>
            <a:pPr>
              <a:buClr>
                <a:schemeClr val="accent1"/>
              </a:buClr>
            </a:pPr>
            <a:endParaRPr lang="en-US" dirty="0" smtClean="0"/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Main contrast is caused by scattering and total reflection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67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Results</a:t>
            </a:r>
            <a:endParaRPr lang="en-GB" dirty="0">
              <a:solidFill>
                <a:schemeClr val="accent1"/>
              </a:solidFill>
            </a:endParaRP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9541857"/>
              </p:ext>
            </p:extLst>
          </p:nvPr>
        </p:nvGraphicFramePr>
        <p:xfrm>
          <a:off x="215034" y="1063048"/>
          <a:ext cx="8771948" cy="397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624">
                  <a:extLst>
                    <a:ext uri="{9D8B030D-6E8A-4147-A177-3AD203B41FA5}">
                      <a16:colId xmlns:a16="http://schemas.microsoft.com/office/drawing/2014/main" val="2488981377"/>
                    </a:ext>
                  </a:extLst>
                </a:gridCol>
                <a:gridCol w="1126908">
                  <a:extLst>
                    <a:ext uri="{9D8B030D-6E8A-4147-A177-3AD203B41FA5}">
                      <a16:colId xmlns:a16="http://schemas.microsoft.com/office/drawing/2014/main" val="1758326121"/>
                    </a:ext>
                  </a:extLst>
                </a:gridCol>
                <a:gridCol w="1042236">
                  <a:extLst>
                    <a:ext uri="{9D8B030D-6E8A-4147-A177-3AD203B41FA5}">
                      <a16:colId xmlns:a16="http://schemas.microsoft.com/office/drawing/2014/main" val="656043100"/>
                    </a:ext>
                  </a:extLst>
                </a:gridCol>
                <a:gridCol w="1042236">
                  <a:extLst>
                    <a:ext uri="{9D8B030D-6E8A-4147-A177-3AD203B41FA5}">
                      <a16:colId xmlns:a16="http://schemas.microsoft.com/office/drawing/2014/main" val="3612396155"/>
                    </a:ext>
                  </a:extLst>
                </a:gridCol>
                <a:gridCol w="1042236">
                  <a:extLst>
                    <a:ext uri="{9D8B030D-6E8A-4147-A177-3AD203B41FA5}">
                      <a16:colId xmlns:a16="http://schemas.microsoft.com/office/drawing/2014/main" val="1452742884"/>
                    </a:ext>
                  </a:extLst>
                </a:gridCol>
                <a:gridCol w="1042236">
                  <a:extLst>
                    <a:ext uri="{9D8B030D-6E8A-4147-A177-3AD203B41FA5}">
                      <a16:colId xmlns:a16="http://schemas.microsoft.com/office/drawing/2014/main" val="2850893611"/>
                    </a:ext>
                  </a:extLst>
                </a:gridCol>
                <a:gridCol w="1042236">
                  <a:extLst>
                    <a:ext uri="{9D8B030D-6E8A-4147-A177-3AD203B41FA5}">
                      <a16:colId xmlns:a16="http://schemas.microsoft.com/office/drawing/2014/main" val="2082951678"/>
                    </a:ext>
                  </a:extLst>
                </a:gridCol>
                <a:gridCol w="1042236">
                  <a:extLst>
                    <a:ext uri="{9D8B030D-6E8A-4147-A177-3AD203B41FA5}">
                      <a16:colId xmlns:a16="http://schemas.microsoft.com/office/drawing/2014/main" val="2385833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Au </a:t>
                      </a:r>
                    </a:p>
                    <a:p>
                      <a:pPr algn="ctr">
                        <a:spcAft>
                          <a:spcPts val="1200"/>
                        </a:spcAft>
                      </a:pPr>
                      <a:r>
                        <a:rPr lang="de-DE" dirty="0" smtClean="0"/>
                        <a:t>75 µm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Hf</a:t>
                      </a: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125 µm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Cu</a:t>
                      </a: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125 µm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Cu</a:t>
                      </a: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75 µm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Cu</a:t>
                      </a: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50 µm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Cu</a:t>
                      </a:r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20 µm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9524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ANTARES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theoretic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75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450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4100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43.4 h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257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visible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r>
                        <a:rPr lang="en-GB" baseline="0" dirty="0" smtClean="0"/>
                        <a:t> s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680 s</a:t>
                      </a:r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err="1" smtClean="0"/>
                        <a:t>visible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50046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quantit</a:t>
                      </a:r>
                      <a:r>
                        <a:rPr lang="de-DE" dirty="0" smtClean="0"/>
                        <a:t>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15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1200 s</a:t>
                      </a:r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detected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17798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BOA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theoretic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55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220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1370 s</a:t>
                      </a:r>
                      <a:endParaRPr lang="en-GB" dirty="0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err="1" smtClean="0"/>
                        <a:t>measured</a:t>
                      </a:r>
                      <a:endParaRPr lang="en-GB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6800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visible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60 s</a:t>
                      </a:r>
                      <a:endParaRPr lang="en-GB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0107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quantit</a:t>
                      </a:r>
                      <a:r>
                        <a:rPr lang="de-DE" dirty="0" smtClean="0"/>
                        <a:t>.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180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detect</a:t>
                      </a:r>
                      <a:r>
                        <a:rPr lang="de-DE" dirty="0" smtClean="0"/>
                        <a:t>.</a:t>
                      </a:r>
                      <a:endParaRPr lang="en-GB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777647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smtClean="0"/>
                        <a:t>POLDI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theoretic</a:t>
                      </a:r>
                      <a:endParaRPr lang="en-GB" dirty="0"/>
                    </a:p>
                  </a:txBody>
                  <a:tcPr/>
                </a:tc>
                <a:tc rowSpan="3" gridSpan="2"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  <a:p>
                      <a:pPr algn="ctr"/>
                      <a:r>
                        <a:rPr lang="de-DE" dirty="0" err="1" smtClean="0"/>
                        <a:t>measured</a:t>
                      </a:r>
                      <a:endParaRPr lang="en-GB" dirty="0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4280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7.3 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65.2 h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406 h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8014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visible</a:t>
                      </a:r>
                      <a:endParaRPr lang="en-GB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720 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5405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quantit</a:t>
                      </a:r>
                      <a:r>
                        <a:rPr lang="de-DE" dirty="0" smtClean="0"/>
                        <a:t>.</a:t>
                      </a:r>
                      <a:endParaRPr lang="en-GB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900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3180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9950 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4500 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08480"/>
                  </a:ext>
                </a:extLst>
              </a:tr>
            </a:tbl>
          </a:graphicData>
        </a:graphic>
      </p:graphicFrame>
      <p:cxnSp>
        <p:nvCxnSpPr>
          <p:cNvPr id="5" name="Gerader Verbinder 4"/>
          <p:cNvCxnSpPr/>
          <p:nvPr/>
        </p:nvCxnSpPr>
        <p:spPr>
          <a:xfrm flipV="1">
            <a:off x="3112655" y="4257964"/>
            <a:ext cx="1256145" cy="38792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r Verbinder 7"/>
          <p:cNvCxnSpPr/>
          <p:nvPr/>
        </p:nvCxnSpPr>
        <p:spPr>
          <a:xfrm flipV="1">
            <a:off x="6774873" y="3126510"/>
            <a:ext cx="1256145" cy="387927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r Verbinder 8"/>
          <p:cNvCxnSpPr/>
          <p:nvPr/>
        </p:nvCxnSpPr>
        <p:spPr>
          <a:xfrm flipV="1">
            <a:off x="6317673" y="2558473"/>
            <a:ext cx="1182254" cy="166256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 flipV="1">
            <a:off x="8031018" y="2484582"/>
            <a:ext cx="845127" cy="15701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r Verbinder 15"/>
          <p:cNvCxnSpPr/>
          <p:nvPr/>
        </p:nvCxnSpPr>
        <p:spPr>
          <a:xfrm flipV="1">
            <a:off x="4932218" y="3689927"/>
            <a:ext cx="845127" cy="157019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65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Discussion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692"/>
          <a:stretch/>
        </p:blipFill>
        <p:spPr>
          <a:xfrm>
            <a:off x="110835" y="1561240"/>
            <a:ext cx="5960415" cy="4271734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 flipV="1">
            <a:off x="803567" y="1690257"/>
            <a:ext cx="3241964" cy="328814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1295688" y="1024367"/>
            <a:ext cx="404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Comparison</a:t>
            </a:r>
            <a:r>
              <a:rPr lang="de-DE" b="1" dirty="0" smtClean="0"/>
              <a:t> </a:t>
            </a:r>
            <a:r>
              <a:rPr lang="de-DE" b="1" dirty="0" err="1" smtClean="0"/>
              <a:t>experiment</a:t>
            </a:r>
            <a:r>
              <a:rPr lang="de-DE" b="1" dirty="0" smtClean="0"/>
              <a:t> - </a:t>
            </a:r>
            <a:r>
              <a:rPr lang="de-DE" b="1" dirty="0" err="1" smtClean="0"/>
              <a:t>model</a:t>
            </a:r>
            <a:endParaRPr lang="en-GB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5993571" y="1561240"/>
            <a:ext cx="30757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BOA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b="1" dirty="0" smtClean="0"/>
              <a:t>ANTARES</a:t>
            </a:r>
            <a:r>
              <a:rPr lang="de-DE" dirty="0" smtClean="0"/>
              <a:t>: </a:t>
            </a:r>
          </a:p>
          <a:p>
            <a:r>
              <a:rPr lang="en-US" dirty="0" smtClean="0"/>
              <a:t>model predicts too low illumination times for the quantitative contrast criteria. </a:t>
            </a:r>
          </a:p>
          <a:p>
            <a:r>
              <a:rPr lang="en-US" dirty="0" smtClean="0"/>
              <a:t>(factor 2 .. 3)</a:t>
            </a:r>
          </a:p>
          <a:p>
            <a:endParaRPr lang="en-US" dirty="0" smtClean="0"/>
          </a:p>
          <a:p>
            <a:r>
              <a:rPr lang="en-US" dirty="0" smtClean="0"/>
              <a:t>reasons:  additional noise (incomplete white spot corrections, fluctuations in I</a:t>
            </a:r>
            <a:r>
              <a:rPr lang="en-US" baseline="-25000" dirty="0" smtClean="0"/>
              <a:t>0</a:t>
            </a:r>
          </a:p>
          <a:p>
            <a:r>
              <a:rPr lang="en-US" dirty="0" smtClean="0"/>
              <a:t>DC noise</a:t>
            </a:r>
            <a:endParaRPr lang="en-GB" dirty="0"/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2669309" y="3609361"/>
            <a:ext cx="0" cy="3992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2193636" y="3626804"/>
            <a:ext cx="0" cy="3992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3726873" y="3644247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4364181" y="3644247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5112328" y="3625774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1173018" y="5073325"/>
            <a:ext cx="4618" cy="1996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>
            <a:off x="1662545" y="5073325"/>
            <a:ext cx="4619" cy="1996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952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Discussion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692"/>
          <a:stretch/>
        </p:blipFill>
        <p:spPr>
          <a:xfrm>
            <a:off x="110835" y="1561240"/>
            <a:ext cx="5960415" cy="4271734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 flipV="1">
            <a:off x="803567" y="1690257"/>
            <a:ext cx="3241964" cy="328814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1295688" y="1024367"/>
            <a:ext cx="404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Comparison</a:t>
            </a:r>
            <a:r>
              <a:rPr lang="de-DE" b="1" dirty="0" smtClean="0"/>
              <a:t> </a:t>
            </a:r>
            <a:r>
              <a:rPr lang="de-DE" b="1" dirty="0" err="1" smtClean="0"/>
              <a:t>experiment</a:t>
            </a:r>
            <a:r>
              <a:rPr lang="de-DE" b="1" dirty="0" smtClean="0"/>
              <a:t> - </a:t>
            </a:r>
            <a:r>
              <a:rPr lang="de-DE" b="1" dirty="0" err="1" smtClean="0"/>
              <a:t>model</a:t>
            </a:r>
            <a:endParaRPr lang="en-GB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6002808" y="1661969"/>
            <a:ext cx="30757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POLDI</a:t>
            </a:r>
            <a:r>
              <a:rPr lang="en-US" dirty="0" smtClean="0"/>
              <a:t>: </a:t>
            </a:r>
          </a:p>
          <a:p>
            <a:r>
              <a:rPr lang="en-US" dirty="0" smtClean="0"/>
              <a:t>The contrast criteria is much earlier fulfilled than predicted by the model.</a:t>
            </a:r>
          </a:p>
          <a:p>
            <a:endParaRPr lang="en-US" dirty="0" smtClean="0"/>
          </a:p>
          <a:p>
            <a:r>
              <a:rPr lang="en-US" dirty="0" smtClean="0"/>
              <a:t>Obviously, the contrast is increased due processes like scattering, total refection, refraction. </a:t>
            </a:r>
          </a:p>
          <a:p>
            <a:endParaRPr lang="en-US" dirty="0" smtClean="0"/>
          </a:p>
          <a:p>
            <a:r>
              <a:rPr lang="en-US" dirty="0" smtClean="0"/>
              <a:t>reason:  </a:t>
            </a:r>
          </a:p>
          <a:p>
            <a:r>
              <a:rPr lang="en-US" dirty="0" smtClean="0"/>
              <a:t>thermal neutron spectrum</a:t>
            </a:r>
          </a:p>
          <a:p>
            <a:r>
              <a:rPr lang="en-US" dirty="0" smtClean="0"/>
              <a:t>low L/d</a:t>
            </a:r>
            <a:endParaRPr lang="en-US" dirty="0"/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2669309" y="3609361"/>
            <a:ext cx="0" cy="3992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2193636" y="3626804"/>
            <a:ext cx="0" cy="3992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3726873" y="3644247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4364181" y="3644247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5112328" y="3625774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1173018" y="5073325"/>
            <a:ext cx="4618" cy="1996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>
            <a:off x="1662545" y="5073325"/>
            <a:ext cx="4619" cy="1996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2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Discussion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/>
          <a:srcRect l="1692"/>
          <a:stretch/>
        </p:blipFill>
        <p:spPr>
          <a:xfrm>
            <a:off x="110835" y="1561240"/>
            <a:ext cx="5960415" cy="4271734"/>
          </a:xfrm>
          <a:prstGeom prst="rect">
            <a:avLst/>
          </a:prstGeom>
        </p:spPr>
      </p:pic>
      <p:cxnSp>
        <p:nvCxnSpPr>
          <p:cNvPr id="6" name="Gerader Verbinder 5"/>
          <p:cNvCxnSpPr/>
          <p:nvPr/>
        </p:nvCxnSpPr>
        <p:spPr>
          <a:xfrm flipV="1">
            <a:off x="803567" y="1690257"/>
            <a:ext cx="3241964" cy="3288145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1295688" y="1024367"/>
            <a:ext cx="404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 smtClean="0"/>
              <a:t>Comparison</a:t>
            </a:r>
            <a:r>
              <a:rPr lang="de-DE" b="1" dirty="0" smtClean="0"/>
              <a:t> </a:t>
            </a:r>
            <a:r>
              <a:rPr lang="de-DE" b="1" dirty="0" err="1" smtClean="0"/>
              <a:t>experiment</a:t>
            </a:r>
            <a:r>
              <a:rPr lang="de-DE" b="1" dirty="0" smtClean="0"/>
              <a:t> - </a:t>
            </a:r>
            <a:r>
              <a:rPr lang="de-DE" b="1" dirty="0" err="1" smtClean="0"/>
              <a:t>model</a:t>
            </a:r>
            <a:endParaRPr lang="en-GB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5993571" y="1661679"/>
            <a:ext cx="30757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wires becomes visible much earlier than the contrast criteria.</a:t>
            </a:r>
          </a:p>
          <a:p>
            <a:endParaRPr lang="en-US" dirty="0" smtClean="0"/>
          </a:p>
          <a:p>
            <a:r>
              <a:rPr lang="en-US" dirty="0" smtClean="0"/>
              <a:t>Is the criteria too strong?</a:t>
            </a:r>
          </a:p>
          <a:p>
            <a:r>
              <a:rPr lang="en-US" dirty="0" smtClean="0"/>
              <a:t>A factor of 2 .. 4 cannot explain it completely.</a:t>
            </a:r>
          </a:p>
          <a:p>
            <a:endParaRPr lang="en-US" dirty="0" smtClean="0"/>
          </a:p>
          <a:p>
            <a:r>
              <a:rPr lang="en-US" dirty="0" smtClean="0"/>
              <a:t>Pattern recognition due to 1D extension. </a:t>
            </a:r>
          </a:p>
          <a:p>
            <a:endParaRPr lang="de-DE" dirty="0" smtClean="0"/>
          </a:p>
          <a:p>
            <a:endParaRPr lang="en-GB" dirty="0"/>
          </a:p>
        </p:txBody>
      </p:sp>
      <p:cxnSp>
        <p:nvCxnSpPr>
          <p:cNvPr id="10" name="Gerade Verbindung mit Pfeil 9"/>
          <p:cNvCxnSpPr/>
          <p:nvPr/>
        </p:nvCxnSpPr>
        <p:spPr>
          <a:xfrm>
            <a:off x="2669309" y="3609361"/>
            <a:ext cx="0" cy="3992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2193636" y="3626804"/>
            <a:ext cx="0" cy="399223"/>
          </a:xfrm>
          <a:prstGeom prst="straightConnector1">
            <a:avLst/>
          </a:prstGeom>
          <a:ln w="2540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3726873" y="3644247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4364181" y="3644247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5112328" y="3625774"/>
            <a:ext cx="0" cy="399223"/>
          </a:xfrm>
          <a:prstGeom prst="straightConnector1">
            <a:avLst/>
          </a:prstGeom>
          <a:ln w="25400">
            <a:solidFill>
              <a:schemeClr val="accent1">
                <a:lumMod val="50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1173018" y="5073325"/>
            <a:ext cx="4618" cy="1996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/>
          <p:cNvCxnSpPr/>
          <p:nvPr/>
        </p:nvCxnSpPr>
        <p:spPr>
          <a:xfrm flipH="1">
            <a:off x="1662545" y="5073325"/>
            <a:ext cx="4619" cy="199611"/>
          </a:xfrm>
          <a:prstGeom prst="straightConnector1">
            <a:avLst/>
          </a:prstGeom>
          <a:ln w="254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/>
          <p:cNvCxnSpPr/>
          <p:nvPr/>
        </p:nvCxnSpPr>
        <p:spPr>
          <a:xfrm flipV="1">
            <a:off x="803567" y="2503055"/>
            <a:ext cx="5061524" cy="2475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33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390525" y="5255430"/>
            <a:ext cx="8291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Human brain is dedicated for pattern recognition.</a:t>
            </a:r>
            <a:endParaRPr lang="en-US" dirty="0"/>
          </a:p>
        </p:txBody>
      </p:sp>
      <p:sp>
        <p:nvSpPr>
          <p:cNvPr id="5" name="Rechteck 4"/>
          <p:cNvSpPr/>
          <p:nvPr/>
        </p:nvSpPr>
        <p:spPr>
          <a:xfrm>
            <a:off x="1699491" y="5033818"/>
            <a:ext cx="5603009" cy="895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Discussion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Bildergebnis fÃ¼r Farbentestbil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584" y="895350"/>
            <a:ext cx="8356600" cy="4387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l="10839" r="11270"/>
          <a:stretch/>
        </p:blipFill>
        <p:spPr>
          <a:xfrm>
            <a:off x="349364" y="3426053"/>
            <a:ext cx="8373979" cy="278563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6456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accent1"/>
                </a:solidFill>
              </a:rPr>
              <a:t>Summary </a:t>
            </a:r>
            <a:r>
              <a:rPr lang="de-DE" dirty="0" err="1" smtClean="0">
                <a:solidFill>
                  <a:schemeClr val="accent1"/>
                </a:solidFill>
              </a:rPr>
              <a:t>and</a:t>
            </a:r>
            <a:r>
              <a:rPr lang="de-DE" dirty="0" smtClean="0">
                <a:solidFill>
                  <a:schemeClr val="accent1"/>
                </a:solidFill>
              </a:rPr>
              <a:t> </a:t>
            </a:r>
            <a:r>
              <a:rPr lang="de-DE" dirty="0" err="1" smtClean="0">
                <a:solidFill>
                  <a:schemeClr val="accent1"/>
                </a:solidFill>
              </a:rPr>
              <a:t>Conclusions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The model was qualitatively validated by the experiments. 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However, it does not allow to calculate exactly the illumination time needed.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The time needed to reach the contrast criteria is higher than predicted by the model if </a:t>
            </a:r>
            <a:r>
              <a:rPr lang="en-US" dirty="0"/>
              <a:t>mainly attenuation </a:t>
            </a:r>
            <a:r>
              <a:rPr lang="en-US" dirty="0" smtClean="0"/>
              <a:t>occur by absorption. The reason are additional noise sources.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Additional effects increasing the beam attenuation like total reflection, refraction … can reduce </a:t>
            </a:r>
            <a:r>
              <a:rPr lang="en-US" dirty="0"/>
              <a:t>significantly the </a:t>
            </a:r>
            <a:r>
              <a:rPr lang="en-US" dirty="0" smtClean="0"/>
              <a:t>illumination time needed below the value predicted.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The wires become visible much earlier than the contrast criteria is reached due to pattern recognition.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39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schemeClr val="accent1"/>
                </a:solidFill>
              </a:rPr>
              <a:t>Thanks</a:t>
            </a:r>
            <a:endParaRPr lang="en-GB" dirty="0">
              <a:solidFill>
                <a:schemeClr val="accent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0688" y="1146176"/>
            <a:ext cx="8356600" cy="100589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measurements were performed at ANTARES @FRM-2 as well as at BOA and POLDI @ SINQ. The authors thank for providing </a:t>
            </a:r>
            <a:r>
              <a:rPr lang="en-US" dirty="0" err="1" smtClean="0"/>
              <a:t>beamtime</a:t>
            </a:r>
            <a:r>
              <a:rPr lang="de-DE" dirty="0" smtClean="0"/>
              <a:t>.</a:t>
            </a:r>
            <a:endParaRPr lang="en-GB" dirty="0"/>
          </a:p>
        </p:txBody>
      </p:sp>
      <p:sp>
        <p:nvSpPr>
          <p:cNvPr id="4" name="Textfeld 3"/>
          <p:cNvSpPr txBox="1"/>
          <p:nvPr/>
        </p:nvSpPr>
        <p:spPr>
          <a:xfrm>
            <a:off x="997527" y="3223490"/>
            <a:ext cx="688109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/>
                </a:solidFill>
              </a:rPr>
              <a:t>Than you for your kind attention</a:t>
            </a:r>
          </a:p>
          <a:p>
            <a:pPr algn="ctr"/>
            <a:endParaRPr lang="en-US" sz="3200" b="1" dirty="0" smtClean="0">
              <a:solidFill>
                <a:schemeClr val="accent1"/>
              </a:solidFill>
            </a:endParaRPr>
          </a:p>
          <a:p>
            <a:pPr algn="ctr"/>
            <a:r>
              <a:rPr lang="en-US" sz="3200" b="1" dirty="0" smtClean="0">
                <a:solidFill>
                  <a:schemeClr val="accent1"/>
                </a:solidFill>
              </a:rPr>
              <a:t>What are your questions</a:t>
            </a:r>
            <a:r>
              <a:rPr lang="en-US" sz="5400" b="1" i="1" dirty="0" smtClean="0">
                <a:solidFill>
                  <a:schemeClr val="accent1"/>
                </a:solidFill>
              </a:rPr>
              <a:t>?</a:t>
            </a:r>
            <a:endParaRPr lang="en-US" sz="5400" b="1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017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IT_master_ppt2003_e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D9D9D9"/>
      </a:lt2>
      <a:accent1>
        <a:srgbClr val="009682"/>
      </a:accent1>
      <a:accent2>
        <a:srgbClr val="4664AA"/>
      </a:accent2>
      <a:accent3>
        <a:srgbClr val="FFFFFF"/>
      </a:accent3>
      <a:accent4>
        <a:srgbClr val="000000"/>
      </a:accent4>
      <a:accent5>
        <a:srgbClr val="AAC9C1"/>
      </a:accent5>
      <a:accent6>
        <a:srgbClr val="3F5A9A"/>
      </a:accent6>
      <a:hlink>
        <a:srgbClr val="808080"/>
      </a:hlink>
      <a:folHlink>
        <a:srgbClr val="7D92C3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D9D9D9"/>
        </a:lt2>
        <a:accent1>
          <a:srgbClr val="009682"/>
        </a:accent1>
        <a:accent2>
          <a:srgbClr val="4664AA"/>
        </a:accent2>
        <a:accent3>
          <a:srgbClr val="FFFFFF"/>
        </a:accent3>
        <a:accent4>
          <a:srgbClr val="000000"/>
        </a:accent4>
        <a:accent5>
          <a:srgbClr val="AAC9C1"/>
        </a:accent5>
        <a:accent6>
          <a:srgbClr val="3F5A9A"/>
        </a:accent6>
        <a:hlink>
          <a:srgbClr val="808080"/>
        </a:hlink>
        <a:folHlink>
          <a:srgbClr val="7D92C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KIT_master_ppt2003_en</Template>
  <TotalTime>0</TotalTime>
  <Words>686</Words>
  <Application>Microsoft Office PowerPoint</Application>
  <PresentationFormat>Bildschirmpräsentation (4:3)</PresentationFormat>
  <Paragraphs>194</Paragraphs>
  <Slides>15</Slides>
  <Notes>0</Notes>
  <HiddenSlides>0</HiddenSlides>
  <MMClips>6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2" baseType="lpstr">
      <vt:lpstr>Antique Olive Roman</vt:lpstr>
      <vt:lpstr>Arial</vt:lpstr>
      <vt:lpstr>Cambria Math</vt:lpstr>
      <vt:lpstr>Times New Roman</vt:lpstr>
      <vt:lpstr>Wingdings</vt:lpstr>
      <vt:lpstr>KIT_master_ppt2003_en</vt:lpstr>
      <vt:lpstr>Equation.3</vt:lpstr>
      <vt:lpstr>PowerPoint-Präsentation</vt:lpstr>
      <vt:lpstr>Introduction</vt:lpstr>
      <vt:lpstr>Introduction</vt:lpstr>
      <vt:lpstr>Validation tests</vt:lpstr>
      <vt:lpstr>Validation tests</vt:lpstr>
      <vt:lpstr>Results</vt:lpstr>
      <vt:lpstr>Results</vt:lpstr>
      <vt:lpstr>Results</vt:lpstr>
      <vt:lpstr>Results</vt:lpstr>
      <vt:lpstr>Discussion</vt:lpstr>
      <vt:lpstr>Discussion</vt:lpstr>
      <vt:lpstr>Discussion</vt:lpstr>
      <vt:lpstr>Discussion</vt:lpstr>
      <vt:lpstr>Summary and Conclusions</vt:lpstr>
      <vt:lpstr>Thanks</vt:lpstr>
    </vt:vector>
  </TitlesOfParts>
  <Company>FZK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Grosse</dc:creator>
  <cp:lastModifiedBy>Große, Mirco (IAM)</cp:lastModifiedBy>
  <cp:revision>1457</cp:revision>
  <cp:lastPrinted>2018-08-28T08:22:27Z</cp:lastPrinted>
  <dcterms:created xsi:type="dcterms:W3CDTF">2010-04-21T11:46:04Z</dcterms:created>
  <dcterms:modified xsi:type="dcterms:W3CDTF">2018-09-02T22:38:17Z</dcterms:modified>
</cp:coreProperties>
</file>