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96" r:id="rId2"/>
    <p:sldId id="414" r:id="rId3"/>
    <p:sldId id="402" r:id="rId4"/>
    <p:sldId id="398" r:id="rId5"/>
    <p:sldId id="399" r:id="rId6"/>
    <p:sldId id="400" r:id="rId7"/>
    <p:sldId id="395" r:id="rId8"/>
    <p:sldId id="404" r:id="rId9"/>
    <p:sldId id="403" r:id="rId10"/>
    <p:sldId id="412" r:id="rId11"/>
    <p:sldId id="413" r:id="rId12"/>
    <p:sldId id="407" r:id="rId13"/>
    <p:sldId id="406" r:id="rId14"/>
    <p:sldId id="409" r:id="rId15"/>
    <p:sldId id="411" r:id="rId16"/>
    <p:sldId id="408" r:id="rId17"/>
    <p:sldId id="410" r:id="rId18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chael Laaß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115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AA8FE-E762-489C-BEF5-287FDBEE5882}" type="datetimeFigureOut">
              <a:rPr lang="de-DE"/>
              <a:pPr>
                <a:defRPr/>
              </a:pPr>
              <a:t>03.09.2018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0C8DB-AC0E-4996-874C-30268827B06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DB5C7-ABFC-4BE1-8C5C-C570057CFAD2}" type="datetimeFigureOut">
              <a:rPr lang="de-DE"/>
              <a:pPr>
                <a:defRPr/>
              </a:pPr>
              <a:t>03.09.2018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944B5D-B8F2-4BB0-AB23-3042F9E1B2F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221FF9-B0B0-45C9-B29C-7F18C5A9B8A8}" type="datetimeFigureOut">
              <a:rPr lang="de-DE"/>
              <a:pPr>
                <a:defRPr/>
              </a:pPr>
              <a:t>03.09.2018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B0C504-A455-4D19-B086-9912F8FA575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14504-7495-40FA-A123-3DA7A3EC4A7F}" type="datetimeFigureOut">
              <a:rPr lang="de-DE"/>
              <a:pPr>
                <a:defRPr/>
              </a:pPr>
              <a:t>03.09.2018</a:t>
            </a:fld>
            <a:endParaRPr lang="de-D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4CE25-B0EC-4FD9-9424-FDFE7143C2D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79275-AFF0-434A-A7D8-FA124EAEDE59}" type="datetimeFigureOut">
              <a:rPr lang="de-DE"/>
              <a:pPr>
                <a:defRPr/>
              </a:pPr>
              <a:t>03.09.2018</a:t>
            </a:fld>
            <a:endParaRPr lang="de-D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0876A4-E96D-41B6-8785-D2AD9DA068A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246EA-1CC9-4B8B-9914-A3F57F534BC5}" type="datetimeFigureOut">
              <a:rPr lang="de-DE"/>
              <a:pPr>
                <a:defRPr/>
              </a:pPr>
              <a:t>03.09.2018</a:t>
            </a:fld>
            <a:endParaRPr lang="de-D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65ADFC-DBE1-44C6-85A6-EE56C2AA1F2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956EB-FBF0-4773-B208-A65228201287}" type="datetimeFigureOut">
              <a:rPr lang="de-DE"/>
              <a:pPr>
                <a:defRPr/>
              </a:pPr>
              <a:t>03.09.2018</a:t>
            </a:fld>
            <a:endParaRPr lang="de-DE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82A24-3AFF-4D5F-98FC-501110F51A0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AB880-ABB6-4457-86CC-0E21BF876D2A}" type="datetimeFigureOut">
              <a:rPr lang="de-DE"/>
              <a:pPr>
                <a:defRPr/>
              </a:pPr>
              <a:t>03.09.2018</a:t>
            </a:fld>
            <a:endParaRPr lang="de-D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E2BA1-F817-43AA-B14A-7AE85BFAA7E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/>
              <a:t>Bild durch Klicken auf Symbol hinzufügen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C92280-0871-4962-A387-4ED3999B0534}" type="datetimeFigureOut">
              <a:rPr lang="de-DE"/>
              <a:pPr>
                <a:defRPr/>
              </a:pPr>
              <a:t>03.09.2018</a:t>
            </a:fld>
            <a:endParaRPr lang="de-D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CB2DE-AC02-4D44-9698-9D2CFDD5424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8F8D9-B758-4178-A2B3-ED42FDFADFA4}" type="datetimeFigureOut">
              <a:rPr lang="de-DE"/>
              <a:pPr>
                <a:defRPr/>
              </a:pPr>
              <a:t>03.09.2018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76446-1E06-4B37-B8D5-240D2C95495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8CADE-757B-4B1F-A4B3-9DA34DE54B1D}" type="datetimeFigureOut">
              <a:rPr lang="de-DE"/>
              <a:pPr>
                <a:defRPr/>
              </a:pPr>
              <a:t>03.09.2018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C0BF7-8F67-411B-9D8D-A648B1BD987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 mit Stichpunk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/>
          <p:cNvPicPr>
            <a:picLocks noChangeAspect="1"/>
          </p:cNvPicPr>
          <p:nvPr userDrawn="1"/>
        </p:nvPicPr>
        <p:blipFill>
          <a:blip r:embed="rId2"/>
          <a:srcRect l="-2122" t="36478" r="2122" b="-497"/>
          <a:stretch>
            <a:fillRect/>
          </a:stretch>
        </p:blipFill>
        <p:spPr bwMode="auto">
          <a:xfrm>
            <a:off x="0" y="4763"/>
            <a:ext cx="9144000" cy="54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Bild 14"/>
          <p:cNvPicPr>
            <a:picLocks noChangeAspect="1"/>
          </p:cNvPicPr>
          <p:nvPr userDrawn="1"/>
        </p:nvPicPr>
        <p:blipFill>
          <a:blip r:embed="rId2"/>
          <a:srcRect t="49266" r="2097" b="-2"/>
          <a:stretch>
            <a:fillRect/>
          </a:stretch>
        </p:blipFill>
        <p:spPr bwMode="auto">
          <a:xfrm rot="10800000">
            <a:off x="0" y="6423025"/>
            <a:ext cx="8951913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Grafik 26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097838" y="101600"/>
            <a:ext cx="757237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Grafik 11"/>
          <p:cNvPicPr>
            <a:picLocks noChangeAspect="1"/>
          </p:cNvPicPr>
          <p:nvPr userDrawn="1"/>
        </p:nvPicPr>
        <p:blipFill>
          <a:blip r:embed="rId4"/>
          <a:srcRect l="-2" r="-11768" b="-14291"/>
          <a:stretch>
            <a:fillRect/>
          </a:stretch>
        </p:blipFill>
        <p:spPr bwMode="auto">
          <a:xfrm>
            <a:off x="330200" y="127000"/>
            <a:ext cx="165417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itel 1"/>
          <p:cNvSpPr>
            <a:spLocks noGrp="1"/>
          </p:cNvSpPr>
          <p:nvPr>
            <p:ph type="title"/>
          </p:nvPr>
        </p:nvSpPr>
        <p:spPr>
          <a:xfrm>
            <a:off x="194141" y="666893"/>
            <a:ext cx="8758067" cy="598141"/>
          </a:xfrm>
          <a:prstGeom prst="rect">
            <a:avLst/>
          </a:prstGeom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22" name="Inhaltsplatzhalter 2"/>
          <p:cNvSpPr>
            <a:spLocks noGrp="1"/>
          </p:cNvSpPr>
          <p:nvPr>
            <p:ph idx="1"/>
          </p:nvPr>
        </p:nvSpPr>
        <p:spPr>
          <a:xfrm>
            <a:off x="194141" y="1333786"/>
            <a:ext cx="8755717" cy="5010370"/>
          </a:xfrm>
          <a:prstGeom prst="rect">
            <a:avLst/>
          </a:prstGeom>
        </p:spPr>
        <p:txBody>
          <a:bodyPr/>
          <a:lstStyle>
            <a:lvl1pPr marL="268288" indent="-268288">
              <a:buClr>
                <a:schemeClr val="tx1"/>
              </a:buClr>
              <a:buSzPct val="70000"/>
              <a:buFont typeface="Wingdings" pitchFamily="2" charset="2"/>
              <a:buChar char=""/>
              <a:defRPr sz="200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  <a:lvl2pPr marL="742950" indent="-285750">
              <a:buClr>
                <a:schemeClr val="tx1"/>
              </a:buClr>
              <a:buSzPct val="70000"/>
              <a:buFont typeface="Wingdings" panose="05000000000000000000" pitchFamily="2" charset="2"/>
              <a:buChar char="l"/>
              <a:defRPr sz="180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2pPr>
            <a:lvl3pPr marL="1143000" indent="-228600">
              <a:buClr>
                <a:schemeClr val="tx1"/>
              </a:buClr>
              <a:buSzPct val="70000"/>
              <a:buFont typeface="Wingdings" panose="05000000000000000000" pitchFamily="2" charset="2"/>
              <a:buChar char="l"/>
              <a:defRPr sz="160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3pPr>
            <a:lvl4pPr marL="1562100" indent="-228600">
              <a:buClr>
                <a:schemeClr val="tx1"/>
              </a:buClr>
              <a:buSzPct val="70000"/>
              <a:buFont typeface="Arial" panose="020B0604020202020204" pitchFamily="34" charset="0"/>
              <a:buChar char="-"/>
              <a:defRPr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4pPr>
            <a:lvl5pPr>
              <a:buClr>
                <a:srgbClr val="1D3C71"/>
              </a:buClr>
              <a:buSzPct val="90000"/>
              <a:buFont typeface="Arial" pitchFamily="34" charset="0"/>
              <a:buChar char="■"/>
              <a:defRPr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7638" y="6499225"/>
            <a:ext cx="944562" cy="304800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2D404F44-5B1B-421F-AAC4-B35D8E1279A6}" type="datetime1">
              <a:rPr lang="de-DE"/>
              <a:pPr>
                <a:defRPr/>
              </a:pPr>
              <a:t>03.09.2018</a:t>
            </a:fld>
            <a:endParaRPr lang="de-DE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1158875" y="6499225"/>
            <a:ext cx="6940550" cy="304800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159750" y="6499225"/>
            <a:ext cx="744538" cy="304800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BDDBD461-7186-4638-85AB-D313D980207A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Mastertitelformat bearbeiten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C197312-8F91-4DEC-846C-218B536FF769}" type="datetimeFigureOut">
              <a:rPr lang="de-DE"/>
              <a:pPr>
                <a:defRPr/>
              </a:pPr>
              <a:t>03.09.2018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5593991-455D-48F8-860E-111CE3633FE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png"/><Relationship Id="rId9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/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r="8726"/>
          <a:stretch/>
        </p:blipFill>
        <p:spPr>
          <a:xfrm>
            <a:off x="71022" y="2635454"/>
            <a:ext cx="4572000" cy="3642271"/>
          </a:xfrm>
          <a:prstGeom prst="rect">
            <a:avLst/>
          </a:prstGeom>
          <a:effectLst>
            <a:softEdge rad="203200"/>
          </a:effectLst>
        </p:spPr>
      </p:pic>
      <p:pic>
        <p:nvPicPr>
          <p:cNvPr id="14338" name="Picture 2" descr="C:\Users\Michael\Desktop\2015_Essen_Sinnesökologie_Therapsida\Bilder\ur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93675"/>
            <a:ext cx="20510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2" descr="C:\Users\Michael\Desktop\Synapsida\Vorträge\2014_02_20_Vortrag_München\Logos\frm_ii_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8225" y="46038"/>
            <a:ext cx="1755775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Rechteck 3"/>
          <p:cNvSpPr>
            <a:spLocks noChangeArrowheads="1"/>
          </p:cNvSpPr>
          <p:nvPr/>
        </p:nvSpPr>
        <p:spPr bwMode="auto">
          <a:xfrm>
            <a:off x="468313" y="1160463"/>
            <a:ext cx="820737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>
                <a:solidFill>
                  <a:srgbClr val="C00000"/>
                </a:solidFill>
                <a:latin typeface="Calibri" pitchFamily="34" charset="0"/>
              </a:rPr>
              <a:t>New insights into the tooth structure of pelycosaurs by means of neutron tomography</a:t>
            </a:r>
            <a:r>
              <a:rPr lang="en-GB" sz="2800" b="1">
                <a:solidFill>
                  <a:srgbClr val="C00000"/>
                </a:solidFill>
                <a:latin typeface="Calibri" pitchFamily="34" charset="0"/>
              </a:rPr>
              <a:t>  </a:t>
            </a:r>
          </a:p>
        </p:txBody>
      </p:sp>
      <p:sp>
        <p:nvSpPr>
          <p:cNvPr id="14341" name="Textfeld 9"/>
          <p:cNvSpPr txBox="1">
            <a:spLocks noChangeArrowheads="1"/>
          </p:cNvSpPr>
          <p:nvPr/>
        </p:nvSpPr>
        <p:spPr bwMode="auto">
          <a:xfrm>
            <a:off x="2609850" y="34925"/>
            <a:ext cx="4430713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>
                <a:latin typeface="Calibri" pitchFamily="34" charset="0"/>
              </a:rPr>
              <a:t>WCNR 11</a:t>
            </a:r>
          </a:p>
          <a:p>
            <a:r>
              <a:rPr lang="en-US" sz="1200" b="1">
                <a:solidFill>
                  <a:srgbClr val="00B050"/>
                </a:solidFill>
                <a:latin typeface="Calibri" pitchFamily="34" charset="0"/>
              </a:rPr>
              <a:t>11th World Conference on Neutron Radiography, Sydney, Australia</a:t>
            </a:r>
            <a:endParaRPr lang="en-GB" sz="1200" b="1">
              <a:solidFill>
                <a:srgbClr val="00B050"/>
              </a:solidFill>
              <a:latin typeface="Calibri" pitchFamily="34" charset="0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713288" y="4157663"/>
            <a:ext cx="3863975" cy="1970087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1600" i="1" baseline="30000" dirty="0">
                <a:solidFill>
                  <a:srgbClr val="002060"/>
                </a:solidFill>
              </a:rPr>
              <a:t>1</a:t>
            </a:r>
            <a:r>
              <a:rPr lang="en-GB" sz="1600" i="1" dirty="0">
                <a:solidFill>
                  <a:srgbClr val="002060"/>
                </a:solidFill>
              </a:rPr>
              <a:t>University of Duisburg-Essen, Department of General Zoology, Faculty of Biology, </a:t>
            </a:r>
            <a:r>
              <a:rPr lang="en-GB" sz="1600" i="1" dirty="0" err="1">
                <a:solidFill>
                  <a:srgbClr val="002060"/>
                </a:solidFill>
              </a:rPr>
              <a:t>Universitätsstr</a:t>
            </a:r>
            <a:r>
              <a:rPr lang="en-GB" sz="1600" i="1" dirty="0">
                <a:solidFill>
                  <a:srgbClr val="002060"/>
                </a:solidFill>
              </a:rPr>
              <a:t>. 5, D–45117 Essen, Germany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sz="1600" i="1" dirty="0">
              <a:solidFill>
                <a:srgbClr val="00206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1600" i="1" baseline="30000" dirty="0">
                <a:solidFill>
                  <a:srgbClr val="002060"/>
                </a:solidFill>
              </a:rPr>
              <a:t>2</a:t>
            </a:r>
            <a:r>
              <a:rPr lang="en-GB" sz="1600" i="1" dirty="0">
                <a:solidFill>
                  <a:srgbClr val="002060"/>
                </a:solidFill>
              </a:rPr>
              <a:t>Technical University of Munich, Heinz Maier-Leibnitz Centre and Faculty of Physics E21, </a:t>
            </a:r>
            <a:r>
              <a:rPr lang="en-GB" sz="1600" i="1" dirty="0" err="1">
                <a:solidFill>
                  <a:srgbClr val="002060"/>
                </a:solidFill>
              </a:rPr>
              <a:t>Lichtenbergstraße</a:t>
            </a:r>
            <a:r>
              <a:rPr lang="en-GB" sz="1600" i="1" dirty="0">
                <a:solidFill>
                  <a:srgbClr val="002060"/>
                </a:solidFill>
              </a:rPr>
              <a:t> 1, D-85747 </a:t>
            </a:r>
            <a:r>
              <a:rPr lang="en-GB" sz="1600" i="1" dirty="0" err="1">
                <a:solidFill>
                  <a:srgbClr val="002060"/>
                </a:solidFill>
              </a:rPr>
              <a:t>Garching</a:t>
            </a:r>
            <a:r>
              <a:rPr lang="en-GB" sz="1600" i="1" dirty="0">
                <a:solidFill>
                  <a:srgbClr val="002060"/>
                </a:solidFill>
              </a:rPr>
              <a:t>, Germany</a:t>
            </a:r>
            <a:endParaRPr lang="en-GB" dirty="0"/>
          </a:p>
        </p:txBody>
      </p:sp>
      <p:sp>
        <p:nvSpPr>
          <p:cNvPr id="14343" name="Rechteck 13"/>
          <p:cNvSpPr>
            <a:spLocks noChangeArrowheads="1"/>
          </p:cNvSpPr>
          <p:nvPr/>
        </p:nvSpPr>
        <p:spPr bwMode="auto">
          <a:xfrm>
            <a:off x="4572000" y="2535238"/>
            <a:ext cx="4005263" cy="120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GB" sz="2400">
              <a:latin typeface="Calibri" pitchFamily="34" charset="0"/>
            </a:endParaRPr>
          </a:p>
          <a:p>
            <a:pPr algn="ctr"/>
            <a:r>
              <a:rPr lang="en-GB" sz="2400" b="1">
                <a:solidFill>
                  <a:srgbClr val="002060"/>
                </a:solidFill>
                <a:latin typeface="Calibri" pitchFamily="34" charset="0"/>
              </a:rPr>
              <a:t>Michael Laaß</a:t>
            </a:r>
            <a:r>
              <a:rPr lang="en-GB" sz="2400" b="1" baseline="30000">
                <a:solidFill>
                  <a:srgbClr val="002060"/>
                </a:solidFill>
                <a:latin typeface="Calibri" pitchFamily="34" charset="0"/>
              </a:rPr>
              <a:t>1</a:t>
            </a:r>
            <a:r>
              <a:rPr lang="en-GB" sz="2400" b="1">
                <a:solidFill>
                  <a:srgbClr val="002060"/>
                </a:solidFill>
                <a:latin typeface="Calibri" pitchFamily="34" charset="0"/>
              </a:rPr>
              <a:t> &amp; </a:t>
            </a:r>
          </a:p>
          <a:p>
            <a:pPr algn="ctr"/>
            <a:r>
              <a:rPr lang="en-GB" sz="2400" b="1">
                <a:solidFill>
                  <a:srgbClr val="002060"/>
                </a:solidFill>
                <a:latin typeface="Calibri" pitchFamily="34" charset="0"/>
              </a:rPr>
              <a:t>Burkhard Schillinger</a:t>
            </a:r>
            <a:r>
              <a:rPr lang="en-GB" sz="2400" b="1" baseline="30000">
                <a:solidFill>
                  <a:srgbClr val="002060"/>
                </a:solidFill>
                <a:latin typeface="Calibri" pitchFamily="34" charset="0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hteck 3"/>
          <p:cNvSpPr>
            <a:spLocks noChangeArrowheads="1"/>
          </p:cNvSpPr>
          <p:nvPr/>
        </p:nvSpPr>
        <p:spPr bwMode="auto">
          <a:xfrm>
            <a:off x="1846263" y="311150"/>
            <a:ext cx="53530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2800" b="1">
                <a:latin typeface="Calibri" pitchFamily="34" charset="0"/>
              </a:rPr>
              <a:t>What is Plicidentine?</a:t>
            </a:r>
            <a:endParaRPr lang="en-GB" sz="2800" b="1">
              <a:latin typeface="Calibri" pitchFamily="34" charset="0"/>
            </a:endParaRPr>
          </a:p>
        </p:txBody>
      </p:sp>
      <p:pic>
        <p:nvPicPr>
          <p:cNvPr id="32771" name="Grafik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405" b="1231"/>
          <a:stretch>
            <a:fillRect/>
          </a:stretch>
        </p:blipFill>
        <p:spPr bwMode="auto">
          <a:xfrm>
            <a:off x="485775" y="1366838"/>
            <a:ext cx="6323013" cy="491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feld 6">
            <a:extLst>
              <a:ext uri="{FF2B5EF4-FFF2-40B4-BE49-F238E27FC236}"/>
            </a:extLst>
          </p:cNvPr>
          <p:cNvSpPr txBox="1"/>
          <p:nvPr/>
        </p:nvSpPr>
        <p:spPr>
          <a:xfrm>
            <a:off x="6469063" y="2630488"/>
            <a:ext cx="2185987" cy="22272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0">
            <a:solidFill>
              <a:srgbClr val="C00000"/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b="1" dirty="0" err="1">
                <a:latin typeface="+mn-lt"/>
                <a:cs typeface="+mn-cs"/>
              </a:rPr>
              <a:t>Tooth</a:t>
            </a:r>
            <a:r>
              <a:rPr lang="de-DE" sz="2400" b="1" dirty="0">
                <a:latin typeface="+mn-lt"/>
                <a:cs typeface="+mn-cs"/>
              </a:rPr>
              <a:t> </a:t>
            </a:r>
            <a:r>
              <a:rPr lang="de-DE" sz="2400" b="1" dirty="0" err="1">
                <a:latin typeface="+mn-lt"/>
                <a:cs typeface="+mn-cs"/>
              </a:rPr>
              <a:t>structure</a:t>
            </a:r>
            <a:endParaRPr lang="de-DE" sz="2400" b="1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dirty="0">
                <a:latin typeface="+mn-lt"/>
                <a:cs typeface="+mn-cs"/>
              </a:rPr>
              <a:t>Hard </a:t>
            </a:r>
            <a:r>
              <a:rPr lang="de-DE" dirty="0" err="1">
                <a:latin typeface="+mn-lt"/>
                <a:cs typeface="+mn-cs"/>
              </a:rPr>
              <a:t>tissue</a:t>
            </a:r>
            <a:r>
              <a:rPr lang="de-DE" dirty="0">
                <a:latin typeface="+mn-lt"/>
                <a:cs typeface="+mn-cs"/>
              </a:rPr>
              <a:t>: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e-DE" dirty="0">
                <a:latin typeface="+mn-lt"/>
                <a:cs typeface="+mn-cs"/>
              </a:rPr>
              <a:t>Cap </a:t>
            </a:r>
            <a:r>
              <a:rPr lang="de-DE" dirty="0" err="1">
                <a:latin typeface="+mn-lt"/>
                <a:cs typeface="+mn-cs"/>
              </a:rPr>
              <a:t>of</a:t>
            </a:r>
            <a:r>
              <a:rPr lang="de-DE" dirty="0">
                <a:latin typeface="+mn-lt"/>
                <a:cs typeface="+mn-cs"/>
              </a:rPr>
              <a:t> </a:t>
            </a:r>
            <a:r>
              <a:rPr lang="de-DE" dirty="0" err="1">
                <a:latin typeface="+mn-lt"/>
                <a:cs typeface="+mn-cs"/>
              </a:rPr>
              <a:t>enamel</a:t>
            </a:r>
            <a:endParaRPr lang="de-DE" dirty="0">
              <a:latin typeface="+mn-lt"/>
              <a:cs typeface="+mn-cs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e-DE" dirty="0">
                <a:latin typeface="+mn-lt"/>
                <a:cs typeface="+mn-cs"/>
              </a:rPr>
              <a:t>Dentin </a:t>
            </a:r>
            <a:r>
              <a:rPr lang="de-DE" dirty="0" err="1">
                <a:latin typeface="+mn-lt"/>
                <a:cs typeface="+mn-cs"/>
              </a:rPr>
              <a:t>body</a:t>
            </a:r>
            <a:endParaRPr lang="de-DE" dirty="0">
              <a:latin typeface="+mn-lt"/>
              <a:cs typeface="+mn-cs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e-DE" dirty="0" err="1">
                <a:latin typeface="+mn-lt"/>
                <a:cs typeface="+mn-cs"/>
              </a:rPr>
              <a:t>cementum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32773" name="Textfeld 1"/>
          <p:cNvSpPr txBox="1">
            <a:spLocks noChangeArrowheads="1"/>
          </p:cNvSpPr>
          <p:nvPr/>
        </p:nvSpPr>
        <p:spPr bwMode="auto">
          <a:xfrm>
            <a:off x="4962525" y="6524625"/>
            <a:ext cx="3444875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>
                <a:latin typeface="Calibri" pitchFamily="34" charset="0"/>
              </a:rPr>
              <a:t>https://en.wikipedia.org/wiki/Human_tooth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hteck 3"/>
          <p:cNvSpPr>
            <a:spLocks noChangeArrowheads="1"/>
          </p:cNvSpPr>
          <p:nvPr/>
        </p:nvSpPr>
        <p:spPr bwMode="auto">
          <a:xfrm>
            <a:off x="382588" y="215900"/>
            <a:ext cx="82089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2800" b="1">
                <a:latin typeface="Calibri" pitchFamily="34" charset="0"/>
              </a:rPr>
              <a:t>What is Plicidentine?</a:t>
            </a:r>
            <a:endParaRPr lang="en-GB" sz="2800" b="1">
              <a:latin typeface="Calibri" pitchFamily="34" charset="0"/>
            </a:endParaRPr>
          </a:p>
        </p:txBody>
      </p:sp>
      <p:grpSp>
        <p:nvGrpSpPr>
          <p:cNvPr id="16386" name="Gruppieren 10"/>
          <p:cNvGrpSpPr>
            <a:grpSpLocks/>
          </p:cNvGrpSpPr>
          <p:nvPr/>
        </p:nvGrpSpPr>
        <p:grpSpPr bwMode="auto">
          <a:xfrm>
            <a:off x="382588" y="874713"/>
            <a:ext cx="4381500" cy="2662237"/>
            <a:chOff x="190171" y="3889247"/>
            <a:chExt cx="4381829" cy="2661961"/>
          </a:xfrm>
        </p:grpSpPr>
        <p:pic>
          <p:nvPicPr>
            <p:cNvPr id="16394" name="Grafik 2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90171" y="3889247"/>
              <a:ext cx="4381829" cy="26619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" name="Gerader Verbinder 7">
              <a:extLst>
                <a:ext uri="{FF2B5EF4-FFF2-40B4-BE49-F238E27FC236}"/>
              </a:extLst>
            </p:cNvPr>
            <p:cNvCxnSpPr>
              <a:cxnSpLocks/>
            </p:cNvCxnSpPr>
            <p:nvPr/>
          </p:nvCxnSpPr>
          <p:spPr>
            <a:xfrm>
              <a:off x="4087776" y="4994032"/>
              <a:ext cx="398493" cy="1003196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387" name="Gruppieren 11"/>
          <p:cNvGrpSpPr>
            <a:grpSpLocks/>
          </p:cNvGrpSpPr>
          <p:nvPr/>
        </p:nvGrpSpPr>
        <p:grpSpPr bwMode="auto">
          <a:xfrm>
            <a:off x="1219200" y="3808413"/>
            <a:ext cx="2870200" cy="2874962"/>
            <a:chOff x="1158356" y="768500"/>
            <a:chExt cx="2870675" cy="2875467"/>
          </a:xfrm>
        </p:grpSpPr>
        <p:pic>
          <p:nvPicPr>
            <p:cNvPr id="16392" name="Grafik 8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58356" y="768500"/>
              <a:ext cx="2870675" cy="28754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Rechteck 9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1158356" y="768500"/>
              <a:ext cx="2870675" cy="2875467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/>
            </a:p>
          </p:txBody>
        </p:sp>
      </p:grpSp>
      <p:sp>
        <p:nvSpPr>
          <p:cNvPr id="16388" name="Textfeld 12"/>
          <p:cNvSpPr txBox="1">
            <a:spLocks noChangeArrowheads="1"/>
          </p:cNvSpPr>
          <p:nvPr/>
        </p:nvSpPr>
        <p:spPr bwMode="auto">
          <a:xfrm>
            <a:off x="4278313" y="3587750"/>
            <a:ext cx="24003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>
                <a:solidFill>
                  <a:srgbClr val="C00000"/>
                </a:solidFill>
                <a:latin typeface="Calibri" pitchFamily="34" charset="0"/>
              </a:rPr>
              <a:t>section through a tooth of </a:t>
            </a:r>
            <a:r>
              <a:rPr lang="de-DE" i="1">
                <a:solidFill>
                  <a:srgbClr val="C00000"/>
                </a:solidFill>
                <a:latin typeface="Calibri" pitchFamily="34" charset="0"/>
              </a:rPr>
              <a:t>Mastodonsaurus</a:t>
            </a:r>
          </a:p>
        </p:txBody>
      </p:sp>
      <p:sp>
        <p:nvSpPr>
          <p:cNvPr id="19" name="Pfeil nach rechts 30">
            <a:extLst>
              <a:ext uri="{FF2B5EF4-FFF2-40B4-BE49-F238E27FC236}"/>
            </a:extLst>
          </p:cNvPr>
          <p:cNvSpPr/>
          <p:nvPr/>
        </p:nvSpPr>
        <p:spPr>
          <a:xfrm rot="10800000">
            <a:off x="3794125" y="5087938"/>
            <a:ext cx="1260475" cy="496887"/>
          </a:xfrm>
          <a:prstGeom prst="rightArrow">
            <a:avLst>
              <a:gd name="adj1" fmla="val 39793"/>
              <a:gd name="adj2" fmla="val 50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0" name="Textfeld 19">
            <a:extLst>
              <a:ext uri="{FF2B5EF4-FFF2-40B4-BE49-F238E27FC236}"/>
            </a:extLst>
          </p:cNvPr>
          <p:cNvSpPr txBox="1"/>
          <p:nvPr/>
        </p:nvSpPr>
        <p:spPr>
          <a:xfrm>
            <a:off x="5054600" y="4689475"/>
            <a:ext cx="3184525" cy="12938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4925">
            <a:solidFill>
              <a:srgbClr val="C00000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b="1" dirty="0" err="1">
                <a:latin typeface="+mn-lt"/>
                <a:cs typeface="+mn-cs"/>
              </a:rPr>
              <a:t>Plicidentine</a:t>
            </a:r>
            <a:r>
              <a:rPr lang="de-DE" sz="2400" b="1" dirty="0">
                <a:latin typeface="+mn-lt"/>
                <a:cs typeface="+mn-cs"/>
              </a:rPr>
              <a:t> =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dirty="0" err="1">
                <a:latin typeface="+mn-lt"/>
                <a:cs typeface="+mn-cs"/>
              </a:rPr>
              <a:t>Infolded</a:t>
            </a:r>
            <a:r>
              <a:rPr lang="de-DE" dirty="0">
                <a:latin typeface="+mn-lt"/>
                <a:cs typeface="+mn-cs"/>
              </a:rPr>
              <a:t> </a:t>
            </a:r>
            <a:r>
              <a:rPr lang="de-DE" dirty="0" err="1">
                <a:latin typeface="+mn-lt"/>
                <a:cs typeface="+mn-cs"/>
              </a:rPr>
              <a:t>dentine</a:t>
            </a:r>
            <a:r>
              <a:rPr lang="de-DE" dirty="0">
                <a:latin typeface="+mn-lt"/>
                <a:cs typeface="+mn-cs"/>
              </a:rPr>
              <a:t> </a:t>
            </a:r>
            <a:r>
              <a:rPr lang="de-DE" dirty="0" err="1">
                <a:latin typeface="+mn-lt"/>
                <a:cs typeface="+mn-cs"/>
              </a:rPr>
              <a:t>layer</a:t>
            </a:r>
            <a:r>
              <a:rPr lang="de-DE" dirty="0">
                <a:latin typeface="+mn-lt"/>
                <a:cs typeface="+mn-cs"/>
              </a:rPr>
              <a:t> at </a:t>
            </a:r>
            <a:r>
              <a:rPr lang="de-DE" dirty="0" err="1">
                <a:latin typeface="+mn-lt"/>
                <a:cs typeface="+mn-cs"/>
              </a:rPr>
              <a:t>the</a:t>
            </a:r>
            <a:r>
              <a:rPr lang="de-DE" dirty="0">
                <a:latin typeface="+mn-lt"/>
                <a:cs typeface="+mn-cs"/>
              </a:rPr>
              <a:t> </a:t>
            </a:r>
            <a:r>
              <a:rPr lang="de-DE" dirty="0" err="1">
                <a:latin typeface="+mn-lt"/>
                <a:cs typeface="+mn-cs"/>
              </a:rPr>
              <a:t>level</a:t>
            </a:r>
            <a:r>
              <a:rPr lang="de-DE" dirty="0">
                <a:latin typeface="+mn-lt"/>
                <a:cs typeface="+mn-cs"/>
              </a:rPr>
              <a:t> </a:t>
            </a:r>
            <a:r>
              <a:rPr lang="de-DE" dirty="0" err="1">
                <a:latin typeface="+mn-lt"/>
                <a:cs typeface="+mn-cs"/>
              </a:rPr>
              <a:t>of</a:t>
            </a:r>
            <a:r>
              <a:rPr lang="de-DE" dirty="0">
                <a:latin typeface="+mn-lt"/>
                <a:cs typeface="+mn-cs"/>
              </a:rPr>
              <a:t> </a:t>
            </a:r>
            <a:r>
              <a:rPr lang="de-DE" dirty="0" err="1">
                <a:latin typeface="+mn-lt"/>
                <a:cs typeface="+mn-cs"/>
              </a:rPr>
              <a:t>the</a:t>
            </a:r>
            <a:r>
              <a:rPr lang="de-DE" dirty="0">
                <a:latin typeface="+mn-lt"/>
                <a:cs typeface="+mn-cs"/>
              </a:rPr>
              <a:t> </a:t>
            </a:r>
            <a:r>
              <a:rPr lang="de-DE" dirty="0" err="1">
                <a:latin typeface="+mn-lt"/>
                <a:cs typeface="+mn-cs"/>
              </a:rPr>
              <a:t>tooth</a:t>
            </a:r>
            <a:r>
              <a:rPr lang="de-DE" dirty="0">
                <a:latin typeface="+mn-lt"/>
                <a:cs typeface="+mn-cs"/>
              </a:rPr>
              <a:t> </a:t>
            </a:r>
            <a:r>
              <a:rPr lang="de-DE" dirty="0" err="1">
                <a:latin typeface="+mn-lt"/>
                <a:cs typeface="+mn-cs"/>
              </a:rPr>
              <a:t>roots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16391" name="Rechteck 1"/>
          <p:cNvSpPr>
            <a:spLocks noChangeArrowheads="1"/>
          </p:cNvSpPr>
          <p:nvPr/>
        </p:nvSpPr>
        <p:spPr bwMode="auto">
          <a:xfrm>
            <a:off x="5029200" y="1908175"/>
            <a:ext cx="28765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>
                <a:latin typeface="Calibri" pitchFamily="34" charset="0"/>
              </a:rPr>
              <a:t>https://commons.wikimedia.org/wiki/File:Mastodonsaurus_giganteus_fangs_45.jpg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Grafik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3688" y="2214563"/>
            <a:ext cx="3763962" cy="412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feld 10">
            <a:extLst>
              <a:ext uri="{FF2B5EF4-FFF2-40B4-BE49-F238E27FC236}"/>
            </a:extLst>
          </p:cNvPr>
          <p:cNvSpPr txBox="1"/>
          <p:nvPr/>
        </p:nvSpPr>
        <p:spPr>
          <a:xfrm>
            <a:off x="4918075" y="5046663"/>
            <a:ext cx="3405188" cy="14763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0">
            <a:solidFill>
              <a:srgbClr val="C00000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i="1" dirty="0" err="1">
                <a:latin typeface="+mn-lt"/>
                <a:cs typeface="+mn-cs"/>
              </a:rPr>
              <a:t>Mastodonsaurus</a:t>
            </a:r>
            <a:r>
              <a:rPr lang="de-DE" i="1" dirty="0">
                <a:latin typeface="+mn-lt"/>
                <a:cs typeface="+mn-cs"/>
              </a:rPr>
              <a:t> </a:t>
            </a:r>
            <a:r>
              <a:rPr lang="de-DE" i="1" dirty="0" err="1">
                <a:latin typeface="+mn-lt"/>
                <a:cs typeface="+mn-cs"/>
              </a:rPr>
              <a:t>giganteus</a:t>
            </a:r>
            <a:r>
              <a:rPr lang="de-DE" dirty="0">
                <a:latin typeface="+mn-lt"/>
                <a:cs typeface="+mn-cs"/>
              </a:rPr>
              <a:t> (Late </a:t>
            </a:r>
            <a:r>
              <a:rPr lang="de-DE" dirty="0" err="1">
                <a:latin typeface="+mn-lt"/>
                <a:cs typeface="+mn-cs"/>
              </a:rPr>
              <a:t>Triassic</a:t>
            </a:r>
            <a:r>
              <a:rPr lang="de-DE" dirty="0">
                <a:latin typeface="+mn-lt"/>
                <a:cs typeface="+mn-cs"/>
              </a:rPr>
              <a:t>, Keuper </a:t>
            </a:r>
            <a:r>
              <a:rPr lang="de-DE" dirty="0" err="1">
                <a:latin typeface="+mn-lt"/>
                <a:cs typeface="+mn-cs"/>
              </a:rPr>
              <a:t>of</a:t>
            </a:r>
            <a:r>
              <a:rPr lang="de-DE" dirty="0">
                <a:latin typeface="+mn-lt"/>
                <a:cs typeface="+mn-cs"/>
              </a:rPr>
              <a:t> Germany)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dirty="0">
                <a:latin typeface="+mn-lt"/>
                <a:cs typeface="+mn-cs"/>
              </a:rPr>
              <a:t>= </a:t>
            </a:r>
            <a:r>
              <a:rPr lang="de-DE" dirty="0" err="1">
                <a:latin typeface="+mn-lt"/>
                <a:cs typeface="+mn-cs"/>
              </a:rPr>
              <a:t>one</a:t>
            </a:r>
            <a:r>
              <a:rPr lang="de-DE" dirty="0">
                <a:latin typeface="+mn-lt"/>
                <a:cs typeface="+mn-cs"/>
              </a:rPr>
              <a:t> </a:t>
            </a:r>
            <a:r>
              <a:rPr lang="de-DE" dirty="0" err="1">
                <a:latin typeface="+mn-lt"/>
                <a:cs typeface="+mn-cs"/>
              </a:rPr>
              <a:t>of</a:t>
            </a:r>
            <a:r>
              <a:rPr lang="de-DE" dirty="0">
                <a:latin typeface="+mn-lt"/>
                <a:cs typeface="+mn-cs"/>
              </a:rPr>
              <a:t> </a:t>
            </a:r>
            <a:r>
              <a:rPr lang="de-DE" dirty="0" err="1">
                <a:latin typeface="+mn-lt"/>
                <a:cs typeface="+mn-cs"/>
              </a:rPr>
              <a:t>the</a:t>
            </a:r>
            <a:r>
              <a:rPr lang="de-DE" dirty="0">
                <a:latin typeface="+mn-lt"/>
                <a:cs typeface="+mn-cs"/>
              </a:rPr>
              <a:t> </a:t>
            </a:r>
            <a:r>
              <a:rPr lang="de-DE" dirty="0" err="1">
                <a:latin typeface="+mn-lt"/>
                <a:cs typeface="+mn-cs"/>
              </a:rPr>
              <a:t>largest</a:t>
            </a:r>
            <a:r>
              <a:rPr lang="de-DE" dirty="0">
                <a:latin typeface="+mn-lt"/>
                <a:cs typeface="+mn-cs"/>
              </a:rPr>
              <a:t> </a:t>
            </a:r>
            <a:r>
              <a:rPr lang="de-DE" dirty="0" err="1">
                <a:latin typeface="+mn-lt"/>
                <a:cs typeface="+mn-cs"/>
              </a:rPr>
              <a:t>amphibians</a:t>
            </a:r>
            <a:r>
              <a:rPr lang="de-DE" dirty="0">
                <a:latin typeface="+mn-lt"/>
                <a:cs typeface="+mn-cs"/>
              </a:rPr>
              <a:t> </a:t>
            </a:r>
            <a:r>
              <a:rPr lang="de-DE" dirty="0" err="1">
                <a:latin typeface="+mn-lt"/>
                <a:cs typeface="+mn-cs"/>
              </a:rPr>
              <a:t>ever</a:t>
            </a:r>
            <a:r>
              <a:rPr lang="de-DE" dirty="0">
                <a:latin typeface="+mn-lt"/>
                <a:cs typeface="+mn-cs"/>
              </a:rPr>
              <a:t> </a:t>
            </a:r>
            <a:r>
              <a:rPr lang="de-DE" dirty="0" err="1">
                <a:latin typeface="+mn-lt"/>
                <a:cs typeface="+mn-cs"/>
              </a:rPr>
              <a:t>existed</a:t>
            </a:r>
            <a:r>
              <a:rPr lang="de-DE" dirty="0">
                <a:latin typeface="+mn-lt"/>
                <a:cs typeface="+mn-cs"/>
              </a:rPr>
              <a:t> on </a:t>
            </a:r>
            <a:r>
              <a:rPr lang="de-DE" dirty="0" err="1">
                <a:latin typeface="+mn-lt"/>
                <a:cs typeface="+mn-cs"/>
              </a:rPr>
              <a:t>earth</a:t>
            </a:r>
            <a:endParaRPr lang="de-DE" dirty="0">
              <a:latin typeface="+mn-lt"/>
              <a:cs typeface="+mn-cs"/>
            </a:endParaRPr>
          </a:p>
        </p:txBody>
      </p:sp>
      <p:sp>
        <p:nvSpPr>
          <p:cNvPr id="17411" name="Rechteck 11"/>
          <p:cNvSpPr>
            <a:spLocks noChangeArrowheads="1"/>
          </p:cNvSpPr>
          <p:nvPr/>
        </p:nvSpPr>
        <p:spPr bwMode="auto">
          <a:xfrm>
            <a:off x="217488" y="6335713"/>
            <a:ext cx="42751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>
                <a:latin typeface="Calibri" pitchFamily="34" charset="0"/>
              </a:rPr>
              <a:t>https://commons.wikimedia.org/wiki/Category:Mastodonsaurus_skulls#/media/File:Mastodonsaurus_giganteus.JPG</a:t>
            </a:r>
          </a:p>
        </p:txBody>
      </p:sp>
      <p:sp>
        <p:nvSpPr>
          <p:cNvPr id="17412" name="Rechteck 12"/>
          <p:cNvSpPr>
            <a:spLocks noChangeArrowheads="1"/>
          </p:cNvSpPr>
          <p:nvPr/>
        </p:nvSpPr>
        <p:spPr bwMode="auto">
          <a:xfrm>
            <a:off x="373063" y="166688"/>
            <a:ext cx="82089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2800" b="1">
                <a:latin typeface="Calibri" pitchFamily="34" charset="0"/>
              </a:rPr>
              <a:t>„Labyrinthodontia“</a:t>
            </a:r>
            <a:endParaRPr lang="en-GB" sz="2800" b="1">
              <a:latin typeface="Calibri" pitchFamily="34" charset="0"/>
            </a:endParaRPr>
          </a:p>
        </p:txBody>
      </p:sp>
      <p:sp>
        <p:nvSpPr>
          <p:cNvPr id="17413" name="Textfeld 13"/>
          <p:cNvSpPr txBox="1">
            <a:spLocks noChangeArrowheads="1"/>
          </p:cNvSpPr>
          <p:nvPr/>
        </p:nvSpPr>
        <p:spPr bwMode="auto">
          <a:xfrm>
            <a:off x="293688" y="749300"/>
            <a:ext cx="7229475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>
                <a:latin typeface="Calibri" pitchFamily="34" charset="0"/>
              </a:rPr>
              <a:t>= invalid former group of early amphibians (Late Devonian – Early Cretaceous) named after their tooth structure („labyrinthodont teeth“)</a:t>
            </a:r>
          </a:p>
          <a:p>
            <a:endParaRPr lang="de-DE">
              <a:latin typeface="Calibri" pitchFamily="34" charset="0"/>
              <a:sym typeface="Wingdings" pitchFamily="2" charset="2"/>
            </a:endParaRPr>
          </a:p>
          <a:p>
            <a:r>
              <a:rPr lang="de-DE">
                <a:latin typeface="Calibri" pitchFamily="34" charset="0"/>
                <a:sym typeface="Wingdings" pitchFamily="2" charset="2"/>
              </a:rPr>
              <a:t> Plicidentine present in several groups of basal tetrapods (amphibians, parareptiles, ichthyosaurs,…)</a:t>
            </a:r>
            <a:endParaRPr lang="de-DE">
              <a:latin typeface="Calibri" pitchFamily="34" charset="0"/>
            </a:endParaRPr>
          </a:p>
        </p:txBody>
      </p:sp>
      <p:pic>
        <p:nvPicPr>
          <p:cNvPr id="17414" name="Grafik 1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95875" y="2271713"/>
            <a:ext cx="3048000" cy="217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5" name="Rechteck 16"/>
          <p:cNvSpPr>
            <a:spLocks noChangeArrowheads="1"/>
          </p:cNvSpPr>
          <p:nvPr/>
        </p:nvSpPr>
        <p:spPr bwMode="auto">
          <a:xfrm>
            <a:off x="4727575" y="4514850"/>
            <a:ext cx="4572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>
                <a:latin typeface="Calibri" pitchFamily="34" charset="0"/>
              </a:rPr>
              <a:t>http://dinosimulator.wikia.com/wiki/File:Mastodonsaurus.jpg</a:t>
            </a:r>
          </a:p>
        </p:txBody>
      </p:sp>
      <p:pic>
        <p:nvPicPr>
          <p:cNvPr id="19" name="Grafik 18" descr="Ein Bild, das Objekt, Münze enthält.&#10;&#10;Mit sehr hoher Zuverlässigkeit generierte Beschreibung">
            <a:extLst>
              <a:ext uri="{FF2B5EF4-FFF2-40B4-BE49-F238E27FC236}"/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7190913" y="233838"/>
            <a:ext cx="1784121" cy="1814707"/>
          </a:xfrm>
          <a:prstGeom prst="rect">
            <a:avLst/>
          </a:prstGeom>
          <a:effectLst>
            <a:softEdge rad="254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hteck 5"/>
          <p:cNvSpPr>
            <a:spLocks noChangeArrowheads="1"/>
          </p:cNvSpPr>
          <p:nvPr/>
        </p:nvSpPr>
        <p:spPr bwMode="auto">
          <a:xfrm>
            <a:off x="382588" y="0"/>
            <a:ext cx="82089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2800" b="1">
                <a:latin typeface="Calibri" pitchFamily="34" charset="0"/>
              </a:rPr>
              <a:t>Tooth structure of Sarcopterygii</a:t>
            </a:r>
            <a:endParaRPr lang="en-GB" sz="2800" b="1">
              <a:latin typeface="Calibri" pitchFamily="34" charset="0"/>
            </a:endParaRPr>
          </a:p>
        </p:txBody>
      </p:sp>
      <p:sp>
        <p:nvSpPr>
          <p:cNvPr id="18434" name="Rechteck 1"/>
          <p:cNvSpPr>
            <a:spLocks noChangeArrowheads="1"/>
          </p:cNvSpPr>
          <p:nvPr/>
        </p:nvSpPr>
        <p:spPr bwMode="auto">
          <a:xfrm>
            <a:off x="4527550" y="6511925"/>
            <a:ext cx="47974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>
                <a:latin typeface="Calibri" pitchFamily="34" charset="0"/>
              </a:rPr>
              <a:t>https://en.wikipedia.org/wiki/Latimeria#/media/File:Latimeria_Paris.jpg</a:t>
            </a:r>
          </a:p>
        </p:txBody>
      </p:sp>
      <p:pic>
        <p:nvPicPr>
          <p:cNvPr id="18435" name="Grafik 4"/>
          <p:cNvPicPr>
            <a:picLocks noChangeAspect="1"/>
          </p:cNvPicPr>
          <p:nvPr/>
        </p:nvPicPr>
        <p:blipFill>
          <a:blip r:embed="rId2"/>
          <a:srcRect t="19586"/>
          <a:stretch>
            <a:fillRect/>
          </a:stretch>
        </p:blipFill>
        <p:spPr bwMode="auto">
          <a:xfrm>
            <a:off x="4405313" y="2355850"/>
            <a:ext cx="4568825" cy="244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Textfeld 7"/>
          <p:cNvSpPr txBox="1">
            <a:spLocks noChangeArrowheads="1"/>
          </p:cNvSpPr>
          <p:nvPr/>
        </p:nvSpPr>
        <p:spPr bwMode="auto">
          <a:xfrm>
            <a:off x="2678113" y="728663"/>
            <a:ext cx="57483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b="1">
                <a:latin typeface="Calibri" pitchFamily="34" charset="0"/>
              </a:rPr>
              <a:t>= ancestral group of land-living tetrapods</a:t>
            </a:r>
          </a:p>
        </p:txBody>
      </p:sp>
      <p:sp>
        <p:nvSpPr>
          <p:cNvPr id="18437" name="Rechteck 13"/>
          <p:cNvSpPr>
            <a:spLocks noChangeArrowheads="1"/>
          </p:cNvSpPr>
          <p:nvPr/>
        </p:nvSpPr>
        <p:spPr bwMode="auto">
          <a:xfrm>
            <a:off x="4697413" y="4884738"/>
            <a:ext cx="38941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>
                <a:latin typeface="Calibri" pitchFamily="34" charset="0"/>
              </a:rPr>
              <a:t>Extant coelacanth </a:t>
            </a:r>
            <a:r>
              <a:rPr lang="de-DE" i="1">
                <a:latin typeface="Calibri" pitchFamily="34" charset="0"/>
              </a:rPr>
              <a:t>Latimeria chalumnae</a:t>
            </a:r>
            <a:endParaRPr lang="de-DE">
              <a:latin typeface="Calibri" pitchFamily="34" charset="0"/>
            </a:endParaRPr>
          </a:p>
        </p:txBody>
      </p:sp>
      <p:pic>
        <p:nvPicPr>
          <p:cNvPr id="18438" name="Picture 3" descr="C:\Users\Michael\Desktop\Synapsida\Vorträge\2018_02_01_Evolution_der_Sinne\Bilder\Ontogenese\bild-18-11.gif"/>
          <p:cNvPicPr>
            <a:picLocks noChangeAspect="1" noChangeArrowheads="1"/>
          </p:cNvPicPr>
          <p:nvPr/>
        </p:nvPicPr>
        <p:blipFill>
          <a:blip r:embed="rId3"/>
          <a:srcRect r="45239"/>
          <a:stretch>
            <a:fillRect/>
          </a:stretch>
        </p:blipFill>
        <p:spPr bwMode="auto">
          <a:xfrm>
            <a:off x="0" y="1185863"/>
            <a:ext cx="4090988" cy="560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hteck 5"/>
          <p:cNvSpPr>
            <a:spLocks noChangeArrowheads="1"/>
          </p:cNvSpPr>
          <p:nvPr/>
        </p:nvSpPr>
        <p:spPr bwMode="auto">
          <a:xfrm>
            <a:off x="382588" y="0"/>
            <a:ext cx="82089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2800" b="1">
                <a:latin typeface="Calibri" pitchFamily="34" charset="0"/>
              </a:rPr>
              <a:t>Plicidentine in the coelacanth </a:t>
            </a:r>
            <a:r>
              <a:rPr lang="de-DE" sz="2800" b="1" i="1">
                <a:latin typeface="Calibri" pitchFamily="34" charset="0"/>
              </a:rPr>
              <a:t>Latimeria chalumnae</a:t>
            </a:r>
            <a:endParaRPr lang="en-GB" sz="2800" b="1" i="1">
              <a:latin typeface="Calibri" pitchFamily="34" charset="0"/>
            </a:endParaRPr>
          </a:p>
        </p:txBody>
      </p:sp>
      <p:sp>
        <p:nvSpPr>
          <p:cNvPr id="19458" name="Textfeld 7"/>
          <p:cNvSpPr txBox="1">
            <a:spLocks noChangeArrowheads="1"/>
          </p:cNvSpPr>
          <p:nvPr/>
        </p:nvSpPr>
        <p:spPr bwMode="auto">
          <a:xfrm>
            <a:off x="300038" y="644525"/>
            <a:ext cx="75517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>
                <a:latin typeface="Calibri" pitchFamily="34" charset="0"/>
              </a:rPr>
              <a:t>infolded dentine at the level of the tooth roots of </a:t>
            </a:r>
            <a:r>
              <a:rPr lang="de-DE" i="1">
                <a:latin typeface="Calibri" pitchFamily="34" charset="0"/>
              </a:rPr>
              <a:t>Latimeria chalumnae</a:t>
            </a:r>
            <a:endParaRPr lang="de-DE">
              <a:latin typeface="Calibri" pitchFamily="34" charset="0"/>
            </a:endParaRPr>
          </a:p>
        </p:txBody>
      </p:sp>
      <p:grpSp>
        <p:nvGrpSpPr>
          <p:cNvPr id="19459" name="Gruppieren 2"/>
          <p:cNvGrpSpPr>
            <a:grpSpLocks/>
          </p:cNvGrpSpPr>
          <p:nvPr/>
        </p:nvGrpSpPr>
        <p:grpSpPr bwMode="auto">
          <a:xfrm>
            <a:off x="382588" y="1136650"/>
            <a:ext cx="6781800" cy="5697538"/>
            <a:chOff x="382029" y="1136358"/>
            <a:chExt cx="6782251" cy="5698501"/>
          </a:xfrm>
        </p:grpSpPr>
        <p:sp>
          <p:nvSpPr>
            <p:cNvPr id="19461" name="Rechteck 1"/>
            <p:cNvSpPr>
              <a:spLocks noChangeArrowheads="1"/>
            </p:cNvSpPr>
            <p:nvPr/>
          </p:nvSpPr>
          <p:spPr bwMode="auto">
            <a:xfrm>
              <a:off x="5334727" y="6527082"/>
              <a:ext cx="1829553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400">
                  <a:latin typeface="Calibri" pitchFamily="34" charset="0"/>
                </a:rPr>
                <a:t>Meunier et al. 2015</a:t>
              </a:r>
            </a:p>
          </p:txBody>
        </p:sp>
        <p:pic>
          <p:nvPicPr>
            <p:cNvPr id="19462" name="Grafik 12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82029" y="1136358"/>
              <a:ext cx="4952698" cy="56677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Pfeil nach rechts 30">
              <a:extLst>
                <a:ext uri="{FF2B5EF4-FFF2-40B4-BE49-F238E27FC236}"/>
              </a:extLst>
            </p:cNvPr>
            <p:cNvSpPr/>
            <p:nvPr/>
          </p:nvSpPr>
          <p:spPr>
            <a:xfrm rot="10800000">
              <a:off x="4932107" y="2608220"/>
              <a:ext cx="1227219" cy="496971"/>
            </a:xfrm>
            <a:prstGeom prst="rightArrow">
              <a:avLst>
                <a:gd name="adj1" fmla="val 39793"/>
                <a:gd name="adj2" fmla="val 50000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</p:grpSp>
      <p:sp>
        <p:nvSpPr>
          <p:cNvPr id="4" name="Textfeld 3">
            <a:extLst>
              <a:ext uri="{FF2B5EF4-FFF2-40B4-BE49-F238E27FC236}"/>
            </a:extLst>
          </p:cNvPr>
          <p:cNvSpPr txBox="1"/>
          <p:nvPr/>
        </p:nvSpPr>
        <p:spPr>
          <a:xfrm>
            <a:off x="6159500" y="1708150"/>
            <a:ext cx="2432050" cy="31083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b="1" dirty="0" err="1">
                <a:latin typeface="+mn-lt"/>
                <a:cs typeface="+mn-cs"/>
              </a:rPr>
              <a:t>Plicidentine</a:t>
            </a:r>
            <a:r>
              <a:rPr lang="de-DE" sz="2800" dirty="0">
                <a:latin typeface="+mn-lt"/>
                <a:cs typeface="+mn-cs"/>
              </a:rPr>
              <a:t> = </a:t>
            </a:r>
            <a:r>
              <a:rPr lang="de-DE" sz="2800" dirty="0" err="1">
                <a:latin typeface="+mn-lt"/>
                <a:cs typeface="+mn-cs"/>
              </a:rPr>
              <a:t>ancient</a:t>
            </a:r>
            <a:r>
              <a:rPr lang="de-DE" sz="2800" dirty="0">
                <a:latin typeface="+mn-lt"/>
                <a:cs typeface="+mn-cs"/>
              </a:rPr>
              <a:t> feature </a:t>
            </a:r>
            <a:r>
              <a:rPr lang="de-DE" sz="2800" dirty="0" err="1">
                <a:latin typeface="+mn-lt"/>
                <a:cs typeface="+mn-cs"/>
              </a:rPr>
              <a:t>of</a:t>
            </a:r>
            <a:r>
              <a:rPr lang="de-DE" sz="2800" dirty="0">
                <a:latin typeface="+mn-lt"/>
                <a:cs typeface="+mn-cs"/>
              </a:rPr>
              <a:t> </a:t>
            </a:r>
            <a:r>
              <a:rPr lang="de-DE" sz="2800" dirty="0" err="1">
                <a:latin typeface="+mn-lt"/>
                <a:cs typeface="+mn-cs"/>
              </a:rPr>
              <a:t>early</a:t>
            </a:r>
            <a:r>
              <a:rPr lang="de-DE" sz="2800" dirty="0">
                <a:latin typeface="+mn-lt"/>
                <a:cs typeface="+mn-cs"/>
              </a:rPr>
              <a:t> </a:t>
            </a:r>
            <a:r>
              <a:rPr lang="de-DE" sz="2800" dirty="0" err="1">
                <a:latin typeface="+mn-lt"/>
                <a:cs typeface="+mn-cs"/>
              </a:rPr>
              <a:t>tetrapods</a:t>
            </a:r>
            <a:r>
              <a:rPr lang="de-DE" sz="2800" dirty="0">
                <a:latin typeface="+mn-lt"/>
                <a:cs typeface="+mn-cs"/>
              </a:rPr>
              <a:t> </a:t>
            </a:r>
            <a:r>
              <a:rPr lang="de-DE" sz="2800" dirty="0" err="1">
                <a:latin typeface="+mn-lt"/>
                <a:cs typeface="+mn-cs"/>
              </a:rPr>
              <a:t>inherited</a:t>
            </a:r>
            <a:r>
              <a:rPr lang="de-DE" sz="2800" dirty="0">
                <a:latin typeface="+mn-lt"/>
                <a:cs typeface="+mn-cs"/>
              </a:rPr>
              <a:t> </a:t>
            </a:r>
            <a:r>
              <a:rPr lang="de-DE" sz="2800" dirty="0" err="1">
                <a:latin typeface="+mn-lt"/>
                <a:cs typeface="+mn-cs"/>
              </a:rPr>
              <a:t>from</a:t>
            </a:r>
            <a:r>
              <a:rPr lang="de-DE" sz="2800" dirty="0">
                <a:latin typeface="+mn-lt"/>
                <a:cs typeface="+mn-cs"/>
              </a:rPr>
              <a:t> </a:t>
            </a:r>
            <a:r>
              <a:rPr lang="de-DE" sz="2800" dirty="0" err="1">
                <a:latin typeface="+mn-lt"/>
                <a:cs typeface="+mn-cs"/>
              </a:rPr>
              <a:t>aquatic</a:t>
            </a:r>
            <a:r>
              <a:rPr lang="de-DE" sz="2800" dirty="0">
                <a:latin typeface="+mn-lt"/>
                <a:cs typeface="+mn-cs"/>
              </a:rPr>
              <a:t> </a:t>
            </a:r>
            <a:r>
              <a:rPr lang="de-DE" sz="2800" dirty="0" err="1">
                <a:latin typeface="+mn-lt"/>
                <a:cs typeface="+mn-cs"/>
              </a:rPr>
              <a:t>ancestors</a:t>
            </a:r>
            <a:r>
              <a:rPr lang="de-DE" sz="2800" dirty="0">
                <a:latin typeface="+mn-lt"/>
                <a:cs typeface="+mn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ihandform 33"/>
          <p:cNvSpPr/>
          <p:nvPr/>
        </p:nvSpPr>
        <p:spPr>
          <a:xfrm>
            <a:off x="1177760" y="482968"/>
            <a:ext cx="5040560" cy="4968552"/>
          </a:xfrm>
          <a:custGeom>
            <a:avLst/>
            <a:gdLst>
              <a:gd name="connsiteX0" fmla="*/ 4027990 w 4178461"/>
              <a:gd name="connsiteY0" fmla="*/ 300942 h 4780344"/>
              <a:gd name="connsiteX1" fmla="*/ 3703899 w 4178461"/>
              <a:gd name="connsiteY1" fmla="*/ 46298 h 4780344"/>
              <a:gd name="connsiteX2" fmla="*/ 3402957 w 4178461"/>
              <a:gd name="connsiteY2" fmla="*/ 23149 h 4780344"/>
              <a:gd name="connsiteX3" fmla="*/ 2916820 w 4178461"/>
              <a:gd name="connsiteY3" fmla="*/ 0 h 4780344"/>
              <a:gd name="connsiteX4" fmla="*/ 2546431 w 4178461"/>
              <a:gd name="connsiteY4" fmla="*/ 127321 h 4780344"/>
              <a:gd name="connsiteX5" fmla="*/ 2083443 w 4178461"/>
              <a:gd name="connsiteY5" fmla="*/ 312516 h 4780344"/>
              <a:gd name="connsiteX6" fmla="*/ 1840375 w 4178461"/>
              <a:gd name="connsiteY6" fmla="*/ 544010 h 4780344"/>
              <a:gd name="connsiteX7" fmla="*/ 1458410 w 4178461"/>
              <a:gd name="connsiteY7" fmla="*/ 729205 h 4780344"/>
              <a:gd name="connsiteX8" fmla="*/ 1053296 w 4178461"/>
              <a:gd name="connsiteY8" fmla="*/ 810228 h 4780344"/>
              <a:gd name="connsiteX9" fmla="*/ 520861 w 4178461"/>
              <a:gd name="connsiteY9" fmla="*/ 1006997 h 4780344"/>
              <a:gd name="connsiteX10" fmla="*/ 219919 w 4178461"/>
              <a:gd name="connsiteY10" fmla="*/ 1203767 h 4780344"/>
              <a:gd name="connsiteX11" fmla="*/ 104172 w 4178461"/>
              <a:gd name="connsiteY11" fmla="*/ 1585731 h 4780344"/>
              <a:gd name="connsiteX12" fmla="*/ 0 w 4178461"/>
              <a:gd name="connsiteY12" fmla="*/ 2048719 h 4780344"/>
              <a:gd name="connsiteX13" fmla="*/ 104172 w 4178461"/>
              <a:gd name="connsiteY13" fmla="*/ 2500131 h 4780344"/>
              <a:gd name="connsiteX14" fmla="*/ 393539 w 4178461"/>
              <a:gd name="connsiteY14" fmla="*/ 3125164 h 4780344"/>
              <a:gd name="connsiteX15" fmla="*/ 659757 w 4178461"/>
              <a:gd name="connsiteY15" fmla="*/ 3646025 h 4780344"/>
              <a:gd name="connsiteX16" fmla="*/ 798653 w 4178461"/>
              <a:gd name="connsiteY16" fmla="*/ 3900668 h 4780344"/>
              <a:gd name="connsiteX17" fmla="*/ 1006998 w 4178461"/>
              <a:gd name="connsiteY17" fmla="*/ 4190035 h 4780344"/>
              <a:gd name="connsiteX18" fmla="*/ 1192193 w 4178461"/>
              <a:gd name="connsiteY18" fmla="*/ 4363655 h 4780344"/>
              <a:gd name="connsiteX19" fmla="*/ 1377388 w 4178461"/>
              <a:gd name="connsiteY19" fmla="*/ 4560425 h 4780344"/>
              <a:gd name="connsiteX20" fmla="*/ 1759352 w 4178461"/>
              <a:gd name="connsiteY20" fmla="*/ 4734045 h 4780344"/>
              <a:gd name="connsiteX21" fmla="*/ 1990846 w 4178461"/>
              <a:gd name="connsiteY21" fmla="*/ 4768769 h 4780344"/>
              <a:gd name="connsiteX22" fmla="*/ 2303362 w 4178461"/>
              <a:gd name="connsiteY22" fmla="*/ 4780344 h 4780344"/>
              <a:gd name="connsiteX23" fmla="*/ 2604304 w 4178461"/>
              <a:gd name="connsiteY23" fmla="*/ 4676172 h 4780344"/>
              <a:gd name="connsiteX24" fmla="*/ 3032567 w 4178461"/>
              <a:gd name="connsiteY24" fmla="*/ 4328931 h 4780344"/>
              <a:gd name="connsiteX25" fmla="*/ 3229337 w 4178461"/>
              <a:gd name="connsiteY25" fmla="*/ 4166886 h 4780344"/>
              <a:gd name="connsiteX26" fmla="*/ 3483980 w 4178461"/>
              <a:gd name="connsiteY26" fmla="*/ 3784921 h 4780344"/>
              <a:gd name="connsiteX27" fmla="*/ 3553428 w 4178461"/>
              <a:gd name="connsiteY27" fmla="*/ 3530278 h 4780344"/>
              <a:gd name="connsiteX28" fmla="*/ 3646026 w 4178461"/>
              <a:gd name="connsiteY28" fmla="*/ 3148314 h 4780344"/>
              <a:gd name="connsiteX29" fmla="*/ 3646026 w 4178461"/>
              <a:gd name="connsiteY29" fmla="*/ 2731625 h 4780344"/>
              <a:gd name="connsiteX30" fmla="*/ 3646026 w 4178461"/>
              <a:gd name="connsiteY30" fmla="*/ 2476982 h 4780344"/>
              <a:gd name="connsiteX31" fmla="*/ 3715474 w 4178461"/>
              <a:gd name="connsiteY31" fmla="*/ 2071868 h 4780344"/>
              <a:gd name="connsiteX32" fmla="*/ 3784922 w 4178461"/>
              <a:gd name="connsiteY32" fmla="*/ 1805650 h 4780344"/>
              <a:gd name="connsiteX33" fmla="*/ 3842795 w 4178461"/>
              <a:gd name="connsiteY33" fmla="*/ 1585731 h 4780344"/>
              <a:gd name="connsiteX34" fmla="*/ 3935393 w 4178461"/>
              <a:gd name="connsiteY34" fmla="*/ 1238491 h 4780344"/>
              <a:gd name="connsiteX35" fmla="*/ 3981691 w 4178461"/>
              <a:gd name="connsiteY35" fmla="*/ 995423 h 4780344"/>
              <a:gd name="connsiteX36" fmla="*/ 4132162 w 4178461"/>
              <a:gd name="connsiteY36" fmla="*/ 729205 h 4780344"/>
              <a:gd name="connsiteX37" fmla="*/ 4178461 w 4178461"/>
              <a:gd name="connsiteY37" fmla="*/ 544010 h 4780344"/>
              <a:gd name="connsiteX38" fmla="*/ 4132162 w 4178461"/>
              <a:gd name="connsiteY38" fmla="*/ 405114 h 4780344"/>
              <a:gd name="connsiteX39" fmla="*/ 4027990 w 4178461"/>
              <a:gd name="connsiteY39" fmla="*/ 300942 h 4780344"/>
              <a:gd name="connsiteX0" fmla="*/ 4027990 w 4178461"/>
              <a:gd name="connsiteY0" fmla="*/ 300942 h 4780344"/>
              <a:gd name="connsiteX1" fmla="*/ 3703899 w 4178461"/>
              <a:gd name="connsiteY1" fmla="*/ 46298 h 4780344"/>
              <a:gd name="connsiteX2" fmla="*/ 3402957 w 4178461"/>
              <a:gd name="connsiteY2" fmla="*/ 23149 h 4780344"/>
              <a:gd name="connsiteX3" fmla="*/ 2916820 w 4178461"/>
              <a:gd name="connsiteY3" fmla="*/ 0 h 4780344"/>
              <a:gd name="connsiteX4" fmla="*/ 2546431 w 4178461"/>
              <a:gd name="connsiteY4" fmla="*/ 127321 h 4780344"/>
              <a:gd name="connsiteX5" fmla="*/ 2083443 w 4178461"/>
              <a:gd name="connsiteY5" fmla="*/ 312516 h 4780344"/>
              <a:gd name="connsiteX6" fmla="*/ 1840375 w 4178461"/>
              <a:gd name="connsiteY6" fmla="*/ 544010 h 4780344"/>
              <a:gd name="connsiteX7" fmla="*/ 1458410 w 4178461"/>
              <a:gd name="connsiteY7" fmla="*/ 729205 h 4780344"/>
              <a:gd name="connsiteX8" fmla="*/ 1053296 w 4178461"/>
              <a:gd name="connsiteY8" fmla="*/ 810228 h 4780344"/>
              <a:gd name="connsiteX9" fmla="*/ 520861 w 4178461"/>
              <a:gd name="connsiteY9" fmla="*/ 1006997 h 4780344"/>
              <a:gd name="connsiteX10" fmla="*/ 235830 w 4178461"/>
              <a:gd name="connsiteY10" fmla="*/ 1366477 h 4780344"/>
              <a:gd name="connsiteX11" fmla="*/ 104172 w 4178461"/>
              <a:gd name="connsiteY11" fmla="*/ 1585731 h 4780344"/>
              <a:gd name="connsiteX12" fmla="*/ 0 w 4178461"/>
              <a:gd name="connsiteY12" fmla="*/ 2048719 h 4780344"/>
              <a:gd name="connsiteX13" fmla="*/ 104172 w 4178461"/>
              <a:gd name="connsiteY13" fmla="*/ 2500131 h 4780344"/>
              <a:gd name="connsiteX14" fmla="*/ 393539 w 4178461"/>
              <a:gd name="connsiteY14" fmla="*/ 3125164 h 4780344"/>
              <a:gd name="connsiteX15" fmla="*/ 659757 w 4178461"/>
              <a:gd name="connsiteY15" fmla="*/ 3646025 h 4780344"/>
              <a:gd name="connsiteX16" fmla="*/ 798653 w 4178461"/>
              <a:gd name="connsiteY16" fmla="*/ 3900668 h 4780344"/>
              <a:gd name="connsiteX17" fmla="*/ 1006998 w 4178461"/>
              <a:gd name="connsiteY17" fmla="*/ 4190035 h 4780344"/>
              <a:gd name="connsiteX18" fmla="*/ 1192193 w 4178461"/>
              <a:gd name="connsiteY18" fmla="*/ 4363655 h 4780344"/>
              <a:gd name="connsiteX19" fmla="*/ 1377388 w 4178461"/>
              <a:gd name="connsiteY19" fmla="*/ 4560425 h 4780344"/>
              <a:gd name="connsiteX20" fmla="*/ 1759352 w 4178461"/>
              <a:gd name="connsiteY20" fmla="*/ 4734045 h 4780344"/>
              <a:gd name="connsiteX21" fmla="*/ 1990846 w 4178461"/>
              <a:gd name="connsiteY21" fmla="*/ 4768769 h 4780344"/>
              <a:gd name="connsiteX22" fmla="*/ 2303362 w 4178461"/>
              <a:gd name="connsiteY22" fmla="*/ 4780344 h 4780344"/>
              <a:gd name="connsiteX23" fmla="*/ 2604304 w 4178461"/>
              <a:gd name="connsiteY23" fmla="*/ 4676172 h 4780344"/>
              <a:gd name="connsiteX24" fmla="*/ 3032567 w 4178461"/>
              <a:gd name="connsiteY24" fmla="*/ 4328931 h 4780344"/>
              <a:gd name="connsiteX25" fmla="*/ 3229337 w 4178461"/>
              <a:gd name="connsiteY25" fmla="*/ 4166886 h 4780344"/>
              <a:gd name="connsiteX26" fmla="*/ 3483980 w 4178461"/>
              <a:gd name="connsiteY26" fmla="*/ 3784921 h 4780344"/>
              <a:gd name="connsiteX27" fmla="*/ 3553428 w 4178461"/>
              <a:gd name="connsiteY27" fmla="*/ 3530278 h 4780344"/>
              <a:gd name="connsiteX28" fmla="*/ 3646026 w 4178461"/>
              <a:gd name="connsiteY28" fmla="*/ 3148314 h 4780344"/>
              <a:gd name="connsiteX29" fmla="*/ 3646026 w 4178461"/>
              <a:gd name="connsiteY29" fmla="*/ 2731625 h 4780344"/>
              <a:gd name="connsiteX30" fmla="*/ 3646026 w 4178461"/>
              <a:gd name="connsiteY30" fmla="*/ 2476982 h 4780344"/>
              <a:gd name="connsiteX31" fmla="*/ 3715474 w 4178461"/>
              <a:gd name="connsiteY31" fmla="*/ 2071868 h 4780344"/>
              <a:gd name="connsiteX32" fmla="*/ 3784922 w 4178461"/>
              <a:gd name="connsiteY32" fmla="*/ 1805650 h 4780344"/>
              <a:gd name="connsiteX33" fmla="*/ 3842795 w 4178461"/>
              <a:gd name="connsiteY33" fmla="*/ 1585731 h 4780344"/>
              <a:gd name="connsiteX34" fmla="*/ 3935393 w 4178461"/>
              <a:gd name="connsiteY34" fmla="*/ 1238491 h 4780344"/>
              <a:gd name="connsiteX35" fmla="*/ 3981691 w 4178461"/>
              <a:gd name="connsiteY35" fmla="*/ 995423 h 4780344"/>
              <a:gd name="connsiteX36" fmla="*/ 4132162 w 4178461"/>
              <a:gd name="connsiteY36" fmla="*/ 729205 h 4780344"/>
              <a:gd name="connsiteX37" fmla="*/ 4178461 w 4178461"/>
              <a:gd name="connsiteY37" fmla="*/ 544010 h 4780344"/>
              <a:gd name="connsiteX38" fmla="*/ 4132162 w 4178461"/>
              <a:gd name="connsiteY38" fmla="*/ 405114 h 4780344"/>
              <a:gd name="connsiteX39" fmla="*/ 4027990 w 4178461"/>
              <a:gd name="connsiteY39" fmla="*/ 300942 h 4780344"/>
              <a:gd name="connsiteX0" fmla="*/ 4027990 w 4178461"/>
              <a:gd name="connsiteY0" fmla="*/ 300942 h 4780344"/>
              <a:gd name="connsiteX1" fmla="*/ 3703899 w 4178461"/>
              <a:gd name="connsiteY1" fmla="*/ 46298 h 4780344"/>
              <a:gd name="connsiteX2" fmla="*/ 3402957 w 4178461"/>
              <a:gd name="connsiteY2" fmla="*/ 23149 h 4780344"/>
              <a:gd name="connsiteX3" fmla="*/ 2916820 w 4178461"/>
              <a:gd name="connsiteY3" fmla="*/ 0 h 4780344"/>
              <a:gd name="connsiteX4" fmla="*/ 2546431 w 4178461"/>
              <a:gd name="connsiteY4" fmla="*/ 127321 h 4780344"/>
              <a:gd name="connsiteX5" fmla="*/ 2083443 w 4178461"/>
              <a:gd name="connsiteY5" fmla="*/ 312516 h 4780344"/>
              <a:gd name="connsiteX6" fmla="*/ 1840375 w 4178461"/>
              <a:gd name="connsiteY6" fmla="*/ 544010 h 4780344"/>
              <a:gd name="connsiteX7" fmla="*/ 1458410 w 4178461"/>
              <a:gd name="connsiteY7" fmla="*/ 729205 h 4780344"/>
              <a:gd name="connsiteX8" fmla="*/ 1053296 w 4178461"/>
              <a:gd name="connsiteY8" fmla="*/ 810228 h 4780344"/>
              <a:gd name="connsiteX9" fmla="*/ 520861 w 4178461"/>
              <a:gd name="connsiteY9" fmla="*/ 1006997 h 4780344"/>
              <a:gd name="connsiteX10" fmla="*/ 235830 w 4178461"/>
              <a:gd name="connsiteY10" fmla="*/ 1222461 h 4780344"/>
              <a:gd name="connsiteX11" fmla="*/ 104172 w 4178461"/>
              <a:gd name="connsiteY11" fmla="*/ 1585731 h 4780344"/>
              <a:gd name="connsiteX12" fmla="*/ 0 w 4178461"/>
              <a:gd name="connsiteY12" fmla="*/ 2048719 h 4780344"/>
              <a:gd name="connsiteX13" fmla="*/ 104172 w 4178461"/>
              <a:gd name="connsiteY13" fmla="*/ 2500131 h 4780344"/>
              <a:gd name="connsiteX14" fmla="*/ 393539 w 4178461"/>
              <a:gd name="connsiteY14" fmla="*/ 3125164 h 4780344"/>
              <a:gd name="connsiteX15" fmla="*/ 659757 w 4178461"/>
              <a:gd name="connsiteY15" fmla="*/ 3646025 h 4780344"/>
              <a:gd name="connsiteX16" fmla="*/ 798653 w 4178461"/>
              <a:gd name="connsiteY16" fmla="*/ 3900668 h 4780344"/>
              <a:gd name="connsiteX17" fmla="*/ 1006998 w 4178461"/>
              <a:gd name="connsiteY17" fmla="*/ 4190035 h 4780344"/>
              <a:gd name="connsiteX18" fmla="*/ 1192193 w 4178461"/>
              <a:gd name="connsiteY18" fmla="*/ 4363655 h 4780344"/>
              <a:gd name="connsiteX19" fmla="*/ 1377388 w 4178461"/>
              <a:gd name="connsiteY19" fmla="*/ 4560425 h 4780344"/>
              <a:gd name="connsiteX20" fmla="*/ 1759352 w 4178461"/>
              <a:gd name="connsiteY20" fmla="*/ 4734045 h 4780344"/>
              <a:gd name="connsiteX21" fmla="*/ 1990846 w 4178461"/>
              <a:gd name="connsiteY21" fmla="*/ 4768769 h 4780344"/>
              <a:gd name="connsiteX22" fmla="*/ 2303362 w 4178461"/>
              <a:gd name="connsiteY22" fmla="*/ 4780344 h 4780344"/>
              <a:gd name="connsiteX23" fmla="*/ 2604304 w 4178461"/>
              <a:gd name="connsiteY23" fmla="*/ 4676172 h 4780344"/>
              <a:gd name="connsiteX24" fmla="*/ 3032567 w 4178461"/>
              <a:gd name="connsiteY24" fmla="*/ 4328931 h 4780344"/>
              <a:gd name="connsiteX25" fmla="*/ 3229337 w 4178461"/>
              <a:gd name="connsiteY25" fmla="*/ 4166886 h 4780344"/>
              <a:gd name="connsiteX26" fmla="*/ 3483980 w 4178461"/>
              <a:gd name="connsiteY26" fmla="*/ 3784921 h 4780344"/>
              <a:gd name="connsiteX27" fmla="*/ 3553428 w 4178461"/>
              <a:gd name="connsiteY27" fmla="*/ 3530278 h 4780344"/>
              <a:gd name="connsiteX28" fmla="*/ 3646026 w 4178461"/>
              <a:gd name="connsiteY28" fmla="*/ 3148314 h 4780344"/>
              <a:gd name="connsiteX29" fmla="*/ 3646026 w 4178461"/>
              <a:gd name="connsiteY29" fmla="*/ 2731625 h 4780344"/>
              <a:gd name="connsiteX30" fmla="*/ 3646026 w 4178461"/>
              <a:gd name="connsiteY30" fmla="*/ 2476982 h 4780344"/>
              <a:gd name="connsiteX31" fmla="*/ 3715474 w 4178461"/>
              <a:gd name="connsiteY31" fmla="*/ 2071868 h 4780344"/>
              <a:gd name="connsiteX32" fmla="*/ 3784922 w 4178461"/>
              <a:gd name="connsiteY32" fmla="*/ 1805650 h 4780344"/>
              <a:gd name="connsiteX33" fmla="*/ 3842795 w 4178461"/>
              <a:gd name="connsiteY33" fmla="*/ 1585731 h 4780344"/>
              <a:gd name="connsiteX34" fmla="*/ 3935393 w 4178461"/>
              <a:gd name="connsiteY34" fmla="*/ 1238491 h 4780344"/>
              <a:gd name="connsiteX35" fmla="*/ 3981691 w 4178461"/>
              <a:gd name="connsiteY35" fmla="*/ 995423 h 4780344"/>
              <a:gd name="connsiteX36" fmla="*/ 4132162 w 4178461"/>
              <a:gd name="connsiteY36" fmla="*/ 729205 h 4780344"/>
              <a:gd name="connsiteX37" fmla="*/ 4178461 w 4178461"/>
              <a:gd name="connsiteY37" fmla="*/ 544010 h 4780344"/>
              <a:gd name="connsiteX38" fmla="*/ 4132162 w 4178461"/>
              <a:gd name="connsiteY38" fmla="*/ 405114 h 4780344"/>
              <a:gd name="connsiteX39" fmla="*/ 4027990 w 4178461"/>
              <a:gd name="connsiteY39" fmla="*/ 300942 h 4780344"/>
              <a:gd name="connsiteX0" fmla="*/ 4027990 w 4178461"/>
              <a:gd name="connsiteY0" fmla="*/ 300942 h 4780344"/>
              <a:gd name="connsiteX1" fmla="*/ 3703899 w 4178461"/>
              <a:gd name="connsiteY1" fmla="*/ 46298 h 4780344"/>
              <a:gd name="connsiteX2" fmla="*/ 3402957 w 4178461"/>
              <a:gd name="connsiteY2" fmla="*/ 23149 h 4780344"/>
              <a:gd name="connsiteX3" fmla="*/ 2916820 w 4178461"/>
              <a:gd name="connsiteY3" fmla="*/ 0 h 4780344"/>
              <a:gd name="connsiteX4" fmla="*/ 2546431 w 4178461"/>
              <a:gd name="connsiteY4" fmla="*/ 127321 h 4780344"/>
              <a:gd name="connsiteX5" fmla="*/ 2180046 w 4178461"/>
              <a:gd name="connsiteY5" fmla="*/ 358365 h 4780344"/>
              <a:gd name="connsiteX6" fmla="*/ 1840375 w 4178461"/>
              <a:gd name="connsiteY6" fmla="*/ 544010 h 4780344"/>
              <a:gd name="connsiteX7" fmla="*/ 1458410 w 4178461"/>
              <a:gd name="connsiteY7" fmla="*/ 729205 h 4780344"/>
              <a:gd name="connsiteX8" fmla="*/ 1053296 w 4178461"/>
              <a:gd name="connsiteY8" fmla="*/ 810228 h 4780344"/>
              <a:gd name="connsiteX9" fmla="*/ 520861 w 4178461"/>
              <a:gd name="connsiteY9" fmla="*/ 1006997 h 4780344"/>
              <a:gd name="connsiteX10" fmla="*/ 235830 w 4178461"/>
              <a:gd name="connsiteY10" fmla="*/ 1222461 h 4780344"/>
              <a:gd name="connsiteX11" fmla="*/ 104172 w 4178461"/>
              <a:gd name="connsiteY11" fmla="*/ 1585731 h 4780344"/>
              <a:gd name="connsiteX12" fmla="*/ 0 w 4178461"/>
              <a:gd name="connsiteY12" fmla="*/ 2048719 h 4780344"/>
              <a:gd name="connsiteX13" fmla="*/ 104172 w 4178461"/>
              <a:gd name="connsiteY13" fmla="*/ 2500131 h 4780344"/>
              <a:gd name="connsiteX14" fmla="*/ 393539 w 4178461"/>
              <a:gd name="connsiteY14" fmla="*/ 3125164 h 4780344"/>
              <a:gd name="connsiteX15" fmla="*/ 659757 w 4178461"/>
              <a:gd name="connsiteY15" fmla="*/ 3646025 h 4780344"/>
              <a:gd name="connsiteX16" fmla="*/ 798653 w 4178461"/>
              <a:gd name="connsiteY16" fmla="*/ 3900668 h 4780344"/>
              <a:gd name="connsiteX17" fmla="*/ 1006998 w 4178461"/>
              <a:gd name="connsiteY17" fmla="*/ 4190035 h 4780344"/>
              <a:gd name="connsiteX18" fmla="*/ 1192193 w 4178461"/>
              <a:gd name="connsiteY18" fmla="*/ 4363655 h 4780344"/>
              <a:gd name="connsiteX19" fmla="*/ 1377388 w 4178461"/>
              <a:gd name="connsiteY19" fmla="*/ 4560425 h 4780344"/>
              <a:gd name="connsiteX20" fmla="*/ 1759352 w 4178461"/>
              <a:gd name="connsiteY20" fmla="*/ 4734045 h 4780344"/>
              <a:gd name="connsiteX21" fmla="*/ 1990846 w 4178461"/>
              <a:gd name="connsiteY21" fmla="*/ 4768769 h 4780344"/>
              <a:gd name="connsiteX22" fmla="*/ 2303362 w 4178461"/>
              <a:gd name="connsiteY22" fmla="*/ 4780344 h 4780344"/>
              <a:gd name="connsiteX23" fmla="*/ 2604304 w 4178461"/>
              <a:gd name="connsiteY23" fmla="*/ 4676172 h 4780344"/>
              <a:gd name="connsiteX24" fmla="*/ 3032567 w 4178461"/>
              <a:gd name="connsiteY24" fmla="*/ 4328931 h 4780344"/>
              <a:gd name="connsiteX25" fmla="*/ 3229337 w 4178461"/>
              <a:gd name="connsiteY25" fmla="*/ 4166886 h 4780344"/>
              <a:gd name="connsiteX26" fmla="*/ 3483980 w 4178461"/>
              <a:gd name="connsiteY26" fmla="*/ 3784921 h 4780344"/>
              <a:gd name="connsiteX27" fmla="*/ 3553428 w 4178461"/>
              <a:gd name="connsiteY27" fmla="*/ 3530278 h 4780344"/>
              <a:gd name="connsiteX28" fmla="*/ 3646026 w 4178461"/>
              <a:gd name="connsiteY28" fmla="*/ 3148314 h 4780344"/>
              <a:gd name="connsiteX29" fmla="*/ 3646026 w 4178461"/>
              <a:gd name="connsiteY29" fmla="*/ 2731625 h 4780344"/>
              <a:gd name="connsiteX30" fmla="*/ 3646026 w 4178461"/>
              <a:gd name="connsiteY30" fmla="*/ 2476982 h 4780344"/>
              <a:gd name="connsiteX31" fmla="*/ 3715474 w 4178461"/>
              <a:gd name="connsiteY31" fmla="*/ 2071868 h 4780344"/>
              <a:gd name="connsiteX32" fmla="*/ 3784922 w 4178461"/>
              <a:gd name="connsiteY32" fmla="*/ 1805650 h 4780344"/>
              <a:gd name="connsiteX33" fmla="*/ 3842795 w 4178461"/>
              <a:gd name="connsiteY33" fmla="*/ 1585731 h 4780344"/>
              <a:gd name="connsiteX34" fmla="*/ 3935393 w 4178461"/>
              <a:gd name="connsiteY34" fmla="*/ 1238491 h 4780344"/>
              <a:gd name="connsiteX35" fmla="*/ 3981691 w 4178461"/>
              <a:gd name="connsiteY35" fmla="*/ 995423 h 4780344"/>
              <a:gd name="connsiteX36" fmla="*/ 4132162 w 4178461"/>
              <a:gd name="connsiteY36" fmla="*/ 729205 h 4780344"/>
              <a:gd name="connsiteX37" fmla="*/ 4178461 w 4178461"/>
              <a:gd name="connsiteY37" fmla="*/ 544010 h 4780344"/>
              <a:gd name="connsiteX38" fmla="*/ 4132162 w 4178461"/>
              <a:gd name="connsiteY38" fmla="*/ 405114 h 4780344"/>
              <a:gd name="connsiteX39" fmla="*/ 4027990 w 4178461"/>
              <a:gd name="connsiteY39" fmla="*/ 300942 h 4780344"/>
              <a:gd name="connsiteX0" fmla="*/ 4027990 w 4178461"/>
              <a:gd name="connsiteY0" fmla="*/ 347241 h 4826643"/>
              <a:gd name="connsiteX1" fmla="*/ 3703899 w 4178461"/>
              <a:gd name="connsiteY1" fmla="*/ 92597 h 4826643"/>
              <a:gd name="connsiteX2" fmla="*/ 3332174 w 4178461"/>
              <a:gd name="connsiteY2" fmla="*/ 0 h 4826643"/>
              <a:gd name="connsiteX3" fmla="*/ 2916820 w 4178461"/>
              <a:gd name="connsiteY3" fmla="*/ 46299 h 4826643"/>
              <a:gd name="connsiteX4" fmla="*/ 2546431 w 4178461"/>
              <a:gd name="connsiteY4" fmla="*/ 173620 h 4826643"/>
              <a:gd name="connsiteX5" fmla="*/ 2180046 w 4178461"/>
              <a:gd name="connsiteY5" fmla="*/ 404664 h 4826643"/>
              <a:gd name="connsiteX6" fmla="*/ 1840375 w 4178461"/>
              <a:gd name="connsiteY6" fmla="*/ 590309 h 4826643"/>
              <a:gd name="connsiteX7" fmla="*/ 1458410 w 4178461"/>
              <a:gd name="connsiteY7" fmla="*/ 775504 h 4826643"/>
              <a:gd name="connsiteX8" fmla="*/ 1053296 w 4178461"/>
              <a:gd name="connsiteY8" fmla="*/ 856527 h 4826643"/>
              <a:gd name="connsiteX9" fmla="*/ 520861 w 4178461"/>
              <a:gd name="connsiteY9" fmla="*/ 1053296 h 4826643"/>
              <a:gd name="connsiteX10" fmla="*/ 235830 w 4178461"/>
              <a:gd name="connsiteY10" fmla="*/ 1268760 h 4826643"/>
              <a:gd name="connsiteX11" fmla="*/ 104172 w 4178461"/>
              <a:gd name="connsiteY11" fmla="*/ 1632030 h 4826643"/>
              <a:gd name="connsiteX12" fmla="*/ 0 w 4178461"/>
              <a:gd name="connsiteY12" fmla="*/ 2095018 h 4826643"/>
              <a:gd name="connsiteX13" fmla="*/ 104172 w 4178461"/>
              <a:gd name="connsiteY13" fmla="*/ 2546430 h 4826643"/>
              <a:gd name="connsiteX14" fmla="*/ 393539 w 4178461"/>
              <a:gd name="connsiteY14" fmla="*/ 3171463 h 4826643"/>
              <a:gd name="connsiteX15" fmla="*/ 659757 w 4178461"/>
              <a:gd name="connsiteY15" fmla="*/ 3692324 h 4826643"/>
              <a:gd name="connsiteX16" fmla="*/ 798653 w 4178461"/>
              <a:gd name="connsiteY16" fmla="*/ 3946967 h 4826643"/>
              <a:gd name="connsiteX17" fmla="*/ 1006998 w 4178461"/>
              <a:gd name="connsiteY17" fmla="*/ 4236334 h 4826643"/>
              <a:gd name="connsiteX18" fmla="*/ 1192193 w 4178461"/>
              <a:gd name="connsiteY18" fmla="*/ 4409954 h 4826643"/>
              <a:gd name="connsiteX19" fmla="*/ 1377388 w 4178461"/>
              <a:gd name="connsiteY19" fmla="*/ 4606724 h 4826643"/>
              <a:gd name="connsiteX20" fmla="*/ 1759352 w 4178461"/>
              <a:gd name="connsiteY20" fmla="*/ 4780344 h 4826643"/>
              <a:gd name="connsiteX21" fmla="*/ 1990846 w 4178461"/>
              <a:gd name="connsiteY21" fmla="*/ 4815068 h 4826643"/>
              <a:gd name="connsiteX22" fmla="*/ 2303362 w 4178461"/>
              <a:gd name="connsiteY22" fmla="*/ 4826643 h 4826643"/>
              <a:gd name="connsiteX23" fmla="*/ 2604304 w 4178461"/>
              <a:gd name="connsiteY23" fmla="*/ 4722471 h 4826643"/>
              <a:gd name="connsiteX24" fmla="*/ 3032567 w 4178461"/>
              <a:gd name="connsiteY24" fmla="*/ 4375230 h 4826643"/>
              <a:gd name="connsiteX25" fmla="*/ 3229337 w 4178461"/>
              <a:gd name="connsiteY25" fmla="*/ 4213185 h 4826643"/>
              <a:gd name="connsiteX26" fmla="*/ 3483980 w 4178461"/>
              <a:gd name="connsiteY26" fmla="*/ 3831220 h 4826643"/>
              <a:gd name="connsiteX27" fmla="*/ 3553428 w 4178461"/>
              <a:gd name="connsiteY27" fmla="*/ 3576577 h 4826643"/>
              <a:gd name="connsiteX28" fmla="*/ 3646026 w 4178461"/>
              <a:gd name="connsiteY28" fmla="*/ 3194613 h 4826643"/>
              <a:gd name="connsiteX29" fmla="*/ 3646026 w 4178461"/>
              <a:gd name="connsiteY29" fmla="*/ 2777924 h 4826643"/>
              <a:gd name="connsiteX30" fmla="*/ 3646026 w 4178461"/>
              <a:gd name="connsiteY30" fmla="*/ 2523281 h 4826643"/>
              <a:gd name="connsiteX31" fmla="*/ 3715474 w 4178461"/>
              <a:gd name="connsiteY31" fmla="*/ 2118167 h 4826643"/>
              <a:gd name="connsiteX32" fmla="*/ 3784922 w 4178461"/>
              <a:gd name="connsiteY32" fmla="*/ 1851949 h 4826643"/>
              <a:gd name="connsiteX33" fmla="*/ 3842795 w 4178461"/>
              <a:gd name="connsiteY33" fmla="*/ 1632030 h 4826643"/>
              <a:gd name="connsiteX34" fmla="*/ 3935393 w 4178461"/>
              <a:gd name="connsiteY34" fmla="*/ 1284790 h 4826643"/>
              <a:gd name="connsiteX35" fmla="*/ 3981691 w 4178461"/>
              <a:gd name="connsiteY35" fmla="*/ 1041722 h 4826643"/>
              <a:gd name="connsiteX36" fmla="*/ 4132162 w 4178461"/>
              <a:gd name="connsiteY36" fmla="*/ 775504 h 4826643"/>
              <a:gd name="connsiteX37" fmla="*/ 4178461 w 4178461"/>
              <a:gd name="connsiteY37" fmla="*/ 590309 h 4826643"/>
              <a:gd name="connsiteX38" fmla="*/ 4132162 w 4178461"/>
              <a:gd name="connsiteY38" fmla="*/ 451413 h 4826643"/>
              <a:gd name="connsiteX39" fmla="*/ 4027990 w 4178461"/>
              <a:gd name="connsiteY39" fmla="*/ 347241 h 4826643"/>
              <a:gd name="connsiteX0" fmla="*/ 3980246 w 4178461"/>
              <a:gd name="connsiteY0" fmla="*/ 188641 h 4826643"/>
              <a:gd name="connsiteX1" fmla="*/ 3703899 w 4178461"/>
              <a:gd name="connsiteY1" fmla="*/ 92597 h 4826643"/>
              <a:gd name="connsiteX2" fmla="*/ 3332174 w 4178461"/>
              <a:gd name="connsiteY2" fmla="*/ 0 h 4826643"/>
              <a:gd name="connsiteX3" fmla="*/ 2916820 w 4178461"/>
              <a:gd name="connsiteY3" fmla="*/ 46299 h 4826643"/>
              <a:gd name="connsiteX4" fmla="*/ 2546431 w 4178461"/>
              <a:gd name="connsiteY4" fmla="*/ 173620 h 4826643"/>
              <a:gd name="connsiteX5" fmla="*/ 2180046 w 4178461"/>
              <a:gd name="connsiteY5" fmla="*/ 404664 h 4826643"/>
              <a:gd name="connsiteX6" fmla="*/ 1840375 w 4178461"/>
              <a:gd name="connsiteY6" fmla="*/ 590309 h 4826643"/>
              <a:gd name="connsiteX7" fmla="*/ 1458410 w 4178461"/>
              <a:gd name="connsiteY7" fmla="*/ 775504 h 4826643"/>
              <a:gd name="connsiteX8" fmla="*/ 1053296 w 4178461"/>
              <a:gd name="connsiteY8" fmla="*/ 856527 h 4826643"/>
              <a:gd name="connsiteX9" fmla="*/ 520861 w 4178461"/>
              <a:gd name="connsiteY9" fmla="*/ 1053296 h 4826643"/>
              <a:gd name="connsiteX10" fmla="*/ 235830 w 4178461"/>
              <a:gd name="connsiteY10" fmla="*/ 1268760 h 4826643"/>
              <a:gd name="connsiteX11" fmla="*/ 104172 w 4178461"/>
              <a:gd name="connsiteY11" fmla="*/ 1632030 h 4826643"/>
              <a:gd name="connsiteX12" fmla="*/ 0 w 4178461"/>
              <a:gd name="connsiteY12" fmla="*/ 2095018 h 4826643"/>
              <a:gd name="connsiteX13" fmla="*/ 104172 w 4178461"/>
              <a:gd name="connsiteY13" fmla="*/ 2546430 h 4826643"/>
              <a:gd name="connsiteX14" fmla="*/ 393539 w 4178461"/>
              <a:gd name="connsiteY14" fmla="*/ 3171463 h 4826643"/>
              <a:gd name="connsiteX15" fmla="*/ 659757 w 4178461"/>
              <a:gd name="connsiteY15" fmla="*/ 3692324 h 4826643"/>
              <a:gd name="connsiteX16" fmla="*/ 798653 w 4178461"/>
              <a:gd name="connsiteY16" fmla="*/ 3946967 h 4826643"/>
              <a:gd name="connsiteX17" fmla="*/ 1006998 w 4178461"/>
              <a:gd name="connsiteY17" fmla="*/ 4236334 h 4826643"/>
              <a:gd name="connsiteX18" fmla="*/ 1192193 w 4178461"/>
              <a:gd name="connsiteY18" fmla="*/ 4409954 h 4826643"/>
              <a:gd name="connsiteX19" fmla="*/ 1377388 w 4178461"/>
              <a:gd name="connsiteY19" fmla="*/ 4606724 h 4826643"/>
              <a:gd name="connsiteX20" fmla="*/ 1759352 w 4178461"/>
              <a:gd name="connsiteY20" fmla="*/ 4780344 h 4826643"/>
              <a:gd name="connsiteX21" fmla="*/ 1990846 w 4178461"/>
              <a:gd name="connsiteY21" fmla="*/ 4815068 h 4826643"/>
              <a:gd name="connsiteX22" fmla="*/ 2303362 w 4178461"/>
              <a:gd name="connsiteY22" fmla="*/ 4826643 h 4826643"/>
              <a:gd name="connsiteX23" fmla="*/ 2604304 w 4178461"/>
              <a:gd name="connsiteY23" fmla="*/ 4722471 h 4826643"/>
              <a:gd name="connsiteX24" fmla="*/ 3032567 w 4178461"/>
              <a:gd name="connsiteY24" fmla="*/ 4375230 h 4826643"/>
              <a:gd name="connsiteX25" fmla="*/ 3229337 w 4178461"/>
              <a:gd name="connsiteY25" fmla="*/ 4213185 h 4826643"/>
              <a:gd name="connsiteX26" fmla="*/ 3483980 w 4178461"/>
              <a:gd name="connsiteY26" fmla="*/ 3831220 h 4826643"/>
              <a:gd name="connsiteX27" fmla="*/ 3553428 w 4178461"/>
              <a:gd name="connsiteY27" fmla="*/ 3576577 h 4826643"/>
              <a:gd name="connsiteX28" fmla="*/ 3646026 w 4178461"/>
              <a:gd name="connsiteY28" fmla="*/ 3194613 h 4826643"/>
              <a:gd name="connsiteX29" fmla="*/ 3646026 w 4178461"/>
              <a:gd name="connsiteY29" fmla="*/ 2777924 h 4826643"/>
              <a:gd name="connsiteX30" fmla="*/ 3646026 w 4178461"/>
              <a:gd name="connsiteY30" fmla="*/ 2523281 h 4826643"/>
              <a:gd name="connsiteX31" fmla="*/ 3715474 w 4178461"/>
              <a:gd name="connsiteY31" fmla="*/ 2118167 h 4826643"/>
              <a:gd name="connsiteX32" fmla="*/ 3784922 w 4178461"/>
              <a:gd name="connsiteY32" fmla="*/ 1851949 h 4826643"/>
              <a:gd name="connsiteX33" fmla="*/ 3842795 w 4178461"/>
              <a:gd name="connsiteY33" fmla="*/ 1632030 h 4826643"/>
              <a:gd name="connsiteX34" fmla="*/ 3935393 w 4178461"/>
              <a:gd name="connsiteY34" fmla="*/ 1284790 h 4826643"/>
              <a:gd name="connsiteX35" fmla="*/ 3981691 w 4178461"/>
              <a:gd name="connsiteY35" fmla="*/ 1041722 h 4826643"/>
              <a:gd name="connsiteX36" fmla="*/ 4132162 w 4178461"/>
              <a:gd name="connsiteY36" fmla="*/ 775504 h 4826643"/>
              <a:gd name="connsiteX37" fmla="*/ 4178461 w 4178461"/>
              <a:gd name="connsiteY37" fmla="*/ 590309 h 4826643"/>
              <a:gd name="connsiteX38" fmla="*/ 4132162 w 4178461"/>
              <a:gd name="connsiteY38" fmla="*/ 451413 h 4826643"/>
              <a:gd name="connsiteX39" fmla="*/ 3980246 w 4178461"/>
              <a:gd name="connsiteY39" fmla="*/ 188641 h 4826643"/>
              <a:gd name="connsiteX0" fmla="*/ 3980246 w 4178461"/>
              <a:gd name="connsiteY0" fmla="*/ 188641 h 4826643"/>
              <a:gd name="connsiteX1" fmla="*/ 3703899 w 4178461"/>
              <a:gd name="connsiteY1" fmla="*/ 92597 h 4826643"/>
              <a:gd name="connsiteX2" fmla="*/ 3332174 w 4178461"/>
              <a:gd name="connsiteY2" fmla="*/ 0 h 4826643"/>
              <a:gd name="connsiteX3" fmla="*/ 2916820 w 4178461"/>
              <a:gd name="connsiteY3" fmla="*/ 46299 h 4826643"/>
              <a:gd name="connsiteX4" fmla="*/ 2546431 w 4178461"/>
              <a:gd name="connsiteY4" fmla="*/ 173620 h 4826643"/>
              <a:gd name="connsiteX5" fmla="*/ 2180046 w 4178461"/>
              <a:gd name="connsiteY5" fmla="*/ 404664 h 4826643"/>
              <a:gd name="connsiteX6" fmla="*/ 1840375 w 4178461"/>
              <a:gd name="connsiteY6" fmla="*/ 590309 h 4826643"/>
              <a:gd name="connsiteX7" fmla="*/ 1458410 w 4178461"/>
              <a:gd name="connsiteY7" fmla="*/ 775504 h 4826643"/>
              <a:gd name="connsiteX8" fmla="*/ 1053296 w 4178461"/>
              <a:gd name="connsiteY8" fmla="*/ 856527 h 4826643"/>
              <a:gd name="connsiteX9" fmla="*/ 520861 w 4178461"/>
              <a:gd name="connsiteY9" fmla="*/ 1053296 h 4826643"/>
              <a:gd name="connsiteX10" fmla="*/ 235830 w 4178461"/>
              <a:gd name="connsiteY10" fmla="*/ 1268760 h 4826643"/>
              <a:gd name="connsiteX11" fmla="*/ 104172 w 4178461"/>
              <a:gd name="connsiteY11" fmla="*/ 1632030 h 4826643"/>
              <a:gd name="connsiteX12" fmla="*/ 0 w 4178461"/>
              <a:gd name="connsiteY12" fmla="*/ 2095018 h 4826643"/>
              <a:gd name="connsiteX13" fmla="*/ 104172 w 4178461"/>
              <a:gd name="connsiteY13" fmla="*/ 2546430 h 4826643"/>
              <a:gd name="connsiteX14" fmla="*/ 393539 w 4178461"/>
              <a:gd name="connsiteY14" fmla="*/ 3171463 h 4826643"/>
              <a:gd name="connsiteX15" fmla="*/ 659757 w 4178461"/>
              <a:gd name="connsiteY15" fmla="*/ 3692324 h 4826643"/>
              <a:gd name="connsiteX16" fmla="*/ 798653 w 4178461"/>
              <a:gd name="connsiteY16" fmla="*/ 3946967 h 4826643"/>
              <a:gd name="connsiteX17" fmla="*/ 1006998 w 4178461"/>
              <a:gd name="connsiteY17" fmla="*/ 4236334 h 4826643"/>
              <a:gd name="connsiteX18" fmla="*/ 1192193 w 4178461"/>
              <a:gd name="connsiteY18" fmla="*/ 4409954 h 4826643"/>
              <a:gd name="connsiteX19" fmla="*/ 1377388 w 4178461"/>
              <a:gd name="connsiteY19" fmla="*/ 4606724 h 4826643"/>
              <a:gd name="connsiteX20" fmla="*/ 1759352 w 4178461"/>
              <a:gd name="connsiteY20" fmla="*/ 4780344 h 4826643"/>
              <a:gd name="connsiteX21" fmla="*/ 1990846 w 4178461"/>
              <a:gd name="connsiteY21" fmla="*/ 4815068 h 4826643"/>
              <a:gd name="connsiteX22" fmla="*/ 2303362 w 4178461"/>
              <a:gd name="connsiteY22" fmla="*/ 4826643 h 4826643"/>
              <a:gd name="connsiteX23" fmla="*/ 2604304 w 4178461"/>
              <a:gd name="connsiteY23" fmla="*/ 4722471 h 4826643"/>
              <a:gd name="connsiteX24" fmla="*/ 3032567 w 4178461"/>
              <a:gd name="connsiteY24" fmla="*/ 4375230 h 4826643"/>
              <a:gd name="connsiteX25" fmla="*/ 3229337 w 4178461"/>
              <a:gd name="connsiteY25" fmla="*/ 4213185 h 4826643"/>
              <a:gd name="connsiteX26" fmla="*/ 3404182 w 4178461"/>
              <a:gd name="connsiteY26" fmla="*/ 3861049 h 4826643"/>
              <a:gd name="connsiteX27" fmla="*/ 3553428 w 4178461"/>
              <a:gd name="connsiteY27" fmla="*/ 3576577 h 4826643"/>
              <a:gd name="connsiteX28" fmla="*/ 3646026 w 4178461"/>
              <a:gd name="connsiteY28" fmla="*/ 3194613 h 4826643"/>
              <a:gd name="connsiteX29" fmla="*/ 3646026 w 4178461"/>
              <a:gd name="connsiteY29" fmla="*/ 2777924 h 4826643"/>
              <a:gd name="connsiteX30" fmla="*/ 3646026 w 4178461"/>
              <a:gd name="connsiteY30" fmla="*/ 2523281 h 4826643"/>
              <a:gd name="connsiteX31" fmla="*/ 3715474 w 4178461"/>
              <a:gd name="connsiteY31" fmla="*/ 2118167 h 4826643"/>
              <a:gd name="connsiteX32" fmla="*/ 3784922 w 4178461"/>
              <a:gd name="connsiteY32" fmla="*/ 1851949 h 4826643"/>
              <a:gd name="connsiteX33" fmla="*/ 3842795 w 4178461"/>
              <a:gd name="connsiteY33" fmla="*/ 1632030 h 4826643"/>
              <a:gd name="connsiteX34" fmla="*/ 3935393 w 4178461"/>
              <a:gd name="connsiteY34" fmla="*/ 1284790 h 4826643"/>
              <a:gd name="connsiteX35" fmla="*/ 3981691 w 4178461"/>
              <a:gd name="connsiteY35" fmla="*/ 1041722 h 4826643"/>
              <a:gd name="connsiteX36" fmla="*/ 4132162 w 4178461"/>
              <a:gd name="connsiteY36" fmla="*/ 775504 h 4826643"/>
              <a:gd name="connsiteX37" fmla="*/ 4178461 w 4178461"/>
              <a:gd name="connsiteY37" fmla="*/ 590309 h 4826643"/>
              <a:gd name="connsiteX38" fmla="*/ 4132162 w 4178461"/>
              <a:gd name="connsiteY38" fmla="*/ 451413 h 4826643"/>
              <a:gd name="connsiteX39" fmla="*/ 3980246 w 4178461"/>
              <a:gd name="connsiteY39" fmla="*/ 188641 h 4826643"/>
              <a:gd name="connsiteX0" fmla="*/ 3980246 w 4178461"/>
              <a:gd name="connsiteY0" fmla="*/ 188641 h 4826643"/>
              <a:gd name="connsiteX1" fmla="*/ 3703899 w 4178461"/>
              <a:gd name="connsiteY1" fmla="*/ 92597 h 4826643"/>
              <a:gd name="connsiteX2" fmla="*/ 3332174 w 4178461"/>
              <a:gd name="connsiteY2" fmla="*/ 0 h 4826643"/>
              <a:gd name="connsiteX3" fmla="*/ 2916820 w 4178461"/>
              <a:gd name="connsiteY3" fmla="*/ 46299 h 4826643"/>
              <a:gd name="connsiteX4" fmla="*/ 2546431 w 4178461"/>
              <a:gd name="connsiteY4" fmla="*/ 173620 h 4826643"/>
              <a:gd name="connsiteX5" fmla="*/ 2180046 w 4178461"/>
              <a:gd name="connsiteY5" fmla="*/ 404664 h 4826643"/>
              <a:gd name="connsiteX6" fmla="*/ 1840375 w 4178461"/>
              <a:gd name="connsiteY6" fmla="*/ 590309 h 4826643"/>
              <a:gd name="connsiteX7" fmla="*/ 1458410 w 4178461"/>
              <a:gd name="connsiteY7" fmla="*/ 775504 h 4826643"/>
              <a:gd name="connsiteX8" fmla="*/ 1053296 w 4178461"/>
              <a:gd name="connsiteY8" fmla="*/ 856527 h 4826643"/>
              <a:gd name="connsiteX9" fmla="*/ 520861 w 4178461"/>
              <a:gd name="connsiteY9" fmla="*/ 1053296 h 4826643"/>
              <a:gd name="connsiteX10" fmla="*/ 235830 w 4178461"/>
              <a:gd name="connsiteY10" fmla="*/ 1268760 h 4826643"/>
              <a:gd name="connsiteX11" fmla="*/ 104172 w 4178461"/>
              <a:gd name="connsiteY11" fmla="*/ 1632030 h 4826643"/>
              <a:gd name="connsiteX12" fmla="*/ 0 w 4178461"/>
              <a:gd name="connsiteY12" fmla="*/ 2095018 h 4826643"/>
              <a:gd name="connsiteX13" fmla="*/ 104172 w 4178461"/>
              <a:gd name="connsiteY13" fmla="*/ 2546430 h 4826643"/>
              <a:gd name="connsiteX14" fmla="*/ 393539 w 4178461"/>
              <a:gd name="connsiteY14" fmla="*/ 3171463 h 4826643"/>
              <a:gd name="connsiteX15" fmla="*/ 659757 w 4178461"/>
              <a:gd name="connsiteY15" fmla="*/ 3692324 h 4826643"/>
              <a:gd name="connsiteX16" fmla="*/ 798653 w 4178461"/>
              <a:gd name="connsiteY16" fmla="*/ 3946967 h 4826643"/>
              <a:gd name="connsiteX17" fmla="*/ 1006998 w 4178461"/>
              <a:gd name="connsiteY17" fmla="*/ 4236334 h 4826643"/>
              <a:gd name="connsiteX18" fmla="*/ 1192193 w 4178461"/>
              <a:gd name="connsiteY18" fmla="*/ 4409954 h 4826643"/>
              <a:gd name="connsiteX19" fmla="*/ 1377388 w 4178461"/>
              <a:gd name="connsiteY19" fmla="*/ 4606724 h 4826643"/>
              <a:gd name="connsiteX20" fmla="*/ 1759352 w 4178461"/>
              <a:gd name="connsiteY20" fmla="*/ 4780344 h 4826643"/>
              <a:gd name="connsiteX21" fmla="*/ 1990846 w 4178461"/>
              <a:gd name="connsiteY21" fmla="*/ 4815068 h 4826643"/>
              <a:gd name="connsiteX22" fmla="*/ 2303362 w 4178461"/>
              <a:gd name="connsiteY22" fmla="*/ 4826643 h 4826643"/>
              <a:gd name="connsiteX23" fmla="*/ 2604304 w 4178461"/>
              <a:gd name="connsiteY23" fmla="*/ 4722471 h 4826643"/>
              <a:gd name="connsiteX24" fmla="*/ 3032567 w 4178461"/>
              <a:gd name="connsiteY24" fmla="*/ 4375230 h 4826643"/>
              <a:gd name="connsiteX25" fmla="*/ 3229337 w 4178461"/>
              <a:gd name="connsiteY25" fmla="*/ 4213185 h 4826643"/>
              <a:gd name="connsiteX26" fmla="*/ 3476190 w 4178461"/>
              <a:gd name="connsiteY26" fmla="*/ 3933057 h 4826643"/>
              <a:gd name="connsiteX27" fmla="*/ 3553428 w 4178461"/>
              <a:gd name="connsiteY27" fmla="*/ 3576577 h 4826643"/>
              <a:gd name="connsiteX28" fmla="*/ 3646026 w 4178461"/>
              <a:gd name="connsiteY28" fmla="*/ 3194613 h 4826643"/>
              <a:gd name="connsiteX29" fmla="*/ 3646026 w 4178461"/>
              <a:gd name="connsiteY29" fmla="*/ 2777924 h 4826643"/>
              <a:gd name="connsiteX30" fmla="*/ 3646026 w 4178461"/>
              <a:gd name="connsiteY30" fmla="*/ 2523281 h 4826643"/>
              <a:gd name="connsiteX31" fmla="*/ 3715474 w 4178461"/>
              <a:gd name="connsiteY31" fmla="*/ 2118167 h 4826643"/>
              <a:gd name="connsiteX32" fmla="*/ 3784922 w 4178461"/>
              <a:gd name="connsiteY32" fmla="*/ 1851949 h 4826643"/>
              <a:gd name="connsiteX33" fmla="*/ 3842795 w 4178461"/>
              <a:gd name="connsiteY33" fmla="*/ 1632030 h 4826643"/>
              <a:gd name="connsiteX34" fmla="*/ 3935393 w 4178461"/>
              <a:gd name="connsiteY34" fmla="*/ 1284790 h 4826643"/>
              <a:gd name="connsiteX35" fmla="*/ 3981691 w 4178461"/>
              <a:gd name="connsiteY35" fmla="*/ 1041722 h 4826643"/>
              <a:gd name="connsiteX36" fmla="*/ 4132162 w 4178461"/>
              <a:gd name="connsiteY36" fmla="*/ 775504 h 4826643"/>
              <a:gd name="connsiteX37" fmla="*/ 4178461 w 4178461"/>
              <a:gd name="connsiteY37" fmla="*/ 590309 h 4826643"/>
              <a:gd name="connsiteX38" fmla="*/ 4132162 w 4178461"/>
              <a:gd name="connsiteY38" fmla="*/ 451413 h 4826643"/>
              <a:gd name="connsiteX39" fmla="*/ 3980246 w 4178461"/>
              <a:gd name="connsiteY39" fmla="*/ 188641 h 4826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178461" h="4826643">
                <a:moveTo>
                  <a:pt x="3980246" y="188641"/>
                </a:moveTo>
                <a:lnTo>
                  <a:pt x="3703899" y="92597"/>
                </a:lnTo>
                <a:lnTo>
                  <a:pt x="3332174" y="0"/>
                </a:lnTo>
                <a:lnTo>
                  <a:pt x="2916820" y="46299"/>
                </a:lnTo>
                <a:lnTo>
                  <a:pt x="2546431" y="173620"/>
                </a:lnTo>
                <a:lnTo>
                  <a:pt x="2180046" y="404664"/>
                </a:lnTo>
                <a:lnTo>
                  <a:pt x="1840375" y="590309"/>
                </a:lnTo>
                <a:lnTo>
                  <a:pt x="1458410" y="775504"/>
                </a:lnTo>
                <a:lnTo>
                  <a:pt x="1053296" y="856527"/>
                </a:lnTo>
                <a:lnTo>
                  <a:pt x="520861" y="1053296"/>
                </a:lnTo>
                <a:lnTo>
                  <a:pt x="235830" y="1268760"/>
                </a:lnTo>
                <a:lnTo>
                  <a:pt x="104172" y="1632030"/>
                </a:lnTo>
                <a:lnTo>
                  <a:pt x="0" y="2095018"/>
                </a:lnTo>
                <a:lnTo>
                  <a:pt x="104172" y="2546430"/>
                </a:lnTo>
                <a:lnTo>
                  <a:pt x="393539" y="3171463"/>
                </a:lnTo>
                <a:lnTo>
                  <a:pt x="659757" y="3692324"/>
                </a:lnTo>
                <a:lnTo>
                  <a:pt x="798653" y="3946967"/>
                </a:lnTo>
                <a:lnTo>
                  <a:pt x="1006998" y="4236334"/>
                </a:lnTo>
                <a:lnTo>
                  <a:pt x="1192193" y="4409954"/>
                </a:lnTo>
                <a:lnTo>
                  <a:pt x="1377388" y="4606724"/>
                </a:lnTo>
                <a:lnTo>
                  <a:pt x="1759352" y="4780344"/>
                </a:lnTo>
                <a:lnTo>
                  <a:pt x="1990846" y="4815068"/>
                </a:lnTo>
                <a:lnTo>
                  <a:pt x="2303362" y="4826643"/>
                </a:lnTo>
                <a:lnTo>
                  <a:pt x="2604304" y="4722471"/>
                </a:lnTo>
                <a:lnTo>
                  <a:pt x="3032567" y="4375230"/>
                </a:lnTo>
                <a:lnTo>
                  <a:pt x="3229337" y="4213185"/>
                </a:lnTo>
                <a:lnTo>
                  <a:pt x="3476190" y="3933057"/>
                </a:lnTo>
                <a:lnTo>
                  <a:pt x="3553428" y="3576577"/>
                </a:lnTo>
                <a:lnTo>
                  <a:pt x="3646026" y="3194613"/>
                </a:lnTo>
                <a:lnTo>
                  <a:pt x="3646026" y="2777924"/>
                </a:lnTo>
                <a:lnTo>
                  <a:pt x="3646026" y="2523281"/>
                </a:lnTo>
                <a:lnTo>
                  <a:pt x="3715474" y="2118167"/>
                </a:lnTo>
                <a:lnTo>
                  <a:pt x="3784922" y="1851949"/>
                </a:lnTo>
                <a:lnTo>
                  <a:pt x="3842795" y="1632030"/>
                </a:lnTo>
                <a:lnTo>
                  <a:pt x="3935393" y="1284790"/>
                </a:lnTo>
                <a:lnTo>
                  <a:pt x="3981691" y="1041722"/>
                </a:lnTo>
                <a:lnTo>
                  <a:pt x="4132162" y="775504"/>
                </a:lnTo>
                <a:lnTo>
                  <a:pt x="4178461" y="590309"/>
                </a:lnTo>
                <a:lnTo>
                  <a:pt x="4132162" y="451413"/>
                </a:lnTo>
                <a:lnTo>
                  <a:pt x="3980246" y="188641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pic>
        <p:nvPicPr>
          <p:cNvPr id="20484" name="Picture 2" descr="C:\Users\Michael\Desktop\Synapsida\Vo Synapsida\Evolution\558px-Skull_synapsida_1_sv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89225" y="3148013"/>
            <a:ext cx="1958975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Gerade Verbindung 5"/>
          <p:cNvCxnSpPr/>
          <p:nvPr/>
        </p:nvCxnSpPr>
        <p:spPr>
          <a:xfrm flipV="1">
            <a:off x="947738" y="4362450"/>
            <a:ext cx="6154737" cy="1398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6"/>
          <p:cNvCxnSpPr>
            <a:cxnSpLocks/>
          </p:cNvCxnSpPr>
          <p:nvPr/>
        </p:nvCxnSpPr>
        <p:spPr>
          <a:xfrm flipV="1">
            <a:off x="1330325" y="4967288"/>
            <a:ext cx="0" cy="70167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Gerade Verbindung 7"/>
          <p:cNvCxnSpPr/>
          <p:nvPr/>
        </p:nvCxnSpPr>
        <p:spPr>
          <a:xfrm flipV="1">
            <a:off x="2589213" y="3003550"/>
            <a:ext cx="0" cy="12954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 flipV="1">
            <a:off x="6429375" y="3632200"/>
            <a:ext cx="1588" cy="89376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9" name="Textfeld 64"/>
          <p:cNvSpPr txBox="1">
            <a:spLocks noChangeArrowheads="1"/>
          </p:cNvSpPr>
          <p:nvPr/>
        </p:nvSpPr>
        <p:spPr bwMode="auto">
          <a:xfrm>
            <a:off x="385763" y="5811838"/>
            <a:ext cx="1382712" cy="104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1400" b="1"/>
              <a:t>Tetrapoda</a:t>
            </a:r>
          </a:p>
          <a:p>
            <a:pPr algn="ctr"/>
            <a:endParaRPr lang="de-DE" sz="1200"/>
          </a:p>
          <a:p>
            <a:pPr algn="ctr"/>
            <a:r>
              <a:rPr lang="de-DE" sz="1200"/>
              <a:t>(land-living vertebrates with 4 legs)</a:t>
            </a:r>
          </a:p>
        </p:txBody>
      </p:sp>
      <p:sp>
        <p:nvSpPr>
          <p:cNvPr id="20490" name="Textfeld 64"/>
          <p:cNvSpPr txBox="1">
            <a:spLocks noChangeArrowheads="1"/>
          </p:cNvSpPr>
          <p:nvPr/>
        </p:nvSpPr>
        <p:spPr bwMode="auto">
          <a:xfrm>
            <a:off x="1857375" y="5464175"/>
            <a:ext cx="1722438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1400" b="1"/>
              <a:t>Amniota</a:t>
            </a:r>
          </a:p>
          <a:p>
            <a:pPr algn="ctr"/>
            <a:endParaRPr lang="de-DE" sz="800"/>
          </a:p>
          <a:p>
            <a:pPr algn="ctr"/>
            <a:r>
              <a:rPr lang="de-DE" sz="1200"/>
              <a:t>(tetrapods laying eggs with solid shell)</a:t>
            </a:r>
          </a:p>
        </p:txBody>
      </p:sp>
      <p:sp>
        <p:nvSpPr>
          <p:cNvPr id="20491" name="Textfeld 64"/>
          <p:cNvSpPr txBox="1">
            <a:spLocks noChangeArrowheads="1"/>
          </p:cNvSpPr>
          <p:nvPr/>
        </p:nvSpPr>
        <p:spPr bwMode="auto">
          <a:xfrm>
            <a:off x="2933700" y="4114800"/>
            <a:ext cx="14890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b="1">
                <a:solidFill>
                  <a:srgbClr val="C00000"/>
                </a:solidFill>
              </a:rPr>
              <a:t>Synapsida</a:t>
            </a:r>
          </a:p>
          <a:p>
            <a:pPr algn="ctr"/>
            <a:r>
              <a:rPr lang="de-DE" sz="1200" b="1">
                <a:solidFill>
                  <a:srgbClr val="C00000"/>
                </a:solidFill>
              </a:rPr>
              <a:t>(only infratemporal fenestra)</a:t>
            </a:r>
          </a:p>
        </p:txBody>
      </p:sp>
      <p:sp>
        <p:nvSpPr>
          <p:cNvPr id="20492" name="Textfeld 64"/>
          <p:cNvSpPr txBox="1">
            <a:spLocks noChangeArrowheads="1"/>
          </p:cNvSpPr>
          <p:nvPr/>
        </p:nvSpPr>
        <p:spPr bwMode="auto">
          <a:xfrm>
            <a:off x="666750" y="4543425"/>
            <a:ext cx="13827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2000" b="1"/>
              <a:t>Amphibia</a:t>
            </a:r>
          </a:p>
        </p:txBody>
      </p:sp>
      <p:pic>
        <p:nvPicPr>
          <p:cNvPr id="20493" name="Grafik 13" descr="Skull_anapsida_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1930400"/>
            <a:ext cx="1822450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4" name="Grafik 14" descr="Skull_diapsida_1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51675" y="3101975"/>
            <a:ext cx="1804988" cy="87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5" name="Textfeld 64"/>
          <p:cNvSpPr txBox="1">
            <a:spLocks noChangeArrowheads="1"/>
          </p:cNvSpPr>
          <p:nvPr/>
        </p:nvSpPr>
        <p:spPr bwMode="auto">
          <a:xfrm>
            <a:off x="5468938" y="2762250"/>
            <a:ext cx="1804987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b="1"/>
              <a:t>Anapsida</a:t>
            </a:r>
          </a:p>
          <a:p>
            <a:pPr algn="ctr"/>
            <a:endParaRPr lang="de-DE" sz="800"/>
          </a:p>
          <a:p>
            <a:pPr algn="ctr"/>
            <a:r>
              <a:rPr lang="de-DE" sz="1200"/>
              <a:t>(without fenestra)</a:t>
            </a:r>
          </a:p>
          <a:p>
            <a:pPr algn="ctr"/>
            <a:endParaRPr lang="de-DE" sz="1000"/>
          </a:p>
        </p:txBody>
      </p:sp>
      <p:cxnSp>
        <p:nvCxnSpPr>
          <p:cNvPr id="17" name="Gerade Verbindung 16"/>
          <p:cNvCxnSpPr/>
          <p:nvPr/>
        </p:nvCxnSpPr>
        <p:spPr>
          <a:xfrm flipV="1">
            <a:off x="2589213" y="1995488"/>
            <a:ext cx="2189162" cy="1635125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97" name="Textfeld 64"/>
          <p:cNvSpPr txBox="1">
            <a:spLocks noChangeArrowheads="1"/>
          </p:cNvSpPr>
          <p:nvPr/>
        </p:nvSpPr>
        <p:spPr bwMode="auto">
          <a:xfrm>
            <a:off x="1752600" y="2720975"/>
            <a:ext cx="13827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1400" b="1">
                <a:solidFill>
                  <a:srgbClr val="C00000"/>
                </a:solidFill>
              </a:rPr>
              <a:t>Pelycosauria</a:t>
            </a:r>
          </a:p>
        </p:txBody>
      </p:sp>
      <p:cxnSp>
        <p:nvCxnSpPr>
          <p:cNvPr id="19" name="Gerade Verbindung 18"/>
          <p:cNvCxnSpPr/>
          <p:nvPr/>
        </p:nvCxnSpPr>
        <p:spPr>
          <a:xfrm flipV="1">
            <a:off x="3702050" y="2355850"/>
            <a:ext cx="0" cy="4318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99" name="Textfeld 64"/>
          <p:cNvSpPr txBox="1">
            <a:spLocks noChangeArrowheads="1"/>
          </p:cNvSpPr>
          <p:nvPr/>
        </p:nvSpPr>
        <p:spPr bwMode="auto">
          <a:xfrm>
            <a:off x="3068638" y="2033588"/>
            <a:ext cx="12652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1400" b="1">
                <a:solidFill>
                  <a:srgbClr val="C00000"/>
                </a:solidFill>
              </a:rPr>
              <a:t>Therapsida</a:t>
            </a:r>
          </a:p>
        </p:txBody>
      </p:sp>
      <p:sp>
        <p:nvSpPr>
          <p:cNvPr id="20500" name="Textfeld 64"/>
          <p:cNvSpPr txBox="1">
            <a:spLocks noChangeArrowheads="1"/>
          </p:cNvSpPr>
          <p:nvPr/>
        </p:nvSpPr>
        <p:spPr bwMode="auto">
          <a:xfrm>
            <a:off x="4346575" y="1706563"/>
            <a:ext cx="11922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1400" b="1">
                <a:solidFill>
                  <a:srgbClr val="C00000"/>
                </a:solidFill>
              </a:rPr>
              <a:t>Mammalia</a:t>
            </a:r>
          </a:p>
        </p:txBody>
      </p:sp>
      <p:cxnSp>
        <p:nvCxnSpPr>
          <p:cNvPr id="22" name="Gerade Verbindung 21"/>
          <p:cNvCxnSpPr/>
          <p:nvPr/>
        </p:nvCxnSpPr>
        <p:spPr>
          <a:xfrm flipV="1">
            <a:off x="2592388" y="4313238"/>
            <a:ext cx="0" cy="108743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02" name="Textfeld 64"/>
          <p:cNvSpPr txBox="1">
            <a:spLocks noChangeArrowheads="1"/>
          </p:cNvSpPr>
          <p:nvPr/>
        </p:nvSpPr>
        <p:spPr bwMode="auto">
          <a:xfrm>
            <a:off x="6673850" y="4027488"/>
            <a:ext cx="236061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b="1"/>
              <a:t>Diapsida</a:t>
            </a:r>
          </a:p>
          <a:p>
            <a:pPr algn="ctr"/>
            <a:endParaRPr lang="de-DE" sz="800"/>
          </a:p>
          <a:p>
            <a:pPr algn="ctr"/>
            <a:r>
              <a:rPr lang="de-DE" sz="1200"/>
              <a:t>(Infra- and supratemporal fenestra, e.g. crocodiles, lepidosaurs, dinosaurs, birds)</a:t>
            </a:r>
          </a:p>
          <a:p>
            <a:pPr algn="ctr"/>
            <a:endParaRPr lang="de-DE" sz="1000"/>
          </a:p>
        </p:txBody>
      </p:sp>
      <p:pic>
        <p:nvPicPr>
          <p:cNvPr id="24" name="Picture 2" descr="C:\Users\Michael\Desktop\VHS\VHS_Halle\Vortrag_Lystrosaurus\Bilder\Dimetrodon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54188" y="1563688"/>
            <a:ext cx="1824037" cy="102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</p:pic>
      <p:pic>
        <p:nvPicPr>
          <p:cNvPr id="25" name="Picture 7" descr="C:\Users\Michael\Desktop\Lystrosaurus\Internet_lystrosaurus\Lystr_georg1DB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5F6F8"/>
              </a:clrFrom>
              <a:clrTo>
                <a:srgbClr val="F5F6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9588" y="1419225"/>
            <a:ext cx="126047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</p:pic>
      <p:pic>
        <p:nvPicPr>
          <p:cNvPr id="26" name="Picture 42" descr="C:\Users\Michael\Desktop\Synapsida\Vorträge\Korbach\Bilder\elefant2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570"/>
          <a:stretch>
            <a:fillRect/>
          </a:stretch>
        </p:blipFill>
        <p:spPr bwMode="auto">
          <a:xfrm>
            <a:off x="4273550" y="627063"/>
            <a:ext cx="1404938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</p:pic>
      <p:pic>
        <p:nvPicPr>
          <p:cNvPr id="27" name="Grafik 26" descr="Ohmdenosaurus-dinozavr_org_.jpg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749" r="1962"/>
          <a:stretch>
            <a:fillRect/>
          </a:stretch>
        </p:blipFill>
        <p:spPr bwMode="auto">
          <a:xfrm>
            <a:off x="7226300" y="5091113"/>
            <a:ext cx="1676400" cy="133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2700000" sy="-23000" kx="-800382" algn="bl" rotWithShape="0">
              <a:srgbClr val="000000">
                <a:alpha val="20000"/>
              </a:srgbClr>
            </a:outerShdw>
          </a:effectLst>
        </p:spPr>
      </p:pic>
      <p:pic>
        <p:nvPicPr>
          <p:cNvPr id="28" name="Grafik 27" descr="green_turtle_small.jpg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150969" flipH="1">
            <a:off x="7031038" y="1025525"/>
            <a:ext cx="1362075" cy="107473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0508" name="Textfeld 35"/>
          <p:cNvSpPr txBox="1">
            <a:spLocks noChangeArrowheads="1"/>
          </p:cNvSpPr>
          <p:nvPr/>
        </p:nvSpPr>
        <p:spPr bwMode="auto">
          <a:xfrm>
            <a:off x="0" y="46038"/>
            <a:ext cx="9144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3200" b="1">
                <a:latin typeface="Calibri" pitchFamily="34" charset="0"/>
              </a:rPr>
              <a:t>Up to 2014 plicidentine was unknown in synapsids!</a:t>
            </a:r>
          </a:p>
        </p:txBody>
      </p:sp>
      <p:pic>
        <p:nvPicPr>
          <p:cNvPr id="20509" name="Grafik 2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4938" y="3505200"/>
            <a:ext cx="1941512" cy="114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2" name="Gruppieren 31"/>
          <p:cNvGrpSpPr>
            <a:grpSpLocks/>
          </p:cNvGrpSpPr>
          <p:nvPr/>
        </p:nvGrpSpPr>
        <p:grpSpPr bwMode="auto">
          <a:xfrm>
            <a:off x="0" y="682625"/>
            <a:ext cx="3248025" cy="2509838"/>
            <a:chOff x="105555" y="683240"/>
            <a:chExt cx="3246566" cy="2509642"/>
          </a:xfrm>
        </p:grpSpPr>
        <p:sp>
          <p:nvSpPr>
            <p:cNvPr id="2" name="Ellipse 1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1527316" y="1419782"/>
              <a:ext cx="1824805" cy="1773100"/>
            </a:xfrm>
            <a:prstGeom prst="ellipse">
              <a:avLst/>
            </a:prstGeom>
            <a:noFill/>
            <a:ln w="444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/>
            </a:p>
          </p:txBody>
        </p:sp>
        <p:sp>
          <p:nvSpPr>
            <p:cNvPr id="33" name="Pfeil nach rechts 30"/>
            <p:cNvSpPr>
              <a:spLocks noChangeArrowheads="1"/>
            </p:cNvSpPr>
            <p:nvPr/>
          </p:nvSpPr>
          <p:spPr bwMode="auto">
            <a:xfrm rot="3545958">
              <a:off x="1156603" y="1339712"/>
              <a:ext cx="1077828" cy="498251"/>
            </a:xfrm>
            <a:prstGeom prst="rightArrow">
              <a:avLst>
                <a:gd name="adj1" fmla="val 39796"/>
                <a:gd name="adj2" fmla="val 49999"/>
              </a:avLst>
            </a:prstGeom>
            <a:solidFill>
              <a:srgbClr val="C00000"/>
            </a:solidFill>
            <a:ln w="12700" algn="ctr">
              <a:solidFill>
                <a:srgbClr val="C00000"/>
              </a:solidFill>
              <a:miter lim="800000"/>
              <a:headEnd/>
              <a:tailEnd/>
            </a:ln>
          </p:spPr>
          <p:txBody>
            <a:bodyPr rot="10800000"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  <p:sp>
          <p:nvSpPr>
            <p:cNvPr id="5" name="Textfeld 4">
              <a:extLst>
                <a:ext uri="{FF2B5EF4-FFF2-40B4-BE49-F238E27FC236}"/>
              </a:extLst>
            </p:cNvPr>
            <p:cNvSpPr txBox="1"/>
            <p:nvPr/>
          </p:nvSpPr>
          <p:spPr>
            <a:xfrm>
              <a:off x="105555" y="683240"/>
              <a:ext cx="3032350" cy="96036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44450">
              <a:solidFill>
                <a:srgbClr val="C00000"/>
              </a:solidFill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dirty="0">
                  <a:latin typeface="+mn-lt"/>
                  <a:cs typeface="+mn-cs"/>
                </a:rPr>
                <a:t>2014: </a:t>
              </a:r>
              <a:r>
                <a:rPr lang="de-DE" dirty="0" err="1">
                  <a:latin typeface="+mn-lt"/>
                  <a:cs typeface="+mn-cs"/>
                </a:rPr>
                <a:t>discovery</a:t>
              </a:r>
              <a:r>
                <a:rPr lang="de-DE" dirty="0">
                  <a:latin typeface="+mn-lt"/>
                  <a:cs typeface="+mn-cs"/>
                </a:rPr>
                <a:t> </a:t>
              </a:r>
              <a:r>
                <a:rPr lang="de-DE" dirty="0" err="1">
                  <a:latin typeface="+mn-lt"/>
                  <a:cs typeface="+mn-cs"/>
                </a:rPr>
                <a:t>of</a:t>
              </a:r>
              <a:r>
                <a:rPr lang="de-DE" dirty="0">
                  <a:latin typeface="+mn-lt"/>
                  <a:cs typeface="+mn-cs"/>
                </a:rPr>
                <a:t> </a:t>
              </a:r>
              <a:r>
                <a:rPr lang="de-DE" dirty="0" err="1">
                  <a:latin typeface="+mn-lt"/>
                  <a:cs typeface="+mn-cs"/>
                </a:rPr>
                <a:t>plicidentine</a:t>
              </a:r>
              <a:r>
                <a:rPr lang="de-DE" dirty="0">
                  <a:latin typeface="+mn-lt"/>
                  <a:cs typeface="+mn-cs"/>
                </a:rPr>
                <a:t> in </a:t>
              </a:r>
              <a:r>
                <a:rPr lang="de-DE" dirty="0" err="1">
                  <a:latin typeface="+mn-lt"/>
                  <a:cs typeface="+mn-cs"/>
                </a:rPr>
                <a:t>one</a:t>
              </a:r>
              <a:r>
                <a:rPr lang="de-DE" dirty="0">
                  <a:latin typeface="+mn-lt"/>
                  <a:cs typeface="+mn-cs"/>
                </a:rPr>
                <a:t> </a:t>
              </a:r>
              <a:r>
                <a:rPr lang="de-DE" dirty="0" err="1">
                  <a:latin typeface="+mn-lt"/>
                  <a:cs typeface="+mn-cs"/>
                </a:rPr>
                <a:t>group</a:t>
              </a:r>
              <a:r>
                <a:rPr lang="de-DE" dirty="0">
                  <a:latin typeface="+mn-lt"/>
                  <a:cs typeface="+mn-cs"/>
                </a:rPr>
                <a:t> </a:t>
              </a:r>
              <a:r>
                <a:rPr lang="de-DE" dirty="0" err="1">
                  <a:latin typeface="+mn-lt"/>
                  <a:cs typeface="+mn-cs"/>
                </a:rPr>
                <a:t>of</a:t>
              </a:r>
              <a:r>
                <a:rPr lang="de-DE" dirty="0">
                  <a:latin typeface="+mn-lt"/>
                  <a:cs typeface="+mn-cs"/>
                </a:rPr>
                <a:t> </a:t>
              </a:r>
              <a:r>
                <a:rPr lang="de-DE" dirty="0" err="1">
                  <a:latin typeface="+mn-lt"/>
                  <a:cs typeface="+mn-cs"/>
                </a:rPr>
                <a:t>pelycosaurs</a:t>
              </a:r>
              <a:endParaRPr lang="de-DE" dirty="0">
                <a:latin typeface="+mn-lt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Grafik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5588" y="674688"/>
            <a:ext cx="8672512" cy="621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Textfeld 5"/>
          <p:cNvSpPr txBox="1">
            <a:spLocks noChangeArrowheads="1"/>
          </p:cNvSpPr>
          <p:nvPr/>
        </p:nvSpPr>
        <p:spPr bwMode="auto">
          <a:xfrm>
            <a:off x="255588" y="6183313"/>
            <a:ext cx="19272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>
                <a:latin typeface="Calibri" pitchFamily="34" charset="0"/>
              </a:rPr>
              <a:t>Brink et al. 2014</a:t>
            </a:r>
          </a:p>
        </p:txBody>
      </p:sp>
      <p:sp>
        <p:nvSpPr>
          <p:cNvPr id="21507" name="Textfeld 6"/>
          <p:cNvSpPr txBox="1">
            <a:spLocks noChangeArrowheads="1"/>
          </p:cNvSpPr>
          <p:nvPr/>
        </p:nvSpPr>
        <p:spPr bwMode="auto">
          <a:xfrm>
            <a:off x="0" y="46038"/>
            <a:ext cx="9144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3200" b="1">
                <a:latin typeface="Calibri" pitchFamily="34" charset="0"/>
              </a:rPr>
              <a:t>2014: The first record of plicidentine in synapsids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feld 3"/>
          <p:cNvSpPr txBox="1">
            <a:spLocks noChangeArrowheads="1"/>
          </p:cNvSpPr>
          <p:nvPr/>
        </p:nvSpPr>
        <p:spPr bwMode="auto">
          <a:xfrm>
            <a:off x="403225" y="727075"/>
            <a:ext cx="8337550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de-DE">
                <a:latin typeface="Calibri" pitchFamily="34" charset="0"/>
              </a:rPr>
              <a:t>Investigation of a skull of the pelycosaur </a:t>
            </a:r>
            <a:r>
              <a:rPr lang="de-DE" i="1">
                <a:latin typeface="Calibri" pitchFamily="34" charset="0"/>
              </a:rPr>
              <a:t>Varanosaurus acustirostris </a:t>
            </a:r>
            <a:r>
              <a:rPr lang="de-DE">
                <a:latin typeface="Calibri" pitchFamily="34" charset="0"/>
              </a:rPr>
              <a:t>at the facility ANTARES at FRM II in Munich</a:t>
            </a:r>
          </a:p>
          <a:p>
            <a:pPr marL="285750" indent="-285750">
              <a:buFont typeface="Arial" charset="0"/>
              <a:buChar char="•"/>
            </a:pPr>
            <a:r>
              <a:rPr lang="en-US">
                <a:latin typeface="Calibri" pitchFamily="34" charset="0"/>
              </a:rPr>
              <a:t>member of the primitive pelycosaur group Varanopseidae</a:t>
            </a:r>
          </a:p>
          <a:p>
            <a:pPr marL="285750" indent="-285750">
              <a:buFont typeface="Arial" charset="0"/>
              <a:buChar char="•"/>
            </a:pPr>
            <a:r>
              <a:rPr lang="en-US">
                <a:latin typeface="Calibri" pitchFamily="34" charset="0"/>
              </a:rPr>
              <a:t>Specimen from the collection of the Bayerische Staatssammlung in Munich</a:t>
            </a:r>
          </a:p>
          <a:p>
            <a:pPr marL="285750" indent="-285750">
              <a:buFont typeface="Arial" charset="0"/>
              <a:buChar char="•"/>
            </a:pPr>
            <a:r>
              <a:rPr lang="en-US">
                <a:latin typeface="Calibri" pitchFamily="34" charset="0"/>
              </a:rPr>
              <a:t>early Permian of Texas</a:t>
            </a:r>
            <a:endParaRPr lang="de-DE">
              <a:latin typeface="Calibri" pitchFamily="34" charset="0"/>
            </a:endParaRPr>
          </a:p>
        </p:txBody>
      </p:sp>
      <p:pic>
        <p:nvPicPr>
          <p:cNvPr id="22530" name="Grafik 5" descr="Ein Bild, das Tier enthält.&#10;&#10;Mit sehr hoher Zuverlässigkeit generierte Beschreibung"/>
          <p:cNvPicPr>
            <a:picLocks noChangeAspect="1"/>
          </p:cNvPicPr>
          <p:nvPr/>
        </p:nvPicPr>
        <p:blipFill>
          <a:blip r:embed="rId2"/>
          <a:srcRect l="699" t="9035"/>
          <a:stretch>
            <a:fillRect/>
          </a:stretch>
        </p:blipFill>
        <p:spPr bwMode="auto">
          <a:xfrm>
            <a:off x="1544638" y="2316163"/>
            <a:ext cx="6399212" cy="428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Rechteck 9"/>
          <p:cNvSpPr>
            <a:spLocks noChangeArrowheads="1"/>
          </p:cNvSpPr>
          <p:nvPr/>
        </p:nvSpPr>
        <p:spPr bwMode="auto">
          <a:xfrm>
            <a:off x="382588" y="0"/>
            <a:ext cx="82089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2800" b="1">
                <a:latin typeface="Calibri" pitchFamily="34" charset="0"/>
              </a:rPr>
              <a:t>Tooth structure of early synapsids</a:t>
            </a:r>
            <a:endParaRPr lang="en-GB" sz="2800" b="1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el 10"/>
          <p:cNvSpPr>
            <a:spLocks noGrp="1"/>
          </p:cNvSpPr>
          <p:nvPr>
            <p:ph type="title"/>
          </p:nvPr>
        </p:nvSpPr>
        <p:spPr>
          <a:xfrm>
            <a:off x="193675" y="666750"/>
            <a:ext cx="8758238" cy="598488"/>
          </a:xfrm>
        </p:spPr>
        <p:txBody>
          <a:bodyPr/>
          <a:lstStyle/>
          <a:p>
            <a:pPr eaLnBrk="1" hangingPunct="1"/>
            <a:r>
              <a:rPr lang="de-DE" smtClean="0">
                <a:latin typeface="Arial" charset="0"/>
                <a:ea typeface="Arial Unicode MS"/>
                <a:cs typeface="Arial" charset="0"/>
              </a:rPr>
              <a:t>The ANTARES facility for neutron imaging at FRM II</a:t>
            </a:r>
          </a:p>
        </p:txBody>
      </p:sp>
      <p:sp>
        <p:nvSpPr>
          <p:cNvPr id="23554" name="Inhaltsplatzhalter 11"/>
          <p:cNvSpPr>
            <a:spLocks noGrp="1"/>
          </p:cNvSpPr>
          <p:nvPr>
            <p:ph idx="1"/>
          </p:nvPr>
        </p:nvSpPr>
        <p:spPr>
          <a:xfrm>
            <a:off x="-4203700" y="2303463"/>
            <a:ext cx="2243137" cy="1490662"/>
          </a:xfrm>
        </p:spPr>
        <p:txBody>
          <a:bodyPr/>
          <a:lstStyle/>
          <a:p>
            <a:pPr eaLnBrk="1" hangingPunct="1"/>
            <a:r>
              <a:rPr lang="de-DE" smtClean="0">
                <a:latin typeface="Arial" charset="0"/>
                <a:ea typeface="Arial Unicode MS"/>
                <a:cs typeface="Arial" charset="0"/>
              </a:rPr>
              <a:t>Wenn eine neue Folie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370A5F-6EDF-4354-A0AE-7015B29AAB72}" type="slidenum">
              <a:rPr lang="de-DE"/>
              <a:pPr>
                <a:defRPr/>
              </a:pPr>
              <a:t>10</a:t>
            </a:fld>
            <a:endParaRPr lang="de-DE" dirty="0"/>
          </a:p>
        </p:txBody>
      </p:sp>
      <p:pic>
        <p:nvPicPr>
          <p:cNvPr id="23556" name="Grafik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12838"/>
            <a:ext cx="9144000" cy="528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el 10"/>
          <p:cNvSpPr>
            <a:spLocks noGrp="1"/>
          </p:cNvSpPr>
          <p:nvPr>
            <p:ph type="title"/>
          </p:nvPr>
        </p:nvSpPr>
        <p:spPr>
          <a:xfrm>
            <a:off x="269875" y="647700"/>
            <a:ext cx="8758238" cy="598488"/>
          </a:xfrm>
        </p:spPr>
        <p:txBody>
          <a:bodyPr/>
          <a:lstStyle/>
          <a:p>
            <a:pPr eaLnBrk="1" hangingPunct="1"/>
            <a:r>
              <a:rPr lang="de-DE" smtClean="0">
                <a:latin typeface="Arial" charset="0"/>
                <a:ea typeface="Arial Unicode MS"/>
                <a:cs typeface="Arial" charset="0"/>
              </a:rPr>
              <a:t>ANTARES – Technical Data</a:t>
            </a:r>
          </a:p>
        </p:txBody>
      </p:sp>
      <p:sp>
        <p:nvSpPr>
          <p:cNvPr id="24578" name="Inhaltsplatzhalter 11"/>
          <p:cNvSpPr>
            <a:spLocks noGrp="1"/>
          </p:cNvSpPr>
          <p:nvPr>
            <p:ph idx="1"/>
          </p:nvPr>
        </p:nvSpPr>
        <p:spPr>
          <a:xfrm>
            <a:off x="-4203700" y="2303463"/>
            <a:ext cx="2243137" cy="1490662"/>
          </a:xfrm>
        </p:spPr>
        <p:txBody>
          <a:bodyPr/>
          <a:lstStyle/>
          <a:p>
            <a:pPr eaLnBrk="1" hangingPunct="1"/>
            <a:r>
              <a:rPr lang="de-DE" smtClean="0">
                <a:latin typeface="Arial" charset="0"/>
                <a:ea typeface="Arial Unicode MS"/>
                <a:cs typeface="Arial" charset="0"/>
              </a:rPr>
              <a:t>Wenn eine neue Folie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A01772-7DC4-49FB-9D88-7AA19BF2E2E2}" type="slidenum">
              <a:rPr lang="de-DE"/>
              <a:pPr>
                <a:defRPr/>
              </a:pPr>
              <a:t>11</a:t>
            </a:fld>
            <a:endParaRPr lang="de-DE" dirty="0"/>
          </a:p>
        </p:txBody>
      </p:sp>
      <p:sp>
        <p:nvSpPr>
          <p:cNvPr id="8" name="Inhaltsplatzhalter 11"/>
          <p:cNvSpPr txBox="1">
            <a:spLocks/>
          </p:cNvSpPr>
          <p:nvPr/>
        </p:nvSpPr>
        <p:spPr>
          <a:xfrm>
            <a:off x="193675" y="1122363"/>
            <a:ext cx="8756650" cy="5221287"/>
          </a:xfrm>
          <a:prstGeom prst="rect">
            <a:avLst/>
          </a:prstGeom>
        </p:spPr>
        <p:txBody>
          <a:bodyPr/>
          <a:lstStyle>
            <a:lvl1pPr marL="268288" indent="-2682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" pitchFamily="2" charset="2"/>
              <a:buChar char="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" panose="05000000000000000000" pitchFamily="2" charset="2"/>
              <a:buChar char="l"/>
              <a:defRPr sz="18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" panose="05000000000000000000" pitchFamily="2" charset="2"/>
              <a:buChar char="l"/>
              <a:defRPr sz="16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3pPr>
            <a:lvl4pPr marL="15621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4pPr>
            <a:lvl5pPr marL="1981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D3C71"/>
              </a:buClr>
              <a:buSzPct val="90000"/>
              <a:buFont typeface="Arial" pitchFamily="34" charset="0"/>
              <a:buChar char="■"/>
              <a:defRPr sz="1400">
                <a:solidFill>
                  <a:schemeClr val="tx1"/>
                </a:solidFill>
                <a:latin typeface="+mn-lt"/>
                <a:ea typeface="ＭＳ Ｐゴシック" pitchFamily="1" charset="-128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de-DE" sz="1600" b="1" dirty="0" err="1"/>
              <a:t>Collimation</a:t>
            </a:r>
            <a:r>
              <a:rPr lang="de-DE" sz="1600" b="1" dirty="0"/>
              <a:t> </a:t>
            </a:r>
            <a:r>
              <a:rPr lang="de-DE" sz="1600" b="1" dirty="0" err="1"/>
              <a:t>and</a:t>
            </a:r>
            <a:r>
              <a:rPr lang="de-DE" sz="1600" b="1" dirty="0"/>
              <a:t> </a:t>
            </a:r>
            <a:r>
              <a:rPr lang="de-DE" sz="1600" b="1" dirty="0" err="1"/>
              <a:t>flux</a:t>
            </a:r>
            <a:r>
              <a:rPr lang="de-DE" sz="1600" b="1" dirty="0"/>
              <a:t> at </a:t>
            </a:r>
            <a:r>
              <a:rPr lang="de-DE" sz="1600" b="1" dirty="0" err="1"/>
              <a:t>the</a:t>
            </a:r>
            <a:r>
              <a:rPr lang="de-DE" sz="1600" b="1" dirty="0"/>
              <a:t> sample </a:t>
            </a:r>
            <a:r>
              <a:rPr lang="de-DE" sz="1600" b="1" dirty="0" err="1"/>
              <a:t>position</a:t>
            </a:r>
            <a:r>
              <a:rPr lang="de-DE" sz="1600" b="1" dirty="0"/>
              <a:t> </a:t>
            </a:r>
            <a:r>
              <a:rPr lang="de-DE" sz="1600" b="1" dirty="0" smtClean="0"/>
              <a:t>in </a:t>
            </a:r>
            <a:r>
              <a:rPr lang="de-DE" sz="1600" b="1" dirty="0" err="1" smtClean="0"/>
              <a:t>chamber</a:t>
            </a:r>
            <a:r>
              <a:rPr lang="de-DE" sz="1600" b="1" dirty="0" smtClean="0"/>
              <a:t> 2</a:t>
            </a:r>
            <a:endParaRPr lang="de-DE" sz="1600" dirty="0"/>
          </a:p>
          <a:p>
            <a:pPr>
              <a:defRPr/>
            </a:pPr>
            <a:r>
              <a:rPr lang="de-DE" sz="1400" dirty="0"/>
              <a:t>L/D = 200, 4·10</a:t>
            </a:r>
            <a:r>
              <a:rPr lang="de-DE" sz="1400" baseline="30000" dirty="0"/>
              <a:t>8</a:t>
            </a:r>
            <a:r>
              <a:rPr lang="de-DE" sz="1400" dirty="0"/>
              <a:t> n cm</a:t>
            </a:r>
            <a:r>
              <a:rPr lang="de-DE" sz="1400" baseline="30000" dirty="0"/>
              <a:t>-2</a:t>
            </a:r>
            <a:r>
              <a:rPr lang="de-DE" sz="1400" dirty="0"/>
              <a:t> s</a:t>
            </a:r>
            <a:r>
              <a:rPr lang="de-DE" sz="1400" baseline="30000" dirty="0"/>
              <a:t>-1</a:t>
            </a:r>
            <a:endParaRPr lang="de-DE" sz="1400" dirty="0"/>
          </a:p>
          <a:p>
            <a:pPr>
              <a:defRPr/>
            </a:pPr>
            <a:r>
              <a:rPr lang="de-DE" sz="1400" dirty="0"/>
              <a:t>L/D = 400, 1·10</a:t>
            </a:r>
            <a:r>
              <a:rPr lang="de-DE" sz="1400" baseline="30000" dirty="0"/>
              <a:t>8</a:t>
            </a:r>
            <a:r>
              <a:rPr lang="de-DE" sz="1400" dirty="0"/>
              <a:t> n cm</a:t>
            </a:r>
            <a:r>
              <a:rPr lang="de-DE" sz="1400" baseline="30000" dirty="0"/>
              <a:t>-2</a:t>
            </a:r>
            <a:r>
              <a:rPr lang="de-DE" sz="1400" dirty="0"/>
              <a:t> s</a:t>
            </a:r>
            <a:r>
              <a:rPr lang="de-DE" sz="1400" baseline="30000" dirty="0"/>
              <a:t>-1</a:t>
            </a:r>
            <a:endParaRPr lang="de-DE" sz="1400" dirty="0"/>
          </a:p>
          <a:p>
            <a:pPr>
              <a:defRPr/>
            </a:pPr>
            <a:r>
              <a:rPr lang="de-DE" sz="1400" dirty="0"/>
              <a:t>L/D = 800, 2.6·10</a:t>
            </a:r>
            <a:r>
              <a:rPr lang="de-DE" sz="1400" baseline="30000" dirty="0"/>
              <a:t>7</a:t>
            </a:r>
            <a:r>
              <a:rPr lang="de-DE" sz="1400" dirty="0"/>
              <a:t> n cm</a:t>
            </a:r>
            <a:r>
              <a:rPr lang="de-DE" sz="1400" baseline="30000" dirty="0"/>
              <a:t>-2</a:t>
            </a:r>
            <a:r>
              <a:rPr lang="de-DE" sz="1400" dirty="0"/>
              <a:t> s</a:t>
            </a:r>
            <a:r>
              <a:rPr lang="de-DE" sz="1400" baseline="30000" dirty="0"/>
              <a:t>-1</a:t>
            </a:r>
            <a:endParaRPr lang="de-DE" sz="1400" dirty="0"/>
          </a:p>
          <a:p>
            <a:pPr>
              <a:defRPr/>
            </a:pPr>
            <a:r>
              <a:rPr lang="de-DE" sz="1400" dirty="0"/>
              <a:t>L/D = </a:t>
            </a:r>
            <a:r>
              <a:rPr lang="de-DE" sz="1400" dirty="0" smtClean="0"/>
              <a:t>1600</a:t>
            </a:r>
            <a:r>
              <a:rPr lang="de-DE" sz="1400" dirty="0"/>
              <a:t>, </a:t>
            </a:r>
            <a:r>
              <a:rPr lang="de-DE" sz="1400" dirty="0" smtClean="0"/>
              <a:t>6.5·10</a:t>
            </a:r>
            <a:r>
              <a:rPr lang="de-DE" sz="1400" baseline="30000" dirty="0" smtClean="0"/>
              <a:t>6</a:t>
            </a:r>
            <a:r>
              <a:rPr lang="de-DE" sz="1400" dirty="0" smtClean="0"/>
              <a:t> </a:t>
            </a:r>
            <a:r>
              <a:rPr lang="de-DE" sz="1400" dirty="0"/>
              <a:t>n cm</a:t>
            </a:r>
            <a:r>
              <a:rPr lang="de-DE" sz="1400" baseline="30000" dirty="0"/>
              <a:t>-2</a:t>
            </a:r>
            <a:r>
              <a:rPr lang="de-DE" sz="1400" dirty="0"/>
              <a:t> s</a:t>
            </a:r>
            <a:r>
              <a:rPr lang="de-DE" sz="1400" baseline="30000" dirty="0"/>
              <a:t>-1</a:t>
            </a:r>
            <a:endParaRPr lang="de-DE" sz="1400" dirty="0"/>
          </a:p>
          <a:p>
            <a:pPr>
              <a:defRPr/>
            </a:pPr>
            <a:r>
              <a:rPr lang="de-DE" sz="1400" dirty="0"/>
              <a:t>L/D = 7000, 2.6·10</a:t>
            </a:r>
            <a:r>
              <a:rPr lang="de-DE" sz="1400" baseline="30000" dirty="0"/>
              <a:t>5</a:t>
            </a:r>
            <a:r>
              <a:rPr lang="de-DE" sz="1400" dirty="0"/>
              <a:t> n cm</a:t>
            </a:r>
            <a:r>
              <a:rPr lang="de-DE" sz="1400" baseline="30000" dirty="0"/>
              <a:t>-2</a:t>
            </a:r>
            <a:r>
              <a:rPr lang="de-DE" sz="1400" dirty="0"/>
              <a:t> s</a:t>
            </a:r>
            <a:r>
              <a:rPr lang="de-DE" sz="1400" baseline="30000" dirty="0"/>
              <a:t>-1</a:t>
            </a:r>
            <a:endParaRPr lang="de-DE" sz="1400" dirty="0"/>
          </a:p>
          <a:p>
            <a:pPr>
              <a:defRPr/>
            </a:pPr>
            <a:r>
              <a:rPr lang="de-DE" sz="1400" dirty="0" smtClean="0"/>
              <a:t>Beam </a:t>
            </a:r>
            <a:r>
              <a:rPr lang="de-DE" sz="1400" dirty="0" err="1"/>
              <a:t>size</a:t>
            </a:r>
            <a:r>
              <a:rPr lang="de-DE" sz="1400" dirty="0"/>
              <a:t> </a:t>
            </a:r>
            <a:r>
              <a:rPr lang="de-DE" sz="1400" dirty="0" err="1"/>
              <a:t>up</a:t>
            </a:r>
            <a:r>
              <a:rPr lang="de-DE" sz="1400" dirty="0"/>
              <a:t> </a:t>
            </a:r>
            <a:r>
              <a:rPr lang="de-DE" sz="1400" dirty="0" err="1"/>
              <a:t>to</a:t>
            </a:r>
            <a:r>
              <a:rPr lang="de-DE" sz="1400" dirty="0"/>
              <a:t> 35 × 35 </a:t>
            </a:r>
            <a:r>
              <a:rPr lang="de-DE" sz="1400" dirty="0" smtClean="0"/>
              <a:t>cm</a:t>
            </a:r>
            <a:r>
              <a:rPr lang="de-DE" sz="1400" baseline="30000" dirty="0" smtClean="0"/>
              <a:t>2</a:t>
            </a:r>
          </a:p>
          <a:p>
            <a:pPr>
              <a:defRPr/>
            </a:pPr>
            <a:endParaRPr lang="de-DE" sz="1400" dirty="0"/>
          </a:p>
          <a:p>
            <a:pPr>
              <a:defRPr/>
            </a:pPr>
            <a:r>
              <a:rPr lang="de-DE" sz="1600" b="1" dirty="0" err="1" smtClean="0"/>
              <a:t>Energy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selection</a:t>
            </a:r>
            <a:r>
              <a:rPr lang="de-DE" sz="1600" dirty="0" smtClean="0"/>
              <a:t> </a:t>
            </a:r>
            <a:endParaRPr lang="de-DE" sz="1600" dirty="0"/>
          </a:p>
          <a:p>
            <a:pPr>
              <a:defRPr/>
            </a:pPr>
            <a:r>
              <a:rPr lang="de-DE" sz="1600" dirty="0"/>
              <a:t>Double </a:t>
            </a:r>
            <a:r>
              <a:rPr lang="de-DE" sz="1600" dirty="0" err="1"/>
              <a:t>crystal</a:t>
            </a:r>
            <a:r>
              <a:rPr lang="de-DE" sz="1600" dirty="0"/>
              <a:t> </a:t>
            </a:r>
            <a:r>
              <a:rPr lang="de-DE" sz="1600" dirty="0" err="1"/>
              <a:t>monochromator</a:t>
            </a:r>
            <a:r>
              <a:rPr lang="de-DE" sz="1600" dirty="0"/>
              <a:t>: </a:t>
            </a:r>
          </a:p>
          <a:p>
            <a:pPr marL="457200" lvl="1" indent="0">
              <a:buFont typeface="Wingdings" panose="05000000000000000000" pitchFamily="2" charset="2"/>
              <a:buNone/>
              <a:defRPr/>
            </a:pPr>
            <a:r>
              <a:rPr lang="de-DE" sz="1200" dirty="0"/>
              <a:t>1.4 Å ≤ </a:t>
            </a:r>
            <a:r>
              <a:rPr lang="el-GR" sz="1200" dirty="0"/>
              <a:t>λ ≤ 6.0 </a:t>
            </a:r>
            <a:r>
              <a:rPr lang="de-DE" sz="1200" dirty="0"/>
              <a:t>Å (1% &lt; </a:t>
            </a:r>
            <a:r>
              <a:rPr lang="el-GR" sz="1200" dirty="0"/>
              <a:t>Δλ/λ &lt; 3%)</a:t>
            </a:r>
          </a:p>
          <a:p>
            <a:pPr>
              <a:defRPr/>
            </a:pPr>
            <a:r>
              <a:rPr lang="de-DE" sz="1600" dirty="0"/>
              <a:t>Neutron </a:t>
            </a:r>
            <a:r>
              <a:rPr lang="de-DE" sz="1600" dirty="0" err="1"/>
              <a:t>velocity</a:t>
            </a:r>
            <a:r>
              <a:rPr lang="de-DE" sz="1600" dirty="0"/>
              <a:t> </a:t>
            </a:r>
            <a:r>
              <a:rPr lang="de-DE" sz="1600" dirty="0" err="1"/>
              <a:t>selector</a:t>
            </a:r>
            <a:r>
              <a:rPr lang="de-DE" sz="1600" dirty="0"/>
              <a:t>: </a:t>
            </a:r>
          </a:p>
          <a:p>
            <a:pPr marL="457200" lvl="1" indent="0">
              <a:buFont typeface="Wingdings" panose="05000000000000000000" pitchFamily="2" charset="2"/>
              <a:buNone/>
              <a:defRPr/>
            </a:pPr>
            <a:r>
              <a:rPr lang="de-DE" sz="1200" dirty="0"/>
              <a:t>3.0 Å ≤ </a:t>
            </a:r>
            <a:r>
              <a:rPr lang="el-GR" sz="1200" dirty="0"/>
              <a:t>λ ≤ 8 </a:t>
            </a:r>
            <a:r>
              <a:rPr lang="de-DE" sz="1200" dirty="0"/>
              <a:t>Å (</a:t>
            </a:r>
            <a:r>
              <a:rPr lang="el-GR" sz="1200" dirty="0"/>
              <a:t>Δλ/λ = 10%)</a:t>
            </a:r>
          </a:p>
          <a:p>
            <a:pPr>
              <a:defRPr/>
            </a:pPr>
            <a:r>
              <a:rPr lang="de-DE" sz="1600" b="1" dirty="0"/>
              <a:t>Neutron </a:t>
            </a:r>
            <a:r>
              <a:rPr lang="de-DE" sz="1600" b="1" dirty="0" err="1"/>
              <a:t>grating</a:t>
            </a:r>
            <a:r>
              <a:rPr lang="de-DE" sz="1600" b="1" dirty="0"/>
              <a:t> </a:t>
            </a:r>
            <a:r>
              <a:rPr lang="de-DE" sz="1600" b="1" dirty="0" err="1"/>
              <a:t>interferometer</a:t>
            </a:r>
            <a:r>
              <a:rPr lang="de-DE" sz="1600" b="1" dirty="0"/>
              <a:t>: </a:t>
            </a:r>
          </a:p>
          <a:p>
            <a:pPr lvl="1">
              <a:defRPr/>
            </a:pPr>
            <a:r>
              <a:rPr lang="de-DE" sz="1400" dirty="0"/>
              <a:t>Sensitive </a:t>
            </a:r>
            <a:r>
              <a:rPr lang="de-DE" sz="1400" dirty="0" err="1"/>
              <a:t>to</a:t>
            </a:r>
            <a:r>
              <a:rPr lang="de-DE" sz="1400" dirty="0"/>
              <a:t> </a:t>
            </a:r>
            <a:r>
              <a:rPr lang="de-DE" sz="1400" dirty="0" err="1"/>
              <a:t>length</a:t>
            </a:r>
            <a:r>
              <a:rPr lang="de-DE" sz="1400" dirty="0"/>
              <a:t> </a:t>
            </a:r>
            <a:r>
              <a:rPr lang="de-DE" sz="1400" dirty="0" err="1"/>
              <a:t>scales</a:t>
            </a:r>
            <a:r>
              <a:rPr lang="de-DE" sz="1400" dirty="0"/>
              <a:t> 500nm – 10 µm</a:t>
            </a:r>
          </a:p>
          <a:p>
            <a:pPr>
              <a:defRPr/>
            </a:pPr>
            <a:r>
              <a:rPr lang="de-DE" sz="1600" b="1" dirty="0"/>
              <a:t>Beam Filters: </a:t>
            </a:r>
          </a:p>
          <a:p>
            <a:pPr lvl="1">
              <a:defRPr/>
            </a:pPr>
            <a:r>
              <a:rPr lang="de-DE" sz="1400" dirty="0" err="1"/>
              <a:t>Cd</a:t>
            </a:r>
            <a:r>
              <a:rPr lang="de-DE" sz="1400" dirty="0"/>
              <a:t> </a:t>
            </a:r>
            <a:r>
              <a:rPr lang="de-DE" sz="1400" dirty="0" err="1"/>
              <a:t>filter</a:t>
            </a:r>
            <a:r>
              <a:rPr lang="de-DE" sz="1400" dirty="0"/>
              <a:t> </a:t>
            </a:r>
            <a:r>
              <a:rPr lang="de-DE" sz="1400" dirty="0" err="1"/>
              <a:t>for</a:t>
            </a:r>
            <a:r>
              <a:rPr lang="de-DE" sz="1400" dirty="0"/>
              <a:t> epithermal </a:t>
            </a:r>
            <a:r>
              <a:rPr lang="de-DE" sz="1400" dirty="0" err="1"/>
              <a:t>imaging</a:t>
            </a:r>
            <a:endParaRPr lang="de-DE" sz="1400" dirty="0"/>
          </a:p>
          <a:p>
            <a:pPr lvl="1">
              <a:defRPr/>
            </a:pPr>
            <a:r>
              <a:rPr lang="de-DE" sz="1400" dirty="0" err="1"/>
              <a:t>Be</a:t>
            </a:r>
            <a:r>
              <a:rPr lang="de-DE" sz="1400" dirty="0"/>
              <a:t> </a:t>
            </a:r>
            <a:r>
              <a:rPr lang="de-DE" sz="1400" dirty="0" err="1"/>
              <a:t>filter</a:t>
            </a:r>
            <a:r>
              <a:rPr lang="de-DE" sz="1400" dirty="0"/>
              <a:t> </a:t>
            </a:r>
            <a:r>
              <a:rPr lang="de-DE" sz="1400" dirty="0" err="1"/>
              <a:t>to</a:t>
            </a:r>
            <a:r>
              <a:rPr lang="de-DE" sz="1400" dirty="0"/>
              <a:t> </a:t>
            </a:r>
            <a:r>
              <a:rPr lang="de-DE" sz="1400" dirty="0" err="1"/>
              <a:t>suppress</a:t>
            </a:r>
            <a:r>
              <a:rPr lang="de-DE" sz="1400" dirty="0"/>
              <a:t> </a:t>
            </a:r>
            <a:r>
              <a:rPr lang="de-DE" sz="1400" dirty="0" err="1"/>
              <a:t>wavelengths</a:t>
            </a:r>
            <a:r>
              <a:rPr lang="de-DE" sz="1400" dirty="0"/>
              <a:t> </a:t>
            </a:r>
            <a:r>
              <a:rPr lang="el-GR" sz="1400" dirty="0"/>
              <a:t>λ &lt; 4 </a:t>
            </a:r>
            <a:r>
              <a:rPr lang="de-DE" sz="1400" dirty="0"/>
              <a:t>Å</a:t>
            </a:r>
          </a:p>
          <a:p>
            <a:pPr lvl="1">
              <a:defRPr/>
            </a:pPr>
            <a:r>
              <a:rPr lang="de-DE" sz="1400" dirty="0" err="1"/>
              <a:t>Sapphire</a:t>
            </a:r>
            <a:r>
              <a:rPr lang="de-DE" sz="1400" dirty="0"/>
              <a:t> </a:t>
            </a:r>
            <a:r>
              <a:rPr lang="de-DE" sz="1400" dirty="0" err="1"/>
              <a:t>filter</a:t>
            </a:r>
            <a:r>
              <a:rPr lang="de-DE" sz="1400" dirty="0"/>
              <a:t> </a:t>
            </a:r>
            <a:r>
              <a:rPr lang="de-DE" sz="1400" dirty="0" err="1"/>
              <a:t>to</a:t>
            </a:r>
            <a:r>
              <a:rPr lang="de-DE" sz="1400" dirty="0"/>
              <a:t> </a:t>
            </a:r>
            <a:r>
              <a:rPr lang="de-DE" sz="1400" dirty="0" err="1"/>
              <a:t>suppress</a:t>
            </a:r>
            <a:r>
              <a:rPr lang="de-DE" sz="1400" dirty="0"/>
              <a:t> fast </a:t>
            </a:r>
            <a:r>
              <a:rPr lang="de-DE" sz="1400" dirty="0" err="1" smtClean="0"/>
              <a:t>neutrons</a:t>
            </a:r>
            <a:endParaRPr lang="de-DE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hteck 3"/>
          <p:cNvSpPr>
            <a:spLocks noChangeArrowheads="1"/>
          </p:cNvSpPr>
          <p:nvPr/>
        </p:nvSpPr>
        <p:spPr bwMode="auto">
          <a:xfrm>
            <a:off x="382588" y="0"/>
            <a:ext cx="82089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2800" b="1">
                <a:latin typeface="Calibri" pitchFamily="34" charset="0"/>
              </a:rPr>
              <a:t>Results</a:t>
            </a:r>
            <a:endParaRPr lang="en-GB" sz="2800" b="1">
              <a:latin typeface="Calibri" pitchFamily="34" charset="0"/>
            </a:endParaRPr>
          </a:p>
        </p:txBody>
      </p:sp>
      <p:pic>
        <p:nvPicPr>
          <p:cNvPr id="25602" name="Grafik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761"/>
          <a:stretch>
            <a:fillRect/>
          </a:stretch>
        </p:blipFill>
        <p:spPr bwMode="auto">
          <a:xfrm>
            <a:off x="82550" y="541338"/>
            <a:ext cx="6096000" cy="352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Grafik 6" descr="Ein Bild, das Himmel, Tier, draußen enthält.&#10;&#10;Mit sehr hoher Zuverlässigkeit generierte Beschreibu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2430463"/>
            <a:ext cx="9144000" cy="502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Grafik 7" descr="Ein Bild, das Himmel, Tier, draußen enthält.&#10;&#10;Mit sehr hoher Zuverlässigkeit generierte Beschreibu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0372" t="33417" r="48347" b="47318"/>
          <a:stretch>
            <a:fillRect/>
          </a:stretch>
        </p:blipFill>
        <p:spPr bwMode="auto">
          <a:xfrm>
            <a:off x="6770688" y="958850"/>
            <a:ext cx="2290762" cy="214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Gerader Verbinder 9">
            <a:extLst>
              <a:ext uri="{FF2B5EF4-FFF2-40B4-BE49-F238E27FC236}"/>
            </a:extLst>
          </p:cNvPr>
          <p:cNvCxnSpPr/>
          <p:nvPr/>
        </p:nvCxnSpPr>
        <p:spPr>
          <a:xfrm>
            <a:off x="0" y="2592388"/>
            <a:ext cx="6134100" cy="230187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hteck 10">
            <a:extLst>
              <a:ext uri="{FF2B5EF4-FFF2-40B4-BE49-F238E27FC236}"/>
            </a:extLst>
          </p:cNvPr>
          <p:cNvSpPr/>
          <p:nvPr/>
        </p:nvSpPr>
        <p:spPr>
          <a:xfrm>
            <a:off x="3684588" y="4341813"/>
            <a:ext cx="1028700" cy="647700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12" name="Rechteck 11">
            <a:extLst>
              <a:ext uri="{FF2B5EF4-FFF2-40B4-BE49-F238E27FC236}"/>
            </a:extLst>
          </p:cNvPr>
          <p:cNvSpPr/>
          <p:nvPr/>
        </p:nvSpPr>
        <p:spPr>
          <a:xfrm>
            <a:off x="6770688" y="1403350"/>
            <a:ext cx="2290762" cy="1703388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15" name="Pfeil nach rechts 30">
            <a:extLst>
              <a:ext uri="{FF2B5EF4-FFF2-40B4-BE49-F238E27FC236}"/>
            </a:extLst>
          </p:cNvPr>
          <p:cNvSpPr/>
          <p:nvPr/>
        </p:nvSpPr>
        <p:spPr>
          <a:xfrm rot="3842271">
            <a:off x="7414419" y="1300956"/>
            <a:ext cx="928688" cy="498475"/>
          </a:xfrm>
          <a:prstGeom prst="rightArrow">
            <a:avLst>
              <a:gd name="adj1" fmla="val 39793"/>
              <a:gd name="adj2" fmla="val 50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5609" name="Textfeld 15"/>
          <p:cNvSpPr txBox="1">
            <a:spLocks noChangeArrowheads="1"/>
          </p:cNvSpPr>
          <p:nvPr/>
        </p:nvSpPr>
        <p:spPr bwMode="auto">
          <a:xfrm>
            <a:off x="6580188" y="541338"/>
            <a:ext cx="22098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2800" b="1">
                <a:solidFill>
                  <a:srgbClr val="C00000"/>
                </a:solidFill>
                <a:latin typeface="Calibri" pitchFamily="34" charset="0"/>
              </a:rPr>
              <a:t>Plicidentine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hteck 3"/>
          <p:cNvSpPr>
            <a:spLocks noChangeArrowheads="1"/>
          </p:cNvSpPr>
          <p:nvPr/>
        </p:nvSpPr>
        <p:spPr bwMode="auto">
          <a:xfrm>
            <a:off x="382588" y="0"/>
            <a:ext cx="82089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2800" b="1">
                <a:latin typeface="Calibri" pitchFamily="34" charset="0"/>
              </a:rPr>
              <a:t>Results</a:t>
            </a:r>
            <a:endParaRPr lang="en-GB" sz="2800" b="1">
              <a:latin typeface="Calibri" pitchFamily="34" charset="0"/>
            </a:endParaRPr>
          </a:p>
        </p:txBody>
      </p:sp>
      <p:pic>
        <p:nvPicPr>
          <p:cNvPr id="26626" name="Grafik 2" descr="Ein Bild, das Reptil, Tier, Text enthält.&#10;&#10;Mit hoher Zuverlässigkeit generierte Beschreibu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35100" y="392113"/>
            <a:ext cx="6465888" cy="646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hteck 3"/>
          <p:cNvSpPr>
            <a:spLocks noChangeArrowheads="1"/>
          </p:cNvSpPr>
          <p:nvPr/>
        </p:nvSpPr>
        <p:spPr bwMode="auto">
          <a:xfrm>
            <a:off x="382588" y="0"/>
            <a:ext cx="82089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2400" b="1">
                <a:latin typeface="Calibri" pitchFamily="34" charset="0"/>
              </a:rPr>
              <a:t>3D reconstruction of a tooth of </a:t>
            </a:r>
            <a:r>
              <a:rPr lang="de-DE" sz="2400" b="1" i="1">
                <a:latin typeface="Calibri" pitchFamily="34" charset="0"/>
              </a:rPr>
              <a:t>Varanosaurus acustirostris</a:t>
            </a:r>
            <a:endParaRPr lang="en-GB" sz="2400" b="1" i="1">
              <a:latin typeface="Calibri" pitchFamily="34" charset="0"/>
            </a:endParaRPr>
          </a:p>
        </p:txBody>
      </p:sp>
      <p:pic>
        <p:nvPicPr>
          <p:cNvPr id="27650" name="Grafik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9250" y="568325"/>
            <a:ext cx="6146800" cy="614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hteck 3"/>
          <p:cNvSpPr>
            <a:spLocks noChangeArrowheads="1"/>
          </p:cNvSpPr>
          <p:nvPr/>
        </p:nvSpPr>
        <p:spPr bwMode="auto">
          <a:xfrm>
            <a:off x="382588" y="146050"/>
            <a:ext cx="82089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2800" b="1">
                <a:latin typeface="Calibri" pitchFamily="34" charset="0"/>
              </a:rPr>
              <a:t>Function of plicidentine</a:t>
            </a:r>
            <a:endParaRPr lang="en-GB" sz="2800" b="1" i="1">
              <a:latin typeface="Calibri" pitchFamily="34" charset="0"/>
            </a:endParaRPr>
          </a:p>
        </p:txBody>
      </p:sp>
      <p:pic>
        <p:nvPicPr>
          <p:cNvPr id="28674" name="Grafik 5" descr="Ein Bild, das Text, Buch enthält.&#10;&#10;Mit sehr hoher Zuverlässigkeit generierte Beschreibun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7897"/>
          <a:stretch>
            <a:fillRect/>
          </a:stretch>
        </p:blipFill>
        <p:spPr bwMode="auto">
          <a:xfrm>
            <a:off x="920750" y="1047750"/>
            <a:ext cx="6767513" cy="416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hteck 6">
            <a:extLst>
              <a:ext uri="{FF2B5EF4-FFF2-40B4-BE49-F238E27FC236}"/>
            </a:extLst>
          </p:cNvPr>
          <p:cNvSpPr/>
          <p:nvPr/>
        </p:nvSpPr>
        <p:spPr>
          <a:xfrm>
            <a:off x="920750" y="5614988"/>
            <a:ext cx="7581900" cy="8318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Plicidentine</a:t>
            </a:r>
            <a:r>
              <a:rPr lang="de-DE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increases</a:t>
            </a:r>
            <a:r>
              <a:rPr lang="de-DE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de-DE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area</a:t>
            </a:r>
            <a:r>
              <a:rPr lang="de-DE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lang="de-DE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attachment</a:t>
            </a:r>
            <a:r>
              <a:rPr lang="de-DE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de-DE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de-DE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tooth</a:t>
            </a:r>
            <a:r>
              <a:rPr lang="de-DE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roots</a:t>
            </a:r>
            <a:r>
              <a:rPr lang="de-DE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de-DE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de-DE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tooth</a:t>
            </a:r>
            <a:r>
              <a:rPr lang="de-DE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bearing</a:t>
            </a:r>
            <a:r>
              <a:rPr lang="de-DE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element</a:t>
            </a:r>
            <a:endParaRPr lang="de-DE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Grafik 2" descr="Ein Bild, das draußen, Gras, Baum, Himmel enthält.&#10;&#10;Mit sehr hoher Zuverlässigkeit generierte Beschreibu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3773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hteck 3">
            <a:extLst>
              <a:ext uri="{FF2B5EF4-FFF2-40B4-BE49-F238E27FC236}"/>
            </a:extLst>
          </p:cNvPr>
          <p:cNvSpPr/>
          <p:nvPr/>
        </p:nvSpPr>
        <p:spPr>
          <a:xfrm>
            <a:off x="1101725" y="1228725"/>
            <a:ext cx="7173913" cy="4400550"/>
          </a:xfrm>
          <a:prstGeom prst="rect">
            <a:avLst/>
          </a:prstGeom>
          <a:solidFill>
            <a:schemeClr val="accent2">
              <a:lumMod val="20000"/>
              <a:lumOff val="80000"/>
              <a:alpha val="85000"/>
            </a:schemeClr>
          </a:solidFill>
          <a:ln w="38100">
            <a:solidFill>
              <a:srgbClr val="C00000"/>
            </a:solidFill>
          </a:ln>
        </p:spPr>
        <p:txBody>
          <a:bodyPr>
            <a:spAutoFit/>
          </a:bodyPr>
          <a:lstStyle/>
          <a:p>
            <a:pPr marL="285750" indent="-285750">
              <a:buFont typeface="Arial" charset="0"/>
              <a:buChar char="•"/>
              <a:defRPr/>
            </a:pPr>
            <a:r>
              <a:rPr lang="de-DE" sz="2000">
                <a:latin typeface="Calibri" pitchFamily="34" charset="0"/>
                <a:ea typeface="Calibri" pitchFamily="34" charset="0"/>
                <a:cs typeface="Times New Roman" pitchFamily="18" charset="0"/>
              </a:rPr>
              <a:t>First record of plicidentine in Varanopsidae, a group of basal pelycosaurs </a:t>
            </a:r>
          </a:p>
          <a:p>
            <a:pPr marL="285750" indent="-285750">
              <a:buFont typeface="Arial" charset="0"/>
              <a:buChar char="•"/>
              <a:defRPr/>
            </a:pPr>
            <a:endParaRPr lang="de-DE" sz="20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285750" indent="-285750">
              <a:buFont typeface="Arial" charset="0"/>
              <a:buChar char="•"/>
              <a:defRPr/>
            </a:pPr>
            <a:r>
              <a:rPr lang="de-DE" sz="2000">
                <a:latin typeface="Calibri" pitchFamily="34" charset="0"/>
                <a:ea typeface="Calibri" pitchFamily="34" charset="0"/>
                <a:cs typeface="Times New Roman" pitchFamily="18" charset="0"/>
              </a:rPr>
              <a:t>plicidentine obviously more widespread among basal synapsids than previously thought</a:t>
            </a:r>
          </a:p>
          <a:p>
            <a:pPr marL="285750" indent="-285750">
              <a:buFont typeface="Arial" charset="0"/>
              <a:buChar char="•"/>
              <a:defRPr/>
            </a:pPr>
            <a:endParaRPr lang="de-DE" sz="20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285750" indent="-285750">
              <a:buFont typeface="Arial" charset="0"/>
              <a:buChar char="•"/>
              <a:defRPr/>
            </a:pPr>
            <a:r>
              <a:rPr lang="de-DE" sz="2000">
                <a:latin typeface="Calibri" pitchFamily="34" charset="0"/>
                <a:ea typeface="Calibri" pitchFamily="34" charset="0"/>
                <a:cs typeface="Times New Roman" pitchFamily="18" charset="0"/>
              </a:rPr>
              <a:t>hitherto, plicidentine was often overlooked, because the tooth roots were usually hidden by the jaw bones</a:t>
            </a:r>
          </a:p>
          <a:p>
            <a:pPr marL="285750" indent="-285750">
              <a:buFont typeface="Arial" charset="0"/>
              <a:buChar char="•"/>
              <a:defRPr/>
            </a:pPr>
            <a:endParaRPr lang="de-DE" sz="20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285750" indent="-285750">
              <a:buFont typeface="Arial" charset="0"/>
              <a:buChar char="•"/>
              <a:defRPr/>
            </a:pPr>
            <a:r>
              <a:rPr lang="de-DE" sz="2000">
                <a:latin typeface="Calibri" pitchFamily="34" charset="0"/>
                <a:ea typeface="Calibri" pitchFamily="34" charset="0"/>
                <a:cs typeface="Times New Roman" pitchFamily="18" charset="0"/>
              </a:rPr>
              <a:t>functionally, the infolded dentine layer provides an increased area for attachment for the shallow tooth roots in the jaw </a:t>
            </a:r>
          </a:p>
          <a:p>
            <a:pPr marL="285750" indent="-285750">
              <a:buFont typeface="Arial" charset="0"/>
              <a:buChar char="•"/>
              <a:defRPr/>
            </a:pPr>
            <a:endParaRPr lang="de-DE" sz="20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285750" indent="-285750">
              <a:buFont typeface="Arial" charset="0"/>
              <a:buChar char="•"/>
              <a:defRPr/>
            </a:pPr>
            <a:r>
              <a:rPr lang="de-DE" sz="2000">
                <a:latin typeface="Calibri" pitchFamily="34" charset="0"/>
                <a:ea typeface="Calibri" pitchFamily="34" charset="0"/>
                <a:cs typeface="Times New Roman" pitchFamily="18" charset="0"/>
              </a:rPr>
              <a:t>neutron tomography allows non-destructive investigation of the tooth structure of these valuable fossils</a:t>
            </a:r>
          </a:p>
        </p:txBody>
      </p:sp>
      <p:sp>
        <p:nvSpPr>
          <p:cNvPr id="29699" name="Rechteck 4"/>
          <p:cNvSpPr>
            <a:spLocks noChangeArrowheads="1"/>
          </p:cNvSpPr>
          <p:nvPr/>
        </p:nvSpPr>
        <p:spPr bwMode="auto">
          <a:xfrm>
            <a:off x="468313" y="352425"/>
            <a:ext cx="8207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2800" b="1">
                <a:latin typeface="Calibri" pitchFamily="34" charset="0"/>
              </a:rPr>
              <a:t>Conclusions</a:t>
            </a:r>
            <a:endParaRPr lang="en-GB" sz="2800" b="1" i="1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Grafik 3" descr="Dimetrodon1.jpg"/>
          <p:cNvPicPr>
            <a:picLocks noChangeAspect="1"/>
          </p:cNvPicPr>
          <p:nvPr/>
        </p:nvPicPr>
        <p:blipFill>
          <a:blip r:embed="rId2"/>
          <a:srcRect l="1559" t="-211" r="6712" b="-2252"/>
          <a:stretch>
            <a:fillRect/>
          </a:stretch>
        </p:blipFill>
        <p:spPr bwMode="auto">
          <a:xfrm>
            <a:off x="0" y="0"/>
            <a:ext cx="9166225" cy="612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Textfeld 5"/>
          <p:cNvSpPr txBox="1">
            <a:spLocks noChangeArrowheads="1"/>
          </p:cNvSpPr>
          <p:nvPr/>
        </p:nvSpPr>
        <p:spPr bwMode="auto">
          <a:xfrm>
            <a:off x="119063" y="6127750"/>
            <a:ext cx="890587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600">
                <a:latin typeface="Calibri" pitchFamily="34" charset="0"/>
              </a:rPr>
              <a:t>Many thanks to the following persons and institutions: </a:t>
            </a:r>
          </a:p>
          <a:p>
            <a:r>
              <a:rPr lang="de-DE" sz="1600">
                <a:latin typeface="Calibri" pitchFamily="34" charset="0"/>
              </a:rPr>
              <a:t>Oliver Rauhut, Bayerische Staatssammlung, Munich, </a:t>
            </a:r>
            <a:r>
              <a:rPr lang="en-GB" sz="1600">
                <a:latin typeface="Calibri" pitchFamily="34" charset="0"/>
              </a:rPr>
              <a:t>Heinz-Maier Leibnitz Centre, TU Munich</a:t>
            </a:r>
            <a:r>
              <a:rPr lang="en-GB" sz="1600" b="1">
                <a:latin typeface="Calibri" pitchFamily="34" charset="0"/>
              </a:rPr>
              <a:t> </a:t>
            </a:r>
            <a:endParaRPr lang="de-DE" sz="1600">
              <a:latin typeface="Calibri" pitchFamily="34" charset="0"/>
            </a:endParaRPr>
          </a:p>
        </p:txBody>
      </p:sp>
      <p:sp>
        <p:nvSpPr>
          <p:cNvPr id="2" name="Sprechblase: oval 1">
            <a:extLst>
              <a:ext uri="{FF2B5EF4-FFF2-40B4-BE49-F238E27FC236}"/>
            </a:extLst>
          </p:cNvPr>
          <p:cNvSpPr/>
          <p:nvPr/>
        </p:nvSpPr>
        <p:spPr>
          <a:xfrm>
            <a:off x="3686175" y="274638"/>
            <a:ext cx="2801938" cy="1952625"/>
          </a:xfrm>
          <a:prstGeom prst="wedgeEllipseCallout">
            <a:avLst/>
          </a:prstGeom>
          <a:solidFill>
            <a:schemeClr val="accent1">
              <a:lumMod val="40000"/>
              <a:lumOff val="60000"/>
              <a:alpha val="5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3200" b="1" dirty="0" err="1">
                <a:solidFill>
                  <a:schemeClr val="accent2"/>
                </a:solidFill>
              </a:rPr>
              <a:t>Thank</a:t>
            </a:r>
            <a:r>
              <a:rPr lang="de-DE" sz="3200" b="1" dirty="0">
                <a:solidFill>
                  <a:schemeClr val="accent2"/>
                </a:solidFill>
              </a:rPr>
              <a:t> </a:t>
            </a:r>
            <a:r>
              <a:rPr lang="de-DE" sz="3200" b="1" dirty="0" err="1">
                <a:solidFill>
                  <a:schemeClr val="accent2"/>
                </a:solidFill>
              </a:rPr>
              <a:t>you</a:t>
            </a:r>
            <a:r>
              <a:rPr lang="de-DE" sz="3200" b="1" dirty="0">
                <a:solidFill>
                  <a:schemeClr val="accent2"/>
                </a:solidFill>
              </a:rPr>
              <a:t> </a:t>
            </a:r>
            <a:r>
              <a:rPr lang="de-DE" sz="3200" b="1" dirty="0" err="1">
                <a:solidFill>
                  <a:schemeClr val="accent2"/>
                </a:solidFill>
              </a:rPr>
              <a:t>for</a:t>
            </a:r>
            <a:r>
              <a:rPr lang="de-DE" sz="3200" b="1" dirty="0">
                <a:solidFill>
                  <a:schemeClr val="accent2"/>
                </a:solidFill>
              </a:rPr>
              <a:t> </a:t>
            </a:r>
            <a:r>
              <a:rPr lang="de-DE" sz="3200" b="1" dirty="0" err="1">
                <a:solidFill>
                  <a:schemeClr val="accent2"/>
                </a:solidFill>
              </a:rPr>
              <a:t>your</a:t>
            </a:r>
            <a:r>
              <a:rPr lang="de-DE" sz="3200" b="1" dirty="0">
                <a:solidFill>
                  <a:schemeClr val="accent2"/>
                </a:solidFill>
              </a:rPr>
              <a:t> </a:t>
            </a:r>
            <a:r>
              <a:rPr lang="de-DE" sz="3200" b="1" dirty="0" err="1">
                <a:solidFill>
                  <a:schemeClr val="accent2"/>
                </a:solidFill>
              </a:rPr>
              <a:t>attention</a:t>
            </a:r>
            <a:r>
              <a:rPr lang="de-DE" sz="3200" b="1" dirty="0">
                <a:solidFill>
                  <a:schemeClr val="accent2"/>
                </a:solidFill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546</Words>
  <Application>Microsoft Office PowerPoint</Application>
  <PresentationFormat>Bildschirmpräsentation (4:3)</PresentationFormat>
  <Paragraphs>111</Paragraphs>
  <Slides>17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Entwurfsvorlage</vt:lpstr>
      </vt:variant>
      <vt:variant>
        <vt:i4>2</vt:i4>
      </vt:variant>
      <vt:variant>
        <vt:lpstr>Folientitel</vt:lpstr>
      </vt:variant>
      <vt:variant>
        <vt:i4>17</vt:i4>
      </vt:variant>
    </vt:vector>
  </HeadingPairs>
  <TitlesOfParts>
    <vt:vector size="25" baseType="lpstr">
      <vt:lpstr>Arial</vt:lpstr>
      <vt:lpstr>Calibri Light</vt:lpstr>
      <vt:lpstr>Calibri</vt:lpstr>
      <vt:lpstr>Wingdings</vt:lpstr>
      <vt:lpstr>Arial Unicode MS</vt:lpstr>
      <vt:lpstr>Times New Roman</vt:lpstr>
      <vt:lpstr>Office</vt:lpstr>
      <vt:lpstr>Office</vt:lpstr>
      <vt:lpstr>Folie 1</vt:lpstr>
      <vt:lpstr>Folie 2</vt:lpstr>
      <vt:lpstr>Folie 3</vt:lpstr>
      <vt:lpstr>Folie 4</vt:lpstr>
      <vt:lpstr>Folie 5</vt:lpstr>
      <vt:lpstr>Folie 6</vt:lpstr>
      <vt:lpstr>Folie 7</vt:lpstr>
      <vt:lpstr>Folie 8</vt:lpstr>
      <vt:lpstr>Folie 9</vt:lpstr>
      <vt:lpstr>The ANTARES facility for neutron imaging at FRM II</vt:lpstr>
      <vt:lpstr>ANTARES – Technical Data</vt:lpstr>
      <vt:lpstr>Folie 12</vt:lpstr>
      <vt:lpstr>Folie 13</vt:lpstr>
      <vt:lpstr>Folie 14</vt:lpstr>
      <vt:lpstr>Folie 15</vt:lpstr>
      <vt:lpstr>Folie 16</vt:lpstr>
      <vt:lpstr>Folie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Michael Laaß</dc:creator>
  <cp:lastModifiedBy>bs</cp:lastModifiedBy>
  <cp:revision>98</cp:revision>
  <dcterms:created xsi:type="dcterms:W3CDTF">2018-08-15T10:35:44Z</dcterms:created>
  <dcterms:modified xsi:type="dcterms:W3CDTF">2018-09-03T20:48:27Z</dcterms:modified>
</cp:coreProperties>
</file>