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8" r:id="rId4"/>
  </p:sldMasterIdLst>
  <p:notesMasterIdLst>
    <p:notesMasterId r:id="rId22"/>
  </p:notesMasterIdLst>
  <p:sldIdLst>
    <p:sldId id="256" r:id="rId5"/>
    <p:sldId id="355" r:id="rId6"/>
    <p:sldId id="322" r:id="rId7"/>
    <p:sldId id="349" r:id="rId8"/>
    <p:sldId id="350" r:id="rId9"/>
    <p:sldId id="348" r:id="rId10"/>
    <p:sldId id="354" r:id="rId11"/>
    <p:sldId id="347" r:id="rId12"/>
    <p:sldId id="351" r:id="rId13"/>
    <p:sldId id="356" r:id="rId14"/>
    <p:sldId id="357" r:id="rId15"/>
    <p:sldId id="352" r:id="rId16"/>
    <p:sldId id="360" r:id="rId17"/>
    <p:sldId id="361" r:id="rId18"/>
    <p:sldId id="344" r:id="rId19"/>
    <p:sldId id="326" r:id="rId20"/>
    <p:sldId id="30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53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2F85"/>
    <a:srgbClr val="354759"/>
    <a:srgbClr val="22A8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6" autoAdjust="0"/>
    <p:restoredTop sz="94700" autoAdjust="0"/>
  </p:normalViewPr>
  <p:slideViewPr>
    <p:cSldViewPr snapToGrid="0" snapToObjects="1" showGuides="1">
      <p:cViewPr>
        <p:scale>
          <a:sx n="75" d="100"/>
          <a:sy n="75" d="100"/>
        </p:scale>
        <p:origin x="-1085" y="-192"/>
      </p:cViewPr>
      <p:guideLst>
        <p:guide orient="horz" pos="2153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619EF-D1A2-474B-B0B9-F30C15E1F869}" type="datetimeFigureOut">
              <a:rPr lang="en-ZA" smtClean="0"/>
              <a:t>2018/09/02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D8886E-5164-4FFC-9733-F2D0F0CC6E74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41219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B518F-0900-4EBF-B709-FC6EFB4A063F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074" name="Picture 2" descr="C:\Users\Deon\Desktop\000 - Clipboar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home\deon\Documents\Logos\Necsa\NECSA logo.emf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623" y="5077156"/>
            <a:ext cx="2483224" cy="1500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359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on\Desktop\000 - Clipboard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7845911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998" y="972563"/>
            <a:ext cx="8997008" cy="5787531"/>
          </a:xfrm>
        </p:spPr>
        <p:txBody>
          <a:bodyPr/>
          <a:lstStyle>
            <a:lvl1pPr marL="457200" indent="-457200" algn="l" defTabSz="457200" rtl="0" eaLnBrk="1" latinLnBrk="0" hangingPunct="1">
              <a:lnSpc>
                <a:spcPct val="150000"/>
              </a:lnSpc>
              <a:buSzPct val="120000"/>
              <a:buFont typeface="Arial" panose="020B0604020202020204" pitchFamily="34" charset="0"/>
              <a:buChar char="■"/>
              <a:defRPr lang="en-US" sz="2800" b="1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>
              <a:buFont typeface="Arial" panose="020B0604020202020204" pitchFamily="34" charset="0"/>
              <a:buChar char="►"/>
              <a:defRPr lang="en-US" sz="2400" kern="120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>
              <a:buFont typeface="Arial" panose="020B0604020202020204" pitchFamily="34" charset="0"/>
              <a:buChar char="●"/>
              <a:defRPr lang="en-US" sz="2000" kern="1200" baseline="0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</a:lstStyle>
          <a:p>
            <a:pPr lvl="0"/>
            <a:r>
              <a:rPr lang="en-US" dirty="0" smtClean="0"/>
              <a:t>Click to add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24068"/>
            <a:ext cx="7288306" cy="468000"/>
          </a:xfr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lang="en-US" sz="3200" b="1" kern="1200" dirty="0">
                <a:solidFill>
                  <a:srgbClr val="354759"/>
                </a:solidFill>
                <a:latin typeface="Arial"/>
                <a:ea typeface="+mn-ea"/>
                <a:cs typeface="Arial"/>
              </a:defRPr>
            </a:lvl1pPr>
          </a:lstStyle>
          <a:p>
            <a:r>
              <a:rPr lang="en-US" dirty="0" smtClean="0"/>
              <a:t>Click to edit slide title</a:t>
            </a:r>
            <a:endParaRPr lang="en-US" dirty="0"/>
          </a:p>
        </p:txBody>
      </p:sp>
      <p:sp>
        <p:nvSpPr>
          <p:cNvPr id="7" name="Snip Single Corner Rectangle 6"/>
          <p:cNvSpPr/>
          <p:nvPr userDrawn="1"/>
        </p:nvSpPr>
        <p:spPr>
          <a:xfrm rot="10800000">
            <a:off x="71997" y="972563"/>
            <a:ext cx="8997009" cy="5787530"/>
          </a:xfrm>
          <a:prstGeom prst="snip1Rect">
            <a:avLst>
              <a:gd name="adj" fmla="val 20423"/>
            </a:avLst>
          </a:prstGeom>
          <a:noFill/>
          <a:ln>
            <a:solidFill>
              <a:srgbClr val="22A8B8"/>
            </a:solidFill>
          </a:ln>
          <a:scene3d>
            <a:camera prst="orthographicFront">
              <a:rot lat="0" lon="10500000" rev="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11509" y="6580094"/>
            <a:ext cx="657497" cy="180000"/>
          </a:xfrm>
          <a:noFill/>
        </p:spPr>
        <p:txBody>
          <a:bodyPr rIns="0"/>
          <a:lstStyle>
            <a:lvl1pPr>
              <a:defRPr/>
            </a:lvl1pPr>
          </a:lstStyle>
          <a:p>
            <a:fld id="{566C2427-2C57-4C51-BCD6-E3E46358B06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3" descr="D:\home\deon\Documents\Logos\Necsa\NECSA logo.emf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063" y="98614"/>
            <a:ext cx="1305230" cy="788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2596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Deon\Desktop\000 - Clipboard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28"/>
          <a:stretch/>
        </p:blipFill>
        <p:spPr bwMode="auto">
          <a:xfrm>
            <a:off x="0" y="4133850"/>
            <a:ext cx="9144000" cy="2724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77A-6707-468C-B6A9-1D60FF647072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077526" y="6188364"/>
            <a:ext cx="2854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 smtClean="0">
                <a:solidFill>
                  <a:srgbClr val="22A8B8"/>
                </a:solidFill>
                <a:latin typeface="Arial"/>
                <a:cs typeface="Arial"/>
              </a:rPr>
              <a:t>www.necsa.co.za</a:t>
            </a:r>
            <a:endParaRPr lang="en-ZA" sz="2000" dirty="0">
              <a:solidFill>
                <a:srgbClr val="22A8B8"/>
              </a:solidFill>
              <a:latin typeface="Arial"/>
              <a:cs typeface="Arial"/>
            </a:endParaRPr>
          </a:p>
        </p:txBody>
      </p:sp>
      <p:pic>
        <p:nvPicPr>
          <p:cNvPr id="2050" name="Picture 2" descr="C:\Users\Deon\Desktop\000 - Clipboard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740000" cy="1238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home\deon\Documents\Logos\Necsa\NECSA logo.emf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214" y="250964"/>
            <a:ext cx="1492568" cy="902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971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26CE-107A-493F-8DF9-216093C9F38A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144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FCCC8-267B-4459-86CA-EC7673067CDC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2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129BD-FDBB-4C0D-8B16-9F9A00D4BC61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3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78CE2-CAD8-4CD6-91BD-E697A9E6D994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6077526" y="6188364"/>
            <a:ext cx="2854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 smtClean="0">
                <a:solidFill>
                  <a:srgbClr val="22A8B8"/>
                </a:solidFill>
                <a:latin typeface="Arial"/>
                <a:cs typeface="Arial"/>
              </a:rPr>
              <a:t>www.necsa.co.za</a:t>
            </a:r>
            <a:endParaRPr lang="en-ZA" sz="2000" dirty="0">
              <a:solidFill>
                <a:srgbClr val="22A8B8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9691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6852A-7D15-4AF3-84D4-BEA1DA6CCA00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5131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F6128-FF68-462C-A896-82C58B647BBA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22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87119-9262-4D75-B8BA-5D5735AFEF7A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89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B0F7-26E5-45AF-877D-726D8F0EC754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391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5287" y="1865080"/>
            <a:ext cx="44815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A977A-6707-468C-B6A9-1D60FF647072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077526" y="6188364"/>
            <a:ext cx="28540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 smtClean="0">
                <a:solidFill>
                  <a:srgbClr val="22A8B8"/>
                </a:solidFill>
                <a:latin typeface="Arial"/>
                <a:cs typeface="Arial"/>
              </a:rPr>
              <a:t>www.necsa.co.za</a:t>
            </a:r>
            <a:endParaRPr lang="en-ZA" sz="2000" dirty="0">
              <a:solidFill>
                <a:srgbClr val="22A8B8"/>
              </a:solidFill>
              <a:latin typeface="Arial"/>
              <a:cs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23176"/>
            <a:ext cx="4013201" cy="5734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3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43B79-3F8C-4EC8-BFA3-D459CE35567C}" type="datetime1">
              <a:rPr lang="en-US" smtClean="0"/>
              <a:t>9/2/2018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06F0F-C923-9C4F-9129-EDBF4B3F08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467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mailto:robert.nshimirimana@necsa.co.za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25.png"/><Relationship Id="rId5" Type="http://schemas.openxmlformats.org/officeDocument/2006/relationships/image" Target="../media/image21.png"/><Relationship Id="rId10" Type="http://schemas.openxmlformats.org/officeDocument/2006/relationships/image" Target="../media/image24.pn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0" y="838200"/>
            <a:ext cx="5882640" cy="2672081"/>
          </a:xfrm>
        </p:spPr>
        <p:txBody>
          <a:bodyPr>
            <a:noAutofit/>
          </a:bodyPr>
          <a:lstStyle/>
          <a:p>
            <a:r>
              <a:rPr lang="en-ZA" dirty="0"/>
              <a:t>Pareto Optimal Solutions for a Neutron Radiography Collimator</a:t>
            </a:r>
            <a:endParaRPr lang="en-GB" b="1" dirty="0">
              <a:solidFill>
                <a:srgbClr val="354759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66700" y="4642485"/>
            <a:ext cx="4800600" cy="1685925"/>
          </a:xfrm>
          <a:solidFill>
            <a:schemeClr val="bg1">
              <a:alpha val="70000"/>
            </a:schemeClr>
          </a:solidFill>
        </p:spPr>
        <p:txBody>
          <a:bodyPr>
            <a:normAutofit fontScale="47500" lnSpcReduction="20000"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ZA" sz="4000" b="1" dirty="0" smtClean="0">
                <a:solidFill>
                  <a:srgbClr val="22A8B8"/>
                </a:solidFill>
                <a:latin typeface="Arial"/>
                <a:cs typeface="Arial"/>
              </a:rPr>
              <a:t>Robert Nshimirimana</a:t>
            </a:r>
            <a:endParaRPr lang="en-GB" sz="4000" b="1" dirty="0">
              <a:solidFill>
                <a:srgbClr val="22A8B8"/>
              </a:solidFill>
              <a:latin typeface="Arial"/>
              <a:cs typeface="Arial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ZA" sz="2900" b="1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Research and </a:t>
            </a:r>
            <a:r>
              <a:rPr lang="en-ZA" sz="2900" b="1" dirty="0" smtClean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Technology Development </a:t>
            </a:r>
            <a:r>
              <a:rPr lang="en-ZA" sz="2900" b="1" dirty="0">
                <a:solidFill>
                  <a:schemeClr val="accent3">
                    <a:lumMod val="50000"/>
                  </a:schemeClr>
                </a:solidFill>
                <a:latin typeface="Arial"/>
                <a:cs typeface="Arial"/>
              </a:rPr>
              <a:t>Division, Necsa SOC Limited, Pretoria, South Africa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GB" sz="2800" b="1" dirty="0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hlinkClick r:id="rId2"/>
              </a:rPr>
              <a:t>robert.nshimirimana@necsa.co.za</a:t>
            </a:r>
            <a:endParaRPr lang="en-GB" sz="2800" b="1" dirty="0" smtClean="0">
              <a:solidFill>
                <a:schemeClr val="accent3">
                  <a:lumMod val="75000"/>
                </a:schemeClr>
              </a:solidFill>
              <a:latin typeface="Arial"/>
              <a:cs typeface="Arial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en-ZA" sz="3800" b="1" dirty="0" smtClean="0">
                <a:solidFill>
                  <a:schemeClr val="tx1"/>
                </a:solidFill>
              </a:rPr>
              <a:t>Prof Andries Engelbrecht,  Dr Gawie Nothnagel</a:t>
            </a:r>
            <a:endParaRPr lang="en-GB" sz="76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6700" y="6359210"/>
            <a:ext cx="48006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b="1" dirty="0" smtClean="0">
                <a:solidFill>
                  <a:srgbClr val="FF0000"/>
                </a:solidFill>
              </a:rPr>
              <a:t>WCNR-11, Sydney, Australia, 2 – 7 Sept 2018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7" name="Picture 6" descr="http://www.best-masters.com/logo_ecole/48.jpg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160" y="2470425"/>
            <a:ext cx="1674969" cy="183741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08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AIM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11509" y="6490094"/>
            <a:ext cx="657497" cy="180000"/>
          </a:xfrm>
        </p:spPr>
        <p:txBody>
          <a:bodyPr/>
          <a:lstStyle/>
          <a:p>
            <a:fld id="{566C2427-2C57-4C51-BCD6-E3E46358B060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85420" y="1128474"/>
            <a:ext cx="496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 smtClean="0"/>
              <a:t>Present a collimator optimizer based on:</a:t>
            </a:r>
            <a:endParaRPr lang="en-GB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85420" y="1556980"/>
            <a:ext cx="49682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800" b="1" dirty="0">
                <a:solidFill>
                  <a:srgbClr val="FF0000"/>
                </a:solidFill>
              </a:rPr>
              <a:t>R</a:t>
            </a:r>
            <a:r>
              <a:rPr lang="en-ZA" sz="2800" b="1" dirty="0" smtClean="0">
                <a:solidFill>
                  <a:srgbClr val="FF0000"/>
                </a:solidFill>
              </a:rPr>
              <a:t>ay-tracing technique: </a:t>
            </a:r>
            <a:r>
              <a:rPr lang="en-ZA" dirty="0"/>
              <a:t>Ray tracing  is a global illumination technique used in computer graphic to generate realistic images by simulating the path of light rays  and the interaction of the light rays with virtual </a:t>
            </a:r>
            <a:r>
              <a:rPr lang="en-ZA" dirty="0" smtClean="0"/>
              <a:t>object.</a:t>
            </a:r>
            <a:endParaRPr lang="en-GB" dirty="0"/>
          </a:p>
        </p:txBody>
      </p:sp>
      <p:sp>
        <p:nvSpPr>
          <p:cNvPr id="28" name="TextBox 27"/>
          <p:cNvSpPr txBox="1"/>
          <p:nvPr/>
        </p:nvSpPr>
        <p:spPr>
          <a:xfrm>
            <a:off x="40640" y="4454103"/>
            <a:ext cx="52578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b="1" dirty="0" smtClean="0">
                <a:solidFill>
                  <a:srgbClr val="FF0000"/>
                </a:solidFill>
              </a:rPr>
              <a:t>Particle swarm optimization technique: </a:t>
            </a:r>
            <a:r>
              <a:rPr lang="en-ZA" dirty="0"/>
              <a:t>C</a:t>
            </a:r>
            <a:r>
              <a:rPr lang="en-ZA" dirty="0" smtClean="0"/>
              <a:t>omputational </a:t>
            </a:r>
            <a:r>
              <a:rPr lang="en-ZA" dirty="0"/>
              <a:t>swarm intelligence technique that uses an innovative distributed intelligent paradigm for solving optimization problems that originally took its inspiration from the biological examples by swarming, flocking such as </a:t>
            </a:r>
            <a:r>
              <a:rPr lang="en-ZA" dirty="0" smtClean="0"/>
              <a:t>birds.</a:t>
            </a:r>
            <a:endParaRPr lang="en-GB" dirty="0"/>
          </a:p>
        </p:txBody>
      </p:sp>
      <p:grpSp>
        <p:nvGrpSpPr>
          <p:cNvPr id="29" name="Group 28"/>
          <p:cNvGrpSpPr/>
          <p:nvPr/>
        </p:nvGrpSpPr>
        <p:grpSpPr>
          <a:xfrm>
            <a:off x="5298440" y="4248389"/>
            <a:ext cx="3617023" cy="2533465"/>
            <a:chOff x="5298440" y="4248389"/>
            <a:chExt cx="3617023" cy="2533465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8440" y="4568177"/>
              <a:ext cx="3617023" cy="2213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3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97040" y="4248389"/>
              <a:ext cx="1270000" cy="4114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Group 4"/>
          <p:cNvGrpSpPr/>
          <p:nvPr/>
        </p:nvGrpSpPr>
        <p:grpSpPr>
          <a:xfrm>
            <a:off x="5250841" y="1454171"/>
            <a:ext cx="3524885" cy="2771990"/>
            <a:chOff x="5250841" y="1454171"/>
            <a:chExt cx="3524885" cy="2771990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7206" y="1887974"/>
              <a:ext cx="3357880" cy="2338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0841" y="1454171"/>
              <a:ext cx="3524885" cy="4060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8077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INTRODUCTION </a:t>
            </a:r>
            <a:endParaRPr lang="en-ZA" sz="2000" dirty="0" smtClean="0"/>
          </a:p>
          <a:p>
            <a:pPr marL="989013">
              <a:buFont typeface="Wingdings" panose="05000000000000000000" pitchFamily="2" charset="2"/>
              <a:buChar char="Ø"/>
            </a:pPr>
            <a:r>
              <a:rPr lang="en-ZA" sz="2000" dirty="0" smtClean="0"/>
              <a:t>NEUTRON COLLIMATOR </a:t>
            </a:r>
            <a:r>
              <a:rPr lang="en-ZA" sz="2000" dirty="0"/>
              <a:t>OPTIMIZATION</a:t>
            </a:r>
          </a:p>
          <a:p>
            <a:pPr marL="989013">
              <a:buFont typeface="Wingdings" panose="05000000000000000000" pitchFamily="2" charset="2"/>
              <a:buChar char="Ø"/>
            </a:pPr>
            <a:r>
              <a:rPr lang="en-ZA" sz="2000" dirty="0" smtClean="0"/>
              <a:t>PARETO OPTIMAL SOLUTIONS/FRONT</a:t>
            </a:r>
          </a:p>
          <a:p>
            <a:r>
              <a:rPr lang="en-ZA" dirty="0" smtClean="0"/>
              <a:t>TECHNIQUES AND SOFTWARE INTERFACE</a:t>
            </a:r>
          </a:p>
          <a:p>
            <a:pPr marL="989013">
              <a:buFont typeface="Wingdings" panose="05000000000000000000" pitchFamily="2" charset="2"/>
              <a:buChar char="Ø"/>
            </a:pPr>
            <a:r>
              <a:rPr lang="en-ZA" sz="2000" dirty="0" smtClean="0"/>
              <a:t>RAY-TRACING</a:t>
            </a:r>
          </a:p>
          <a:p>
            <a:pPr marL="989013">
              <a:buFont typeface="Wingdings" panose="05000000000000000000" pitchFamily="2" charset="2"/>
              <a:buChar char="Ø"/>
            </a:pPr>
            <a:r>
              <a:rPr lang="en-ZA" sz="2000" dirty="0" smtClean="0"/>
              <a:t>IMAGE EVALUATION</a:t>
            </a:r>
          </a:p>
          <a:p>
            <a:pPr marL="989013">
              <a:buFont typeface="Wingdings" panose="05000000000000000000" pitchFamily="2" charset="2"/>
              <a:buChar char="Ø"/>
            </a:pPr>
            <a:r>
              <a:rPr lang="en-ZA" sz="2000" dirty="0"/>
              <a:t>PARTICLE SWARM </a:t>
            </a:r>
            <a:r>
              <a:rPr lang="en-ZA" sz="2000" dirty="0" smtClean="0"/>
              <a:t>OPTIMIZATION</a:t>
            </a:r>
            <a:endParaRPr lang="en-ZA" sz="2000" dirty="0"/>
          </a:p>
          <a:p>
            <a:r>
              <a:rPr lang="en-ZA" dirty="0" smtClean="0"/>
              <a:t>EXAMPLE COLLIMATOR OPTIMIZATION: NRAD</a:t>
            </a:r>
          </a:p>
          <a:p>
            <a:r>
              <a:rPr lang="en-ZA" dirty="0" smtClean="0"/>
              <a:t>CONCLUSION AND FINDINGS</a:t>
            </a:r>
            <a:endParaRPr lang="en-ZA" dirty="0"/>
          </a:p>
          <a:p>
            <a:pPr marL="989013">
              <a:buFont typeface="Wingdings" panose="05000000000000000000" pitchFamily="2" charset="2"/>
              <a:buChar char="Ø"/>
            </a:pPr>
            <a:endParaRPr lang="en-ZA" sz="2000" dirty="0" smtClean="0"/>
          </a:p>
          <a:p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CONTENT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74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INTRODUCTION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411509" y="6490094"/>
            <a:ext cx="657497" cy="180000"/>
          </a:xfrm>
        </p:spPr>
        <p:txBody>
          <a:bodyPr/>
          <a:lstStyle/>
          <a:p>
            <a:fld id="{566C2427-2C57-4C51-BCD6-E3E46358B060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0" b="8792"/>
          <a:stretch/>
        </p:blipFill>
        <p:spPr bwMode="auto">
          <a:xfrm>
            <a:off x="4198315" y="1600100"/>
            <a:ext cx="4650766" cy="1681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2488556" y="1057248"/>
            <a:ext cx="435151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" b="1" dirty="0">
                <a:solidFill>
                  <a:srgbClr val="FF0000"/>
                </a:solidFill>
              </a:rPr>
              <a:t>NEUTRON COLLIMATOR OPTIMIZATION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773" y="1840752"/>
            <a:ext cx="397666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/>
              <a:t>CONFLICTING OBJECTIVES </a:t>
            </a: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Geometric(large </a:t>
            </a:r>
            <a:r>
              <a:rPr lang="en-ZA" dirty="0"/>
              <a:t>homogeneous </a:t>
            </a:r>
            <a:r>
              <a:rPr lang="en-ZA" dirty="0" smtClean="0"/>
              <a:t>FOV)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Beam </a:t>
            </a:r>
            <a:r>
              <a:rPr lang="en-ZA" dirty="0"/>
              <a:t>(high neutron flux</a:t>
            </a:r>
            <a:r>
              <a:rPr lang="en-ZA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Resolution</a:t>
            </a:r>
            <a:endParaRPr lang="en-ZA" dirty="0"/>
          </a:p>
        </p:txBody>
      </p:sp>
      <p:sp>
        <p:nvSpPr>
          <p:cNvPr id="15" name="TextBox 14"/>
          <p:cNvSpPr txBox="1"/>
          <p:nvPr/>
        </p:nvSpPr>
        <p:spPr>
          <a:xfrm>
            <a:off x="751087" y="3779118"/>
            <a:ext cx="265522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/>
              <a:t>PARAMETERS </a:t>
            </a: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Aperture size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Aperture position</a:t>
            </a:r>
            <a:endParaRPr lang="en-ZA" dirty="0"/>
          </a:p>
        </p:txBody>
      </p:sp>
      <p:sp>
        <p:nvSpPr>
          <p:cNvPr id="13" name="TextBox 12"/>
          <p:cNvSpPr txBox="1"/>
          <p:nvPr/>
        </p:nvSpPr>
        <p:spPr>
          <a:xfrm>
            <a:off x="1251944" y="5379765"/>
            <a:ext cx="171432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/>
              <a:t>CONSTRAINT</a:t>
            </a: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Space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Cost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Material</a:t>
            </a:r>
            <a:endParaRPr lang="en-ZA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642" y="3188664"/>
            <a:ext cx="5007497" cy="198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136" y="5034924"/>
            <a:ext cx="4092812" cy="1725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3103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INTRODUCTION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791649" y="1057248"/>
            <a:ext cx="56124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" b="1" dirty="0" smtClean="0">
                <a:solidFill>
                  <a:srgbClr val="FF0000"/>
                </a:solidFill>
              </a:rPr>
              <a:t>SOLUTIONS FOR MULTI-OBJECTIVES OPTIMIZATION</a:t>
            </a:r>
            <a:endParaRPr lang="en-ZA" sz="20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684390" y="1457358"/>
            <a:ext cx="353151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ZA" b="1" dirty="0" smtClean="0"/>
              <a:t>Definition</a:t>
            </a:r>
            <a:endParaRPr lang="en-Z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 smtClean="0"/>
              <a:t>2 or more conflicting objectives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01073" y="2220504"/>
            <a:ext cx="6193586" cy="4156687"/>
            <a:chOff x="166721" y="2701313"/>
            <a:chExt cx="6193586" cy="4156687"/>
          </a:xfrm>
        </p:grpSpPr>
        <p:pic>
          <p:nvPicPr>
            <p:cNvPr id="7" name="Picture 6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721" y="3101423"/>
              <a:ext cx="6193586" cy="3756577"/>
            </a:xfrm>
            <a:prstGeom prst="rect">
              <a:avLst/>
            </a:prstGeom>
            <a:noFill/>
          </p:spPr>
        </p:pic>
        <p:sp>
          <p:nvSpPr>
            <p:cNvPr id="8" name="Rectangle 7"/>
            <p:cNvSpPr/>
            <p:nvPr/>
          </p:nvSpPr>
          <p:spPr>
            <a:xfrm>
              <a:off x="1661588" y="2701313"/>
              <a:ext cx="335296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ZA" sz="2000" b="1" dirty="0" smtClean="0">
                  <a:solidFill>
                    <a:srgbClr val="FF0000"/>
                  </a:solidFill>
                </a:rPr>
                <a:t>PARETO OPTIMAL SOLUTIONS</a:t>
              </a:r>
              <a:endParaRPr lang="en-ZA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2488556" y="6377191"/>
            <a:ext cx="4100696" cy="36933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ZA" b="1" dirty="0" smtClean="0">
                <a:solidFill>
                  <a:srgbClr val="FF0000"/>
                </a:solidFill>
              </a:rPr>
              <a:t>MANY SOLUTIONS = MANY CHOICES</a:t>
            </a:r>
            <a:endParaRPr lang="en-Z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11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488556" y="1057248"/>
            <a:ext cx="53301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" b="1" dirty="0" smtClean="0">
                <a:solidFill>
                  <a:srgbClr val="FF0000"/>
                </a:solidFill>
              </a:rPr>
              <a:t>SOLVING COLLIMATOR OPTIMIZATION PROBLEM</a:t>
            </a:r>
            <a:endParaRPr lang="en-ZA" sz="20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34" y="1978343"/>
            <a:ext cx="8016875" cy="326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 flipH="1">
            <a:off x="4575291" y="5140960"/>
            <a:ext cx="4493716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423828" y="4771628"/>
            <a:ext cx="26451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 smtClean="0">
                <a:solidFill>
                  <a:srgbClr val="FF0000"/>
                </a:solidFill>
              </a:rPr>
              <a:t>OBJECTIVE FUNCTION</a:t>
            </a:r>
            <a:endParaRPr lang="en-GB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68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208394" y="1731082"/>
            <a:ext cx="41232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" b="1" dirty="0" smtClean="0">
                <a:solidFill>
                  <a:srgbClr val="FF0000"/>
                </a:solidFill>
              </a:rPr>
              <a:t>COLLIMATOR OPTIMIZATION SYSTEM</a:t>
            </a:r>
            <a:endParaRPr lang="en-ZA" sz="2000" b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98" y="2859494"/>
            <a:ext cx="6358741" cy="39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382" y="1419992"/>
            <a:ext cx="3357848" cy="1368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182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88556" y="1057248"/>
            <a:ext cx="31270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" b="1" dirty="0" smtClean="0">
                <a:solidFill>
                  <a:srgbClr val="FF0000"/>
                </a:solidFill>
              </a:rPr>
              <a:t>SIMULATION: RAY-TRACING</a:t>
            </a:r>
            <a:endParaRPr lang="en-ZA" sz="2000" b="1" dirty="0">
              <a:solidFill>
                <a:srgbClr val="FF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846" y="4395947"/>
            <a:ext cx="4107025" cy="2438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558" y="1841236"/>
            <a:ext cx="3460496" cy="2270334"/>
          </a:xfrm>
          <a:prstGeom prst="rect">
            <a:avLst/>
          </a:prstGeom>
          <a:noFill/>
        </p:spPr>
      </p:pic>
      <p:pic>
        <p:nvPicPr>
          <p:cNvPr id="12" name="Picture 11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899" y="1967806"/>
            <a:ext cx="2402107" cy="2171011"/>
          </a:xfrm>
          <a:prstGeom prst="rect">
            <a:avLst/>
          </a:prstGeom>
          <a:noFill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3268" y="4144976"/>
            <a:ext cx="2826001" cy="2553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118" y="1631817"/>
            <a:ext cx="1349666" cy="2689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16" y="1057248"/>
            <a:ext cx="1380734" cy="846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12" y="2120119"/>
            <a:ext cx="1296987" cy="16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2" y="5270985"/>
            <a:ext cx="2684462" cy="73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35" y="2431317"/>
            <a:ext cx="1390215" cy="1090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038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88556" y="1057248"/>
            <a:ext cx="40671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" b="1" dirty="0" smtClean="0">
                <a:solidFill>
                  <a:srgbClr val="FF0000"/>
                </a:solidFill>
              </a:rPr>
              <a:t>SIMULATION: SOFTWARE INTERFACE</a:t>
            </a:r>
            <a:endParaRPr lang="en-ZA" sz="2000" b="1" dirty="0">
              <a:solidFill>
                <a:srgbClr val="FF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2" t="6223" r="36167" b="23259"/>
          <a:stretch/>
        </p:blipFill>
        <p:spPr bwMode="auto">
          <a:xfrm>
            <a:off x="173651" y="1593582"/>
            <a:ext cx="3383280" cy="4836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6766" y="3418636"/>
            <a:ext cx="4767718" cy="2757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681" y="1457358"/>
            <a:ext cx="2080528" cy="19612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086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88556" y="1026768"/>
            <a:ext cx="47194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" b="1" dirty="0" smtClean="0">
                <a:solidFill>
                  <a:srgbClr val="FF0000"/>
                </a:solidFill>
              </a:rPr>
              <a:t>SIMULATION: SOFTWARE BENCHMARKING</a:t>
            </a:r>
            <a:endParaRPr lang="en-ZA" sz="2000" b="1" dirty="0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3" y="1511833"/>
            <a:ext cx="2232657" cy="2094968"/>
          </a:xfrm>
          <a:prstGeom prst="rect">
            <a:avLst/>
          </a:prstGeom>
          <a:noFill/>
        </p:spPr>
      </p:pic>
      <p:pic>
        <p:nvPicPr>
          <p:cNvPr id="9" name="Picture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407" y="1481106"/>
            <a:ext cx="2874869" cy="2024095"/>
          </a:xfrm>
          <a:prstGeom prst="rect">
            <a:avLst/>
          </a:prstGeom>
          <a:noFill/>
        </p:spPr>
      </p:pic>
      <p:pic>
        <p:nvPicPr>
          <p:cNvPr id="10" name="Picture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350" y="3663579"/>
            <a:ext cx="3002359" cy="2273333"/>
          </a:xfrm>
          <a:prstGeom prst="rect">
            <a:avLst/>
          </a:prstGeom>
          <a:noFill/>
        </p:spPr>
      </p:pic>
      <p:pic>
        <p:nvPicPr>
          <p:cNvPr id="11" name="Picture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333" y="3772380"/>
            <a:ext cx="2953044" cy="2055732"/>
          </a:xfrm>
          <a:prstGeom prst="rect">
            <a:avLst/>
          </a:prstGeom>
          <a:noFill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75" y="1532155"/>
            <a:ext cx="2842926" cy="22290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 flipH="1">
            <a:off x="2488557" y="1457358"/>
            <a:ext cx="803283" cy="86928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270" y="3606801"/>
            <a:ext cx="2730500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11537" y="6262812"/>
            <a:ext cx="6420528" cy="33855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ZA" sz="1600" b="1" dirty="0" smtClean="0">
                <a:solidFill>
                  <a:srgbClr val="FF0000"/>
                </a:solidFill>
              </a:rPr>
              <a:t>BENCHMARK WITH MCNP RESULTS</a:t>
            </a: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2088795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88556" y="1057248"/>
            <a:ext cx="4871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" b="1" dirty="0" smtClean="0">
                <a:solidFill>
                  <a:srgbClr val="FF0000"/>
                </a:solidFill>
              </a:rPr>
              <a:t>IMAGE ANALYSER: HOMOGENEITY AND FOV</a:t>
            </a:r>
            <a:endParaRPr lang="en-ZA" sz="2000" b="1" dirty="0">
              <a:solidFill>
                <a:srgbClr val="FF000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00512" y="1865932"/>
            <a:ext cx="1380734" cy="1185575"/>
            <a:chOff x="116765" y="2120119"/>
            <a:chExt cx="1380734" cy="1185575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765" y="2458720"/>
              <a:ext cx="1380734" cy="846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12" y="2120119"/>
              <a:ext cx="1296987" cy="1649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50" y="2120119"/>
            <a:ext cx="5626257" cy="984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84" r="25615" b="69086"/>
          <a:stretch/>
        </p:blipFill>
        <p:spPr bwMode="auto">
          <a:xfrm>
            <a:off x="720427" y="3295149"/>
            <a:ext cx="3536258" cy="310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207" y="3616959"/>
            <a:ext cx="3930140" cy="2272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312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6333" y="1094132"/>
            <a:ext cx="54549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" b="1" dirty="0" smtClean="0">
                <a:solidFill>
                  <a:srgbClr val="FF0000"/>
                </a:solidFill>
              </a:rPr>
              <a:t>OPTIMIZATION: PARTICLE SWARM OPTIMIZATION</a:t>
            </a:r>
            <a:endParaRPr lang="en-ZA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8081" y="1597568"/>
            <a:ext cx="4287024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 smtClean="0">
                <a:solidFill>
                  <a:srgbClr val="FF0000"/>
                </a:solidFill>
              </a:rPr>
              <a:t>NO FINE-TUNING MULTI-OBJECTIVES PARTICLE SWARM </a:t>
            </a:r>
            <a:r>
              <a:rPr lang="en-ZA" sz="2000" b="1" dirty="0" smtClean="0">
                <a:solidFill>
                  <a:srgbClr val="FF0000"/>
                </a:solidFill>
              </a:rPr>
              <a:t>OPTIMISATION ALGORITHM (NF-MOPSO)</a:t>
            </a:r>
            <a:endParaRPr lang="en-GB" sz="2000" b="1" dirty="0">
              <a:solidFill>
                <a:srgbClr val="FF000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13" y="2835813"/>
            <a:ext cx="1881560" cy="3744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466339" y="1411778"/>
            <a:ext cx="1380734" cy="1185575"/>
            <a:chOff x="116765" y="2120119"/>
            <a:chExt cx="1380734" cy="1185575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765" y="2458720"/>
              <a:ext cx="1380734" cy="846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512" y="2120119"/>
              <a:ext cx="1296987" cy="1649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2" name="TextBox 11"/>
          <p:cNvSpPr txBox="1"/>
          <p:nvPr/>
        </p:nvSpPr>
        <p:spPr>
          <a:xfrm>
            <a:off x="2136333" y="2657819"/>
            <a:ext cx="52610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 smtClean="0"/>
              <a:t>CAPABLE OF FINDING PARETO OPTIMAL SOLUTIONS FOR A MULTI-OBJECTIVES OPTIMIZATION</a:t>
            </a:r>
            <a:endParaRPr lang="en-GB" sz="2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215" y="3663910"/>
            <a:ext cx="4519611" cy="3055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503" y="1538188"/>
            <a:ext cx="1814745" cy="127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6517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136333" y="951892"/>
            <a:ext cx="50822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ZA" sz="2000" b="1" dirty="0" smtClean="0">
                <a:solidFill>
                  <a:srgbClr val="FF0000"/>
                </a:solidFill>
              </a:rPr>
              <a:t>OPTIMIZATION: ALGORITHM </a:t>
            </a:r>
            <a:r>
              <a:rPr lang="en-ZA" sz="2000" b="1" dirty="0">
                <a:solidFill>
                  <a:srgbClr val="FF0000"/>
                </a:solidFill>
              </a:rPr>
              <a:t>BENCHMARKING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172" y="2029537"/>
            <a:ext cx="1914525" cy="122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715" y="1839999"/>
            <a:ext cx="4488842" cy="1601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30" y="3839579"/>
            <a:ext cx="2160270" cy="932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486" y="3626223"/>
            <a:ext cx="4287071" cy="1463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208" y="5171533"/>
            <a:ext cx="4005754" cy="1588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1109555" y="5361266"/>
            <a:ext cx="2273160" cy="1209093"/>
            <a:chOff x="3796665" y="1634172"/>
            <a:chExt cx="4292282" cy="1885007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4070"/>
            <a:stretch/>
          </p:blipFill>
          <p:spPr bwMode="auto">
            <a:xfrm>
              <a:off x="3796665" y="2053916"/>
              <a:ext cx="4292282" cy="14652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" name="Picture 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6350" y="1634172"/>
              <a:ext cx="1712913" cy="493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120" y="1217246"/>
            <a:ext cx="2454592" cy="715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85884" y="1349854"/>
            <a:ext cx="491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 smtClean="0"/>
              <a:t>TESTED ON 48 MATHEMATICAL TEST FUNCTIONS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533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pPr marL="531813" indent="0">
              <a:buNone/>
            </a:pPr>
            <a:endParaRPr lang="en-ZA" sz="2000" dirty="0" smtClean="0"/>
          </a:p>
          <a:p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OPTIMISATION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TextBox 55"/>
          <p:cNvSpPr txBox="1">
            <a:spLocks noChangeArrowheads="1"/>
          </p:cNvSpPr>
          <p:nvPr/>
        </p:nvSpPr>
        <p:spPr bwMode="auto">
          <a:xfrm>
            <a:off x="254773" y="975530"/>
            <a:ext cx="8658542" cy="52322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n-GB" sz="2800" b="1" dirty="0"/>
              <a:t>EXAMPLE OF </a:t>
            </a:r>
            <a:r>
              <a:rPr lang="en-GB" sz="2800" b="1" dirty="0" smtClean="0"/>
              <a:t>COLLIMATOR OPTIMISATION: </a:t>
            </a:r>
            <a:r>
              <a:rPr lang="en-GB" sz="2800" b="1" dirty="0" smtClean="0">
                <a:solidFill>
                  <a:srgbClr val="FF0000"/>
                </a:solidFill>
              </a:rPr>
              <a:t>NRAD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05" y="2648205"/>
            <a:ext cx="4340860" cy="2400935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43184" y="1614684"/>
            <a:ext cx="4824243" cy="58477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ZA" sz="1600" b="1" dirty="0" smtClean="0">
                <a:solidFill>
                  <a:srgbClr val="FF0000"/>
                </a:solidFill>
              </a:rPr>
              <a:t>PROBLEM: </a:t>
            </a:r>
            <a:r>
              <a:rPr lang="en-ZA" sz="1600" dirty="0"/>
              <a:t>The goal is to find the best values of L and D that produce a good geometry of the neutron beam</a:t>
            </a:r>
            <a:endParaRPr lang="en-ZA" sz="1600" b="1" dirty="0">
              <a:solidFill>
                <a:srgbClr val="FF0000"/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4356" y="1946939"/>
            <a:ext cx="3651045" cy="505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314356" y="1593606"/>
            <a:ext cx="3656924" cy="338554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ZA" sz="1600" b="1" dirty="0" smtClean="0">
                <a:solidFill>
                  <a:srgbClr val="FF0000"/>
                </a:solidFill>
              </a:rPr>
              <a:t>CONSTRAINT SPACE:</a:t>
            </a:r>
            <a:endParaRPr lang="en-ZA" sz="1600" b="1" dirty="0">
              <a:solidFill>
                <a:srgbClr val="FF0000"/>
              </a:solidFill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400" y="3182303"/>
            <a:ext cx="4436915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443312" y="5323084"/>
            <a:ext cx="6420528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ZA" sz="1600" b="1" dirty="0" smtClean="0">
                <a:solidFill>
                  <a:srgbClr val="FF0000"/>
                </a:solidFill>
              </a:rPr>
              <a:t>QUALITY FACTOR: </a:t>
            </a:r>
            <a:endParaRPr lang="en-ZA" sz="1600" b="1" dirty="0">
              <a:solidFill>
                <a:srgbClr val="FF0000"/>
              </a:solidFill>
            </a:endParaRPr>
          </a:p>
          <a:p>
            <a:r>
              <a:rPr lang="en-ZA" sz="1600" b="1" dirty="0" smtClean="0">
                <a:solidFill>
                  <a:srgbClr val="FF0000"/>
                </a:solidFill>
              </a:rPr>
              <a:t>Full radius of illumination  (cm) VS. Maximum gray value (square root)</a:t>
            </a:r>
          </a:p>
          <a:p>
            <a:r>
              <a:rPr lang="en-ZA" sz="1600" b="1" dirty="0" smtClean="0">
                <a:solidFill>
                  <a:srgbClr val="FF0000"/>
                </a:solidFill>
              </a:rPr>
              <a:t>Standard deviation (grayvalue) </a:t>
            </a:r>
            <a:r>
              <a:rPr lang="en-ZA" sz="1600" b="1" dirty="0">
                <a:solidFill>
                  <a:srgbClr val="FF0000"/>
                </a:solidFill>
              </a:rPr>
              <a:t>VS. Maximum gray value </a:t>
            </a:r>
            <a:r>
              <a:rPr lang="en-ZA" sz="1600" b="1" dirty="0" smtClean="0">
                <a:solidFill>
                  <a:srgbClr val="FF0000"/>
                </a:solidFill>
              </a:rPr>
              <a:t>(</a:t>
            </a:r>
            <a:r>
              <a:rPr lang="en-ZA" sz="1600" b="1" dirty="0">
                <a:solidFill>
                  <a:srgbClr val="FF0000"/>
                </a:solidFill>
              </a:rPr>
              <a:t>square root</a:t>
            </a:r>
            <a:r>
              <a:rPr lang="en-ZA" sz="1600" b="1" dirty="0" smtClean="0">
                <a:solidFill>
                  <a:srgbClr val="FF0000"/>
                </a:solidFill>
              </a:rPr>
              <a:t>)</a:t>
            </a: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262828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pPr marL="531813" indent="0">
              <a:buNone/>
            </a:pPr>
            <a:endParaRPr lang="en-ZA" sz="2000" dirty="0" smtClean="0"/>
          </a:p>
          <a:p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OPTIMISATION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TextBox 55"/>
          <p:cNvSpPr txBox="1">
            <a:spLocks noChangeArrowheads="1"/>
          </p:cNvSpPr>
          <p:nvPr/>
        </p:nvSpPr>
        <p:spPr bwMode="auto">
          <a:xfrm>
            <a:off x="254773" y="975530"/>
            <a:ext cx="8658542" cy="523220"/>
          </a:xfrm>
          <a:prstGeom prst="rect">
            <a:avLst/>
          </a:prstGeom>
          <a:solidFill>
            <a:schemeClr val="tx2">
              <a:lumMod val="40000"/>
              <a:lumOff val="60000"/>
              <a:alpha val="3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 algn="ctr"/>
            <a:r>
              <a:rPr lang="en-GB" sz="2800" b="1" dirty="0"/>
              <a:t>EXAMPLE OF </a:t>
            </a:r>
            <a:r>
              <a:rPr lang="en-GB" sz="2800" b="1" dirty="0" smtClean="0"/>
              <a:t>COLLIMATOR OPTIMISATION: </a:t>
            </a:r>
            <a:r>
              <a:rPr lang="en-GB" sz="2800" b="1" dirty="0" smtClean="0">
                <a:solidFill>
                  <a:srgbClr val="FF0000"/>
                </a:solidFill>
              </a:rPr>
              <a:t>NRAD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89" y="1650572"/>
            <a:ext cx="2058926" cy="1445834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243184" y="1614684"/>
            <a:ext cx="4824243" cy="523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ZA" sz="2800" b="1" dirty="0" smtClean="0">
                <a:solidFill>
                  <a:srgbClr val="FF0000"/>
                </a:solidFill>
              </a:rPr>
              <a:t>PARETO SOLUTIONS</a:t>
            </a:r>
            <a:endParaRPr lang="en-ZA" sz="2800" b="1" dirty="0">
              <a:solidFill>
                <a:srgbClr val="FF0000"/>
              </a:solidFill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04" y="2148436"/>
            <a:ext cx="2737581" cy="1950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C:\ROBERT DOCUMENTS\PhD DOCUMENTS\PHD RADIOGRAPHY OPTIMIZATION\NEUTRON RADIOGRAPHY\GRAPHS\standard vs max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59" y="4485807"/>
            <a:ext cx="2625346" cy="168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 descr="C:\ROBERT DOCUMENTS\PhD DOCUMENTS\PHD RADIOGRAPHY OPTIMIZATION\NEUTRON RADIOGRAPHY\GRAPHS\diamert vs solution_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326" y="2223377"/>
            <a:ext cx="2520950" cy="1800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C:\ROBERT DOCUMENTS\PhD DOCUMENTS\PHD RADIOGRAPHY OPTIMIZATION\NEUTRON RADIOGRAPHY\GRAPHS\diamert vs solution_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0245" y="4485807"/>
            <a:ext cx="2260871" cy="1601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C:\ROBERT DOCUMENTS\PhD DOCUMENTS\PHD RADIOGRAPHY OPTIMIZATION\NEUTRON RADIOGRAPHY\GRAPHS\SOLUTIONS_3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636" y="3247950"/>
            <a:ext cx="3780155" cy="237680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6"/>
          <p:cNvSpPr/>
          <p:nvPr/>
        </p:nvSpPr>
        <p:spPr>
          <a:xfrm>
            <a:off x="811537" y="6262812"/>
            <a:ext cx="6420528" cy="33855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ZA" sz="1600" b="1" dirty="0" smtClean="0">
                <a:solidFill>
                  <a:srgbClr val="FF0000"/>
                </a:solidFill>
              </a:rPr>
              <a:t>BEST APERTURE POSITION ALWAYS CLOSE TO THE NEUTRON SOURCE</a:t>
            </a:r>
            <a:endParaRPr lang="en-ZA" sz="1600" dirty="0"/>
          </a:p>
        </p:txBody>
      </p:sp>
    </p:spTree>
    <p:extLst>
      <p:ext uri="{BB962C8B-B14F-4D97-AF65-F5344CB8AC3E}">
        <p14:creationId xmlns:p14="http://schemas.microsoft.com/office/powerpoint/2010/main" val="12616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ZA" dirty="0" smtClean="0"/>
          </a:p>
          <a:p>
            <a:pPr marL="531813" indent="0">
              <a:buNone/>
            </a:pPr>
            <a:endParaRPr lang="en-ZA" sz="2000" dirty="0" smtClean="0"/>
          </a:p>
          <a:p>
            <a:endParaRPr lang="en-Z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CONCLUSION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2427-2C57-4C51-BCD6-E3E46358B060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7639" y="1009517"/>
            <a:ext cx="833628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ZA" sz="2400" b="1" dirty="0">
                <a:solidFill>
                  <a:srgbClr val="FF0000"/>
                </a:solidFill>
              </a:rPr>
              <a:t>The </a:t>
            </a:r>
            <a:r>
              <a:rPr lang="en-ZA" sz="2400" b="1" dirty="0" smtClean="0">
                <a:solidFill>
                  <a:srgbClr val="FF0000"/>
                </a:solidFill>
              </a:rPr>
              <a:t> collimator simulator:</a:t>
            </a:r>
          </a:p>
          <a:p>
            <a:pPr marL="996950" indent="-342900" algn="just">
              <a:buFont typeface="Wingdings" panose="05000000000000000000" pitchFamily="2" charset="2"/>
              <a:buChar char="ü"/>
            </a:pPr>
            <a:r>
              <a:rPr lang="en-ZA" sz="2400" dirty="0" smtClean="0"/>
              <a:t>Successfully </a:t>
            </a:r>
            <a:r>
              <a:rPr lang="en-ZA" sz="2400" dirty="0"/>
              <a:t>tested and benchmarked against experimental </a:t>
            </a:r>
            <a:r>
              <a:rPr lang="en-ZA" sz="2400" dirty="0" smtClean="0"/>
              <a:t>and MCNP results</a:t>
            </a:r>
            <a:r>
              <a:rPr lang="en-ZA" sz="2400" dirty="0"/>
              <a:t>. </a:t>
            </a:r>
            <a:endParaRPr lang="en-ZA" sz="2400" dirty="0" smtClean="0"/>
          </a:p>
          <a:p>
            <a:pPr marL="996950" indent="-342900" algn="just">
              <a:buFont typeface="Wingdings" panose="05000000000000000000" pitchFamily="2" charset="2"/>
              <a:buChar char="ü"/>
            </a:pPr>
            <a:r>
              <a:rPr lang="en-ZA" sz="2400" dirty="0" smtClean="0"/>
              <a:t>Easy to use for any radiographer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ZA" sz="2400" b="1" dirty="0" smtClean="0">
                <a:solidFill>
                  <a:srgbClr val="FF0000"/>
                </a:solidFill>
              </a:rPr>
              <a:t>The PSO based Optimizer:</a:t>
            </a:r>
          </a:p>
          <a:p>
            <a:pPr marL="996950" indent="-342900" algn="just">
              <a:buFont typeface="Wingdings" panose="05000000000000000000" pitchFamily="2" charset="2"/>
              <a:buChar char="ü"/>
            </a:pPr>
            <a:r>
              <a:rPr lang="en-ZA" sz="2400" dirty="0"/>
              <a:t>Successfully </a:t>
            </a:r>
            <a:r>
              <a:rPr lang="en-ZA" sz="2400" dirty="0" smtClean="0"/>
              <a:t>tested on 48 different mathematical test functions for multi-objective optimization problem.</a:t>
            </a:r>
            <a:endParaRPr lang="en-ZA" sz="24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ZA" sz="2400" b="1" dirty="0" smtClean="0">
                <a:solidFill>
                  <a:srgbClr val="FF0000"/>
                </a:solidFill>
              </a:rPr>
              <a:t>Collimator optimizer:</a:t>
            </a:r>
            <a:endParaRPr lang="en-ZA" sz="2400" b="1" dirty="0">
              <a:solidFill>
                <a:srgbClr val="FF0000"/>
              </a:solidFill>
            </a:endParaRPr>
          </a:p>
          <a:p>
            <a:pPr marL="996950" indent="-342900" algn="just">
              <a:buFont typeface="Wingdings" panose="05000000000000000000" pitchFamily="2" charset="2"/>
              <a:buChar char="ü"/>
            </a:pPr>
            <a:r>
              <a:rPr lang="en-ZA" sz="2400" dirty="0" smtClean="0"/>
              <a:t>Provides Pareto-optimal solutions to be used in the design of a collimator or during the experiment (robust collimator)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ZA" sz="2400" b="1" dirty="0" smtClean="0">
                <a:solidFill>
                  <a:srgbClr val="FF0000"/>
                </a:solidFill>
              </a:rPr>
              <a:t>Observation:</a:t>
            </a:r>
          </a:p>
          <a:p>
            <a:pPr marL="996950" indent="-342900" algn="just">
              <a:buFont typeface="Wingdings" panose="05000000000000000000" pitchFamily="2" charset="2"/>
              <a:buChar char="ü"/>
            </a:pPr>
            <a:r>
              <a:rPr lang="en-ZA" sz="2400" dirty="0" smtClean="0"/>
              <a:t> Optimization results showed that the best position for the aperture is close to the neutron source.</a:t>
            </a: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2284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95750" y="1997075"/>
            <a:ext cx="4808538" cy="1362075"/>
          </a:xfrm>
        </p:spPr>
        <p:txBody>
          <a:bodyPr/>
          <a:lstStyle/>
          <a:p>
            <a:r>
              <a:rPr lang="en-ZA" b="1" dirty="0" smtClean="0">
                <a:solidFill>
                  <a:srgbClr val="354759"/>
                </a:solidFill>
                <a:latin typeface="Arial"/>
                <a:cs typeface="Arial"/>
              </a:rPr>
              <a:t>THANK YOU</a:t>
            </a:r>
            <a:endParaRPr lang="en-ZA" b="1" dirty="0"/>
          </a:p>
        </p:txBody>
      </p:sp>
    </p:spTree>
    <p:extLst>
      <p:ext uri="{BB962C8B-B14F-4D97-AF65-F5344CB8AC3E}">
        <p14:creationId xmlns:p14="http://schemas.microsoft.com/office/powerpoint/2010/main" val="250715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98A247B79BDE4AA8ED6378D9AA4B2B" ma:contentTypeVersion="2" ma:contentTypeDescription="Create a new document." ma:contentTypeScope="" ma:versionID="fe4e7a60d1af4bee608a9af789bb8ab9">
  <xsd:schema xmlns:xsd="http://www.w3.org/2001/XMLSchema" xmlns:xs="http://www.w3.org/2001/XMLSchema" xmlns:p="http://schemas.microsoft.com/office/2006/metadata/properties" xmlns:ns2="0bad7830-4db9-4f0d-ae8f-ae28b90d8d67" targetNamespace="http://schemas.microsoft.com/office/2006/metadata/properties" ma:root="true" ma:fieldsID="d479d787e6ec6bdc18cb7333d4769048" ns2:_="">
    <xsd:import namespace="0bad7830-4db9-4f0d-ae8f-ae28b90d8d67"/>
    <xsd:element name="properties">
      <xsd:complexType>
        <xsd:sequence>
          <xsd:element name="documentManagement">
            <xsd:complexType>
              <xsd:all>
                <xsd:element ref="ns2:Review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ad7830-4db9-4f0d-ae8f-ae28b90d8d67" elementFormDefault="qualified">
    <xsd:import namespace="http://schemas.microsoft.com/office/2006/documentManagement/types"/>
    <xsd:import namespace="http://schemas.microsoft.com/office/infopath/2007/PartnerControls"/>
    <xsd:element name="Reviewed" ma:index="8" nillable="true" ma:displayName="Reviewed" ma:description="“TEXT(Created, &quot;yyyy-mm-dd&quot;)”" ma:format="DateOnly" ma:internalName="Reviewed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viewed xmlns="0bad7830-4db9-4f0d-ae8f-ae28b90d8d67" xsi:nil="true"/>
  </documentManagement>
</p:properties>
</file>

<file path=customXml/itemProps1.xml><?xml version="1.0" encoding="utf-8"?>
<ds:datastoreItem xmlns:ds="http://schemas.openxmlformats.org/officeDocument/2006/customXml" ds:itemID="{494AC4E1-C7AB-4ED9-95D5-24E0CEAFF8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ad7830-4db9-4f0d-ae8f-ae28b90d8d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64CF27E-D4EE-4D31-B0E2-09838081F7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8BF9CE-07CB-49F8-962A-707935BDD1FB}">
  <ds:schemaRefs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  <ds:schemaRef ds:uri="0bad7830-4db9-4f0d-ae8f-ae28b90d8d67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4929</TotalTime>
  <Words>451</Words>
  <Application>Microsoft Office PowerPoint</Application>
  <PresentationFormat>On-screen Show (4:3)</PresentationFormat>
  <Paragraphs>100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Default Theme</vt:lpstr>
      <vt:lpstr>Pareto Optimal Solutions for a Neutron Radiography Collimator</vt:lpstr>
      <vt:lpstr>AIM</vt:lpstr>
      <vt:lpstr>CONTENT</vt:lpstr>
      <vt:lpstr>INTRODUCTION</vt:lpstr>
      <vt:lpstr>INTRODUCTION</vt:lpstr>
      <vt:lpstr>TECHNIQUES</vt:lpstr>
      <vt:lpstr>TECHNIQUES</vt:lpstr>
      <vt:lpstr>TECHNIQUES</vt:lpstr>
      <vt:lpstr>TECHNIQUES</vt:lpstr>
      <vt:lpstr>TECHNIQUES</vt:lpstr>
      <vt:lpstr>TECHNIQUES</vt:lpstr>
      <vt:lpstr>TECHNIQUES</vt:lpstr>
      <vt:lpstr>TECHNIQUES</vt:lpstr>
      <vt:lpstr>OPTIMISATION</vt:lpstr>
      <vt:lpstr>OPTIMISATION</vt:lpstr>
      <vt:lpstr>CONCLUSION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Arista</dc:creator>
  <cp:lastModifiedBy>Robert Nshimirimana</cp:lastModifiedBy>
  <cp:revision>324</cp:revision>
  <dcterms:created xsi:type="dcterms:W3CDTF">2017-09-10T20:31:01Z</dcterms:created>
  <dcterms:modified xsi:type="dcterms:W3CDTF">2018-09-02T12:40:21Z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200</vt:r8>
  </property>
  <property fmtid="{D5CDD505-2E9C-101B-9397-08002B2CF9AE}" pid="3" name="Document number">
    <vt:lpwstr>QMR-TEM-0001</vt:lpwstr>
  </property>
  <property fmtid="{D5CDD505-2E9C-101B-9397-08002B2CF9AE}" pid="4" name="Document type">
    <vt:lpwstr>Template</vt:lpwstr>
  </property>
  <property fmtid="{D5CDD505-2E9C-101B-9397-08002B2CF9AE}" pid="5" name="ContentTypeId">
    <vt:lpwstr>0x0101005398A247B79BDE4AA8ED6378D9AA4B2B</vt:lpwstr>
  </property>
</Properties>
</file>