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964" r:id="rId1"/>
  </p:sldMasterIdLst>
  <p:notesMasterIdLst>
    <p:notesMasterId r:id="rId23"/>
  </p:notesMasterIdLst>
  <p:handoutMasterIdLst>
    <p:handoutMasterId r:id="rId24"/>
  </p:handoutMasterIdLst>
  <p:sldIdLst>
    <p:sldId id="331" r:id="rId2"/>
    <p:sldId id="334" r:id="rId3"/>
    <p:sldId id="339" r:id="rId4"/>
    <p:sldId id="353" r:id="rId5"/>
    <p:sldId id="354" r:id="rId6"/>
    <p:sldId id="351" r:id="rId7"/>
    <p:sldId id="341" r:id="rId8"/>
    <p:sldId id="342" r:id="rId9"/>
    <p:sldId id="357" r:id="rId10"/>
    <p:sldId id="343" r:id="rId11"/>
    <p:sldId id="355" r:id="rId12"/>
    <p:sldId id="337" r:id="rId13"/>
    <p:sldId id="345" r:id="rId14"/>
    <p:sldId id="332" r:id="rId15"/>
    <p:sldId id="348" r:id="rId16"/>
    <p:sldId id="336" r:id="rId17"/>
    <p:sldId id="309" r:id="rId18"/>
    <p:sldId id="350" r:id="rId19"/>
    <p:sldId id="349" r:id="rId20"/>
    <p:sldId id="344" r:id="rId21"/>
    <p:sldId id="340" r:id="rId22"/>
  </p:sldIdLst>
  <p:sldSz cx="9144000" cy="6858000" type="screen4x3"/>
  <p:notesSz cx="6794500" cy="9931400"/>
  <p:defaultTextStyle>
    <a:defPPr>
      <a:defRPr lang="de-CH"/>
    </a:defPPr>
    <a:lvl1pPr algn="l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5000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521415D9-36F7-43E2-AB2F-B90AF26B5E84}">
      <p14:sectionLst xmlns:p14="http://schemas.microsoft.com/office/powerpoint/2010/main">
        <p14:section name="Standardabschnitt" id="{AE7857C0-2D20-4703-8FB6-39B300EF5577}">
          <p14:sldIdLst>
            <p14:sldId id="331"/>
            <p14:sldId id="334"/>
            <p14:sldId id="339"/>
            <p14:sldId id="353"/>
            <p14:sldId id="354"/>
            <p14:sldId id="351"/>
            <p14:sldId id="341"/>
            <p14:sldId id="342"/>
            <p14:sldId id="357"/>
            <p14:sldId id="343"/>
            <p14:sldId id="355"/>
            <p14:sldId id="337"/>
            <p14:sldId id="345"/>
            <p14:sldId id="332"/>
            <p14:sldId id="348"/>
            <p14:sldId id="336"/>
            <p14:sldId id="309"/>
            <p14:sldId id="350"/>
            <p14:sldId id="349"/>
            <p14:sldId id="344"/>
            <p14:sldId id="3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90">
          <p15:clr>
            <a:srgbClr val="A4A3A4"/>
          </p15:clr>
        </p15:guide>
        <p15:guide id="2" orient="horz" pos="845">
          <p15:clr>
            <a:srgbClr val="A4A3A4"/>
          </p15:clr>
        </p15:guide>
        <p15:guide id="3" orient="horz" pos="3793">
          <p15:clr>
            <a:srgbClr val="A4A3A4"/>
          </p15:clr>
        </p15:guide>
        <p15:guide id="4" orient="horz" pos="1117">
          <p15:clr>
            <a:srgbClr val="A4A3A4"/>
          </p15:clr>
        </p15:guide>
        <p15:guide id="5" orient="horz" pos="187">
          <p15:clr>
            <a:srgbClr val="A4A3A4"/>
          </p15:clr>
        </p15:guide>
        <p15:guide id="6" orient="horz" pos="504">
          <p15:clr>
            <a:srgbClr val="A4A3A4"/>
          </p15:clr>
        </p15:guide>
        <p15:guide id="7" orient="horz" pos="4156">
          <p15:clr>
            <a:srgbClr val="A4A3A4"/>
          </p15:clr>
        </p15:guide>
        <p15:guide id="8" orient="horz">
          <p15:clr>
            <a:srgbClr val="A4A3A4"/>
          </p15:clr>
        </p15:guide>
        <p15:guide id="9" pos="657">
          <p15:clr>
            <a:srgbClr val="A4A3A4"/>
          </p15:clr>
        </p15:guide>
        <p15:guide id="10" pos="5534">
          <p15:clr>
            <a:srgbClr val="A4A3A4"/>
          </p15:clr>
        </p15:guide>
        <p15:guide id="11" pos="521">
          <p15:clr>
            <a:srgbClr val="A4A3A4"/>
          </p15:clr>
        </p15:guide>
        <p15:guide id="12" pos="453">
          <p15:clr>
            <a:srgbClr val="A4A3A4"/>
          </p15:clr>
        </p15:guide>
        <p15:guide id="13" pos="1315">
          <p15:clr>
            <a:srgbClr val="A4A3A4"/>
          </p15:clr>
        </p15:guide>
        <p15:guide id="14" pos="3039">
          <p15:clr>
            <a:srgbClr val="A4A3A4"/>
          </p15:clr>
        </p15:guide>
        <p15:guide id="15" pos="3152">
          <p15:clr>
            <a:srgbClr val="A4A3A4"/>
          </p15:clr>
        </p15:guide>
        <p15:guide id="16" pos="57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0000"/>
    <a:srgbClr val="FFFFFF"/>
    <a:srgbClr val="808080"/>
    <a:srgbClr val="000000"/>
    <a:srgbClr val="FDCA00"/>
    <a:srgbClr val="EF5B00"/>
    <a:srgbClr val="C50006"/>
    <a:srgbClr val="7C204E"/>
    <a:srgbClr val="003B6E"/>
    <a:srgbClr val="1974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52"/>
    <p:restoredTop sz="91959" autoAdjust="0"/>
  </p:normalViewPr>
  <p:slideViewPr>
    <p:cSldViewPr snapToObjects="1">
      <p:cViewPr varScale="1">
        <p:scale>
          <a:sx n="178" d="100"/>
          <a:sy n="178" d="100"/>
        </p:scale>
        <p:origin x="1472" y="176"/>
      </p:cViewPr>
      <p:guideLst>
        <p:guide orient="horz" pos="890"/>
        <p:guide orient="horz" pos="845"/>
        <p:guide orient="horz" pos="3793"/>
        <p:guide orient="horz" pos="1117"/>
        <p:guide orient="horz" pos="187"/>
        <p:guide orient="horz" pos="504"/>
        <p:guide orient="horz" pos="4156"/>
        <p:guide orient="horz"/>
        <p:guide pos="657"/>
        <p:guide pos="5534"/>
        <p:guide pos="521"/>
        <p:guide pos="453"/>
        <p:guide pos="1315"/>
        <p:guide pos="3039"/>
        <p:guide pos="3152"/>
        <p:guide pos="573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115" d="100"/>
          <a:sy n="115" d="100"/>
        </p:scale>
        <p:origin x="-4932" y="-108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t" anchorCtr="0" compatLnSpc="1">
            <a:prstTxWarp prst="textNoShape">
              <a:avLst/>
            </a:prstTxWarp>
          </a:bodyPr>
          <a:lstStyle>
            <a:lvl1pPr defTabSz="955672">
              <a:spcBef>
                <a:spcPct val="0"/>
              </a:spcBef>
              <a:defRPr sz="1200" baseline="30000">
                <a:latin typeface="Times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GB" dirty="0">
              <a:latin typeface="+mn-lt"/>
            </a:endParaRP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94" y="0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t" anchorCtr="0" compatLnSpc="1">
            <a:prstTxWarp prst="textNoShape">
              <a:avLst/>
            </a:prstTxWarp>
          </a:bodyPr>
          <a:lstStyle>
            <a:lvl1pPr algn="r" defTabSz="955672">
              <a:spcBef>
                <a:spcPct val="0"/>
              </a:spcBef>
              <a:defRPr sz="1200" baseline="30000">
                <a:latin typeface="Times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GB" dirty="0">
              <a:latin typeface="+mn-lt"/>
            </a:endParaRPr>
          </a:p>
        </p:txBody>
      </p:sp>
      <p:sp>
        <p:nvSpPr>
          <p:cNvPr id="118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4393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b" anchorCtr="0" compatLnSpc="1">
            <a:prstTxWarp prst="textNoShape">
              <a:avLst/>
            </a:prstTxWarp>
          </a:bodyPr>
          <a:lstStyle>
            <a:lvl1pPr defTabSz="955672">
              <a:spcBef>
                <a:spcPct val="0"/>
              </a:spcBef>
              <a:defRPr sz="1200" baseline="30000">
                <a:latin typeface="Times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18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94" y="9434393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b" anchorCtr="0" compatLnSpc="1">
            <a:prstTxWarp prst="textNoShape">
              <a:avLst/>
            </a:prstTxWarp>
          </a:bodyPr>
          <a:lstStyle>
            <a:lvl1pPr algn="r" defTabSz="955672">
              <a:spcBef>
                <a:spcPct val="0"/>
              </a:spcBef>
              <a:defRPr sz="1200" baseline="30000">
                <a:latin typeface="Times" charset="0"/>
              </a:defRPr>
            </a:lvl1pPr>
          </a:lstStyle>
          <a:p>
            <a:pPr>
              <a:defRPr/>
            </a:pPr>
            <a:fld id="{630A188E-C926-984B-863C-48B251A81B15}" type="slidenum">
              <a:rPr lang="en-GB">
                <a:latin typeface="+mn-lt"/>
              </a:rPr>
              <a:pPr>
                <a:defRPr/>
              </a:pPr>
              <a:t>‹#›</a:t>
            </a:fld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59942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t" anchorCtr="0" compatLnSpc="1">
            <a:prstTxWarp prst="textNoShape">
              <a:avLst/>
            </a:prstTxWarp>
          </a:bodyPr>
          <a:lstStyle>
            <a:lvl1pPr defTabSz="955672">
              <a:spcBef>
                <a:spcPct val="0"/>
              </a:spcBef>
              <a:defRPr sz="1000" baseline="0">
                <a:latin typeface="+mn-lt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94" y="0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t" anchorCtr="0" compatLnSpc="1">
            <a:prstTxWarp prst="textNoShape">
              <a:avLst/>
            </a:prstTxWarp>
          </a:bodyPr>
          <a:lstStyle>
            <a:lvl1pPr algn="r" defTabSz="955672">
              <a:spcBef>
                <a:spcPct val="0"/>
              </a:spcBef>
              <a:defRPr sz="1000" baseline="0">
                <a:latin typeface="+mn-lt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6125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228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631" y="4718072"/>
            <a:ext cx="4981238" cy="4467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dirty="0"/>
              <a:t>Mastertextformat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  <a:p>
            <a:pPr lvl="5"/>
            <a:r>
              <a:rPr lang="de-DE" noProof="0" dirty="0"/>
              <a:t>Sechste Ebene</a:t>
            </a:r>
          </a:p>
          <a:p>
            <a:pPr lvl="6"/>
            <a:r>
              <a:rPr lang="de-DE" noProof="0" dirty="0"/>
              <a:t>Siebte Ebene</a:t>
            </a:r>
          </a:p>
          <a:p>
            <a:pPr lvl="7"/>
            <a:r>
              <a:rPr lang="de-DE" noProof="0" dirty="0"/>
              <a:t>Achte Ebene</a:t>
            </a:r>
          </a:p>
          <a:p>
            <a:pPr lvl="8"/>
            <a:r>
              <a:rPr lang="de-DE" noProof="0" dirty="0"/>
              <a:t>Neunte Ebene</a:t>
            </a:r>
          </a:p>
        </p:txBody>
      </p:sp>
      <p:sp>
        <p:nvSpPr>
          <p:cNvPr id="1228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393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b" anchorCtr="0" compatLnSpc="1">
            <a:prstTxWarp prst="textNoShape">
              <a:avLst/>
            </a:prstTxWarp>
          </a:bodyPr>
          <a:lstStyle>
            <a:lvl1pPr defTabSz="955672">
              <a:spcBef>
                <a:spcPct val="0"/>
              </a:spcBef>
              <a:defRPr sz="1000" baseline="0">
                <a:latin typeface="+mn-lt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endParaRPr lang="de-DE" dirty="0"/>
          </a:p>
        </p:txBody>
      </p:sp>
      <p:sp>
        <p:nvSpPr>
          <p:cNvPr id="1228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94" y="9434393"/>
            <a:ext cx="2944807" cy="497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1" tIns="47782" rIns="95561" bIns="47782" numCol="1" anchor="b" anchorCtr="0" compatLnSpc="1">
            <a:prstTxWarp prst="textNoShape">
              <a:avLst/>
            </a:prstTxWarp>
          </a:bodyPr>
          <a:lstStyle>
            <a:lvl1pPr algn="r" defTabSz="955672">
              <a:spcBef>
                <a:spcPct val="0"/>
              </a:spcBef>
              <a:defRPr sz="1000" baseline="0">
                <a:latin typeface="+mn-lt"/>
              </a:defRPr>
            </a:lvl1pPr>
          </a:lstStyle>
          <a:p>
            <a:pPr>
              <a:defRPr/>
            </a:pPr>
            <a:fld id="{EC696245-F065-0B47-B74E-D5003861FD61}" type="slidenum">
              <a:rPr lang="de-DE" smtClean="0"/>
              <a:pPr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614738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90488" indent="-90488" algn="l" rtl="0" eaLnBrk="0" fontAlgn="base" hangingPunct="0">
      <a:spcBef>
        <a:spcPts val="0"/>
      </a:spcBef>
      <a:spcAft>
        <a:spcPct val="0"/>
      </a:spcAft>
      <a:buFont typeface="Arial" panose="020B0604020202020204" pitchFamily="34" charset="0"/>
      <a:buChar char="•"/>
      <a:defRPr sz="1000" kern="1200" baseline="0">
        <a:solidFill>
          <a:schemeClr val="tx1"/>
        </a:solidFill>
        <a:latin typeface="+mn-lt"/>
        <a:ea typeface="ヒラギノ角ゴ Pro W3" pitchFamily="-108" charset="-128"/>
        <a:cs typeface="ヒラギノ角ゴ Pro W3" pitchFamily="-108" charset="-128"/>
      </a:defRPr>
    </a:lvl1pPr>
    <a:lvl2pPr marL="180975" indent="-92075" algn="l" rtl="0" eaLnBrk="0" fontAlgn="base" hangingPunct="0">
      <a:spcBef>
        <a:spcPts val="0"/>
      </a:spcBef>
      <a:spcAft>
        <a:spcPct val="0"/>
      </a:spcAft>
      <a:buFont typeface="Symbol" panose="05050102010706020507" pitchFamily="18" charset="2"/>
      <a:buChar char="-"/>
      <a:defRPr sz="1000" kern="1200" baseline="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2pPr>
    <a:lvl3pPr marL="266700" indent="-85725" algn="l" rtl="0" eaLnBrk="0" fontAlgn="base" hangingPunct="0">
      <a:spcBef>
        <a:spcPts val="0"/>
      </a:spcBef>
      <a:spcAft>
        <a:spcPct val="0"/>
      </a:spcAft>
      <a:buFont typeface="Symbol" panose="05050102010706020507" pitchFamily="18" charset="2"/>
      <a:buChar char="-"/>
      <a:defRPr sz="1000" kern="1200" baseline="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3pPr>
    <a:lvl4pPr marL="357188" indent="-90488" algn="l" rtl="0" eaLnBrk="0" fontAlgn="base" hangingPunct="0">
      <a:spcBef>
        <a:spcPts val="0"/>
      </a:spcBef>
      <a:spcAft>
        <a:spcPct val="0"/>
      </a:spcAft>
      <a:buFont typeface="Symbol" panose="05050102010706020507" pitchFamily="18" charset="2"/>
      <a:buChar char="-"/>
      <a:defRPr sz="1000" kern="1200" baseline="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4pPr>
    <a:lvl5pPr marL="447675" indent="-90488" algn="l" rtl="0" eaLnBrk="0" fontAlgn="base" hangingPunct="0">
      <a:spcBef>
        <a:spcPts val="0"/>
      </a:spcBef>
      <a:spcAft>
        <a:spcPct val="0"/>
      </a:spcAft>
      <a:buFont typeface="Symbol" panose="05050102010706020507" pitchFamily="18" charset="2"/>
      <a:buChar char="-"/>
      <a:defRPr sz="1000" kern="1200" baseline="0">
        <a:solidFill>
          <a:schemeClr val="tx1"/>
        </a:solidFill>
        <a:latin typeface="+mn-lt"/>
        <a:ea typeface="ヒラギノ角ゴ Pro W3" pitchFamily="-112" charset="-128"/>
        <a:cs typeface="ＭＳ Ｐゴシック" charset="0"/>
      </a:defRPr>
    </a:lvl5pPr>
    <a:lvl6pPr marL="538163" indent="-90488" algn="l" defTabSz="457200" rtl="0" eaLnBrk="1" latinLnBrk="0" hangingPunct="1">
      <a:buFont typeface="Symbol" panose="05050102010706020507" pitchFamily="18" charset="2"/>
      <a:buChar char="-"/>
      <a:defRPr sz="1000" kern="1200" baseline="0">
        <a:solidFill>
          <a:schemeClr val="tx1"/>
        </a:solidFill>
        <a:latin typeface="+mn-lt"/>
        <a:ea typeface="+mn-ea"/>
        <a:cs typeface="Arial" panose="020B0604020202020204" pitchFamily="34" charset="0"/>
      </a:defRPr>
    </a:lvl6pPr>
    <a:lvl7pPr marL="628650" indent="-90488" algn="l" defTabSz="457200" rtl="0" eaLnBrk="1" latinLnBrk="0" hangingPunct="1">
      <a:buFont typeface="Symbol" panose="05050102010706020507" pitchFamily="18" charset="2"/>
      <a:buChar char="-"/>
      <a:defRPr sz="10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7pPr>
    <a:lvl8pPr marL="719138" indent="-90488" algn="l" defTabSz="457200" rtl="0" eaLnBrk="1" latinLnBrk="0" hangingPunct="1">
      <a:buFont typeface="Symbol" panose="05050102010706020507" pitchFamily="18" charset="2"/>
      <a:buChar char="-"/>
      <a:defRPr sz="10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8pPr>
    <a:lvl9pPr marL="806450" indent="-88900" algn="l" defTabSz="457200" rtl="0" eaLnBrk="1" latinLnBrk="0" hangingPunct="1">
      <a:buFont typeface="Symbol" panose="05050102010706020507" pitchFamily="18" charset="2"/>
      <a:buChar char="-"/>
      <a:defRPr sz="10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C696245-F065-0B47-B74E-D5003861FD61}" type="slidenum">
              <a:rPr lang="de-DE" smtClean="0"/>
              <a:pPr>
                <a:defRPr/>
              </a:pPr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4984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U:\20160506_PSI_Luftbild_0292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6" b="7666"/>
          <a:stretch/>
        </p:blipFill>
        <p:spPr bwMode="auto">
          <a:xfrm>
            <a:off x="2642401" y="282698"/>
            <a:ext cx="5674015" cy="3361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>
          <a:xfrm>
            <a:off x="814387" y="4572000"/>
            <a:ext cx="7969249" cy="1388939"/>
          </a:xfrm>
        </p:spPr>
        <p:txBody>
          <a:bodyPr/>
          <a:lstStyle>
            <a:lvl1pPr>
              <a:defRPr sz="3000">
                <a:solidFill>
                  <a:srgbClr val="686868"/>
                </a:solidFill>
                <a:latin typeface="Georgia" charset="0"/>
                <a:ea typeface="ヒラギノ角ゴ Pro W3" charset="0"/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9649" name="Rectangle 17"/>
          <p:cNvSpPr>
            <a:spLocks noGrp="1" noChangeArrowheads="1"/>
          </p:cNvSpPr>
          <p:nvPr>
            <p:ph type="subTitle" sz="quarter" idx="1"/>
          </p:nvPr>
        </p:nvSpPr>
        <p:spPr bwMode="auto">
          <a:xfrm>
            <a:off x="814388" y="4140000"/>
            <a:ext cx="7969249" cy="36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sz="1800" b="1">
                <a:solidFill>
                  <a:srgbClr val="969696"/>
                </a:solidFill>
                <a:ea typeface="ヒラギノ角ゴ Pro W3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GB" noProof="0" dirty="0"/>
          </a:p>
        </p:txBody>
      </p:sp>
      <p:sp>
        <p:nvSpPr>
          <p:cNvPr id="9" name="Rechteck 8"/>
          <p:cNvSpPr/>
          <p:nvPr userDrawn="1"/>
        </p:nvSpPr>
        <p:spPr bwMode="auto">
          <a:xfrm>
            <a:off x="-2" y="282698"/>
            <a:ext cx="2534400" cy="3362326"/>
          </a:xfrm>
          <a:prstGeom prst="rect">
            <a:avLst/>
          </a:prstGeom>
          <a:solidFill>
            <a:srgbClr val="E5E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spcBef>
                <a:spcPct val="0"/>
              </a:spcBef>
              <a:defRPr/>
            </a:pPr>
            <a:endParaRPr lang="de-DE" sz="2400" dirty="0">
              <a:ln>
                <a:solidFill>
                  <a:srgbClr val="FFFFFF"/>
                </a:solidFill>
              </a:ln>
              <a:latin typeface="Times" charset="0"/>
            </a:endParaRPr>
          </a:p>
        </p:txBody>
      </p:sp>
      <p:pic>
        <p:nvPicPr>
          <p:cNvPr id="12" name="Bild 24" descr="PSI-Logo_narrow_30k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263" y="548680"/>
            <a:ext cx="1219200" cy="43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"/>
          <p:cNvSpPr>
            <a:spLocks noChangeArrowheads="1"/>
          </p:cNvSpPr>
          <p:nvPr userDrawn="1"/>
        </p:nvSpPr>
        <p:spPr bwMode="auto">
          <a:xfrm>
            <a:off x="5292080" y="3412620"/>
            <a:ext cx="3024336" cy="232404"/>
          </a:xfrm>
          <a:prstGeom prst="rect">
            <a:avLst/>
          </a:prstGeom>
          <a:solidFill>
            <a:schemeClr val="bg1">
              <a:alpha val="7411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0"/>
          <a:lstStyle/>
          <a:p>
            <a:pPr algn="ctr">
              <a:spcBef>
                <a:spcPct val="0"/>
              </a:spcBef>
            </a:pPr>
            <a:r>
              <a:rPr lang="de-CH" sz="1100" b="1" i="0" kern="0" spc="30" dirty="0">
                <a:solidFill>
                  <a:srgbClr val="505150"/>
                </a:solidFill>
                <a:latin typeface="+mn-lt"/>
                <a:cs typeface="Arial" charset="0"/>
              </a:rPr>
              <a:t>WIR SCHAFFEN WISSEN – HEUTE FÜR MORGEN</a:t>
            </a:r>
          </a:p>
        </p:txBody>
      </p:sp>
      <p:sp>
        <p:nvSpPr>
          <p:cNvPr id="14" name="Rechteck 13"/>
          <p:cNvSpPr/>
          <p:nvPr userDrawn="1"/>
        </p:nvSpPr>
        <p:spPr bwMode="auto">
          <a:xfrm>
            <a:off x="8424000" y="282698"/>
            <a:ext cx="720000" cy="3362326"/>
          </a:xfrm>
          <a:prstGeom prst="rect">
            <a:avLst/>
          </a:prstGeom>
          <a:solidFill>
            <a:srgbClr val="E5E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spcBef>
                <a:spcPct val="0"/>
              </a:spcBef>
              <a:defRPr/>
            </a:pPr>
            <a:endParaRPr lang="de-DE" sz="2400" dirty="0">
              <a:ln>
                <a:solidFill>
                  <a:srgbClr val="FFFFFF"/>
                </a:solidFill>
              </a:ln>
              <a:latin typeface="Times" charset="0"/>
            </a:endParaRPr>
          </a:p>
        </p:txBody>
      </p:sp>
      <p:sp>
        <p:nvSpPr>
          <p:cNvPr id="15" name="Rechteck 15"/>
          <p:cNvSpPr>
            <a:spLocks noChangeArrowheads="1"/>
          </p:cNvSpPr>
          <p:nvPr userDrawn="1"/>
        </p:nvSpPr>
        <p:spPr bwMode="auto">
          <a:xfrm>
            <a:off x="828000" y="6138863"/>
            <a:ext cx="720725" cy="719137"/>
          </a:xfrm>
          <a:prstGeom prst="rect">
            <a:avLst/>
          </a:prstGeom>
          <a:solidFill>
            <a:srgbClr val="B9B9B9"/>
          </a:solidFill>
          <a:ln>
            <a:noFill/>
          </a:ln>
          <a:extLst/>
        </p:spPr>
        <p:txBody>
          <a:bodyPr/>
          <a:lstStyle/>
          <a:p>
            <a:pPr>
              <a:spcBef>
                <a:spcPct val="0"/>
              </a:spcBef>
            </a:pPr>
            <a:endParaRPr lang="de-DE" sz="240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668075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/>
          <p:cNvSpPr>
            <a:spLocks noGrp="1"/>
          </p:cNvSpPr>
          <p:nvPr>
            <p:ph sz="quarter" idx="13" hasCustomPrompt="1"/>
          </p:nvPr>
        </p:nvSpPr>
        <p:spPr/>
        <p:txBody>
          <a:bodyPr/>
          <a:lstStyle>
            <a:lvl1pPr marL="17780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>
                <a:latin typeface="+mn-lt"/>
              </a:defRPr>
            </a:lvl1pPr>
            <a:lvl2pPr marL="35560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2pPr>
            <a:lvl3pPr marL="539750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3pPr>
            <a:lvl4pPr marL="71755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4pPr>
            <a:lvl5pPr marL="89535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5pPr>
            <a:lvl6pPr marL="1074738" indent="-179388">
              <a:lnSpc>
                <a:spcPct val="110000"/>
              </a:lnSpc>
              <a:buClr>
                <a:schemeClr val="tx1"/>
              </a:buClr>
              <a:buFont typeface="Symbol" panose="05050102010706020507" pitchFamily="18" charset="2"/>
              <a:buChar char="-"/>
              <a:defRPr sz="1600"/>
            </a:lvl6pPr>
            <a:lvl7pPr marL="1257300" indent="-182563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7pPr>
            <a:lvl8pPr marL="1436688" indent="-179388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8pPr>
            <a:lvl9pPr marL="1614488" indent="-177800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ockwell"/>
              <a:ea typeface="+mn-ea"/>
              <a:cs typeface="+mn-cs"/>
            </a:endParaRP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168188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(gr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 userDrawn="1"/>
        </p:nvSpPr>
        <p:spPr bwMode="auto">
          <a:xfrm>
            <a:off x="827088" y="1412875"/>
            <a:ext cx="8066087" cy="5184775"/>
          </a:xfrm>
          <a:prstGeom prst="rect">
            <a:avLst/>
          </a:prstGeom>
          <a:solidFill>
            <a:srgbClr val="E5E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0" baseline="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9" name="Inhaltsplatzhalter 7"/>
          <p:cNvSpPr>
            <a:spLocks noGrp="1"/>
          </p:cNvSpPr>
          <p:nvPr>
            <p:ph sz="quarter" idx="13" hasCustomPrompt="1"/>
          </p:nvPr>
        </p:nvSpPr>
        <p:spPr>
          <a:xfrm>
            <a:off x="934839" y="1484782"/>
            <a:ext cx="7885633" cy="4608514"/>
          </a:xfrm>
        </p:spPr>
        <p:txBody>
          <a:bodyPr/>
          <a:lstStyle>
            <a:lvl1pPr marL="17780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>
                <a:latin typeface="+mn-lt"/>
              </a:defRPr>
            </a:lvl1pPr>
            <a:lvl2pPr marL="35560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2pPr>
            <a:lvl3pPr marL="539750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3pPr>
            <a:lvl4pPr marL="71755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4pPr>
            <a:lvl5pPr marL="89535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>
                <a:latin typeface="+mn-lt"/>
              </a:defRPr>
            </a:lvl5pPr>
            <a:lvl6pPr marL="1074738" indent="-179388">
              <a:lnSpc>
                <a:spcPct val="110000"/>
              </a:lnSpc>
              <a:buClr>
                <a:schemeClr val="tx1"/>
              </a:buClr>
              <a:buFont typeface="Symbol" panose="05050102010706020507" pitchFamily="18" charset="2"/>
              <a:buChar char="-"/>
              <a:defRPr sz="1600"/>
            </a:lvl6pPr>
            <a:lvl7pPr marL="1257300" indent="-182563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7pPr>
            <a:lvl8pPr marL="1436688" indent="-179388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8pPr>
            <a:lvl9pPr marL="1614488" indent="-177800">
              <a:lnSpc>
                <a:spcPct val="110000"/>
              </a:lnSpc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de-CH" dirty="0"/>
              <a:t>Mastertextformat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</a:p>
          <a:p>
            <a:pPr lvl="5"/>
            <a:r>
              <a:rPr lang="de-CH" dirty="0"/>
              <a:t>Sechste Ebene</a:t>
            </a:r>
          </a:p>
          <a:p>
            <a:pPr lvl="6"/>
            <a:r>
              <a:rPr lang="de-CH" dirty="0"/>
              <a:t>Siebte Ebene</a:t>
            </a:r>
          </a:p>
          <a:p>
            <a:pPr lvl="7"/>
            <a:r>
              <a:rPr lang="de-CH" dirty="0"/>
              <a:t>Achte Ebene</a:t>
            </a:r>
          </a:p>
          <a:p>
            <a:pPr lvl="8"/>
            <a:r>
              <a:rPr lang="de-CH" dirty="0"/>
              <a:t>Neunte Ebene</a:t>
            </a:r>
            <a:endParaRPr kumimoji="0" lang="de-CH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Rockwel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39105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10"/>
          <p:cNvSpPr>
            <a:spLocks noGrp="1"/>
          </p:cNvSpPr>
          <p:nvPr>
            <p:ph sz="quarter" idx="13" hasCustomPrompt="1"/>
          </p:nvPr>
        </p:nvSpPr>
        <p:spPr>
          <a:xfrm>
            <a:off x="1042988" y="1341438"/>
            <a:ext cx="3781425" cy="4679950"/>
          </a:xfrm>
        </p:spPr>
        <p:txBody>
          <a:bodyPr/>
          <a:lstStyle>
            <a:lvl1pPr marL="177800" indent="-177800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355600" indent="-177800">
              <a:buSzPct val="100000"/>
              <a:buFont typeface="Symbol" panose="05050102010706020507" pitchFamily="18" charset="2"/>
              <a:buChar char="-"/>
              <a:defRPr/>
            </a:lvl2pPr>
            <a:lvl3pPr marL="539750" indent="-184150">
              <a:buFont typeface="Symbol" panose="05050102010706020507" pitchFamily="18" charset="2"/>
              <a:buChar char="-"/>
              <a:defRPr/>
            </a:lvl3pPr>
            <a:lvl4pPr marL="717550" indent="-177800">
              <a:buFont typeface="Symbol" panose="05050102010706020507" pitchFamily="18" charset="2"/>
              <a:buChar char="-"/>
              <a:defRPr/>
            </a:lvl4pPr>
            <a:lvl5pPr marL="895350" indent="-177800">
              <a:buFont typeface="Symbol" panose="05050102010706020507" pitchFamily="18" charset="2"/>
              <a:buChar char="-"/>
              <a:defRPr/>
            </a:lvl5pPr>
            <a:lvl6pPr marL="1074738" indent="-179388">
              <a:buFont typeface="Symbol" panose="05050102010706020507" pitchFamily="18" charset="2"/>
              <a:buChar char="-"/>
              <a:defRPr sz="1600"/>
            </a:lvl6pPr>
            <a:lvl7pPr marL="1257300" indent="-182563">
              <a:buFont typeface="Symbol" panose="05050102010706020507" pitchFamily="18" charset="2"/>
              <a:buChar char="-"/>
              <a:defRPr sz="1600"/>
            </a:lvl7pPr>
            <a:lvl8pPr marL="1436688" indent="-179388">
              <a:buFont typeface="Symbol" panose="05050102010706020507" pitchFamily="18" charset="2"/>
              <a:buChar char="-"/>
              <a:defRPr sz="1600"/>
            </a:lvl8pPr>
            <a:lvl9pPr marL="1614488" indent="-177800"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16" name="Titel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8" name="Inhaltsplatzhalter 10"/>
          <p:cNvSpPr>
            <a:spLocks noGrp="1"/>
          </p:cNvSpPr>
          <p:nvPr>
            <p:ph sz="quarter" idx="18" hasCustomPrompt="1"/>
          </p:nvPr>
        </p:nvSpPr>
        <p:spPr>
          <a:xfrm>
            <a:off x="5003800" y="1337869"/>
            <a:ext cx="3781425" cy="4679950"/>
          </a:xfrm>
        </p:spPr>
        <p:txBody>
          <a:bodyPr/>
          <a:lstStyle>
            <a:lvl1pPr marL="177800" indent="-177800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355600" indent="-177800">
              <a:buSzPct val="100000"/>
              <a:buFont typeface="Symbol" panose="05050102010706020507" pitchFamily="18" charset="2"/>
              <a:buChar char="-"/>
              <a:defRPr/>
            </a:lvl2pPr>
            <a:lvl3pPr marL="539750" indent="-184150">
              <a:buFont typeface="Symbol" panose="05050102010706020507" pitchFamily="18" charset="2"/>
              <a:buChar char="-"/>
              <a:defRPr/>
            </a:lvl3pPr>
            <a:lvl4pPr marL="717550" indent="-177800">
              <a:buFont typeface="Symbol" panose="05050102010706020507" pitchFamily="18" charset="2"/>
              <a:buChar char="-"/>
              <a:defRPr/>
            </a:lvl4pPr>
            <a:lvl5pPr marL="895350" indent="-177800">
              <a:buFont typeface="Symbol" panose="05050102010706020507" pitchFamily="18" charset="2"/>
              <a:buChar char="-"/>
              <a:defRPr/>
            </a:lvl5pPr>
            <a:lvl6pPr marL="1074738" indent="-179388">
              <a:buFont typeface="Symbol" panose="05050102010706020507" pitchFamily="18" charset="2"/>
              <a:buChar char="-"/>
              <a:defRPr sz="1600"/>
            </a:lvl6pPr>
            <a:lvl7pPr marL="1257300" indent="-182563">
              <a:buFont typeface="Symbol" panose="05050102010706020507" pitchFamily="18" charset="2"/>
              <a:buChar char="-"/>
              <a:defRPr sz="1600"/>
            </a:lvl7pPr>
            <a:lvl8pPr marL="1436688" indent="-179388">
              <a:buFont typeface="Symbol" panose="05050102010706020507" pitchFamily="18" charset="2"/>
              <a:buChar char="-"/>
              <a:defRPr sz="1600"/>
            </a:lvl8pPr>
            <a:lvl9pPr marL="1614488" indent="-177800"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5310303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 Inhalte (gr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 bwMode="auto">
          <a:xfrm>
            <a:off x="827088" y="1412875"/>
            <a:ext cx="8066087" cy="5184775"/>
          </a:xfrm>
          <a:prstGeom prst="rect">
            <a:avLst/>
          </a:prstGeom>
          <a:solidFill>
            <a:srgbClr val="E5E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16" name="Titel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7" name="Inhaltsplatzhalter 10"/>
          <p:cNvSpPr>
            <a:spLocks noGrp="1"/>
          </p:cNvSpPr>
          <p:nvPr>
            <p:ph sz="quarter" idx="18" hasCustomPrompt="1"/>
          </p:nvPr>
        </p:nvSpPr>
        <p:spPr>
          <a:xfrm>
            <a:off x="938416" y="1449803"/>
            <a:ext cx="3781425" cy="4571585"/>
          </a:xfrm>
        </p:spPr>
        <p:txBody>
          <a:bodyPr/>
          <a:lstStyle>
            <a:lvl1pPr marL="177800" indent="-177800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355600" indent="-177800">
              <a:buSzPct val="100000"/>
              <a:buFont typeface="Symbol" panose="05050102010706020507" pitchFamily="18" charset="2"/>
              <a:buChar char="-"/>
              <a:defRPr/>
            </a:lvl2pPr>
            <a:lvl3pPr marL="539750" indent="-184150">
              <a:buFont typeface="Symbol" panose="05050102010706020507" pitchFamily="18" charset="2"/>
              <a:buChar char="-"/>
              <a:defRPr/>
            </a:lvl3pPr>
            <a:lvl4pPr marL="717550" indent="-177800">
              <a:buFont typeface="Symbol" panose="05050102010706020507" pitchFamily="18" charset="2"/>
              <a:buChar char="-"/>
              <a:defRPr/>
            </a:lvl4pPr>
            <a:lvl5pPr marL="895350" indent="-177800">
              <a:buFont typeface="Symbol" panose="05050102010706020507" pitchFamily="18" charset="2"/>
              <a:buChar char="-"/>
              <a:defRPr/>
            </a:lvl5pPr>
            <a:lvl6pPr marL="1074738" indent="-179388">
              <a:buFont typeface="Symbol" panose="05050102010706020507" pitchFamily="18" charset="2"/>
              <a:buChar char="-"/>
              <a:defRPr sz="1600"/>
            </a:lvl6pPr>
            <a:lvl7pPr marL="1257300" indent="-182563">
              <a:buFont typeface="Symbol" panose="05050102010706020507" pitchFamily="18" charset="2"/>
              <a:buChar char="-"/>
              <a:defRPr sz="1600"/>
            </a:lvl7pPr>
            <a:lvl8pPr marL="1436688" indent="-179388">
              <a:buFont typeface="Symbol" panose="05050102010706020507" pitchFamily="18" charset="2"/>
              <a:buChar char="-"/>
              <a:defRPr sz="1600"/>
            </a:lvl8pPr>
            <a:lvl9pPr marL="1614488" indent="-177800"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sp>
        <p:nvSpPr>
          <p:cNvPr id="18" name="Inhaltsplatzhalter 10"/>
          <p:cNvSpPr>
            <a:spLocks noGrp="1"/>
          </p:cNvSpPr>
          <p:nvPr>
            <p:ph sz="quarter" idx="19" hasCustomPrompt="1"/>
          </p:nvPr>
        </p:nvSpPr>
        <p:spPr>
          <a:xfrm>
            <a:off x="4899228" y="1446234"/>
            <a:ext cx="3781425" cy="4575154"/>
          </a:xfrm>
        </p:spPr>
        <p:txBody>
          <a:bodyPr/>
          <a:lstStyle>
            <a:lvl1pPr marL="177800" indent="-177800"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355600" indent="-177800">
              <a:buSzPct val="100000"/>
              <a:buFont typeface="Symbol" panose="05050102010706020507" pitchFamily="18" charset="2"/>
              <a:buChar char="-"/>
              <a:defRPr/>
            </a:lvl2pPr>
            <a:lvl3pPr marL="539750" indent="-184150">
              <a:buFont typeface="Symbol" panose="05050102010706020507" pitchFamily="18" charset="2"/>
              <a:buChar char="-"/>
              <a:defRPr/>
            </a:lvl3pPr>
            <a:lvl4pPr marL="717550" indent="-177800">
              <a:buFont typeface="Symbol" panose="05050102010706020507" pitchFamily="18" charset="2"/>
              <a:buChar char="-"/>
              <a:defRPr/>
            </a:lvl4pPr>
            <a:lvl5pPr marL="895350" indent="-177800">
              <a:buFont typeface="Symbol" panose="05050102010706020507" pitchFamily="18" charset="2"/>
              <a:buChar char="-"/>
              <a:defRPr/>
            </a:lvl5pPr>
            <a:lvl6pPr marL="1074738" indent="-179388">
              <a:buFont typeface="Symbol" panose="05050102010706020507" pitchFamily="18" charset="2"/>
              <a:buChar char="-"/>
              <a:defRPr sz="1600"/>
            </a:lvl6pPr>
            <a:lvl7pPr marL="1257300" indent="-182563">
              <a:buFont typeface="Symbol" panose="05050102010706020507" pitchFamily="18" charset="2"/>
              <a:buChar char="-"/>
              <a:defRPr sz="1600"/>
            </a:lvl7pPr>
            <a:lvl8pPr marL="1436688" indent="-179388">
              <a:buFont typeface="Symbol" panose="05050102010706020507" pitchFamily="18" charset="2"/>
              <a:buChar char="-"/>
              <a:defRPr sz="1600"/>
            </a:lvl8pPr>
            <a:lvl9pPr marL="1614488" indent="-177800">
              <a:buFont typeface="Symbol" panose="05050102010706020507" pitchFamily="18" charset="2"/>
              <a:buChar char="-"/>
              <a:defRPr sz="1600"/>
            </a:lvl9pPr>
          </a:lstStyle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63531168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1525059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 (gra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 bwMode="auto">
          <a:xfrm>
            <a:off x="827088" y="1412875"/>
            <a:ext cx="8066087" cy="5184775"/>
          </a:xfrm>
          <a:prstGeom prst="rect">
            <a:avLst/>
          </a:prstGeom>
          <a:solidFill>
            <a:srgbClr val="E5E5E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438787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 auf Bild (hoc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U:\20160506_PSI_Luftbild_029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019811"/>
            <a:ext cx="8370753" cy="557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3"/>
          </p:nvPr>
        </p:nvSpPr>
        <p:spPr>
          <a:xfrm>
            <a:off x="827088" y="1019810"/>
            <a:ext cx="2289712" cy="5577839"/>
          </a:xfrm>
          <a:solidFill>
            <a:schemeClr val="bg1">
              <a:alpha val="75000"/>
            </a:schemeClr>
          </a:solidFill>
        </p:spPr>
        <p:txBody>
          <a:bodyPr lIns="72000" tIns="360000" rIns="36000" bIns="36000" anchor="t" anchorCtr="0"/>
          <a:lstStyle>
            <a:lvl1pPr marL="177800" indent="-177800">
              <a:lnSpc>
                <a:spcPct val="11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 sz="1800"/>
            </a:lvl1pPr>
            <a:lvl2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2pPr>
            <a:lvl3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3pPr>
            <a:lvl4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18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pic>
        <p:nvPicPr>
          <p:cNvPr id="13" name="Bild 14" descr="PSI-Logo_narrow_30k.eps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800" y="285750"/>
            <a:ext cx="1016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eck 14"/>
          <p:cNvSpPr>
            <a:spLocks noChangeArrowheads="1"/>
          </p:cNvSpPr>
          <p:nvPr userDrawn="1"/>
        </p:nvSpPr>
        <p:spPr bwMode="auto">
          <a:xfrm>
            <a:off x="0" y="1019811"/>
            <a:ext cx="720725" cy="727901"/>
          </a:xfrm>
          <a:prstGeom prst="rect">
            <a:avLst/>
          </a:prstGeom>
          <a:solidFill>
            <a:srgbClr val="B9B9B9"/>
          </a:solidFill>
          <a:ln>
            <a:noFill/>
          </a:ln>
          <a:extLst/>
        </p:spPr>
        <p:txBody>
          <a:bodyPr/>
          <a:lstStyle/>
          <a:p>
            <a:pPr>
              <a:spcBef>
                <a:spcPct val="0"/>
              </a:spcBef>
            </a:pPr>
            <a:endParaRPr lang="de-DE" sz="240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46880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5">
            <a:extLst>
              <a:ext uri="{FF2B5EF4-FFF2-40B4-BE49-F238E27FC236}">
                <a16:creationId xmlns:a16="http://schemas.microsoft.com/office/drawing/2014/main" id="{9507EA7F-5694-C145-9515-C62A8FD64F0B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629400"/>
            <a:ext cx="91440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Line 10">
            <a:extLst>
              <a:ext uri="{FF2B5EF4-FFF2-40B4-BE49-F238E27FC236}">
                <a16:creationId xmlns:a16="http://schemas.microsoft.com/office/drawing/2014/main" id="{F1173E0F-EB21-6C48-B264-360CAD6022FD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685800"/>
            <a:ext cx="9144000" cy="0"/>
          </a:xfrm>
          <a:prstGeom prst="line">
            <a:avLst/>
          </a:prstGeom>
          <a:noFill/>
          <a:ln w="25400">
            <a:solidFill>
              <a:srgbClr val="008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Bild 16" descr="PSI-Logo_narrow_30k.eps">
            <a:extLst>
              <a:ext uri="{FF2B5EF4-FFF2-40B4-BE49-F238E27FC236}">
                <a16:creationId xmlns:a16="http://schemas.microsoft.com/office/drawing/2014/main" id="{69E66D0C-4776-4747-8F44-176D559CA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6213"/>
            <a:ext cx="1016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6000" y="900000"/>
            <a:ext cx="8533200" cy="5653200"/>
          </a:xfrm>
          <a:noFill/>
        </p:spPr>
        <p:txBody>
          <a:bodyPr/>
          <a:lstStyle>
            <a:lvl1pPr marL="0" indent="0">
              <a:spcBef>
                <a:spcPts val="0"/>
              </a:spcBef>
              <a:tabLst/>
              <a:defRPr sz="1700" b="0" i="0">
                <a:latin typeface="Arial Narrow"/>
                <a:cs typeface="Arial Narrow"/>
              </a:defRPr>
            </a:lvl1pPr>
            <a:lvl2pPr marL="179388" indent="-179388">
              <a:spcBef>
                <a:spcPts val="0"/>
              </a:spcBef>
              <a:buFont typeface="Lucida Grande"/>
              <a:buChar char="•"/>
              <a:tabLst/>
              <a:defRPr sz="1700" b="0" i="0">
                <a:latin typeface="Arial Narrow"/>
                <a:cs typeface="Arial Narrow"/>
              </a:defRPr>
            </a:lvl2pPr>
            <a:lvl3pPr marL="358775" indent="-179388">
              <a:spcBef>
                <a:spcPts val="0"/>
              </a:spcBef>
              <a:buFont typeface="Lucida Grande"/>
              <a:buChar char="–"/>
              <a:tabLst/>
              <a:defRPr sz="1700" b="0" i="0">
                <a:latin typeface="Arial Narrow"/>
                <a:cs typeface="Arial Narrow"/>
              </a:defRPr>
            </a:lvl3pPr>
            <a:lvl4pPr marL="627063" indent="-179388">
              <a:spcBef>
                <a:spcPts val="0"/>
              </a:spcBef>
              <a:tabLst/>
              <a:defRPr sz="1700" b="0" i="0">
                <a:latin typeface="Arial Narrow"/>
                <a:cs typeface="Arial Narrow"/>
              </a:defRPr>
            </a:lvl4pPr>
            <a:lvl5pPr marL="1435100" indent="-182563">
              <a:buNone/>
              <a:tabLst/>
              <a:defRPr sz="1500"/>
            </a:lvl5pPr>
          </a:lstStyle>
          <a:p>
            <a:pPr lvl="0"/>
            <a:r>
              <a:rPr lang="de-CH" dirty="0"/>
              <a:t>Mastertextformat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  <a:endParaRPr lang="de-DE" dirty="0"/>
          </a:p>
        </p:txBody>
      </p:sp>
      <p:sp>
        <p:nvSpPr>
          <p:cNvPr id="9" name="Title 8"/>
          <p:cNvSpPr>
            <a:spLocks noGrp="1" noChangeArrowheads="1"/>
          </p:cNvSpPr>
          <p:nvPr>
            <p:ph type="title"/>
          </p:nvPr>
        </p:nvSpPr>
        <p:spPr bwMode="auto">
          <a:xfrm>
            <a:off x="1620000" y="144000"/>
            <a:ext cx="7219200" cy="550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GB" dirty="0" err="1"/>
              <a:t>Mastertitelformat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AE02E6A8-9DF7-0143-9093-2264C0B25E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A. Kaestner and E. Lehmann, Workshop on Building an Advanced Center for Data and Computing for ESS, Copenhagen, Sep 17-18, 2012  </a:t>
            </a: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621D8135-06F3-DE4A-A3A7-E3EDF46744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altLang="en-US"/>
              <a:t>Seite </a:t>
            </a:r>
            <a:fld id="{076607C5-B0B1-2545-A722-F144C42A9598}" type="slidenum">
              <a:rPr lang="de-DE" altLang="en-US"/>
              <a:pPr/>
              <a:t>‹#›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125923604"/>
      </p:ext>
    </p:extLst>
  </p:cSld>
  <p:clrMapOvr>
    <a:masterClrMapping/>
  </p:clrMapOvr>
  <p:transition spd="med">
    <p:blind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077200" y="291600"/>
            <a:ext cx="6708025" cy="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err="1"/>
              <a:t>Folientitel</a:t>
            </a:r>
            <a:r>
              <a:rPr lang="en-GB" noProof="0" dirty="0"/>
              <a:t> </a:t>
            </a:r>
            <a:r>
              <a:rPr lang="en-GB" noProof="0" dirty="0" err="1"/>
              <a:t>eingeben</a:t>
            </a:r>
            <a:endParaRPr lang="en-GB" noProof="0" dirty="0"/>
          </a:p>
        </p:txBody>
      </p:sp>
      <p:sp>
        <p:nvSpPr>
          <p:cNvPr id="1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206312" y="6661150"/>
            <a:ext cx="575742" cy="19685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900" smtClean="0">
                <a:latin typeface="+mn-lt"/>
              </a:defRPr>
            </a:lvl1pPr>
          </a:lstStyle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‹#›</a:t>
            </a:fld>
            <a:endParaRPr lang="de-DE" dirty="0"/>
          </a:p>
        </p:txBody>
      </p:sp>
      <p:sp>
        <p:nvSpPr>
          <p:cNvPr id="6" name="Rechteck 12"/>
          <p:cNvSpPr>
            <a:spLocks noChangeArrowheads="1"/>
          </p:cNvSpPr>
          <p:nvPr/>
        </p:nvSpPr>
        <p:spPr bwMode="auto">
          <a:xfrm>
            <a:off x="0" y="1412875"/>
            <a:ext cx="720725" cy="727901"/>
          </a:xfrm>
          <a:prstGeom prst="rect">
            <a:avLst/>
          </a:prstGeom>
          <a:solidFill>
            <a:srgbClr val="B9B9B9"/>
          </a:solidFill>
          <a:ln>
            <a:noFill/>
          </a:ln>
          <a:extLst/>
        </p:spPr>
        <p:txBody>
          <a:bodyPr/>
          <a:lstStyle/>
          <a:p>
            <a:pPr>
              <a:spcBef>
                <a:spcPct val="0"/>
              </a:spcBef>
            </a:pPr>
            <a:endParaRPr lang="de-DE" sz="2400">
              <a:latin typeface="Times" charset="0"/>
            </a:endParaRPr>
          </a:p>
        </p:txBody>
      </p:sp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>
          <a:xfrm>
            <a:off x="1042988" y="1341438"/>
            <a:ext cx="7742237" cy="46799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 err="1"/>
              <a:t>Mastertextformat</a:t>
            </a:r>
            <a:r>
              <a:rPr lang="en-GB" noProof="0" dirty="0"/>
              <a:t> </a:t>
            </a:r>
            <a:r>
              <a:rPr lang="en-GB" noProof="0" dirty="0" err="1"/>
              <a:t>bearbeiten</a:t>
            </a:r>
            <a:endParaRPr lang="en-GB" noProof="0" dirty="0"/>
          </a:p>
          <a:p>
            <a:pPr lvl="1"/>
            <a:r>
              <a:rPr lang="en-GB" noProof="0" dirty="0" err="1"/>
              <a:t>Zweite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2"/>
            <a:r>
              <a:rPr lang="en-GB" noProof="0" dirty="0" err="1"/>
              <a:t>Dritte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3"/>
            <a:r>
              <a:rPr lang="en-GB" noProof="0" dirty="0" err="1"/>
              <a:t>Vierte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4"/>
            <a:r>
              <a:rPr lang="en-GB" noProof="0" dirty="0" err="1"/>
              <a:t>Fünfte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5"/>
            <a:r>
              <a:rPr lang="en-GB" noProof="0" dirty="0" err="1"/>
              <a:t>Sechste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6"/>
            <a:r>
              <a:rPr lang="en-GB" noProof="0" dirty="0" err="1"/>
              <a:t>Siebte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7"/>
            <a:r>
              <a:rPr lang="en-GB" noProof="0" dirty="0" err="1"/>
              <a:t>Achte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  <a:p>
            <a:pPr lvl="8"/>
            <a:r>
              <a:rPr lang="en-GB" noProof="0" dirty="0" err="1"/>
              <a:t>Neunte</a:t>
            </a:r>
            <a:r>
              <a:rPr lang="en-GB" noProof="0" dirty="0"/>
              <a:t> </a:t>
            </a:r>
            <a:r>
              <a:rPr lang="en-GB" noProof="0" dirty="0" err="1"/>
              <a:t>Ebene</a:t>
            </a:r>
            <a:endParaRPr lang="en-GB" noProof="0" dirty="0"/>
          </a:p>
        </p:txBody>
      </p:sp>
      <p:pic>
        <p:nvPicPr>
          <p:cNvPr id="8" name="Bild 14" descr="PSI-Logo_narrow_30k.eps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800" y="285750"/>
            <a:ext cx="1016000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4" r:id="rId2"/>
    <p:sldLayoutId id="2147483976" r:id="rId3"/>
    <p:sldLayoutId id="2147483973" r:id="rId4"/>
    <p:sldLayoutId id="2147483977" r:id="rId5"/>
    <p:sldLayoutId id="2147483979" r:id="rId6"/>
    <p:sldLayoutId id="2147483978" r:id="rId7"/>
    <p:sldLayoutId id="2147483980" r:id="rId8"/>
    <p:sldLayoutId id="2147483981" r:id="rId9"/>
  </p:sldLayoutIdLst>
  <p:transition spd="med"/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kern="1000" spc="0">
          <a:solidFill>
            <a:srgbClr val="68686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>
          <a:solidFill>
            <a:srgbClr val="505150"/>
          </a:solidFill>
          <a:latin typeface="Georgia" charset="0"/>
          <a:ea typeface="ヒラギノ角ゴ Pro W3" pitchFamily="-108" charset="-128"/>
          <a:cs typeface="ヒラギノ角ゴ Pro W3" pitchFamily="-10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>
          <a:solidFill>
            <a:srgbClr val="505150"/>
          </a:solidFill>
          <a:latin typeface="Georgia" charset="0"/>
          <a:ea typeface="ヒラギノ角ゴ Pro W3" pitchFamily="-108" charset="-128"/>
          <a:cs typeface="ヒラギノ角ゴ Pro W3" pitchFamily="-10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>
          <a:solidFill>
            <a:srgbClr val="505150"/>
          </a:solidFill>
          <a:latin typeface="Georgia" charset="0"/>
          <a:ea typeface="ヒラギノ角ゴ Pro W3" pitchFamily="-108" charset="-128"/>
          <a:cs typeface="ヒラギノ角ゴ Pro W3" pitchFamily="-10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>
          <a:solidFill>
            <a:srgbClr val="505150"/>
          </a:solidFill>
          <a:latin typeface="Georgia" charset="0"/>
          <a:ea typeface="ヒラギノ角ゴ Pro W3" pitchFamily="-108" charset="-128"/>
          <a:cs typeface="ヒラギノ角ゴ Pro W3" pitchFamily="-108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 Narrow" pitchFamily="34" charset="0"/>
        </a:defRPr>
      </a:lvl9pPr>
    </p:titleStyle>
    <p:bodyStyle>
      <a:lvl1pPr marL="177800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800" kern="1200" spc="0" baseline="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SzPct val="100000"/>
        <a:buFont typeface="Symbol" panose="05050102010706020507" pitchFamily="18" charset="2"/>
        <a:buChar char="-"/>
        <a:defRPr sz="18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355600" indent="18415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 spc="0" baseline="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3pPr>
      <a:lvl4pPr marL="717550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 kern="1200" spc="0" baseline="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4pPr>
      <a:lvl5pPr marL="895350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 kern="1200" spc="0" baseline="0">
          <a:solidFill>
            <a:schemeClr val="tx1"/>
          </a:solidFill>
          <a:latin typeface="+mn-lt"/>
          <a:ea typeface="+mn-ea"/>
          <a:cs typeface="ＭＳ Ｐゴシック" charset="0"/>
        </a:defRPr>
      </a:lvl5pPr>
      <a:lvl6pPr marL="1074738" indent="-179388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>
          <a:solidFill>
            <a:schemeClr val="tx1"/>
          </a:solidFill>
          <a:latin typeface="+mn-lt"/>
          <a:ea typeface="+mn-ea"/>
        </a:defRPr>
      </a:lvl6pPr>
      <a:lvl7pPr marL="1257300" indent="-182563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>
          <a:solidFill>
            <a:schemeClr val="tx1"/>
          </a:solidFill>
          <a:latin typeface="+mn-lt"/>
          <a:ea typeface="+mn-ea"/>
        </a:defRPr>
      </a:lvl7pPr>
      <a:lvl8pPr marL="1436688" indent="-179388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>
          <a:solidFill>
            <a:schemeClr val="tx1"/>
          </a:solidFill>
          <a:latin typeface="+mn-lt"/>
          <a:ea typeface="+mn-ea"/>
        </a:defRPr>
      </a:lvl8pPr>
      <a:lvl9pPr marL="1614488" indent="-177800" algn="l" rtl="0" eaLnBrk="1" fontAlgn="base" hangingPunct="1">
        <a:lnSpc>
          <a:spcPct val="110000"/>
        </a:lnSpc>
        <a:spcBef>
          <a:spcPct val="0"/>
        </a:spcBef>
        <a:spcAft>
          <a:spcPct val="0"/>
        </a:spcAft>
        <a:buFont typeface="Symbol" panose="05050102010706020507" pitchFamily="18" charset="2"/>
        <a:buChar char="-"/>
        <a:defRPr sz="1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tiff"/><Relationship Id="rId5" Type="http://schemas.openxmlformats.org/officeDocument/2006/relationships/image" Target="../media/image26.tiff"/><Relationship Id="rId4" Type="http://schemas.openxmlformats.org/officeDocument/2006/relationships/image" Target="../media/image25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tiff"/><Relationship Id="rId3" Type="http://schemas.openxmlformats.org/officeDocument/2006/relationships/image" Target="../media/image31.png"/><Relationship Id="rId7" Type="http://schemas.openxmlformats.org/officeDocument/2006/relationships/image" Target="../media/image33.tif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neutronimaging" TargetMode="External"/><Relationship Id="rId5" Type="http://schemas.openxmlformats.org/officeDocument/2006/relationships/image" Target="../media/image32.png"/><Relationship Id="rId4" Type="http://schemas.openxmlformats.org/officeDocument/2006/relationships/hyperlink" Target="https://www.google.ch/url?sa=i&amp;rct=j&amp;q=&amp;esrc=s&amp;source=images&amp;cd=&amp;ved=0ahUKEwi85v7-rafXAhVJPRoKHSYECfsQjRwIBw&amp;url=https://www.python.org/community/logos/&amp;psig=AOvVaw31tRZg3ca9ezS4gZ3s_y_2&amp;ust=1509968720494724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github.com/neutronimagi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agingscience.ch/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14387" y="4581128"/>
            <a:ext cx="7969249" cy="910004"/>
          </a:xfrm>
        </p:spPr>
        <p:txBody>
          <a:bodyPr/>
          <a:lstStyle/>
          <a:p>
            <a:r>
              <a:rPr lang="en-US" dirty="0"/>
              <a:t>Analyzing imaging data </a:t>
            </a:r>
            <a:br>
              <a:rPr lang="en-US" dirty="0"/>
            </a:br>
            <a:r>
              <a:rPr lang="en-US" sz="2400" dirty="0"/>
              <a:t>an open-source collaboration</a:t>
            </a:r>
            <a:endParaRPr lang="en-US" dirty="0"/>
          </a:p>
        </p:txBody>
      </p:sp>
      <p:sp>
        <p:nvSpPr>
          <p:cNvPr id="6" name="Untertitel 5"/>
          <p:cNvSpPr>
            <a:spLocks noGrp="1"/>
          </p:cNvSpPr>
          <p:nvPr>
            <p:ph type="subTitle" sz="quarter" idx="1"/>
          </p:nvPr>
        </p:nvSpPr>
        <p:spPr>
          <a:xfrm>
            <a:off x="814387" y="3789040"/>
            <a:ext cx="7969249" cy="364520"/>
          </a:xfrm>
        </p:spPr>
        <p:txBody>
          <a:bodyPr/>
          <a:lstStyle/>
          <a:p>
            <a:r>
              <a:rPr lang="en-US" dirty="0"/>
              <a:t>A.P. Kaestner, J. </a:t>
            </a:r>
            <a:r>
              <a:rPr lang="en-US" dirty="0" err="1"/>
              <a:t>Bilheux</a:t>
            </a:r>
            <a:r>
              <a:rPr lang="en-US" dirty="0"/>
              <a:t>, C. Carminati, T. </a:t>
            </a:r>
            <a:r>
              <a:rPr lang="en-US" dirty="0" err="1"/>
              <a:t>Minniti</a:t>
            </a:r>
            <a:r>
              <a:rPr lang="en-US" dirty="0"/>
              <a:t>, M. </a:t>
            </a:r>
            <a:r>
              <a:rPr lang="en-US" dirty="0" err="1"/>
              <a:t>Morgano</a:t>
            </a:r>
            <a:r>
              <a:rPr lang="en-US" dirty="0"/>
              <a:t>, M. Schulz, M. </a:t>
            </a:r>
            <a:r>
              <a:rPr lang="en-US" dirty="0" err="1"/>
              <a:t>Lerche</a:t>
            </a:r>
            <a:r>
              <a:rPr lang="en-US" dirty="0"/>
              <a:t>, T. Shinohara, H. Sato, R. </a:t>
            </a:r>
            <a:r>
              <a:rPr lang="en-US" dirty="0" err="1"/>
              <a:t>Woracek</a:t>
            </a:r>
            <a:r>
              <a:rPr lang="en-US" dirty="0"/>
              <a:t>, T.H. Rod, M. Strobl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814387" y="5510524"/>
            <a:ext cx="7790061" cy="3615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sz="1800" b="1" dirty="0">
                <a:solidFill>
                  <a:srgbClr val="969696"/>
                </a:solidFill>
                <a:latin typeface="+mn-lt"/>
              </a:rPr>
              <a:t>11</a:t>
            </a:r>
            <a:r>
              <a:rPr lang="en-GB" sz="1800" b="1" baseline="30000" dirty="0">
                <a:solidFill>
                  <a:srgbClr val="969696"/>
                </a:solidFill>
                <a:latin typeface="+mn-lt"/>
              </a:rPr>
              <a:t>th</a:t>
            </a:r>
            <a:r>
              <a:rPr lang="en-GB" sz="1800" b="1" dirty="0">
                <a:solidFill>
                  <a:srgbClr val="969696"/>
                </a:solidFill>
                <a:latin typeface="+mn-lt"/>
              </a:rPr>
              <a:t> World Conference on Neutron Radiography, Sydney, September 1-5, 2018 </a:t>
            </a:r>
            <a:endParaRPr lang="en-GB" sz="1800" b="1" kern="1000" spc="30" dirty="0">
              <a:solidFill>
                <a:srgbClr val="969696"/>
              </a:solidFill>
              <a:latin typeface="+mn-lt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275951994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80B7E1C-BA91-B44C-9AE6-9934B2B37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after an imaging experiment?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24EC2-4F1F-894D-9748-05651D215B3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</a:t>
            </a:fld>
            <a:endParaRPr lang="de-DE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279B24AF-F62E-2E42-9CC7-37889E7E715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17"/>
          <a:stretch>
            <a:fillRect/>
          </a:stretch>
        </p:blipFill>
        <p:spPr bwMode="auto">
          <a:xfrm>
            <a:off x="979223" y="2218457"/>
            <a:ext cx="7514960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0208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Empirical “</a:t>
            </a:r>
            <a:r>
              <a:rPr lang="en-US" dirty="0" err="1"/>
              <a:t>Schöni</a:t>
            </a:r>
            <a:r>
              <a:rPr lang="en-US" dirty="0"/>
              <a:t> </a:t>
            </a:r>
            <a:r>
              <a:rPr lang="en-US" dirty="0" err="1"/>
              <a:t>Bildli</a:t>
            </a:r>
            <a:r>
              <a:rPr lang="en-US" dirty="0"/>
              <a:t>”</a:t>
            </a:r>
          </a:p>
          <a:p>
            <a:pPr lvl="1"/>
            <a:r>
              <a:rPr lang="en-US" dirty="0">
                <a:solidFill>
                  <a:srgbClr val="69769E"/>
                </a:solidFill>
              </a:rPr>
              <a:t>Observing and describing phenomena</a:t>
            </a:r>
          </a:p>
          <a:p>
            <a:pPr lvl="1"/>
            <a:r>
              <a:rPr lang="en-US" dirty="0">
                <a:solidFill>
                  <a:srgbClr val="69769E"/>
                </a:solidFill>
              </a:rPr>
              <a:t>Already the old Greeks did it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Theoretical – analytical, many NI experiments</a:t>
            </a:r>
          </a:p>
          <a:p>
            <a:pPr lvl="1"/>
            <a:r>
              <a:rPr lang="en-US" dirty="0">
                <a:solidFill>
                  <a:srgbClr val="69769E"/>
                </a:solidFill>
              </a:rPr>
              <a:t>Describing observations by model, abstraction/generalization</a:t>
            </a:r>
          </a:p>
          <a:p>
            <a:pPr lvl="1"/>
            <a:r>
              <a:rPr lang="en-US" dirty="0">
                <a:solidFill>
                  <a:srgbClr val="69769E"/>
                </a:solidFill>
              </a:rPr>
              <a:t>Newton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Computational – Some NI</a:t>
            </a:r>
          </a:p>
          <a:p>
            <a:pPr lvl="1"/>
            <a:r>
              <a:rPr lang="en-US" dirty="0">
                <a:solidFill>
                  <a:srgbClr val="69769E"/>
                </a:solidFill>
              </a:rPr>
              <a:t>Complex models, detailed problems </a:t>
            </a:r>
            <a:r>
              <a:rPr lang="en-US" dirty="0">
                <a:solidFill>
                  <a:srgbClr val="69769E"/>
                </a:solidFill>
                <a:sym typeface="Wingdings"/>
              </a:rPr>
              <a:t> Simulations</a:t>
            </a:r>
          </a:p>
          <a:p>
            <a:pPr marL="0" indent="0">
              <a:buNone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Data exploration – Few NI</a:t>
            </a:r>
          </a:p>
          <a:p>
            <a:pPr lvl="1"/>
            <a:r>
              <a:rPr lang="en-US" dirty="0">
                <a:solidFill>
                  <a:srgbClr val="69769E"/>
                </a:solidFill>
              </a:rPr>
              <a:t>Analysis by data management and statistics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paradigms and neutron imaging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3</a:t>
            </a:fld>
            <a:endParaRPr lang="de-DE" dirty="0"/>
          </a:p>
        </p:txBody>
      </p:sp>
      <p:pic>
        <p:nvPicPr>
          <p:cNvPr id="2050" name="Picture 2" descr="hnliches F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340768"/>
            <a:ext cx="130994" cy="130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9B98B5-285A-3844-B573-76CC6649C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1916832"/>
            <a:ext cx="360040" cy="4800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07B1DE-C970-8940-AC61-72C591013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36" y="2420888"/>
            <a:ext cx="443464" cy="451454"/>
          </a:xfrm>
          <a:prstGeom prst="rect">
            <a:avLst/>
          </a:prstGeom>
        </p:spPr>
      </p:pic>
      <p:sp>
        <p:nvSpPr>
          <p:cNvPr id="9" name="Down Arrow 8">
            <a:extLst>
              <a:ext uri="{FF2B5EF4-FFF2-40B4-BE49-F238E27FC236}">
                <a16:creationId xmlns:a16="http://schemas.microsoft.com/office/drawing/2014/main" id="{AA1926E0-F828-BE4F-B179-B4CBB4D0BE31}"/>
              </a:ext>
            </a:extLst>
          </p:cNvPr>
          <p:cNvSpPr/>
          <p:nvPr/>
        </p:nvSpPr>
        <p:spPr bwMode="auto">
          <a:xfrm>
            <a:off x="7092280" y="1628800"/>
            <a:ext cx="432048" cy="3600400"/>
          </a:xfrm>
          <a:prstGeom prst="down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F5C3FD-5B6C-3245-8804-3114EA8A5B64}"/>
              </a:ext>
            </a:extLst>
          </p:cNvPr>
          <p:cNvSpPr txBox="1"/>
          <p:nvPr/>
        </p:nvSpPr>
        <p:spPr>
          <a:xfrm rot="5400000">
            <a:off x="6043020" y="3274414"/>
            <a:ext cx="3096344" cy="42176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Need computational methods</a:t>
            </a:r>
          </a:p>
        </p:txBody>
      </p:sp>
    </p:spTree>
    <p:extLst>
      <p:ext uri="{BB962C8B-B14F-4D97-AF65-F5344CB8AC3E}">
        <p14:creationId xmlns:p14="http://schemas.microsoft.com/office/powerpoint/2010/main" val="421888104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209660-80F4-4540-8443-671D5D411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Data processing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B96F7A-0A87-354A-8A78-219BD059A8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4</a:t>
            </a:fld>
            <a:endParaRPr lang="de-DE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39B82CA-A41A-C94D-9811-11EFAA002912}"/>
              </a:ext>
            </a:extLst>
          </p:cNvPr>
          <p:cNvSpPr txBox="1">
            <a:spLocks/>
          </p:cNvSpPr>
          <p:nvPr/>
        </p:nvSpPr>
        <p:spPr>
          <a:xfrm>
            <a:off x="782092" y="943918"/>
            <a:ext cx="7999962" cy="4321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 lIns="0" tIns="0" rIns="0" bIns="0" rtlCol="0" anchor="ctr">
            <a:noAutofit/>
          </a:bodyPr>
          <a:lstStyle>
            <a:lvl1pPr marL="17780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18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560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 sz="18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marR="0" indent="-18415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 sz="1800" spc="0" baseline="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3pPr>
            <a:lvl4pPr marL="71755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 sz="1800" kern="1200" spc="0" baseline="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4pPr>
            <a:lvl5pPr marL="895350" marR="0" indent="-17780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Symbol" panose="05050102010706020507" pitchFamily="18" charset="2"/>
              <a:buChar char="-"/>
              <a:tabLst/>
              <a:defRPr sz="1800" kern="1200" spc="0" baseline="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5pPr>
            <a:lvl6pPr marL="1074738" indent="-179388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1257300" indent="-182563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1436688" indent="-179388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1614488" indent="-1778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Symbol" panose="05050102010706020507" pitchFamily="18" charset="2"/>
              <a:buChar char="-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2000" dirty="0">
                <a:ea typeface="ヒラギノ角ゴ Pro W3" panose="020B0300000000000000" pitchFamily="34" charset="-128"/>
              </a:rPr>
              <a:t>Data processing can be a very labor- and computationally intense task</a:t>
            </a:r>
          </a:p>
        </p:txBody>
      </p:sp>
      <p:graphicFrame>
        <p:nvGraphicFramePr>
          <p:cNvPr id="6" name="Group 82">
            <a:extLst>
              <a:ext uri="{FF2B5EF4-FFF2-40B4-BE49-F238E27FC236}">
                <a16:creationId xmlns:a16="http://schemas.microsoft.com/office/drawing/2014/main" id="{FD857DCF-46F3-C94C-B2AC-005D0DB50B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5545031"/>
              </p:ext>
            </p:extLst>
          </p:nvPr>
        </p:nvGraphicFramePr>
        <p:xfrm>
          <a:off x="809178" y="1700484"/>
          <a:ext cx="8515350" cy="4968876"/>
        </p:xfrm>
        <a:graphic>
          <a:graphicData uri="http://schemas.openxmlformats.org/drawingml/2006/table">
            <a:tbl>
              <a:tblPr/>
              <a:tblGrid>
                <a:gridCol w="283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8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8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430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0"/>
                          <a:cs typeface="ヒラギノ角ゴ Pro W3" charset="0"/>
                        </a:rPr>
                        <a:t>Basic processing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0"/>
                        <a:cs typeface="ヒラギノ角ゴ Pro W3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0"/>
                          <a:cs typeface="ヒラギノ角ゴ Pro W3" charset="0"/>
                        </a:rPr>
                        <a:t>Minutes, hours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1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0"/>
                          <a:cs typeface="ヒラギノ角ゴ Pro W3" charset="0"/>
                        </a:rPr>
                        <a:t>CT reconstruction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0"/>
                        <a:cs typeface="ヒラギノ角ゴ Pro W3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0"/>
                          <a:cs typeface="ヒラギノ角ゴ Pro W3" charset="0"/>
                        </a:rPr>
                        <a:t>Minutes, hours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30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0"/>
                          <a:cs typeface="ヒラギノ角ゴ Pro W3" charset="0"/>
                        </a:rPr>
                        <a:t>Image processing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0"/>
                        <a:cs typeface="ヒラギノ角ゴ Pro W3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0"/>
                          <a:cs typeface="ヒラギノ角ゴ Pro W3" charset="0"/>
                        </a:rPr>
                        <a:t>Hours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14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0"/>
                          <a:cs typeface="ヒラギノ角ゴ Pro W3" charset="0"/>
                        </a:rPr>
                        <a:t>Visualization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0"/>
                          <a:cs typeface="ヒラギノ角ゴ Pro W3" charset="0"/>
                        </a:rPr>
                        <a:t>Analysis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ヒラギノ角ゴ Pro W3" charset="0"/>
                        <a:cs typeface="ヒラギノ角ゴ Pro W3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 W3" charset="0"/>
                          <a:cs typeface="ヒラギノ角ゴ Pro W3" charset="0"/>
                        </a:rPr>
                        <a:t>Hours, days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Picture 6" descr="timeseries_visualization.png">
            <a:extLst>
              <a:ext uri="{FF2B5EF4-FFF2-40B4-BE49-F238E27FC236}">
                <a16:creationId xmlns:a16="http://schemas.microsoft.com/office/drawing/2014/main" id="{669E184F-B0A3-9E4B-B3C2-D980DA596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455" y="1459767"/>
            <a:ext cx="1357312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CTrecon">
            <a:extLst>
              <a:ext uri="{FF2B5EF4-FFF2-40B4-BE49-F238E27FC236}">
                <a16:creationId xmlns:a16="http://schemas.microsoft.com/office/drawing/2014/main" id="{6E350178-CAF5-5143-B75C-A0211DE41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980" y="2536092"/>
            <a:ext cx="2990850" cy="108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rpf_long">
            <a:extLst>
              <a:ext uri="{FF2B5EF4-FFF2-40B4-BE49-F238E27FC236}">
                <a16:creationId xmlns:a16="http://schemas.microsoft.com/office/drawing/2014/main" id="{8B0CF067-DFEF-B949-AE9B-649EA7A55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205" y="3836254"/>
            <a:ext cx="979487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rpf_raw">
            <a:extLst>
              <a:ext uri="{FF2B5EF4-FFF2-40B4-BE49-F238E27FC236}">
                <a16:creationId xmlns:a16="http://schemas.microsoft.com/office/drawing/2014/main" id="{D2EB56C5-FD4F-A745-A424-070827DC7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880" y="3836254"/>
            <a:ext cx="979487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 descr="rpf_cut">
            <a:extLst>
              <a:ext uri="{FF2B5EF4-FFF2-40B4-BE49-F238E27FC236}">
                <a16:creationId xmlns:a16="http://schemas.microsoft.com/office/drawing/2014/main" id="{9C77D733-1B53-2D4F-8141-12BDD5270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755" y="4917342"/>
            <a:ext cx="1050925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2" descr="ringball_0005">
            <a:extLst>
              <a:ext uri="{FF2B5EF4-FFF2-40B4-BE49-F238E27FC236}">
                <a16:creationId xmlns:a16="http://schemas.microsoft.com/office/drawing/2014/main" id="{A6AD5ECD-C224-8F41-9473-69A51A670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180" y="5133242"/>
            <a:ext cx="1019175" cy="10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83">
            <a:extLst>
              <a:ext uri="{FF2B5EF4-FFF2-40B4-BE49-F238E27FC236}">
                <a16:creationId xmlns:a16="http://schemas.microsoft.com/office/drawing/2014/main" id="{825452F5-3BC3-2740-B88F-E551701AC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380" y="4125179"/>
            <a:ext cx="360362" cy="431800"/>
          </a:xfrm>
          <a:prstGeom prst="rightArrow">
            <a:avLst>
              <a:gd name="adj1" fmla="val 43380"/>
              <a:gd name="adj2" fmla="val 5066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Times" charset="0"/>
              <a:ea typeface="ヒラギノ角ゴ Pro W3" charset="0"/>
              <a:cs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542497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7ED131-5A50-AB4D-9ABF-19410BBA0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analysis is time-consuming!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7D13A-B74B-B340-921A-FED60776554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5</a:t>
            </a:fld>
            <a:endParaRPr lang="de-DE" dirty="0"/>
          </a:p>
        </p:txBody>
      </p:sp>
      <p:pic>
        <p:nvPicPr>
          <p:cNvPr id="5" name="Picture 7" descr="timedata">
            <a:extLst>
              <a:ext uri="{FF2B5EF4-FFF2-40B4-BE49-F238E27FC236}">
                <a16:creationId xmlns:a16="http://schemas.microsoft.com/office/drawing/2014/main" id="{D9CA379B-0220-F64C-A52C-C45AB1DF0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5327650" cy="433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FBDE85-AA68-7349-90B8-D0E921FF594B}"/>
              </a:ext>
            </a:extLst>
          </p:cNvPr>
          <p:cNvSpPr txBox="1"/>
          <p:nvPr/>
        </p:nvSpPr>
        <p:spPr>
          <a:xfrm>
            <a:off x="6660232" y="2015969"/>
            <a:ext cx="2196008" cy="149962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kern="1000" spc="30" dirty="0">
                <a:latin typeface="+mn-lt"/>
                <a:cs typeface="Franklin Gothic Book"/>
              </a:rPr>
              <a:t>+ evaluation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kern="1000" spc="30" dirty="0">
                <a:latin typeface="+mn-lt"/>
                <a:cs typeface="Franklin Gothic Book"/>
              </a:rPr>
              <a:t>+ modeling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800" kern="1000" spc="30" dirty="0">
                <a:latin typeface="+mn-lt"/>
                <a:cs typeface="Franklin Gothic Book"/>
              </a:rPr>
              <a:t>+ publication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157AAF-DE6C-2441-9205-2136A62F6A87}"/>
              </a:ext>
            </a:extLst>
          </p:cNvPr>
          <p:cNvSpPr txBox="1"/>
          <p:nvPr/>
        </p:nvSpPr>
        <p:spPr>
          <a:xfrm>
            <a:off x="2627784" y="5933471"/>
            <a:ext cx="4727048" cy="358775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Months of work from experiment to publication…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					… if ever!!!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F7AC6383-4AEC-C141-B4B6-25F0ABC9640E}"/>
              </a:ext>
            </a:extLst>
          </p:cNvPr>
          <p:cNvSpPr/>
          <p:nvPr/>
        </p:nvSpPr>
        <p:spPr bwMode="auto">
          <a:xfrm rot="16200000">
            <a:off x="4592570" y="1916832"/>
            <a:ext cx="534924" cy="7200800"/>
          </a:xfrm>
          <a:prstGeom prst="leftBrace">
            <a:avLst>
              <a:gd name="adj1" fmla="val 47183"/>
              <a:gd name="adj2" fmla="val 4978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84858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workflow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6</a:t>
            </a:fld>
            <a:endParaRPr lang="de-DE" dirty="0"/>
          </a:p>
        </p:txBody>
      </p:sp>
      <p:pic>
        <p:nvPicPr>
          <p:cNvPr id="5" name="Picture 4" descr="workflo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68760"/>
            <a:ext cx="8438115" cy="4339253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 bwMode="auto">
          <a:xfrm flipV="1">
            <a:off x="467544" y="3789040"/>
            <a:ext cx="6048672" cy="1008112"/>
          </a:xfrm>
          <a:prstGeom prst="line">
            <a:avLst/>
          </a:prstGeom>
          <a:solidFill>
            <a:schemeClr val="accent1"/>
          </a:solidFill>
          <a:ln w="9525" cap="flat" cmpd="sng" algn="ctr">
            <a:gradFill>
              <a:gsLst>
                <a:gs pos="0">
                  <a:schemeClr val="accent5">
                    <a:lumMod val="60000"/>
                    <a:lumOff val="40000"/>
                  </a:schemeClr>
                </a:gs>
                <a:gs pos="74000">
                  <a:schemeClr val="accent5">
                    <a:lumMod val="75000"/>
                  </a:schemeClr>
                </a:gs>
                <a:gs pos="83000">
                  <a:schemeClr val="accent5">
                    <a:lumMod val="60000"/>
                    <a:lumOff val="40000"/>
                  </a:schemeClr>
                </a:gs>
                <a:gs pos="100000">
                  <a:schemeClr val="accent5">
                    <a:lumMod val="20000"/>
                    <a:lumOff val="80000"/>
                  </a:schemeClr>
                </a:gs>
              </a:gsLst>
              <a:lin ang="5400000" scaled="1"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/>
          <p:cNvSpPr txBox="1"/>
          <p:nvPr/>
        </p:nvSpPr>
        <p:spPr>
          <a:xfrm rot="21047095">
            <a:off x="268268" y="4070993"/>
            <a:ext cx="1872208" cy="3600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400" kern="1000" spc="30" dirty="0">
                <a:latin typeface="+mn-lt"/>
                <a:cs typeface="Franklin Gothic Book"/>
              </a:rPr>
              <a:t>Can be generalized</a:t>
            </a:r>
          </a:p>
        </p:txBody>
      </p:sp>
      <p:sp>
        <p:nvSpPr>
          <p:cNvPr id="16" name="TextBox 15"/>
          <p:cNvSpPr txBox="1"/>
          <p:nvPr/>
        </p:nvSpPr>
        <p:spPr>
          <a:xfrm rot="21057325">
            <a:off x="5756633" y="3691457"/>
            <a:ext cx="2566808" cy="3600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400" kern="1000" spc="30" dirty="0">
                <a:latin typeface="+mn-lt"/>
                <a:cs typeface="Franklin Gothic Book"/>
              </a:rPr>
              <a:t>Needs creative interaction</a:t>
            </a:r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952C5AF4-4F67-6D42-BED5-8FBD52D623B9}"/>
              </a:ext>
            </a:extLst>
          </p:cNvPr>
          <p:cNvSpPr/>
          <p:nvPr/>
        </p:nvSpPr>
        <p:spPr bwMode="auto">
          <a:xfrm rot="10229508">
            <a:off x="662110" y="4364646"/>
            <a:ext cx="1368152" cy="284074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9B815C87-1E92-B744-A377-1C13C73697EA}"/>
              </a:ext>
            </a:extLst>
          </p:cNvPr>
          <p:cNvSpPr/>
          <p:nvPr/>
        </p:nvSpPr>
        <p:spPr bwMode="auto">
          <a:xfrm rot="21081655">
            <a:off x="4362565" y="4030629"/>
            <a:ext cx="1368152" cy="284074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18170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184150" indent="-184150">
              <a:buNone/>
              <a:tabLst>
                <a:tab pos="176213" algn="l"/>
                <a:tab pos="3640138" algn="l"/>
              </a:tabLst>
            </a:pPr>
            <a:r>
              <a:rPr lang="en-US" sz="2400" dirty="0"/>
              <a:t>Data quality</a:t>
            </a:r>
          </a:p>
          <a:p>
            <a:pPr marL="184150" indent="-184150">
              <a:tabLst>
                <a:tab pos="176213" algn="l"/>
                <a:tab pos="3640138" algn="l"/>
              </a:tabLst>
            </a:pPr>
            <a:r>
              <a:rPr lang="en-US" dirty="0">
                <a:solidFill>
                  <a:srgbClr val="69769E"/>
                </a:solidFill>
              </a:rPr>
              <a:t>Limited number of observations 	</a:t>
            </a:r>
            <a:r>
              <a:rPr lang="en-US" i="1" dirty="0">
                <a:solidFill>
                  <a:srgbClr val="69769E"/>
                </a:solidFill>
              </a:rPr>
              <a:t>long experiment times</a:t>
            </a:r>
          </a:p>
          <a:p>
            <a:pPr marL="184150" indent="-184150">
              <a:tabLst>
                <a:tab pos="176213" algn="l"/>
                <a:tab pos="3640138" algn="l"/>
              </a:tabLst>
            </a:pPr>
            <a:r>
              <a:rPr lang="en-US" dirty="0">
                <a:solidFill>
                  <a:srgbClr val="69769E"/>
                </a:solidFill>
              </a:rPr>
              <a:t>Low SNR 	</a:t>
            </a:r>
            <a:r>
              <a:rPr lang="en-US" i="1" dirty="0">
                <a:solidFill>
                  <a:srgbClr val="69769E"/>
                </a:solidFill>
              </a:rPr>
              <a:t>weaker sources</a:t>
            </a:r>
          </a:p>
          <a:p>
            <a:pPr marL="184150" indent="-184150">
              <a:tabLst>
                <a:tab pos="176213" algn="l"/>
                <a:tab pos="3640138" algn="l"/>
              </a:tabLst>
            </a:pPr>
            <a:r>
              <a:rPr lang="en-US" dirty="0">
                <a:solidFill>
                  <a:srgbClr val="69769E"/>
                </a:solidFill>
              </a:rPr>
              <a:t>Less sharp than X-rays 	</a:t>
            </a:r>
            <a:r>
              <a:rPr lang="en-US" i="1" dirty="0">
                <a:solidFill>
                  <a:srgbClr val="69769E"/>
                </a:solidFill>
              </a:rPr>
              <a:t>detection principle</a:t>
            </a:r>
          </a:p>
          <a:p>
            <a:pPr marL="184150" indent="-184150">
              <a:tabLst>
                <a:tab pos="176213" algn="l"/>
                <a:tab pos="3640138" algn="l"/>
              </a:tabLst>
            </a:pPr>
            <a:endParaRPr lang="en-US" dirty="0"/>
          </a:p>
          <a:p>
            <a:pPr marL="184150" indent="-184150">
              <a:buNone/>
              <a:tabLst>
                <a:tab pos="176213" algn="l"/>
                <a:tab pos="3640138" algn="l"/>
              </a:tabLst>
            </a:pPr>
            <a:r>
              <a:rPr lang="en-US" sz="2400" dirty="0"/>
              <a:t>Data structure</a:t>
            </a:r>
          </a:p>
          <a:p>
            <a:pPr marL="184150" indent="-184150">
              <a:tabLst>
                <a:tab pos="176213" algn="l"/>
                <a:tab pos="3640138" algn="l"/>
              </a:tabLst>
            </a:pPr>
            <a:r>
              <a:rPr lang="en-US" dirty="0">
                <a:solidFill>
                  <a:srgbClr val="69769E"/>
                </a:solidFill>
              </a:rPr>
              <a:t>Single modality 	</a:t>
            </a:r>
            <a:r>
              <a:rPr lang="en-US" i="1" dirty="0">
                <a:solidFill>
                  <a:srgbClr val="69769E"/>
                </a:solidFill>
              </a:rPr>
              <a:t>traditional transmission imaging</a:t>
            </a:r>
          </a:p>
          <a:p>
            <a:pPr marL="184150" indent="-184150">
              <a:tabLst>
                <a:tab pos="176213" algn="l"/>
                <a:tab pos="3640138" algn="l"/>
              </a:tabLst>
            </a:pPr>
            <a:r>
              <a:rPr lang="en-US" dirty="0">
                <a:solidFill>
                  <a:srgbClr val="69769E"/>
                </a:solidFill>
              </a:rPr>
              <a:t>Temporal dependency 	</a:t>
            </a:r>
            <a:r>
              <a:rPr lang="en-US" i="1" dirty="0">
                <a:solidFill>
                  <a:srgbClr val="69769E"/>
                </a:solidFill>
              </a:rPr>
              <a:t>time series</a:t>
            </a:r>
          </a:p>
          <a:p>
            <a:pPr marL="184150" indent="-184150">
              <a:tabLst>
                <a:tab pos="176213" algn="l"/>
                <a:tab pos="3640138" algn="l"/>
              </a:tabLst>
            </a:pPr>
            <a:r>
              <a:rPr lang="en-US" dirty="0">
                <a:solidFill>
                  <a:srgbClr val="69769E"/>
                </a:solidFill>
              </a:rPr>
              <a:t>Multi modality	</a:t>
            </a:r>
            <a:r>
              <a:rPr lang="en-US" i="1" dirty="0">
                <a:solidFill>
                  <a:srgbClr val="69769E"/>
                </a:solidFill>
              </a:rPr>
              <a:t>combining images from different sources</a:t>
            </a:r>
          </a:p>
          <a:p>
            <a:pPr marL="184150" indent="-184150">
              <a:tabLst>
                <a:tab pos="176213" algn="l"/>
                <a:tab pos="3640138" algn="l"/>
              </a:tabLst>
            </a:pPr>
            <a:r>
              <a:rPr lang="en-US" dirty="0">
                <a:solidFill>
                  <a:srgbClr val="69769E"/>
                </a:solidFill>
              </a:rPr>
              <a:t>Multi energy 	</a:t>
            </a:r>
            <a:r>
              <a:rPr lang="en-US" i="1" dirty="0">
                <a:solidFill>
                  <a:srgbClr val="69769E"/>
                </a:solidFill>
              </a:rPr>
              <a:t>material response, mixes</a:t>
            </a:r>
          </a:p>
          <a:p>
            <a:pPr marL="184150" indent="-184150">
              <a:tabLst>
                <a:tab pos="176213" algn="l"/>
                <a:tab pos="3640138" algn="l"/>
              </a:tabLst>
            </a:pPr>
            <a:r>
              <a:rPr lang="en-US" dirty="0">
                <a:solidFill>
                  <a:srgbClr val="69769E"/>
                </a:solidFill>
              </a:rPr>
              <a:t>Tensor valued 	</a:t>
            </a:r>
            <a:r>
              <a:rPr lang="en-US" i="1" dirty="0">
                <a:solidFill>
                  <a:srgbClr val="69769E"/>
                </a:solidFill>
              </a:rPr>
              <a:t>magnetism, strain, diffraction</a:t>
            </a:r>
            <a:endParaRPr lang="en-US" dirty="0">
              <a:solidFill>
                <a:srgbClr val="69769E"/>
              </a:solidFill>
            </a:endParaRPr>
          </a:p>
          <a:p>
            <a:pPr marL="184150" indent="-184150">
              <a:tabLst>
                <a:tab pos="176213" algn="l"/>
                <a:tab pos="3640138" algn="l"/>
              </a:tabLst>
            </a:pPr>
            <a:endParaRPr lang="en-US" dirty="0">
              <a:solidFill>
                <a:srgbClr val="69769E"/>
              </a:solidFill>
            </a:endParaRPr>
          </a:p>
          <a:p>
            <a:pPr marL="0" indent="0" algn="ctr">
              <a:buNone/>
              <a:tabLst>
                <a:tab pos="176213" algn="l"/>
                <a:tab pos="3640138" algn="l"/>
              </a:tabLst>
            </a:pPr>
            <a:r>
              <a:rPr lang="en-US" dirty="0"/>
              <a:t>Investigations often only involve few or even single samples </a:t>
            </a:r>
            <a:r>
              <a:rPr lang="en-US" dirty="0">
                <a:sym typeface="Wingdings"/>
              </a:rPr>
              <a:t> Generalization?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Characterizing neutron imaging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344201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Users neutron imaging have very different background and experience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evaluation fitness of users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8</a:t>
            </a:fld>
            <a:endParaRPr lang="de-DE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424E15-D9F5-0248-9D0D-63A43529A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1876269"/>
            <a:ext cx="5328592" cy="488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52278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C9F960-6CEE-514A-B36D-57D5C515B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Data evaluation fitness of users - Characterization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5F0332-6533-9446-9491-353087F0A26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9</a:t>
            </a:fld>
            <a:endParaRPr lang="de-D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CE5814-6758-A644-B4C3-6D9F6CC6C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2425127"/>
            <a:ext cx="2520000" cy="24076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6DE242-5A39-094F-BB31-8E7535814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152" y="2523400"/>
            <a:ext cx="2520000" cy="23094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3DD9C2-9C68-064F-BD83-A4B53DAFB3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2425127"/>
            <a:ext cx="2520000" cy="2407689"/>
          </a:xfrm>
          <a:prstGeom prst="rect">
            <a:avLst/>
          </a:prstGeom>
        </p:spPr>
      </p:pic>
      <p:sp>
        <p:nvSpPr>
          <p:cNvPr id="11" name="Right Arrow 10">
            <a:extLst>
              <a:ext uri="{FF2B5EF4-FFF2-40B4-BE49-F238E27FC236}">
                <a16:creationId xmlns:a16="http://schemas.microsoft.com/office/drawing/2014/main" id="{CA6A2DD0-E40F-7A4E-970B-2B26DFD55910}"/>
              </a:ext>
            </a:extLst>
          </p:cNvPr>
          <p:cNvSpPr/>
          <p:nvPr/>
        </p:nvSpPr>
        <p:spPr bwMode="auto">
          <a:xfrm rot="13540005">
            <a:off x="4558555" y="2601080"/>
            <a:ext cx="978408" cy="290500"/>
          </a:xfrm>
          <a:prstGeom prst="rightArrow">
            <a:avLst/>
          </a:prstGeom>
          <a:solidFill>
            <a:srgbClr val="D4E2C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0E1452-1B6D-B349-8466-BE9E7EB2852E}"/>
              </a:ext>
            </a:extLst>
          </p:cNvPr>
          <p:cNvSpPr txBox="1"/>
          <p:nvPr/>
        </p:nvSpPr>
        <p:spPr>
          <a:xfrm>
            <a:off x="1187344" y="1777055"/>
            <a:ext cx="1944216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i="1" kern="1000" spc="30" dirty="0">
                <a:solidFill>
                  <a:schemeClr val="bg2"/>
                </a:solidFill>
                <a:latin typeface="+mn-lt"/>
                <a:cs typeface="Franklin Gothic Book"/>
              </a:rPr>
              <a:t>Beamline scientist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627F3B-5E6B-E844-AB87-0B320B657644}"/>
              </a:ext>
            </a:extLst>
          </p:cNvPr>
          <p:cNvSpPr txBox="1"/>
          <p:nvPr/>
        </p:nvSpPr>
        <p:spPr>
          <a:xfrm>
            <a:off x="3779772" y="1777055"/>
            <a:ext cx="2376404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i="1" kern="1000" spc="30" dirty="0">
                <a:solidFill>
                  <a:schemeClr val="bg2"/>
                </a:solidFill>
                <a:latin typeface="+mn-lt"/>
                <a:cs typeface="Franklin Gothic Book"/>
              </a:rPr>
              <a:t>Early stage PhD student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67CABB-7883-C64C-85CB-2F7BF29343D9}"/>
              </a:ext>
            </a:extLst>
          </p:cNvPr>
          <p:cNvSpPr txBox="1"/>
          <p:nvPr/>
        </p:nvSpPr>
        <p:spPr>
          <a:xfrm>
            <a:off x="6369025" y="1772816"/>
            <a:ext cx="2376404" cy="2880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800" i="1" kern="1000" spc="30" dirty="0">
                <a:solidFill>
                  <a:schemeClr val="bg2"/>
                </a:solidFill>
                <a:latin typeface="+mn-lt"/>
                <a:cs typeface="Franklin Gothic Book"/>
              </a:rPr>
              <a:t>Cultural heritage users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B37CC2-CF4A-CD4C-8BB0-86FA60ED6D37}"/>
              </a:ext>
            </a:extLst>
          </p:cNvPr>
          <p:cNvSpPr txBox="1"/>
          <p:nvPr/>
        </p:nvSpPr>
        <p:spPr>
          <a:xfrm>
            <a:off x="1434574" y="5543443"/>
            <a:ext cx="7066800" cy="40583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Serving people with different background and needs is a great challenge</a:t>
            </a:r>
          </a:p>
        </p:txBody>
      </p:sp>
    </p:spTree>
    <p:extLst>
      <p:ext uri="{BB962C8B-B14F-4D97-AF65-F5344CB8AC3E}">
        <p14:creationId xmlns:p14="http://schemas.microsoft.com/office/powerpoint/2010/main" val="123298030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err="1"/>
              <a:t>MuhRec</a:t>
            </a:r>
            <a:endParaRPr lang="en-US" dirty="0"/>
          </a:p>
          <a:p>
            <a:r>
              <a:rPr lang="en-US" dirty="0"/>
              <a:t>CT reconstruction tool</a:t>
            </a:r>
          </a:p>
          <a:p>
            <a:r>
              <a:rPr lang="en-US" dirty="0"/>
              <a:t>Configurable processing chain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10</a:t>
            </a:fld>
            <a:endParaRPr lang="de-DE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developed at PSI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err="1"/>
              <a:t>KipTool</a:t>
            </a:r>
            <a:endParaRPr lang="en-US" dirty="0"/>
          </a:p>
          <a:p>
            <a:r>
              <a:rPr lang="en-US" dirty="0"/>
              <a:t>General processing tool 3D images</a:t>
            </a:r>
          </a:p>
          <a:p>
            <a:r>
              <a:rPr lang="en-US" dirty="0"/>
              <a:t>Converter tools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628" y="2356971"/>
            <a:ext cx="2050890" cy="17201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19443F-0099-4F4B-956F-8EB84E566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616" y="2349257"/>
            <a:ext cx="2065045" cy="16480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0C8E3D-0CDF-4644-95E6-C1E6A1935C45}"/>
              </a:ext>
            </a:extLst>
          </p:cNvPr>
          <p:cNvSpPr txBox="1"/>
          <p:nvPr/>
        </p:nvSpPr>
        <p:spPr>
          <a:xfrm>
            <a:off x="1042988" y="4286529"/>
            <a:ext cx="3096344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NIQA tool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kern="1000" spc="30" dirty="0">
                <a:latin typeface="+mn-lt"/>
                <a:cs typeface="Franklin Gothic Book"/>
              </a:rPr>
              <a:t>Analysis of IAEA QA samples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FC0C97-3496-1241-9E26-3CD64F78BD4C}"/>
              </a:ext>
            </a:extLst>
          </p:cNvPr>
          <p:cNvSpPr txBox="1"/>
          <p:nvPr/>
        </p:nvSpPr>
        <p:spPr>
          <a:xfrm>
            <a:off x="5171188" y="4319370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 err="1">
                <a:latin typeface="+mn-lt"/>
                <a:cs typeface="Franklin Gothic Book"/>
              </a:rPr>
              <a:t>nGI</a:t>
            </a:r>
            <a:r>
              <a:rPr lang="en-US" sz="1800" kern="1000" spc="30" dirty="0">
                <a:latin typeface="+mn-lt"/>
                <a:cs typeface="Franklin Gothic Book"/>
              </a:rPr>
              <a:t> tool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kern="1000" spc="30" dirty="0">
                <a:latin typeface="+mn-lt"/>
                <a:cs typeface="Franklin Gothic Book"/>
              </a:rPr>
              <a:t>Reduction of phase stepping scans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1020E8E-2BB1-E147-8C49-88027F56F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5" y="4944126"/>
            <a:ext cx="2020277" cy="143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85150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loud 14">
            <a:extLst>
              <a:ext uri="{FF2B5EF4-FFF2-40B4-BE49-F238E27FC236}">
                <a16:creationId xmlns:a16="http://schemas.microsoft.com/office/drawing/2014/main" id="{30D2408A-6325-C344-9502-61FAD0D146FF}"/>
              </a:ext>
            </a:extLst>
          </p:cNvPr>
          <p:cNvSpPr/>
          <p:nvPr/>
        </p:nvSpPr>
        <p:spPr bwMode="auto">
          <a:xfrm>
            <a:off x="1103608" y="4766344"/>
            <a:ext cx="2880320" cy="1791990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CD8902-E3DA-364A-A400-D50C3BAEBB78}"/>
              </a:ext>
            </a:extLst>
          </p:cNvPr>
          <p:cNvSpPr/>
          <p:nvPr/>
        </p:nvSpPr>
        <p:spPr bwMode="auto">
          <a:xfrm>
            <a:off x="5168156" y="3429000"/>
            <a:ext cx="2644204" cy="264420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C6F001-0E92-DD47-8CEF-E45AACD82FA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New neutron sources with pulsed beam …</a:t>
            </a:r>
          </a:p>
          <a:p>
            <a:pPr marL="0" indent="0">
              <a:buNone/>
            </a:pPr>
            <a:r>
              <a:rPr lang="en-US" dirty="0"/>
              <a:t>… Reveal new information about the sample </a:t>
            </a:r>
            <a:r>
              <a:rPr lang="en-US" dirty="0">
                <a:sym typeface="Wingdings" pitchFamily="2" charset="2"/>
              </a:rPr>
              <a:t> New science </a:t>
            </a:r>
            <a:r>
              <a:rPr lang="en-US" sz="1200" dirty="0">
                <a:sym typeface="Wingdings" pitchFamily="2" charset="2"/>
              </a:rPr>
              <a:t>(Many WCNR11 Contributions)</a:t>
            </a:r>
            <a:endParaRPr lang="en-US" dirty="0">
              <a:sym typeface="Wingdings" pitchFamily="2" charset="2"/>
            </a:endParaRPr>
          </a:p>
          <a:p>
            <a:pPr lvl="1"/>
            <a:endParaRPr lang="en-US" dirty="0">
              <a:sym typeface="Wingdings" pitchFamily="2" charset="2"/>
            </a:endParaRPr>
          </a:p>
          <a:p>
            <a:pPr lvl="1"/>
            <a:r>
              <a:rPr lang="en-US" dirty="0">
                <a:sym typeface="Wingdings" pitchFamily="2" charset="2"/>
              </a:rPr>
              <a:t>Bragg edge analysis</a:t>
            </a:r>
          </a:p>
          <a:p>
            <a:pPr lvl="1"/>
            <a:r>
              <a:rPr lang="en-US" dirty="0">
                <a:sym typeface="Wingdings" pitchFamily="2" charset="2"/>
              </a:rPr>
              <a:t>Diffraction imaging</a:t>
            </a:r>
          </a:p>
          <a:p>
            <a:pPr lvl="1"/>
            <a:r>
              <a:rPr lang="en-US" dirty="0">
                <a:sym typeface="Wingdings" pitchFamily="2" charset="2"/>
              </a:rPr>
              <a:t>Modulation techniques</a:t>
            </a:r>
          </a:p>
          <a:p>
            <a:pPr lvl="1"/>
            <a:endParaRPr lang="en-US" dirty="0">
              <a:sym typeface="Wingdings" pitchFamily="2" charset="2"/>
            </a:endParaRPr>
          </a:p>
          <a:p>
            <a:pPr marL="6350" lvl="1" indent="0">
              <a:buNone/>
            </a:pPr>
            <a:r>
              <a:rPr lang="en-US" dirty="0">
                <a:sym typeface="Wingdings" pitchFamily="2" charset="2"/>
              </a:rPr>
              <a:t>Challenges on the development</a:t>
            </a:r>
            <a:endParaRPr lang="en-US" dirty="0"/>
          </a:p>
          <a:p>
            <a:pPr lvl="1"/>
            <a:r>
              <a:rPr lang="en-US" dirty="0"/>
              <a:t>Produce large data </a:t>
            </a:r>
          </a:p>
          <a:p>
            <a:pPr lvl="1"/>
            <a:r>
              <a:rPr lang="en-US" dirty="0"/>
              <a:t>Adds new dimensions to the data</a:t>
            </a:r>
          </a:p>
          <a:p>
            <a:pPr lvl="1"/>
            <a:r>
              <a:rPr lang="en-US" dirty="0"/>
              <a:t>Workflow flexibility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005C43-D24E-9A4E-910D-DF58975CC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Energy resolved imaging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DEC8B8-E743-0445-B9B8-50D577872BE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11</a:t>
            </a:fld>
            <a:endParaRPr lang="de-DE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88748A5-0D9F-CC45-9D08-BCEAE29E96A6}"/>
              </a:ext>
            </a:extLst>
          </p:cNvPr>
          <p:cNvSpPr/>
          <p:nvPr/>
        </p:nvSpPr>
        <p:spPr bwMode="auto">
          <a:xfrm>
            <a:off x="5456188" y="3724324"/>
            <a:ext cx="2088232" cy="2088232"/>
          </a:xfrm>
          <a:prstGeom prst="ellipse">
            <a:avLst/>
          </a:prstGeom>
          <a:solidFill>
            <a:srgbClr val="FFF5D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DE9E8C1-C344-5E4D-B02C-A68356295137}"/>
              </a:ext>
            </a:extLst>
          </p:cNvPr>
          <p:cNvSpPr/>
          <p:nvPr/>
        </p:nvSpPr>
        <p:spPr bwMode="auto">
          <a:xfrm>
            <a:off x="5888236" y="4152180"/>
            <a:ext cx="1219944" cy="1228328"/>
          </a:xfrm>
          <a:prstGeom prst="ellipse">
            <a:avLst/>
          </a:prstGeom>
          <a:solidFill>
            <a:srgbClr val="FFEAA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Core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4AED5E-C740-7643-AAE5-AF006EC73BCE}"/>
              </a:ext>
            </a:extLst>
          </p:cNvPr>
          <p:cNvSpPr txBox="1"/>
          <p:nvPr/>
        </p:nvSpPr>
        <p:spPr>
          <a:xfrm>
            <a:off x="5588434" y="3796332"/>
            <a:ext cx="1955986" cy="2838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Guiding algorithms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1542F4-783A-5A4D-ABA9-AC715E847E9A}"/>
              </a:ext>
            </a:extLst>
          </p:cNvPr>
          <p:cNvSpPr txBox="1"/>
          <p:nvPr/>
        </p:nvSpPr>
        <p:spPr>
          <a:xfrm>
            <a:off x="5888236" y="3449415"/>
            <a:ext cx="1440160" cy="35284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User interface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5A13A2-B009-9D48-8DE0-0FEC575E2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246" y="5335810"/>
            <a:ext cx="676552" cy="36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CA04F3-CF82-2D45-8611-9BECB6127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2852" y="5929861"/>
            <a:ext cx="688696" cy="36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35A616-F82F-C44C-B930-F35CA5E4E5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585" y="5676797"/>
            <a:ext cx="535385" cy="36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7B210B0-BD66-714B-A371-41543F0344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9566" y="4975810"/>
            <a:ext cx="1008404" cy="36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800AF70-1186-DE44-AD81-6FCFACFCDD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6866" y="5380508"/>
            <a:ext cx="67118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99830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FAD436-899A-8349-B358-EAC55B6CDD5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dirty="0"/>
              <a:t>Agile development</a:t>
            </a:r>
          </a:p>
          <a:p>
            <a:pPr lvl="1"/>
            <a:r>
              <a:rPr lang="en-US" dirty="0"/>
              <a:t>Iterative development</a:t>
            </a:r>
          </a:p>
          <a:p>
            <a:pPr lvl="1"/>
            <a:r>
              <a:rPr lang="en-US" dirty="0"/>
              <a:t>Collaboration</a:t>
            </a:r>
            <a:endParaRPr lang="en-US" sz="2400" dirty="0"/>
          </a:p>
          <a:p>
            <a:pPr>
              <a:spcBef>
                <a:spcPts val="500"/>
              </a:spcBef>
            </a:pPr>
            <a:r>
              <a:rPr lang="en-US" sz="2400" dirty="0"/>
              <a:t>Using repositories</a:t>
            </a:r>
          </a:p>
          <a:p>
            <a:pPr lvl="1"/>
            <a:r>
              <a:rPr lang="en-US" dirty="0"/>
              <a:t>New issues in repository branches</a:t>
            </a:r>
          </a:p>
          <a:p>
            <a:pPr lvl="1"/>
            <a:r>
              <a:rPr lang="en-US" dirty="0"/>
              <a:t>Maintain stable master through merge reviews</a:t>
            </a:r>
            <a:endParaRPr lang="en-US" sz="2400" dirty="0"/>
          </a:p>
          <a:p>
            <a:pPr>
              <a:spcBef>
                <a:spcPts val="600"/>
              </a:spcBef>
            </a:pPr>
            <a:r>
              <a:rPr lang="en-US" sz="2400" dirty="0"/>
              <a:t>Issue tracking (New features, Improvements, Fixing bugs)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Frequent releases (2 x year)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Automated testing and builds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Online documentation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50A4FF4-AED6-0F4A-B333-AEB0A3717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software development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CF2715-DA76-AA4A-AFC3-84FCB34C3EF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12</a:t>
            </a:fld>
            <a:endParaRPr lang="de-D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8EC0BF-599E-CE40-A0FC-7D5FBF321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24" y="1196752"/>
            <a:ext cx="1079500" cy="1206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76F010-B2EC-EC44-8ACC-8DF8E0767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120" y="4364236"/>
            <a:ext cx="2593589" cy="1729059"/>
          </a:xfrm>
          <a:prstGeom prst="rect">
            <a:avLst/>
          </a:prstGeom>
        </p:spPr>
      </p:pic>
      <p:sp>
        <p:nvSpPr>
          <p:cNvPr id="7" name="Cross 6">
            <a:extLst>
              <a:ext uri="{FF2B5EF4-FFF2-40B4-BE49-F238E27FC236}">
                <a16:creationId xmlns:a16="http://schemas.microsoft.com/office/drawing/2014/main" id="{BC5A1C25-147F-8E4D-9644-E48D09EE3D74}"/>
              </a:ext>
            </a:extLst>
          </p:cNvPr>
          <p:cNvSpPr/>
          <p:nvPr/>
        </p:nvSpPr>
        <p:spPr bwMode="auto">
          <a:xfrm rot="2813375">
            <a:off x="6166068" y="905247"/>
            <a:ext cx="1789509" cy="1789509"/>
          </a:xfrm>
          <a:prstGeom prst="plus">
            <a:avLst>
              <a:gd name="adj" fmla="val 46702"/>
            </a:avLst>
          </a:prstGeom>
          <a:solidFill>
            <a:schemeClr val="accent3">
              <a:alpha val="2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85105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technical details about the development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13</a:t>
            </a:fld>
            <a:endParaRPr lang="de-D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224" y="1311149"/>
            <a:ext cx="742434" cy="7424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130" y="1342167"/>
            <a:ext cx="1223162" cy="610475"/>
          </a:xfrm>
          <a:prstGeom prst="rect">
            <a:avLst/>
          </a:prstGeom>
        </p:spPr>
      </p:pic>
      <p:pic>
        <p:nvPicPr>
          <p:cNvPr id="1026" name="Picture 2" descr="ildergebnis für python logo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248" y="1235239"/>
            <a:ext cx="1033313" cy="103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403648" y="908720"/>
            <a:ext cx="2140952" cy="3515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Main coding language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99992" y="908720"/>
            <a:ext cx="1138140" cy="3515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>
                <a:latin typeface="+mn-lt"/>
                <a:cs typeface="Franklin Gothic Book"/>
              </a:rPr>
              <a:t>GUI Library</a:t>
            </a:r>
            <a:endParaRPr lang="en-US" sz="1800" kern="1000" spc="30" dirty="0">
              <a:latin typeface="+mn-lt"/>
              <a:cs typeface="Franklin Gothic Boo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12218" y="908720"/>
            <a:ext cx="1584176" cy="32651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Planned binding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56835" y="2158210"/>
            <a:ext cx="2376264" cy="1631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In particular: C++11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kern="1000" spc="30" dirty="0">
                <a:latin typeface="+mn-lt"/>
                <a:cs typeface="Franklin Gothic Book"/>
              </a:rPr>
              <a:t>XCode (Mac)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kern="1000" spc="30" dirty="0">
                <a:latin typeface="+mn-lt"/>
                <a:cs typeface="Franklin Gothic Book"/>
              </a:rPr>
              <a:t>MSVC15 (Windows)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kern="1000" spc="30" dirty="0">
                <a:latin typeface="+mn-lt"/>
                <a:cs typeface="Franklin Gothic Book"/>
              </a:rPr>
              <a:t>g++ (Linux)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8962" y="2158210"/>
            <a:ext cx="1800200" cy="1631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Version: 5.9 LTS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kern="1000" spc="30" dirty="0">
                <a:latin typeface="+mn-lt"/>
                <a:cs typeface="Franklin Gothic Book"/>
              </a:rPr>
              <a:t>Cross platform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kern="1000" spc="30" dirty="0" err="1">
                <a:latin typeface="+mn-lt"/>
                <a:cs typeface="Franklin Gothic Book"/>
              </a:rPr>
              <a:t>Qmake</a:t>
            </a:r>
            <a:endParaRPr lang="en-US" sz="1800" kern="1000" spc="30" dirty="0">
              <a:latin typeface="+mn-lt"/>
              <a:cs typeface="Franklin Gothic Book"/>
            </a:endParaRP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kern="1000" spc="30" dirty="0" err="1">
                <a:latin typeface="+mn-lt"/>
                <a:cs typeface="Franklin Gothic Book"/>
              </a:rPr>
              <a:t>QTest</a:t>
            </a:r>
            <a:endParaRPr lang="en-US" sz="1800" kern="1000" spc="30" dirty="0">
              <a:latin typeface="+mn-lt"/>
              <a:cs typeface="Franklin Gothic Book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24513" y="2158210"/>
            <a:ext cx="2411983" cy="1631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Python 3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i="1" kern="1000" spc="3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Franklin Gothic Book"/>
              </a:rPr>
              <a:t>Embedded scripting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i="1" kern="1000" spc="3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Franklin Gothic Book"/>
              </a:rPr>
              <a:t>Call libs from python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i="1" kern="1000" spc="3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Franklin Gothic Book"/>
              </a:rPr>
              <a:t>Tutorials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i="1" kern="1000" spc="3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Franklin Gothic Book"/>
              </a:rPr>
              <a:t>Typical work flows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5AE268-46D2-D64C-8B75-C2B1658776CE}"/>
              </a:ext>
            </a:extLst>
          </p:cNvPr>
          <p:cNvSpPr/>
          <p:nvPr/>
        </p:nvSpPr>
        <p:spPr>
          <a:xfrm>
            <a:off x="5427657" y="3995678"/>
            <a:ext cx="4572000" cy="32778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800" dirty="0">
                <a:latin typeface="+mn-lt"/>
              </a:rPr>
              <a:t>Build server: Jenkins</a:t>
            </a:r>
          </a:p>
          <a:p>
            <a:endParaRPr lang="en-US" sz="1800" dirty="0">
              <a:latin typeface="+mn-lt"/>
            </a:endParaRPr>
          </a:p>
          <a:p>
            <a:endParaRPr lang="en-US" sz="18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Automated builds</a:t>
            </a:r>
          </a:p>
          <a:p>
            <a:r>
              <a:rPr lang="en-US" sz="1800" dirty="0">
                <a:latin typeface="+mn-lt"/>
              </a:rPr>
              <a:t>Planned: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Nightly build installers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Automatic unit testing</a:t>
            </a:r>
          </a:p>
          <a:p>
            <a:endParaRPr lang="en-US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32FCB8-63B3-654E-8861-BEE690BF15CC}"/>
              </a:ext>
            </a:extLst>
          </p:cNvPr>
          <p:cNvSpPr txBox="1"/>
          <p:nvPr/>
        </p:nvSpPr>
        <p:spPr>
          <a:xfrm>
            <a:off x="2195736" y="3995678"/>
            <a:ext cx="2489488" cy="18669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Repository: GitHub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200" kern="1000" spc="30" dirty="0">
                <a:latin typeface="+mn-lt"/>
                <a:cs typeface="Franklin Gothic Book"/>
                <a:hlinkClick r:id="rId6"/>
              </a:rPr>
              <a:t>https://github.com/neutronimaging</a:t>
            </a:r>
            <a:endParaRPr lang="en-US" sz="1200" kern="1000" spc="30" dirty="0">
              <a:latin typeface="+mn-lt"/>
              <a:cs typeface="Franklin Gothic Book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kern="1000" spc="30" dirty="0">
              <a:latin typeface="+mn-lt"/>
              <a:cs typeface="Franklin Gothic Book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kern="1000" spc="30" dirty="0">
              <a:latin typeface="+mn-lt"/>
              <a:cs typeface="Franklin Gothic Book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kern="1000" spc="30" dirty="0">
              <a:latin typeface="+mn-lt"/>
              <a:cs typeface="Franklin Gothic Book"/>
            </a:endParaRP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kern="1000" spc="30" dirty="0">
                <a:latin typeface="+mn-lt"/>
                <a:cs typeface="Franklin Gothic Book"/>
              </a:rPr>
              <a:t>Development history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kern="1000" spc="30" dirty="0">
                <a:latin typeface="+mn-lt"/>
                <a:cs typeface="Franklin Gothic Book"/>
              </a:rPr>
              <a:t>Issue tracking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kern="1000" spc="30" dirty="0">
                <a:latin typeface="+mn-lt"/>
                <a:cs typeface="Franklin Gothic Book"/>
              </a:rPr>
              <a:t>Documentation (Wiki)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kern="1000" spc="30" dirty="0" err="1">
              <a:latin typeface="+mn-lt"/>
              <a:cs typeface="Franklin Gothic Book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354F544-62DC-6A4E-833F-346F866F20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0560" y="4581128"/>
            <a:ext cx="1013083" cy="8408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BE24984-5057-6A47-B99A-15B6DD0097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2118" y="4453786"/>
            <a:ext cx="597101" cy="83074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431CC32-35DE-BF4A-BC63-61F145931620}"/>
              </a:ext>
            </a:extLst>
          </p:cNvPr>
          <p:cNvSpPr txBox="1"/>
          <p:nvPr/>
        </p:nvSpPr>
        <p:spPr>
          <a:xfrm rot="18842360">
            <a:off x="-8991" y="1198050"/>
            <a:ext cx="1545838" cy="34336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en-US" sz="1800" kern="1000" spc="30" dirty="0">
                <a:latin typeface="+mn-lt"/>
                <a:cs typeface="Franklin Gothic Book"/>
              </a:rPr>
              <a:t>The PSI way</a:t>
            </a:r>
          </a:p>
        </p:txBody>
      </p:sp>
    </p:spTree>
    <p:extLst>
      <p:ext uri="{BB962C8B-B14F-4D97-AF65-F5344CB8AC3E}">
        <p14:creationId xmlns:p14="http://schemas.microsoft.com/office/powerpoint/2010/main" val="246433639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F14987-D3C1-2C45-AAE3-3AB79011DF5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Why open source?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2000" dirty="0"/>
              <a:t>Its free </a:t>
            </a:r>
            <a:r>
              <a:rPr lang="en-US" sz="2000" dirty="0">
                <a:sym typeface="Wingdings" pitchFamily="2" charset="2"/>
              </a:rPr>
              <a:t></a:t>
            </a:r>
            <a:r>
              <a:rPr lang="en-US" sz="2000" dirty="0"/>
              <a:t> Thus serves a wide community</a:t>
            </a:r>
          </a:p>
          <a:p>
            <a:endParaRPr lang="en-US" sz="2000" dirty="0"/>
          </a:p>
          <a:p>
            <a:r>
              <a:rPr lang="en-US" sz="2000" dirty="0"/>
              <a:t>Insight in used methods </a:t>
            </a:r>
            <a:r>
              <a:rPr lang="en-US" sz="2000" dirty="0">
                <a:sym typeface="Wingdings" pitchFamily="2" charset="2"/>
              </a:rPr>
              <a:t> </a:t>
            </a:r>
            <a:r>
              <a:rPr lang="en-US" sz="2000" dirty="0"/>
              <a:t>Reproducibility and traceability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Promotes interoperability and collaboration</a:t>
            </a:r>
          </a:p>
          <a:p>
            <a:endParaRPr lang="en-US" sz="2000" dirty="0"/>
          </a:p>
          <a:p>
            <a:r>
              <a:rPr lang="en-US" sz="2000" dirty="0"/>
              <a:t>A requirement from funding agencies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2D3421-8CB2-E94D-A5FB-B4F422283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open source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F7A88-FDBA-D946-BDB5-9F5A2780239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647076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15</a:t>
            </a:fld>
            <a:endParaRPr lang="de-DE" dirty="0"/>
          </a:p>
        </p:txBody>
      </p:sp>
      <p:pic>
        <p:nvPicPr>
          <p:cNvPr id="1026" name="Picture 2" descr="illedresultat for world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272" y="1457755"/>
            <a:ext cx="8458200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 bwMode="auto">
          <a:xfrm>
            <a:off x="4495108" y="2564904"/>
            <a:ext cx="76892" cy="72008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4572000" y="2276872"/>
            <a:ext cx="76892" cy="72008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051720" y="2852936"/>
            <a:ext cx="76892" cy="72008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279084" y="2420888"/>
            <a:ext cx="76892" cy="72008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572000" y="2420888"/>
            <a:ext cx="76892" cy="7200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8023500" y="4941168"/>
            <a:ext cx="76892" cy="7200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4572000" y="2492896"/>
            <a:ext cx="76892" cy="7200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427984" y="2636912"/>
            <a:ext cx="76892" cy="7200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4067944" y="5517232"/>
            <a:ext cx="76892" cy="72008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4067944" y="5669632"/>
            <a:ext cx="76892" cy="7200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3524" y="5472844"/>
            <a:ext cx="832532" cy="18840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100" kern="1000" spc="30">
                <a:latin typeface="+mn-lt"/>
                <a:cs typeface="Franklin Gothic Book"/>
              </a:rPr>
              <a:t>Contributors</a:t>
            </a:r>
            <a:endParaRPr lang="en-US" sz="1100" kern="1000" spc="30" dirty="0" err="1">
              <a:latin typeface="+mn-lt"/>
              <a:cs typeface="Franklin Gothic Book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243524" y="5616860"/>
            <a:ext cx="832532" cy="18840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100" kern="1000" spc="30" dirty="0">
                <a:latin typeface="+mn-lt"/>
                <a:cs typeface="Franklin Gothic Book"/>
              </a:rPr>
              <a:t>Observers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43524" y="5763834"/>
            <a:ext cx="832532" cy="18840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100" kern="1000" spc="30" dirty="0">
              <a:latin typeface="+mn-lt"/>
              <a:cs typeface="Franklin Gothic Book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528EB2-EF3A-E040-B7B1-3178DB7DC880}"/>
              </a:ext>
            </a:extLst>
          </p:cNvPr>
          <p:cNvSpPr/>
          <p:nvPr/>
        </p:nvSpPr>
        <p:spPr>
          <a:xfrm>
            <a:off x="683568" y="3960085"/>
            <a:ext cx="45720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PSI</a:t>
            </a:r>
          </a:p>
          <a:p>
            <a:r>
              <a:rPr lang="en-US" dirty="0"/>
              <a:t>ESS ERIC</a:t>
            </a:r>
          </a:p>
          <a:p>
            <a:r>
              <a:rPr lang="en-US" dirty="0"/>
              <a:t>TUM</a:t>
            </a:r>
          </a:p>
          <a:p>
            <a:r>
              <a:rPr lang="en-US" dirty="0"/>
              <a:t>SNS </a:t>
            </a:r>
          </a:p>
          <a:p>
            <a:r>
              <a:rPr lang="en-US" dirty="0"/>
              <a:t>ISIS</a:t>
            </a:r>
          </a:p>
          <a:p>
            <a:r>
              <a:rPr lang="en-US" dirty="0"/>
              <a:t>J-PARC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3FDF88F-BE26-514E-B8E8-F0255DE7962A}"/>
              </a:ext>
            </a:extLst>
          </p:cNvPr>
          <p:cNvSpPr/>
          <p:nvPr/>
        </p:nvSpPr>
        <p:spPr bwMode="auto">
          <a:xfrm>
            <a:off x="7884368" y="2852936"/>
            <a:ext cx="76892" cy="72008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32131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446A20-7628-614E-AE43-D318107C031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2989" y="1341439"/>
            <a:ext cx="3889051" cy="43137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There are different ways to contribute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8821CE-ECFF-0844-9BF5-5ADF659AA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you want to contribute?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9EDC4D-D0CD-1E4A-811F-265750FD21C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16</a:t>
            </a:fld>
            <a:endParaRPr lang="de-DE" dirty="0"/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49509DCB-58FB-7548-BA96-803F39EC18E2}"/>
              </a:ext>
            </a:extLst>
          </p:cNvPr>
          <p:cNvSpPr/>
          <p:nvPr/>
        </p:nvSpPr>
        <p:spPr bwMode="auto">
          <a:xfrm>
            <a:off x="4303152" y="908719"/>
            <a:ext cx="4478902" cy="2816791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23838" lvl="1" indent="-133350"/>
            <a:r>
              <a:rPr lang="en-US" dirty="0"/>
              <a:t>Using and promoting open source analysis tools</a:t>
            </a:r>
          </a:p>
          <a:p>
            <a:pPr marL="223838" lvl="1" indent="-133350"/>
            <a:r>
              <a:rPr lang="en-US" dirty="0"/>
              <a:t>Give feedback (report issues, request new features)</a:t>
            </a:r>
          </a:p>
          <a:p>
            <a:pPr marL="223838" lvl="1" indent="-133350"/>
            <a:r>
              <a:rPr lang="en-US" dirty="0"/>
              <a:t>Promote interoperability between different sites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D75371-3062-1E47-9AB6-35685F1114E4}"/>
              </a:ext>
            </a:extLst>
          </p:cNvPr>
          <p:cNvSpPr txBox="1"/>
          <p:nvPr/>
        </p:nvSpPr>
        <p:spPr>
          <a:xfrm>
            <a:off x="6948264" y="1052736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kern="1000" spc="30" dirty="0">
                <a:latin typeface="+mn-lt"/>
                <a:cs typeface="Franklin Gothic Book"/>
              </a:rPr>
              <a:t>As user</a:t>
            </a:r>
          </a:p>
        </p:txBody>
      </p:sp>
      <p:sp>
        <p:nvSpPr>
          <p:cNvPr id="7" name="Cloud 6">
            <a:extLst>
              <a:ext uri="{FF2B5EF4-FFF2-40B4-BE49-F238E27FC236}">
                <a16:creationId xmlns:a16="http://schemas.microsoft.com/office/drawing/2014/main" id="{935AB716-F305-EA48-83EB-16FD64720585}"/>
              </a:ext>
            </a:extLst>
          </p:cNvPr>
          <p:cNvSpPr/>
          <p:nvPr/>
        </p:nvSpPr>
        <p:spPr bwMode="auto">
          <a:xfrm>
            <a:off x="611560" y="2753345"/>
            <a:ext cx="4032448" cy="1827783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182563" lvl="1" indent="-174625"/>
            <a:r>
              <a:rPr lang="en-US" dirty="0"/>
              <a:t>Contribute to existing code base in ongoing projects</a:t>
            </a:r>
          </a:p>
          <a:p>
            <a:pPr marL="182563" lvl="1" indent="-133350"/>
            <a:r>
              <a:rPr lang="en-US" dirty="0"/>
              <a:t>Contribute with your own projects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32FA49-BC2E-7947-88E3-2B5B292CC668}"/>
              </a:ext>
            </a:extLst>
          </p:cNvPr>
          <p:cNvSpPr txBox="1"/>
          <p:nvPr/>
        </p:nvSpPr>
        <p:spPr>
          <a:xfrm>
            <a:off x="2555776" y="2811111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kern="1000" spc="30" dirty="0">
                <a:latin typeface="+mn-lt"/>
                <a:cs typeface="Franklin Gothic Book"/>
              </a:rPr>
              <a:t>As developer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BF64E7C7-33BA-B54E-8544-F8AAF8BDC825}"/>
              </a:ext>
            </a:extLst>
          </p:cNvPr>
          <p:cNvSpPr/>
          <p:nvPr/>
        </p:nvSpPr>
        <p:spPr bwMode="auto">
          <a:xfrm>
            <a:off x="4355976" y="3935760"/>
            <a:ext cx="4320480" cy="2301552"/>
          </a:xfrm>
          <a:prstGeom prst="cloud">
            <a:avLst/>
          </a:prstGeom>
          <a:solidFill>
            <a:srgbClr val="FFEAA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US" dirty="0"/>
              <a:t>Identify use cases</a:t>
            </a:r>
          </a:p>
          <a:p>
            <a:pPr lvl="1"/>
            <a:r>
              <a:rPr lang="en-US" dirty="0"/>
              <a:t>Define requirements</a:t>
            </a:r>
          </a:p>
          <a:p>
            <a:pPr lvl="1"/>
            <a:r>
              <a:rPr lang="en-US" dirty="0"/>
              <a:t>Monitoring</a:t>
            </a:r>
          </a:p>
          <a:p>
            <a:pPr lvl="1"/>
            <a:r>
              <a:rPr lang="en-US" dirty="0"/>
              <a:t>Testing and verification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DD44DA-3C59-BF4B-90EB-DEBE3A861096}"/>
              </a:ext>
            </a:extLst>
          </p:cNvPr>
          <p:cNvSpPr txBox="1"/>
          <p:nvPr/>
        </p:nvSpPr>
        <p:spPr>
          <a:xfrm>
            <a:off x="6228184" y="4069732"/>
            <a:ext cx="1674860" cy="37028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kern="1000" spc="30" dirty="0">
                <a:latin typeface="+mn-lt"/>
                <a:cs typeface="Franklin Gothic Book"/>
              </a:rPr>
              <a:t>As stakeholder</a:t>
            </a:r>
          </a:p>
        </p:txBody>
      </p:sp>
    </p:spTree>
    <p:extLst>
      <p:ext uri="{BB962C8B-B14F-4D97-AF65-F5344CB8AC3E}">
        <p14:creationId xmlns:p14="http://schemas.microsoft.com/office/powerpoint/2010/main" val="94342987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defRPr/>
            </a:pPr>
            <a:r>
              <a:rPr lang="de-DE" dirty="0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17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Wir schaffen Wissen – heute für morgen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>
          <a:xfrm>
            <a:off x="827088" y="1019810"/>
            <a:ext cx="3960936" cy="5577839"/>
          </a:xfrm>
        </p:spPr>
        <p:txBody>
          <a:bodyPr tIns="180000"/>
          <a:lstStyle/>
          <a:p>
            <a:pPr marL="0" indent="0">
              <a:buNone/>
            </a:pPr>
            <a:r>
              <a:rPr lang="de-CH" b="1" dirty="0"/>
              <a:t>The </a:t>
            </a:r>
            <a:r>
              <a:rPr lang="de-CH" b="1" dirty="0" err="1"/>
              <a:t>analysis</a:t>
            </a:r>
            <a:r>
              <a:rPr lang="de-CH" b="1" dirty="0"/>
              <a:t> </a:t>
            </a:r>
            <a:r>
              <a:rPr lang="de-CH" b="1" dirty="0" err="1"/>
              <a:t>of</a:t>
            </a:r>
            <a:r>
              <a:rPr lang="de-CH" b="1" dirty="0"/>
              <a:t> </a:t>
            </a:r>
            <a:r>
              <a:rPr lang="de-CH" b="1" dirty="0" err="1"/>
              <a:t>imaging</a:t>
            </a:r>
            <a:r>
              <a:rPr lang="de-CH" b="1" dirty="0"/>
              <a:t> </a:t>
            </a:r>
            <a:br>
              <a:rPr lang="de-CH" b="1" dirty="0"/>
            </a:br>
            <a:r>
              <a:rPr lang="de-CH" b="1" dirty="0"/>
              <a:t>           </a:t>
            </a:r>
            <a:r>
              <a:rPr lang="de-CH" b="1" dirty="0" err="1"/>
              <a:t>data</a:t>
            </a:r>
            <a:r>
              <a:rPr lang="de-CH" b="1" dirty="0"/>
              <a:t> </a:t>
            </a:r>
            <a:r>
              <a:rPr lang="de-CH" b="1" dirty="0" err="1"/>
              <a:t>should</a:t>
            </a:r>
            <a:r>
              <a:rPr lang="de-CH" b="1" dirty="0"/>
              <a:t> </a:t>
            </a:r>
            <a:r>
              <a:rPr lang="de-CH" b="1" dirty="0" err="1"/>
              <a:t>be</a:t>
            </a:r>
            <a:r>
              <a:rPr lang="de-CH" b="1" dirty="0"/>
              <a:t> …</a:t>
            </a:r>
          </a:p>
          <a:p>
            <a:pPr marL="0" indent="0">
              <a:buNone/>
            </a:pPr>
            <a:endParaRPr lang="de-CH" b="1" dirty="0"/>
          </a:p>
          <a:p>
            <a:pPr marL="263525" indent="-263525">
              <a:buNone/>
            </a:pPr>
            <a:r>
              <a:rPr lang="de-CH" dirty="0"/>
              <a:t>… 	</a:t>
            </a:r>
            <a:r>
              <a:rPr lang="de-CH" dirty="0" err="1"/>
              <a:t>done</a:t>
            </a:r>
            <a:r>
              <a:rPr lang="de-CH" dirty="0"/>
              <a:t> in a </a:t>
            </a:r>
            <a:r>
              <a:rPr lang="de-CH" dirty="0" err="1"/>
              <a:t>reproducible</a:t>
            </a:r>
            <a:r>
              <a:rPr lang="de-CH" dirty="0"/>
              <a:t> </a:t>
            </a:r>
            <a:r>
              <a:rPr lang="de-CH" dirty="0" err="1"/>
              <a:t>way</a:t>
            </a:r>
            <a:r>
              <a:rPr lang="de-CH" dirty="0"/>
              <a:t>.</a:t>
            </a:r>
          </a:p>
          <a:p>
            <a:pPr marL="263525" indent="-263525">
              <a:buNone/>
            </a:pPr>
            <a:endParaRPr lang="de-CH" dirty="0"/>
          </a:p>
          <a:p>
            <a:pPr marL="263525" lvl="1" indent="-263525">
              <a:buNone/>
            </a:pPr>
            <a:r>
              <a:rPr lang="de-CH" dirty="0"/>
              <a:t>… 	open </a:t>
            </a:r>
            <a:r>
              <a:rPr lang="de-CH" dirty="0" err="1"/>
              <a:t>source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promote </a:t>
            </a:r>
            <a:r>
              <a:rPr lang="de-CH" dirty="0" err="1"/>
              <a:t>collaboration</a:t>
            </a:r>
            <a:r>
              <a:rPr lang="de-CH" dirty="0"/>
              <a:t>.</a:t>
            </a:r>
          </a:p>
          <a:p>
            <a:pPr marL="263525" lvl="1" indent="-263525">
              <a:buNone/>
            </a:pPr>
            <a:endParaRPr lang="de-CH" dirty="0"/>
          </a:p>
          <a:p>
            <a:pPr marL="263525" lvl="1" indent="-263525">
              <a:buNone/>
            </a:pPr>
            <a:r>
              <a:rPr lang="de-CH" dirty="0"/>
              <a:t>… 	</a:t>
            </a:r>
            <a:r>
              <a:rPr lang="de-CH" dirty="0" err="1"/>
              <a:t>developed</a:t>
            </a:r>
            <a:r>
              <a:rPr lang="de-CH" dirty="0"/>
              <a:t> </a:t>
            </a:r>
            <a:r>
              <a:rPr lang="de-CH" dirty="0" err="1"/>
              <a:t>with</a:t>
            </a:r>
            <a:r>
              <a:rPr lang="de-CH" dirty="0"/>
              <a:t> modern </a:t>
            </a:r>
            <a:r>
              <a:rPr lang="de-CH" dirty="0" err="1"/>
              <a:t>techniques</a:t>
            </a:r>
            <a:r>
              <a:rPr lang="de-CH" dirty="0"/>
              <a:t>.</a:t>
            </a:r>
          </a:p>
          <a:p>
            <a:pPr marL="263525" lvl="1" indent="-263525">
              <a:buNone/>
            </a:pPr>
            <a:endParaRPr lang="de-CH" dirty="0"/>
          </a:p>
          <a:p>
            <a:pPr marL="263525" lvl="1" indent="-263525">
              <a:buNone/>
            </a:pPr>
            <a:endParaRPr lang="de-CH" dirty="0"/>
          </a:p>
          <a:p>
            <a:pPr marL="263525" lvl="1" indent="-263525">
              <a:buNone/>
            </a:pPr>
            <a:r>
              <a:rPr lang="de-CH" dirty="0" err="1"/>
              <a:t>We</a:t>
            </a:r>
            <a:r>
              <a:rPr lang="de-CH" dirty="0"/>
              <a:t> </a:t>
            </a:r>
            <a:r>
              <a:rPr lang="de-CH" dirty="0" err="1"/>
              <a:t>welcome</a:t>
            </a:r>
            <a:r>
              <a:rPr lang="de-CH" dirty="0"/>
              <a:t> </a:t>
            </a:r>
            <a:r>
              <a:rPr lang="de-CH" dirty="0" err="1"/>
              <a:t>new</a:t>
            </a:r>
            <a:r>
              <a:rPr lang="de-CH" dirty="0"/>
              <a:t> </a:t>
            </a:r>
            <a:r>
              <a:rPr lang="de-CH" dirty="0" err="1"/>
              <a:t>partners</a:t>
            </a:r>
            <a:r>
              <a:rPr lang="de-CH" dirty="0"/>
              <a:t> </a:t>
            </a:r>
            <a:r>
              <a:rPr lang="de-CH" dirty="0" err="1"/>
              <a:t>to</a:t>
            </a:r>
            <a:r>
              <a:rPr lang="de-CH" dirty="0"/>
              <a:t> </a:t>
            </a:r>
            <a:r>
              <a:rPr lang="de-CH" dirty="0" err="1"/>
              <a:t>join</a:t>
            </a:r>
            <a:r>
              <a:rPr lang="de-CH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882950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source and distribution - Repository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18</a:t>
            </a:fld>
            <a:endParaRPr lang="de-DE" dirty="0"/>
          </a:p>
        </p:txBody>
      </p:sp>
      <p:sp>
        <p:nvSpPr>
          <p:cNvPr id="7" name="TextBox 6"/>
          <p:cNvSpPr txBox="1"/>
          <p:nvPr/>
        </p:nvSpPr>
        <p:spPr>
          <a:xfrm>
            <a:off x="1509407" y="1064325"/>
            <a:ext cx="6984776" cy="43204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kern="1000" spc="30" dirty="0">
                <a:latin typeface="+mn-lt"/>
                <a:cs typeface="Franklin Gothic Book"/>
              </a:rPr>
              <a:t>All developed code shall be </a:t>
            </a:r>
            <a:r>
              <a:rPr lang="en-US" sz="2000" kern="1000" spc="30">
                <a:latin typeface="+mn-lt"/>
                <a:cs typeface="Franklin Gothic Book"/>
              </a:rPr>
              <a:t>open source</a:t>
            </a:r>
            <a:endParaRPr lang="en-US" sz="1400" kern="1000" spc="30" dirty="0">
              <a:latin typeface="+mn-lt"/>
              <a:cs typeface="Franklin Gothic Boo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03648" y="5001068"/>
            <a:ext cx="4176464" cy="30014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200" kern="1000" spc="30" dirty="0">
                <a:latin typeface="+mn-lt"/>
                <a:cs typeface="Franklin Gothic Book"/>
              </a:rPr>
              <a:t>Source repository </a:t>
            </a:r>
            <a:r>
              <a:rPr lang="en-US" sz="1200" kern="1000" spc="30" dirty="0">
                <a:latin typeface="+mn-lt"/>
                <a:cs typeface="Franklin Gothic Book"/>
                <a:hlinkClick r:id="rId2"/>
              </a:rPr>
              <a:t>https://github.com/neutronimaging</a:t>
            </a:r>
            <a:endParaRPr lang="en-US" sz="1200" kern="1000" spc="30" dirty="0">
              <a:latin typeface="+mn-lt"/>
              <a:cs typeface="Franklin Gothic Book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200" kern="1000" spc="30" dirty="0">
              <a:latin typeface="+mn-lt"/>
              <a:cs typeface="Franklin Gothic Book"/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56" y="1412776"/>
            <a:ext cx="4104456" cy="3697041"/>
          </a:xfrm>
        </p:spPr>
      </p:pic>
      <p:sp>
        <p:nvSpPr>
          <p:cNvPr id="11" name="TextBox 10"/>
          <p:cNvSpPr txBox="1"/>
          <p:nvPr/>
        </p:nvSpPr>
        <p:spPr>
          <a:xfrm>
            <a:off x="5364088" y="1528307"/>
            <a:ext cx="3417966" cy="443656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R="0" lvl="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800" kern="1000" spc="30" dirty="0">
                <a:latin typeface="+mn-lt"/>
                <a:cs typeface="Franklin Gothic Book"/>
              </a:rPr>
              <a:t>Done</a:t>
            </a:r>
          </a:p>
          <a:p>
            <a:pPr marL="285750" marR="0" lvl="0" indent="-2857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Most of the code is transferred</a:t>
            </a:r>
          </a:p>
          <a:p>
            <a:pPr marL="285750" marR="0" lvl="0" indent="-2857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License GPL 3.0</a:t>
            </a:r>
          </a:p>
          <a:p>
            <a:pPr marL="285750" marR="0" lvl="0" indent="-2857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Issue tracking (GitHub)</a:t>
            </a:r>
          </a:p>
          <a:p>
            <a:pPr marL="285750" marR="0" lvl="0" indent="-285750" defTabSz="91440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Submit issue link in apps</a:t>
            </a:r>
          </a:p>
          <a:p>
            <a:pPr marL="285750" indent="-28575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Transfer remaining code</a:t>
            </a:r>
          </a:p>
          <a:p>
            <a:pPr marL="285750" indent="-28575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Prepare build scripts</a:t>
            </a: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latin typeface="+mn-lt"/>
              <a:ea typeface="+mn-ea"/>
              <a:cs typeface="+mn-cs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+mn-lt"/>
                <a:ea typeface="+mn-ea"/>
                <a:cs typeface="+mn-cs"/>
              </a:rPr>
              <a:t>Partly done</a:t>
            </a:r>
          </a:p>
          <a:p>
            <a:pPr marL="285750" indent="-28575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Setup automated build @ DMSC</a:t>
            </a:r>
          </a:p>
          <a:p>
            <a:pPr marL="285750" indent="-28575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Prepare build instructions</a:t>
            </a:r>
          </a:p>
          <a:p>
            <a:pPr marL="285750" indent="-28575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Update files with license header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B123BB-7703-9B42-B02E-A59A3DF37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156" y="1340168"/>
            <a:ext cx="1013083" cy="84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41882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628800"/>
            <a:ext cx="4345134" cy="281695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source and distribution – Binaries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19</a:t>
            </a:fld>
            <a:endParaRPr lang="de-DE" dirty="0"/>
          </a:p>
        </p:txBody>
      </p:sp>
      <p:sp>
        <p:nvSpPr>
          <p:cNvPr id="8" name="TextBox 7"/>
          <p:cNvSpPr txBox="1"/>
          <p:nvPr/>
        </p:nvSpPr>
        <p:spPr>
          <a:xfrm>
            <a:off x="899592" y="4359068"/>
            <a:ext cx="4464496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200" kern="1000" spc="30">
                <a:latin typeface="+mn-lt"/>
                <a:cs typeface="Franklin Gothic Book"/>
              </a:rPr>
              <a:t>Downloads @</a:t>
            </a:r>
            <a:r>
              <a:rPr lang="en-US" sz="1200" kern="1000" spc="30" dirty="0">
                <a:latin typeface="+mn-lt"/>
                <a:cs typeface="Franklin Gothic Book"/>
              </a:rPr>
              <a:t> </a:t>
            </a:r>
            <a:r>
              <a:rPr lang="en-US" sz="1200" kern="1000" spc="30">
                <a:latin typeface="+mn-lt"/>
                <a:cs typeface="Franklin Gothic Book"/>
                <a:hlinkClick r:id="rId3"/>
              </a:rPr>
              <a:t>http</a:t>
            </a:r>
            <a:r>
              <a:rPr lang="en-US" sz="1200" kern="1000" spc="30" dirty="0">
                <a:latin typeface="+mn-lt"/>
                <a:cs typeface="Franklin Gothic Book"/>
                <a:hlinkClick r:id="rId3"/>
              </a:rPr>
              <a:t>://www.imagingscience.ch</a:t>
            </a:r>
            <a:endParaRPr lang="en-US" sz="1200" kern="1000" spc="30" dirty="0">
              <a:latin typeface="+mn-lt"/>
              <a:cs typeface="Franklin Gothic Book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200" kern="1000" spc="30" dirty="0">
              <a:latin typeface="+mn-lt"/>
              <a:cs typeface="Franklin Gothic Boo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80576" y="1628800"/>
            <a:ext cx="3483912" cy="86409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kern="1000" spc="30" dirty="0">
                <a:latin typeface="+mn-lt"/>
                <a:cs typeface="Franklin Gothic Book"/>
              </a:rPr>
              <a:t>Status</a:t>
            </a:r>
            <a:endParaRPr lang="en-US" sz="1800" kern="1000" spc="30" dirty="0">
              <a:latin typeface="+mn-lt"/>
              <a:cs typeface="Franklin Gothic Book"/>
            </a:endParaRP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Web page using WordPress CMS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News letter mailing lists</a:t>
            </a: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14 subscribers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Download counters </a:t>
            </a: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Lectures &gt; 600 downloads</a:t>
            </a: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dirty="0" err="1">
                <a:solidFill>
                  <a:srgbClr val="69769E"/>
                </a:solidFill>
                <a:latin typeface="+mn-lt"/>
                <a:ea typeface="+mn-ea"/>
                <a:cs typeface="+mn-cs"/>
              </a:rPr>
              <a:t>MuhRec</a:t>
            </a: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 250 downloads</a:t>
            </a:r>
          </a:p>
          <a:p>
            <a:pPr marL="742950" lvl="1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dirty="0" err="1">
                <a:solidFill>
                  <a:srgbClr val="69769E"/>
                </a:solidFill>
                <a:latin typeface="+mn-lt"/>
                <a:ea typeface="+mn-ea"/>
                <a:cs typeface="+mn-cs"/>
              </a:rPr>
              <a:t>KipTool</a:t>
            </a: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 250 downloads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Releases ~ 6 months interval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endParaRPr lang="en-US" sz="1800" kern="1000" spc="30" dirty="0">
              <a:latin typeface="+mn-lt"/>
              <a:cs typeface="Franklin Gothic Book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kern="1000" spc="30" dirty="0">
                <a:latin typeface="+mn-lt"/>
                <a:cs typeface="Franklin Gothic Book"/>
              </a:rPr>
              <a:t>Pending</a:t>
            </a:r>
            <a:endParaRPr lang="en-US" sz="1800" kern="1000" spc="30" dirty="0">
              <a:latin typeface="+mn-lt"/>
              <a:cs typeface="Franklin Gothic Book"/>
            </a:endParaRP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Add more descriptions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r>
              <a:rPr lang="en-US" sz="1800" dirty="0">
                <a:solidFill>
                  <a:srgbClr val="69769E"/>
                </a:solidFill>
                <a:latin typeface="+mn-lt"/>
                <a:ea typeface="+mn-ea"/>
                <a:cs typeface="+mn-cs"/>
              </a:rPr>
              <a:t>Design a logo</a:t>
            </a:r>
          </a:p>
          <a:p>
            <a:pPr marL="285750" indent="-285750">
              <a:lnSpc>
                <a:spcPct val="110000"/>
              </a:lnSpc>
              <a:spcBef>
                <a:spcPts val="0"/>
              </a:spcBef>
              <a:buFont typeface="Arial" charset="0"/>
              <a:buChar char="•"/>
            </a:pPr>
            <a:endParaRPr lang="en-US" sz="1800" kern="1000" spc="30" dirty="0" err="1">
              <a:latin typeface="+mn-lt"/>
              <a:cs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98673567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– Strict separation per purpose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20</a:t>
            </a:fld>
            <a:endParaRPr lang="de-DE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3707904" y="1653622"/>
            <a:ext cx="1872208" cy="12793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Core</a:t>
            </a:r>
          </a:p>
          <a:p>
            <a:pPr marL="184150" marR="0" indent="-184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en-US" sz="1200" dirty="0">
                <a:latin typeface="+mn-lt"/>
              </a:rPr>
              <a:t>Basic functionality</a:t>
            </a:r>
          </a:p>
          <a:p>
            <a:pPr marL="184150" marR="0" indent="-184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Algorithms</a:t>
            </a:r>
            <a:endParaRPr kumimoji="0" lang="en-US" sz="12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184150" marR="0" indent="-184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</a:pPr>
            <a:r>
              <a:rPr lang="en-US" sz="1200" baseline="0" dirty="0">
                <a:latin typeface="+mn-lt"/>
              </a:rPr>
              <a:t>I/O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6" name="Rounded Rectangle 5"/>
          <p:cNvSpPr/>
          <p:nvPr/>
        </p:nvSpPr>
        <p:spPr bwMode="auto">
          <a:xfrm>
            <a:off x="6156176" y="2932997"/>
            <a:ext cx="2625878" cy="10000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GUI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sz="1200" dirty="0">
                <a:latin typeface="+mn-lt"/>
              </a:rPr>
              <a:t>Bind core and framework to GUI 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Additional widgets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917968" y="2932996"/>
            <a:ext cx="2213871" cy="100006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9525" cap="flat" cmpd="sng" algn="ctr">
            <a:solidFill>
              <a:schemeClr val="accent1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Frameworks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Controls</a:t>
            </a:r>
            <a:r>
              <a:rPr kumimoji="0" lang="en-US" sz="12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 central processes</a:t>
            </a:r>
          </a:p>
          <a:p>
            <a:pPr marL="171450" marR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sz="1200" dirty="0">
                <a:latin typeface="+mn-lt"/>
              </a:rPr>
              <a:t>Configuration</a:t>
            </a:r>
            <a:endParaRPr kumimoji="0" lang="en-US" sz="12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3687708" y="4653136"/>
            <a:ext cx="1892404" cy="115212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Applications</a:t>
            </a: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sz="1200" dirty="0" err="1">
                <a:latin typeface="+mn-lt"/>
              </a:rPr>
              <a:t>MuhRec</a:t>
            </a:r>
            <a:endParaRPr lang="en-US" sz="1200" dirty="0">
              <a:latin typeface="+mn-lt"/>
            </a:endParaRP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KipTool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</a:pPr>
            <a:r>
              <a:rPr lang="en-US" sz="1200" dirty="0" err="1">
                <a:latin typeface="+mn-lt"/>
              </a:rPr>
              <a:t>ImageViewer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61" name="Bent Arrow 60"/>
          <p:cNvSpPr/>
          <p:nvPr/>
        </p:nvSpPr>
        <p:spPr bwMode="auto">
          <a:xfrm rot="5400000">
            <a:off x="6224158" y="1560818"/>
            <a:ext cx="728132" cy="2016224"/>
          </a:xfrm>
          <a:prstGeom prst="bentArrow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62" name="Bent Arrow 61"/>
          <p:cNvSpPr/>
          <p:nvPr/>
        </p:nvSpPr>
        <p:spPr bwMode="auto">
          <a:xfrm rot="5400000" flipV="1">
            <a:off x="2325628" y="1570916"/>
            <a:ext cx="728132" cy="1996028"/>
          </a:xfrm>
          <a:prstGeom prst="bentArrow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63" name="Bent Arrow 62"/>
          <p:cNvSpPr/>
          <p:nvPr/>
        </p:nvSpPr>
        <p:spPr bwMode="auto">
          <a:xfrm flipV="1">
            <a:off x="1763688" y="3933056"/>
            <a:ext cx="1924020" cy="1584176"/>
          </a:xfrm>
          <a:prstGeom prst="bentArrow">
            <a:avLst>
              <a:gd name="adj1" fmla="val 11569"/>
              <a:gd name="adj2" fmla="val 13095"/>
              <a:gd name="adj3" fmla="val 14011"/>
              <a:gd name="adj4" fmla="val 43750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64" name="Bent Arrow 63"/>
          <p:cNvSpPr/>
          <p:nvPr/>
        </p:nvSpPr>
        <p:spPr bwMode="auto">
          <a:xfrm flipH="1" flipV="1">
            <a:off x="5580112" y="3933056"/>
            <a:ext cx="1941559" cy="1512168"/>
          </a:xfrm>
          <a:prstGeom prst="bentArrow">
            <a:avLst>
              <a:gd name="adj1" fmla="val 11569"/>
              <a:gd name="adj2" fmla="val 13095"/>
              <a:gd name="adj3" fmla="val 14011"/>
              <a:gd name="adj4" fmla="val 43750"/>
            </a:avLst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65" name="Right Arrow 64"/>
          <p:cNvSpPr/>
          <p:nvPr/>
        </p:nvSpPr>
        <p:spPr bwMode="auto">
          <a:xfrm rot="5400000">
            <a:off x="3769808" y="3546718"/>
            <a:ext cx="1728204" cy="484632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3998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 as data science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r">
              <a:defRPr/>
            </a:pPr>
            <a:r>
              <a:rPr lang="de-DE"/>
              <a:t>Page </a:t>
            </a:r>
            <a:fld id="{EBC07571-3134-BB4B-B83F-1A9FE18D34F3}" type="slidenum">
              <a:rPr lang="de-DE" smtClean="0"/>
              <a:pPr algn="r">
                <a:defRPr/>
              </a:pPr>
              <a:t>21</a:t>
            </a:fld>
            <a:endParaRPr lang="de-DE" dirty="0"/>
          </a:p>
        </p:txBody>
      </p:sp>
      <p:grpSp>
        <p:nvGrpSpPr>
          <p:cNvPr id="5" name="Group 4"/>
          <p:cNvGrpSpPr/>
          <p:nvPr/>
        </p:nvGrpSpPr>
        <p:grpSpPr>
          <a:xfrm>
            <a:off x="865679" y="858416"/>
            <a:ext cx="7810777" cy="5395155"/>
            <a:chOff x="745888" y="858416"/>
            <a:chExt cx="7810777" cy="5395155"/>
          </a:xfrm>
        </p:grpSpPr>
        <p:sp>
          <p:nvSpPr>
            <p:cNvPr id="25" name="Alternate Process 24"/>
            <p:cNvSpPr/>
            <p:nvPr/>
          </p:nvSpPr>
          <p:spPr bwMode="auto">
            <a:xfrm>
              <a:off x="745888" y="2065959"/>
              <a:ext cx="6418400" cy="1272941"/>
            </a:xfrm>
            <a:prstGeom prst="flowChartAlternateProcess">
              <a:avLst/>
            </a:prstGeom>
            <a:ln>
              <a:solidFill>
                <a:schemeClr val="accent5">
                  <a:lumMod val="40000"/>
                  <a:lumOff val="60000"/>
                </a:schemeClr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888" y="4077071"/>
              <a:ext cx="1821978" cy="1627069"/>
            </a:xfrm>
            <a:prstGeom prst="rect">
              <a:avLst/>
            </a:prstGeom>
          </p:spPr>
        </p:pic>
        <p:sp>
          <p:nvSpPr>
            <p:cNvPr id="7" name="Rounded Rectangle 6"/>
            <p:cNvSpPr/>
            <p:nvPr/>
          </p:nvSpPr>
          <p:spPr bwMode="auto">
            <a:xfrm>
              <a:off x="979283" y="2226568"/>
              <a:ext cx="1258939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Data collected</a:t>
              </a: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3097037" y="2210279"/>
              <a:ext cx="1258939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Data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is Processed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3202289" y="4509120"/>
              <a:ext cx="1258939" cy="9144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Data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+mn-lt"/>
                </a:rPr>
                <a:t>product</a:t>
              </a:r>
              <a:endPara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5122329" y="4509120"/>
              <a:ext cx="1465895" cy="9144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Communicate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+mn-lt"/>
                </a:rPr>
                <a:t>Visualize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Report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7297726" y="3162114"/>
              <a:ext cx="1258939" cy="9144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Models &amp;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+mn-lt"/>
                </a:rPr>
                <a:t>Algorithms</a:t>
              </a:r>
              <a:endPara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5505621" y="858416"/>
              <a:ext cx="1258939" cy="91440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Exploratory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>
                  <a:latin typeface="+mn-lt"/>
                </a:rPr>
                <a:t>Data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Analysis</a:t>
              </a:r>
            </a:p>
          </p:txBody>
        </p:sp>
        <p:sp>
          <p:nvSpPr>
            <p:cNvPr id="9" name="Parallelogram 8"/>
            <p:cNvSpPr/>
            <p:nvPr/>
          </p:nvSpPr>
          <p:spPr bwMode="auto">
            <a:xfrm>
              <a:off x="5076005" y="2327735"/>
              <a:ext cx="1872259" cy="770384"/>
            </a:xfrm>
            <a:prstGeom prst="parallelogram">
              <a:avLst>
                <a:gd name="adj" fmla="val 4125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Clean</a:t>
              </a:r>
              <a:endParaRPr lang="en-US" dirty="0">
                <a:latin typeface="+mn-lt"/>
              </a:endParaRP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Data</a:t>
              </a:r>
              <a:r>
                <a:rPr kumimoji="0" lang="en-US" b="0" i="0" u="none" strike="noStrike" cap="none" normalizeH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rPr>
                <a:t> set</a:t>
              </a:r>
              <a:endPara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284064" y="4602832"/>
              <a:ext cx="914400" cy="914400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  <a:spcBef>
                  <a:spcPts val="0"/>
                </a:spcBef>
              </a:pPr>
              <a:r>
                <a:rPr lang="en-US" sz="1800" kern="1000" spc="30" dirty="0">
                  <a:latin typeface="+mn-lt"/>
                  <a:cs typeface="Franklin Gothic Book"/>
                </a:rPr>
                <a:t>Make</a:t>
              </a:r>
            </a:p>
            <a:p>
              <a:pPr>
                <a:lnSpc>
                  <a:spcPct val="110000"/>
                </a:lnSpc>
                <a:spcBef>
                  <a:spcPts val="0"/>
                </a:spcBef>
              </a:pPr>
              <a:r>
                <a:rPr lang="en-US" sz="1800" kern="1000" spc="30" dirty="0">
                  <a:latin typeface="+mn-lt"/>
                  <a:cs typeface="Franklin Gothic Book"/>
                </a:rPr>
                <a:t>Decisions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45888" y="5841268"/>
              <a:ext cx="1962919" cy="412303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110000"/>
                </a:lnSpc>
                <a:spcBef>
                  <a:spcPts val="0"/>
                </a:spcBef>
              </a:pPr>
              <a:r>
                <a:rPr lang="en-US" sz="1800" kern="1000" spc="30">
                  <a:latin typeface="+mn-lt"/>
                  <a:cs typeface="Franklin Gothic Book"/>
                </a:rPr>
                <a:t>Reality/Experiment</a:t>
              </a:r>
              <a:endParaRPr lang="en-US" sz="1800" kern="1000" spc="30" dirty="0">
                <a:latin typeface="+mn-lt"/>
                <a:cs typeface="Franklin Gothic Book"/>
              </a:endParaRPr>
            </a:p>
          </p:txBody>
        </p:sp>
        <p:sp>
          <p:nvSpPr>
            <p:cNvPr id="19" name="Right Arrow 18"/>
            <p:cNvSpPr/>
            <p:nvPr/>
          </p:nvSpPr>
          <p:spPr bwMode="auto">
            <a:xfrm>
              <a:off x="4358616" y="2466012"/>
              <a:ext cx="861456" cy="484632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23" name="Right Arrow 22"/>
            <p:cNvSpPr/>
            <p:nvPr/>
          </p:nvSpPr>
          <p:spPr bwMode="auto">
            <a:xfrm>
              <a:off x="2240887" y="2459758"/>
              <a:ext cx="861456" cy="484632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24" name="Right Arrow 23"/>
            <p:cNvSpPr/>
            <p:nvPr/>
          </p:nvSpPr>
          <p:spPr bwMode="auto">
            <a:xfrm rot="16200000">
              <a:off x="5882206" y="1825748"/>
              <a:ext cx="510190" cy="484632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20" name="Bent Arrow 19"/>
            <p:cNvSpPr/>
            <p:nvPr/>
          </p:nvSpPr>
          <p:spPr bwMode="auto">
            <a:xfrm rot="16200000" flipH="1">
              <a:off x="4046703" y="751360"/>
              <a:ext cx="976103" cy="1941736"/>
            </a:xfrm>
            <a:prstGeom prst="ben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26" name="Bent Arrow 25"/>
            <p:cNvSpPr/>
            <p:nvPr/>
          </p:nvSpPr>
          <p:spPr bwMode="auto">
            <a:xfrm rot="16200000" flipH="1" flipV="1">
              <a:off x="6517542" y="1481192"/>
              <a:ext cx="1927939" cy="1433904"/>
            </a:xfrm>
            <a:prstGeom prst="bentArrow">
              <a:avLst>
                <a:gd name="adj1" fmla="val 18623"/>
                <a:gd name="adj2" fmla="val 19022"/>
                <a:gd name="adj3" fmla="val 25000"/>
                <a:gd name="adj4" fmla="val 4375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27" name="Bent Arrow 26"/>
            <p:cNvSpPr/>
            <p:nvPr/>
          </p:nvSpPr>
          <p:spPr bwMode="auto">
            <a:xfrm rot="16200000" flipH="1">
              <a:off x="5962671" y="3165479"/>
              <a:ext cx="976103" cy="1597204"/>
            </a:xfrm>
            <a:prstGeom prst="ben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30" name="Bent Arrow 29"/>
            <p:cNvSpPr/>
            <p:nvPr/>
          </p:nvSpPr>
          <p:spPr bwMode="auto">
            <a:xfrm rot="16200000" flipH="1">
              <a:off x="4515997" y="2524031"/>
              <a:ext cx="976103" cy="2880322"/>
            </a:xfrm>
            <a:prstGeom prst="ben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32" name="Right Arrow 31"/>
            <p:cNvSpPr/>
            <p:nvPr/>
          </p:nvSpPr>
          <p:spPr bwMode="auto">
            <a:xfrm>
              <a:off x="6588224" y="4725144"/>
              <a:ext cx="661101" cy="484632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34" name="Right Arrow 33"/>
            <p:cNvSpPr/>
            <p:nvPr/>
          </p:nvSpPr>
          <p:spPr bwMode="auto">
            <a:xfrm flipH="1">
              <a:off x="2498759" y="4751412"/>
              <a:ext cx="700132" cy="484632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sp>
          <p:nvSpPr>
            <p:cNvPr id="35" name="Right Arrow 34"/>
            <p:cNvSpPr/>
            <p:nvPr/>
          </p:nvSpPr>
          <p:spPr bwMode="auto">
            <a:xfrm rot="16200000">
              <a:off x="1257772" y="3291635"/>
              <a:ext cx="798209" cy="484632"/>
            </a:xfrm>
            <a:prstGeom prst="righ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</a:endParaRPr>
            </a:p>
          </p:txBody>
        </p:sp>
        <p:pic>
          <p:nvPicPr>
            <p:cNvPr id="36" name="Picture 2" descr="ttp://www.sine2020.eu/files/sine2020_final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1553471"/>
              <a:ext cx="746972" cy="608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2770466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PSI-Powerpoint-Master Calibri V2">
  <a:themeElements>
    <a:clrScheme name="Farbwelt des PSI">
      <a:dk1>
        <a:srgbClr val="000000"/>
      </a:dk1>
      <a:lt1>
        <a:srgbClr val="FFFFFF"/>
      </a:lt1>
      <a:dk2>
        <a:srgbClr val="000000"/>
      </a:dk2>
      <a:lt2>
        <a:srgbClr val="686868"/>
      </a:lt2>
      <a:accent1>
        <a:srgbClr val="FDCA00"/>
      </a:accent1>
      <a:accent2>
        <a:srgbClr val="EB5B00"/>
      </a:accent2>
      <a:accent3>
        <a:srgbClr val="C50006"/>
      </a:accent3>
      <a:accent4>
        <a:srgbClr val="7C204E"/>
      </a:accent4>
      <a:accent5>
        <a:srgbClr val="003B6E"/>
      </a:accent5>
      <a:accent6>
        <a:srgbClr val="197418"/>
      </a:accent6>
      <a:hlink>
        <a:srgbClr val="000000"/>
      </a:hlink>
      <a:folHlink>
        <a:srgbClr val="686868"/>
      </a:folHlink>
    </a:clrScheme>
    <a:fontScheme name="Georgia/Calibri">
      <a:majorFont>
        <a:latin typeface="Georgia"/>
        <a:ea typeface="ヒラギノ角ゴ Pro W3"/>
        <a:cs typeface="ヒラギノ角ゴ Pro W3"/>
      </a:majorFont>
      <a:minorFont>
        <a:latin typeface="Calibri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110000"/>
          </a:lnSpc>
          <a:spcBef>
            <a:spcPts val="0"/>
          </a:spcBef>
          <a:defRPr sz="1800" kern="1000" spc="30" dirty="0" err="1" smtClean="0">
            <a:latin typeface="+mn-lt"/>
            <a:cs typeface="Franklin Gothic Book"/>
          </a:defRPr>
        </a:defPPr>
      </a:lstStyle>
    </a:txDef>
  </a:objectDefaults>
  <a:extraClrSchemeLst>
    <a:extraClrScheme>
      <a:clrScheme name="Farbwelt des PSI">
        <a:dk1>
          <a:srgbClr val="000000"/>
        </a:dk1>
        <a:lt1>
          <a:srgbClr val="FFFFFF"/>
        </a:lt1>
        <a:dk2>
          <a:srgbClr val="000000"/>
        </a:dk2>
        <a:lt2>
          <a:srgbClr val="686868"/>
        </a:lt2>
        <a:accent1>
          <a:srgbClr val="FDCA00"/>
        </a:accent1>
        <a:accent2>
          <a:srgbClr val="EB5B00"/>
        </a:accent2>
        <a:accent3>
          <a:srgbClr val="C50006"/>
        </a:accent3>
        <a:accent4>
          <a:srgbClr val="7C204E"/>
        </a:accent4>
        <a:accent5>
          <a:srgbClr val="003B6E"/>
        </a:accent5>
        <a:accent6>
          <a:srgbClr val="197418"/>
        </a:accent6>
        <a:hlink>
          <a:srgbClr val="000000"/>
        </a:hlink>
        <a:folHlink>
          <a:srgbClr val="68686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Grau 100%">
      <a:srgbClr val="505050"/>
    </a:custClr>
    <a:custClr name="Gelb 100%">
      <a:srgbClr val="FDCA00"/>
    </a:custClr>
    <a:custClr name="Orange 100%">
      <a:srgbClr val="EB5B00"/>
    </a:custClr>
    <a:custClr name="Rot 100%">
      <a:srgbClr val="C50006"/>
    </a:custClr>
    <a:custClr name="Braun 100%">
      <a:srgbClr val="85543A"/>
    </a:custClr>
    <a:custClr name="Olivgrün 100%">
      <a:srgbClr val="8F7111"/>
    </a:custClr>
    <a:custClr name="Hellgrün 100%">
      <a:srgbClr val="82911A"/>
    </a:custClr>
    <a:custClr name="Grün 100%">
      <a:srgbClr val="197418"/>
    </a:custClr>
    <a:custClr name="Violet 100%">
      <a:srgbClr val="7C204E"/>
    </a:custClr>
    <a:custClr name="Blau 100%">
      <a:srgbClr val="003B6E"/>
    </a:custClr>
    <a:custClr name="Grau 80%">
      <a:srgbClr val="686868"/>
    </a:custClr>
    <a:custClr name="Gelb 80%">
      <a:srgbClr val="FED43E"/>
    </a:custClr>
    <a:custClr name="Orange 80%">
      <a:srgbClr val="EE7B34"/>
    </a:custClr>
    <a:custClr name="Rot 80%">
      <a:srgbClr val="D04729"/>
    </a:custClr>
    <a:custClr name="Braun 80%">
      <a:srgbClr val="9A7059"/>
    </a:custClr>
    <a:custClr name="Olivgrün 80%">
      <a:srgbClr val="A48841"/>
    </a:custClr>
    <a:custClr name="Hellgrün 80%">
      <a:srgbClr val="9BA34C"/>
    </a:custClr>
    <a:custClr name="Grün 80%">
      <a:srgbClr val="518A42"/>
    </a:custClr>
    <a:custClr name="Violet 80%">
      <a:srgbClr val="914967"/>
    </a:custClr>
    <a:custClr name="Blau 80%">
      <a:srgbClr val="405583"/>
    </a:custClr>
    <a:custClr name="Grau 60%">
      <a:srgbClr val="969696"/>
    </a:custClr>
    <a:custClr name="Gelb 60%">
      <a:srgbClr val="FEDE74"/>
    </a:custClr>
    <a:custClr name="Orange 60%">
      <a:srgbClr val="F29E62"/>
    </a:custClr>
    <a:custClr name="Rot 60%">
      <a:srgbClr val="DA7252"/>
    </a:custClr>
    <a:custClr name="Braun 60%">
      <a:srgbClr val="B2917D"/>
    </a:custClr>
    <a:custClr name="Olivgrün 60%">
      <a:srgbClr val="BAA46A"/>
    </a:custClr>
    <a:custClr name="Hellgrün 60%">
      <a:srgbClr val="B5B874"/>
    </a:custClr>
    <a:custClr name="Grün 60%">
      <a:srgbClr val="7DA569"/>
    </a:custClr>
    <a:custClr name="Violet 60%">
      <a:srgbClr val="AA7084"/>
    </a:custClr>
    <a:custClr name="Blau 60%">
      <a:srgbClr val="69769E"/>
    </a:custClr>
    <a:custClr name="Grau 40%">
      <a:srgbClr val="B9B9B9"/>
    </a:custClr>
    <a:custClr name="Gelb 40%">
      <a:srgbClr val="FFEAA8"/>
    </a:custClr>
    <a:custClr name="Orange 40%">
      <a:srgbClr val="F6C096"/>
    </a:custClr>
    <a:custClr name="Rot 40%">
      <a:srgbClr val="E7A287"/>
    </a:custClr>
    <a:custClr name="Braun 40%">
      <a:srgbClr val="CAB5A6"/>
    </a:custClr>
    <a:custClr name="Olivgrün 40%">
      <a:srgbClr val="D0C19B"/>
    </a:custClr>
    <a:custClr name="Hellgrün 40%">
      <a:srgbClr val="CED0A4"/>
    </a:custClr>
    <a:custClr name="Grün 40%">
      <a:srgbClr val="A8C39A"/>
    </a:custClr>
    <a:custClr name="Violet 40%">
      <a:srgbClr val="C49FAA"/>
    </a:custClr>
    <a:custClr name="Blau 40%">
      <a:srgbClr val="989FBD"/>
    </a:custClr>
    <a:custClr name="Grau 20%">
      <a:srgbClr val="E5E5E5"/>
    </a:custClr>
    <a:custClr name="Gelb 20%">
      <a:srgbClr val="FFF5D6"/>
    </a:custClr>
    <a:custClr name="Orange 20%">
      <a:srgbClr val="FBE1CC"/>
    </a:custClr>
    <a:custClr name="Rot 20%">
      <a:srgbClr val="F3D2C2"/>
    </a:custClr>
    <a:custClr name="Braun 20%">
      <a:srgbClr val="E4D9D2"/>
    </a:custClr>
    <a:custClr name="Olivgrün 20%">
      <a:srgbClr val="E8E1CE"/>
    </a:custClr>
    <a:custClr name="Hellgrün 20%">
      <a:srgbClr val="E7E8D3"/>
    </a:custClr>
    <a:custClr name="Grün 20%">
      <a:srgbClr val="D4E2CE"/>
    </a:custClr>
    <a:custClr name="Violet 20%">
      <a:srgbClr val="E1D0D5"/>
    </a:custClr>
    <a:custClr name="Blau 20%">
      <a:srgbClr val="CBCFDF"/>
    </a:custClr>
  </a:custClr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PSI-Powerpoint-Master Calibri V2</Template>
  <TotalTime>1220</TotalTime>
  <Words>792</Words>
  <Application>Microsoft Macintosh PowerPoint</Application>
  <PresentationFormat>On-screen Show (4:3)</PresentationFormat>
  <Paragraphs>259</Paragraphs>
  <Slides>21</Slides>
  <Notes>1</Notes>
  <HiddenSlides>4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ＭＳ Ｐゴシック</vt:lpstr>
      <vt:lpstr>ヒラギノ角ゴ Pro W3</vt:lpstr>
      <vt:lpstr>Arial</vt:lpstr>
      <vt:lpstr>Arial Narrow</vt:lpstr>
      <vt:lpstr>Calibri</vt:lpstr>
      <vt:lpstr>Franklin Gothic Book</vt:lpstr>
      <vt:lpstr>Georgia</vt:lpstr>
      <vt:lpstr>Lucida Grande</vt:lpstr>
      <vt:lpstr>Rockwell</vt:lpstr>
      <vt:lpstr>Symbol</vt:lpstr>
      <vt:lpstr>Times</vt:lpstr>
      <vt:lpstr>Wingdings</vt:lpstr>
      <vt:lpstr>PSI-Powerpoint-Master Calibri V2</vt:lpstr>
      <vt:lpstr>Analyzing imaging data  an open-source collaboration</vt:lpstr>
      <vt:lpstr>What happens after an imaging experiment?</vt:lpstr>
      <vt:lpstr>Science paradigms and neutron imaging</vt:lpstr>
      <vt:lpstr>Data processing</vt:lpstr>
      <vt:lpstr>Data analysis is time-consuming!</vt:lpstr>
      <vt:lpstr>Analysis workflow</vt:lpstr>
      <vt:lpstr>Characterizing neutron imaging data</vt:lpstr>
      <vt:lpstr>Data evaluation fitness of users</vt:lpstr>
      <vt:lpstr>Data evaluation fitness of users - Characterization</vt:lpstr>
      <vt:lpstr>Applications developed at PSI</vt:lpstr>
      <vt:lpstr>Energy resolved imaging</vt:lpstr>
      <vt:lpstr>Modern software development</vt:lpstr>
      <vt:lpstr>Some technical details about the development</vt:lpstr>
      <vt:lpstr>Going open source</vt:lpstr>
      <vt:lpstr>Collaboration Network</vt:lpstr>
      <vt:lpstr>Do you want to contribute?</vt:lpstr>
      <vt:lpstr>Wir schaffen Wissen – heute für morgen</vt:lpstr>
      <vt:lpstr>Open source and distribution - Repository</vt:lpstr>
      <vt:lpstr>Open source and distribution – Binaries</vt:lpstr>
      <vt:lpstr>Design – Strict separation per purpose</vt:lpstr>
      <vt:lpstr>NI as data science process</vt:lpstr>
    </vt:vector>
  </TitlesOfParts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Analyzing imaging data  an open-source collaboration</dc:title>
  <dc:creator>Anders Kaestner</dc:creator>
  <cp:lastModifiedBy>Anders Kaestner</cp:lastModifiedBy>
  <cp:revision>23</cp:revision>
  <cp:lastPrinted>2015-07-23T13:50:07Z</cp:lastPrinted>
  <dcterms:created xsi:type="dcterms:W3CDTF">2018-08-28T08:24:08Z</dcterms:created>
  <dcterms:modified xsi:type="dcterms:W3CDTF">2018-09-02T23:42:05Z</dcterms:modified>
</cp:coreProperties>
</file>