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7" r:id="rId3"/>
    <p:sldId id="322" r:id="rId4"/>
    <p:sldId id="294" r:id="rId5"/>
    <p:sldId id="295" r:id="rId6"/>
    <p:sldId id="296" r:id="rId7"/>
    <p:sldId id="292" r:id="rId8"/>
    <p:sldId id="316" r:id="rId9"/>
    <p:sldId id="320" r:id="rId10"/>
    <p:sldId id="297" r:id="rId11"/>
    <p:sldId id="319" r:id="rId12"/>
    <p:sldId id="303" r:id="rId13"/>
    <p:sldId id="317" r:id="rId14"/>
    <p:sldId id="318" r:id="rId15"/>
    <p:sldId id="293" r:id="rId16"/>
    <p:sldId id="321" r:id="rId17"/>
    <p:sldId id="315" r:id="rId18"/>
    <p:sldId id="312" r:id="rId19"/>
    <p:sldId id="314" r:id="rId20"/>
    <p:sldId id="311" r:id="rId21"/>
    <p:sldId id="307" r:id="rId22"/>
    <p:sldId id="308" r:id="rId23"/>
    <p:sldId id="309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8C6A2-3AE7-4191-A14E-A1C102BEC6C3}" type="datetimeFigureOut">
              <a:rPr lang="de-CH" smtClean="0"/>
              <a:t>30.08.2018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59963-73A1-45E8-8F14-8A2319542EF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55561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42879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0310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7897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3026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3223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974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3083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49697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16889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85381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4654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5704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22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0800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59963-73A1-45E8-8F14-8A2319542EF8}" type="slidenum">
              <a:rPr lang="de-CH" smtClean="0"/>
              <a:t>23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0016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38300" y="1772444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38300" y="434022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Formatvorlage des Untertitelmasters durch Klicken bearbeiten</a:t>
            </a:r>
            <a:endParaRPr lang="de-CH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43653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788995"/>
            <a:ext cx="10515600" cy="713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031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43599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38200" y="788995"/>
            <a:ext cx="10515600" cy="713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4991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38200" y="788995"/>
            <a:ext cx="10515600" cy="713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4994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38200" y="788995"/>
            <a:ext cx="10515600" cy="7134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11135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C301C3-FEAB-41E4-A5D2-893EFFDA490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8881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gi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1C623-682C-4836-BA00-875DF6AB3E46}" type="slidenum">
              <a:rPr lang="de-CH" smtClean="0"/>
              <a:t>‹Nr.›</a:t>
            </a:fld>
            <a:endParaRPr lang="de-CH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12217443" cy="1444877"/>
          </a:xfrm>
          <a:prstGeom prst="rect">
            <a:avLst/>
          </a:prstGeom>
        </p:spPr>
      </p:pic>
      <p:pic>
        <p:nvPicPr>
          <p:cNvPr id="8" name="Picture 5" descr="logo tsp_tt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107863" y="161791"/>
            <a:ext cx="1923733" cy="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1C6108AE-A669-4DBA-B69A-B46C5267C9C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442" y="164331"/>
            <a:ext cx="1460256" cy="51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8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G Omega" panose="020B05020505080203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G Omega" panose="020B05020505080203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G Omega" panose="020B05020505080203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G Omega" panose="020B05020505080203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G Omega" panose="020B05020505080203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G Omega" panose="020B05020505080203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</a:t>
            </a:fld>
            <a:endParaRPr lang="de-CH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916219" y="2083036"/>
            <a:ext cx="10359559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rebuchet MS" panose="020B0603020202020204" pitchFamily="34" charset="0"/>
              </a:rPr>
              <a:t>Novel scintillation screen with significantly improved radiation hardness and very high light output</a:t>
            </a:r>
            <a:endParaRPr lang="en-US" sz="800" b="1" dirty="0">
              <a:latin typeface="Trebuchet MS" panose="020B0603020202020204" pitchFamily="34" charset="0"/>
            </a:endParaRPr>
          </a:p>
          <a:p>
            <a:pPr algn="ctr"/>
            <a:endParaRPr lang="en-US" sz="4400" b="1" dirty="0">
              <a:latin typeface="Trebuchet MS" panose="020B0603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2400" b="1" dirty="0">
                <a:latin typeface="Trebuchet MS" panose="020B0603020202020204" pitchFamily="34" charset="0"/>
              </a:rPr>
              <a:t>B. </a:t>
            </a:r>
            <a:r>
              <a:rPr lang="en-US" sz="2400" b="1" dirty="0" err="1">
                <a:latin typeface="Trebuchet MS" panose="020B0603020202020204" pitchFamily="34" charset="0"/>
              </a:rPr>
              <a:t>Walfort</a:t>
            </a:r>
            <a:endParaRPr lang="en-US" sz="2400" b="1" dirty="0">
              <a:latin typeface="Trebuchet MS" panose="020B0603020202020204" pitchFamily="34" charset="0"/>
            </a:endParaRPr>
          </a:p>
          <a:p>
            <a:pPr algn="ctr"/>
            <a:r>
              <a:rPr lang="en-US" sz="2400" b="1" dirty="0">
                <a:latin typeface="Trebuchet MS" panose="020B0603020202020204" pitchFamily="34" charset="0"/>
              </a:rPr>
              <a:t>Ch. </a:t>
            </a:r>
            <a:r>
              <a:rPr lang="en-US" sz="2400" b="1" dirty="0" err="1">
                <a:latin typeface="Trebuchet MS" panose="020B0603020202020204" pitchFamily="34" charset="0"/>
              </a:rPr>
              <a:t>Grünzweig</a:t>
            </a:r>
            <a:r>
              <a:rPr lang="en-US" sz="2400" b="1" dirty="0">
                <a:latin typeface="Trebuchet MS" panose="020B0603020202020204" pitchFamily="34" charset="0"/>
              </a:rPr>
              <a:t>, P. </a:t>
            </a:r>
            <a:r>
              <a:rPr lang="en-US" sz="2400" b="1" dirty="0" err="1">
                <a:latin typeface="Trebuchet MS" panose="020B0603020202020204" pitchFamily="34" charset="0"/>
              </a:rPr>
              <a:t>Trtik</a:t>
            </a:r>
            <a:r>
              <a:rPr lang="en-US" sz="2400" b="1" dirty="0">
                <a:latin typeface="Trebuchet MS" panose="020B0603020202020204" pitchFamily="34" charset="0"/>
              </a:rPr>
              <a:t>, M. </a:t>
            </a:r>
            <a:r>
              <a:rPr lang="en-US" sz="2400" b="1" dirty="0" err="1">
                <a:latin typeface="Trebuchet MS" panose="020B0603020202020204" pitchFamily="34" charset="0"/>
              </a:rPr>
              <a:t>Morgano</a:t>
            </a:r>
            <a:r>
              <a:rPr lang="en-US" sz="2400" b="1" dirty="0">
                <a:latin typeface="Trebuchet MS" panose="020B0603020202020204" pitchFamily="34" charset="0"/>
              </a:rPr>
              <a:t>, E. Lehmann, M. Strobl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55837" y="5842493"/>
            <a:ext cx="7680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WCNR11 2018, Sydney (Australia), 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03. September 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939167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2</a:t>
            </a:fld>
            <a:endParaRPr lang="de-CH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Introduction / Overview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05" y="1612917"/>
            <a:ext cx="10205589" cy="492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01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3</a:t>
            </a:fld>
            <a:endParaRPr lang="de-CH" dirty="0"/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Introduction / Overview</a:t>
            </a: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367725" y="1812568"/>
            <a:ext cx="3596116" cy="52302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14902"/>
                  <a:invGamma/>
                </a:srgbClr>
              </a:gs>
              <a:gs pos="100000">
                <a:srgbClr val="FF6600"/>
              </a:gs>
            </a:gsLst>
            <a:lin ang="5400000" scaled="1"/>
          </a:gradFill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ts val="2400"/>
              </a:spcBef>
            </a:pP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Neutron Szintillation Screens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7" y="5052496"/>
            <a:ext cx="2814975" cy="144395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97" y="2638429"/>
            <a:ext cx="2814975" cy="2111231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379354" y="1643519"/>
            <a:ext cx="748309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CH" sz="20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2005-2006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(50 – 100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micrometer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neutron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sensitive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scintillation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baseline="30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LiF/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PSI</a:t>
            </a:r>
            <a:endParaRPr lang="de-CH" sz="20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CH" sz="1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success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2006 sales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kind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</a:t>
            </a:r>
            <a:endParaRPr lang="de-CH" sz="20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CH" sz="12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2014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distribution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scintillation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Gd</a:t>
            </a:r>
            <a:r>
              <a:rPr lang="de-CH" sz="2000" baseline="-25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de-CH" sz="2000" baseline="-25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S:Tb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Gd</a:t>
            </a:r>
            <a:r>
              <a:rPr lang="de-CH" sz="2000" baseline="-25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de-CH" sz="2000" baseline="-25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S:Tb/</a:t>
            </a:r>
            <a:r>
              <a:rPr lang="de-CH" sz="2000" baseline="30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high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resolution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measurements</a:t>
            </a:r>
            <a:endParaRPr lang="de-CH" sz="2000" dirty="0" smtClean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CH" sz="1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2016/17 sales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PP/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ZnS-scintillation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imaging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fast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neutrons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different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presentations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within</a:t>
            </a:r>
            <a:r>
              <a:rPr lang="de-CH" sz="20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WCNR-11 Malgorzata / Robert Zboray / …) </a:t>
            </a:r>
            <a:r>
              <a:rPr lang="de-CH" sz="2000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CH" sz="2000" dirty="0" err="1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</a:t>
            </a:r>
            <a:r>
              <a:rPr lang="de-CH" sz="2000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de-CH" sz="2000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James Hunter </a:t>
            </a:r>
            <a:r>
              <a:rPr lang="de-CH" sz="2000" dirty="0" err="1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CH" sz="2000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dirty="0" err="1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initiation</a:t>
            </a:r>
            <a:r>
              <a:rPr lang="de-CH" sz="2000" dirty="0" smtClean="0">
                <a:solidFill>
                  <a:srgbClr val="00B05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!!!)</a:t>
            </a:r>
          </a:p>
          <a:p>
            <a:pPr>
              <a:spcAft>
                <a:spcPts val="0"/>
              </a:spcAft>
            </a:pPr>
            <a:endParaRPr lang="de-CH" sz="1200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will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within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2000" i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</a:t>
            </a:r>
            <a:r>
              <a:rPr lang="de-CH" sz="2000" i="1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de-CH" sz="2000" i="1" dirty="0">
              <a:solidFill>
                <a:srgbClr val="FF0000"/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41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4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" name="Rechteck 5"/>
          <p:cNvSpPr/>
          <p:nvPr/>
        </p:nvSpPr>
        <p:spPr>
          <a:xfrm>
            <a:off x="187111" y="1640305"/>
            <a:ext cx="8206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/>
              <a:t>Neutron </a:t>
            </a:r>
            <a:r>
              <a:rPr lang="de-CH" sz="2400" b="1" dirty="0" err="1"/>
              <a:t>Scintillation</a:t>
            </a:r>
            <a:r>
              <a:rPr lang="de-CH" sz="2400" b="1" dirty="0"/>
              <a:t> Screens</a:t>
            </a:r>
          </a:p>
        </p:txBody>
      </p:sp>
      <p:sp>
        <p:nvSpPr>
          <p:cNvPr id="7" name="Rechteck 6"/>
          <p:cNvSpPr/>
          <p:nvPr/>
        </p:nvSpPr>
        <p:spPr>
          <a:xfrm>
            <a:off x="5934695" y="2695041"/>
            <a:ext cx="535181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6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AU" sz="24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Scintillation Screen</a:t>
            </a:r>
            <a:r>
              <a:rPr lang="en-AU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(two step mechanism):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Core reaction with ions of high capture cross section (</a:t>
            </a:r>
            <a:r>
              <a:rPr lang="en-US" sz="2400" baseline="30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155/157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Gd, </a:t>
            </a:r>
            <a:r>
              <a:rPr lang="en-US" sz="2400" baseline="30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 or </a:t>
            </a:r>
            <a:r>
              <a:rPr lang="en-US" sz="2400" baseline="30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B) to create a secondary radiation.</a:t>
            </a:r>
          </a:p>
          <a:p>
            <a:pPr marL="285750" indent="-285750" algn="just" hangingPunct="0">
              <a:spcBef>
                <a:spcPts val="6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Excitation of a luminous material showing a fluorescence emission in the optimal range of the detection system.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187111" y="2695041"/>
            <a:ext cx="4981574" cy="3378258"/>
            <a:chOff x="6319553" y="2725833"/>
            <a:chExt cx="5034246" cy="3725342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9553" y="2725833"/>
              <a:ext cx="5034246" cy="3725342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>
              <a:off x="7820123" y="4183139"/>
              <a:ext cx="2033110" cy="3283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CH" sz="1600" b="1" dirty="0" err="1">
                  <a:solidFill>
                    <a:srgbClr val="FF0000"/>
                  </a:solidFill>
                </a:rPr>
                <a:t>Scintillation</a:t>
              </a:r>
              <a:r>
                <a:rPr lang="de-CH" sz="1600" b="1" dirty="0">
                  <a:solidFill>
                    <a:srgbClr val="FF0000"/>
                  </a:solidFill>
                </a:rPr>
                <a:t> Screen</a:t>
              </a:r>
            </a:p>
          </p:txBody>
        </p:sp>
      </p:grpSp>
      <p:sp>
        <p:nvSpPr>
          <p:cNvPr id="12" name="Rechteck 11"/>
          <p:cNvSpPr/>
          <p:nvPr/>
        </p:nvSpPr>
        <p:spPr>
          <a:xfrm>
            <a:off x="187111" y="2233376"/>
            <a:ext cx="3026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AU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Typical digital camera system:</a:t>
            </a:r>
          </a:p>
        </p:txBody>
      </p:sp>
      <p:sp>
        <p:nvSpPr>
          <p:cNvPr id="13" name="Titel 1">
            <a:extLst>
              <a:ext uri="{FF2B5EF4-FFF2-40B4-BE49-F238E27FC236}">
                <a16:creationId xmlns="" xmlns:a16="http://schemas.microsoft.com/office/drawing/2014/main" id="{664FE9F1-7A3D-43A6-93AB-8E15894F20A6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General theory behind</a:t>
            </a:r>
          </a:p>
        </p:txBody>
      </p:sp>
    </p:spTree>
    <p:extLst>
      <p:ext uri="{BB962C8B-B14F-4D97-AF65-F5344CB8AC3E}">
        <p14:creationId xmlns:p14="http://schemas.microsoft.com/office/powerpoint/2010/main" val="172954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5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27381" y="1729744"/>
            <a:ext cx="46441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The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fluorescence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mechanism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/>
          <a:srcRect l="15769" t="45402" r="50727" b="18067"/>
          <a:stretch/>
        </p:blipFill>
        <p:spPr>
          <a:xfrm>
            <a:off x="453358" y="2389735"/>
            <a:ext cx="5378406" cy="3665283"/>
          </a:xfrm>
          <a:prstGeom prst="rect">
            <a:avLst/>
          </a:prstGeom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831764" y="2253210"/>
            <a:ext cx="6055436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AutoNum type="arabicParenR"/>
              <a:defRPr/>
            </a:pP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Excitation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creating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a hole in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valence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band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and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an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excited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electron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in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conduction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band</a:t>
            </a:r>
          </a:p>
          <a:p>
            <a:pPr marL="342900" indent="-342900">
              <a:spcBef>
                <a:spcPct val="50000"/>
              </a:spcBef>
              <a:buAutoNum type="arabicParenR"/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Relaxation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excited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electron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to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ground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level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conduction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band</a:t>
            </a:r>
          </a:p>
          <a:p>
            <a:pPr marL="342900" indent="-342900" eaLnBrk="1" hangingPunct="1">
              <a:spcBef>
                <a:spcPct val="50000"/>
              </a:spcBef>
              <a:buAutoNum type="arabicParenR"/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Relaxation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created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hole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to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top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valence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band</a:t>
            </a:r>
          </a:p>
          <a:p>
            <a:pPr marL="342900" indent="-342900" eaLnBrk="1" hangingPunct="1">
              <a:spcBef>
                <a:spcPct val="50000"/>
              </a:spcBef>
              <a:buAutoNum type="arabicParenR"/>
              <a:defRPr/>
            </a:pP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Fluorescence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emission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via an «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impurity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</a:p>
          <a:p>
            <a:pPr marL="342900" indent="-342900" eaLnBrk="1" hangingPunct="1">
              <a:spcBef>
                <a:spcPct val="50000"/>
              </a:spcBef>
              <a:buAutoNum type="arabicParenR"/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emittive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recombination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electron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and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hole</a:t>
            </a:r>
          </a:p>
          <a:p>
            <a:pPr marL="342900" indent="-342900" eaLnBrk="1" hangingPunct="1">
              <a:spcBef>
                <a:spcPct val="50000"/>
              </a:spcBef>
              <a:buAutoNum type="arabicParenR"/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Like 5) but via an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impurity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defect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center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or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impurity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  </a:t>
            </a:r>
          </a:p>
        </p:txBody>
      </p:sp>
      <p:sp>
        <p:nvSpPr>
          <p:cNvPr id="10" name="Titel 1">
            <a:extLst>
              <a:ext uri="{FF2B5EF4-FFF2-40B4-BE49-F238E27FC236}">
                <a16:creationId xmlns="" xmlns:a16="http://schemas.microsoft.com/office/drawing/2014/main" id="{F3985D89-5914-4D13-B620-9F536ADF0AE1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General theory behind</a:t>
            </a:r>
          </a:p>
        </p:txBody>
      </p:sp>
    </p:spTree>
    <p:extLst>
      <p:ext uri="{BB962C8B-B14F-4D97-AF65-F5344CB8AC3E}">
        <p14:creationId xmlns:p14="http://schemas.microsoft.com/office/powerpoint/2010/main" val="108735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6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20838" y="1860427"/>
            <a:ext cx="34885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Light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yield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: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6145078" y="1784908"/>
            <a:ext cx="5600232" cy="4238975"/>
            <a:chOff x="6145078" y="1536939"/>
            <a:chExt cx="5600232" cy="4238975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3"/>
            <a:srcRect l="15882" t="31383" r="46965" b="21198"/>
            <a:stretch/>
          </p:blipFill>
          <p:spPr>
            <a:xfrm>
              <a:off x="6145078" y="1536939"/>
              <a:ext cx="4850941" cy="3869643"/>
            </a:xfrm>
            <a:prstGeom prst="rect">
              <a:avLst/>
            </a:prstGeom>
          </p:spPr>
        </p:pic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6145078" y="5406582"/>
              <a:ext cx="560023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Red</a:t>
              </a:r>
              <a:r>
                <a:rPr lang="de-CH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solid </a:t>
              </a: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line</a:t>
              </a:r>
              <a:r>
                <a:rPr lang="de-CH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represents</a:t>
              </a:r>
              <a:r>
                <a:rPr lang="de-CH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the</a:t>
              </a:r>
              <a:r>
                <a:rPr lang="de-CH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maximum</a:t>
              </a:r>
              <a:r>
                <a:rPr lang="de-CH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light </a:t>
              </a:r>
              <a:r>
                <a:rPr lang="de-CH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yield</a:t>
              </a:r>
              <a:endParaRPr lang="de-CH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/>
          <a:srcRect l="32254" t="47250" r="44055" b="41652"/>
          <a:stretch/>
        </p:blipFill>
        <p:spPr>
          <a:xfrm>
            <a:off x="720838" y="2322092"/>
            <a:ext cx="3837841" cy="1123627"/>
          </a:xfrm>
          <a:prstGeom prst="rect">
            <a:avLst/>
          </a:prstGeom>
        </p:spPr>
      </p:pic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720838" y="3432867"/>
            <a:ext cx="5424240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err="1"/>
              <a:t>Y</a:t>
            </a:r>
            <a:r>
              <a:rPr lang="en-US" baseline="-25000" dirty="0" err="1"/>
              <a:t>ph</a:t>
            </a:r>
            <a:r>
              <a:rPr lang="en-US" dirty="0"/>
              <a:t> = number of photons emitted by the scintillator per unit of energy absorbed</a:t>
            </a:r>
          </a:p>
          <a:p>
            <a:endParaRPr lang="en-US" sz="800" dirty="0"/>
          </a:p>
          <a:p>
            <a:r>
              <a:rPr lang="en-US" dirty="0"/>
              <a:t>β = constant that appears approximately 2.5</a:t>
            </a:r>
          </a:p>
          <a:p>
            <a:endParaRPr lang="en-US" sz="800" dirty="0"/>
          </a:p>
          <a:p>
            <a:r>
              <a:rPr lang="en-US" dirty="0" err="1"/>
              <a:t>E</a:t>
            </a:r>
            <a:r>
              <a:rPr lang="en-US" baseline="-25000" dirty="0" err="1"/>
              <a:t>g</a:t>
            </a:r>
            <a:r>
              <a:rPr lang="en-US" dirty="0"/>
              <a:t> = band gap energy</a:t>
            </a:r>
          </a:p>
          <a:p>
            <a:endParaRPr lang="en-US" sz="800" dirty="0"/>
          </a:p>
          <a:p>
            <a:r>
              <a:rPr lang="en-US" dirty="0"/>
              <a:t>S = transfer efficiency</a:t>
            </a:r>
          </a:p>
          <a:p>
            <a:endParaRPr lang="en-US" sz="800" dirty="0"/>
          </a:p>
          <a:p>
            <a:r>
              <a:rPr lang="en-US" dirty="0"/>
              <a:t>Q = quantum efficiency</a:t>
            </a:r>
          </a:p>
          <a:p>
            <a:endParaRPr lang="en-US" sz="800" dirty="0"/>
          </a:p>
          <a:p>
            <a:r>
              <a:rPr lang="en-US" b="1" i="1" dirty="0"/>
              <a:t>For the ideal situation S and Q are 100%</a:t>
            </a:r>
            <a:endParaRPr lang="de-CH" b="1" i="1" dirty="0"/>
          </a:p>
        </p:txBody>
      </p:sp>
      <p:sp>
        <p:nvSpPr>
          <p:cNvPr id="14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General theory behind</a:t>
            </a:r>
          </a:p>
        </p:txBody>
      </p:sp>
    </p:spTree>
    <p:extLst>
      <p:ext uri="{BB962C8B-B14F-4D97-AF65-F5344CB8AC3E}">
        <p14:creationId xmlns:p14="http://schemas.microsoft.com/office/powerpoint/2010/main" val="100723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7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Rechteck 4"/>
          <p:cNvSpPr/>
          <p:nvPr/>
        </p:nvSpPr>
        <p:spPr>
          <a:xfrm>
            <a:off x="6447295" y="1692158"/>
            <a:ext cx="542492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From Sept. 2015 to Sept. 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2017: </a:t>
            </a:r>
          </a:p>
          <a:p>
            <a:pPr algn="just" hangingPunct="0">
              <a:spcBef>
                <a:spcPts val="6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CTI </a:t>
            </a:r>
            <a:r>
              <a:rPr lang="en-US" sz="24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funded development project with PSI </a:t>
            </a:r>
            <a:endParaRPr lang="en-US" sz="2400" b="1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>
              <a:spcBef>
                <a:spcPts val="12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endParaRPr lang="en-US" sz="800" b="1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>
              <a:spcBef>
                <a:spcPts val="12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Reason for degradation?</a:t>
            </a:r>
            <a:endParaRPr lang="en-US" sz="2400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 hangingPunct="0">
              <a:spcBef>
                <a:spcPts val="12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Binder?</a:t>
            </a:r>
          </a:p>
          <a:p>
            <a:pPr marL="342900" indent="-342900" algn="just" hangingPunct="0">
              <a:spcBef>
                <a:spcPts val="12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Converter?</a:t>
            </a:r>
          </a:p>
          <a:p>
            <a:pPr marL="342900" indent="-342900" algn="just" hangingPunct="0">
              <a:spcBef>
                <a:spcPts val="12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Phosphor?</a:t>
            </a:r>
          </a:p>
          <a:p>
            <a:pPr marL="342900" indent="-342900" algn="just" hangingPunct="0">
              <a:spcBef>
                <a:spcPts val="1200"/>
              </a:spcBef>
              <a:spcAft>
                <a:spcPts val="0"/>
              </a:spcAft>
              <a:buFontTx/>
              <a:buChar char="-"/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Environment?</a:t>
            </a:r>
          </a:p>
          <a:p>
            <a:pPr algn="just" hangingPunct="0">
              <a:spcBef>
                <a:spcPts val="18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Fitting of the curve show a two fold </a:t>
            </a:r>
            <a:r>
              <a:rPr lang="en-US" sz="24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exponentional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decay</a:t>
            </a:r>
            <a:endParaRPr lang="de-CH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r="54699"/>
          <a:stretch/>
        </p:blipFill>
        <p:spPr>
          <a:xfrm>
            <a:off x="373517" y="2643663"/>
            <a:ext cx="5624312" cy="3790456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Starting situation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73517" y="1692158"/>
            <a:ext cx="5424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Degradation of </a:t>
            </a:r>
            <a:r>
              <a:rPr lang="en-US" sz="24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ZnS:Cu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2400" b="1" baseline="30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LiF scintillation screen during irradiation:</a:t>
            </a:r>
          </a:p>
        </p:txBody>
      </p:sp>
    </p:spTree>
    <p:extLst>
      <p:ext uri="{BB962C8B-B14F-4D97-AF65-F5344CB8AC3E}">
        <p14:creationId xmlns:p14="http://schemas.microsoft.com/office/powerpoint/2010/main" val="965705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8</a:t>
            </a:fld>
            <a:endParaRPr lang="de-CH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08" y="1571717"/>
            <a:ext cx="7812992" cy="5149758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The “Absorber”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39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9</a:t>
            </a:fld>
            <a:endParaRPr lang="de-CH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/>
          <a:srcRect l="1867" t="18263" r="18791" b="10924"/>
          <a:stretch/>
        </p:blipFill>
        <p:spPr>
          <a:xfrm>
            <a:off x="99892" y="1484671"/>
            <a:ext cx="9520517" cy="5310652"/>
          </a:xfrm>
          <a:prstGeom prst="rect">
            <a:avLst/>
          </a:prstGeom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812093" y="5156021"/>
            <a:ext cx="221341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Slide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presented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at SCINT 2017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conference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in Chamonix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by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Korjik  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The “Phosphor”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85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10</a:t>
            </a:fld>
            <a:endParaRPr lang="de-CH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24206" t="25098" r="21732" b="28515"/>
          <a:stretch/>
        </p:blipFill>
        <p:spPr>
          <a:xfrm>
            <a:off x="345781" y="2367968"/>
            <a:ext cx="7708831" cy="4134009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99462" y="1684474"/>
            <a:ext cx="7212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Different phosphors show different radiation hardness:</a:t>
            </a:r>
            <a:endParaRPr lang="de-CH" sz="2400" dirty="0"/>
          </a:p>
        </p:txBody>
      </p:sp>
      <p:sp>
        <p:nvSpPr>
          <p:cNvPr id="3" name="Rechteck 2"/>
          <p:cNvSpPr/>
          <p:nvPr/>
        </p:nvSpPr>
        <p:spPr>
          <a:xfrm>
            <a:off x="8277625" y="4971978"/>
            <a:ext cx="3763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L.R. </a:t>
            </a:r>
            <a:r>
              <a:rPr lang="en-US" dirty="0" smtClean="0"/>
              <a:t>Holland, </a:t>
            </a:r>
            <a:r>
              <a:rPr lang="en-US" dirty="0"/>
              <a:t>GM. Jenkins, J.H. Fisher, W.A. </a:t>
            </a:r>
            <a:r>
              <a:rPr lang="en-US" dirty="0" err="1" smtClean="0"/>
              <a:t>Hollerman</a:t>
            </a:r>
            <a:r>
              <a:rPr lang="en-US" dirty="0" smtClean="0"/>
              <a:t>, G.A</a:t>
            </a:r>
            <a:r>
              <a:rPr lang="en-US" dirty="0"/>
              <a:t>. Shelby </a:t>
            </a:r>
            <a:r>
              <a:rPr lang="en-US" dirty="0" smtClean="0"/>
              <a:t>Nuclear </a:t>
            </a:r>
            <a:r>
              <a:rPr lang="en-US" dirty="0"/>
              <a:t>Instruments and Methods in Physics Research B56/57 (1991) 1239-1241</a:t>
            </a:r>
            <a:endParaRPr lang="de-CH" dirty="0"/>
          </a:p>
        </p:txBody>
      </p:sp>
      <p:sp>
        <p:nvSpPr>
          <p:cNvPr id="5" name="Rechteck 4"/>
          <p:cNvSpPr/>
          <p:nvPr/>
        </p:nvSpPr>
        <p:spPr>
          <a:xfrm>
            <a:off x="6552471" y="3439517"/>
            <a:ext cx="1075765" cy="2881512"/>
          </a:xfrm>
          <a:prstGeom prst="rect">
            <a:avLst/>
          </a:prstGeom>
          <a:solidFill>
            <a:schemeClr val="accent2">
              <a:lumMod val="60000"/>
              <a:lumOff val="4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The “Phosphor”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751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11</a:t>
            </a:fld>
            <a:endParaRPr lang="de-CH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42426" y="1755007"/>
            <a:ext cx="10153641" cy="42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Two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main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effects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are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responsible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for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sz="24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degradation</a:t>
            </a:r>
            <a:r>
              <a:rPr lang="de-CH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: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I)</a:t>
            </a: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High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energy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irradiation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ions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create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a high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density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disorder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/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vacancies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in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crystal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Effect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by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disorder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/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vacancies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/ traps: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a)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Vacancies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/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disorder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: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increase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radiationless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decay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b) New traps: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long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decay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c) Change in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surrounding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emission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center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: Change in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quantum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efficiency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 eaLnBrk="1" hangingPunct="1">
              <a:spcBef>
                <a:spcPts val="600"/>
              </a:spcBef>
              <a:defRPr/>
            </a:pPr>
            <a:endParaRPr lang="de-CH" sz="800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II)</a:t>
            </a:r>
          </a:p>
          <a:p>
            <a:pPr>
              <a:spcBef>
                <a:spcPts val="600"/>
              </a:spcBef>
              <a:defRPr/>
            </a:pP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High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energy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irradiation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force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a high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reactivity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surface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with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environment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(O</a:t>
            </a:r>
            <a:r>
              <a:rPr lang="de-CH" b="1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2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AutoNum type="alphaLcParenR"/>
              <a:defRPr/>
            </a:pP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Change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surface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chemistry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destroys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luminous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mechanism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(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radiationless</a:t>
            </a:r>
            <a:r>
              <a:rPr lang="de-CH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decay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)</a:t>
            </a:r>
          </a:p>
          <a:p>
            <a:pPr marL="342900" indent="-342900">
              <a:spcBef>
                <a:spcPts val="600"/>
              </a:spcBef>
              <a:buAutoNum type="alphaLcParenR"/>
              <a:defRPr/>
            </a:pP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presence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oxygen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in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ZnS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matrix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increase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migration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rebuchet MS" panose="020B0603020202020204" pitchFamily="34" charset="0"/>
              </a:rPr>
              <a:t>Cu</a:t>
            </a:r>
            <a:endParaRPr lang="de-CH" b="1" dirty="0">
              <a:effectLst>
                <a:outerShdw blurRad="38100" dist="38100" dir="2700000" algn="tl">
                  <a:srgbClr val="FFFFFF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Degradation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900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12</a:t>
            </a:fld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548655" y="1599951"/>
            <a:ext cx="10232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 smtClean="0">
                <a:latin typeface="Trebuchet MS" panose="020B0603020202020204" pitchFamily="34" charset="0"/>
              </a:rPr>
              <a:t>Different </a:t>
            </a:r>
            <a:r>
              <a:rPr lang="de-CH" sz="2400" b="1" dirty="0" err="1" smtClean="0">
                <a:latin typeface="Trebuchet MS" panose="020B0603020202020204" pitchFamily="34" charset="0"/>
              </a:rPr>
              <a:t>secondary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irradiations</a:t>
            </a:r>
            <a:r>
              <a:rPr lang="de-CH" sz="2400" b="1" dirty="0" smtClean="0">
                <a:latin typeface="Trebuchet MS" panose="020B0603020202020204" pitchFamily="34" charset="0"/>
              </a:rPr>
              <a:t> / </a:t>
            </a:r>
            <a:r>
              <a:rPr lang="de-CH" sz="2400" b="1" dirty="0" err="1" smtClean="0">
                <a:latin typeface="Trebuchet MS" panose="020B0603020202020204" pitchFamily="34" charset="0"/>
              </a:rPr>
              <a:t>protection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by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varnish</a:t>
            </a:r>
            <a:r>
              <a:rPr lang="de-CH" sz="2400" b="1" dirty="0" smtClean="0">
                <a:latin typeface="Trebuchet MS" panose="020B0603020202020204" pitchFamily="34" charset="0"/>
              </a:rPr>
              <a:t>:</a:t>
            </a:r>
            <a:endParaRPr lang="de-CH" sz="24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lang="de-CH" sz="800" b="1" dirty="0">
              <a:latin typeface="Trebuchet MS" panose="020B0603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1" r="6971"/>
          <a:stretch/>
        </p:blipFill>
        <p:spPr>
          <a:xfrm>
            <a:off x="453358" y="2191117"/>
            <a:ext cx="5194407" cy="4455572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5850639" y="2322373"/>
            <a:ext cx="608255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19  Standard mixture with </a:t>
            </a:r>
            <a:r>
              <a:rPr lang="en-US" sz="2400" b="1" baseline="300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6</a:t>
            </a: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LiF/</a:t>
            </a:r>
            <a:r>
              <a:rPr lang="en-US" sz="24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ZnS</a:t>
            </a:r>
            <a:endParaRPr lang="en-US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Relative I(0):	100%</a:t>
            </a:r>
          </a:p>
          <a:p>
            <a:pPr algn="just" hangingPunct="0">
              <a:spcBef>
                <a:spcPts val="2400"/>
              </a:spcBef>
              <a:tabLst>
                <a:tab pos="228600" algn="l"/>
                <a:tab pos="449580" algn="l"/>
              </a:tabLst>
            </a:pP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20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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Mixture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with </a:t>
            </a:r>
            <a:r>
              <a:rPr lang="en-US" sz="2400" b="1" baseline="30000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10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n-US" sz="2400" b="1" baseline="-25000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O</a:t>
            </a:r>
            <a:r>
              <a:rPr lang="en-US" sz="2400" b="1" baseline="-25000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3</a:t>
            </a:r>
          </a:p>
          <a:p>
            <a:pPr algn="just" hangingPunct="0">
              <a:spcBef>
                <a:spcPts val="2400"/>
              </a:spcBef>
              <a:tabLst>
                <a:tab pos="228600" algn="l"/>
                <a:tab pos="449580" algn="l"/>
              </a:tabLst>
            </a:pP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Relative I(0):	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18%</a:t>
            </a:r>
            <a:endParaRPr lang="en-US" sz="2400" b="1" dirty="0">
              <a:solidFill>
                <a:srgbClr val="00B05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just" hangingPunct="0">
              <a:spcBef>
                <a:spcPts val="2400"/>
              </a:spcBef>
              <a:tabLst>
                <a:tab pos="228600" algn="l"/>
                <a:tab pos="449580" algn="l"/>
              </a:tabLst>
            </a:pP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24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 Standard </a:t>
            </a:r>
            <a:r>
              <a:rPr lang="en-US" sz="2400" b="1" baseline="30000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6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LiF/</a:t>
            </a:r>
            <a:r>
              <a:rPr lang="en-US" sz="2400" b="1" dirty="0" err="1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ZnS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mixture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with 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high quantity of varnish</a:t>
            </a:r>
          </a:p>
          <a:p>
            <a:pPr algn="just" hangingPunct="0">
              <a:spcBef>
                <a:spcPts val="2400"/>
              </a:spcBef>
              <a:tabLst>
                <a:tab pos="228600" algn="l"/>
                <a:tab pos="449580" algn="l"/>
              </a:tabLst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Relative I(0):	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35%</a:t>
            </a:r>
            <a:endParaRPr lang="de-CH" sz="2400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Degradation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88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13</a:t>
            </a:fld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746894" y="1583913"/>
            <a:ext cx="10232045" cy="58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 err="1" smtClean="0">
                <a:latin typeface="Trebuchet MS" panose="020B0603020202020204" pitchFamily="34" charset="0"/>
              </a:rPr>
              <a:t>Avoid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oxygen</a:t>
            </a:r>
            <a:r>
              <a:rPr lang="de-CH" sz="2400" b="1" dirty="0" smtClean="0">
                <a:latin typeface="Trebuchet MS" panose="020B0603020202020204" pitchFamily="34" charset="0"/>
              </a:rPr>
              <a:t>:</a:t>
            </a:r>
            <a:endParaRPr lang="de-CH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23436" t="11316" r="23833" b="19328"/>
          <a:stretch/>
        </p:blipFill>
        <p:spPr>
          <a:xfrm>
            <a:off x="299678" y="2319063"/>
            <a:ext cx="5142945" cy="4227734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5624712" y="2319063"/>
            <a:ext cx="60825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Degradation of </a:t>
            </a:r>
            <a:r>
              <a:rPr lang="en-US" sz="24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ZnS</a:t>
            </a: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-phosphor by electron beam in different gas media</a:t>
            </a:r>
          </a:p>
          <a:p>
            <a:pPr algn="just" hangingPunct="0">
              <a:spcBef>
                <a:spcPts val="2400"/>
              </a:spcBef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Argon does not stop complete degradation but fast component (oxidation process of the surface)</a:t>
            </a:r>
            <a:endParaRPr lang="de-CH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775448" y="5441452"/>
            <a:ext cx="59318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S.H. Chen et al. / Journal of Luminescence 109 (2004) </a:t>
            </a:r>
            <a:r>
              <a:rPr lang="fr-FR" dirty="0" smtClean="0"/>
              <a:t>93–102</a:t>
            </a:r>
          </a:p>
          <a:p>
            <a:r>
              <a:rPr lang="it-IT" i="1" dirty="0"/>
              <a:t>N</a:t>
            </a:r>
            <a:r>
              <a:rPr lang="it-IT" dirty="0"/>
              <a:t>.</a:t>
            </a:r>
            <a:r>
              <a:rPr lang="it-IT" i="1" dirty="0"/>
              <a:t>E</a:t>
            </a:r>
            <a:r>
              <a:rPr lang="it-IT" dirty="0"/>
              <a:t>. </a:t>
            </a:r>
            <a:r>
              <a:rPr lang="it-IT" i="1" dirty="0" err="1"/>
              <a:t>Brese</a:t>
            </a:r>
            <a:r>
              <a:rPr lang="it-IT" i="1" dirty="0"/>
              <a:t> et al</a:t>
            </a:r>
            <a:r>
              <a:rPr lang="it-IT" dirty="0"/>
              <a:t>. / </a:t>
            </a:r>
            <a:r>
              <a:rPr lang="it-IT" i="1" dirty="0"/>
              <a:t>Solid State </a:t>
            </a:r>
            <a:r>
              <a:rPr lang="it-IT" i="1" dirty="0" err="1"/>
              <a:t>Ionics</a:t>
            </a:r>
            <a:r>
              <a:rPr lang="it-IT" i="1" dirty="0"/>
              <a:t> </a:t>
            </a:r>
            <a:r>
              <a:rPr lang="it-IT" dirty="0"/>
              <a:t>123 (1999) 19 –24</a:t>
            </a:r>
            <a:endParaRPr lang="de-CH" dirty="0"/>
          </a:p>
        </p:txBody>
      </p:sp>
      <p:sp>
        <p:nvSpPr>
          <p:cNvPr id="7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Degradation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12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14</a:t>
            </a:fld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648547" y="1552932"/>
            <a:ext cx="1023204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 err="1" smtClean="0">
                <a:latin typeface="Trebuchet MS" panose="020B0603020202020204" pitchFamily="34" charset="0"/>
              </a:rPr>
              <a:t>Sum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of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above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and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further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things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to</a:t>
            </a:r>
            <a:r>
              <a:rPr lang="de-CH" sz="2400" b="1" dirty="0" smtClean="0">
                <a:latin typeface="Trebuchet MS" panose="020B0603020202020204" pitchFamily="34" charset="0"/>
              </a:rPr>
              <a:t> do </a:t>
            </a:r>
            <a:r>
              <a:rPr lang="de-CH" sz="2400" b="1" dirty="0" err="1" smtClean="0">
                <a:latin typeface="Trebuchet MS" panose="020B0603020202020204" pitchFamily="34" charset="0"/>
              </a:rPr>
              <a:t>to</a:t>
            </a:r>
            <a:r>
              <a:rPr lang="de-CH" sz="2400" b="1" dirty="0" smtClean="0">
                <a:latin typeface="Trebuchet MS" panose="020B0603020202020204" pitchFamily="34" charset="0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</a:rPr>
              <a:t>improve</a:t>
            </a:r>
            <a:r>
              <a:rPr lang="de-CH" sz="2400" b="1" dirty="0" smtClean="0">
                <a:latin typeface="Trebuchet MS" panose="020B0603020202020204" pitchFamily="34" charset="0"/>
              </a:rPr>
              <a:t>:</a:t>
            </a:r>
            <a:endParaRPr lang="de-CH" sz="24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lang="de-CH" sz="800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CH" b="1" dirty="0" err="1">
                <a:latin typeface="Trebuchet MS" panose="020B0603020202020204" pitchFamily="34" charset="0"/>
              </a:rPr>
              <a:t>Reduction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of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mechanism</a:t>
            </a:r>
            <a:r>
              <a:rPr lang="de-CH" b="1" dirty="0">
                <a:latin typeface="Trebuchet MS" panose="020B0603020202020204" pitchFamily="34" charset="0"/>
              </a:rPr>
              <a:t> 1: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err="1">
                <a:latin typeface="Trebuchet MS" panose="020B0603020202020204" pitchFamily="34" charset="0"/>
              </a:rPr>
              <a:t>Use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scintillator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with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smtClean="0">
                <a:latin typeface="Trebuchet MS" panose="020B0603020202020204" pitchFamily="34" charset="0"/>
              </a:rPr>
              <a:t>wider band </a:t>
            </a:r>
            <a:r>
              <a:rPr lang="de-CH" b="1" dirty="0" err="1">
                <a:latin typeface="Trebuchet MS" panose="020B0603020202020204" pitchFamily="34" charset="0"/>
              </a:rPr>
              <a:t>gap</a:t>
            </a:r>
            <a:r>
              <a:rPr lang="de-CH" b="1" dirty="0">
                <a:latin typeface="Trebuchet MS" panose="020B0603020202020204" pitchFamily="34" charset="0"/>
              </a:rPr>
              <a:t> (but </a:t>
            </a:r>
            <a:r>
              <a:rPr lang="de-CH" b="1" dirty="0" err="1" smtClean="0">
                <a:latin typeface="Trebuchet MS" panose="020B0603020202020204" pitchFamily="34" charset="0"/>
              </a:rPr>
              <a:t>intrinsically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reduced</a:t>
            </a:r>
            <a:r>
              <a:rPr lang="de-CH" b="1" dirty="0">
                <a:latin typeface="Trebuchet MS" panose="020B0603020202020204" pitchFamily="34" charset="0"/>
              </a:rPr>
              <a:t> light </a:t>
            </a:r>
            <a:r>
              <a:rPr lang="de-CH" b="1" dirty="0" err="1">
                <a:latin typeface="Trebuchet MS" panose="020B0603020202020204" pitchFamily="34" charset="0"/>
              </a:rPr>
              <a:t>yield</a:t>
            </a:r>
            <a:r>
              <a:rPr lang="de-CH" b="1" dirty="0"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Use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emission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center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emitting</a:t>
            </a:r>
            <a:r>
              <a:rPr lang="de-CH" b="1" dirty="0" smtClean="0">
                <a:latin typeface="Trebuchet MS" panose="020B0603020202020204" pitchFamily="34" charset="0"/>
              </a:rPr>
              <a:t> in </a:t>
            </a:r>
            <a:r>
              <a:rPr lang="de-CH" b="1" dirty="0" err="1" smtClean="0"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latin typeface="Trebuchet MS" panose="020B0603020202020204" pitchFamily="34" charset="0"/>
              </a:rPr>
              <a:t> orange / </a:t>
            </a:r>
            <a:r>
              <a:rPr lang="de-CH" b="1" dirty="0" err="1" smtClean="0">
                <a:latin typeface="Trebuchet MS" panose="020B0603020202020204" pitchFamily="34" charset="0"/>
              </a:rPr>
              <a:t>red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region</a:t>
            </a:r>
            <a:endParaRPr lang="de-CH" b="1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Use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phosphor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with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lowest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possible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impurities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and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disorder</a:t>
            </a:r>
            <a:r>
              <a:rPr lang="de-CH" b="1" dirty="0">
                <a:latin typeface="Trebuchet MS" panose="020B0603020202020204" pitchFamily="34" charset="0"/>
              </a:rPr>
              <a:t> (high </a:t>
            </a:r>
            <a:r>
              <a:rPr lang="de-CH" b="1" dirty="0" err="1">
                <a:latin typeface="Trebuchet MS" panose="020B0603020202020204" pitchFamily="34" charset="0"/>
              </a:rPr>
              <a:t>crystallinity</a:t>
            </a:r>
            <a:r>
              <a:rPr lang="de-CH" b="1" dirty="0"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>
                <a:latin typeface="Trebuchet MS" panose="020B0603020202020204" pitchFamily="34" charset="0"/>
              </a:rPr>
              <a:t>Change </a:t>
            </a:r>
            <a:r>
              <a:rPr lang="de-CH" b="1" dirty="0" err="1">
                <a:latin typeface="Trebuchet MS" panose="020B0603020202020204" pitchFamily="34" charset="0"/>
              </a:rPr>
              <a:t>from</a:t>
            </a:r>
            <a:r>
              <a:rPr lang="de-CH" b="1" dirty="0">
                <a:latin typeface="Trebuchet MS" panose="020B0603020202020204" pitchFamily="34" charset="0"/>
              </a:rPr>
              <a:t> Li-6 </a:t>
            </a:r>
            <a:r>
              <a:rPr lang="de-CH" b="1" dirty="0" err="1">
                <a:latin typeface="Trebuchet MS" panose="020B0603020202020204" pitchFamily="34" charset="0"/>
              </a:rPr>
              <a:t>to</a:t>
            </a:r>
            <a:r>
              <a:rPr lang="de-CH" b="1" dirty="0">
                <a:latin typeface="Trebuchet MS" panose="020B0603020202020204" pitchFamily="34" charset="0"/>
              </a:rPr>
              <a:t> B-10 </a:t>
            </a:r>
            <a:r>
              <a:rPr lang="de-CH" b="1" dirty="0" err="1">
                <a:latin typeface="Trebuchet MS" panose="020B0603020202020204" pitchFamily="34" charset="0"/>
              </a:rPr>
              <a:t>or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Gd</a:t>
            </a:r>
            <a:r>
              <a:rPr lang="de-CH" b="1" dirty="0">
                <a:latin typeface="Trebuchet MS" panose="020B0603020202020204" pitchFamily="34" charset="0"/>
              </a:rPr>
              <a:t>, due </a:t>
            </a:r>
            <a:r>
              <a:rPr lang="de-CH" b="1" dirty="0" err="1">
                <a:latin typeface="Trebuchet MS" panose="020B0603020202020204" pitchFamily="34" charset="0"/>
              </a:rPr>
              <a:t>to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lower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energetic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secondary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radiations</a:t>
            </a:r>
            <a:r>
              <a:rPr lang="de-CH" b="1" dirty="0">
                <a:latin typeface="Trebuchet MS" panose="020B0603020202020204" pitchFamily="34" charset="0"/>
              </a:rPr>
              <a:t> (but </a:t>
            </a:r>
            <a:r>
              <a:rPr lang="de-CH" b="1" dirty="0" err="1">
                <a:latin typeface="Trebuchet MS" panose="020B0603020202020204" pitchFamily="34" charset="0"/>
              </a:rPr>
              <a:t>reduced</a:t>
            </a:r>
            <a:r>
              <a:rPr lang="de-CH" b="1" dirty="0">
                <a:latin typeface="Trebuchet MS" panose="020B0603020202020204" pitchFamily="34" charset="0"/>
              </a:rPr>
              <a:t> light </a:t>
            </a:r>
            <a:r>
              <a:rPr lang="de-CH" b="1" dirty="0" err="1">
                <a:latin typeface="Trebuchet MS" panose="020B0603020202020204" pitchFamily="34" charset="0"/>
              </a:rPr>
              <a:t>output</a:t>
            </a:r>
            <a:r>
              <a:rPr lang="de-CH" b="1" dirty="0" smtClean="0">
                <a:latin typeface="Trebuchet MS" panose="020B0603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smtClean="0">
                <a:latin typeface="Trebuchet MS" panose="020B0603020202020204" pitchFamily="34" charset="0"/>
              </a:rPr>
              <a:t>Doping </a:t>
            </a:r>
            <a:r>
              <a:rPr lang="de-CH" b="1" dirty="0" err="1" smtClean="0">
                <a:latin typeface="Trebuchet MS" panose="020B0603020202020204" pitchFamily="34" charset="0"/>
              </a:rPr>
              <a:t>with</a:t>
            </a:r>
            <a:r>
              <a:rPr lang="de-CH" b="1" dirty="0" smtClean="0">
                <a:latin typeface="Trebuchet MS" panose="020B0603020202020204" pitchFamily="34" charset="0"/>
              </a:rPr>
              <a:t> different </a:t>
            </a:r>
            <a:r>
              <a:rPr lang="de-CH" b="1" dirty="0" err="1" smtClean="0">
                <a:latin typeface="Trebuchet MS" panose="020B0603020202020204" pitchFamily="34" charset="0"/>
              </a:rPr>
              <a:t>cations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to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suppress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damage</a:t>
            </a:r>
            <a:r>
              <a:rPr lang="de-CH" b="1" dirty="0" smtClean="0">
                <a:latin typeface="Trebuchet MS" panose="020B0603020202020204" pitchFamily="34" charset="0"/>
              </a:rPr>
              <a:t> (</a:t>
            </a:r>
            <a:r>
              <a:rPr lang="de-CH" b="1" dirty="0" err="1" smtClean="0">
                <a:latin typeface="Trebuchet MS" panose="020B0603020202020204" pitchFamily="34" charset="0"/>
              </a:rPr>
              <a:t>self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repair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mechanism</a:t>
            </a:r>
            <a:r>
              <a:rPr lang="de-CH" b="1" dirty="0" smtClean="0">
                <a:latin typeface="Trebuchet MS" panose="020B0603020202020204" pitchFamily="34" charset="0"/>
              </a:rPr>
              <a:t>)</a:t>
            </a:r>
            <a:endParaRPr lang="de-CH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endParaRPr lang="de-CH" b="1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CH" b="1" dirty="0" err="1">
                <a:latin typeface="Trebuchet MS" panose="020B0603020202020204" pitchFamily="34" charset="0"/>
              </a:rPr>
              <a:t>Reduction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of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mechanism</a:t>
            </a:r>
            <a:r>
              <a:rPr lang="de-CH" b="1" dirty="0">
                <a:latin typeface="Trebuchet MS" panose="020B0603020202020204" pitchFamily="34" charset="0"/>
              </a:rPr>
              <a:t> 2: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err="1">
                <a:latin typeface="Trebuchet MS" panose="020B0603020202020204" pitchFamily="34" charset="0"/>
              </a:rPr>
              <a:t>Avoid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oxygen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and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other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reactive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gases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to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supress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reaction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with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environment</a:t>
            </a:r>
            <a:endParaRPr lang="de-CH" dirty="0"/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Degradation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155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15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8" r="12013" b="3805"/>
          <a:stretch/>
        </p:blipFill>
        <p:spPr>
          <a:xfrm>
            <a:off x="217583" y="1653762"/>
            <a:ext cx="5457864" cy="5008295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6-LiF / Zn(Cd)S-Scintillation 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screens </a:t>
            </a:r>
          </a:p>
        </p:txBody>
      </p:sp>
      <p:sp>
        <p:nvSpPr>
          <p:cNvPr id="7" name="Rechteck 6"/>
          <p:cNvSpPr/>
          <p:nvPr/>
        </p:nvSpPr>
        <p:spPr>
          <a:xfrm>
            <a:off x="5942320" y="1653762"/>
            <a:ext cx="6075509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200" b="1" dirty="0" smtClean="0">
                <a:latin typeface="Trebuchet MS" panose="020B0603020202020204" pitchFamily="34" charset="0"/>
              </a:rPr>
              <a:t>Main </a:t>
            </a:r>
            <a:r>
              <a:rPr lang="de-CH" sz="2200" b="1" dirty="0" err="1" smtClean="0">
                <a:latin typeface="Trebuchet MS" panose="020B0603020202020204" pitchFamily="34" charset="0"/>
              </a:rPr>
              <a:t>Reasons</a:t>
            </a:r>
            <a:r>
              <a:rPr lang="de-CH" sz="2200" b="1" dirty="0" smtClean="0">
                <a:latin typeface="Trebuchet MS" panose="020B0603020202020204" pitchFamily="34" charset="0"/>
              </a:rPr>
              <a:t> </a:t>
            </a:r>
            <a:r>
              <a:rPr lang="de-CH" sz="2200" b="1" dirty="0" err="1" smtClean="0">
                <a:latin typeface="Trebuchet MS" panose="020B0603020202020204" pitchFamily="34" charset="0"/>
              </a:rPr>
              <a:t>for</a:t>
            </a:r>
            <a:r>
              <a:rPr lang="de-CH" sz="2200" b="1" dirty="0" smtClean="0">
                <a:latin typeface="Trebuchet MS" panose="020B0603020202020204" pitchFamily="34" charset="0"/>
              </a:rPr>
              <a:t> </a:t>
            </a:r>
            <a:r>
              <a:rPr lang="de-CH" sz="2200" b="1" dirty="0" err="1" smtClean="0">
                <a:latin typeface="Trebuchet MS" panose="020B0603020202020204" pitchFamily="34" charset="0"/>
              </a:rPr>
              <a:t>higher</a:t>
            </a:r>
            <a:r>
              <a:rPr lang="de-CH" sz="2200" b="1" dirty="0" smtClean="0">
                <a:latin typeface="Trebuchet MS" panose="020B0603020202020204" pitchFamily="34" charset="0"/>
              </a:rPr>
              <a:t> </a:t>
            </a:r>
            <a:r>
              <a:rPr lang="de-CH" sz="2200" b="1" dirty="0" err="1" smtClean="0">
                <a:latin typeface="Trebuchet MS" panose="020B0603020202020204" pitchFamily="34" charset="0"/>
              </a:rPr>
              <a:t>radiation</a:t>
            </a:r>
            <a:r>
              <a:rPr lang="de-CH" sz="2200" b="1" dirty="0" smtClean="0">
                <a:latin typeface="Trebuchet MS" panose="020B0603020202020204" pitchFamily="34" charset="0"/>
              </a:rPr>
              <a:t> </a:t>
            </a:r>
            <a:r>
              <a:rPr lang="de-CH" sz="2200" b="1" dirty="0" err="1" smtClean="0">
                <a:latin typeface="Trebuchet MS" panose="020B0603020202020204" pitchFamily="34" charset="0"/>
              </a:rPr>
              <a:t>hardness</a:t>
            </a:r>
            <a:r>
              <a:rPr lang="de-CH" sz="2200" b="1" dirty="0" smtClean="0">
                <a:latin typeface="Trebuchet MS" panose="020B0603020202020204" pitchFamily="34" charset="0"/>
              </a:rPr>
              <a:t>:</a:t>
            </a:r>
            <a:endParaRPr lang="de-CH" sz="2200" b="1" dirty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Red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emission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shows</a:t>
            </a:r>
            <a:r>
              <a:rPr lang="de-CH" b="1" dirty="0" smtClean="0">
                <a:latin typeface="Trebuchet MS" panose="020B0603020202020204" pitchFamily="34" charset="0"/>
              </a:rPr>
              <a:t> in </a:t>
            </a:r>
            <a:r>
              <a:rPr lang="de-CH" b="1" dirty="0" err="1" smtClean="0">
                <a:latin typeface="Trebuchet MS" panose="020B0603020202020204" pitchFamily="34" charset="0"/>
              </a:rPr>
              <a:t>general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higher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radiation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hardness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and</a:t>
            </a:r>
            <a:endParaRPr lang="de-CH" b="1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8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Red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emission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is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more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efficient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with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standard</a:t>
            </a:r>
            <a:r>
              <a:rPr lang="de-CH" b="1" dirty="0" smtClean="0">
                <a:latin typeface="Trebuchet MS" panose="020B0603020202020204" pitchFamily="34" charset="0"/>
              </a:rPr>
              <a:t> CCD </a:t>
            </a:r>
            <a:r>
              <a:rPr lang="de-CH" b="1" dirty="0" err="1" smtClean="0">
                <a:latin typeface="Trebuchet MS" panose="020B0603020202020204" pitchFamily="34" charset="0"/>
              </a:rPr>
              <a:t>camera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system</a:t>
            </a:r>
            <a:endParaRPr lang="de-CH" b="1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800"/>
              </a:spcBef>
              <a:buFontTx/>
              <a:buChar char="-"/>
            </a:pPr>
            <a:r>
              <a:rPr lang="de-CH" b="1" baseline="30000" dirty="0" smtClean="0">
                <a:latin typeface="Trebuchet MS" panose="020B0603020202020204" pitchFamily="34" charset="0"/>
              </a:rPr>
              <a:t>113</a:t>
            </a:r>
            <a:r>
              <a:rPr lang="de-CH" b="1" dirty="0" smtClean="0">
                <a:latin typeface="Trebuchet MS" panose="020B0603020202020204" pitchFamily="34" charset="0"/>
              </a:rPr>
              <a:t>Cd </a:t>
            </a:r>
            <a:r>
              <a:rPr lang="de-CH" b="1" dirty="0" err="1" smtClean="0">
                <a:latin typeface="Trebuchet MS" panose="020B0603020202020204" pitchFamily="34" charset="0"/>
              </a:rPr>
              <a:t>is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generating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conversion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electrons</a:t>
            </a:r>
            <a:r>
              <a:rPr lang="de-CH" b="1" dirty="0" smtClean="0">
                <a:latin typeface="Trebuchet MS" panose="020B0603020202020204" pitchFamily="34" charset="0"/>
              </a:rPr>
              <a:t>, </a:t>
            </a:r>
            <a:r>
              <a:rPr lang="de-CH" b="1" dirty="0" err="1" smtClean="0">
                <a:latin typeface="Trebuchet MS" panose="020B0603020202020204" pitchFamily="34" charset="0"/>
              </a:rPr>
              <a:t>which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are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less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destructive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than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triton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and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alpha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particles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from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baseline="30000" dirty="0" smtClean="0">
                <a:latin typeface="Trebuchet MS" panose="020B0603020202020204" pitchFamily="34" charset="0"/>
              </a:rPr>
              <a:t>6</a:t>
            </a:r>
            <a:r>
              <a:rPr lang="de-CH" b="1" dirty="0" smtClean="0">
                <a:latin typeface="Trebuchet MS" panose="020B0603020202020204" pitchFamily="34" charset="0"/>
              </a:rPr>
              <a:t>Li</a:t>
            </a:r>
          </a:p>
          <a:p>
            <a:pPr marL="285750" indent="-285750">
              <a:spcBef>
                <a:spcPts val="1800"/>
              </a:spcBef>
              <a:buFontTx/>
              <a:buChar char="-"/>
            </a:pPr>
            <a:r>
              <a:rPr lang="de-CH" b="1" dirty="0" err="1">
                <a:latin typeface="Trebuchet MS" panose="020B0603020202020204" pitchFamily="34" charset="0"/>
              </a:rPr>
              <a:t>Protection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against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air</a:t>
            </a:r>
            <a:r>
              <a:rPr lang="de-CH" b="1" dirty="0">
                <a:latin typeface="Trebuchet MS" panose="020B0603020202020204" pitchFamily="34" charset="0"/>
              </a:rPr>
              <a:t> (</a:t>
            </a:r>
            <a:r>
              <a:rPr lang="de-CH" b="1" dirty="0" err="1">
                <a:latin typeface="Trebuchet MS" panose="020B0603020202020204" pitchFamily="34" charset="0"/>
              </a:rPr>
              <a:t>oxygen</a:t>
            </a:r>
            <a:r>
              <a:rPr lang="de-CH" b="1" dirty="0">
                <a:latin typeface="Trebuchet MS" panose="020B0603020202020204" pitchFamily="34" charset="0"/>
              </a:rPr>
              <a:t>) </a:t>
            </a:r>
            <a:r>
              <a:rPr lang="de-CH" b="1" dirty="0" err="1">
                <a:latin typeface="Trebuchet MS" panose="020B0603020202020204" pitchFamily="34" charset="0"/>
              </a:rPr>
              <a:t>by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use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of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higher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varnish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quantity</a:t>
            </a:r>
            <a:endParaRPr lang="de-CH" b="1" dirty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8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Use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less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baseline="30000" dirty="0" smtClean="0">
                <a:latin typeface="Trebuchet MS" panose="020B0603020202020204" pitchFamily="34" charset="0"/>
              </a:rPr>
              <a:t>6</a:t>
            </a:r>
            <a:r>
              <a:rPr lang="de-CH" b="1" dirty="0" smtClean="0">
                <a:latin typeface="Trebuchet MS" panose="020B0603020202020204" pitchFamily="34" charset="0"/>
              </a:rPr>
              <a:t>LiF in </a:t>
            </a:r>
            <a:r>
              <a:rPr lang="de-CH" b="1" dirty="0" err="1" smtClean="0"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mixture</a:t>
            </a:r>
            <a:r>
              <a:rPr lang="de-CH" b="1" dirty="0" smtClean="0">
                <a:latin typeface="Trebuchet MS" panose="020B0603020202020204" pitchFamily="34" charset="0"/>
              </a:rPr>
              <a:t> (</a:t>
            </a:r>
            <a:r>
              <a:rPr lang="de-CH" b="1" dirty="0" err="1" smtClean="0">
                <a:latin typeface="Trebuchet MS" panose="020B0603020202020204" pitchFamily="34" charset="0"/>
              </a:rPr>
              <a:t>Reduction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penetration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phosphor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by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alpha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particles</a:t>
            </a:r>
            <a:r>
              <a:rPr lang="de-CH" b="1" dirty="0" smtClean="0">
                <a:latin typeface="Trebuchet MS" panose="020B0603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550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16</a:t>
            </a:fld>
            <a:endParaRPr lang="de-CH" dirty="0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6-LiF / Zn(Cd)S-Scintillation 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screens </a:t>
            </a:r>
          </a:p>
        </p:txBody>
      </p:sp>
      <p:sp>
        <p:nvSpPr>
          <p:cNvPr id="9" name="Rechteck 8"/>
          <p:cNvSpPr/>
          <p:nvPr/>
        </p:nvSpPr>
        <p:spPr>
          <a:xfrm>
            <a:off x="391409" y="1572925"/>
            <a:ext cx="1140918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 smtClean="0">
                <a:latin typeface="Trebuchet MS" panose="020B0603020202020204" pitchFamily="34" charset="0"/>
              </a:rPr>
              <a:t>Main </a:t>
            </a:r>
            <a:r>
              <a:rPr lang="de-CH" sz="2400" b="1" dirty="0" err="1" smtClean="0">
                <a:latin typeface="Trebuchet MS" panose="020B0603020202020204" pitchFamily="34" charset="0"/>
              </a:rPr>
              <a:t>features</a:t>
            </a:r>
            <a:r>
              <a:rPr lang="de-CH" sz="2400" b="1" dirty="0" smtClean="0">
                <a:latin typeface="Trebuchet MS" panose="020B0603020202020204" pitchFamily="34" charset="0"/>
              </a:rPr>
              <a:t>:</a:t>
            </a:r>
            <a:endParaRPr lang="de-CH" sz="2400" b="1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de-CH" b="1" dirty="0" smtClean="0">
                <a:latin typeface="Trebuchet MS" panose="020B0603020202020204" pitchFamily="34" charset="0"/>
              </a:rPr>
              <a:t>After </a:t>
            </a:r>
            <a:r>
              <a:rPr lang="de-CH" b="1" dirty="0" err="1" smtClean="0">
                <a:latin typeface="Trebuchet MS" panose="020B0603020202020204" pitchFamily="34" charset="0"/>
              </a:rPr>
              <a:t>some</a:t>
            </a:r>
            <a:r>
              <a:rPr lang="de-CH" b="1" dirty="0" smtClean="0">
                <a:latin typeface="Trebuchet MS" panose="020B0603020202020204" pitchFamily="34" charset="0"/>
              </a:rPr>
              <a:t> time </a:t>
            </a:r>
            <a:r>
              <a:rPr lang="de-CH" b="1" dirty="0" err="1" smtClean="0"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irradiation</a:t>
            </a:r>
            <a:r>
              <a:rPr lang="de-CH" b="1" dirty="0" smtClean="0">
                <a:latin typeface="Trebuchet MS" panose="020B0603020202020204" pitchFamily="34" charset="0"/>
              </a:rPr>
              <a:t> 50% </a:t>
            </a:r>
            <a:r>
              <a:rPr lang="de-CH" b="1" dirty="0" err="1" smtClean="0">
                <a:latin typeface="Trebuchet MS" panose="020B0603020202020204" pitchFamily="34" charset="0"/>
              </a:rPr>
              <a:t>higher</a:t>
            </a:r>
            <a:r>
              <a:rPr lang="de-CH" b="1" dirty="0" smtClean="0">
                <a:latin typeface="Trebuchet MS" panose="020B0603020202020204" pitchFamily="34" charset="0"/>
              </a:rPr>
              <a:t> light </a:t>
            </a:r>
            <a:r>
              <a:rPr lang="de-CH" b="1" dirty="0" err="1" smtClean="0">
                <a:latin typeface="Trebuchet MS" panose="020B0603020202020204" pitchFamily="34" charset="0"/>
              </a:rPr>
              <a:t>output</a:t>
            </a:r>
            <a:r>
              <a:rPr lang="de-CH" b="1" dirty="0" smtClean="0">
                <a:latin typeface="Trebuchet MS" panose="020B0603020202020204" pitchFamily="34" charset="0"/>
              </a:rPr>
              <a:t>!</a:t>
            </a:r>
            <a:endParaRPr lang="de-CH" b="1" dirty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Similar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resolution</a:t>
            </a:r>
            <a:r>
              <a:rPr lang="de-CH" b="1" dirty="0" smtClean="0">
                <a:latin typeface="Trebuchet MS" panose="020B0603020202020204" pitchFamily="34" charset="0"/>
              </a:rPr>
              <a:t> in </a:t>
            </a:r>
            <a:r>
              <a:rPr lang="de-CH" b="1" dirty="0" err="1" smtClean="0">
                <a:latin typeface="Trebuchet MS" panose="020B0603020202020204" pitchFamily="34" charset="0"/>
              </a:rPr>
              <a:t>comparison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to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ZnS:Cu</a:t>
            </a:r>
            <a:r>
              <a:rPr lang="de-CH" b="1" dirty="0" smtClean="0">
                <a:latin typeface="Trebuchet MS" panose="020B0603020202020204" pitchFamily="34" charset="0"/>
              </a:rPr>
              <a:t>/</a:t>
            </a:r>
            <a:r>
              <a:rPr lang="de-CH" b="1" baseline="30000" dirty="0" smtClean="0">
                <a:latin typeface="Trebuchet MS" panose="020B0603020202020204" pitchFamily="34" charset="0"/>
              </a:rPr>
              <a:t>6</a:t>
            </a:r>
            <a:r>
              <a:rPr lang="de-CH" b="1" dirty="0" smtClean="0">
                <a:latin typeface="Trebuchet MS" panose="020B0603020202020204" pitchFamily="34" charset="0"/>
              </a:rPr>
              <a:t>LiF </a:t>
            </a:r>
            <a:r>
              <a:rPr lang="de-CH" b="1" dirty="0" err="1" smtClean="0">
                <a:latin typeface="Trebuchet MS" panose="020B0603020202020204" pitchFamily="34" charset="0"/>
              </a:rPr>
              <a:t>scintillation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screen</a:t>
            </a:r>
            <a:endParaRPr lang="de-CH" b="1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Better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neutron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statistics</a:t>
            </a:r>
            <a:r>
              <a:rPr lang="de-CH" b="1" dirty="0" smtClean="0">
                <a:latin typeface="Trebuchet MS" panose="020B0603020202020204" pitchFamily="34" charset="0"/>
              </a:rPr>
              <a:t> due </a:t>
            </a:r>
            <a:r>
              <a:rPr lang="de-CH" b="1" dirty="0" err="1" smtClean="0">
                <a:latin typeface="Trebuchet MS" panose="020B0603020202020204" pitchFamily="34" charset="0"/>
              </a:rPr>
              <a:t>to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Cd</a:t>
            </a:r>
            <a:r>
              <a:rPr lang="de-CH" b="1" dirty="0" smtClean="0">
                <a:latin typeface="Trebuchet MS" panose="020B0603020202020204" pitchFamily="34" charset="0"/>
              </a:rPr>
              <a:t>-absorption. </a:t>
            </a:r>
            <a:r>
              <a:rPr lang="de-CH" b="1" baseline="30000" dirty="0" smtClean="0">
                <a:latin typeface="Trebuchet MS" panose="020B0603020202020204" pitchFamily="34" charset="0"/>
              </a:rPr>
              <a:t>113</a:t>
            </a:r>
            <a:r>
              <a:rPr lang="de-CH" b="1" dirty="0" smtClean="0">
                <a:latin typeface="Trebuchet MS" panose="020B0603020202020204" pitchFamily="34" charset="0"/>
              </a:rPr>
              <a:t>Cd (</a:t>
            </a:r>
            <a:r>
              <a:rPr lang="de-CH" b="1" dirty="0">
                <a:latin typeface="Trebuchet MS" panose="020B0603020202020204" pitchFamily="34" charset="0"/>
              </a:rPr>
              <a:t>~13% </a:t>
            </a:r>
            <a:r>
              <a:rPr lang="de-CH" b="1" dirty="0" err="1" smtClean="0">
                <a:latin typeface="Trebuchet MS" panose="020B0603020202020204" pitchFamily="34" charset="0"/>
              </a:rPr>
              <a:t>abundancy</a:t>
            </a:r>
            <a:r>
              <a:rPr lang="de-CH" b="1" dirty="0" smtClean="0">
                <a:latin typeface="Trebuchet MS" panose="020B0603020202020204" pitchFamily="34" charset="0"/>
              </a:rPr>
              <a:t>) </a:t>
            </a:r>
            <a:r>
              <a:rPr lang="de-CH" b="1" dirty="0" err="1" smtClean="0">
                <a:latin typeface="Trebuchet MS" panose="020B0603020202020204" pitchFamily="34" charset="0"/>
              </a:rPr>
              <a:t>has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neutron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cross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section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of</a:t>
            </a:r>
            <a:r>
              <a:rPr lang="de-CH" b="1" dirty="0" smtClean="0">
                <a:latin typeface="Trebuchet MS" panose="020B0603020202020204" pitchFamily="34" charset="0"/>
              </a:rPr>
              <a:t> 20’000</a:t>
            </a:r>
          </a:p>
          <a:p>
            <a:pPr marL="285750" indent="-285750">
              <a:spcBef>
                <a:spcPts val="1200"/>
              </a:spcBef>
              <a:buFontTx/>
              <a:buChar char="-"/>
            </a:pPr>
            <a:r>
              <a:rPr lang="de-CH" b="1" dirty="0" err="1" smtClean="0">
                <a:latin typeface="Trebuchet MS" panose="020B0603020202020204" pitchFamily="34" charset="0"/>
              </a:rPr>
              <a:t>Fluorescence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lifetime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latin typeface="Trebuchet MS" panose="020B0603020202020204" pitchFamily="34" charset="0"/>
              </a:rPr>
              <a:t>is</a:t>
            </a:r>
            <a:r>
              <a:rPr lang="de-CH" b="1" dirty="0" smtClean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strongly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reduced</a:t>
            </a:r>
            <a:r>
              <a:rPr lang="de-CH" b="1" dirty="0">
                <a:latin typeface="Trebuchet MS" panose="020B0603020202020204" pitchFamily="34" charset="0"/>
              </a:rPr>
              <a:t> (</a:t>
            </a:r>
            <a:r>
              <a:rPr lang="de-CH" b="1" dirty="0" err="1">
                <a:latin typeface="Trebuchet MS" panose="020B0603020202020204" pitchFamily="34" charset="0"/>
              </a:rPr>
              <a:t>see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next</a:t>
            </a:r>
            <a:r>
              <a:rPr lang="de-CH" b="1" dirty="0">
                <a:latin typeface="Trebuchet MS" panose="020B0603020202020204" pitchFamily="34" charset="0"/>
              </a:rPr>
              <a:t> </a:t>
            </a:r>
            <a:r>
              <a:rPr lang="de-CH" b="1" dirty="0" err="1">
                <a:latin typeface="Trebuchet MS" panose="020B0603020202020204" pitchFamily="34" charset="0"/>
              </a:rPr>
              <a:t>slide</a:t>
            </a:r>
            <a:r>
              <a:rPr lang="de-CH" b="1" dirty="0">
                <a:latin typeface="Trebuchet MS" panose="020B0603020202020204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But: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CdS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is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in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the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SVHC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list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(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Reach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,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Cd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causes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cancer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), Special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precautions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are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CH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required</a:t>
            </a:r>
            <a:r>
              <a:rPr lang="de-CH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!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09" y="5286727"/>
            <a:ext cx="9118823" cy="113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96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17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Fluorescence Lifetime</a:t>
            </a:r>
            <a:endParaRPr lang="en-US" sz="3600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950" y="3007589"/>
            <a:ext cx="4615723" cy="228066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642" y="1878015"/>
            <a:ext cx="6717250" cy="453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587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18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eck 8"/>
          <p:cNvSpPr/>
          <p:nvPr/>
        </p:nvSpPr>
        <p:spPr>
          <a:xfrm>
            <a:off x="384089" y="2113008"/>
            <a:ext cx="11533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400" b="1" dirty="0" smtClean="0">
                <a:latin typeface="Trebuchet MS" panose="020B0603020202020204" pitchFamily="34" charset="0"/>
              </a:rPr>
              <a:t>Special </a:t>
            </a:r>
            <a:r>
              <a:rPr lang="de-CH" sz="2400" b="1" dirty="0" err="1" smtClean="0">
                <a:latin typeface="Trebuchet MS" panose="020B0603020202020204" pitchFamily="34" charset="0"/>
              </a:rPr>
              <a:t>types</a:t>
            </a:r>
            <a:r>
              <a:rPr lang="de-CH" sz="2400" b="1" dirty="0" smtClean="0"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Gd</a:t>
            </a:r>
            <a:r>
              <a:rPr lang="de-CH" sz="2400" b="1" baseline="-25000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3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Al</a:t>
            </a:r>
            <a:r>
              <a:rPr lang="de-CH" sz="2400" b="1" baseline="-25000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2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Ga</a:t>
            </a:r>
            <a:r>
              <a:rPr lang="de-CH" sz="2400" b="1" baseline="-25000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3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O</a:t>
            </a:r>
            <a:r>
              <a:rPr lang="de-CH" sz="2400" b="1" baseline="-25000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12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:Ce		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Very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high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resolution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/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very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short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fluorescence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					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lifetime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and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 </a:t>
            </a:r>
            <a:r>
              <a:rPr lang="de-CH" sz="2400" b="1" dirty="0" err="1" smtClean="0">
                <a:latin typeface="Trebuchet MS" panose="020B0603020202020204" pitchFamily="34" charset="0"/>
                <a:sym typeface="Symbol" panose="05050102010706020507" pitchFamily="18" charset="2"/>
              </a:rPr>
              <a:t>response</a:t>
            </a:r>
            <a:r>
              <a:rPr lang="de-CH" sz="2400" b="1" dirty="0" smtClean="0">
                <a:latin typeface="Trebuchet MS" panose="020B0603020202020204" pitchFamily="34" charset="0"/>
                <a:sym typeface="Symbol" panose="05050102010706020507" pitchFamily="18" charset="2"/>
              </a:rPr>
              <a:t>!</a:t>
            </a:r>
            <a:endParaRPr lang="de-CH" dirty="0"/>
          </a:p>
        </p:txBody>
      </p:sp>
      <p:sp>
        <p:nvSpPr>
          <p:cNvPr id="6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03412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Very short fluorescence lifetime</a:t>
            </a:r>
            <a:endParaRPr lang="en-US" b="1" kern="0" dirty="0">
              <a:solidFill>
                <a:schemeClr val="bg1"/>
              </a:solidFill>
              <a:effectLst>
                <a:glow rad="101600">
                  <a:schemeClr val="tx2">
                    <a:lumMod val="50000"/>
                    <a:alpha val="40000"/>
                  </a:schemeClr>
                </a:glow>
              </a:effectLst>
              <a:latin typeface="Trebuchet MS" panose="020B0603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89" y="4247664"/>
            <a:ext cx="10283912" cy="164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08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19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eck 8"/>
          <p:cNvSpPr/>
          <p:nvPr/>
        </p:nvSpPr>
        <p:spPr>
          <a:xfrm>
            <a:off x="1729811" y="3870137"/>
            <a:ext cx="8490857" cy="19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CH" sz="2800" b="1" dirty="0" err="1" smtClean="0">
                <a:latin typeface="Trebuchet MS" panose="020B0603020202020204" pitchFamily="34" charset="0"/>
              </a:rPr>
              <a:t>Thank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you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very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much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for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your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attention</a:t>
            </a:r>
            <a:endParaRPr lang="de-CH" sz="2800" b="1" dirty="0" smtClean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de-CH" sz="2800" b="1" dirty="0" err="1" smtClean="0">
                <a:latin typeface="Trebuchet MS" panose="020B0603020202020204" pitchFamily="34" charset="0"/>
              </a:rPr>
              <a:t>and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we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are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looking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forward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to</a:t>
            </a:r>
            <a:r>
              <a:rPr lang="de-CH" sz="2800" b="1" dirty="0" smtClean="0">
                <a:latin typeface="Trebuchet MS" panose="020B0603020202020204" pitchFamily="34" charset="0"/>
              </a:rPr>
              <a:t> a </a:t>
            </a:r>
            <a:r>
              <a:rPr lang="de-CH" sz="2800" b="1" dirty="0" err="1" smtClean="0">
                <a:latin typeface="Trebuchet MS" panose="020B0603020202020204" pitchFamily="34" charset="0"/>
              </a:rPr>
              <a:t>further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or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new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long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and</a:t>
            </a:r>
            <a:r>
              <a:rPr lang="de-CH" sz="2800" b="1" dirty="0" smtClean="0">
                <a:latin typeface="Trebuchet MS" panose="020B0603020202020204" pitchFamily="34" charset="0"/>
              </a:rPr>
              <a:t> strong </a:t>
            </a:r>
            <a:r>
              <a:rPr lang="de-CH" sz="2800" b="1" dirty="0" err="1" smtClean="0">
                <a:latin typeface="Trebuchet MS" panose="020B0603020202020204" pitchFamily="34" charset="0"/>
              </a:rPr>
              <a:t>collaboration</a:t>
            </a:r>
            <a:r>
              <a:rPr lang="de-CH" sz="2800" b="1" dirty="0" smtClean="0">
                <a:latin typeface="Trebuchet MS" panose="020B0603020202020204" pitchFamily="34" charset="0"/>
              </a:rPr>
              <a:t>!</a:t>
            </a:r>
            <a:endParaRPr lang="de-CH" sz="2800" dirty="0"/>
          </a:p>
        </p:txBody>
      </p:sp>
      <p:sp>
        <p:nvSpPr>
          <p:cNvPr id="5" name="Rechteck 4"/>
          <p:cNvSpPr/>
          <p:nvPr/>
        </p:nvSpPr>
        <p:spPr>
          <a:xfrm>
            <a:off x="1968281" y="2030256"/>
            <a:ext cx="80139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CH" sz="2800" b="1" dirty="0" err="1" smtClean="0">
                <a:latin typeface="Trebuchet MS" panose="020B0603020202020204" pitchFamily="34" charset="0"/>
              </a:rPr>
              <a:t>We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are</a:t>
            </a:r>
            <a:r>
              <a:rPr lang="de-CH" sz="2800" b="1" dirty="0" smtClean="0">
                <a:latin typeface="Trebuchet MS" panose="020B0603020202020204" pitchFamily="34" charset="0"/>
              </a:rPr>
              <a:t> open </a:t>
            </a:r>
            <a:r>
              <a:rPr lang="de-CH" sz="2800" b="1" dirty="0" err="1" smtClean="0">
                <a:latin typeface="Trebuchet MS" panose="020B0603020202020204" pitchFamily="34" charset="0"/>
              </a:rPr>
              <a:t>to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help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you</a:t>
            </a:r>
            <a:r>
              <a:rPr lang="de-CH" sz="2800" b="1" dirty="0" smtClean="0">
                <a:latin typeface="Trebuchet MS" panose="020B0603020202020204" pitchFamily="34" charset="0"/>
              </a:rPr>
              <a:t> in </a:t>
            </a:r>
            <a:r>
              <a:rPr lang="de-CH" sz="2800" b="1" dirty="0" err="1" smtClean="0">
                <a:latin typeface="Trebuchet MS" panose="020B0603020202020204" pitchFamily="34" charset="0"/>
              </a:rPr>
              <a:t>your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developments</a:t>
            </a:r>
            <a:endParaRPr lang="de-CH" sz="2800" b="1" dirty="0" smtClean="0">
              <a:latin typeface="Trebuchet MS" panose="020B0603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de-CH" sz="2800" b="1" dirty="0" err="1" smtClean="0">
                <a:latin typeface="Trebuchet MS" panose="020B0603020202020204" pitchFamily="34" charset="0"/>
              </a:rPr>
              <a:t>for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new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types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of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 smtClean="0">
                <a:latin typeface="Trebuchet MS" panose="020B0603020202020204" pitchFamily="34" charset="0"/>
              </a:rPr>
              <a:t>scintillation</a:t>
            </a:r>
            <a:r>
              <a:rPr lang="de-CH" sz="2800" b="1" dirty="0" smtClean="0">
                <a:latin typeface="Trebuchet MS" panose="020B0603020202020204" pitchFamily="34" charset="0"/>
              </a:rPr>
              <a:t> </a:t>
            </a:r>
            <a:r>
              <a:rPr lang="de-CH" sz="2800" b="1" dirty="0" err="1">
                <a:latin typeface="Trebuchet MS" panose="020B0603020202020204" pitchFamily="34" charset="0"/>
              </a:rPr>
              <a:t>screen</a:t>
            </a:r>
            <a:r>
              <a:rPr lang="de-CH" sz="2800" b="1" dirty="0">
                <a:latin typeface="Trebuchet MS" panose="020B0603020202020204" pitchFamily="34" charset="0"/>
              </a:rPr>
              <a:t>!</a:t>
            </a:r>
            <a:endParaRPr lang="de-CH" sz="2800" dirty="0"/>
          </a:p>
        </p:txBody>
      </p:sp>
    </p:spTree>
    <p:extLst>
      <p:ext uri="{BB962C8B-B14F-4D97-AF65-F5344CB8AC3E}">
        <p14:creationId xmlns:p14="http://schemas.microsoft.com/office/powerpoint/2010/main" val="1913302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20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Rechteck 2"/>
          <p:cNvSpPr/>
          <p:nvPr/>
        </p:nvSpPr>
        <p:spPr>
          <a:xfrm>
            <a:off x="494866" y="1620025"/>
            <a:ext cx="10670035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n-GB" b="1" dirty="0">
                <a:solidFill>
                  <a:srgbClr val="00000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Fast Neutrons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latin typeface="Trebuchet MS" panose="020B0603020202020204" pitchFamily="34" charset="0"/>
                <a:cs typeface="Arial" panose="020B0604020202020204" pitchFamily="34" charset="0"/>
              </a:rPr>
              <a:t>For imaging with fast neutrons a </a:t>
            </a:r>
            <a:r>
              <a:rPr lang="en-US" b="1" dirty="0" err="1">
                <a:latin typeface="Trebuchet MS" panose="020B0603020202020204" pitchFamily="34" charset="0"/>
                <a:cs typeface="Arial" panose="020B0604020202020204" pitchFamily="34" charset="0"/>
              </a:rPr>
              <a:t>polypropylen</a:t>
            </a:r>
            <a:r>
              <a:rPr lang="en-US" b="1" dirty="0">
                <a:latin typeface="Trebuchet MS" panose="020B0603020202020204" pitchFamily="34" charset="0"/>
                <a:cs typeface="Arial" panose="020B0604020202020204" pitchFamily="34" charset="0"/>
              </a:rPr>
              <a:t> plate filled with a </a:t>
            </a:r>
            <a:r>
              <a:rPr lang="en-US" b="1" dirty="0" err="1">
                <a:latin typeface="Trebuchet MS" panose="020B0603020202020204" pitchFamily="34" charset="0"/>
                <a:cs typeface="Arial" panose="020B0604020202020204" pitchFamily="34" charset="0"/>
              </a:rPr>
              <a:t>ZnS</a:t>
            </a:r>
            <a:r>
              <a:rPr lang="en-US" b="1" dirty="0">
                <a:latin typeface="Trebuchet MS" panose="020B0603020202020204" pitchFamily="34" charset="0"/>
                <a:cs typeface="Arial" panose="020B0604020202020204" pitchFamily="34" charset="0"/>
              </a:rPr>
              <a:t>-phosphor is used. The scintillation is also a two step process. First neutrons interact with the hydrogen atoms of the polypropylene plate to build up recoiled protons. Those excite the </a:t>
            </a:r>
            <a:r>
              <a:rPr lang="en-US" b="1" dirty="0" err="1">
                <a:latin typeface="Trebuchet MS" panose="020B0603020202020204" pitchFamily="34" charset="0"/>
                <a:cs typeface="Arial" panose="020B0604020202020204" pitchFamily="34" charset="0"/>
              </a:rPr>
              <a:t>ZnS</a:t>
            </a:r>
            <a:r>
              <a:rPr lang="en-US" b="1" dirty="0">
                <a:latin typeface="Trebuchet MS" panose="020B0603020202020204" pitchFamily="34" charset="0"/>
                <a:cs typeface="Arial" panose="020B0604020202020204" pitchFamily="34" charset="0"/>
              </a:rPr>
              <a:t> to give the corresponding detectable </a:t>
            </a:r>
            <a:r>
              <a:rPr lang="en-US" b="1" dirty="0" smtClean="0">
                <a:latin typeface="Trebuchet MS" panose="020B0603020202020204" pitchFamily="34" charset="0"/>
                <a:cs typeface="Arial" panose="020B0604020202020204" pitchFamily="34" charset="0"/>
              </a:rPr>
              <a:t>light.</a:t>
            </a:r>
            <a:endParaRPr lang="de-CH" b="1" dirty="0">
              <a:solidFill>
                <a:srgbClr val="00000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54" y="4851679"/>
            <a:ext cx="8292258" cy="1581494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94866" y="3315388"/>
            <a:ext cx="11115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i="1" dirty="0" err="1" smtClean="0">
                <a:latin typeface="Trebuchet MS" panose="020B0603020202020204" pitchFamily="34" charset="0"/>
              </a:rPr>
              <a:t>For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information</a:t>
            </a:r>
            <a:r>
              <a:rPr lang="de-CH" b="1" i="1" dirty="0" smtClean="0">
                <a:latin typeface="Trebuchet MS" panose="020B0603020202020204" pitchFamily="34" charset="0"/>
              </a:rPr>
              <a:t> on light </a:t>
            </a:r>
            <a:r>
              <a:rPr lang="de-CH" b="1" i="1" dirty="0" err="1" smtClean="0">
                <a:latin typeface="Trebuchet MS" panose="020B0603020202020204" pitchFamily="34" charset="0"/>
              </a:rPr>
              <a:t>output</a:t>
            </a:r>
            <a:r>
              <a:rPr lang="de-CH" b="1" i="1" dirty="0" smtClean="0">
                <a:latin typeface="Trebuchet MS" panose="020B0603020202020204" pitchFamily="34" charset="0"/>
              </a:rPr>
              <a:t> / </a:t>
            </a:r>
            <a:r>
              <a:rPr lang="de-CH" b="1" i="1" dirty="0" err="1" smtClean="0">
                <a:latin typeface="Trebuchet MS" panose="020B0603020202020204" pitchFamily="34" charset="0"/>
              </a:rPr>
              <a:t>gamma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sensitivity</a:t>
            </a:r>
            <a:r>
              <a:rPr lang="de-CH" b="1" i="1" dirty="0" smtClean="0">
                <a:latin typeface="Trebuchet MS" panose="020B0603020202020204" pitchFamily="34" charset="0"/>
              </a:rPr>
              <a:t> / </a:t>
            </a:r>
            <a:r>
              <a:rPr lang="de-CH" b="1" i="1" dirty="0" err="1" smtClean="0">
                <a:latin typeface="Trebuchet MS" panose="020B0603020202020204" pitchFamily="34" charset="0"/>
              </a:rPr>
              <a:t>resolution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please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have</a:t>
            </a:r>
            <a:r>
              <a:rPr lang="de-CH" b="1" i="1" dirty="0" smtClean="0">
                <a:latin typeface="Trebuchet MS" panose="020B0603020202020204" pitchFamily="34" charset="0"/>
              </a:rPr>
              <a:t> a </a:t>
            </a:r>
            <a:r>
              <a:rPr lang="de-CH" b="1" i="1" dirty="0" err="1" smtClean="0">
                <a:latin typeface="Trebuchet MS" panose="020B0603020202020204" pitchFamily="34" charset="0"/>
              </a:rPr>
              <a:t>look</a:t>
            </a:r>
            <a:endParaRPr lang="de-CH" b="1" i="1" dirty="0" smtClean="0">
              <a:latin typeface="Trebuchet MS" panose="020B0603020202020204" pitchFamily="34" charset="0"/>
            </a:endParaRPr>
          </a:p>
          <a:p>
            <a:r>
              <a:rPr lang="de-CH" b="1" i="1" dirty="0" smtClean="0">
                <a:latin typeface="Trebuchet MS" panose="020B0603020202020204" pitchFamily="34" charset="0"/>
              </a:rPr>
              <a:t>on </a:t>
            </a:r>
            <a:r>
              <a:rPr lang="de-CH" b="1" i="1" dirty="0" err="1" smtClean="0">
                <a:latin typeface="Trebuchet MS" panose="020B0603020202020204" pitchFamily="34" charset="0"/>
              </a:rPr>
              <a:t>the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poster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from</a:t>
            </a:r>
            <a:r>
              <a:rPr lang="de-CH" b="1" i="1" dirty="0" smtClean="0">
                <a:latin typeface="Trebuchet MS" panose="020B0603020202020204" pitchFamily="34" charset="0"/>
              </a:rPr>
              <a:t> Malgorzata </a:t>
            </a:r>
            <a:r>
              <a:rPr lang="de-CH" b="1" i="1" dirty="0">
                <a:latin typeface="Trebuchet MS" panose="020B0603020202020204" pitchFamily="34" charset="0"/>
              </a:rPr>
              <a:t>G. </a:t>
            </a:r>
            <a:r>
              <a:rPr lang="de-CH" b="1" i="1" dirty="0" smtClean="0">
                <a:latin typeface="Trebuchet MS" panose="020B0603020202020204" pitchFamily="34" charset="0"/>
              </a:rPr>
              <a:t>Makowska</a:t>
            </a:r>
          </a:p>
          <a:p>
            <a:r>
              <a:rPr lang="de-CH" b="1" i="1" dirty="0" err="1" smtClean="0">
                <a:latin typeface="Trebuchet MS" panose="020B0603020202020204" pitchFamily="34" charset="0"/>
              </a:rPr>
              <a:t>or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presentation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by</a:t>
            </a:r>
            <a:r>
              <a:rPr lang="de-CH" b="1" i="1" dirty="0" smtClean="0">
                <a:latin typeface="Trebuchet MS" panose="020B0603020202020204" pitchFamily="34" charset="0"/>
              </a:rPr>
              <a:t> Robert Zboray</a:t>
            </a:r>
          </a:p>
          <a:p>
            <a:r>
              <a:rPr lang="de-CH" b="1" i="1" dirty="0" err="1" smtClean="0">
                <a:latin typeface="Trebuchet MS" panose="020B0603020202020204" pitchFamily="34" charset="0"/>
              </a:rPr>
              <a:t>or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have</a:t>
            </a:r>
            <a:r>
              <a:rPr lang="de-CH" b="1" i="1" dirty="0" smtClean="0">
                <a:latin typeface="Trebuchet MS" panose="020B0603020202020204" pitchFamily="34" charset="0"/>
              </a:rPr>
              <a:t> a </a:t>
            </a:r>
            <a:r>
              <a:rPr lang="de-CH" b="1" i="1" dirty="0" err="1" smtClean="0">
                <a:latin typeface="Trebuchet MS" panose="020B0603020202020204" pitchFamily="34" charset="0"/>
              </a:rPr>
              <a:t>look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de-CH" b="1" i="1" dirty="0" err="1" smtClean="0">
                <a:latin typeface="Trebuchet MS" panose="020B0603020202020204" pitchFamily="34" charset="0"/>
              </a:rPr>
              <a:t>into</a:t>
            </a:r>
            <a:r>
              <a:rPr lang="de-CH" b="1" i="1" dirty="0" smtClean="0">
                <a:latin typeface="Trebuchet MS" panose="020B0603020202020204" pitchFamily="34" charset="0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Trebuchet MS" panose="020B0603020202020204" pitchFamily="34" charset="0"/>
              </a:rPr>
              <a:t>J. Imaging 2017, 3(4), </a:t>
            </a:r>
            <a:r>
              <a:rPr lang="en-US" b="1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60</a:t>
            </a:r>
            <a:endParaRPr lang="de-CH" b="1" i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56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21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baseline="3000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6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LiF / </a:t>
            </a:r>
            <a:r>
              <a:rPr lang="en-US" sz="3600" b="1" kern="0" dirty="0" err="1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ZnS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-Scintillation screens </a:t>
            </a:r>
          </a:p>
        </p:txBody>
      </p:sp>
      <p:sp>
        <p:nvSpPr>
          <p:cNvPr id="11" name="Rechteck 10"/>
          <p:cNvSpPr/>
          <p:nvPr/>
        </p:nvSpPr>
        <p:spPr>
          <a:xfrm>
            <a:off x="8698326" y="1807464"/>
            <a:ext cx="29199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Thickness / Intensity / Resolution</a:t>
            </a:r>
          </a:p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 higher thickness we get higher light </a:t>
            </a:r>
            <a:r>
              <a:rPr lang="en-US" sz="20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output</a:t>
            </a:r>
            <a:endParaRPr lang="en-US" sz="2000" dirty="0"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 lower thickness we get a </a:t>
            </a:r>
            <a:r>
              <a:rPr lang="en-US" sz="20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better </a:t>
            </a: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resolution</a:t>
            </a:r>
            <a:endParaRPr lang="de-CH" sz="20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29463" y="1541914"/>
            <a:ext cx="7008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30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LiF / </a:t>
            </a:r>
            <a:r>
              <a:rPr lang="en-US" sz="24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ZnS</a:t>
            </a:r>
            <a:r>
              <a:rPr lang="en-US" sz="24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-Scintillation screens (green emitting)</a:t>
            </a:r>
            <a:endParaRPr lang="de-CH" sz="2400" b="1" dirty="0">
              <a:latin typeface="Trebuchet MS" panose="020B0603020202020204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8698326" y="4362009"/>
            <a:ext cx="2735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 NEUTRA with different setup we have a 10 times higher light output…</a:t>
            </a:r>
            <a:endParaRPr lang="de-CH" sz="1600" b="1" dirty="0">
              <a:latin typeface="Trebuchet MS" panose="020B0603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63" y="2107142"/>
            <a:ext cx="3991358" cy="261847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616" y="2107142"/>
            <a:ext cx="3991358" cy="261847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463" y="4961921"/>
            <a:ext cx="8113511" cy="164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9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22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153870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/>
          <p:cNvSpPr/>
          <p:nvPr/>
        </p:nvSpPr>
        <p:spPr>
          <a:xfrm>
            <a:off x="9080944" y="1711712"/>
            <a:ext cx="2836992" cy="2568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Thickness / Intensity / Resolution</a:t>
            </a:r>
          </a:p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 higher thickness we get higher light intensity</a:t>
            </a:r>
          </a:p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 lower thickness we get a </a:t>
            </a:r>
            <a:r>
              <a:rPr lang="en-US" sz="2000" dirty="0" smtClean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better </a:t>
            </a:r>
            <a:r>
              <a:rPr lang="en-US" sz="2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resolution</a:t>
            </a:r>
            <a:endParaRPr lang="de-CH" sz="2000" dirty="0">
              <a:latin typeface="Trebuchet MS" panose="020B0603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72608" y="4641668"/>
            <a:ext cx="109690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Saturation in light output at ~</a:t>
            </a:r>
            <a:r>
              <a:rPr lang="en-US" sz="1600" b="1" dirty="0" smtClean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30-40 </a:t>
            </a:r>
            <a:r>
              <a:rPr lang="en-US" sz="1600" b="1" dirty="0">
                <a:latin typeface="Symbol" panose="05050102010706020507" pitchFamily="18" charset="2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m. Absolute intensity ~1/10 of 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ZnS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1600" b="1" dirty="0" err="1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LiF</a:t>
            </a:r>
            <a:r>
              <a:rPr lang="en-US" sz="1600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screen, but better resolution…</a:t>
            </a:r>
            <a:endParaRPr lang="de-CH" sz="1600" b="1" dirty="0">
              <a:latin typeface="Trebuchet MS" panose="020B0603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08" y="1657924"/>
            <a:ext cx="4239497" cy="278126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391" y="1657924"/>
            <a:ext cx="4254267" cy="2781264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Gd</a:t>
            </a:r>
            <a:r>
              <a:rPr lang="en-US" sz="3600" b="1" kern="0" baseline="-2500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2</a:t>
            </a:r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O</a:t>
            </a:r>
            <a:r>
              <a:rPr lang="en-US" sz="3600" b="1" kern="0" baseline="-2500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2</a:t>
            </a:r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S:Tb-Scintillation 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screens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608" y="5346956"/>
            <a:ext cx="8601050" cy="115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1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301C3-FEAB-41E4-A5D2-893EFFDA4900}" type="slidenum">
              <a:rPr lang="de-CH" smtClean="0"/>
              <a:t>23</a:t>
            </a:fld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6447295" y="6276814"/>
            <a:ext cx="2163305" cy="58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hteck 10"/>
          <p:cNvSpPr/>
          <p:nvPr/>
        </p:nvSpPr>
        <p:spPr>
          <a:xfrm>
            <a:off x="500102" y="1483788"/>
            <a:ext cx="4287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en-US" sz="20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Thickness / Intensity / Resolution</a:t>
            </a:r>
          </a:p>
        </p:txBody>
      </p:sp>
      <p:sp>
        <p:nvSpPr>
          <p:cNvPr id="17" name="Rechteck 16"/>
          <p:cNvSpPr/>
          <p:nvPr/>
        </p:nvSpPr>
        <p:spPr>
          <a:xfrm>
            <a:off x="500102" y="4794941"/>
            <a:ext cx="7755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 of </a:t>
            </a:r>
            <a:r>
              <a:rPr lang="en-US" b="1" baseline="30000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b="1" dirty="0"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LiF give 30-50% higher brightness with same resolution!!!</a:t>
            </a:r>
            <a:endParaRPr lang="de-CH" b="1" dirty="0">
              <a:latin typeface="Trebuchet MS" panose="020B0603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02" y="1963435"/>
            <a:ext cx="4194843" cy="2751970"/>
          </a:xfrm>
          <a:prstGeom prst="rect">
            <a:avLst/>
          </a:prstGeom>
        </p:spPr>
      </p:pic>
      <p:pic>
        <p:nvPicPr>
          <p:cNvPr id="12" name="Grafik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731" y="1963436"/>
            <a:ext cx="4248585" cy="2751970"/>
          </a:xfrm>
          <a:prstGeom prst="rect">
            <a:avLst/>
          </a:prstGeom>
          <a:noFill/>
        </p:spPr>
      </p:pic>
      <p:sp>
        <p:nvSpPr>
          <p:cNvPr id="10" name="Titel 1">
            <a:extLst>
              <a:ext uri="{FF2B5EF4-FFF2-40B4-BE49-F238E27FC236}">
                <a16:creationId xmlns="" xmlns:a16="http://schemas.microsoft.com/office/drawing/2014/main" id="{DDCAF151-5B41-4BCF-9BBC-E50250D6BDBE}"/>
              </a:ext>
            </a:extLst>
          </p:cNvPr>
          <p:cNvSpPr txBox="1">
            <a:spLocks/>
          </p:cNvSpPr>
          <p:nvPr/>
        </p:nvSpPr>
        <p:spPr bwMode="auto">
          <a:xfrm>
            <a:off x="0" y="356638"/>
            <a:ext cx="121920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b="1" kern="0" baseline="3000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6</a:t>
            </a:r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LiF / Gd</a:t>
            </a:r>
            <a:r>
              <a:rPr lang="en-US" sz="3600" b="1" kern="0" baseline="-2500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2</a:t>
            </a:r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O</a:t>
            </a:r>
            <a:r>
              <a:rPr lang="en-US" sz="3600" b="1" kern="0" baseline="-2500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2</a:t>
            </a:r>
            <a:r>
              <a:rPr lang="en-US" sz="3600" b="1" kern="0" dirty="0" smtClean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S:Tb-Scintillation </a:t>
            </a:r>
            <a:r>
              <a:rPr lang="en-US" sz="3600" b="1" kern="0" dirty="0">
                <a:solidFill>
                  <a:schemeClr val="bg1"/>
                </a:solidFill>
                <a:effectLst>
                  <a:glow rad="101600">
                    <a:schemeClr val="tx2">
                      <a:lumMod val="50000"/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screens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69" y="5299991"/>
            <a:ext cx="8658947" cy="13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7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1190</Words>
  <Application>Microsoft Office PowerPoint</Application>
  <PresentationFormat>Breitbild</PresentationFormat>
  <Paragraphs>182</Paragraphs>
  <Slides>23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Calibri</vt:lpstr>
      <vt:lpstr>CG Omega</vt:lpstr>
      <vt:lpstr>Symbol</vt:lpstr>
      <vt:lpstr>Times New Roman</vt:lpstr>
      <vt:lpstr>Trebuchet MS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 Giger</dc:creator>
  <cp:lastModifiedBy>Bernhard Walfort</cp:lastModifiedBy>
  <cp:revision>250</cp:revision>
  <dcterms:created xsi:type="dcterms:W3CDTF">2016-12-08T09:07:00Z</dcterms:created>
  <dcterms:modified xsi:type="dcterms:W3CDTF">2018-08-30T09:14:27Z</dcterms:modified>
</cp:coreProperties>
</file>