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18"/>
  </p:notesMasterIdLst>
  <p:handoutMasterIdLst>
    <p:handoutMasterId r:id="rId19"/>
  </p:handoutMasterIdLst>
  <p:sldIdLst>
    <p:sldId id="308" r:id="rId2"/>
    <p:sldId id="309" r:id="rId3"/>
    <p:sldId id="322" r:id="rId4"/>
    <p:sldId id="323" r:id="rId5"/>
    <p:sldId id="324" r:id="rId6"/>
    <p:sldId id="321" r:id="rId7"/>
    <p:sldId id="325" r:id="rId8"/>
    <p:sldId id="320" r:id="rId9"/>
    <p:sldId id="326" r:id="rId10"/>
    <p:sldId id="329" r:id="rId11"/>
    <p:sldId id="330" r:id="rId12"/>
    <p:sldId id="327" r:id="rId13"/>
    <p:sldId id="328" r:id="rId14"/>
    <p:sldId id="332" r:id="rId15"/>
    <p:sldId id="331" r:id="rId16"/>
    <p:sldId id="333" r:id="rId17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7D4"/>
    <a:srgbClr val="105091"/>
    <a:srgbClr val="BCD9E2"/>
    <a:srgbClr val="002D73"/>
    <a:srgbClr val="A7A8A6"/>
    <a:srgbClr val="82A9CE"/>
    <a:srgbClr val="A2D5D5"/>
    <a:srgbClr val="0D2241"/>
    <a:srgbClr val="E7FFFF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22" autoAdjust="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1517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7DC9B2AF-FF93-9443-8132-C0BAE0160594}" type="datetimeFigureOut">
              <a:rPr lang="en-US"/>
              <a:pPr>
                <a:defRPr/>
              </a:pPr>
              <a:t>9/4/2018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7D5BBCF3-B909-0E47-AFC1-794F620114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1901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A96D589F-5847-1648-9C0C-18AD595551BD}" type="datetimeFigureOut">
              <a:rPr lang="en-US"/>
              <a:pPr>
                <a:defRPr/>
              </a:pPr>
              <a:t>9/4/2018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DB5684E-388A-574C-9362-1C84C7B37B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6951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DB5684E-388A-574C-9362-1C84C7B37B81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90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D2241"/>
              </a:gs>
              <a:gs pos="100000">
                <a:srgbClr val="002D73"/>
              </a:gs>
            </a:gsLst>
            <a:lin ang="1404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525170"/>
            <a:ext cx="6647793" cy="332830"/>
          </a:xfrm>
          <a:prstGeom prst="rect">
            <a:avLst/>
          </a:prstGeom>
          <a:solidFill>
            <a:srgbClr val="0077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/>
              <a:cs typeface="Cambria"/>
            </a:endParaRPr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647056" y="819342"/>
            <a:ext cx="8282760" cy="1941442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>
              <a:lnSpc>
                <a:spcPts val="6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47056" y="2860978"/>
            <a:ext cx="8282760" cy="758825"/>
          </a:xfrm>
        </p:spPr>
        <p:txBody>
          <a:bodyPr>
            <a:normAutofit/>
          </a:bodyPr>
          <a:lstStyle>
            <a:lvl1pPr marL="0" indent="0">
              <a:buNone/>
              <a:defRPr sz="2600" i="1">
                <a:solidFill>
                  <a:srgbClr val="BCD9E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Right Triangle 6"/>
          <p:cNvSpPr/>
          <p:nvPr userDrawn="1"/>
        </p:nvSpPr>
        <p:spPr>
          <a:xfrm flipH="1">
            <a:off x="4427838" y="4949984"/>
            <a:ext cx="4716155" cy="1908018"/>
          </a:xfrm>
          <a:prstGeom prst="rtTriangle">
            <a:avLst/>
          </a:prstGeom>
          <a:solidFill>
            <a:srgbClr val="0077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Triangle 7"/>
          <p:cNvSpPr/>
          <p:nvPr userDrawn="1"/>
        </p:nvSpPr>
        <p:spPr>
          <a:xfrm flipH="1">
            <a:off x="4427838" y="5214488"/>
            <a:ext cx="4716158" cy="1643513"/>
          </a:xfrm>
          <a:prstGeom prst="rtTriangle">
            <a:avLst/>
          </a:prstGeom>
          <a:solidFill>
            <a:srgbClr val="E2E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PSU_ENG_RGB_287_284-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6853" y="5891925"/>
            <a:ext cx="2804607" cy="1000399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61313" y="6367517"/>
            <a:ext cx="4904825" cy="455448"/>
          </a:xfrm>
          <a:prstGeom prst="rect">
            <a:avLst/>
          </a:prstGeom>
        </p:spPr>
        <p:txBody>
          <a:bodyPr vert="horz" wrap="none" lIns="91440" tIns="45720" rIns="91440" bIns="45720" rtlCol="0" anchor="b">
            <a:noAutofit/>
          </a:bodyPr>
          <a:lstStyle/>
          <a:p>
            <a:r>
              <a:rPr lang="en-US" sz="1400" b="0" i="1" dirty="0">
                <a:solidFill>
                  <a:schemeClr val="bg1"/>
                </a:solidFill>
                <a:latin typeface="Cambria"/>
                <a:cs typeface="Cambria"/>
              </a:rPr>
              <a:t>Department of Mechanical and Nuclear Engineering</a:t>
            </a:r>
          </a:p>
        </p:txBody>
      </p:sp>
    </p:spTree>
    <p:extLst>
      <p:ext uri="{BB962C8B-B14F-4D97-AF65-F5344CB8AC3E}">
        <p14:creationId xmlns:p14="http://schemas.microsoft.com/office/powerpoint/2010/main" val="2913754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854" y="196632"/>
            <a:ext cx="8938054" cy="36353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854" y="823784"/>
            <a:ext cx="8938054" cy="494215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196750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175" y="0"/>
            <a:ext cx="9140825" cy="6858000"/>
          </a:xfrm>
          <a:prstGeom prst="rect">
            <a:avLst/>
          </a:prstGeom>
          <a:gradFill flip="none" rotWithShape="1">
            <a:gsLst>
              <a:gs pos="0">
                <a:srgbClr val="002D73"/>
              </a:gs>
              <a:gs pos="100000">
                <a:srgbClr val="0D2241"/>
              </a:gs>
            </a:gsLst>
            <a:lin ang="312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6577724"/>
            <a:ext cx="7313448" cy="280276"/>
          </a:xfrm>
          <a:prstGeom prst="rect">
            <a:avLst/>
          </a:prstGeom>
          <a:solidFill>
            <a:srgbClr val="0077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/>
              <a:cs typeface="Cambria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61313" y="6577724"/>
            <a:ext cx="6364201" cy="254000"/>
          </a:xfrm>
          <a:prstGeom prst="rect">
            <a:avLst/>
          </a:prstGeom>
        </p:spPr>
        <p:txBody>
          <a:bodyPr vert="horz" wrap="none" lIns="91440" tIns="45720" rIns="91440" bIns="45720" rtlCol="0" anchor="b">
            <a:noAutofit/>
          </a:bodyPr>
          <a:lstStyle/>
          <a:p>
            <a:r>
              <a:rPr lang="en-US" sz="1200" b="0" i="1" dirty="0">
                <a:solidFill>
                  <a:schemeClr val="bg1"/>
                </a:solidFill>
                <a:latin typeface="Cambria"/>
                <a:cs typeface="Cambria"/>
              </a:rPr>
              <a:t>Department</a:t>
            </a:r>
            <a:r>
              <a:rPr lang="en-US" sz="1200" b="0" i="1" baseline="0" dirty="0">
                <a:solidFill>
                  <a:schemeClr val="bg1"/>
                </a:solidFill>
                <a:latin typeface="Cambria"/>
                <a:cs typeface="Cambria"/>
              </a:rPr>
              <a:t> of Mechanical and Nuclear Engineering</a:t>
            </a:r>
            <a:endParaRPr lang="en-US" sz="1200" b="0" i="1" dirty="0">
              <a:solidFill>
                <a:schemeClr val="bg1"/>
              </a:solidFill>
              <a:latin typeface="Cambria"/>
              <a:cs typeface="Cambri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1974"/>
            <a:ext cx="5398530" cy="2672458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48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Right Triangle 3"/>
          <p:cNvSpPr/>
          <p:nvPr userDrawn="1"/>
        </p:nvSpPr>
        <p:spPr>
          <a:xfrm flipH="1">
            <a:off x="6425513" y="5758184"/>
            <a:ext cx="2718480" cy="1099817"/>
          </a:xfrm>
          <a:prstGeom prst="rtTriangle">
            <a:avLst/>
          </a:prstGeom>
          <a:solidFill>
            <a:srgbClr val="0077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Triangle 4"/>
          <p:cNvSpPr/>
          <p:nvPr userDrawn="1"/>
        </p:nvSpPr>
        <p:spPr>
          <a:xfrm flipH="1">
            <a:off x="6425514" y="5910649"/>
            <a:ext cx="2718482" cy="947352"/>
          </a:xfrm>
          <a:prstGeom prst="rtTriangle">
            <a:avLst/>
          </a:prstGeom>
          <a:solidFill>
            <a:srgbClr val="E2E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SU_ENG_RGB_287_284-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4832" y="6315675"/>
            <a:ext cx="1616628" cy="576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4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3175" y="0"/>
            <a:ext cx="9140825" cy="6858000"/>
          </a:xfrm>
          <a:prstGeom prst="rect">
            <a:avLst/>
          </a:prstGeom>
          <a:gradFill flip="none" rotWithShape="1">
            <a:gsLst>
              <a:gs pos="0">
                <a:srgbClr val="105091"/>
              </a:gs>
              <a:gs pos="100000">
                <a:srgbClr val="0077D4"/>
              </a:gs>
            </a:gsLst>
            <a:lin ang="1266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6577724"/>
            <a:ext cx="7313448" cy="280276"/>
          </a:xfrm>
          <a:prstGeom prst="rect">
            <a:avLst/>
          </a:prstGeom>
          <a:solidFill>
            <a:srgbClr val="002D7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/>
              <a:cs typeface="Cambria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61313" y="6577724"/>
            <a:ext cx="6364201" cy="254000"/>
          </a:xfrm>
          <a:prstGeom prst="rect">
            <a:avLst/>
          </a:prstGeom>
        </p:spPr>
        <p:txBody>
          <a:bodyPr vert="horz" wrap="none" lIns="91440" tIns="45720" rIns="91440" bIns="45720" rtlCol="0" anchor="b">
            <a:noAutofit/>
          </a:bodyPr>
          <a:lstStyle/>
          <a:p>
            <a:r>
              <a:rPr lang="en-US" sz="1200" b="0" i="1" dirty="0">
                <a:solidFill>
                  <a:schemeClr val="bg1"/>
                </a:solidFill>
                <a:latin typeface="Cambria"/>
                <a:cs typeface="Cambria"/>
              </a:rPr>
              <a:t>Department</a:t>
            </a:r>
            <a:r>
              <a:rPr lang="en-US" sz="1200" b="0" i="1" baseline="0" dirty="0">
                <a:solidFill>
                  <a:schemeClr val="bg1"/>
                </a:solidFill>
                <a:latin typeface="Cambria"/>
                <a:cs typeface="Cambria"/>
              </a:rPr>
              <a:t> of Mechanical and Nuclear Engineering</a:t>
            </a:r>
            <a:endParaRPr lang="en-US" sz="1200" b="0" i="1" dirty="0">
              <a:solidFill>
                <a:schemeClr val="bg1"/>
              </a:solidFill>
              <a:latin typeface="Cambria"/>
              <a:cs typeface="Cambria"/>
            </a:endParaRPr>
          </a:p>
        </p:txBody>
      </p:sp>
      <p:sp>
        <p:nvSpPr>
          <p:cNvPr id="4" name="Right Triangle 3"/>
          <p:cNvSpPr/>
          <p:nvPr userDrawn="1"/>
        </p:nvSpPr>
        <p:spPr>
          <a:xfrm flipH="1">
            <a:off x="6425513" y="5758184"/>
            <a:ext cx="2718480" cy="1099817"/>
          </a:xfrm>
          <a:prstGeom prst="rtTriangle">
            <a:avLst/>
          </a:prstGeom>
          <a:solidFill>
            <a:srgbClr val="0077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Triangle 4"/>
          <p:cNvSpPr/>
          <p:nvPr userDrawn="1"/>
        </p:nvSpPr>
        <p:spPr>
          <a:xfrm flipH="1">
            <a:off x="6425514" y="5910649"/>
            <a:ext cx="2718482" cy="947352"/>
          </a:xfrm>
          <a:prstGeom prst="rtTriangle">
            <a:avLst/>
          </a:prstGeom>
          <a:solidFill>
            <a:srgbClr val="E2E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SU_ENG_RGB_287_284-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4832" y="6315675"/>
            <a:ext cx="1616628" cy="57664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756389"/>
            <a:ext cx="5371071" cy="2211502"/>
          </a:xfrm>
          <a:prstGeom prst="rect">
            <a:avLst/>
          </a:prstGeom>
        </p:spPr>
        <p:txBody>
          <a:bodyPr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44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n-bullet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ackground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6577724"/>
            <a:ext cx="7313448" cy="280276"/>
          </a:xfrm>
          <a:prstGeom prst="rect">
            <a:avLst/>
          </a:prstGeom>
          <a:solidFill>
            <a:srgbClr val="002D7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/>
              <a:cs typeface="Cambria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61313" y="6577724"/>
            <a:ext cx="6364201" cy="254000"/>
          </a:xfrm>
          <a:prstGeom prst="rect">
            <a:avLst/>
          </a:prstGeom>
        </p:spPr>
        <p:txBody>
          <a:bodyPr vert="horz" wrap="none" lIns="91440" tIns="45720" rIns="91440" bIns="45720" rtlCol="0" anchor="b">
            <a:noAutofit/>
          </a:bodyPr>
          <a:lstStyle/>
          <a:p>
            <a:r>
              <a:rPr lang="en-US" sz="1200" b="0" i="1" dirty="0">
                <a:solidFill>
                  <a:schemeClr val="bg1"/>
                </a:solidFill>
                <a:latin typeface="Cambria"/>
                <a:cs typeface="Cambria"/>
              </a:rPr>
              <a:t>Department</a:t>
            </a:r>
            <a:r>
              <a:rPr lang="en-US" sz="1200" b="0" i="1" baseline="0" dirty="0">
                <a:solidFill>
                  <a:schemeClr val="bg1"/>
                </a:solidFill>
                <a:latin typeface="Cambria"/>
                <a:cs typeface="Cambria"/>
              </a:rPr>
              <a:t> of Mechanical and Nuclear Engineering</a:t>
            </a:r>
            <a:endParaRPr lang="en-US" sz="1200" b="0" i="1" dirty="0">
              <a:solidFill>
                <a:schemeClr val="bg1"/>
              </a:solidFill>
              <a:latin typeface="Cambria"/>
              <a:cs typeface="Cambri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1703"/>
            <a:ext cx="8229600" cy="10285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488925"/>
            <a:ext cx="8229600" cy="444488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ight Triangle 4"/>
          <p:cNvSpPr/>
          <p:nvPr userDrawn="1"/>
        </p:nvSpPr>
        <p:spPr>
          <a:xfrm flipH="1">
            <a:off x="6425513" y="5758184"/>
            <a:ext cx="2718480" cy="1099817"/>
          </a:xfrm>
          <a:prstGeom prst="rtTriangle">
            <a:avLst/>
          </a:prstGeom>
          <a:solidFill>
            <a:srgbClr val="0077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Triangle 5"/>
          <p:cNvSpPr/>
          <p:nvPr userDrawn="1"/>
        </p:nvSpPr>
        <p:spPr>
          <a:xfrm flipH="1">
            <a:off x="6425514" y="5910649"/>
            <a:ext cx="2718482" cy="947352"/>
          </a:xfrm>
          <a:prstGeom prst="rtTriangle">
            <a:avLst/>
          </a:prstGeom>
          <a:solidFill>
            <a:srgbClr val="E2E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PSU_ENG_RGB_287_284-01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4832" y="6315675"/>
            <a:ext cx="1616628" cy="576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51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on-bullet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ackground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6577724"/>
            <a:ext cx="7313448" cy="280276"/>
          </a:xfrm>
          <a:prstGeom prst="rect">
            <a:avLst/>
          </a:prstGeom>
          <a:solidFill>
            <a:srgbClr val="002D7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/>
              <a:cs typeface="Cambria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61313" y="6577724"/>
            <a:ext cx="6364201" cy="254000"/>
          </a:xfrm>
          <a:prstGeom prst="rect">
            <a:avLst/>
          </a:prstGeom>
        </p:spPr>
        <p:txBody>
          <a:bodyPr vert="horz" wrap="none" lIns="91440" tIns="45720" rIns="91440" bIns="45720" rtlCol="0" anchor="b">
            <a:noAutofit/>
          </a:bodyPr>
          <a:lstStyle/>
          <a:p>
            <a:r>
              <a:rPr lang="en-US" sz="1200" b="0" i="1" dirty="0">
                <a:solidFill>
                  <a:schemeClr val="bg1"/>
                </a:solidFill>
                <a:latin typeface="Cambria"/>
                <a:cs typeface="Cambria"/>
              </a:rPr>
              <a:t>Department</a:t>
            </a:r>
            <a:r>
              <a:rPr lang="en-US" sz="1200" b="0" i="1" baseline="0" dirty="0">
                <a:solidFill>
                  <a:schemeClr val="bg1"/>
                </a:solidFill>
                <a:latin typeface="Cambria"/>
                <a:cs typeface="Cambria"/>
              </a:rPr>
              <a:t> of Mechanical and Nuclear Engineering</a:t>
            </a:r>
            <a:endParaRPr lang="en-US" sz="1200" b="0" i="1" dirty="0">
              <a:solidFill>
                <a:schemeClr val="bg1"/>
              </a:solidFill>
              <a:latin typeface="Cambria"/>
              <a:cs typeface="Cambri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1703"/>
            <a:ext cx="8229600" cy="10285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488925"/>
            <a:ext cx="8229600" cy="444488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ight Triangle 4"/>
          <p:cNvSpPr/>
          <p:nvPr userDrawn="1"/>
        </p:nvSpPr>
        <p:spPr>
          <a:xfrm flipH="1">
            <a:off x="6425513" y="5758184"/>
            <a:ext cx="2718480" cy="1099817"/>
          </a:xfrm>
          <a:prstGeom prst="rtTriangle">
            <a:avLst/>
          </a:prstGeom>
          <a:solidFill>
            <a:srgbClr val="0077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Triangle 5"/>
          <p:cNvSpPr/>
          <p:nvPr userDrawn="1"/>
        </p:nvSpPr>
        <p:spPr>
          <a:xfrm flipH="1">
            <a:off x="6425514" y="5910649"/>
            <a:ext cx="2718482" cy="947352"/>
          </a:xfrm>
          <a:prstGeom prst="rtTriangle">
            <a:avLst/>
          </a:prstGeom>
          <a:solidFill>
            <a:srgbClr val="E2E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PSU_ENG_RGB_287_284-01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4832" y="6315675"/>
            <a:ext cx="1616628" cy="576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603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on-bullet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ackground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" y="0"/>
            <a:ext cx="9144000" cy="68580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6577724"/>
            <a:ext cx="7313448" cy="280276"/>
          </a:xfrm>
          <a:prstGeom prst="rect">
            <a:avLst/>
          </a:prstGeom>
          <a:solidFill>
            <a:srgbClr val="002D7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/>
              <a:cs typeface="Cambria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61313" y="6577724"/>
            <a:ext cx="6364201" cy="254000"/>
          </a:xfrm>
          <a:prstGeom prst="rect">
            <a:avLst/>
          </a:prstGeom>
        </p:spPr>
        <p:txBody>
          <a:bodyPr vert="horz" wrap="none" lIns="91440" tIns="45720" rIns="91440" bIns="45720" rtlCol="0" anchor="b">
            <a:noAutofit/>
          </a:bodyPr>
          <a:lstStyle/>
          <a:p>
            <a:r>
              <a:rPr lang="en-US" sz="1200" b="0" i="1" dirty="0">
                <a:solidFill>
                  <a:schemeClr val="bg1"/>
                </a:solidFill>
                <a:latin typeface="Cambria"/>
                <a:cs typeface="Cambria"/>
              </a:rPr>
              <a:t>Department</a:t>
            </a:r>
            <a:r>
              <a:rPr lang="en-US" sz="1200" b="0" i="1" baseline="0" dirty="0">
                <a:solidFill>
                  <a:schemeClr val="bg1"/>
                </a:solidFill>
                <a:latin typeface="Cambria"/>
                <a:cs typeface="Cambria"/>
              </a:rPr>
              <a:t> of Mechanical and Nuclear Engineering</a:t>
            </a:r>
            <a:endParaRPr lang="en-US" sz="1200" b="0" i="1" dirty="0">
              <a:solidFill>
                <a:schemeClr val="bg1"/>
              </a:solidFill>
              <a:latin typeface="Cambria"/>
              <a:cs typeface="Cambri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1703"/>
            <a:ext cx="8229600" cy="10285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488925"/>
            <a:ext cx="8229600" cy="444488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ight Triangle 4"/>
          <p:cNvSpPr/>
          <p:nvPr userDrawn="1"/>
        </p:nvSpPr>
        <p:spPr>
          <a:xfrm flipH="1">
            <a:off x="6425513" y="5758184"/>
            <a:ext cx="2718480" cy="1099817"/>
          </a:xfrm>
          <a:prstGeom prst="rtTriangle">
            <a:avLst/>
          </a:prstGeom>
          <a:solidFill>
            <a:srgbClr val="0077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Triangle 5"/>
          <p:cNvSpPr/>
          <p:nvPr userDrawn="1"/>
        </p:nvSpPr>
        <p:spPr>
          <a:xfrm flipH="1">
            <a:off x="6425514" y="5910649"/>
            <a:ext cx="2718482" cy="947352"/>
          </a:xfrm>
          <a:prstGeom prst="rtTriangle">
            <a:avLst/>
          </a:prstGeom>
          <a:solidFill>
            <a:srgbClr val="E2E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PSU_ENG_RGB_287_284-01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4832" y="6315675"/>
            <a:ext cx="1616628" cy="576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844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751317"/>
            <a:ext cx="5486400" cy="397625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84623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428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577724"/>
            <a:ext cx="7313448" cy="280276"/>
          </a:xfrm>
          <a:prstGeom prst="rect">
            <a:avLst/>
          </a:prstGeom>
          <a:solidFill>
            <a:srgbClr val="002D7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/>
              <a:cs typeface="Cambria"/>
            </a:endParaRPr>
          </a:p>
        </p:txBody>
      </p:sp>
      <p:sp>
        <p:nvSpPr>
          <p:cNvPr id="9" name="Right Triangle 8"/>
          <p:cNvSpPr/>
          <p:nvPr/>
        </p:nvSpPr>
        <p:spPr>
          <a:xfrm flipH="1">
            <a:off x="6425513" y="5758184"/>
            <a:ext cx="2718480" cy="1099817"/>
          </a:xfrm>
          <a:prstGeom prst="rtTriangle">
            <a:avLst/>
          </a:prstGeom>
          <a:solidFill>
            <a:srgbClr val="0077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Triangle 4"/>
          <p:cNvSpPr/>
          <p:nvPr/>
        </p:nvSpPr>
        <p:spPr>
          <a:xfrm flipH="1">
            <a:off x="6425514" y="5910649"/>
            <a:ext cx="2718482" cy="947352"/>
          </a:xfrm>
          <a:prstGeom prst="rtTriangle">
            <a:avLst/>
          </a:prstGeom>
          <a:solidFill>
            <a:srgbClr val="E2E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65113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484313"/>
            <a:ext cx="8229600" cy="419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2" name="Picture 1" descr="PSU_ENG_RGB_287_284-01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4832" y="6315675"/>
            <a:ext cx="1616628" cy="57664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1313" y="6577724"/>
            <a:ext cx="6364201" cy="254000"/>
          </a:xfrm>
          <a:prstGeom prst="rect">
            <a:avLst/>
          </a:prstGeom>
        </p:spPr>
        <p:txBody>
          <a:bodyPr vert="horz" wrap="none" lIns="91440" tIns="45720" rIns="91440" bIns="45720" rtlCol="0" anchor="b">
            <a:noAutofit/>
          </a:bodyPr>
          <a:lstStyle/>
          <a:p>
            <a:r>
              <a:rPr lang="en-US" sz="1200" b="0" i="1" dirty="0">
                <a:solidFill>
                  <a:schemeClr val="bg1"/>
                </a:solidFill>
                <a:latin typeface="Cambria"/>
                <a:cs typeface="Cambria"/>
              </a:rPr>
              <a:t>Department</a:t>
            </a:r>
            <a:r>
              <a:rPr lang="en-US" sz="1200" b="0" i="1" baseline="0" dirty="0">
                <a:solidFill>
                  <a:schemeClr val="bg1"/>
                </a:solidFill>
                <a:latin typeface="Cambria"/>
                <a:cs typeface="Cambria"/>
              </a:rPr>
              <a:t> of Mechanical and Nuclear Engineering</a:t>
            </a:r>
            <a:endParaRPr lang="en-US" sz="1200" b="0" i="1" dirty="0">
              <a:solidFill>
                <a:schemeClr val="bg1"/>
              </a:solidFill>
              <a:latin typeface="Cambria"/>
              <a:cs typeface="Cambri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1" r:id="rId2"/>
    <p:sldLayoutId id="2147483689" r:id="rId3"/>
    <p:sldLayoutId id="2147483683" r:id="rId4"/>
    <p:sldLayoutId id="2147483682" r:id="rId5"/>
    <p:sldLayoutId id="2147483690" r:id="rId6"/>
    <p:sldLayoutId id="2147483691" r:id="rId7"/>
    <p:sldLayoutId id="2147483684" r:id="rId8"/>
    <p:sldLayoutId id="2147483685" r:id="rId9"/>
  </p:sldLayoutIdLst>
  <p:hf sldNum="0" hdr="0" ft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101576"/>
          </a:solidFill>
          <a:latin typeface="Cambria"/>
          <a:ea typeface="ＭＳ Ｐゴシック" charset="0"/>
          <a:cs typeface="Cambria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rgbClr val="101576"/>
          </a:solidFill>
          <a:latin typeface="Calibri" charset="0"/>
          <a:ea typeface="ＭＳ Ｐゴシック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rgbClr val="101576"/>
          </a:solidFill>
          <a:latin typeface="Calibri" charset="0"/>
          <a:ea typeface="ＭＳ Ｐゴシック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rgbClr val="101576"/>
          </a:solidFill>
          <a:latin typeface="Calibri" charset="0"/>
          <a:ea typeface="ＭＳ Ｐゴシック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rgbClr val="101576"/>
          </a:solidFill>
          <a:latin typeface="Calibri" charset="0"/>
          <a:ea typeface="ＭＳ Ｐゴシック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rgbClr val="101576"/>
          </a:solidFill>
          <a:latin typeface="Calibri" charset="0"/>
          <a:ea typeface="ＭＳ Ｐゴシック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rgbClr val="101576"/>
          </a:solidFill>
          <a:latin typeface="Calibri" charset="0"/>
          <a:ea typeface="ＭＳ Ｐゴシック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rgbClr val="101576"/>
          </a:solidFill>
          <a:latin typeface="Calibri" charset="0"/>
          <a:ea typeface="ＭＳ Ｐゴシック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rgbClr val="101576"/>
          </a:solidFill>
          <a:latin typeface="Calibri" charset="0"/>
          <a:ea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j-lt"/>
          <a:ea typeface="ＭＳ Ｐゴシック" charset="0"/>
          <a:cs typeface="Arial Rounded MT Bold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j-lt"/>
          <a:ea typeface="ＭＳ Ｐゴシック" charset="0"/>
          <a:cs typeface="Arial Rounded MT Bold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j-lt"/>
          <a:ea typeface="ＭＳ Ｐゴシック" charset="0"/>
          <a:cs typeface="Arial Rounded MT Bold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j-lt"/>
          <a:ea typeface="ＭＳ Ｐゴシック" charset="0"/>
          <a:cs typeface="Arial Rounded MT Bold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j-lt"/>
          <a:ea typeface="ＭＳ Ｐゴシック" charset="0"/>
          <a:cs typeface="Arial Rounded MT Bold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hyperlink" Target="https://www.youtube.com/watch?v=6I3JKYdGWTE" TargetMode="External"/><Relationship Id="rId5" Type="http://schemas.openxmlformats.org/officeDocument/2006/relationships/image" Target="../media/image10.png"/><Relationship Id="rId4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gif"/><Relationship Id="rId4" Type="http://schemas.openxmlformats.org/officeDocument/2006/relationships/image" Target="../media/image18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gi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emf"/><Relationship Id="rId4" Type="http://schemas.openxmlformats.org/officeDocument/2006/relationships/image" Target="../media/image3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056" y="1540311"/>
            <a:ext cx="8391436" cy="1941442"/>
          </a:xfrm>
        </p:spPr>
        <p:txBody>
          <a:bodyPr>
            <a:noAutofit/>
          </a:bodyPr>
          <a:lstStyle/>
          <a:p>
            <a:r>
              <a:rPr lang="en-US" sz="4400" dirty="0"/>
              <a:t>Development of </a:t>
            </a:r>
            <a:r>
              <a:rPr lang="en-US" sz="4400" dirty="0" err="1"/>
              <a:t>kfps</a:t>
            </a:r>
            <a:r>
              <a:rPr lang="en-US" sz="4400" dirty="0"/>
              <a:t> bright flash neutron imaging for rapid, transient processes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47774" y="4030355"/>
            <a:ext cx="8390717" cy="1341745"/>
          </a:xfrm>
        </p:spPr>
        <p:txBody>
          <a:bodyPr>
            <a:noAutofit/>
          </a:bodyPr>
          <a:lstStyle/>
          <a:p>
            <a:r>
              <a:rPr lang="en-US" sz="2000" dirty="0"/>
              <a:t>R. Zboray, Ch. Lani, A. Portanova</a:t>
            </a:r>
          </a:p>
          <a:p>
            <a:r>
              <a:rPr lang="en-US" sz="2000" dirty="0"/>
              <a:t>Department of Mechanical and Nuclear Engineering, The Pennsylvania State University, University Park, PA, 16802, USA</a:t>
            </a:r>
          </a:p>
          <a:p>
            <a:endParaRPr lang="en-US" sz="2000" dirty="0"/>
          </a:p>
          <a:p>
            <a:r>
              <a:rPr lang="en-US" sz="1400" dirty="0"/>
              <a:t>11th World Conference on Neutron Radiography, 2-7 September 2018, Sydney, Australia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 frame rate neutron radiography for rapid transient processes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854" y="823785"/>
            <a:ext cx="8938054" cy="419662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000" dirty="0"/>
              <a:t>Frame rate is usually limited by the available neutron flux of the beam lines even at the strongest, large-scale neutron sources (1e7-1e8 n/cm</a:t>
            </a:r>
            <a:r>
              <a:rPr lang="en-US" sz="2000" baseline="30000" dirty="0"/>
              <a:t>2</a:t>
            </a:r>
            <a:r>
              <a:rPr lang="en-US" sz="2000" dirty="0"/>
              <a:t>/s).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Phase-lock, ensemble averaging techniques work for cyclic/periodic processes </a:t>
            </a:r>
          </a:p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rgbClr val="FF0000"/>
                </a:solidFill>
              </a:rPr>
              <a:t>Rapid, transient processes </a:t>
            </a:r>
            <a:r>
              <a:rPr lang="en-US" sz="2000" dirty="0"/>
              <a:t>require very high fps to avoid </a:t>
            </a:r>
            <a:r>
              <a:rPr lang="en-US" sz="2000" b="1" dirty="0">
                <a:solidFill>
                  <a:srgbClr val="FF0000"/>
                </a:solidFill>
              </a:rPr>
              <a:t>motion blur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Examples: multi-phase flows in heat exchanger (nuclear fuel bundles, boilers), dynamic, wavy films flows on surfaces, water hammer in piping, flows in sprays nozzles, impacting flows, steam explosions (liquid-metal/water), fast mixing processes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Might easily need few </a:t>
            </a:r>
            <a:r>
              <a:rPr lang="en-US" sz="2000" dirty="0" err="1"/>
              <a:t>kfps</a:t>
            </a:r>
            <a:r>
              <a:rPr lang="en-US" sz="2000" dirty="0"/>
              <a:t> 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Short </a:t>
            </a:r>
            <a:r>
              <a:rPr lang="en-US" sz="2000" dirty="0" err="1"/>
              <a:t>t</a:t>
            </a:r>
            <a:r>
              <a:rPr lang="en-US" sz="2000" baseline="-25000" dirty="0" err="1"/>
              <a:t>exp</a:t>
            </a:r>
            <a:r>
              <a:rPr lang="en-US" sz="2000" dirty="0"/>
              <a:t> (sub </a:t>
            </a:r>
            <a:r>
              <a:rPr lang="en-US" sz="2000" dirty="0" err="1"/>
              <a:t>ms</a:t>
            </a:r>
            <a:r>
              <a:rPr lang="en-US" sz="2000" dirty="0"/>
              <a:t> for </a:t>
            </a:r>
            <a:r>
              <a:rPr lang="en-US" sz="2000" dirty="0" err="1"/>
              <a:t>kfps</a:t>
            </a:r>
            <a:r>
              <a:rPr lang="en-US" sz="2000" dirty="0"/>
              <a:t> range) -&gt; very high flux needed</a:t>
            </a:r>
          </a:p>
        </p:txBody>
      </p:sp>
      <p:pic>
        <p:nvPicPr>
          <p:cNvPr id="4" name="Picture 2" descr="Image result for ppt image thinking figure">
            <a:extLst>
              <a:ext uri="{FF2B5EF4-FFF2-40B4-BE49-F238E27FC236}">
                <a16:creationId xmlns:a16="http://schemas.microsoft.com/office/drawing/2014/main" id="{4608C213-CD71-4330-94F7-6AC97728B6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218" y="5020409"/>
            <a:ext cx="888152" cy="1315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Bright flash thermal neutron radiography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854" y="560171"/>
            <a:ext cx="8938054" cy="5761498"/>
          </a:xfrm>
        </p:spPr>
        <p:txBody>
          <a:bodyPr>
            <a:norm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Nuclear reactor pulses </a:t>
            </a:r>
            <a:r>
              <a:rPr lang="en-US" sz="2000" dirty="0"/>
              <a:t>might bring remedy!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TRIGA </a:t>
            </a:r>
            <a:r>
              <a:rPr lang="en-US" sz="2000" dirty="0"/>
              <a:t>research reactor type can be pulsed to produce bright flashes of high instantaneous power and flux of a few GW (at typical steady power of only a few MW)</a:t>
            </a:r>
          </a:p>
          <a:p>
            <a:r>
              <a:rPr lang="en-US" sz="2000" dirty="0"/>
              <a:t>Pulse are typically only 20-30 </a:t>
            </a:r>
            <a:r>
              <a:rPr lang="en-US" sz="2000" dirty="0" err="1"/>
              <a:t>ms</a:t>
            </a:r>
            <a:r>
              <a:rPr lang="en-US" sz="2000" dirty="0"/>
              <a:t> long (FWHM)</a:t>
            </a:r>
          </a:p>
          <a:p>
            <a:r>
              <a:rPr lang="en-US" sz="2000" dirty="0"/>
              <a:t>This high flux surge at the beam line could be utilized for </a:t>
            </a:r>
            <a:r>
              <a:rPr lang="en-US" sz="2000" b="1" dirty="0">
                <a:solidFill>
                  <a:srgbClr val="FF0000"/>
                </a:solidFill>
              </a:rPr>
              <a:t>high speed imaging</a:t>
            </a:r>
            <a:r>
              <a:rPr lang="en-US" sz="2000" b="1" dirty="0"/>
              <a:t> </a:t>
            </a:r>
            <a:r>
              <a:rPr lang="en-US" sz="2000" dirty="0"/>
              <a:t>of rapid transient processes of the above time scale/constants</a:t>
            </a:r>
          </a:p>
          <a:p>
            <a:pPr marL="0" indent="0">
              <a:buNone/>
            </a:pPr>
            <a:endParaRPr lang="en-US" sz="2000" b="1" u="sng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000" b="1" u="sng" dirty="0">
                <a:solidFill>
                  <a:srgbClr val="FF0000"/>
                </a:solidFill>
              </a:rPr>
              <a:t>Physics of TRIGA pulsing</a:t>
            </a:r>
            <a:r>
              <a:rPr lang="en-US" sz="2000" dirty="0"/>
              <a:t>: </a:t>
            </a:r>
          </a:p>
          <a:p>
            <a:r>
              <a:rPr lang="en-US" sz="2000" dirty="0"/>
              <a:t>Special Fuel: Zirconium (91%)+U(8%, 20% U-235)+H(1%mass=50 atom %)</a:t>
            </a:r>
          </a:p>
          <a:p>
            <a:r>
              <a:rPr lang="en-US" sz="2000" dirty="0"/>
              <a:t>due to the H content the fuel elements contribute directly to the moderation of neutrons -&gt; strong negative feedback to power</a:t>
            </a:r>
          </a:p>
          <a:p>
            <a:r>
              <a:rPr lang="en-US" sz="2000" dirty="0"/>
              <a:t>to induce a </a:t>
            </a:r>
            <a:r>
              <a:rPr lang="en-US" sz="2000" b="1" dirty="0">
                <a:solidFill>
                  <a:srgbClr val="FF0000"/>
                </a:solidFill>
              </a:rPr>
              <a:t>neutron flash</a:t>
            </a:r>
            <a:r>
              <a:rPr lang="en-US" sz="2000" dirty="0"/>
              <a:t>, one control rod is rapidly withdrawn from the reactor core. The reactor is made </a:t>
            </a:r>
            <a:r>
              <a:rPr lang="en-US" sz="2000" u="sng" dirty="0"/>
              <a:t>prompt super critical</a:t>
            </a:r>
            <a:r>
              <a:rPr lang="en-US" sz="2000" dirty="0"/>
              <a:t> with its power increasing to up to 1000x of the steady-state value.</a:t>
            </a:r>
          </a:p>
          <a:p>
            <a:r>
              <a:rPr lang="en-US" sz="2000" dirty="0"/>
              <a:t>The strong negative feedback brings back the reactor to zero power</a:t>
            </a:r>
          </a:p>
          <a:p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705059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Penn State </a:t>
            </a:r>
            <a:r>
              <a:rPr lang="en-US" dirty="0" err="1"/>
              <a:t>Breazeale</a:t>
            </a:r>
            <a:r>
              <a:rPr lang="en-US" dirty="0"/>
              <a:t> 1 MW TRIGA Reactor imaging beam line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802C8C5-3AC0-4D58-98C4-1807E2A11BD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0562" y="769008"/>
            <a:ext cx="4594759" cy="351654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1">
            <a:extLst>
              <a:ext uri="{FF2B5EF4-FFF2-40B4-BE49-F238E27FC236}">
                <a16:creationId xmlns:a16="http://schemas.microsoft.com/office/drawing/2014/main" id="{18C7DB7A-B494-4EA1-B5FF-851EEBB8A0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503096"/>
            <a:ext cx="444453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91440" marR="0" lvl="0" indent="-9144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Neutron beam lines at present: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F4FDB516-142C-4F38-9F22-1708D8BD39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30709" y="4243683"/>
            <a:ext cx="249889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91440" marR="0" lvl="0" indent="-9144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Neutron imaging beam line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B315C09-A2B7-4B82-96DE-2EE17DB1574E}"/>
              </a:ext>
            </a:extLst>
          </p:cNvPr>
          <p:cNvCxnSpPr>
            <a:cxnSpLocks/>
          </p:cNvCxnSpPr>
          <p:nvPr/>
        </p:nvCxnSpPr>
        <p:spPr>
          <a:xfrm flipV="1">
            <a:off x="6719156" y="3647746"/>
            <a:ext cx="0" cy="7031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6527D0F9-0D94-4CBE-9CA0-DF67B66845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7" y="715096"/>
            <a:ext cx="4061460" cy="5609273"/>
          </a:xfrm>
          <a:prstGeom prst="rect">
            <a:avLst/>
          </a:prstGeom>
        </p:spPr>
      </p:pic>
      <p:sp>
        <p:nvSpPr>
          <p:cNvPr id="15" name="Rectangle 1">
            <a:extLst>
              <a:ext uri="{FF2B5EF4-FFF2-40B4-BE49-F238E27FC236}">
                <a16:creationId xmlns:a16="http://schemas.microsoft.com/office/drawing/2014/main" id="{A577ACDD-FE60-4610-88F5-3EF8C17ECB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1069" y="6170480"/>
            <a:ext cx="249889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91440" marR="0" lvl="0" indent="-9144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Beam cave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CA460548-C11E-461D-9B5B-9C28CB365C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45633" y="4831353"/>
            <a:ext cx="5598367" cy="1747489"/>
          </a:xfrm>
        </p:spPr>
        <p:txBody>
          <a:bodyPr>
            <a:normAutofit/>
          </a:bodyPr>
          <a:lstStyle/>
          <a:p>
            <a:r>
              <a:rPr lang="en-US" sz="2000" dirty="0"/>
              <a:t>Thermal flux 1.7e7 n/cm</a:t>
            </a:r>
            <a:r>
              <a:rPr lang="en-US" sz="2000" baseline="30000" dirty="0"/>
              <a:t>2</a:t>
            </a:r>
            <a:r>
              <a:rPr lang="en-US" sz="2000" dirty="0"/>
              <a:t>/s at 1MW </a:t>
            </a:r>
          </a:p>
          <a:p>
            <a:r>
              <a:rPr lang="en-US" sz="2000" dirty="0"/>
              <a:t>L/D ≈150 </a:t>
            </a:r>
          </a:p>
          <a:p>
            <a:r>
              <a:rPr lang="en-US" sz="2000" dirty="0"/>
              <a:t>Cd ratio (Au foils) ≈ 5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1332EF4-FEF7-4093-98DC-B3D0706547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5776" y="703638"/>
            <a:ext cx="1510242" cy="1623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395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Pulsing the Penn State TRIGA reactor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854" y="615820"/>
            <a:ext cx="8938054" cy="5500575"/>
          </a:xfrm>
        </p:spPr>
        <p:txBody>
          <a:bodyPr>
            <a:normAutofit/>
          </a:bodyPr>
          <a:lstStyle/>
          <a:p>
            <a:r>
              <a:rPr lang="en-US" dirty="0"/>
              <a:t>We utilized 2$ and 2.5$ pulses for the present work. </a:t>
            </a:r>
          </a:p>
          <a:p>
            <a:r>
              <a:rPr lang="en-US" dirty="0"/>
              <a:t>Pulse repetition time is typically 12-15 mins.</a:t>
            </a:r>
          </a:p>
          <a:p>
            <a:r>
              <a:rPr lang="en-US" dirty="0"/>
              <a:t>Typical pulse heights: 761±12 MW (2.5$) and 284±6 MW (2$) </a:t>
            </a:r>
          </a:p>
          <a:p>
            <a:r>
              <a:rPr lang="en-US" dirty="0">
                <a:solidFill>
                  <a:srgbClr val="FF0000"/>
                </a:solidFill>
              </a:rPr>
              <a:t>Peak flux values </a:t>
            </a:r>
            <a:r>
              <a:rPr lang="en-US" dirty="0"/>
              <a:t>at beam line: </a:t>
            </a:r>
            <a:r>
              <a:rPr lang="en-US" dirty="0">
                <a:solidFill>
                  <a:srgbClr val="FF0000"/>
                </a:solidFill>
              </a:rPr>
              <a:t>1.3e10 n/cm</a:t>
            </a:r>
            <a:r>
              <a:rPr lang="en-US" baseline="30000" dirty="0">
                <a:solidFill>
                  <a:srgbClr val="FF0000"/>
                </a:solidFill>
              </a:rPr>
              <a:t>2</a:t>
            </a:r>
            <a:r>
              <a:rPr lang="en-US" dirty="0">
                <a:solidFill>
                  <a:srgbClr val="FF0000"/>
                </a:solidFill>
              </a:rPr>
              <a:t>/s </a:t>
            </a:r>
            <a:r>
              <a:rPr lang="en-US" dirty="0"/>
              <a:t>(2.5$) and 4.8e9 n/cm</a:t>
            </a:r>
            <a:r>
              <a:rPr lang="en-US" baseline="30000" dirty="0"/>
              <a:t>2</a:t>
            </a:r>
            <a:r>
              <a:rPr lang="en-US" dirty="0"/>
              <a:t>/s (2$) </a:t>
            </a:r>
          </a:p>
          <a:p>
            <a:r>
              <a:rPr lang="en-US" dirty="0"/>
              <a:t>Typical pulse widths: 15.4±0.3 </a:t>
            </a:r>
            <a:r>
              <a:rPr lang="en-US" dirty="0" err="1"/>
              <a:t>msec</a:t>
            </a:r>
            <a:r>
              <a:rPr lang="en-US" dirty="0"/>
              <a:t> (2.5$) and 24.5±2.6 </a:t>
            </a:r>
            <a:r>
              <a:rPr lang="en-US" dirty="0" err="1"/>
              <a:t>msec</a:t>
            </a:r>
            <a:r>
              <a:rPr lang="en-US" dirty="0"/>
              <a:t> (2$)</a:t>
            </a:r>
          </a:p>
          <a:p>
            <a:r>
              <a:rPr lang="en-US" dirty="0"/>
              <a:t>Pulses are perfectly repeatable, small variations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3219" r="7004"/>
          <a:stretch/>
        </p:blipFill>
        <p:spPr>
          <a:xfrm>
            <a:off x="61580" y="2547259"/>
            <a:ext cx="4579061" cy="3807378"/>
          </a:xfrm>
          <a:prstGeom prst="rect">
            <a:avLst/>
          </a:prstGeom>
        </p:spPr>
      </p:pic>
      <p:pic>
        <p:nvPicPr>
          <p:cNvPr id="5" name="Penn_State_Nuclear_Reactor.avi">
            <a:hlinkClick r:id="" action="ppaction://media"/>
            <a:extLst>
              <a:ext uri="{FF2B5EF4-FFF2-40B4-BE49-F238E27FC236}">
                <a16:creationId xmlns:a16="http://schemas.microsoft.com/office/drawing/2014/main" id="{F8D3145C-EDD1-4307-8105-A1C30BE68CA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80603" y="2594396"/>
            <a:ext cx="4265636" cy="319922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E1A06A3-7307-463C-8A59-643DBECD303F}"/>
              </a:ext>
            </a:extLst>
          </p:cNvPr>
          <p:cNvSpPr/>
          <p:nvPr/>
        </p:nvSpPr>
        <p:spPr>
          <a:xfrm>
            <a:off x="4771272" y="5824481"/>
            <a:ext cx="35735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err="1"/>
              <a:t>Breazeale</a:t>
            </a:r>
            <a:r>
              <a:rPr lang="en-US" sz="1200" dirty="0"/>
              <a:t> reactor of Penn State University, source: </a:t>
            </a:r>
            <a:r>
              <a:rPr lang="en-US" sz="1200" dirty="0">
                <a:hlinkClick r:id="rId6"/>
              </a:rPr>
              <a:t>https://www.youtube.com/watch?v=6I3JKYdGWTE</a:t>
            </a:r>
            <a:r>
              <a:rPr lang="en-US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91805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6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high speed imaging detector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98854" y="543861"/>
            <a:ext cx="8938054" cy="4942155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2000" dirty="0"/>
              <a:t>Typical scintillation </a:t>
            </a:r>
            <a:r>
              <a:rPr lang="en-US" sz="2000" dirty="0" err="1"/>
              <a:t>screen+mirror+camera</a:t>
            </a:r>
            <a:r>
              <a:rPr lang="en-US" sz="2000" dirty="0"/>
              <a:t> type detector with some special features:</a:t>
            </a:r>
          </a:p>
          <a:p>
            <a:pPr>
              <a:lnSpc>
                <a:spcPct val="110000"/>
              </a:lnSpc>
            </a:pPr>
            <a:r>
              <a:rPr lang="en-US" sz="2000" dirty="0"/>
              <a:t>High-speed CMOS camera (legacy)</a:t>
            </a:r>
          </a:p>
          <a:p>
            <a:pPr>
              <a:lnSpc>
                <a:spcPct val="110000"/>
              </a:lnSpc>
            </a:pPr>
            <a:r>
              <a:rPr lang="en-US" sz="2000" dirty="0"/>
              <a:t>Special high brightness optics</a:t>
            </a:r>
          </a:p>
          <a:p>
            <a:pPr>
              <a:lnSpc>
                <a:spcPct val="110000"/>
              </a:lnSpc>
            </a:pPr>
            <a:r>
              <a:rPr lang="en-US" sz="2000" dirty="0"/>
              <a:t>400 um ultra-thick </a:t>
            </a:r>
            <a:r>
              <a:rPr lang="en-US" sz="2000" dirty="0" err="1"/>
              <a:t>LiF</a:t>
            </a:r>
            <a:r>
              <a:rPr lang="en-US" sz="2000" dirty="0"/>
              <a:t>/</a:t>
            </a:r>
            <a:r>
              <a:rPr lang="en-US" sz="2000" dirty="0" err="1"/>
              <a:t>Zns</a:t>
            </a:r>
            <a:r>
              <a:rPr lang="en-US" sz="2000" dirty="0"/>
              <a:t>(Cu) scintillator screen from </a:t>
            </a:r>
            <a:r>
              <a:rPr lang="en-US" sz="2000" dirty="0" err="1"/>
              <a:t>Scintacor</a:t>
            </a:r>
            <a:r>
              <a:rPr lang="en-US" sz="2000" dirty="0"/>
              <a:t> for maximizing the detection efficiency (let’s debate about useful thickness vs. transparency </a:t>
            </a:r>
            <a:r>
              <a:rPr lang="en-US" sz="2000" dirty="0">
                <a:sym typeface="Wingdings" panose="05000000000000000000" pitchFamily="2" charset="2"/>
              </a:rPr>
              <a:t></a:t>
            </a:r>
            <a:r>
              <a:rPr lang="en-US" sz="2000" dirty="0"/>
              <a:t>) </a:t>
            </a:r>
          </a:p>
          <a:p>
            <a:pPr>
              <a:lnSpc>
                <a:spcPct val="110000"/>
              </a:lnSpc>
            </a:pPr>
            <a:r>
              <a:rPr lang="en-US" sz="2000" dirty="0"/>
              <a:t>Afterglow/decay time of ZnS should be still acceptable at a few </a:t>
            </a:r>
            <a:r>
              <a:rPr lang="en-US" sz="2000" dirty="0" err="1"/>
              <a:t>kfps</a:t>
            </a:r>
            <a:r>
              <a:rPr lang="en-US" sz="2000" dirty="0"/>
              <a:t> (another discussion point)</a:t>
            </a:r>
          </a:p>
          <a:p>
            <a:pPr>
              <a:lnSpc>
                <a:spcPct val="110000"/>
              </a:lnSpc>
            </a:pPr>
            <a:r>
              <a:rPr lang="en-US" sz="2000" dirty="0"/>
              <a:t>we compromise on the spatial resolution: ≈0.6 mm (due to combination of thick scintillator and special optics)</a:t>
            </a:r>
          </a:p>
          <a:p>
            <a:pPr>
              <a:lnSpc>
                <a:spcPct val="110000"/>
              </a:lnSpc>
            </a:pPr>
            <a:r>
              <a:rPr lang="en-US" sz="2000" dirty="0"/>
              <a:t>FOV: 70 mm x70 mm</a:t>
            </a:r>
          </a:p>
          <a:p>
            <a:pPr>
              <a:lnSpc>
                <a:spcPct val="110000"/>
              </a:lnSpc>
            </a:pPr>
            <a:r>
              <a:rPr lang="en-US" sz="2000" dirty="0"/>
              <a:t>Pixel size: 0.13 mm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16ABF4-1709-4A29-A497-36CAD3007B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062" r="15223" b="4602"/>
          <a:stretch/>
        </p:blipFill>
        <p:spPr>
          <a:xfrm>
            <a:off x="3928188" y="3533282"/>
            <a:ext cx="3108960" cy="30175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C4162F-A59A-4210-811C-A50D05FF5399}"/>
              </a:ext>
            </a:extLst>
          </p:cNvPr>
          <p:cNvSpPr txBox="1"/>
          <p:nvPr/>
        </p:nvSpPr>
        <p:spPr>
          <a:xfrm>
            <a:off x="4030825" y="4254759"/>
            <a:ext cx="895739" cy="429208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 fontScale="70000" lnSpcReduction="20000"/>
          </a:bodyPr>
          <a:lstStyle/>
          <a:p>
            <a:r>
              <a:rPr lang="en-US" dirty="0">
                <a:solidFill>
                  <a:schemeClr val="bg1"/>
                </a:solidFill>
              </a:rPr>
              <a:t>Camera head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5396C4-D612-4636-A646-C1BC87A7E5BC}"/>
              </a:ext>
            </a:extLst>
          </p:cNvPr>
          <p:cNvSpPr txBox="1"/>
          <p:nvPr/>
        </p:nvSpPr>
        <p:spPr>
          <a:xfrm>
            <a:off x="6385250" y="5035821"/>
            <a:ext cx="895739" cy="429208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 fontScale="70000" lnSpcReduction="20000"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Scinti</a:t>
            </a:r>
            <a:r>
              <a:rPr lang="en-US" dirty="0">
                <a:solidFill>
                  <a:schemeClr val="bg1"/>
                </a:solidFill>
              </a:rPr>
              <a:t> screen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8C1E40-F8DF-40DB-A76A-DB18976D2426}"/>
              </a:ext>
            </a:extLst>
          </p:cNvPr>
          <p:cNvSpPr txBox="1"/>
          <p:nvPr/>
        </p:nvSpPr>
        <p:spPr>
          <a:xfrm>
            <a:off x="4260980" y="5397924"/>
            <a:ext cx="895739" cy="429208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 fontScale="70000" lnSpcReduction="20000"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Ligth</a:t>
            </a:r>
            <a:r>
              <a:rPr lang="en-US" dirty="0">
                <a:solidFill>
                  <a:schemeClr val="bg1"/>
                </a:solidFill>
              </a:rPr>
              <a:t> tight box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543F91F-20DE-4DD6-B174-062D4C1D9C33}"/>
              </a:ext>
            </a:extLst>
          </p:cNvPr>
          <p:cNvSpPr txBox="1"/>
          <p:nvPr/>
        </p:nvSpPr>
        <p:spPr>
          <a:xfrm>
            <a:off x="5309119" y="4254759"/>
            <a:ext cx="895739" cy="429208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 fontScale="85000" lnSpcReduction="10000"/>
          </a:bodyPr>
          <a:lstStyle/>
          <a:p>
            <a:r>
              <a:rPr lang="en-US" dirty="0">
                <a:solidFill>
                  <a:schemeClr val="bg1"/>
                </a:solidFill>
              </a:rPr>
              <a:t>Shielding</a:t>
            </a:r>
          </a:p>
        </p:txBody>
      </p:sp>
    </p:spTree>
    <p:extLst>
      <p:ext uri="{BB962C8B-B14F-4D97-AF65-F5344CB8AC3E}">
        <p14:creationId xmlns:p14="http://schemas.microsoft.com/office/powerpoint/2010/main" val="13976605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Photron</a:t>
            </a:r>
            <a:r>
              <a:rPr lang="en-US" dirty="0"/>
              <a:t> FASTCAM-Ultima 512 high speed camera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98854" y="711814"/>
            <a:ext cx="8938054" cy="4942155"/>
          </a:xfrm>
        </p:spPr>
        <p:txBody>
          <a:bodyPr/>
          <a:lstStyle/>
          <a:p>
            <a:r>
              <a:rPr lang="en-US" dirty="0"/>
              <a:t>Native resolution 512x512 pixels x 10bits</a:t>
            </a:r>
          </a:p>
          <a:p>
            <a:r>
              <a:rPr lang="en-US" dirty="0"/>
              <a:t>Variable internal gains: x1, x2 , x4, x8</a:t>
            </a:r>
          </a:p>
          <a:p>
            <a:r>
              <a:rPr lang="en-US" dirty="0"/>
              <a:t>Sped at full resolution read out: up 2 </a:t>
            </a:r>
            <a:r>
              <a:rPr lang="en-US" dirty="0" err="1"/>
              <a:t>kfps</a:t>
            </a:r>
            <a:endParaRPr lang="en-US" dirty="0"/>
          </a:p>
          <a:p>
            <a:r>
              <a:rPr lang="en-US" dirty="0"/>
              <a:t>Speed at partial chip readout: up to 32 </a:t>
            </a:r>
            <a:r>
              <a:rPr lang="en-US" dirty="0" err="1"/>
              <a:t>kfps</a:t>
            </a:r>
            <a:endParaRPr lang="en-US" dirty="0"/>
          </a:p>
          <a:p>
            <a:r>
              <a:rPr lang="en-US" dirty="0"/>
              <a:t>On board memory: max. 2048 full frame images</a:t>
            </a:r>
          </a:p>
          <a:p>
            <a:r>
              <a:rPr lang="en-US" dirty="0"/>
              <a:t>C lens mount</a:t>
            </a:r>
          </a:p>
          <a:p>
            <a:r>
              <a:rPr lang="en-US" dirty="0"/>
              <a:t>Global shutter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2F0879E-25AE-4AAF-B88B-6AE7F784DE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5209" y="608162"/>
            <a:ext cx="3513246" cy="28208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1E82D08-16D1-4338-A380-873BFEF73E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63" y="3081993"/>
            <a:ext cx="5494661" cy="3288458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AA5B2C1D-4B15-4677-9A23-6085847AAA2B}"/>
              </a:ext>
            </a:extLst>
          </p:cNvPr>
          <p:cNvSpPr/>
          <p:nvPr/>
        </p:nvSpPr>
        <p:spPr>
          <a:xfrm>
            <a:off x="6596743" y="1362269"/>
            <a:ext cx="167951" cy="653143"/>
          </a:xfrm>
          <a:prstGeom prst="ellipse">
            <a:avLst/>
          </a:prstGeom>
          <a:noFill/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3150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Fujinon</a:t>
            </a:r>
            <a:r>
              <a:rPr lang="en-US" dirty="0"/>
              <a:t> f=50 mm/0.7 CC-TV lens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98854" y="571859"/>
            <a:ext cx="8938054" cy="4942155"/>
          </a:xfrm>
        </p:spPr>
        <p:txBody>
          <a:bodyPr/>
          <a:lstStyle/>
          <a:p>
            <a:r>
              <a:rPr lang="en-US" dirty="0"/>
              <a:t>Predates digital CCD/CMOS cameras (difficulty to focus on the chip with C-mounts)</a:t>
            </a:r>
          </a:p>
          <a:p>
            <a:r>
              <a:rPr lang="en-US" dirty="0"/>
              <a:t>Native MFD=3m</a:t>
            </a:r>
          </a:p>
          <a:p>
            <a:r>
              <a:rPr lang="en-US" dirty="0"/>
              <a:t>Use C-mount extension rings/tubes to enable focusing closer -&gt; increases effective </a:t>
            </a:r>
            <a:r>
              <a:rPr lang="en-US" dirty="0" err="1"/>
              <a:t>f#</a:t>
            </a:r>
            <a:endParaRPr lang="en-US" dirty="0"/>
          </a:p>
          <a:p>
            <a:r>
              <a:rPr lang="en-US" dirty="0"/>
              <a:t>With a 2-mm extension ring, we could have a reasonably good optical focusing and the lens still outperforms modern </a:t>
            </a:r>
            <a:r>
              <a:rPr lang="en-US" dirty="0" err="1"/>
              <a:t>f#</a:t>
            </a:r>
            <a:r>
              <a:rPr lang="en-US" dirty="0"/>
              <a:t>=1.2 or 1.4 lenses w.r.t. light collection efficiency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" t="21712" r="-222" b="15615"/>
          <a:stretch/>
        </p:blipFill>
        <p:spPr>
          <a:xfrm>
            <a:off x="3530990" y="2744639"/>
            <a:ext cx="3306761" cy="368397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261" y="3043577"/>
            <a:ext cx="3249637" cy="338503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8854" y="196632"/>
            <a:ext cx="8938054" cy="363539"/>
          </a:xfrm>
        </p:spPr>
        <p:txBody>
          <a:bodyPr/>
          <a:lstStyle/>
          <a:p>
            <a:r>
              <a:rPr lang="en-US" dirty="0"/>
              <a:t>Results 1.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98854" y="625799"/>
            <a:ext cx="8938054" cy="5017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/>
              <a:t>Bubbly 2phase flow in a simple air bubbler is used for demonstrating the technique: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u="sng" dirty="0"/>
              <a:t>Raw images</a:t>
            </a:r>
            <a:r>
              <a:rPr lang="en-US" dirty="0"/>
              <a:t>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D29CF3-8F99-4699-B4AB-9239C1BA74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062" y="957442"/>
            <a:ext cx="1616267" cy="285211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6C55739-631F-440F-82E5-AEDB0052D58A}"/>
              </a:ext>
            </a:extLst>
          </p:cNvPr>
          <p:cNvSpPr txBox="1"/>
          <p:nvPr/>
        </p:nvSpPr>
        <p:spPr>
          <a:xfrm>
            <a:off x="2565722" y="1165647"/>
            <a:ext cx="2283824" cy="275461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Autofit/>
          </a:bodyPr>
          <a:lstStyle/>
          <a:p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2000 fps for a  2.5$ pulse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1DF8187-FE7B-4C53-B39E-54AD3B2E1743}"/>
              </a:ext>
            </a:extLst>
          </p:cNvPr>
          <p:cNvSpPr txBox="1"/>
          <p:nvPr/>
        </p:nvSpPr>
        <p:spPr>
          <a:xfrm>
            <a:off x="31844" y="2216325"/>
            <a:ext cx="2377440" cy="275461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4000 fps 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for a  2.5$ pulse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F5B1C6-AACD-4157-86A9-924BAF327A0B}"/>
              </a:ext>
            </a:extLst>
          </p:cNvPr>
          <p:cNvSpPr txBox="1"/>
          <p:nvPr/>
        </p:nvSpPr>
        <p:spPr>
          <a:xfrm>
            <a:off x="5136817" y="1162124"/>
            <a:ext cx="2283824" cy="275461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Autofit/>
          </a:bodyPr>
          <a:lstStyle/>
          <a:p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2000 fps for a  2$ pulse</a:t>
            </a:r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D8D60209-DFE7-4AD4-B5AF-853AB360532A}"/>
              </a:ext>
            </a:extLst>
          </p:cNvPr>
          <p:cNvSpPr txBox="1">
            <a:spLocks/>
          </p:cNvSpPr>
          <p:nvPr/>
        </p:nvSpPr>
        <p:spPr bwMode="auto">
          <a:xfrm>
            <a:off x="31844" y="5237524"/>
            <a:ext cx="2550516" cy="85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ＭＳ Ｐゴシック" charset="0"/>
                <a:cs typeface="Arial Rounded MT Bold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+mj-lt"/>
                <a:ea typeface="ＭＳ Ｐゴシック" charset="0"/>
                <a:cs typeface="Arial Rounded MT Bold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ＭＳ Ｐゴシック" charset="0"/>
                <a:cs typeface="Arial Rounded MT Bold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+mj-lt"/>
                <a:ea typeface="ＭＳ Ｐゴシック" charset="0"/>
                <a:cs typeface="Arial Rounded MT Bold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800" kern="1200">
                <a:solidFill>
                  <a:schemeClr val="tx1"/>
                </a:solidFill>
                <a:latin typeface="+mj-lt"/>
                <a:ea typeface="ＭＳ Ｐゴシック" charset="0"/>
                <a:cs typeface="Arial Rounded MT Bold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sz="1600" dirty="0"/>
              <a:t>Partial FOV is due to manual synchronization with pulse, will be solved in future!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213B270B-3825-4539-A6D8-4EDF52CF37B8}"/>
              </a:ext>
            </a:extLst>
          </p:cNvPr>
          <p:cNvSpPr txBox="1">
            <a:spLocks/>
          </p:cNvSpPr>
          <p:nvPr/>
        </p:nvSpPr>
        <p:spPr bwMode="auto">
          <a:xfrm>
            <a:off x="2730249" y="6270322"/>
            <a:ext cx="2277919" cy="338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ＭＳ Ｐゴシック" charset="0"/>
                <a:cs typeface="Arial Rounded MT Bold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+mj-lt"/>
                <a:ea typeface="ＭＳ Ｐゴシック" charset="0"/>
                <a:cs typeface="Arial Rounded MT Bold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ＭＳ Ｐゴシック" charset="0"/>
                <a:cs typeface="Arial Rounded MT Bold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+mj-lt"/>
                <a:ea typeface="ＭＳ Ｐゴシック" charset="0"/>
                <a:cs typeface="Arial Rounded MT Bold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800" kern="1200">
                <a:solidFill>
                  <a:schemeClr val="tx1"/>
                </a:solidFill>
                <a:latin typeface="+mj-lt"/>
                <a:ea typeface="ＭＳ Ｐゴシック" charset="0"/>
                <a:cs typeface="Arial Rounded MT Bold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sz="1600" dirty="0"/>
              <a:t>Gray scale is arbitrary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FE575DE-F292-4CFB-91AE-B6FCDB0286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44" y="2654121"/>
            <a:ext cx="2438400" cy="24384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A4C0A23-B73F-4500-9933-D9D16D02E9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6230" y="1403952"/>
            <a:ext cx="2438400" cy="48768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1CB6EDA-C7F2-435B-90CD-78338B6C3F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6241" y="1403952"/>
            <a:ext cx="24384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6605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8854" y="196632"/>
            <a:ext cx="8938054" cy="363539"/>
          </a:xfrm>
        </p:spPr>
        <p:txBody>
          <a:bodyPr/>
          <a:lstStyle/>
          <a:p>
            <a:r>
              <a:rPr lang="en-US" dirty="0"/>
              <a:t>Results 2.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98854" y="625799"/>
            <a:ext cx="8938054" cy="5017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Cross checking </a:t>
            </a:r>
            <a:r>
              <a:rPr lang="en-US" dirty="0"/>
              <a:t>imaging detector results with that of a compensated ionization chamber (CIC) neutron detector placed adjacent the core and a theoretical model for a 2.5$ pulse: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5F72C68-8156-4CC0-8F8C-59EB71B8AAC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91" r="4850"/>
          <a:stretch/>
        </p:blipFill>
        <p:spPr>
          <a:xfrm>
            <a:off x="0" y="1271436"/>
            <a:ext cx="4536850" cy="371111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C3F576F-7E2A-46BB-BA78-4193D769481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52" t="288" r="7161" b="-288"/>
          <a:stretch/>
        </p:blipFill>
        <p:spPr>
          <a:xfrm>
            <a:off x="4480558" y="1280159"/>
            <a:ext cx="4556349" cy="3771420"/>
          </a:xfrm>
          <a:prstGeom prst="rect">
            <a:avLst/>
          </a:prstGeom>
        </p:spPr>
      </p:pic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DAAD55E5-0A21-4727-88E9-C45A9AC177EA}"/>
              </a:ext>
            </a:extLst>
          </p:cNvPr>
          <p:cNvSpPr txBox="1">
            <a:spLocks/>
          </p:cNvSpPr>
          <p:nvPr/>
        </p:nvSpPr>
        <p:spPr bwMode="auto">
          <a:xfrm>
            <a:off x="4907903" y="5051579"/>
            <a:ext cx="4129004" cy="932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ＭＳ Ｐゴシック" charset="0"/>
                <a:cs typeface="Arial Rounded MT Bold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+mj-lt"/>
                <a:ea typeface="ＭＳ Ｐゴシック" charset="0"/>
                <a:cs typeface="Arial Rounded MT Bold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ＭＳ Ｐゴシック" charset="0"/>
                <a:cs typeface="Arial Rounded MT Bold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+mj-lt"/>
                <a:ea typeface="ＭＳ Ｐゴシック" charset="0"/>
                <a:cs typeface="Arial Rounded MT Bold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800" kern="1200">
                <a:solidFill>
                  <a:schemeClr val="tx1"/>
                </a:solidFill>
                <a:latin typeface="+mj-lt"/>
                <a:ea typeface="ＭＳ Ｐゴシック" charset="0"/>
                <a:cs typeface="Arial Rounded MT Bold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dirty="0"/>
              <a:t>Imaging detector reading has been averaged over the whole FOV.</a:t>
            </a:r>
          </a:p>
        </p:txBody>
      </p:sp>
    </p:spTree>
    <p:extLst>
      <p:ext uri="{BB962C8B-B14F-4D97-AF65-F5344CB8AC3E}">
        <p14:creationId xmlns:p14="http://schemas.microsoft.com/office/powerpoint/2010/main" val="17327420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8854" y="196632"/>
            <a:ext cx="8938054" cy="363539"/>
          </a:xfrm>
        </p:spPr>
        <p:txBody>
          <a:bodyPr/>
          <a:lstStyle/>
          <a:p>
            <a:r>
              <a:rPr lang="en-US" dirty="0"/>
              <a:t>Results 3.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98854" y="625799"/>
            <a:ext cx="8938054" cy="5017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Signal-to-noise ratio (SNR) </a:t>
            </a:r>
            <a:r>
              <a:rPr lang="en-US" dirty="0"/>
              <a:t>and </a:t>
            </a:r>
            <a:r>
              <a:rPr lang="en-US" b="1" dirty="0">
                <a:solidFill>
                  <a:srgbClr val="FF0000"/>
                </a:solidFill>
              </a:rPr>
              <a:t>Contrast-to-noise ratio (CNR) </a:t>
            </a:r>
            <a:r>
              <a:rPr lang="en-US" dirty="0"/>
              <a:t>for the frames during a 2.5 $  pulse:</a:t>
            </a:r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DAAD55E5-0A21-4727-88E9-C45A9AC177EA}"/>
              </a:ext>
            </a:extLst>
          </p:cNvPr>
          <p:cNvSpPr txBox="1">
            <a:spLocks/>
          </p:cNvSpPr>
          <p:nvPr/>
        </p:nvSpPr>
        <p:spPr bwMode="auto">
          <a:xfrm>
            <a:off x="485192" y="5051580"/>
            <a:ext cx="8551715" cy="386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ＭＳ Ｐゴシック" charset="0"/>
                <a:cs typeface="Arial Rounded MT Bold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+mj-lt"/>
                <a:ea typeface="ＭＳ Ｐゴシック" charset="0"/>
                <a:cs typeface="Arial Rounded MT Bold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ＭＳ Ｐゴシック" charset="0"/>
                <a:cs typeface="Arial Rounded MT Bold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+mj-lt"/>
                <a:ea typeface="ＭＳ Ｐゴシック" charset="0"/>
                <a:cs typeface="Arial Rounded MT Bold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800" kern="1200">
                <a:solidFill>
                  <a:schemeClr val="tx1"/>
                </a:solidFill>
                <a:latin typeface="+mj-lt"/>
                <a:ea typeface="ＭＳ Ｐゴシック" charset="0"/>
                <a:cs typeface="Arial Rounded MT Bold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dirty="0"/>
              <a:t>Imaging detector reading has been averaged over the whole FOV.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4EC427-0B69-448A-AD13-026C8F3F9F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10" r="7558"/>
          <a:stretch/>
        </p:blipFill>
        <p:spPr>
          <a:xfrm>
            <a:off x="16615" y="1118252"/>
            <a:ext cx="4507830" cy="382693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F23500C-FD1A-4705-8CE9-96E8494E195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69" t="2019" r="6745" b="-2019"/>
          <a:stretch/>
        </p:blipFill>
        <p:spPr>
          <a:xfrm>
            <a:off x="4497467" y="1188719"/>
            <a:ext cx="4623417" cy="3826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9538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143FC8C5-1468-4E35-A776-D489FF70A2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72" r="6288"/>
          <a:stretch/>
        </p:blipFill>
        <p:spPr>
          <a:xfrm>
            <a:off x="5316338" y="2810982"/>
            <a:ext cx="3902310" cy="3151272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8854" y="196632"/>
            <a:ext cx="8938054" cy="363539"/>
          </a:xfrm>
        </p:spPr>
        <p:txBody>
          <a:bodyPr/>
          <a:lstStyle/>
          <a:p>
            <a:r>
              <a:rPr lang="en-US" dirty="0"/>
              <a:t>Results 4.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-22449" y="625798"/>
            <a:ext cx="9045146" cy="83910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/>
              <a:t>Quantitative results: </a:t>
            </a:r>
            <a:r>
              <a:rPr lang="en-US" dirty="0">
                <a:solidFill>
                  <a:srgbClr val="FF0000"/>
                </a:solidFill>
              </a:rPr>
              <a:t>normalization</a:t>
            </a:r>
            <a:r>
              <a:rPr lang="en-US" dirty="0"/>
              <a:t> using reference images (flat fields) to obtain the pixel-wise, instantaneous chord-averaged gas fraction distribution: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Different normalization strategies:</a:t>
            </a:r>
          </a:p>
          <a:p>
            <a:pPr>
              <a:buFont typeface="+mj-lt"/>
              <a:buAutoNum type="arabicPeriod"/>
            </a:pPr>
            <a:r>
              <a:rPr lang="en-US" dirty="0"/>
              <a:t>Alignment of actual and reference measurement pulses around their peaks and normalize the 2phase image with its instantaneous counterpart</a:t>
            </a:r>
          </a:p>
          <a:p>
            <a:pPr>
              <a:buFont typeface="+mj-lt"/>
              <a:buAutoNum type="arabicPeriod"/>
            </a:pPr>
            <a:r>
              <a:rPr lang="en-US" dirty="0"/>
              <a:t>Use always the peak value image of the air and water </a:t>
            </a:r>
            <a:br>
              <a:rPr lang="en-US" dirty="0"/>
            </a:br>
            <a:r>
              <a:rPr lang="en-US" dirty="0"/>
              <a:t>reference series and account for the intensity </a:t>
            </a:r>
            <a:br>
              <a:rPr lang="en-US" dirty="0"/>
            </a:br>
            <a:r>
              <a:rPr lang="en-US" dirty="0"/>
              <a:t>modulation in the 2phase measurement during the </a:t>
            </a:r>
            <a:br>
              <a:rPr lang="en-US" dirty="0"/>
            </a:br>
            <a:r>
              <a:rPr lang="en-US" dirty="0"/>
              <a:t>pulse -&gt; better statistics</a:t>
            </a:r>
          </a:p>
          <a:p>
            <a:pPr>
              <a:buFont typeface="+mj-lt"/>
              <a:buAutoNum type="arabicPeriod"/>
            </a:pPr>
            <a:r>
              <a:rPr lang="en-US" dirty="0"/>
              <a:t>Average demodulated 10-20 instantaneous reference </a:t>
            </a:r>
            <a:br>
              <a:rPr lang="en-US" dirty="0"/>
            </a:br>
            <a:r>
              <a:rPr lang="en-US" dirty="0"/>
              <a:t>images before/after the peak and use that for </a:t>
            </a:r>
            <a:br>
              <a:rPr lang="en-US" dirty="0"/>
            </a:br>
            <a:r>
              <a:rPr lang="en-US" dirty="0"/>
              <a:t>normalization –&gt; even better statistics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We found no significant  differences between 1. and 2.! </a:t>
            </a:r>
          </a:p>
          <a:p>
            <a:pPr marL="0" indent="0">
              <a:buNone/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733E985-D706-432B-A3B7-D81D31BD0627}"/>
                  </a:ext>
                </a:extLst>
              </p:cNvPr>
              <p:cNvSpPr/>
              <p:nvPr/>
            </p:nvSpPr>
            <p:spPr>
              <a:xfrm>
                <a:off x="5129466" y="923123"/>
                <a:ext cx="2834366" cy="10835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𝜀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16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600" b="0" i="0" smtClean="0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  <m:r>
                                <m:rPr>
                                  <m:sty m:val="p"/>
                                </m:rPr>
                                <a:rPr lang="en-US" sz="1600">
                                  <a:latin typeface="Cambria Math" panose="02040503050406030204" pitchFamily="18" charset="0"/>
                                </a:rPr>
                                <m:t>n</m:t>
                              </m:r>
                            </m:fName>
                            <m:e>
                              <m:r>
                                <a:rPr lang="en-US" sz="160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</m:e>
                          </m:func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𝑝h𝑎𝑠𝑒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160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d>
                            </m:num>
                            <m:den>
                              <m:sSub>
                                <m:sSub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𝑎𝑡𝑒𝑟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160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d>
                            </m:den>
                          </m:f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func>
                            <m:func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600" b="0" i="0" smtClean="0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  <m:r>
                                <m:rPr>
                                  <m:sty m:val="p"/>
                                </m:rPr>
                                <a:rPr lang="en-US" sz="1600">
                                  <a:latin typeface="Cambria Math" panose="02040503050406030204" pitchFamily="18" charset="0"/>
                                </a:rPr>
                                <m:t>n</m:t>
                              </m:r>
                            </m:fName>
                            <m:e>
                              <m:r>
                                <a:rPr lang="en-US" sz="160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</m:e>
                          </m:func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𝑎𝑖𝑟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160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d>
                            </m:num>
                            <m:den>
                              <m:sSub>
                                <m:sSub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𝑎𝑡𝑒𝑟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160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d>
                            </m:den>
                          </m:f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sz="160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733E985-D706-432B-A3B7-D81D31BD06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9466" y="923123"/>
                <a:ext cx="2834366" cy="108356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1D402B1-8248-4957-A5EC-51F4F7B48CF5}"/>
              </a:ext>
            </a:extLst>
          </p:cNvPr>
          <p:cNvCxnSpPr/>
          <p:nvPr/>
        </p:nvCxnSpPr>
        <p:spPr>
          <a:xfrm>
            <a:off x="5393093" y="2537926"/>
            <a:ext cx="1073020" cy="54584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09308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8854" y="196632"/>
            <a:ext cx="8938054" cy="363539"/>
          </a:xfrm>
        </p:spPr>
        <p:txBody>
          <a:bodyPr/>
          <a:lstStyle/>
          <a:p>
            <a:r>
              <a:rPr lang="en-US" dirty="0"/>
              <a:t>Results 5.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98854" y="625799"/>
            <a:ext cx="8938054" cy="5017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/>
              <a:t>Normalized images of the instantaneous gas fraction distribution. Some bias is found in the results (values &gt;1 and &lt;0)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C55739-631F-440F-82E5-AEDB0052D58A}"/>
              </a:ext>
            </a:extLst>
          </p:cNvPr>
          <p:cNvSpPr txBox="1"/>
          <p:nvPr/>
        </p:nvSpPr>
        <p:spPr>
          <a:xfrm>
            <a:off x="2655265" y="1319336"/>
            <a:ext cx="2283824" cy="275461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Autofit/>
          </a:bodyPr>
          <a:lstStyle/>
          <a:p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2000 fps for a  2.5$ pulse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1DF8187-FE7B-4C53-B39E-54AD3B2E1743}"/>
              </a:ext>
            </a:extLst>
          </p:cNvPr>
          <p:cNvSpPr txBox="1"/>
          <p:nvPr/>
        </p:nvSpPr>
        <p:spPr>
          <a:xfrm>
            <a:off x="62324" y="2412232"/>
            <a:ext cx="2377440" cy="275461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4000 fps 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for a  2.5$ pulse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F5B1C6-AACD-4157-86A9-924BAF327A0B}"/>
              </a:ext>
            </a:extLst>
          </p:cNvPr>
          <p:cNvSpPr txBox="1"/>
          <p:nvPr/>
        </p:nvSpPr>
        <p:spPr>
          <a:xfrm>
            <a:off x="5278286" y="1325144"/>
            <a:ext cx="2283824" cy="275461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Autofit/>
          </a:bodyPr>
          <a:lstStyle/>
          <a:p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2000 fps for a  2$ pulse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28DB4EE-FF2B-45DA-A305-6D1DE5DA5B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4" y="2928740"/>
            <a:ext cx="2438400" cy="24384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B02D080-E5EF-4642-A3BD-41B7C39771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7977" y="1600605"/>
            <a:ext cx="2438400" cy="48768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FC528F3-696F-40E1-BF3D-CEA603A64B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4590" y="1594797"/>
            <a:ext cx="24384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2751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 and Outlook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98854" y="711814"/>
            <a:ext cx="8938054" cy="494215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000" dirty="0"/>
              <a:t>We have developed bright flash neutron radiography up to 4 </a:t>
            </a:r>
            <a:r>
              <a:rPr lang="en-US" sz="2000" dirty="0" err="1"/>
              <a:t>fkps</a:t>
            </a:r>
            <a:r>
              <a:rPr lang="en-US" sz="2000" dirty="0"/>
              <a:t> imaging rates for rapid transient processes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We have demonstrated the performance and the capabilities of the technique by imaging two-phase flow in a simple bubbler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Higher image rates at full FOV are possible using higher $ values pulses and electronic synchronization with the pulses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Accordingly we will elaborate on the two above points in the future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Applications: very rapid transients where one can leverage the penetrating power of neutrons, however: slower dynamic processes where few 100 fps rate would suffice can also benefit from higher image quality due to high peak flux </a:t>
            </a:r>
          </a:p>
          <a:p>
            <a:pPr>
              <a:lnSpc>
                <a:spcPct val="150000"/>
              </a:lnSpc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575561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8854" y="196632"/>
            <a:ext cx="8938054" cy="363539"/>
          </a:xfrm>
        </p:spPr>
        <p:txBody>
          <a:bodyPr/>
          <a:lstStyle/>
          <a:p>
            <a:r>
              <a:rPr lang="en-US" dirty="0"/>
              <a:t>Results 6.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98854" y="625799"/>
            <a:ext cx="8938054" cy="5017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/>
              <a:t>Statistical uncertainty in </a:t>
            </a:r>
            <a:r>
              <a:rPr lang="en-US"/>
              <a:t>instantaneous gas </a:t>
            </a:r>
            <a:r>
              <a:rPr lang="en-US" dirty="0"/>
              <a:t>fraction:</a:t>
            </a:r>
          </a:p>
          <a:p>
            <a:pPr marL="0" indent="0">
              <a:buNone/>
            </a:pPr>
            <a:r>
              <a:rPr lang="en-US" dirty="0"/>
              <a:t>                                                                                         Low count bias (non-linearity of Lambert-</a:t>
            </a:r>
            <a:br>
              <a:rPr lang="en-US" dirty="0"/>
            </a:br>
            <a:r>
              <a:rPr lang="en-US" dirty="0"/>
              <a:t>                                                                                         Beer):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2334A70-7D01-4709-BB9D-A41C2A6180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560"/>
          <a:stretch/>
        </p:blipFill>
        <p:spPr>
          <a:xfrm>
            <a:off x="98854" y="876690"/>
            <a:ext cx="4473146" cy="361224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51ABC8B-780E-439E-9A74-291D364FA0E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827" r="8497"/>
          <a:stretch/>
        </p:blipFill>
        <p:spPr>
          <a:xfrm>
            <a:off x="4572000" y="1461435"/>
            <a:ext cx="4464908" cy="3890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8587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5B5C0C0-7228-4270-B1BC-DAAF806471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8339" y="1099740"/>
            <a:ext cx="4055625" cy="30275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8854" y="196632"/>
            <a:ext cx="8938054" cy="363539"/>
          </a:xfrm>
        </p:spPr>
        <p:txBody>
          <a:bodyPr/>
          <a:lstStyle/>
          <a:p>
            <a:r>
              <a:rPr lang="en-US" dirty="0"/>
              <a:t>Afterglow effect of </a:t>
            </a:r>
            <a:r>
              <a:rPr lang="en-US" dirty="0" err="1"/>
              <a:t>LiF</a:t>
            </a:r>
            <a:r>
              <a:rPr lang="en-US" dirty="0"/>
              <a:t>/</a:t>
            </a:r>
            <a:r>
              <a:rPr lang="en-US" dirty="0" err="1"/>
              <a:t>ZnS:Cu</a:t>
            </a:r>
            <a:r>
              <a:rPr lang="en-US" dirty="0"/>
              <a:t> screen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98853" y="625799"/>
            <a:ext cx="8541294" cy="5017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/>
              <a:t>ZnS decays to 10% 85us (long component) -&gt; </a:t>
            </a:r>
            <a:r>
              <a:rPr lang="en-US" dirty="0">
                <a:latin typeface="Symbol" panose="05050102010706020507" pitchFamily="18" charset="2"/>
              </a:rPr>
              <a:t>l</a:t>
            </a:r>
            <a:r>
              <a:rPr lang="en-US" dirty="0"/>
              <a:t>=2.71e4 /s, the relative afterglow fraction at image </a:t>
            </a:r>
            <a:r>
              <a:rPr lang="en-US" i="1" dirty="0" err="1"/>
              <a:t>i</a:t>
            </a:r>
            <a:r>
              <a:rPr lang="en-US" i="1" dirty="0"/>
              <a:t>, AF(</a:t>
            </a:r>
            <a:r>
              <a:rPr lang="en-US" i="1" dirty="0" err="1"/>
              <a:t>i</a:t>
            </a:r>
            <a:r>
              <a:rPr lang="en-US" i="1" dirty="0"/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6D86872-B605-4CD5-8BD1-CDDB3EA72A15}"/>
                  </a:ext>
                </a:extLst>
              </p:cNvPr>
              <p:cNvSpPr txBox="1"/>
              <p:nvPr/>
            </p:nvSpPr>
            <p:spPr>
              <a:xfrm>
                <a:off x="-78429" y="1188947"/>
                <a:ext cx="4879911" cy="765110"/>
              </a:xfrm>
              <a:prstGeom prst="rect">
                <a:avLst/>
              </a:prstGeom>
            </p:spPr>
            <p:txBody>
              <a:bodyPr vert="horz" wrap="none" lIns="0" tIns="0" rIns="0" bIns="0" rtlCol="0" anchor="b"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𝐴𝐹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e>
                                  </m:d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𝐴𝐹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−1)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e>
                                  </m:d>
                                </m:e>
                              </m:d>
                              <m:d>
                                <m:d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1−</m:t>
                                  </m:r>
                                  <m:func>
                                    <m:func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exp</m:t>
                                      </m:r>
                                    </m:fName>
                                    <m:e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𝜆</m:t>
                                          </m:r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𝑑𝑡</m:t>
                                          </m:r>
                                        </m:e>
                                      </m:d>
                                    </m:e>
                                  </m:func>
                                </m:e>
                              </m:d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</m:num>
                        <m:den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6D86872-B605-4CD5-8BD1-CDDB3EA72A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78429" y="1188947"/>
                <a:ext cx="4879911" cy="765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82E2C76-D204-44F3-8FED-E36D66AB5D4A}"/>
                  </a:ext>
                </a:extLst>
              </p:cNvPr>
              <p:cNvSpPr txBox="1"/>
              <p:nvPr/>
            </p:nvSpPr>
            <p:spPr>
              <a:xfrm>
                <a:off x="397435" y="2314779"/>
                <a:ext cx="4456924" cy="1324160"/>
              </a:xfrm>
              <a:prstGeom prst="rect">
                <a:avLst/>
              </a:prstGeom>
            </p:spPr>
            <p:txBody>
              <a:bodyPr vert="horz" wrap="none" lIns="0" tIns="0" rIns="0" bIns="0" rtlCol="0" anchor="b">
                <a:normAutofit fontScale="925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𝐴𝐹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𝐴𝐹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e>
                          </m:d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</m:t>
                              </m:r>
                              <m:func>
                                <m:func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exp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𝜆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𝑑𝑡</m:t>
                                      </m:r>
                                    </m:e>
                                  </m:d>
                                </m:e>
                              </m:func>
                            </m:e>
                          </m:d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endParaRPr lang="en-US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→∞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𝐴𝐹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exp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𝜆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𝑑𝑡</m:t>
                                  </m:r>
                                </m:e>
                              </m:d>
                            </m:e>
                          </m:func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</m:t>
                              </m:r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xp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𝜆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𝑑𝑡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82E2C76-D204-44F3-8FED-E36D66AB5D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435" y="2314779"/>
                <a:ext cx="4456924" cy="132416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BE0A6A96-940D-4F40-AF53-F54E43D620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80784" y="3512979"/>
            <a:ext cx="4055625" cy="3027500"/>
          </a:xfrm>
          <a:prstGeom prst="rect">
            <a:avLst/>
          </a:prstGeom>
        </p:spPr>
      </p:pic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09A45455-DC25-4711-8F4D-234A4E70AFE5}"/>
              </a:ext>
            </a:extLst>
          </p:cNvPr>
          <p:cNvSpPr txBox="1">
            <a:spLocks/>
          </p:cNvSpPr>
          <p:nvPr/>
        </p:nvSpPr>
        <p:spPr bwMode="auto">
          <a:xfrm>
            <a:off x="4978764" y="939422"/>
            <a:ext cx="1791477" cy="501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ＭＳ Ｐゴシック" charset="0"/>
                <a:cs typeface="Arial Rounded MT Bold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+mj-lt"/>
                <a:ea typeface="ＭＳ Ｐゴシック" charset="0"/>
                <a:cs typeface="Arial Rounded MT Bold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ＭＳ Ｐゴシック" charset="0"/>
                <a:cs typeface="Arial Rounded MT Bold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+mj-lt"/>
                <a:ea typeface="ＭＳ Ｐゴシック" charset="0"/>
                <a:cs typeface="Arial Rounded MT Bold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800" kern="1200">
                <a:solidFill>
                  <a:schemeClr val="tx1"/>
                </a:solidFill>
                <a:latin typeface="+mj-lt"/>
                <a:ea typeface="ＭＳ Ｐゴシック" charset="0"/>
                <a:cs typeface="Arial Rounded MT Bold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dirty="0"/>
              <a:t>For bright flash:</a:t>
            </a:r>
            <a:endParaRPr lang="en-US" i="1" dirty="0"/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F9895E3A-CF08-499C-8DE8-FB087EDBB08B}"/>
              </a:ext>
            </a:extLst>
          </p:cNvPr>
          <p:cNvSpPr txBox="1">
            <a:spLocks/>
          </p:cNvSpPr>
          <p:nvPr/>
        </p:nvSpPr>
        <p:spPr bwMode="auto">
          <a:xfrm>
            <a:off x="-14541" y="1963121"/>
            <a:ext cx="2393848" cy="31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ＭＳ Ｐゴシック" charset="0"/>
                <a:cs typeface="Arial Rounded MT Bold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+mj-lt"/>
                <a:ea typeface="ＭＳ Ｐゴシック" charset="0"/>
                <a:cs typeface="Arial Rounded MT Bold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ＭＳ Ｐゴシック" charset="0"/>
                <a:cs typeface="Arial Rounded MT Bold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+mj-lt"/>
                <a:ea typeface="ＭＳ Ｐゴシック" charset="0"/>
                <a:cs typeface="Arial Rounded MT Bold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800" kern="1200">
                <a:solidFill>
                  <a:schemeClr val="tx1"/>
                </a:solidFill>
                <a:latin typeface="+mj-lt"/>
                <a:ea typeface="ＭＳ Ｐゴシック" charset="0"/>
                <a:cs typeface="Arial Rounded MT Bold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dirty="0"/>
              <a:t>For constant intensity:</a:t>
            </a:r>
            <a:endParaRPr lang="en-US" i="1" dirty="0"/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A99A8DE-9CC1-4A99-A4EB-64612BEE973F}"/>
              </a:ext>
            </a:extLst>
          </p:cNvPr>
          <p:cNvSpPr txBox="1">
            <a:spLocks/>
          </p:cNvSpPr>
          <p:nvPr/>
        </p:nvSpPr>
        <p:spPr bwMode="auto">
          <a:xfrm>
            <a:off x="4168684" y="5040758"/>
            <a:ext cx="4741300" cy="31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ＭＳ Ｐゴシック" charset="0"/>
                <a:cs typeface="Arial Rounded MT Bold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+mj-lt"/>
                <a:ea typeface="ＭＳ Ｐゴシック" charset="0"/>
                <a:cs typeface="Arial Rounded MT Bold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ＭＳ Ｐゴシック" charset="0"/>
                <a:cs typeface="Arial Rounded MT Bold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+mj-lt"/>
                <a:ea typeface="ＭＳ Ｐゴシック" charset="0"/>
                <a:cs typeface="Arial Rounded MT Bold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800" kern="1200">
                <a:solidFill>
                  <a:schemeClr val="tx1"/>
                </a:solidFill>
                <a:latin typeface="+mj-lt"/>
                <a:ea typeface="ＭＳ Ｐゴシック" charset="0"/>
                <a:cs typeface="Arial Rounded MT Bold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dirty="0">
                <a:solidFill>
                  <a:srgbClr val="FF0000"/>
                </a:solidFill>
              </a:rPr>
              <a:t>BUT:</a:t>
            </a:r>
            <a:r>
              <a:rPr lang="en-US" dirty="0"/>
              <a:t> </a:t>
            </a:r>
            <a:r>
              <a:rPr lang="en-US" dirty="0" err="1"/>
              <a:t>ZnO:Zn</a:t>
            </a:r>
            <a:r>
              <a:rPr lang="en-US" dirty="0"/>
              <a:t> has lower scintillation efficiency and higher gamma sensitivity! -&gt;</a:t>
            </a:r>
          </a:p>
          <a:p>
            <a:pPr marL="0" indent="0">
              <a:buFont typeface="Arial" charset="0"/>
              <a:buNone/>
            </a:pPr>
            <a:r>
              <a:rPr lang="en-US" dirty="0" err="1">
                <a:solidFill>
                  <a:srgbClr val="FF0000"/>
                </a:solidFill>
              </a:rPr>
              <a:t>ZnS:Cu</a:t>
            </a:r>
            <a:r>
              <a:rPr lang="en-US" dirty="0">
                <a:solidFill>
                  <a:srgbClr val="FF0000"/>
                </a:solidFill>
              </a:rPr>
              <a:t> is still a reasonable compromise!!</a:t>
            </a:r>
          </a:p>
          <a:p>
            <a:pPr marL="0" indent="0">
              <a:buFont typeface="Arial" charset="0"/>
              <a:buNone/>
            </a:pPr>
            <a:endParaRPr lang="en-US" i="1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E899AF88-177F-4DF1-9D2A-A6E1DC2FB88D}"/>
              </a:ext>
            </a:extLst>
          </p:cNvPr>
          <p:cNvSpPr txBox="1">
            <a:spLocks/>
          </p:cNvSpPr>
          <p:nvPr/>
        </p:nvSpPr>
        <p:spPr bwMode="auto">
          <a:xfrm>
            <a:off x="3572951" y="4233124"/>
            <a:ext cx="5571049" cy="501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ＭＳ Ｐゴシック" charset="0"/>
                <a:cs typeface="Arial Rounded MT Bold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+mj-lt"/>
                <a:ea typeface="ＭＳ Ｐゴシック" charset="0"/>
                <a:cs typeface="Arial Rounded MT Bold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ＭＳ Ｐゴシック" charset="0"/>
                <a:cs typeface="Arial Rounded MT Bold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+mj-lt"/>
                <a:ea typeface="ＭＳ Ｐゴシック" charset="0"/>
                <a:cs typeface="Arial Rounded MT Bold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800" kern="1200">
                <a:solidFill>
                  <a:schemeClr val="tx1"/>
                </a:solidFill>
                <a:latin typeface="+mj-lt"/>
                <a:ea typeface="ＭＳ Ｐゴシック" charset="0"/>
                <a:cs typeface="Arial Rounded MT Bold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dirty="0" err="1"/>
              <a:t>Scintacor</a:t>
            </a:r>
            <a:r>
              <a:rPr lang="en-US" dirty="0"/>
              <a:t> offer </a:t>
            </a:r>
            <a:r>
              <a:rPr lang="en-US" dirty="0" err="1"/>
              <a:t>ZnO:Zn</a:t>
            </a:r>
            <a:r>
              <a:rPr lang="en-US" dirty="0"/>
              <a:t> scintillator screen with a decay time of 3.5 us!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05406154"/>
      </p:ext>
    </p:extLst>
  </p:cSld>
  <p:clrMapOvr>
    <a:masterClrMapping/>
  </p:clrMapOvr>
</p:sld>
</file>

<file path=ppt/theme/theme1.xml><?xml version="1.0" encoding="utf-8"?>
<a:theme xmlns:a="http://schemas.openxmlformats.org/drawingml/2006/main" name="MNE-201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91440" tIns="45720" rIns="91440" bIns="45720" rtlCol="0" anchor="b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MNE-2018</Template>
  <TotalTime>1283</TotalTime>
  <Words>1253</Words>
  <Application>Microsoft Office PowerPoint</Application>
  <PresentationFormat>On-screen Show (4:3)</PresentationFormat>
  <Paragraphs>116</Paragraphs>
  <Slides>16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ＭＳ Ｐゴシック</vt:lpstr>
      <vt:lpstr>Arial</vt:lpstr>
      <vt:lpstr>Arial Rounded MT Bold</vt:lpstr>
      <vt:lpstr>Calibri</vt:lpstr>
      <vt:lpstr>Cambria</vt:lpstr>
      <vt:lpstr>Cambria Math</vt:lpstr>
      <vt:lpstr>Symbol</vt:lpstr>
      <vt:lpstr>Wingdings</vt:lpstr>
      <vt:lpstr>MNE-2018</vt:lpstr>
      <vt:lpstr>Development of kfps bright flash neutron imaging for rapid, transient processes</vt:lpstr>
      <vt:lpstr>High frame rate neutron radiography for rapid transient processes</vt:lpstr>
      <vt:lpstr>Bright flash thermal neutron radiography </vt:lpstr>
      <vt:lpstr>The Penn State Breazeale 1 MW TRIGA Reactor imaging beam line</vt:lpstr>
      <vt:lpstr>Pulsing the Penn State TRIGA reactor</vt:lpstr>
      <vt:lpstr>The high speed imaging detector</vt:lpstr>
      <vt:lpstr>Photron FASTCAM-Ultima 512 high speed camera</vt:lpstr>
      <vt:lpstr>Fujinon f=50 mm/0.7 CC-TV lens</vt:lpstr>
      <vt:lpstr>Results 1.</vt:lpstr>
      <vt:lpstr>Results 2.</vt:lpstr>
      <vt:lpstr>Results 3.</vt:lpstr>
      <vt:lpstr>Results 4.</vt:lpstr>
      <vt:lpstr>Results 5.</vt:lpstr>
      <vt:lpstr>Conclusions and Outlook</vt:lpstr>
      <vt:lpstr>Results 6.</vt:lpstr>
      <vt:lpstr>Afterglow effect of LiF/ZnS:Cu screen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Juls Kralik</dc:creator>
  <cp:lastModifiedBy>Zboray</cp:lastModifiedBy>
  <cp:revision>104</cp:revision>
  <dcterms:created xsi:type="dcterms:W3CDTF">2018-01-19T15:02:53Z</dcterms:created>
  <dcterms:modified xsi:type="dcterms:W3CDTF">2018-09-03T20:21:59Z</dcterms:modified>
</cp:coreProperties>
</file>