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slideLayouts/slideLayout69.xml" ContentType="application/vnd.openxmlformats-officedocument.presentationml.slideLayout+xml"/>
  <Override PartName="/ppt/theme/theme6.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ppt/slideLayouts/slideLayout70.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9.xml" ContentType="application/vnd.openxmlformats-officedocument.presentationml.notesSlide+xml"/>
  <Override PartName="/ppt/slideMasters/slideMaster6.xml" ContentType="application/vnd.openxmlformats-officedocument.presentationml.slideMaster+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6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 id="2147483732" r:id="rId4"/>
    <p:sldMasterId id="2147483750" r:id="rId5"/>
    <p:sldMasterId id="2147483805" r:id="rId6"/>
  </p:sldMasterIdLst>
  <p:notesMasterIdLst>
    <p:notesMasterId r:id="rId48"/>
  </p:notesMasterIdLst>
  <p:sldIdLst>
    <p:sldId id="331" r:id="rId7"/>
    <p:sldId id="281" r:id="rId8"/>
    <p:sldId id="322" r:id="rId9"/>
    <p:sldId id="326" r:id="rId10"/>
    <p:sldId id="323" r:id="rId11"/>
    <p:sldId id="327" r:id="rId12"/>
    <p:sldId id="325" r:id="rId13"/>
    <p:sldId id="324" r:id="rId14"/>
    <p:sldId id="328" r:id="rId15"/>
    <p:sldId id="329" r:id="rId16"/>
    <p:sldId id="282" r:id="rId17"/>
    <p:sldId id="286" r:id="rId18"/>
    <p:sldId id="337" r:id="rId19"/>
    <p:sldId id="336" r:id="rId20"/>
    <p:sldId id="339" r:id="rId21"/>
    <p:sldId id="290" r:id="rId22"/>
    <p:sldId id="291" r:id="rId23"/>
    <p:sldId id="292" r:id="rId24"/>
    <p:sldId id="293" r:id="rId25"/>
    <p:sldId id="294" r:id="rId26"/>
    <p:sldId id="309" r:id="rId27"/>
    <p:sldId id="304" r:id="rId28"/>
    <p:sldId id="311" r:id="rId29"/>
    <p:sldId id="310" r:id="rId30"/>
    <p:sldId id="318" r:id="rId31"/>
    <p:sldId id="334" r:id="rId32"/>
    <p:sldId id="335" r:id="rId33"/>
    <p:sldId id="263" r:id="rId34"/>
    <p:sldId id="261" r:id="rId35"/>
    <p:sldId id="287" r:id="rId36"/>
    <p:sldId id="268" r:id="rId37"/>
    <p:sldId id="271" r:id="rId38"/>
    <p:sldId id="274" r:id="rId39"/>
    <p:sldId id="276" r:id="rId40"/>
    <p:sldId id="277" r:id="rId41"/>
    <p:sldId id="278" r:id="rId42"/>
    <p:sldId id="289" r:id="rId43"/>
    <p:sldId id="333" r:id="rId44"/>
    <p:sldId id="332" r:id="rId45"/>
    <p:sldId id="319" r:id="rId46"/>
    <p:sldId id="270"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FF"/>
    <a:srgbClr val="000099"/>
    <a:srgbClr val="006600"/>
    <a:srgbClr val="FF006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70" autoAdjust="0"/>
    <p:restoredTop sz="94660"/>
  </p:normalViewPr>
  <p:slideViewPr>
    <p:cSldViewPr>
      <p:cViewPr varScale="1">
        <p:scale>
          <a:sx n="65" d="100"/>
          <a:sy n="65" d="100"/>
        </p:scale>
        <p:origin x="-1428" y="-11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6564"/>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notesMaster" Target="notesMasters/notesMaster1.xml"/><Relationship Id="rId8" Type="http://schemas.openxmlformats.org/officeDocument/2006/relationships/slide" Target="slides/slide2.xml"/><Relationship Id="rId51"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image" Target="../media/image5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C6CED2-FB01-4A07-926D-925C65FCEB3A}" type="datetimeFigureOut">
              <a:rPr lang="en-US" smtClean="0"/>
              <a:pPr/>
              <a:t>9/2/2018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5A473C-0408-4459-9246-5D13DBF1BF6D}" type="slidenum">
              <a:rPr lang="en-US" smtClean="0"/>
              <a:pPr/>
              <a:t>‹#›</a:t>
            </a:fld>
            <a:endParaRPr lang="en-US"/>
          </a:p>
        </p:txBody>
      </p:sp>
    </p:spTree>
    <p:extLst>
      <p:ext uri="{BB962C8B-B14F-4D97-AF65-F5344CB8AC3E}">
        <p14:creationId xmlns="" xmlns:p14="http://schemas.microsoft.com/office/powerpoint/2010/main" val="1645579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AB5A473C-0408-4459-9246-5D13DBF1BF6D}" type="slidenum">
              <a:rPr lang="en-US" smtClean="0"/>
              <a:pPr/>
              <a:t>12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9940" name="Header Placeholder 3"/>
          <p:cNvSpPr>
            <a:spLocks noGrp="1"/>
          </p:cNvSpPr>
          <p:nvPr>
            <p:ph type="hdr" sz="quarter"/>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r>
              <a:rPr lang="en-IN" altLang="en-US" smtClean="0">
                <a:solidFill>
                  <a:srgbClr val="000000"/>
                </a:solidFill>
                <a:latin typeface="Arial" panose="020B0604020202020204" pitchFamily="34" charset="0"/>
                <a:cs typeface="Arial" panose="020B0604020202020204" pitchFamily="34" charset="0"/>
              </a:rPr>
              <a:t>112 GWd/t PFBR MOX Test FSA</a:t>
            </a:r>
          </a:p>
        </p:txBody>
      </p:sp>
      <p:sp>
        <p:nvSpPr>
          <p:cNvPr id="39941" name="Date Placeholder 4"/>
          <p:cNvSpPr>
            <a:spLocks noGrp="1"/>
          </p:cNvSpPr>
          <p:nvPr>
            <p:ph type="dt" sz="quarter"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r>
              <a:rPr lang="en-IN" altLang="en-US" smtClean="0">
                <a:solidFill>
                  <a:srgbClr val="000000"/>
                </a:solidFill>
                <a:latin typeface="Arial" panose="020B0604020202020204" pitchFamily="34" charset="0"/>
                <a:cs typeface="Arial" panose="020B0604020202020204" pitchFamily="34" charset="0"/>
              </a:rPr>
              <a:t>18-01-2012</a:t>
            </a:r>
          </a:p>
        </p:txBody>
      </p:sp>
      <p:sp>
        <p:nvSpPr>
          <p:cNvPr id="39942" name="Footer Placeholder 5"/>
          <p:cNvSpPr>
            <a:spLocks noGrp="1"/>
          </p:cNvSpPr>
          <p:nvPr>
            <p:ph type="ftr" sz="quarter" idx="4"/>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r>
              <a:rPr lang="en-IN" altLang="en-US" smtClean="0">
                <a:solidFill>
                  <a:srgbClr val="000000"/>
                </a:solidFill>
                <a:latin typeface="Arial" panose="020B0604020202020204" pitchFamily="34" charset="0"/>
                <a:cs typeface="Arial" panose="020B0604020202020204" pitchFamily="34" charset="0"/>
              </a:rPr>
              <a:t>PIED/GRIP/MMG/IGCAR</a:t>
            </a:r>
          </a:p>
        </p:txBody>
      </p:sp>
      <p:sp>
        <p:nvSpPr>
          <p:cNvPr id="39943" name="Slide Number Placeholder 6"/>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BE72D9C-84F0-4D5F-928A-8AF0333343B5}" type="slidenum">
              <a:rPr lang="en-IN" altLang="en-US" smtClean="0">
                <a:solidFill>
                  <a:srgbClr val="000000"/>
                </a:solidFill>
                <a:latin typeface="Arial" panose="020B0604020202020204" pitchFamily="34" charset="0"/>
                <a:cs typeface="Arial" panose="020B0604020202020204" pitchFamily="34" charset="0"/>
              </a:rPr>
              <a:pPr>
                <a:spcBef>
                  <a:spcPct val="0"/>
                </a:spcBef>
              </a:pPr>
              <a:t>14</a:t>
            </a:fld>
            <a:endParaRPr lang="en-IN" altLang="en-US" smtClean="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862384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ltLang="en-US" smtClean="0"/>
          </a:p>
        </p:txBody>
      </p:sp>
      <p:sp>
        <p:nvSpPr>
          <p:cNvPr id="44036" name="Header Placeholder 3"/>
          <p:cNvSpPr>
            <a:spLocks noGrp="1"/>
          </p:cNvSpPr>
          <p:nvPr>
            <p:ph type="hdr" sz="quarter"/>
          </p:nvPr>
        </p:nvSpPr>
        <p:spPr bwMode="auto">
          <a:noFill/>
          <a:ln>
            <a:miter lim="800000"/>
            <a:headEnd/>
            <a:tailEnd/>
          </a:ln>
        </p:spPr>
        <p:txBody>
          <a:bodyPr/>
          <a:lstStyle/>
          <a:p>
            <a:r>
              <a:rPr lang="en-IN" altLang="en-US" smtClean="0">
                <a:solidFill>
                  <a:srgbClr val="000000"/>
                </a:solidFill>
                <a:latin typeface="Arial" pitchFamily="34" charset="0"/>
                <a:cs typeface="Arial" pitchFamily="34" charset="0"/>
              </a:rPr>
              <a:t>112 GWd/t PFBR MOX Test FSA</a:t>
            </a:r>
          </a:p>
        </p:txBody>
      </p:sp>
      <p:sp>
        <p:nvSpPr>
          <p:cNvPr id="44037" name="Date Placeholder 4"/>
          <p:cNvSpPr>
            <a:spLocks noGrp="1"/>
          </p:cNvSpPr>
          <p:nvPr>
            <p:ph type="dt" sz="quarter" idx="1"/>
          </p:nvPr>
        </p:nvSpPr>
        <p:spPr bwMode="auto">
          <a:noFill/>
          <a:ln>
            <a:miter lim="800000"/>
            <a:headEnd/>
            <a:tailEnd/>
          </a:ln>
        </p:spPr>
        <p:txBody>
          <a:bodyPr/>
          <a:lstStyle/>
          <a:p>
            <a:r>
              <a:rPr lang="en-IN" altLang="en-US" smtClean="0">
                <a:solidFill>
                  <a:srgbClr val="000000"/>
                </a:solidFill>
                <a:latin typeface="Arial" pitchFamily="34" charset="0"/>
                <a:cs typeface="Arial" pitchFamily="34" charset="0"/>
              </a:rPr>
              <a:t>18-01-2012</a:t>
            </a:r>
          </a:p>
        </p:txBody>
      </p:sp>
      <p:sp>
        <p:nvSpPr>
          <p:cNvPr id="44038" name="Footer Placeholder 5"/>
          <p:cNvSpPr>
            <a:spLocks noGrp="1"/>
          </p:cNvSpPr>
          <p:nvPr>
            <p:ph type="ftr" sz="quarter" idx="4"/>
          </p:nvPr>
        </p:nvSpPr>
        <p:spPr bwMode="auto">
          <a:noFill/>
          <a:ln>
            <a:miter lim="800000"/>
            <a:headEnd/>
            <a:tailEnd/>
          </a:ln>
        </p:spPr>
        <p:txBody>
          <a:bodyPr/>
          <a:lstStyle/>
          <a:p>
            <a:r>
              <a:rPr lang="en-IN" altLang="en-US" smtClean="0">
                <a:solidFill>
                  <a:srgbClr val="000000"/>
                </a:solidFill>
                <a:latin typeface="Arial" pitchFamily="34" charset="0"/>
                <a:cs typeface="Arial" pitchFamily="34" charset="0"/>
              </a:rPr>
              <a:t>PIED/GRIP/MMG/IGCAR</a:t>
            </a:r>
          </a:p>
        </p:txBody>
      </p:sp>
      <p:sp>
        <p:nvSpPr>
          <p:cNvPr id="44039" name="Slide Number Placeholder 6"/>
          <p:cNvSpPr>
            <a:spLocks noGrp="1"/>
          </p:cNvSpPr>
          <p:nvPr>
            <p:ph type="sldNum" sz="quarter" idx="5"/>
          </p:nvPr>
        </p:nvSpPr>
        <p:spPr bwMode="auto">
          <a:noFill/>
          <a:ln>
            <a:miter lim="800000"/>
            <a:headEnd/>
            <a:tailEnd/>
          </a:ln>
        </p:spPr>
        <p:txBody>
          <a:bodyPr/>
          <a:lstStyle/>
          <a:p>
            <a:fld id="{DA9245F2-3AA4-4D6B-8415-B05728D2B559}" type="slidenum">
              <a:rPr lang="en-IN" altLang="en-US">
                <a:solidFill>
                  <a:srgbClr val="000000"/>
                </a:solidFill>
                <a:latin typeface="Arial" pitchFamily="34" charset="0"/>
                <a:cs typeface="Arial" pitchFamily="34" charset="0"/>
              </a:rPr>
              <a:pPr/>
              <a:t>18</a:t>
            </a:fld>
            <a:endParaRPr lang="en-IN" altLang="en-US">
              <a:solidFill>
                <a:srgbClr val="000000"/>
              </a:solidFill>
              <a:latin typeface="Arial" pitchFamily="34" charset="0"/>
              <a:cs typeface="Arial" pitchFamily="34" charset="0"/>
            </a:endParaRPr>
          </a:p>
        </p:txBody>
      </p:sp>
    </p:spTree>
    <p:extLst>
      <p:ext uri="{BB962C8B-B14F-4D97-AF65-F5344CB8AC3E}">
        <p14:creationId xmlns="" xmlns:p14="http://schemas.microsoft.com/office/powerpoint/2010/main" val="1667291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p:spPr>
        <p:txBody>
          <a:bodyPr/>
          <a:lstStyle/>
          <a:p>
            <a:pPr eaLnBrk="1" hangingPunct="1"/>
            <a:endParaRPr lang="en-US" altLang="en-US" smtClean="0">
              <a:latin typeface="Arial" pitchFamily="34" charset="0"/>
            </a:endParaRPr>
          </a:p>
        </p:txBody>
      </p:sp>
      <p:sp>
        <p:nvSpPr>
          <p:cNvPr id="106500" name="Footer Placeholder 3"/>
          <p:cNvSpPr>
            <a:spLocks noGrp="1"/>
          </p:cNvSpPr>
          <p:nvPr>
            <p:ph type="ftr" sz="quarter" idx="4"/>
          </p:nvPr>
        </p:nvSpPr>
        <p:spPr>
          <a:noFill/>
        </p:spPr>
        <p:txBody>
          <a:bodyPr/>
          <a:lstStyle/>
          <a:p>
            <a:pPr defTabSz="914437"/>
            <a:r>
              <a:rPr lang="en-US" altLang="en-US" dirty="0" smtClean="0">
                <a:latin typeface="Arial" pitchFamily="34" charset="0"/>
              </a:rPr>
              <a:t>ASNT-RT-LEVEL III-CHENNAI -2005</a:t>
            </a:r>
          </a:p>
        </p:txBody>
      </p:sp>
      <p:sp>
        <p:nvSpPr>
          <p:cNvPr id="106501" name="Slide Number Placeholder 4"/>
          <p:cNvSpPr>
            <a:spLocks noGrp="1"/>
          </p:cNvSpPr>
          <p:nvPr>
            <p:ph type="sldNum" sz="quarter" idx="5"/>
          </p:nvPr>
        </p:nvSpPr>
        <p:spPr>
          <a:noFill/>
        </p:spPr>
        <p:txBody>
          <a:bodyPr/>
          <a:lstStyle/>
          <a:p>
            <a:pPr defTabSz="914437"/>
            <a:fld id="{EE0796C1-6752-4BDD-B058-C358E90F307D}" type="slidenum">
              <a:rPr lang="en-US" altLang="en-US">
                <a:latin typeface="Arial" pitchFamily="34" charset="0"/>
              </a:rPr>
              <a:pPr defTabSz="914437"/>
              <a:t>21</a:t>
            </a:fld>
            <a:endParaRPr lang="en-US" altLang="en-US" dirty="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pPr eaLnBrk="1" hangingPunct="1"/>
            <a:endParaRPr lang="en-US" altLang="en-US" smtClean="0">
              <a:latin typeface="Arial" pitchFamily="34" charset="0"/>
            </a:endParaRPr>
          </a:p>
        </p:txBody>
      </p:sp>
      <p:sp>
        <p:nvSpPr>
          <p:cNvPr id="98308" name="Footer Placeholder 3"/>
          <p:cNvSpPr>
            <a:spLocks noGrp="1"/>
          </p:cNvSpPr>
          <p:nvPr>
            <p:ph type="ftr" sz="quarter" idx="4"/>
          </p:nvPr>
        </p:nvSpPr>
        <p:spPr>
          <a:noFill/>
        </p:spPr>
        <p:txBody>
          <a:bodyPr/>
          <a:lstStyle/>
          <a:p>
            <a:pPr defTabSz="914437"/>
            <a:r>
              <a:rPr lang="en-US" altLang="en-US" dirty="0" smtClean="0">
                <a:latin typeface="Arial" pitchFamily="34" charset="0"/>
              </a:rPr>
              <a:t>ASNT-RT-LEVEL III-CHENNAI -2005</a:t>
            </a:r>
          </a:p>
        </p:txBody>
      </p:sp>
      <p:sp>
        <p:nvSpPr>
          <p:cNvPr id="98309" name="Slide Number Placeholder 4"/>
          <p:cNvSpPr>
            <a:spLocks noGrp="1"/>
          </p:cNvSpPr>
          <p:nvPr>
            <p:ph type="sldNum" sz="quarter" idx="5"/>
          </p:nvPr>
        </p:nvSpPr>
        <p:spPr>
          <a:noFill/>
        </p:spPr>
        <p:txBody>
          <a:bodyPr/>
          <a:lstStyle/>
          <a:p>
            <a:pPr defTabSz="914437"/>
            <a:fld id="{6B5FE685-2B53-4484-A66E-07A79BA7B95B}" type="slidenum">
              <a:rPr lang="en-US" altLang="en-US">
                <a:latin typeface="Arial" pitchFamily="34" charset="0"/>
              </a:rPr>
              <a:pPr defTabSz="914437"/>
              <a:t>22</a:t>
            </a:fld>
            <a:endParaRPr lang="en-US" altLang="en-US" dirty="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p:spPr>
        <p:txBody>
          <a:bodyPr/>
          <a:lstStyle/>
          <a:p>
            <a:pPr eaLnBrk="1" hangingPunct="1"/>
            <a:endParaRPr lang="en-US" altLang="en-US" smtClean="0">
              <a:latin typeface="Arial" pitchFamily="34" charset="0"/>
            </a:endParaRPr>
          </a:p>
        </p:txBody>
      </p:sp>
      <p:sp>
        <p:nvSpPr>
          <p:cNvPr id="100356" name="Footer Placeholder 3"/>
          <p:cNvSpPr>
            <a:spLocks noGrp="1"/>
          </p:cNvSpPr>
          <p:nvPr>
            <p:ph type="ftr" sz="quarter" idx="4"/>
          </p:nvPr>
        </p:nvSpPr>
        <p:spPr>
          <a:noFill/>
        </p:spPr>
        <p:txBody>
          <a:bodyPr/>
          <a:lstStyle/>
          <a:p>
            <a:pPr defTabSz="914437"/>
            <a:r>
              <a:rPr lang="en-US" altLang="en-US" dirty="0" smtClean="0">
                <a:latin typeface="Arial" pitchFamily="34" charset="0"/>
              </a:rPr>
              <a:t>ASNT-RT-LEVEL III-CHENNAI -2005</a:t>
            </a:r>
          </a:p>
        </p:txBody>
      </p:sp>
      <p:sp>
        <p:nvSpPr>
          <p:cNvPr id="100357" name="Slide Number Placeholder 4"/>
          <p:cNvSpPr>
            <a:spLocks noGrp="1"/>
          </p:cNvSpPr>
          <p:nvPr>
            <p:ph type="sldNum" sz="quarter" idx="5"/>
          </p:nvPr>
        </p:nvSpPr>
        <p:spPr>
          <a:noFill/>
        </p:spPr>
        <p:txBody>
          <a:bodyPr/>
          <a:lstStyle/>
          <a:p>
            <a:pPr defTabSz="914437"/>
            <a:fld id="{19E72C17-FEFD-407A-A66F-ADCD99DBB505}" type="slidenum">
              <a:rPr lang="en-US" altLang="en-US">
                <a:latin typeface="Arial" pitchFamily="34" charset="0"/>
              </a:rPr>
              <a:pPr defTabSz="914437"/>
              <a:t>23</a:t>
            </a:fld>
            <a:endParaRPr lang="en-US" altLang="en-US" dirty="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p:spPr>
        <p:txBody>
          <a:bodyPr/>
          <a:lstStyle/>
          <a:p>
            <a:pPr eaLnBrk="1" hangingPunct="1"/>
            <a:endParaRPr lang="en-US" altLang="en-US" smtClean="0">
              <a:latin typeface="Arial" pitchFamily="34" charset="0"/>
            </a:endParaRPr>
          </a:p>
        </p:txBody>
      </p:sp>
      <p:sp>
        <p:nvSpPr>
          <p:cNvPr id="94212" name="Footer Placeholder 3"/>
          <p:cNvSpPr>
            <a:spLocks noGrp="1"/>
          </p:cNvSpPr>
          <p:nvPr>
            <p:ph type="ftr" sz="quarter" idx="4"/>
          </p:nvPr>
        </p:nvSpPr>
        <p:spPr>
          <a:noFill/>
        </p:spPr>
        <p:txBody>
          <a:bodyPr/>
          <a:lstStyle/>
          <a:p>
            <a:pPr defTabSz="914437"/>
            <a:r>
              <a:rPr lang="en-US" altLang="en-US" dirty="0" smtClean="0">
                <a:latin typeface="Arial" pitchFamily="34" charset="0"/>
              </a:rPr>
              <a:t>ASNT-RT-LEVEL III-CHENNAI -2005</a:t>
            </a:r>
          </a:p>
        </p:txBody>
      </p:sp>
      <p:sp>
        <p:nvSpPr>
          <p:cNvPr id="94213" name="Slide Number Placeholder 4"/>
          <p:cNvSpPr>
            <a:spLocks noGrp="1"/>
          </p:cNvSpPr>
          <p:nvPr>
            <p:ph type="sldNum" sz="quarter" idx="5"/>
          </p:nvPr>
        </p:nvSpPr>
        <p:spPr>
          <a:noFill/>
        </p:spPr>
        <p:txBody>
          <a:bodyPr/>
          <a:lstStyle/>
          <a:p>
            <a:pPr defTabSz="914437"/>
            <a:fld id="{34D13C4B-E616-428E-BFB7-41CDDF7A002E}" type="slidenum">
              <a:rPr lang="en-US" altLang="en-US">
                <a:latin typeface="Arial" pitchFamily="34" charset="0"/>
              </a:rPr>
              <a:pPr defTabSz="914437"/>
              <a:t>24</a:t>
            </a:fld>
            <a:endParaRPr lang="en-US" altLang="en-US" dirty="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AB5A473C-0408-4459-9246-5D13DBF1BF6D}" type="slidenum">
              <a:rPr lang="en-US" smtClean="0"/>
              <a:pPr/>
              <a:t>28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5A473C-0408-4459-9246-5D13DBF1BF6D}" type="slidenum">
              <a:rPr lang="en-US" smtClean="0"/>
              <a:pPr/>
              <a:t>31</a:t>
            </a:fld>
            <a:endParaRPr lang="en-US"/>
          </a:p>
        </p:txBody>
      </p:sp>
    </p:spTree>
    <p:extLst>
      <p:ext uri="{BB962C8B-B14F-4D97-AF65-F5344CB8AC3E}">
        <p14:creationId xmlns="" xmlns:p14="http://schemas.microsoft.com/office/powerpoint/2010/main" val="16149286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3029053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1416622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1095061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19659202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1417802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3075055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2914942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474644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141911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4018890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12319551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962400"/>
            <a:ext cx="7772400" cy="612775"/>
          </a:xfrm>
        </p:spPr>
        <p:txBody>
          <a:bodyPr>
            <a:normAutofit/>
          </a:bodyPr>
          <a:lstStyle>
            <a:lvl1pPr>
              <a:defRPr sz="2800">
                <a:latin typeface="Tahoma" pitchFamily="34" charset="0"/>
                <a:cs typeface="Tahoma"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447800" y="4575175"/>
            <a:ext cx="6400800" cy="304800"/>
          </a:xfrm>
        </p:spPr>
        <p:txBody>
          <a:bodyPr>
            <a:normAutofit/>
          </a:bodyPr>
          <a:lstStyle>
            <a:lvl1pPr marL="0" indent="0" algn="ctr">
              <a:buNone/>
              <a:defRPr sz="2000">
                <a:solidFill>
                  <a:schemeClr val="tx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BE1701BB-60AB-4871-A304-2705476740F3}" type="datetimeFigureOut">
              <a:rPr lang="en-US">
                <a:solidFill>
                  <a:prstClr val="black">
                    <a:tint val="75000"/>
                  </a:prstClr>
                </a:solidFill>
              </a:rPr>
              <a:pPr>
                <a:defRPr/>
              </a:pPr>
              <a:t>9/2/2018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08E3BD3-8263-4CA5-836F-6B5C5D4A6F4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 xmlns:p14="http://schemas.microsoft.com/office/powerpoint/2010/main" val="3949231215"/>
      </p:ext>
    </p:extLst>
  </p:cSld>
  <p:clrMapOvr>
    <a:masterClrMapping/>
  </p:clrMapOvr>
  <p:transition spd="slow" advTm="5000">
    <p:randomBar dir="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808B435-B4FC-448B-9163-A315AA7D0426}" type="datetimeFigureOut">
              <a:rPr lang="en-US">
                <a:solidFill>
                  <a:prstClr val="black">
                    <a:tint val="75000"/>
                  </a:prstClr>
                </a:solidFill>
              </a:rPr>
              <a:pPr>
                <a:defRPr/>
              </a:pPr>
              <a:t>9/2/2018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ABA503C-7D69-4479-92FC-294D6409A2C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 xmlns:p14="http://schemas.microsoft.com/office/powerpoint/2010/main" val="4042169744"/>
      </p:ext>
    </p:extLst>
  </p:cSld>
  <p:clrMapOvr>
    <a:masterClrMapping/>
  </p:clrMapOvr>
  <p:transition spd="slow" advTm="5000">
    <p:randomBar dir="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3E100C06-9395-4C0D-9BC1-DF2403EE893C}" type="datetimeFigureOut">
              <a:rPr lang="en-US">
                <a:solidFill>
                  <a:prstClr val="black">
                    <a:tint val="75000"/>
                  </a:prstClr>
                </a:solidFill>
              </a:rPr>
              <a:pPr>
                <a:defRPr/>
              </a:pPr>
              <a:t>9/2/2018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95F6C57-6858-4CD1-A1E7-6444578CFBB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 xmlns:p14="http://schemas.microsoft.com/office/powerpoint/2010/main" val="2845413236"/>
      </p:ext>
    </p:extLst>
  </p:cSld>
  <p:clrMapOvr>
    <a:masterClrMapping/>
  </p:clrMapOvr>
  <p:transition spd="slow" advTm="5000">
    <p:randomBar dir="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22EF905-F98E-43B2-B6A2-04116AE6E375}" type="datetimeFigureOut">
              <a:rPr lang="en-US">
                <a:solidFill>
                  <a:prstClr val="black">
                    <a:tint val="75000"/>
                  </a:prstClr>
                </a:solidFill>
              </a:rPr>
              <a:pPr>
                <a:defRPr/>
              </a:pPr>
              <a:t>9/2/2018</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92AECA21-8D95-40D5-A480-36A35E8297C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 xmlns:p14="http://schemas.microsoft.com/office/powerpoint/2010/main" val="747697093"/>
      </p:ext>
    </p:extLst>
  </p:cSld>
  <p:clrMapOvr>
    <a:masterClrMapping/>
  </p:clrMapOvr>
  <p:transition spd="slow" advTm="5000">
    <p:randomBar dir="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1B4BE6E-05A6-4D3E-9EDA-F8752B8B0B2F}" type="datetimeFigureOut">
              <a:rPr lang="en-US">
                <a:solidFill>
                  <a:prstClr val="black">
                    <a:tint val="75000"/>
                  </a:prstClr>
                </a:solidFill>
              </a:rPr>
              <a:pPr>
                <a:defRPr/>
              </a:pPr>
              <a:t>9/2/2018</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B32DB89A-A8A5-46CC-87A7-C89F1D97D52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 xmlns:p14="http://schemas.microsoft.com/office/powerpoint/2010/main" val="3344130515"/>
      </p:ext>
    </p:extLst>
  </p:cSld>
  <p:clrMapOvr>
    <a:masterClrMapping/>
  </p:clrMapOvr>
  <p:transition spd="slow" advTm="5000">
    <p:randomBar dir="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95091F40-04B3-4F4E-A090-AF1109946E82}" type="datetimeFigureOut">
              <a:rPr lang="en-US">
                <a:solidFill>
                  <a:prstClr val="black">
                    <a:tint val="75000"/>
                  </a:prstClr>
                </a:solidFill>
              </a:rPr>
              <a:pPr>
                <a:defRPr/>
              </a:pPr>
              <a:t>9/2/2018</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6D9D690B-0F5F-4634-99DE-89925FBD883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 xmlns:p14="http://schemas.microsoft.com/office/powerpoint/2010/main" val="1552824982"/>
      </p:ext>
    </p:extLst>
  </p:cSld>
  <p:clrMapOvr>
    <a:masterClrMapping/>
  </p:clrMapOvr>
  <p:transition spd="slow" advTm="5000">
    <p:randomBar dir="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1C43C90-BC7F-4AD6-882B-69331A5E6E20}" type="datetimeFigureOut">
              <a:rPr lang="en-US">
                <a:solidFill>
                  <a:prstClr val="black">
                    <a:tint val="75000"/>
                  </a:prstClr>
                </a:solidFill>
              </a:rPr>
              <a:pPr>
                <a:defRPr/>
              </a:pPr>
              <a:t>9/2/2018</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D4F7F773-0B01-4825-8E5B-BE1D1368D6C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 xmlns:p14="http://schemas.microsoft.com/office/powerpoint/2010/main" val="3354765798"/>
      </p:ext>
    </p:extLst>
  </p:cSld>
  <p:clrMapOvr>
    <a:masterClrMapping/>
  </p:clrMapOvr>
  <p:transition spd="slow" advTm="5000">
    <p:randomBar dir="ver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C9F1A8D-B4A5-4C9D-A8FC-8BDBDA6D0028}" type="datetimeFigureOut">
              <a:rPr lang="en-US">
                <a:solidFill>
                  <a:prstClr val="black">
                    <a:tint val="75000"/>
                  </a:prstClr>
                </a:solidFill>
              </a:rPr>
              <a:pPr>
                <a:defRPr/>
              </a:pPr>
              <a:t>9/2/2018</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F72B7787-80F3-4349-8687-F5C8675816F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 xmlns:p14="http://schemas.microsoft.com/office/powerpoint/2010/main" val="363181641"/>
      </p:ext>
    </p:extLst>
  </p:cSld>
  <p:clrMapOvr>
    <a:masterClrMapping/>
  </p:clrMapOvr>
  <p:transition spd="slow" advTm="5000">
    <p:randomBar dir="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272C84F2-D715-49D7-BA23-EC0D61386478}" type="datetimeFigureOut">
              <a:rPr lang="en-US">
                <a:solidFill>
                  <a:prstClr val="black">
                    <a:tint val="75000"/>
                  </a:prstClr>
                </a:solidFill>
              </a:rPr>
              <a:pPr>
                <a:defRPr/>
              </a:pPr>
              <a:t>9/2/2018</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818872D-8076-4690-97BC-4EE126A4961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 xmlns:p14="http://schemas.microsoft.com/office/powerpoint/2010/main" val="1763791599"/>
      </p:ext>
    </p:extLst>
  </p:cSld>
  <p:clrMapOvr>
    <a:masterClrMapping/>
  </p:clrMapOvr>
  <p:transition spd="slow" advTm="5000">
    <p:randomBar dir="ver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961BA61-014D-48C7-8C55-5309D73C65E9}" type="datetimeFigureOut">
              <a:rPr lang="en-US">
                <a:solidFill>
                  <a:prstClr val="black">
                    <a:tint val="75000"/>
                  </a:prstClr>
                </a:solidFill>
              </a:rPr>
              <a:pPr>
                <a:defRPr/>
              </a:pPr>
              <a:t>9/2/2018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B5E90A9-3AC0-43E8-B38C-8CA0216D8DC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 xmlns:p14="http://schemas.microsoft.com/office/powerpoint/2010/main" val="2263176865"/>
      </p:ext>
    </p:extLst>
  </p:cSld>
  <p:clrMapOvr>
    <a:masterClrMapping/>
  </p:clrMapOvr>
  <p:transition spd="slow" advTm="5000">
    <p:randomBar dir="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E403F78-0F29-4329-93D6-71F307B79504}" type="datetimeFigureOut">
              <a:rPr lang="en-US">
                <a:solidFill>
                  <a:prstClr val="black">
                    <a:tint val="75000"/>
                  </a:prstClr>
                </a:solidFill>
              </a:rPr>
              <a:pPr>
                <a:defRPr/>
              </a:pPr>
              <a:t>9/2/2018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35C19A5-FBB8-4C7E-801A-92CD1E1E491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 xmlns:p14="http://schemas.microsoft.com/office/powerpoint/2010/main" val="3485424469"/>
      </p:ext>
    </p:extLst>
  </p:cSld>
  <p:clrMapOvr>
    <a:masterClrMapping/>
  </p:clrMapOvr>
  <p:transition spd="slow" advTm="5000">
    <p:randomBar dir="vert"/>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962400"/>
            <a:ext cx="7772400" cy="612775"/>
          </a:xfrm>
        </p:spPr>
        <p:txBody>
          <a:bodyPr>
            <a:normAutofit/>
          </a:bodyPr>
          <a:lstStyle>
            <a:lvl1pPr>
              <a:defRPr sz="2800">
                <a:latin typeface="Tahoma" pitchFamily="34" charset="0"/>
                <a:cs typeface="Tahoma"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447800" y="4575175"/>
            <a:ext cx="6400800" cy="304800"/>
          </a:xfrm>
        </p:spPr>
        <p:txBody>
          <a:bodyPr>
            <a:normAutofit/>
          </a:bodyPr>
          <a:lstStyle>
            <a:lvl1pPr marL="0" indent="0" algn="ctr">
              <a:buNone/>
              <a:defRPr sz="2000">
                <a:solidFill>
                  <a:schemeClr val="tx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BE1701BB-60AB-4871-A304-2705476740F3}" type="datetimeFigureOut">
              <a:rPr lang="en-US">
                <a:solidFill>
                  <a:prstClr val="black">
                    <a:tint val="75000"/>
                  </a:prstClr>
                </a:solidFill>
              </a:rPr>
              <a:pPr>
                <a:defRPr/>
              </a:pPr>
              <a:t>9/2/2018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08E3BD3-8263-4CA5-836F-6B5C5D4A6F4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 xmlns:p14="http://schemas.microsoft.com/office/powerpoint/2010/main" val="3484389435"/>
      </p:ext>
    </p:extLst>
  </p:cSld>
  <p:clrMapOvr>
    <a:masterClrMapping/>
  </p:clrMapOvr>
  <p:transition spd="slow" advTm="5000">
    <p:randomBar dir="vert"/>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808B435-B4FC-448B-9163-A315AA7D0426}" type="datetimeFigureOut">
              <a:rPr lang="en-US">
                <a:solidFill>
                  <a:prstClr val="black">
                    <a:tint val="75000"/>
                  </a:prstClr>
                </a:solidFill>
              </a:rPr>
              <a:pPr>
                <a:defRPr/>
              </a:pPr>
              <a:t>9/2/2018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ABA503C-7D69-4479-92FC-294D6409A2CA}"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 xmlns:p14="http://schemas.microsoft.com/office/powerpoint/2010/main" val="3596806443"/>
      </p:ext>
    </p:extLst>
  </p:cSld>
  <p:clrMapOvr>
    <a:masterClrMapping/>
  </p:clrMapOvr>
  <p:transition spd="slow" advTm="5000">
    <p:randomBar dir="vert"/>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3E100C06-9395-4C0D-9BC1-DF2403EE893C}" type="datetimeFigureOut">
              <a:rPr lang="en-US">
                <a:solidFill>
                  <a:prstClr val="black">
                    <a:tint val="75000"/>
                  </a:prstClr>
                </a:solidFill>
              </a:rPr>
              <a:pPr>
                <a:defRPr/>
              </a:pPr>
              <a:t>9/2/2018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95F6C57-6858-4CD1-A1E7-6444578CFBB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 xmlns:p14="http://schemas.microsoft.com/office/powerpoint/2010/main" val="782143223"/>
      </p:ext>
    </p:extLst>
  </p:cSld>
  <p:clrMapOvr>
    <a:masterClrMapping/>
  </p:clrMapOvr>
  <p:transition spd="slow" advTm="5000">
    <p:randomBar dir="vert"/>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22EF905-F98E-43B2-B6A2-04116AE6E375}" type="datetimeFigureOut">
              <a:rPr lang="en-US">
                <a:solidFill>
                  <a:prstClr val="black">
                    <a:tint val="75000"/>
                  </a:prstClr>
                </a:solidFill>
              </a:rPr>
              <a:pPr>
                <a:defRPr/>
              </a:pPr>
              <a:t>9/2/2018</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92AECA21-8D95-40D5-A480-36A35E8297C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 xmlns:p14="http://schemas.microsoft.com/office/powerpoint/2010/main" val="923241055"/>
      </p:ext>
    </p:extLst>
  </p:cSld>
  <p:clrMapOvr>
    <a:masterClrMapping/>
  </p:clrMapOvr>
  <p:transition spd="slow" advTm="5000">
    <p:randomBar dir="vert"/>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1B4BE6E-05A6-4D3E-9EDA-F8752B8B0B2F}" type="datetimeFigureOut">
              <a:rPr lang="en-US">
                <a:solidFill>
                  <a:prstClr val="black">
                    <a:tint val="75000"/>
                  </a:prstClr>
                </a:solidFill>
              </a:rPr>
              <a:pPr>
                <a:defRPr/>
              </a:pPr>
              <a:t>9/2/2018</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B32DB89A-A8A5-46CC-87A7-C89F1D97D52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 xmlns:p14="http://schemas.microsoft.com/office/powerpoint/2010/main" val="3851740732"/>
      </p:ext>
    </p:extLst>
  </p:cSld>
  <p:clrMapOvr>
    <a:masterClrMapping/>
  </p:clrMapOvr>
  <p:transition spd="slow" advTm="5000">
    <p:randomBar dir="vert"/>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95091F40-04B3-4F4E-A090-AF1109946E82}" type="datetimeFigureOut">
              <a:rPr lang="en-US">
                <a:solidFill>
                  <a:prstClr val="black">
                    <a:tint val="75000"/>
                  </a:prstClr>
                </a:solidFill>
              </a:rPr>
              <a:pPr>
                <a:defRPr/>
              </a:pPr>
              <a:t>9/2/2018</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6D9D690B-0F5F-4634-99DE-89925FBD883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 xmlns:p14="http://schemas.microsoft.com/office/powerpoint/2010/main" val="209853544"/>
      </p:ext>
    </p:extLst>
  </p:cSld>
  <p:clrMapOvr>
    <a:masterClrMapping/>
  </p:clrMapOvr>
  <p:transition spd="slow" advTm="5000">
    <p:randomBar dir="vert"/>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1C43C90-BC7F-4AD6-882B-69331A5E6E20}" type="datetimeFigureOut">
              <a:rPr lang="en-US">
                <a:solidFill>
                  <a:prstClr val="black">
                    <a:tint val="75000"/>
                  </a:prstClr>
                </a:solidFill>
              </a:rPr>
              <a:pPr>
                <a:defRPr/>
              </a:pPr>
              <a:t>9/2/2018</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D4F7F773-0B01-4825-8E5B-BE1D1368D6C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 xmlns:p14="http://schemas.microsoft.com/office/powerpoint/2010/main" val="751452575"/>
      </p:ext>
    </p:extLst>
  </p:cSld>
  <p:clrMapOvr>
    <a:masterClrMapping/>
  </p:clrMapOvr>
  <p:transition spd="slow" advTm="5000">
    <p:randomBar dir="vert"/>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C9F1A8D-B4A5-4C9D-A8FC-8BDBDA6D0028}" type="datetimeFigureOut">
              <a:rPr lang="en-US">
                <a:solidFill>
                  <a:prstClr val="black">
                    <a:tint val="75000"/>
                  </a:prstClr>
                </a:solidFill>
              </a:rPr>
              <a:pPr>
                <a:defRPr/>
              </a:pPr>
              <a:t>9/2/2018</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F72B7787-80F3-4349-8687-F5C8675816F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 xmlns:p14="http://schemas.microsoft.com/office/powerpoint/2010/main" val="3933187217"/>
      </p:ext>
    </p:extLst>
  </p:cSld>
  <p:clrMapOvr>
    <a:masterClrMapping/>
  </p:clrMapOvr>
  <p:transition spd="slow" advTm="5000">
    <p:randomBar dir="vert"/>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272C84F2-D715-49D7-BA23-EC0D61386478}" type="datetimeFigureOut">
              <a:rPr lang="en-US">
                <a:solidFill>
                  <a:prstClr val="black">
                    <a:tint val="75000"/>
                  </a:prstClr>
                </a:solidFill>
              </a:rPr>
              <a:pPr>
                <a:defRPr/>
              </a:pPr>
              <a:t>9/2/2018</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D818872D-8076-4690-97BC-4EE126A4961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 xmlns:p14="http://schemas.microsoft.com/office/powerpoint/2010/main" val="1642698918"/>
      </p:ext>
    </p:extLst>
  </p:cSld>
  <p:clrMapOvr>
    <a:masterClrMapping/>
  </p:clrMapOvr>
  <p:transition spd="slow" advTm="5000">
    <p:randomBar dir="vert"/>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961BA61-014D-48C7-8C55-5309D73C65E9}" type="datetimeFigureOut">
              <a:rPr lang="en-US">
                <a:solidFill>
                  <a:prstClr val="black">
                    <a:tint val="75000"/>
                  </a:prstClr>
                </a:solidFill>
              </a:rPr>
              <a:pPr>
                <a:defRPr/>
              </a:pPr>
              <a:t>9/2/2018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B5E90A9-3AC0-43E8-B38C-8CA0216D8DC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 xmlns:p14="http://schemas.microsoft.com/office/powerpoint/2010/main" val="191813505"/>
      </p:ext>
    </p:extLst>
  </p:cSld>
  <p:clrMapOvr>
    <a:masterClrMapping/>
  </p:clrMapOvr>
  <p:transition spd="slow" advTm="5000">
    <p:randomBar dir="vert"/>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E403F78-0F29-4329-93D6-71F307B79504}" type="datetimeFigureOut">
              <a:rPr lang="en-US">
                <a:solidFill>
                  <a:prstClr val="black">
                    <a:tint val="75000"/>
                  </a:prstClr>
                </a:solidFill>
              </a:rPr>
              <a:pPr>
                <a:defRPr/>
              </a:pPr>
              <a:t>9/2/2018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35C19A5-FBB8-4C7E-801A-92CD1E1E491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 xmlns:p14="http://schemas.microsoft.com/office/powerpoint/2010/main" val="3162340377"/>
      </p:ext>
    </p:extLst>
  </p:cSld>
  <p:clrMapOvr>
    <a:masterClrMapping/>
  </p:clrMapOvr>
  <p:transition spd="slow" advTm="5000">
    <p:randomBar dir="vert"/>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F5092764-E0C4-4617-B5AF-EE5EADA50EB5}"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35370490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B195EB3-25E0-4528-AA0E-A0EDF8603FA2}"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3300920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45E87A6C-C1A9-4D4C-B347-DD3816571ADE}"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29770432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CFFAB7DA-CB04-46A0-9751-EC673D94EEC8}"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11263886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1D1484D1-18C1-479F-A7CD-6F98CE9A0094}"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20766825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FB57F854-5F32-46ED-8E2A-50F75F8FA22A}"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207979403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8EA955E-109D-4173-BC97-AED0EB3E5FA1}"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1447198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E2A88A31-3513-40AE-9E3A-EE4F9D45B7C2}"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417929081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EF962BC0-E976-4AA8-A3AE-F8944180E92E}"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35096103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9A2AF2E-D23A-4E07-A377-16F28169BF5B}"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219798985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758B358-1569-4937-8067-9CD58B753E77}"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216603629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9572900B-78E7-4BAF-AF4F-66C60364B114}"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6185209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1DB3173B-A011-4810-8F36-B803743FD7EA}"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15982935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lipArt Placeholder 2"/>
          <p:cNvSpPr>
            <a:spLocks noGrp="1"/>
          </p:cNvSpPr>
          <p:nvPr>
            <p:ph type="clipArt" sz="half" idx="1"/>
          </p:nvPr>
        </p:nvSpPr>
        <p:spPr>
          <a:xfrm>
            <a:off x="457200" y="1600200"/>
            <a:ext cx="4038600" cy="4525963"/>
          </a:xfrm>
        </p:spPr>
        <p:txBody>
          <a:bodyPr/>
          <a:lstStyle/>
          <a:p>
            <a:pPr lvl="0"/>
            <a:endParaRPr lang="en-US" noProof="0"/>
          </a:p>
        </p:txBody>
      </p:sp>
      <p:sp>
        <p:nvSpPr>
          <p:cNvPr id="4" name="Text Placeholder 3"/>
          <p:cNvSpPr>
            <a:spLocks noGrp="1"/>
          </p:cNvSpPr>
          <p:nvPr>
            <p:ph type="body"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09167699-61ED-4001-BD06-BEF32C03C823}"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232166815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268DC844-360A-4803-BEAE-C2BEE83CA57C}"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18471538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fld id="{882DE14B-D0FD-4CBF-962A-8300DC00610A}"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232265980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fld id="{592D5EA1-D1F1-4DDC-A019-B28C3DA3AA00}"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26492749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F5092764-E0C4-4617-B5AF-EE5EADA50EB5}"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15391901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B195EB3-25E0-4528-AA0E-A0EDF8603FA2}"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112793826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45E87A6C-C1A9-4D4C-B347-DD3816571ADE}"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203829808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CFFAB7DA-CB04-46A0-9751-EC673D94EEC8}"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225070276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1D1484D1-18C1-479F-A7CD-6F98CE9A0094}"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230262003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FB57F854-5F32-46ED-8E2A-50F75F8FA22A}"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64334202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8EA955E-109D-4173-BC97-AED0EB3E5FA1}"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299404896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E2A88A31-3513-40AE-9E3A-EE4F9D45B7C2}"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178098390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EF962BC0-E976-4AA8-A3AE-F8944180E92E}"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293865379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69A2AF2E-D23A-4E07-A377-16F28169BF5B}"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322157373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758B358-1569-4937-8067-9CD58B753E77}"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164670967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9572900B-78E7-4BAF-AF4F-66C60364B114}"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261784924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1DB3173B-A011-4810-8F36-B803743FD7EA}"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251134718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lipArt Placeholder 2"/>
          <p:cNvSpPr>
            <a:spLocks noGrp="1"/>
          </p:cNvSpPr>
          <p:nvPr>
            <p:ph type="clipArt" sz="half" idx="1"/>
          </p:nvPr>
        </p:nvSpPr>
        <p:spPr>
          <a:xfrm>
            <a:off x="457200" y="1600200"/>
            <a:ext cx="4038600" cy="4525963"/>
          </a:xfrm>
        </p:spPr>
        <p:txBody>
          <a:bodyPr/>
          <a:lstStyle/>
          <a:p>
            <a:pPr lvl="0"/>
            <a:endParaRPr lang="en-US" noProof="0"/>
          </a:p>
        </p:txBody>
      </p:sp>
      <p:sp>
        <p:nvSpPr>
          <p:cNvPr id="4" name="Text Placeholder 3"/>
          <p:cNvSpPr>
            <a:spLocks noGrp="1"/>
          </p:cNvSpPr>
          <p:nvPr>
            <p:ph type="body"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09167699-61ED-4001-BD06-BEF32C03C823}"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25921821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268DC844-360A-4803-BEAE-C2BEE83CA57C}"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267722625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fld id="{882DE14B-D0FD-4CBF-962A-8300DC00610A}"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133084198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fld id="{592D5EA1-D1F1-4DDC-A019-B28C3DA3AA00}" type="slidenum">
              <a:rPr lang="en-US" altLang="en-US">
                <a:solidFill>
                  <a:srgbClr val="000000"/>
                </a:solidFill>
              </a:rPr>
              <a:pPr/>
              <a:t>‹#›</a:t>
            </a:fld>
            <a:endParaRPr lang="en-US" altLang="en-US">
              <a:solidFill>
                <a:srgbClr val="000000"/>
              </a:solidFill>
            </a:endParaRPr>
          </a:p>
        </p:txBody>
      </p:sp>
    </p:spTree>
    <p:extLst>
      <p:ext uri="{BB962C8B-B14F-4D97-AF65-F5344CB8AC3E}">
        <p14:creationId xmlns="" xmlns:p14="http://schemas.microsoft.com/office/powerpoint/2010/main" val="424290009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68313" y="260350"/>
            <a:ext cx="8229600" cy="576263"/>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68313" y="981075"/>
            <a:ext cx="8229600" cy="5400675"/>
          </a:xfrm>
        </p:spPr>
        <p:txBody>
          <a:bodyPr rtlCol="0">
            <a:normAutofit/>
          </a:bodyPr>
          <a:lstStyle/>
          <a:p>
            <a:pPr lvl="0"/>
            <a:endParaRPr lang="en-US" noProof="0" smtClean="0"/>
          </a:p>
        </p:txBody>
      </p:sp>
      <p:sp>
        <p:nvSpPr>
          <p:cNvPr id="4" name="Rectangle 4"/>
          <p:cNvSpPr>
            <a:spLocks noGrp="1" noChangeArrowheads="1"/>
          </p:cNvSpPr>
          <p:nvPr>
            <p:ph type="dt" sz="half" idx="10"/>
          </p:nvPr>
        </p:nvSpPr>
        <p:spPr/>
        <p:txBody>
          <a:bodyPr/>
          <a:lstStyle>
            <a:lvl1pPr>
              <a:defRPr/>
            </a:lvl1pPr>
          </a:lstStyle>
          <a:p>
            <a:pPr>
              <a:defRPr/>
            </a:pPr>
            <a:r>
              <a:rPr lang="en-US"/>
              <a:t>30-03-2012</a:t>
            </a:r>
            <a:endParaRPr lang="en-IN" altLang="en-US"/>
          </a:p>
        </p:txBody>
      </p:sp>
      <p:sp>
        <p:nvSpPr>
          <p:cNvPr id="5" name="Rectangle 5"/>
          <p:cNvSpPr>
            <a:spLocks noGrp="1" noChangeArrowheads="1"/>
          </p:cNvSpPr>
          <p:nvPr>
            <p:ph type="ftr" sz="quarter" idx="11"/>
          </p:nvPr>
        </p:nvSpPr>
        <p:spPr/>
        <p:txBody>
          <a:bodyPr rtlCol="0"/>
          <a:lstStyle>
            <a:lvl1pPr fontAlgn="base">
              <a:spcBef>
                <a:spcPct val="0"/>
              </a:spcBef>
              <a:spcAft>
                <a:spcPct val="0"/>
              </a:spcAft>
              <a:defRPr>
                <a:solidFill>
                  <a:prstClr val="black">
                    <a:tint val="75000"/>
                  </a:prstClr>
                </a:solidFill>
                <a:latin typeface="Calibri" pitchFamily="34" charset="0"/>
              </a:defRPr>
            </a:lvl1pPr>
          </a:lstStyle>
          <a:p>
            <a:pPr>
              <a:defRPr/>
            </a:pPr>
            <a:r>
              <a:rPr lang="en-IN" altLang="en-US"/>
              <a:t>112 GWd/t PFBR MOX Test FSA - PIED/GRIP/MMG/IGCAR</a:t>
            </a:r>
          </a:p>
        </p:txBody>
      </p:sp>
      <p:sp>
        <p:nvSpPr>
          <p:cNvPr id="6" name="Rectangle 6"/>
          <p:cNvSpPr>
            <a:spLocks noGrp="1" noChangeArrowheads="1"/>
          </p:cNvSpPr>
          <p:nvPr>
            <p:ph type="sldNum" sz="quarter" idx="12"/>
          </p:nvPr>
        </p:nvSpPr>
        <p:spPr/>
        <p:txBody>
          <a:bodyPr/>
          <a:lstStyle>
            <a:lvl1pPr>
              <a:defRPr/>
            </a:lvl1pPr>
          </a:lstStyle>
          <a:p>
            <a:fld id="{7D67839A-84C0-4A50-A567-329B37C3AF01}" type="slidenum">
              <a:rPr lang="en-IN" altLang="en-US"/>
              <a:pPr/>
              <a:t>‹#›</a:t>
            </a:fld>
            <a:endParaRPr lang="en-IN" alt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black"/>
                </a:solidFill>
              </a:endParaRPr>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black"/>
                </a:solidFill>
              </a:endParaRPr>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a:solidFill>
                  <a:prstClr val="white"/>
                </a:solidFill>
              </a:endParaRPr>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9/2/2018</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solidFill>
                <a:srgbClr val="2DA2BF">
                  <a:tint val="20000"/>
                </a:srgb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solidFill>
                  <a:prstClr val="black"/>
                </a:solidFill>
              </a:rPr>
              <a:pPr/>
              <a:t>9/2/2018</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solidFill>
                  <a:prstClr val="black"/>
                </a:solidFill>
              </a:rPr>
              <a:pPr/>
              <a:t>‹#›</a:t>
            </a:fld>
            <a:endParaRPr lang="en-US">
              <a:solidFill>
                <a:prstClr val="black"/>
              </a:solidFill>
            </a:endParaRP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solidFill>
                  <a:prstClr val="white"/>
                </a:solidFill>
              </a:rPr>
              <a:pPr/>
              <a:t>9/2/2018</a:t>
            </a:fld>
            <a:endParaRPr lang="en-US">
              <a:solidFill>
                <a:prstClr val="white"/>
              </a:solidFill>
            </a:endParaRPr>
          </a:p>
        </p:txBody>
      </p:sp>
      <p:sp>
        <p:nvSpPr>
          <p:cNvPr id="5" name="Footer Placeholder 4"/>
          <p:cNvSpPr>
            <a:spLocks noGrp="1"/>
          </p:cNvSpPr>
          <p:nvPr>
            <p:ph type="ftr" sz="quarter" idx="11"/>
          </p:nvPr>
        </p:nvSpPr>
        <p:spPr/>
        <p:txBody>
          <a:bodyPr/>
          <a:lstStyle>
            <a:extLst/>
          </a:lstStyle>
          <a:p>
            <a:endParaRPr lang="en-US">
              <a:solidFill>
                <a:prstClr val="white"/>
              </a:solidFill>
            </a:endParaRPr>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solidFill>
                  <a:prstClr val="white"/>
                </a:solidFill>
              </a:rPr>
              <a:pPr/>
              <a:t>‹#›</a:t>
            </a:fld>
            <a:endParaRPr lang="en-US">
              <a:solidFill>
                <a:prstClr val="white"/>
              </a:solidFill>
            </a:endParaRP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a:solidFill>
                <a:prstClr val="white"/>
              </a:solidFill>
            </a:endParaRPr>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solidFill>
                  <a:prstClr val="white"/>
                </a:solidFill>
              </a:rPr>
              <a:pPr/>
              <a:t>9/2/2018</a:t>
            </a:fld>
            <a:endParaRPr lang="en-US">
              <a:solidFill>
                <a:prstClr val="white"/>
              </a:solidFill>
            </a:endParaRPr>
          </a:p>
        </p:txBody>
      </p:sp>
      <p:sp>
        <p:nvSpPr>
          <p:cNvPr id="6" name="Footer Placeholder 5"/>
          <p:cNvSpPr>
            <a:spLocks noGrp="1"/>
          </p:cNvSpPr>
          <p:nvPr>
            <p:ph type="ftr" sz="quarter" idx="11"/>
          </p:nvPr>
        </p:nvSpPr>
        <p:spPr/>
        <p:txBody>
          <a:bodyPr/>
          <a:lstStyle>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solidFill>
                  <a:prstClr val="white"/>
                </a:solidFill>
              </a:rPr>
              <a:pPr/>
              <a:t>‹#›</a:t>
            </a:fld>
            <a:endParaRPr lang="en-US">
              <a:solidFill>
                <a:prstClr val="white"/>
              </a:solidFill>
            </a:endParaRPr>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solidFill>
                  <a:prstClr val="black"/>
                </a:solidFill>
              </a:rPr>
              <a:pPr/>
              <a:t>9/2/2018</a:t>
            </a:fld>
            <a:endParaRPr lang="en-US">
              <a:solidFill>
                <a:prstClr val="black"/>
              </a:solidFill>
            </a:endParaRPr>
          </a:p>
        </p:txBody>
      </p:sp>
      <p:sp>
        <p:nvSpPr>
          <p:cNvPr id="8" name="Footer Placeholder 7"/>
          <p:cNvSpPr>
            <a:spLocks noGrp="1"/>
          </p:cNvSpPr>
          <p:nvPr>
            <p:ph type="ftr" sz="quarter" idx="11"/>
          </p:nvPr>
        </p:nvSpPr>
        <p:spPr/>
        <p:txBody>
          <a:bodyPr/>
          <a:lstStyle>
            <a:extLst/>
          </a:lstStyle>
          <a:p>
            <a:endParaRPr lang="en-US">
              <a:solidFill>
                <a:prstClr val="black"/>
              </a:solidFill>
            </a:endParaRPr>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solidFill>
                  <a:prstClr val="black"/>
                </a:solidFill>
              </a:rPr>
              <a:pPr/>
              <a:t>‹#›</a:t>
            </a:fld>
            <a:endParaRPr lang="en-US">
              <a:solidFill>
                <a:prstClr val="black"/>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solidFill>
                  <a:prstClr val="white"/>
                </a:solidFill>
              </a:rPr>
              <a:pPr/>
              <a:t>9/2/2018</a:t>
            </a:fld>
            <a:endParaRPr lang="en-US">
              <a:solidFill>
                <a:prstClr val="white"/>
              </a:solidFill>
            </a:endParaRPr>
          </a:p>
        </p:txBody>
      </p:sp>
      <p:sp>
        <p:nvSpPr>
          <p:cNvPr id="4" name="Footer Placeholder 3"/>
          <p:cNvSpPr>
            <a:spLocks noGrp="1"/>
          </p:cNvSpPr>
          <p:nvPr>
            <p:ph type="ftr" sz="quarter" idx="11"/>
          </p:nvPr>
        </p:nvSpPr>
        <p:spPr/>
        <p:txBody>
          <a:bodyPr/>
          <a:lstStyle>
            <a:extLst/>
          </a:lstStyle>
          <a:p>
            <a:endParaRPr lang="en-US">
              <a:solidFill>
                <a:prstClr val="white"/>
              </a:solidFill>
            </a:endParaRPr>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solidFill>
                  <a:prstClr val="white"/>
                </a:solidFill>
              </a:rPr>
              <a:pPr/>
              <a:t>‹#›</a:t>
            </a:fld>
            <a:endParaRPr lang="en-US">
              <a:solidFill>
                <a:prstClr val="white"/>
              </a:solidFill>
            </a:endParaRP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solidFill>
                  <a:prstClr val="black"/>
                </a:solidFill>
              </a:rPr>
              <a:pPr/>
              <a:t>9/2/2018</a:t>
            </a:fld>
            <a:endParaRPr lang="en-US">
              <a:solidFill>
                <a:prstClr val="black"/>
              </a:solidFill>
            </a:endParaRPr>
          </a:p>
        </p:txBody>
      </p:sp>
      <p:sp>
        <p:nvSpPr>
          <p:cNvPr id="3" name="Footer Placeholder 2"/>
          <p:cNvSpPr>
            <a:spLocks noGrp="1"/>
          </p:cNvSpPr>
          <p:nvPr>
            <p:ph type="ftr" sz="quarter" idx="11"/>
          </p:nvPr>
        </p:nvSpPr>
        <p:spPr/>
        <p:txBody>
          <a:bodyPr/>
          <a:lstStyle>
            <a:extLst/>
          </a:lstStyle>
          <a:p>
            <a:endParaRPr lang="en-US">
              <a:solidFill>
                <a:prstClr val="black"/>
              </a:solidFill>
            </a:endParaRPr>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solidFill>
                  <a:prstClr val="black"/>
                </a:solidFill>
              </a:rPr>
              <a:pPr/>
              <a:t>‹#›</a:t>
            </a:fld>
            <a:endParaRPr lang="en-US">
              <a:solidFill>
                <a:prstClr val="black"/>
              </a:solidFil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solidFill>
                  <a:prstClr val="black"/>
                </a:solidFill>
              </a:rPr>
              <a:pPr/>
              <a:t>9/2/2018</a:t>
            </a:fld>
            <a:endParaRPr lang="en-US">
              <a:solidFill>
                <a:prstClr val="black"/>
              </a:solidFill>
            </a:endParaRPr>
          </a:p>
        </p:txBody>
      </p:sp>
      <p:sp>
        <p:nvSpPr>
          <p:cNvPr id="6" name="Footer Placeholder 5"/>
          <p:cNvSpPr>
            <a:spLocks noGrp="1"/>
          </p:cNvSpPr>
          <p:nvPr>
            <p:ph type="ftr" sz="quarter" idx="11"/>
          </p:nvPr>
        </p:nvSpPr>
        <p:spPr/>
        <p:txBody>
          <a:bodyPr/>
          <a:lstStyle>
            <a:extLst/>
          </a:lstStyle>
          <a:p>
            <a:endParaRPr lang="en-US">
              <a:solidFill>
                <a:prstClr val="black"/>
              </a:solidFill>
            </a:endParaRPr>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solidFill>
                  <a:prstClr val="black"/>
                </a:solidFill>
              </a:rPr>
              <a:pPr/>
              <a:t>‹#›</a:t>
            </a:fld>
            <a:endParaRPr lang="en-US">
              <a:solidFill>
                <a:prstClr val="black"/>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solidFill>
                  <a:prstClr val="white"/>
                </a:solidFill>
              </a:rPr>
              <a:pPr/>
              <a:t>9/2/2018</a:t>
            </a:fld>
            <a:endParaRPr lang="en-US">
              <a:solidFill>
                <a:prstClr val="white"/>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solidFill>
                  <a:prstClr val="white"/>
                </a:solidFill>
              </a:rPr>
              <a:pPr/>
              <a:t>‹#›</a:t>
            </a:fld>
            <a:endParaRPr lang="en-US">
              <a:solidFill>
                <a:prstClr val="white"/>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white"/>
              </a:solidFill>
            </a:endParaRPr>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a:solidFill>
                <a:prstClr val="white"/>
              </a:solidFill>
            </a:endParaRPr>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a:solidFill>
                <a:prstClr val="white"/>
              </a:solidFill>
            </a:endParaRPr>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a:solidFill>
                <a:prstClr val="white"/>
              </a:solidFill>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solidFill>
                  <a:prstClr val="black"/>
                </a:solidFill>
              </a:rPr>
              <a:pPr/>
              <a:t>9/2/2018</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solidFill>
                  <a:prstClr val="black"/>
                </a:solidFill>
              </a:rPr>
              <a:pPr/>
              <a:t>‹#›</a:t>
            </a:fld>
            <a:endParaRPr lang="en-US">
              <a:solidFill>
                <a:prstClr val="black"/>
              </a:solidFil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solidFill>
                  <a:prstClr val="black"/>
                </a:solidFill>
              </a:rPr>
              <a:pPr/>
              <a:t>9/2/2018</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solidFill>
                  <a:prstClr val="black"/>
                </a:solidFill>
              </a:rPr>
              <a:pPr/>
              <a:t>‹#›</a:t>
            </a:fld>
            <a:endParaRPr lang="en-US">
              <a:solidFill>
                <a:prstClr val="black"/>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slideLayout" Target="../slideLayouts/slideLayout6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10" Type="http://schemas.openxmlformats.org/officeDocument/2006/relationships/slideLayout" Target="../slideLayouts/slideLayout60.xml"/><Relationship Id="rId19" Type="http://schemas.openxmlformats.org/officeDocument/2006/relationships/theme" Target="../theme/theme5.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2.jpe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6.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 xmlns:p14="http://schemas.microsoft.com/office/powerpoint/2010/main" val="20795686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63000"/>
            <a:lum/>
          </a:blip>
          <a:srcRect/>
          <a:stretch>
            <a:fillRect t="-23000" b="-23000"/>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533400" y="533400"/>
            <a:ext cx="82296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FFE5B6BF-6A03-4CC7-94B1-C6828F49E47D}" type="datetimeFigureOut">
              <a:rPr lang="en-US">
                <a:solidFill>
                  <a:prstClr val="black">
                    <a:tint val="75000"/>
                  </a:prstClr>
                </a:solidFill>
              </a:rPr>
              <a:pPr>
                <a:defRPr/>
              </a:pPr>
              <a:t>9/2/2018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5665793A-04DB-4E4C-99EA-0254C84079D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 xmlns:p14="http://schemas.microsoft.com/office/powerpoint/2010/main" val="37505018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spd="slow" advTm="5000">
    <p:randomBar dir="vert"/>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63000"/>
            <a:lum/>
          </a:blip>
          <a:srcRect/>
          <a:stretch>
            <a:fillRect t="-23000" b="-23000"/>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533400" y="533400"/>
            <a:ext cx="82296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FFE5B6BF-6A03-4CC7-94B1-C6828F49E47D}" type="datetimeFigureOut">
              <a:rPr lang="en-US">
                <a:solidFill>
                  <a:prstClr val="black">
                    <a:tint val="75000"/>
                  </a:prstClr>
                </a:solidFill>
              </a:rPr>
              <a:pPr>
                <a:defRPr/>
              </a:pPr>
              <a:t>9/2/2018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5665793A-04DB-4E4C-99EA-0254C84079D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 xmlns:p14="http://schemas.microsoft.com/office/powerpoint/2010/main" val="378191359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spd="slow" advTm="5000">
    <p:randomBar dir="vert"/>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DDEBCF"/>
            </a:gs>
            <a:gs pos="50000">
              <a:srgbClr val="9CB86E"/>
            </a:gs>
            <a:gs pos="100000">
              <a:srgbClr val="156B13"/>
            </a:gs>
          </a:gsLst>
          <a:lin ang="5400000"/>
        </a:gra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355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2323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solidFill>
                <a:srgbClr val="000000"/>
              </a:solidFill>
            </a:endParaRPr>
          </a:p>
        </p:txBody>
      </p:sp>
      <p:sp>
        <p:nvSpPr>
          <p:cNvPr id="22323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endParaRPr>
          </a:p>
        </p:txBody>
      </p:sp>
      <p:sp>
        <p:nvSpPr>
          <p:cNvPr id="22323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23BFEEDF-CCE5-4F6E-B190-34CFC143873C}" type="slidenum">
              <a:rPr lang="en-US" altLang="en-US" smtClean="0">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 xmlns:p14="http://schemas.microsoft.com/office/powerpoint/2010/main" val="3163519396"/>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DDEBCF"/>
            </a:gs>
            <a:gs pos="50000">
              <a:srgbClr val="9CB86E"/>
            </a:gs>
            <a:gs pos="100000">
              <a:srgbClr val="156B13"/>
            </a:gs>
          </a:gsLst>
          <a:lin ang="5400000"/>
        </a:gra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355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2323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solidFill>
                <a:srgbClr val="000000"/>
              </a:solidFill>
            </a:endParaRPr>
          </a:p>
        </p:txBody>
      </p:sp>
      <p:sp>
        <p:nvSpPr>
          <p:cNvPr id="22323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endParaRPr>
          </a:p>
        </p:txBody>
      </p:sp>
      <p:sp>
        <p:nvSpPr>
          <p:cNvPr id="22323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23BFEEDF-CCE5-4F6E-B190-34CFC143873C}" type="slidenum">
              <a:rPr lang="en-US" altLang="en-US" smtClean="0">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 xmlns:p14="http://schemas.microsoft.com/office/powerpoint/2010/main" val="3203597261"/>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 id="2147483804" r:id="rId18"/>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black"/>
              </a:solidFill>
            </a:endParaRPr>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a:solidFill>
                <a:prstClr val="black"/>
              </a:solidFill>
            </a:endParaRPr>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a:solidFill>
                <a:prstClr val="white"/>
              </a:solidFill>
            </a:endParaRPr>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solidFill>
                  <a:prstClr val="black"/>
                </a:solidFill>
              </a:rPr>
              <a:pPr/>
              <a:t>9/2/2018</a:t>
            </a:fld>
            <a:endParaRPr lang="en-US">
              <a:solidFill>
                <a:prstClr val="black"/>
              </a:solidFill>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solidFill>
                <a:prstClr val="black"/>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solidFill>
                  <a:prstClr val="black"/>
                </a:solidFill>
              </a:rPr>
              <a:pPr/>
              <a:t>‹#›</a:t>
            </a:fld>
            <a:endParaRPr lang="en-US">
              <a:solidFill>
                <a:prstClr val="black"/>
              </a:solidFill>
            </a:endParaRPr>
          </a:p>
        </p:txBody>
      </p:sp>
    </p:spTree>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52.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2.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57.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52.xml"/><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52.xml"/><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57.xml"/></Relationships>
</file>

<file path=ppt/slides/_rels/slide16.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jpeg"/><Relationship Id="rId7" Type="http://schemas.openxmlformats.org/officeDocument/2006/relationships/image" Target="../media/image36.emf"/><Relationship Id="rId2" Type="http://schemas.openxmlformats.org/officeDocument/2006/relationships/image" Target="../media/image31.jpeg"/><Relationship Id="rId1" Type="http://schemas.openxmlformats.org/officeDocument/2006/relationships/slideLayout" Target="../slideLayouts/slideLayout5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7.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37.jpeg"/><Relationship Id="rId2" Type="http://schemas.openxmlformats.org/officeDocument/2006/relationships/image" Target="../media/image38.jpeg"/><Relationship Id="rId1" Type="http://schemas.openxmlformats.org/officeDocument/2006/relationships/slideLayout" Target="../slideLayouts/slideLayout57.xml"/><Relationship Id="rId6" Type="http://schemas.openxmlformats.org/officeDocument/2006/relationships/image" Target="../media/image42.png"/><Relationship Id="rId5" Type="http://schemas.openxmlformats.org/officeDocument/2006/relationships/image" Target="../media/image41.jpeg"/><Relationship Id="rId4" Type="http://schemas.openxmlformats.org/officeDocument/2006/relationships/image" Target="../media/image40.jpeg"/></Relationships>
</file>

<file path=ppt/slides/_rels/slide18.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37.jpeg"/><Relationship Id="rId2" Type="http://schemas.openxmlformats.org/officeDocument/2006/relationships/notesSlide" Target="../notesSlides/notesSlide3.xml"/><Relationship Id="rId1" Type="http://schemas.openxmlformats.org/officeDocument/2006/relationships/slideLayout" Target="../slideLayouts/slideLayout68.xml"/><Relationship Id="rId6" Type="http://schemas.openxmlformats.org/officeDocument/2006/relationships/image" Target="../media/image46.png"/><Relationship Id="rId5" Type="http://schemas.openxmlformats.org/officeDocument/2006/relationships/image" Target="../media/image45.jpeg"/><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5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53.jpeg"/><Relationship Id="rId7" Type="http://schemas.openxmlformats.org/officeDocument/2006/relationships/image" Target="../media/image57.png"/><Relationship Id="rId2" Type="http://schemas.openxmlformats.org/officeDocument/2006/relationships/image" Target="../media/image52.jpeg"/><Relationship Id="rId1" Type="http://schemas.openxmlformats.org/officeDocument/2006/relationships/slideLayout" Target="../slideLayouts/slideLayout57.xml"/><Relationship Id="rId6" Type="http://schemas.openxmlformats.org/officeDocument/2006/relationships/image" Target="../media/image56.jpeg"/><Relationship Id="rId5" Type="http://schemas.openxmlformats.org/officeDocument/2006/relationships/image" Target="../media/image55.png"/><Relationship Id="rId4" Type="http://schemas.openxmlformats.org/officeDocument/2006/relationships/image" Target="../media/image54.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7.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2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xml"/><Relationship Id="rId1" Type="http://schemas.openxmlformats.org/officeDocument/2006/relationships/slideLayout" Target="../slideLayouts/slideLayout52.xml"/><Relationship Id="rId4" Type="http://schemas.openxmlformats.org/officeDocument/2006/relationships/image" Target="../media/image62.jpeg"/></Relationships>
</file>

<file path=ppt/slides/_rels/slide23.xml.rels><?xml version="1.0" encoding="UTF-8" standalone="yes"?>
<Relationships xmlns="http://schemas.openxmlformats.org/package/2006/relationships"><Relationship Id="rId3" Type="http://schemas.openxmlformats.org/officeDocument/2006/relationships/image" Target="../media/image63.jpeg"/><Relationship Id="rId7" Type="http://schemas.openxmlformats.org/officeDocument/2006/relationships/image" Target="../media/image67.png"/><Relationship Id="rId2" Type="http://schemas.openxmlformats.org/officeDocument/2006/relationships/notesSlide" Target="../notesSlides/notesSlide6.xml"/><Relationship Id="rId1" Type="http://schemas.openxmlformats.org/officeDocument/2006/relationships/slideLayout" Target="../slideLayouts/slideLayout57.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2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7.xml"/><Relationship Id="rId1" Type="http://schemas.openxmlformats.org/officeDocument/2006/relationships/slideLayout" Target="../slideLayouts/slideLayout52.xml"/></Relationships>
</file>

<file path=ppt/slides/_rels/slide2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52.xml"/><Relationship Id="rId5" Type="http://schemas.openxmlformats.org/officeDocument/2006/relationships/image" Target="../media/image72.png"/><Relationship Id="rId4" Type="http://schemas.openxmlformats.org/officeDocument/2006/relationships/image" Target="../media/image71.jpeg"/></Relationships>
</file>

<file path=ppt/slides/_rels/slide2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wmf"/><Relationship Id="rId1" Type="http://schemas.openxmlformats.org/officeDocument/2006/relationships/slideLayout" Target="../slideLayouts/slideLayout7.xml"/><Relationship Id="rId4" Type="http://schemas.openxmlformats.org/officeDocument/2006/relationships/image" Target="../media/image75.png"/></Relationships>
</file>

<file path=ppt/slides/_rels/slide27.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en.wikipedia.org/wiki/Pallava"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78.jpeg"/><Relationship Id="rId4" Type="http://schemas.openxmlformats.org/officeDocument/2006/relationships/image" Target="../media/image77.jpeg"/></Relationships>
</file>

<file path=ppt/slides/_rels/slide3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4.xml"/><Relationship Id="rId4" Type="http://schemas.openxmlformats.org/officeDocument/2006/relationships/image" Target="../media/image83.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isnt.org.in/" TargetMode="External"/><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70.xml"/></Relationships>
</file>

<file path=ppt/slides/_rels/slide40.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8991600" cy="7889852"/>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lnSpc>
                <a:spcPct val="105000"/>
              </a:lnSpc>
            </a:pPr>
            <a:r>
              <a:rPr lang="en-IN" sz="4000" b="1" kern="1800" dirty="0" smtClean="0">
                <a:solidFill>
                  <a:srgbClr val="008080"/>
                </a:solidFill>
                <a:latin typeface="Cambria"/>
                <a:ea typeface="Times New Roman"/>
                <a:cs typeface="Tahoma"/>
              </a:rPr>
              <a:t>12</a:t>
            </a:r>
            <a:r>
              <a:rPr lang="en-IN" sz="4000" b="1" kern="1800" baseline="30000" dirty="0" smtClean="0">
                <a:solidFill>
                  <a:srgbClr val="008080"/>
                </a:solidFill>
                <a:latin typeface="Cambria"/>
                <a:ea typeface="Times New Roman"/>
                <a:cs typeface="Tahoma"/>
              </a:rPr>
              <a:t>th</a:t>
            </a:r>
            <a:r>
              <a:rPr lang="en-IN" sz="4000" b="1" kern="1800" dirty="0" smtClean="0">
                <a:solidFill>
                  <a:srgbClr val="008080"/>
                </a:solidFill>
                <a:latin typeface="Cambria"/>
                <a:ea typeface="Times New Roman"/>
                <a:cs typeface="Tahoma"/>
              </a:rPr>
              <a:t> World Conference on</a:t>
            </a:r>
            <a:endParaRPr lang="en-US" sz="4000" dirty="0" smtClean="0">
              <a:latin typeface="Cambria"/>
              <a:ea typeface="Times New Roman"/>
              <a:cs typeface="Times New Roman"/>
            </a:endParaRPr>
          </a:p>
          <a:p>
            <a:pPr algn="ctr">
              <a:lnSpc>
                <a:spcPct val="105000"/>
              </a:lnSpc>
            </a:pPr>
            <a:r>
              <a:rPr lang="en-IN" sz="4000" b="1" kern="1800" dirty="0" smtClean="0">
                <a:solidFill>
                  <a:srgbClr val="008080"/>
                </a:solidFill>
                <a:latin typeface="Cambria"/>
                <a:ea typeface="Times New Roman"/>
                <a:cs typeface="Tahoma"/>
              </a:rPr>
              <a:t>Neutron Radiography (WCNR 12)</a:t>
            </a:r>
          </a:p>
          <a:p>
            <a:pPr algn="ctr">
              <a:lnSpc>
                <a:spcPct val="105000"/>
              </a:lnSpc>
            </a:pPr>
            <a:r>
              <a:rPr lang="en-US" sz="4000" b="1" dirty="0" smtClean="0">
                <a:solidFill>
                  <a:schemeClr val="accent1">
                    <a:lumMod val="50000"/>
                  </a:schemeClr>
                </a:solidFill>
              </a:rPr>
              <a:t>February, 2022</a:t>
            </a:r>
          </a:p>
          <a:p>
            <a:pPr algn="ctr">
              <a:lnSpc>
                <a:spcPct val="105000"/>
              </a:lnSpc>
            </a:pPr>
            <a:r>
              <a:rPr lang="en-US" sz="3200" b="1" cap="none" spc="50" dirty="0" smtClean="0">
                <a:ln w="11430"/>
                <a:solidFill>
                  <a:srgbClr val="FF0000"/>
                </a:solidFill>
                <a:effectLst>
                  <a:outerShdw blurRad="76200" dist="50800" dir="5400000" algn="tl" rotWithShape="0">
                    <a:srgbClr val="000000">
                      <a:alpha val="65000"/>
                    </a:srgbClr>
                  </a:outerShdw>
                </a:effectLst>
              </a:rPr>
              <a:t>Proposal to </a:t>
            </a:r>
            <a:r>
              <a:rPr lang="en-US" sz="3200" b="1" cap="none" spc="50" dirty="0" err="1" smtClean="0">
                <a:ln w="11430"/>
                <a:solidFill>
                  <a:srgbClr val="FF0000"/>
                </a:solidFill>
                <a:effectLst>
                  <a:outerShdw blurRad="76200" dist="50800" dir="5400000" algn="tl" rotWithShape="0">
                    <a:srgbClr val="000000">
                      <a:alpha val="65000"/>
                    </a:srgbClr>
                  </a:outerShdw>
                </a:effectLst>
              </a:rPr>
              <a:t>Organise</a:t>
            </a:r>
            <a:r>
              <a:rPr lang="en-US" sz="3200" b="1" cap="none" spc="50" dirty="0" smtClean="0">
                <a:ln w="11430"/>
                <a:solidFill>
                  <a:srgbClr val="FF0000"/>
                </a:solidFill>
                <a:effectLst>
                  <a:outerShdw blurRad="76200" dist="50800" dir="5400000" algn="tl" rotWithShape="0">
                    <a:srgbClr val="000000">
                      <a:alpha val="65000"/>
                    </a:srgbClr>
                  </a:outerShdw>
                </a:effectLst>
              </a:rPr>
              <a:t> by</a:t>
            </a:r>
          </a:p>
          <a:p>
            <a:pPr algn="ctr">
              <a:lnSpc>
                <a:spcPct val="105000"/>
              </a:lnSpc>
            </a:pP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p>
          <a:p>
            <a:pPr algn="ctr">
              <a:lnSpc>
                <a:spcPct val="105000"/>
              </a:lnSpc>
            </a:pPr>
            <a:endParaRPr lang="en-US" sz="32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nSpc>
                <a:spcPct val="105000"/>
              </a:lnSpc>
            </a:pPr>
            <a:endParaRPr lang="en-US" sz="32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nSpc>
                <a:spcPct val="105000"/>
              </a:lnSpc>
            </a:pPr>
            <a:r>
              <a:rPr lang="en-US" sz="32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Indian Society for Non-Destructive Testing </a:t>
            </a:r>
            <a:r>
              <a:rPr lang="en-US" sz="36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(ISNT)</a:t>
            </a:r>
          </a:p>
          <a:p>
            <a:pPr algn="ctr">
              <a:lnSpc>
                <a:spcPct val="105000"/>
              </a:lnSpc>
            </a:pPr>
            <a:r>
              <a:rPr lang="en-US"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In association with ISNR</a:t>
            </a:r>
            <a:r>
              <a:rPr lang="en-US" sz="36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p>
          <a:p>
            <a:pPr algn="ctr">
              <a:lnSpc>
                <a:spcPct val="105000"/>
              </a:lnSpc>
            </a:pPr>
            <a:r>
              <a:rPr lang="en-IN" sz="3600" b="1" kern="1800" dirty="0" smtClean="0">
                <a:solidFill>
                  <a:srgbClr val="FF0000"/>
                </a:solidFill>
                <a:ea typeface="Times New Roman"/>
                <a:cs typeface="Tahoma"/>
              </a:rPr>
              <a:t>Theme</a:t>
            </a:r>
            <a:r>
              <a:rPr lang="en-IN" sz="3600" b="1" kern="1800" dirty="0" smtClean="0">
                <a:solidFill>
                  <a:srgbClr val="0000FF"/>
                </a:solidFill>
                <a:ea typeface="Times New Roman"/>
                <a:cs typeface="Tahoma"/>
              </a:rPr>
              <a:t/>
            </a:r>
            <a:br>
              <a:rPr lang="en-IN" sz="3600" b="1" kern="1800" dirty="0" smtClean="0">
                <a:solidFill>
                  <a:srgbClr val="0000FF"/>
                </a:solidFill>
                <a:ea typeface="Times New Roman"/>
                <a:cs typeface="Tahoma"/>
              </a:rPr>
            </a:br>
            <a:r>
              <a:rPr lang="en-US" sz="3600" b="1" dirty="0" smtClean="0">
                <a:solidFill>
                  <a:srgbClr val="006600"/>
                </a:solidFill>
                <a:ea typeface="Times New Roman"/>
                <a:cs typeface="Times New Roman"/>
              </a:rPr>
              <a:t> Neutron Imaging in the Service of Mankind </a:t>
            </a:r>
            <a:endParaRPr lang="en-US" sz="36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endParaRPr lang="en-US" sz="36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endParaRPr lang="en-US" sz="36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7" name="Picture 6" descr="ISNT logo.jpg"/>
          <p:cNvPicPr/>
          <p:nvPr/>
        </p:nvPicPr>
        <p:blipFill>
          <a:blip r:embed="rId2" cstate="print"/>
          <a:srcRect/>
          <a:stretch>
            <a:fillRect/>
          </a:stretch>
        </p:blipFill>
        <p:spPr bwMode="auto">
          <a:xfrm>
            <a:off x="3657600" y="2590800"/>
            <a:ext cx="1285875" cy="1504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4549"/>
            <a:ext cx="8786874" cy="852683"/>
          </a:xfrm>
        </p:spPr>
        <p:txBody>
          <a:bodyPr/>
          <a:lstStyle/>
          <a:p>
            <a:r>
              <a:rPr lang="en-IN" b="1" dirty="0">
                <a:solidFill>
                  <a:schemeClr val="tx2">
                    <a:lumMod val="75000"/>
                  </a:schemeClr>
                </a:solidFill>
              </a:rPr>
              <a:t>Structure of the </a:t>
            </a:r>
            <a:r>
              <a:rPr lang="en-IN" b="1" dirty="0" smtClean="0">
                <a:solidFill>
                  <a:schemeClr val="tx2">
                    <a:lumMod val="75000"/>
                  </a:schemeClr>
                </a:solidFill>
              </a:rPr>
              <a:t>Presentation</a:t>
            </a:r>
            <a:endParaRPr lang="en-US" b="1" dirty="0">
              <a:solidFill>
                <a:schemeClr val="tx2">
                  <a:lumMod val="75000"/>
                </a:schemeClr>
              </a:solidFill>
            </a:endParaRPr>
          </a:p>
        </p:txBody>
      </p:sp>
      <p:sp>
        <p:nvSpPr>
          <p:cNvPr id="3" name="Content Placeholder 2"/>
          <p:cNvSpPr>
            <a:spLocks noGrp="1"/>
          </p:cNvSpPr>
          <p:nvPr>
            <p:ph idx="1"/>
          </p:nvPr>
        </p:nvSpPr>
        <p:spPr>
          <a:xfrm>
            <a:off x="214282" y="1000109"/>
            <a:ext cx="8643998" cy="5705492"/>
          </a:xfrm>
        </p:spPr>
        <p:txBody>
          <a:bodyPr/>
          <a:lstStyle/>
          <a:p>
            <a:r>
              <a:rPr lang="en-IN" b="1" dirty="0">
                <a:solidFill>
                  <a:srgbClr val="006600"/>
                </a:solidFill>
              </a:rPr>
              <a:t>Genesis of </a:t>
            </a:r>
            <a:r>
              <a:rPr lang="en-IN" b="1" dirty="0" smtClean="0">
                <a:solidFill>
                  <a:srgbClr val="006600"/>
                </a:solidFill>
              </a:rPr>
              <a:t>Neutron Radiography in India</a:t>
            </a:r>
          </a:p>
          <a:p>
            <a:r>
              <a:rPr lang="en-IN" b="1" dirty="0" smtClean="0">
                <a:solidFill>
                  <a:srgbClr val="006600"/>
                </a:solidFill>
              </a:rPr>
              <a:t>NR Activities at BARC, SHAR, IGCAR</a:t>
            </a:r>
          </a:p>
          <a:p>
            <a:r>
              <a:rPr lang="en-IN" b="1" dirty="0" smtClean="0">
                <a:solidFill>
                  <a:srgbClr val="006600"/>
                </a:solidFill>
              </a:rPr>
              <a:t>Proposal </a:t>
            </a:r>
            <a:r>
              <a:rPr lang="en-IN" b="1" dirty="0">
                <a:solidFill>
                  <a:srgbClr val="006600"/>
                </a:solidFill>
              </a:rPr>
              <a:t>for </a:t>
            </a:r>
            <a:r>
              <a:rPr lang="en-IN" b="1" dirty="0" smtClean="0">
                <a:solidFill>
                  <a:srgbClr val="006600"/>
                </a:solidFill>
              </a:rPr>
              <a:t>12</a:t>
            </a:r>
            <a:r>
              <a:rPr lang="en-IN" b="1" baseline="30000" dirty="0" smtClean="0">
                <a:solidFill>
                  <a:srgbClr val="006600"/>
                </a:solidFill>
              </a:rPr>
              <a:t>th</a:t>
            </a:r>
            <a:r>
              <a:rPr lang="en-IN" b="1" dirty="0" smtClean="0">
                <a:solidFill>
                  <a:srgbClr val="006600"/>
                </a:solidFill>
              </a:rPr>
              <a:t> WCNR 2022</a:t>
            </a:r>
            <a:endParaRPr lang="en-IN" b="1" dirty="0">
              <a:solidFill>
                <a:srgbClr val="006600"/>
              </a:solidFill>
            </a:endParaRPr>
          </a:p>
          <a:p>
            <a:r>
              <a:rPr lang="en-IN" b="1" dirty="0">
                <a:solidFill>
                  <a:srgbClr val="006600"/>
                </a:solidFill>
              </a:rPr>
              <a:t>Venue – location, accessibility, facilities, accommodation</a:t>
            </a:r>
          </a:p>
          <a:p>
            <a:r>
              <a:rPr lang="en-IN" b="1" dirty="0">
                <a:solidFill>
                  <a:srgbClr val="006600"/>
                </a:solidFill>
              </a:rPr>
              <a:t>Scientific aspects</a:t>
            </a:r>
          </a:p>
          <a:p>
            <a:r>
              <a:rPr lang="en-IN" b="1" dirty="0">
                <a:solidFill>
                  <a:srgbClr val="006600"/>
                </a:solidFill>
              </a:rPr>
              <a:t>Registration accommodation</a:t>
            </a:r>
          </a:p>
          <a:p>
            <a:pPr>
              <a:buNone/>
            </a:pPr>
            <a:endParaRPr lang="en-US" dirty="0"/>
          </a:p>
        </p:txBody>
      </p:sp>
    </p:spTree>
    <p:extLst>
      <p:ext uri="{BB962C8B-B14F-4D97-AF65-F5344CB8AC3E}">
        <p14:creationId xmlns="" xmlns:p14="http://schemas.microsoft.com/office/powerpoint/2010/main" val="2647120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srcRect l="16142" t="24205" r="57396" b="47248"/>
          <a:stretch>
            <a:fillRect/>
          </a:stretch>
        </p:blipFill>
        <p:spPr bwMode="auto">
          <a:xfrm>
            <a:off x="0" y="1285860"/>
            <a:ext cx="2714611" cy="2307419"/>
          </a:xfrm>
          <a:prstGeom prst="rect">
            <a:avLst/>
          </a:prstGeom>
          <a:noFill/>
          <a:ln w="9525">
            <a:noFill/>
            <a:miter lim="800000"/>
            <a:headEnd/>
            <a:tailEnd/>
          </a:ln>
          <a:effectLst/>
        </p:spPr>
      </p:pic>
      <p:pic>
        <p:nvPicPr>
          <p:cNvPr id="4" name="Picture 3"/>
          <p:cNvPicPr>
            <a:picLocks noChangeAspect="1" noChangeArrowheads="1"/>
          </p:cNvPicPr>
          <p:nvPr/>
        </p:nvPicPr>
        <p:blipFill>
          <a:blip r:embed="rId3" cstate="print"/>
          <a:srcRect/>
          <a:stretch>
            <a:fillRect/>
          </a:stretch>
        </p:blipFill>
        <p:spPr bwMode="auto">
          <a:xfrm>
            <a:off x="6357950" y="1285860"/>
            <a:ext cx="2786050" cy="2286016"/>
          </a:xfrm>
          <a:prstGeom prst="rect">
            <a:avLst/>
          </a:prstGeom>
          <a:noFill/>
          <a:ln w="9525">
            <a:noFill/>
            <a:miter lim="800000"/>
            <a:headEnd/>
            <a:tailEnd/>
          </a:ln>
          <a:effectLst/>
        </p:spPr>
      </p:pic>
      <p:sp>
        <p:nvSpPr>
          <p:cNvPr id="5" name="TextBox 4"/>
          <p:cNvSpPr txBox="1"/>
          <p:nvPr/>
        </p:nvSpPr>
        <p:spPr>
          <a:xfrm>
            <a:off x="0" y="548680"/>
            <a:ext cx="9144000" cy="400110"/>
          </a:xfrm>
          <a:prstGeom prst="rect">
            <a:avLst/>
          </a:prstGeom>
          <a:noFill/>
        </p:spPr>
        <p:txBody>
          <a:bodyPr wrap="square" rtlCol="0">
            <a:spAutoFit/>
          </a:bodyPr>
          <a:lstStyle/>
          <a:p>
            <a:pPr algn="ctr"/>
            <a:r>
              <a:rPr lang="en-US" sz="2000" b="1" dirty="0" smtClean="0">
                <a:solidFill>
                  <a:srgbClr val="C00000"/>
                </a:solidFill>
              </a:rPr>
              <a:t>APSARA FIRST REACTOR USED FOR NEUTRON </a:t>
            </a:r>
            <a:r>
              <a:rPr lang="en-US" sz="2000" b="1" dirty="0" smtClean="0">
                <a:solidFill>
                  <a:srgbClr val="C00000"/>
                </a:solidFill>
              </a:rPr>
              <a:t>RADIOGRAPHY 1980s </a:t>
            </a:r>
            <a:endParaRPr lang="en-IN" sz="2000" b="1" dirty="0">
              <a:solidFill>
                <a:srgbClr val="C00000"/>
              </a:solidFill>
            </a:endParaRPr>
          </a:p>
        </p:txBody>
      </p:sp>
      <p:pic>
        <p:nvPicPr>
          <p:cNvPr id="6" name="Picture 2"/>
          <p:cNvPicPr>
            <a:picLocks noChangeAspect="1" noChangeArrowheads="1"/>
          </p:cNvPicPr>
          <p:nvPr/>
        </p:nvPicPr>
        <p:blipFill>
          <a:blip r:embed="rId2" cstate="print"/>
          <a:srcRect l="50846" t="24718" r="19382" b="49304"/>
          <a:stretch>
            <a:fillRect/>
          </a:stretch>
        </p:blipFill>
        <p:spPr bwMode="auto">
          <a:xfrm>
            <a:off x="0" y="3643314"/>
            <a:ext cx="4260303" cy="2928958"/>
          </a:xfrm>
          <a:prstGeom prst="rect">
            <a:avLst/>
          </a:prstGeom>
          <a:noFill/>
          <a:ln w="9525">
            <a:noFill/>
            <a:miter lim="800000"/>
            <a:headEnd/>
            <a:tailEnd/>
          </a:ln>
          <a:effectLst/>
        </p:spPr>
      </p:pic>
      <p:sp>
        <p:nvSpPr>
          <p:cNvPr id="8" name="TextBox 7"/>
          <p:cNvSpPr txBox="1"/>
          <p:nvPr/>
        </p:nvSpPr>
        <p:spPr>
          <a:xfrm>
            <a:off x="500034" y="4429132"/>
            <a:ext cx="1214446" cy="369332"/>
          </a:xfrm>
          <a:prstGeom prst="rect">
            <a:avLst/>
          </a:prstGeom>
          <a:noFill/>
        </p:spPr>
        <p:txBody>
          <a:bodyPr wrap="square" rtlCol="0">
            <a:spAutoFit/>
          </a:bodyPr>
          <a:lstStyle/>
          <a:p>
            <a:r>
              <a:rPr lang="en-US" b="1" dirty="0" smtClean="0">
                <a:solidFill>
                  <a:srgbClr val="0000FF"/>
                </a:solidFill>
              </a:rPr>
              <a:t>DHRUVA</a:t>
            </a:r>
            <a:endParaRPr lang="en-IN" b="1" dirty="0">
              <a:solidFill>
                <a:srgbClr val="0000FF"/>
              </a:solidFill>
            </a:endParaRPr>
          </a:p>
        </p:txBody>
      </p:sp>
      <p:sp>
        <p:nvSpPr>
          <p:cNvPr id="9" name="TextBox 8"/>
          <p:cNvSpPr txBox="1"/>
          <p:nvPr/>
        </p:nvSpPr>
        <p:spPr>
          <a:xfrm>
            <a:off x="2928926" y="4357694"/>
            <a:ext cx="1214446" cy="369332"/>
          </a:xfrm>
          <a:prstGeom prst="rect">
            <a:avLst/>
          </a:prstGeom>
          <a:noFill/>
        </p:spPr>
        <p:txBody>
          <a:bodyPr wrap="square" rtlCol="0">
            <a:spAutoFit/>
          </a:bodyPr>
          <a:lstStyle/>
          <a:p>
            <a:r>
              <a:rPr lang="en-US" b="1" dirty="0" smtClean="0">
                <a:solidFill>
                  <a:srgbClr val="0000FF"/>
                </a:solidFill>
              </a:rPr>
              <a:t>CIRUS</a:t>
            </a:r>
            <a:endParaRPr lang="en-IN" b="1" dirty="0">
              <a:solidFill>
                <a:srgbClr val="0000FF"/>
              </a:solidFill>
            </a:endParaRPr>
          </a:p>
        </p:txBody>
      </p:sp>
      <p:sp>
        <p:nvSpPr>
          <p:cNvPr id="10" name="TextBox 9"/>
          <p:cNvSpPr txBox="1"/>
          <p:nvPr/>
        </p:nvSpPr>
        <p:spPr>
          <a:xfrm>
            <a:off x="0" y="0"/>
            <a:ext cx="9144000" cy="461665"/>
          </a:xfrm>
          <a:prstGeom prst="rect">
            <a:avLst/>
          </a:prstGeom>
          <a:solidFill>
            <a:schemeClr val="accent1">
              <a:tint val="40000"/>
            </a:schemeClr>
          </a:solidFill>
        </p:spPr>
        <p:txBody>
          <a:bodyPr wrap="square" rtlCol="0">
            <a:spAutoFit/>
          </a:bodyPr>
          <a:lstStyle/>
          <a:p>
            <a:pPr algn="ctr"/>
            <a:r>
              <a:rPr lang="en-US" sz="2400" dirty="0" smtClean="0">
                <a:solidFill>
                  <a:srgbClr val="000000"/>
                </a:solidFill>
              </a:rPr>
              <a:t>NR started at </a:t>
            </a:r>
            <a:r>
              <a:rPr lang="en-US" sz="2400" dirty="0" err="1" smtClean="0">
                <a:solidFill>
                  <a:srgbClr val="000000"/>
                </a:solidFill>
              </a:rPr>
              <a:t>Bhabha</a:t>
            </a:r>
            <a:r>
              <a:rPr lang="en-US" sz="2400" dirty="0" smtClean="0">
                <a:solidFill>
                  <a:srgbClr val="000000"/>
                </a:solidFill>
              </a:rPr>
              <a:t> </a:t>
            </a:r>
            <a:r>
              <a:rPr lang="en-US" sz="2400" dirty="0" smtClean="0">
                <a:solidFill>
                  <a:srgbClr val="000000"/>
                </a:solidFill>
              </a:rPr>
              <a:t>Atomic Research Centre, </a:t>
            </a:r>
            <a:r>
              <a:rPr lang="en-US" sz="2400" dirty="0" err="1" smtClean="0">
                <a:solidFill>
                  <a:srgbClr val="000000"/>
                </a:solidFill>
              </a:rPr>
              <a:t>Trombay</a:t>
            </a:r>
            <a:r>
              <a:rPr lang="en-US" sz="2400" dirty="0" smtClean="0">
                <a:solidFill>
                  <a:srgbClr val="000000"/>
                </a:solidFill>
              </a:rPr>
              <a:t> </a:t>
            </a:r>
            <a:endParaRPr lang="en-IN" sz="2400" dirty="0">
              <a:solidFill>
                <a:srgbClr val="000000"/>
              </a:solidFill>
            </a:endParaRPr>
          </a:p>
        </p:txBody>
      </p:sp>
      <p:pic>
        <p:nvPicPr>
          <p:cNvPr id="154626" name="Picture 2"/>
          <p:cNvPicPr>
            <a:picLocks noChangeAspect="1" noChangeArrowheads="1"/>
          </p:cNvPicPr>
          <p:nvPr/>
        </p:nvPicPr>
        <p:blipFill>
          <a:blip r:embed="rId4" cstate="print"/>
          <a:srcRect/>
          <a:stretch>
            <a:fillRect/>
          </a:stretch>
        </p:blipFill>
        <p:spPr bwMode="auto">
          <a:xfrm>
            <a:off x="4214810" y="3714751"/>
            <a:ext cx="2928958" cy="1422785"/>
          </a:xfrm>
          <a:prstGeom prst="rect">
            <a:avLst/>
          </a:prstGeom>
          <a:noFill/>
          <a:ln w="9525">
            <a:noFill/>
            <a:miter lim="800000"/>
            <a:headEnd/>
            <a:tailEnd/>
          </a:ln>
          <a:effectLst/>
        </p:spPr>
      </p:pic>
      <p:pic>
        <p:nvPicPr>
          <p:cNvPr id="154627" name="Picture 3"/>
          <p:cNvPicPr>
            <a:picLocks noChangeAspect="1" noChangeArrowheads="1"/>
          </p:cNvPicPr>
          <p:nvPr/>
        </p:nvPicPr>
        <p:blipFill>
          <a:blip r:embed="rId5" cstate="print"/>
          <a:srcRect/>
          <a:stretch>
            <a:fillRect/>
          </a:stretch>
        </p:blipFill>
        <p:spPr bwMode="auto">
          <a:xfrm>
            <a:off x="7096299" y="5081591"/>
            <a:ext cx="2047701" cy="1776409"/>
          </a:xfrm>
          <a:prstGeom prst="rect">
            <a:avLst/>
          </a:prstGeom>
          <a:noFill/>
          <a:ln w="9525">
            <a:noFill/>
            <a:miter lim="800000"/>
            <a:headEnd/>
            <a:tailEnd/>
          </a:ln>
          <a:effectLst/>
        </p:spPr>
      </p:pic>
      <p:pic>
        <p:nvPicPr>
          <p:cNvPr id="154628" name="Picture 4"/>
          <p:cNvPicPr>
            <a:picLocks noChangeAspect="1" noChangeArrowheads="1"/>
          </p:cNvPicPr>
          <p:nvPr/>
        </p:nvPicPr>
        <p:blipFill>
          <a:blip r:embed="rId6" cstate="print"/>
          <a:srcRect/>
          <a:stretch>
            <a:fillRect/>
          </a:stretch>
        </p:blipFill>
        <p:spPr bwMode="auto">
          <a:xfrm>
            <a:off x="2786050" y="1285860"/>
            <a:ext cx="3429024" cy="2219772"/>
          </a:xfrm>
          <a:prstGeom prst="rect">
            <a:avLst/>
          </a:prstGeom>
          <a:noFill/>
          <a:ln w="9525">
            <a:noFill/>
            <a:miter lim="800000"/>
            <a:headEnd/>
            <a:tailEnd/>
          </a:ln>
          <a:effectLst/>
        </p:spPr>
      </p:pic>
      <p:sp>
        <p:nvSpPr>
          <p:cNvPr id="14" name="TextBox 13"/>
          <p:cNvSpPr txBox="1"/>
          <p:nvPr/>
        </p:nvSpPr>
        <p:spPr>
          <a:xfrm>
            <a:off x="4714876" y="5143512"/>
            <a:ext cx="2286016" cy="369332"/>
          </a:xfrm>
          <a:prstGeom prst="rect">
            <a:avLst/>
          </a:prstGeom>
          <a:noFill/>
        </p:spPr>
        <p:txBody>
          <a:bodyPr wrap="square" rtlCol="0">
            <a:spAutoFit/>
          </a:bodyPr>
          <a:lstStyle/>
          <a:p>
            <a:r>
              <a:rPr lang="en-US" dirty="0" smtClean="0">
                <a:solidFill>
                  <a:srgbClr val="0000FF"/>
                </a:solidFill>
              </a:rPr>
              <a:t>Hydrogen Blister </a:t>
            </a:r>
            <a:endParaRPr lang="en-IN" dirty="0">
              <a:solidFill>
                <a:srgbClr val="0000FF"/>
              </a:solidFill>
            </a:endParaRPr>
          </a:p>
        </p:txBody>
      </p:sp>
      <p:sp>
        <p:nvSpPr>
          <p:cNvPr id="15" name="TextBox 14"/>
          <p:cNvSpPr txBox="1"/>
          <p:nvPr/>
        </p:nvSpPr>
        <p:spPr>
          <a:xfrm>
            <a:off x="7143768" y="4500570"/>
            <a:ext cx="2000232" cy="584775"/>
          </a:xfrm>
          <a:prstGeom prst="rect">
            <a:avLst/>
          </a:prstGeom>
          <a:noFill/>
        </p:spPr>
        <p:txBody>
          <a:bodyPr wrap="square" rtlCol="0">
            <a:spAutoFit/>
          </a:bodyPr>
          <a:lstStyle/>
          <a:p>
            <a:r>
              <a:rPr lang="en-US" sz="1600" dirty="0" err="1" smtClean="0">
                <a:solidFill>
                  <a:srgbClr val="0000FF"/>
                </a:solidFill>
              </a:rPr>
              <a:t>Zr</a:t>
            </a:r>
            <a:r>
              <a:rPr lang="en-US" sz="1600" dirty="0" smtClean="0">
                <a:solidFill>
                  <a:srgbClr val="0000FF"/>
                </a:solidFill>
              </a:rPr>
              <a:t>- 2.5 % </a:t>
            </a:r>
            <a:r>
              <a:rPr lang="en-US" sz="1600" dirty="0" err="1" smtClean="0">
                <a:solidFill>
                  <a:srgbClr val="0000FF"/>
                </a:solidFill>
              </a:rPr>
              <a:t>Nb</a:t>
            </a:r>
            <a:r>
              <a:rPr lang="en-US" sz="1600" dirty="0" smtClean="0">
                <a:solidFill>
                  <a:srgbClr val="0000FF"/>
                </a:solidFill>
              </a:rPr>
              <a:t> Pressure tube price </a:t>
            </a:r>
            <a:endParaRPr lang="en-IN" sz="1600" dirty="0">
              <a:solidFill>
                <a:srgbClr val="0000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4" name="Picture 4" descr="actual_config_nrad"/>
          <p:cNvPicPr>
            <a:picLocks noChangeAspect="1" noChangeArrowheads="1"/>
          </p:cNvPicPr>
          <p:nvPr/>
        </p:nvPicPr>
        <p:blipFill>
          <a:blip r:embed="rId2" cstate="print"/>
          <a:srcRect/>
          <a:stretch>
            <a:fillRect/>
          </a:stretch>
        </p:blipFill>
        <p:spPr bwMode="auto">
          <a:xfrm>
            <a:off x="3617913" y="1212850"/>
            <a:ext cx="4914900" cy="1804988"/>
          </a:xfrm>
          <a:prstGeom prst="rect">
            <a:avLst/>
          </a:prstGeom>
          <a:noFill/>
          <a:ln w="9525">
            <a:noFill/>
            <a:miter lim="800000"/>
            <a:headEnd/>
            <a:tailEnd/>
          </a:ln>
        </p:spPr>
      </p:pic>
      <p:pic>
        <p:nvPicPr>
          <p:cNvPr id="8195" name="Picture 5" descr="figure_lead_specimen"/>
          <p:cNvPicPr>
            <a:picLocks noChangeAspect="1" noChangeArrowheads="1"/>
          </p:cNvPicPr>
          <p:nvPr/>
        </p:nvPicPr>
        <p:blipFill>
          <a:blip r:embed="rId3" cstate="print"/>
          <a:srcRect r="37907"/>
          <a:stretch>
            <a:fillRect/>
          </a:stretch>
        </p:blipFill>
        <p:spPr bwMode="auto">
          <a:xfrm>
            <a:off x="268288" y="1371600"/>
            <a:ext cx="3046412" cy="1487488"/>
          </a:xfrm>
          <a:prstGeom prst="rect">
            <a:avLst/>
          </a:prstGeom>
          <a:noFill/>
          <a:ln w="9525">
            <a:noFill/>
            <a:miter lim="800000"/>
            <a:headEnd/>
            <a:tailEnd/>
          </a:ln>
        </p:spPr>
      </p:pic>
      <p:sp>
        <p:nvSpPr>
          <p:cNvPr id="8196" name="TextBox 2"/>
          <p:cNvSpPr txBox="1">
            <a:spLocks noChangeArrowheads="1"/>
          </p:cNvSpPr>
          <p:nvPr/>
        </p:nvSpPr>
        <p:spPr bwMode="auto">
          <a:xfrm>
            <a:off x="6577013" y="4044950"/>
            <a:ext cx="1509712" cy="338138"/>
          </a:xfrm>
          <a:prstGeom prst="rect">
            <a:avLst/>
          </a:prstGeom>
          <a:noFill/>
          <a:ln w="9525">
            <a:noFill/>
            <a:miter lim="800000"/>
            <a:headEnd/>
            <a:tailEnd/>
          </a:ln>
        </p:spPr>
        <p:txBody>
          <a:bodyPr wrap="none">
            <a:spAutoFit/>
          </a:bodyPr>
          <a:lstStyle/>
          <a:p>
            <a:r>
              <a:rPr lang="en-IN" sz="1600" b="1">
                <a:solidFill>
                  <a:srgbClr val="000000"/>
                </a:solidFill>
                <a:latin typeface="Times New Roman" pitchFamily="18" charset="0"/>
                <a:cs typeface="Times New Roman" pitchFamily="18" charset="0"/>
              </a:rPr>
              <a:t>Melting of lead</a:t>
            </a:r>
          </a:p>
        </p:txBody>
      </p:sp>
      <p:sp>
        <p:nvSpPr>
          <p:cNvPr id="8197" name="TextBox 8"/>
          <p:cNvSpPr txBox="1">
            <a:spLocks noChangeArrowheads="1"/>
          </p:cNvSpPr>
          <p:nvPr/>
        </p:nvSpPr>
        <p:spPr bwMode="auto">
          <a:xfrm>
            <a:off x="6511925" y="5549900"/>
            <a:ext cx="1990725" cy="338138"/>
          </a:xfrm>
          <a:prstGeom prst="rect">
            <a:avLst/>
          </a:prstGeom>
          <a:noFill/>
          <a:ln w="9525">
            <a:noFill/>
            <a:miter lim="800000"/>
            <a:headEnd/>
            <a:tailEnd/>
          </a:ln>
        </p:spPr>
        <p:txBody>
          <a:bodyPr wrap="none">
            <a:spAutoFit/>
          </a:bodyPr>
          <a:lstStyle/>
          <a:p>
            <a:r>
              <a:rPr lang="en-IN" sz="1600" b="1">
                <a:solidFill>
                  <a:srgbClr val="000000"/>
                </a:solidFill>
                <a:latin typeface="Times New Roman" pitchFamily="18" charset="0"/>
                <a:cs typeface="Times New Roman" pitchFamily="18" charset="0"/>
              </a:rPr>
              <a:t>Solidification of lead</a:t>
            </a:r>
          </a:p>
        </p:txBody>
      </p:sp>
      <p:sp>
        <p:nvSpPr>
          <p:cNvPr id="10" name="Rectangle 9"/>
          <p:cNvSpPr/>
          <p:nvPr/>
        </p:nvSpPr>
        <p:spPr>
          <a:xfrm>
            <a:off x="0" y="115888"/>
            <a:ext cx="9144000" cy="461962"/>
          </a:xfrm>
          <a:prstGeom prst="rect">
            <a:avLst/>
          </a:prstGeom>
        </p:spPr>
        <p:txBody>
          <a:bodyP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400" b="1" kern="0" dirty="0">
                <a:solidFill>
                  <a:srgbClr val="000000"/>
                </a:solidFill>
                <a:latin typeface="Times New Roman" pitchFamily="18" charset="0"/>
                <a:cs typeface="Times New Roman" pitchFamily="18" charset="0"/>
              </a:rPr>
              <a:t>Real-time Imaging for study on melting &amp; solidification of lead</a:t>
            </a:r>
          </a:p>
        </p:txBody>
      </p:sp>
      <p:sp>
        <p:nvSpPr>
          <p:cNvPr id="8199" name="TextBox 4"/>
          <p:cNvSpPr txBox="1">
            <a:spLocks noChangeArrowheads="1"/>
          </p:cNvSpPr>
          <p:nvPr/>
        </p:nvSpPr>
        <p:spPr bwMode="auto">
          <a:xfrm>
            <a:off x="360363" y="3017838"/>
            <a:ext cx="2840037" cy="339725"/>
          </a:xfrm>
          <a:prstGeom prst="rect">
            <a:avLst/>
          </a:prstGeom>
          <a:noFill/>
          <a:ln w="9525">
            <a:noFill/>
            <a:miter lim="800000"/>
            <a:headEnd/>
            <a:tailEnd/>
          </a:ln>
        </p:spPr>
        <p:txBody>
          <a:bodyPr wrap="none">
            <a:spAutoFit/>
          </a:bodyPr>
          <a:lstStyle/>
          <a:p>
            <a:r>
              <a:rPr lang="en-IN" sz="1600" b="1">
                <a:solidFill>
                  <a:srgbClr val="000000"/>
                </a:solidFill>
                <a:latin typeface="Times New Roman" pitchFamily="18" charset="0"/>
                <a:cs typeface="Times New Roman" pitchFamily="18" charset="0"/>
              </a:rPr>
              <a:t>Schematic of heating chamber</a:t>
            </a:r>
          </a:p>
        </p:txBody>
      </p:sp>
      <p:sp>
        <p:nvSpPr>
          <p:cNvPr id="8200" name="TextBox 12"/>
          <p:cNvSpPr txBox="1">
            <a:spLocks noChangeArrowheads="1"/>
          </p:cNvSpPr>
          <p:nvPr/>
        </p:nvSpPr>
        <p:spPr bwMode="auto">
          <a:xfrm>
            <a:off x="3960813" y="3017838"/>
            <a:ext cx="1222375" cy="339725"/>
          </a:xfrm>
          <a:prstGeom prst="rect">
            <a:avLst/>
          </a:prstGeom>
          <a:noFill/>
          <a:ln w="9525">
            <a:noFill/>
            <a:miter lim="800000"/>
            <a:headEnd/>
            <a:tailEnd/>
          </a:ln>
        </p:spPr>
        <p:txBody>
          <a:bodyPr wrap="none">
            <a:spAutoFit/>
          </a:bodyPr>
          <a:lstStyle/>
          <a:p>
            <a:r>
              <a:rPr lang="en-IN" sz="1600" b="1">
                <a:solidFill>
                  <a:srgbClr val="000000"/>
                </a:solidFill>
                <a:latin typeface="Times New Roman" pitchFamily="18" charset="0"/>
                <a:cs typeface="Times New Roman" pitchFamily="18" charset="0"/>
              </a:rPr>
              <a:t>Photograph</a:t>
            </a:r>
          </a:p>
        </p:txBody>
      </p:sp>
      <p:sp>
        <p:nvSpPr>
          <p:cNvPr id="8201" name="TextBox 13"/>
          <p:cNvSpPr txBox="1">
            <a:spLocks noChangeArrowheads="1"/>
          </p:cNvSpPr>
          <p:nvPr/>
        </p:nvSpPr>
        <p:spPr bwMode="auto">
          <a:xfrm>
            <a:off x="6354763" y="3017838"/>
            <a:ext cx="1954212" cy="339725"/>
          </a:xfrm>
          <a:prstGeom prst="rect">
            <a:avLst/>
          </a:prstGeom>
          <a:noFill/>
          <a:ln w="9525">
            <a:noFill/>
            <a:miter lim="800000"/>
            <a:headEnd/>
            <a:tailEnd/>
          </a:ln>
        </p:spPr>
        <p:txBody>
          <a:bodyPr wrap="none">
            <a:spAutoFit/>
          </a:bodyPr>
          <a:lstStyle/>
          <a:p>
            <a:r>
              <a:rPr lang="en-IN" sz="1600" b="1">
                <a:solidFill>
                  <a:srgbClr val="000000"/>
                </a:solidFill>
                <a:latin typeface="Times New Roman" pitchFamily="18" charset="0"/>
                <a:cs typeface="Times New Roman" pitchFamily="18" charset="0"/>
              </a:rPr>
              <a:t>Neutron radiograph</a:t>
            </a:r>
          </a:p>
        </p:txBody>
      </p:sp>
      <p:sp>
        <p:nvSpPr>
          <p:cNvPr id="8202" name="TextBox 6"/>
          <p:cNvSpPr txBox="1">
            <a:spLocks noChangeArrowheads="1"/>
          </p:cNvSpPr>
          <p:nvPr/>
        </p:nvSpPr>
        <p:spPr bwMode="auto">
          <a:xfrm>
            <a:off x="117475" y="582613"/>
            <a:ext cx="8918575" cy="584200"/>
          </a:xfrm>
          <a:prstGeom prst="rect">
            <a:avLst/>
          </a:prstGeom>
          <a:noFill/>
          <a:ln w="9525">
            <a:noFill/>
            <a:miter lim="800000"/>
            <a:headEnd/>
            <a:tailEnd/>
          </a:ln>
        </p:spPr>
        <p:txBody>
          <a:bodyPr>
            <a:spAutoFit/>
          </a:bodyPr>
          <a:lstStyle/>
          <a:p>
            <a:r>
              <a:rPr lang="en-IN" sz="1600">
                <a:solidFill>
                  <a:srgbClr val="002060"/>
                </a:solidFill>
                <a:latin typeface="Times New Roman" pitchFamily="18" charset="0"/>
                <a:cs typeface="Times New Roman" pitchFamily="18" charset="0"/>
              </a:rPr>
              <a:t>To study the effect of impurities on melting &amp; solidification behaviour of lead under accidental fire for applications in lead casks used for transporting radioactive material</a:t>
            </a:r>
          </a:p>
        </p:txBody>
      </p:sp>
      <p:sp>
        <p:nvSpPr>
          <p:cNvPr id="17" name="Rectangle 16"/>
          <p:cNvSpPr/>
          <p:nvPr/>
        </p:nvSpPr>
        <p:spPr>
          <a:xfrm>
            <a:off x="5894388" y="6477000"/>
            <a:ext cx="3240087" cy="381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IN" b="1" dirty="0">
                <a:solidFill>
                  <a:srgbClr val="000000"/>
                </a:solidFill>
                <a:latin typeface="Times New Roman" pitchFamily="18" charset="0"/>
                <a:cs typeface="Times New Roman" pitchFamily="18" charset="0"/>
              </a:rPr>
              <a:t>CIRUS Reactor (2010)</a:t>
            </a:r>
          </a:p>
        </p:txBody>
      </p:sp>
      <p:pic>
        <p:nvPicPr>
          <p:cNvPr id="8204" name="Picture 2"/>
          <p:cNvPicPr>
            <a:picLocks noChangeAspect="1" noChangeArrowheads="1"/>
          </p:cNvPicPr>
          <p:nvPr/>
        </p:nvPicPr>
        <p:blipFill>
          <a:blip r:embed="rId4" cstate="print"/>
          <a:srcRect/>
          <a:stretch>
            <a:fillRect/>
          </a:stretch>
        </p:blipFill>
        <p:spPr bwMode="auto">
          <a:xfrm>
            <a:off x="1114425" y="3459163"/>
            <a:ext cx="4932363" cy="30178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3" descr="IMG_3801"/>
          <p:cNvPicPr>
            <a:picLocks noChangeAspect="1" noChangeArrowheads="1"/>
          </p:cNvPicPr>
          <p:nvPr/>
        </p:nvPicPr>
        <p:blipFill>
          <a:blip r:embed="rId2" cstate="print"/>
          <a:srcRect t="8041" r="13106"/>
          <a:stretch>
            <a:fillRect/>
          </a:stretch>
        </p:blipFill>
        <p:spPr bwMode="auto">
          <a:xfrm>
            <a:off x="168275" y="752475"/>
            <a:ext cx="4016375" cy="2590800"/>
          </a:xfrm>
          <a:prstGeom prst="rect">
            <a:avLst/>
          </a:prstGeom>
          <a:noFill/>
          <a:ln w="9525">
            <a:noFill/>
            <a:miter lim="800000"/>
            <a:headEnd/>
            <a:tailEnd/>
          </a:ln>
        </p:spPr>
      </p:pic>
      <p:pic>
        <p:nvPicPr>
          <p:cNvPr id="5123" name="Picture 2"/>
          <p:cNvPicPr>
            <a:picLocks noChangeAspect="1" noChangeArrowheads="1"/>
          </p:cNvPicPr>
          <p:nvPr/>
        </p:nvPicPr>
        <p:blipFill>
          <a:blip r:embed="rId3" cstate="print"/>
          <a:srcRect/>
          <a:stretch>
            <a:fillRect/>
          </a:stretch>
        </p:blipFill>
        <p:spPr bwMode="auto">
          <a:xfrm>
            <a:off x="4211638" y="692150"/>
            <a:ext cx="4783137" cy="2508250"/>
          </a:xfrm>
          <a:prstGeom prst="rect">
            <a:avLst/>
          </a:prstGeom>
          <a:noFill/>
          <a:ln w="9525">
            <a:noFill/>
            <a:miter lim="800000"/>
            <a:headEnd/>
            <a:tailEnd/>
          </a:ln>
        </p:spPr>
      </p:pic>
      <p:sp>
        <p:nvSpPr>
          <p:cNvPr id="7" name="Rectangle 6"/>
          <p:cNvSpPr/>
          <p:nvPr/>
        </p:nvSpPr>
        <p:spPr>
          <a:xfrm>
            <a:off x="0" y="115888"/>
            <a:ext cx="9144000" cy="461962"/>
          </a:xfrm>
          <a:prstGeom prst="rect">
            <a:avLst/>
          </a:prstGeom>
        </p:spPr>
        <p:txBody>
          <a:bodyP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400" b="1" kern="0" dirty="0" smtClean="0">
                <a:solidFill>
                  <a:srgbClr val="000000"/>
                </a:solidFill>
                <a:latin typeface="Times New Roman" pitchFamily="18" charset="0"/>
                <a:cs typeface="Times New Roman" pitchFamily="18" charset="0"/>
              </a:rPr>
              <a:t>Present Activities - Neutron </a:t>
            </a:r>
            <a:r>
              <a:rPr lang="en-US" sz="2400" b="1" kern="0" dirty="0">
                <a:solidFill>
                  <a:srgbClr val="000000"/>
                </a:solidFill>
                <a:latin typeface="Times New Roman" pitchFamily="18" charset="0"/>
                <a:cs typeface="Times New Roman" pitchFamily="18" charset="0"/>
              </a:rPr>
              <a:t>Imaging Facility at DHRUVA Reactor</a:t>
            </a:r>
          </a:p>
        </p:txBody>
      </p:sp>
      <p:sp>
        <p:nvSpPr>
          <p:cNvPr id="8" name="TextBox 53"/>
          <p:cNvSpPr txBox="1">
            <a:spLocks noChangeArrowheads="1"/>
          </p:cNvSpPr>
          <p:nvPr/>
        </p:nvSpPr>
        <p:spPr bwMode="auto">
          <a:xfrm>
            <a:off x="0" y="3725863"/>
            <a:ext cx="4572000" cy="1477962"/>
          </a:xfrm>
          <a:prstGeom prst="rect">
            <a:avLst/>
          </a:prstGeom>
          <a:noFill/>
          <a:ln>
            <a:noFill/>
          </a:ln>
          <a:extLst>
            <a:ext uri="{909E8E84-426E-40DD-AFC4-6F175D3DCCD1}"/>
            <a:ext uri="{91240B29-F687-4F45-9708-019B960494DF}"/>
          </a:extLst>
        </p:spPr>
        <p:txBody>
          <a:bodyPr>
            <a:spAutoFit/>
          </a:bodyPr>
          <a:lstStyle>
            <a:lvl1pPr marL="266700" indent="-266700" eaLnBrk="0" hangingPunct="0">
              <a:tabLst>
                <a:tab pos="266700" algn="l"/>
              </a:tabLst>
              <a:defRPr>
                <a:solidFill>
                  <a:schemeClr val="tx1"/>
                </a:solidFill>
                <a:latin typeface="Perpetua" pitchFamily="18" charset="0"/>
                <a:cs typeface="Arial" charset="0"/>
              </a:defRPr>
            </a:lvl1pPr>
            <a:lvl2pPr marL="742950" indent="-285750" eaLnBrk="0" hangingPunct="0">
              <a:tabLst>
                <a:tab pos="266700" algn="l"/>
              </a:tabLst>
              <a:defRPr>
                <a:solidFill>
                  <a:schemeClr val="tx1"/>
                </a:solidFill>
                <a:latin typeface="Perpetua" pitchFamily="18" charset="0"/>
                <a:cs typeface="Arial" charset="0"/>
              </a:defRPr>
            </a:lvl2pPr>
            <a:lvl3pPr marL="1143000" indent="-228600" eaLnBrk="0" hangingPunct="0">
              <a:tabLst>
                <a:tab pos="266700" algn="l"/>
              </a:tabLst>
              <a:defRPr>
                <a:solidFill>
                  <a:schemeClr val="tx1"/>
                </a:solidFill>
                <a:latin typeface="Perpetua" pitchFamily="18" charset="0"/>
                <a:cs typeface="Arial" charset="0"/>
              </a:defRPr>
            </a:lvl3pPr>
            <a:lvl4pPr marL="1600200" indent="-228600" eaLnBrk="0" hangingPunct="0">
              <a:tabLst>
                <a:tab pos="266700" algn="l"/>
              </a:tabLst>
              <a:defRPr>
                <a:solidFill>
                  <a:schemeClr val="tx1"/>
                </a:solidFill>
                <a:latin typeface="Perpetua" pitchFamily="18" charset="0"/>
                <a:cs typeface="Arial" charset="0"/>
              </a:defRPr>
            </a:lvl4pPr>
            <a:lvl5pPr marL="2057400" indent="-228600" eaLnBrk="0" hangingPunct="0">
              <a:tabLst>
                <a:tab pos="266700" algn="l"/>
              </a:tabLst>
              <a:defRPr>
                <a:solidFill>
                  <a:schemeClr val="tx1"/>
                </a:solidFill>
                <a:latin typeface="Perpetua" pitchFamily="18" charset="0"/>
                <a:cs typeface="Arial" charset="0"/>
              </a:defRPr>
            </a:lvl5pPr>
            <a:lvl6pPr marL="2514600" indent="-228600" eaLnBrk="0" fontAlgn="base" hangingPunct="0">
              <a:spcBef>
                <a:spcPct val="0"/>
              </a:spcBef>
              <a:spcAft>
                <a:spcPct val="0"/>
              </a:spcAft>
              <a:tabLst>
                <a:tab pos="266700" algn="l"/>
              </a:tabLst>
              <a:defRPr>
                <a:solidFill>
                  <a:schemeClr val="tx1"/>
                </a:solidFill>
                <a:latin typeface="Perpetua" pitchFamily="18" charset="0"/>
                <a:cs typeface="Arial" charset="0"/>
              </a:defRPr>
            </a:lvl6pPr>
            <a:lvl7pPr marL="2971800" indent="-228600" eaLnBrk="0" fontAlgn="base" hangingPunct="0">
              <a:spcBef>
                <a:spcPct val="0"/>
              </a:spcBef>
              <a:spcAft>
                <a:spcPct val="0"/>
              </a:spcAft>
              <a:tabLst>
                <a:tab pos="266700" algn="l"/>
              </a:tabLst>
              <a:defRPr>
                <a:solidFill>
                  <a:schemeClr val="tx1"/>
                </a:solidFill>
                <a:latin typeface="Perpetua" pitchFamily="18" charset="0"/>
                <a:cs typeface="Arial" charset="0"/>
              </a:defRPr>
            </a:lvl7pPr>
            <a:lvl8pPr marL="3429000" indent="-228600" eaLnBrk="0" fontAlgn="base" hangingPunct="0">
              <a:spcBef>
                <a:spcPct val="0"/>
              </a:spcBef>
              <a:spcAft>
                <a:spcPct val="0"/>
              </a:spcAft>
              <a:tabLst>
                <a:tab pos="266700" algn="l"/>
              </a:tabLst>
              <a:defRPr>
                <a:solidFill>
                  <a:schemeClr val="tx1"/>
                </a:solidFill>
                <a:latin typeface="Perpetua" pitchFamily="18" charset="0"/>
                <a:cs typeface="Arial" charset="0"/>
              </a:defRPr>
            </a:lvl8pPr>
            <a:lvl9pPr marL="3886200" indent="-228600" eaLnBrk="0" fontAlgn="base" hangingPunct="0">
              <a:spcBef>
                <a:spcPct val="0"/>
              </a:spcBef>
              <a:spcAft>
                <a:spcPct val="0"/>
              </a:spcAft>
              <a:tabLst>
                <a:tab pos="266700" algn="l"/>
              </a:tabLst>
              <a:defRPr>
                <a:solidFill>
                  <a:schemeClr val="tx1"/>
                </a:solidFill>
                <a:latin typeface="Perpetua" pitchFamily="18" charset="0"/>
                <a:cs typeface="Arial" charset="0"/>
              </a:defRPr>
            </a:lvl9pPr>
          </a:lstStyle>
          <a:p>
            <a:pPr marL="0" indent="0" eaLnBrk="1" hangingPunct="1">
              <a:defRPr/>
            </a:pPr>
            <a:r>
              <a:rPr lang="en-IN" b="1" dirty="0" smtClean="0">
                <a:solidFill>
                  <a:srgbClr val="0070C0"/>
                </a:solidFill>
                <a:latin typeface="Times New Roman" pitchFamily="18" charset="0"/>
                <a:cs typeface="Times New Roman" pitchFamily="18" charset="0"/>
              </a:rPr>
              <a:t>Imaging Techniques currently implemented:</a:t>
            </a:r>
          </a:p>
          <a:p>
            <a:pPr eaLnBrk="1" hangingPunct="1">
              <a:buFont typeface="Wingdings" pitchFamily="2" charset="2"/>
              <a:buChar char="Ø"/>
              <a:defRPr/>
            </a:pPr>
            <a:endParaRPr lang="en-IN" b="1" dirty="0" smtClean="0">
              <a:solidFill>
                <a:srgbClr val="002060"/>
              </a:solidFill>
              <a:latin typeface="Times New Roman" pitchFamily="18" charset="0"/>
              <a:cs typeface="Times New Roman" pitchFamily="18" charset="0"/>
            </a:endParaRPr>
          </a:p>
          <a:p>
            <a:pPr eaLnBrk="1" hangingPunct="1">
              <a:buFont typeface="Wingdings" pitchFamily="2" charset="2"/>
              <a:buChar char="Ø"/>
              <a:defRPr/>
            </a:pPr>
            <a:r>
              <a:rPr lang="en-IN" b="1" dirty="0" smtClean="0">
                <a:solidFill>
                  <a:srgbClr val="002060"/>
                </a:solidFill>
                <a:latin typeface="Times New Roman" pitchFamily="18" charset="0"/>
                <a:cs typeface="Times New Roman" pitchFamily="18" charset="0"/>
              </a:rPr>
              <a:t>Neutron Radiography &amp; Tomography</a:t>
            </a:r>
          </a:p>
          <a:p>
            <a:pPr eaLnBrk="1" hangingPunct="1">
              <a:buFont typeface="Wingdings" pitchFamily="2" charset="2"/>
              <a:buChar char="Ø"/>
              <a:defRPr/>
            </a:pPr>
            <a:r>
              <a:rPr lang="en-IN" b="1" dirty="0" smtClean="0">
                <a:solidFill>
                  <a:srgbClr val="002060"/>
                </a:solidFill>
                <a:latin typeface="Times New Roman" pitchFamily="18" charset="0"/>
                <a:cs typeface="Times New Roman" pitchFamily="18" charset="0"/>
              </a:rPr>
              <a:t>Neutron Phase Contrast Imaging</a:t>
            </a:r>
          </a:p>
          <a:p>
            <a:pPr eaLnBrk="1" hangingPunct="1">
              <a:buFont typeface="Wingdings" pitchFamily="2" charset="2"/>
              <a:buChar char="Ø"/>
              <a:defRPr/>
            </a:pPr>
            <a:r>
              <a:rPr lang="en-IN" b="1" dirty="0" smtClean="0">
                <a:solidFill>
                  <a:srgbClr val="002060"/>
                </a:solidFill>
                <a:latin typeface="Times New Roman" pitchFamily="18" charset="0"/>
                <a:cs typeface="Times New Roman" pitchFamily="18" charset="0"/>
              </a:rPr>
              <a:t>Real time imaging for transient events</a:t>
            </a:r>
          </a:p>
        </p:txBody>
      </p:sp>
      <p:sp>
        <p:nvSpPr>
          <p:cNvPr id="5126" name="Rectangle 8"/>
          <p:cNvSpPr>
            <a:spLocks noChangeArrowheads="1"/>
          </p:cNvSpPr>
          <p:nvPr/>
        </p:nvSpPr>
        <p:spPr bwMode="auto">
          <a:xfrm>
            <a:off x="4589463" y="3751263"/>
            <a:ext cx="4106862" cy="1477962"/>
          </a:xfrm>
          <a:prstGeom prst="rect">
            <a:avLst/>
          </a:prstGeom>
          <a:noFill/>
          <a:ln w="9525">
            <a:noFill/>
            <a:miter lim="800000"/>
            <a:headEnd/>
            <a:tailEnd/>
          </a:ln>
        </p:spPr>
        <p:txBody>
          <a:bodyPr>
            <a:spAutoFit/>
          </a:bodyPr>
          <a:lstStyle/>
          <a:p>
            <a:r>
              <a:rPr lang="en-IN" b="1">
                <a:solidFill>
                  <a:srgbClr val="0070C0"/>
                </a:solidFill>
                <a:latin typeface="Times New Roman" pitchFamily="18" charset="0"/>
                <a:cs typeface="Times New Roman" pitchFamily="18" charset="0"/>
              </a:rPr>
              <a:t>Imaging Techniques (planned)</a:t>
            </a:r>
          </a:p>
          <a:p>
            <a:endParaRPr lang="en-IN" b="1">
              <a:solidFill>
                <a:srgbClr val="002060"/>
              </a:solidFill>
              <a:latin typeface="Times New Roman" pitchFamily="18" charset="0"/>
              <a:cs typeface="Times New Roman" pitchFamily="18" charset="0"/>
            </a:endParaRPr>
          </a:p>
          <a:p>
            <a:pPr>
              <a:buFont typeface="Wingdings" pitchFamily="2" charset="2"/>
              <a:buChar char="Ø"/>
            </a:pPr>
            <a:r>
              <a:rPr lang="en-IN" b="1">
                <a:solidFill>
                  <a:srgbClr val="002060"/>
                </a:solidFill>
                <a:latin typeface="Times New Roman" pitchFamily="18" charset="0"/>
                <a:cs typeface="Times New Roman" pitchFamily="18" charset="0"/>
              </a:rPr>
              <a:t>Neutron Bragg-edge Imaging</a:t>
            </a:r>
          </a:p>
          <a:p>
            <a:pPr>
              <a:buFont typeface="Wingdings" pitchFamily="2" charset="2"/>
              <a:buChar char="Ø"/>
            </a:pPr>
            <a:r>
              <a:rPr lang="en-IN" b="1">
                <a:solidFill>
                  <a:srgbClr val="002060"/>
                </a:solidFill>
                <a:latin typeface="Times New Roman" pitchFamily="18" charset="0"/>
                <a:cs typeface="Times New Roman" pitchFamily="18" charset="0"/>
              </a:rPr>
              <a:t>Neutron Laminography</a:t>
            </a:r>
          </a:p>
          <a:p>
            <a:pPr>
              <a:buFont typeface="Wingdings" pitchFamily="2" charset="2"/>
              <a:buChar char="Ø"/>
            </a:pPr>
            <a:r>
              <a:rPr lang="en-IN" b="1">
                <a:solidFill>
                  <a:srgbClr val="002060"/>
                </a:solidFill>
                <a:latin typeface="Times New Roman" pitchFamily="18" charset="0"/>
                <a:cs typeface="Times New Roman" pitchFamily="18" charset="0"/>
              </a:rPr>
              <a:t>Residual Stress Measurement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0" y="44450"/>
            <a:ext cx="9144000" cy="461963"/>
          </a:xfrm>
          <a:prstGeom prst="rect">
            <a:avLst/>
          </a:prstGeom>
        </p:spPr>
        <p:txBody>
          <a:bodyP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400" b="1" kern="0" dirty="0">
                <a:solidFill>
                  <a:srgbClr val="000000"/>
                </a:solidFill>
                <a:latin typeface="Times New Roman" pitchFamily="18" charset="0"/>
                <a:cs typeface="Times New Roman" pitchFamily="18" charset="0"/>
              </a:rPr>
              <a:t>Neutron Phase Contrast Imaging</a:t>
            </a:r>
          </a:p>
        </p:txBody>
      </p:sp>
      <p:pic>
        <p:nvPicPr>
          <p:cNvPr id="9219" name="Picture 2"/>
          <p:cNvPicPr>
            <a:picLocks noChangeAspect="1" noChangeArrowheads="1"/>
          </p:cNvPicPr>
          <p:nvPr/>
        </p:nvPicPr>
        <p:blipFill>
          <a:blip r:embed="rId2" cstate="print"/>
          <a:srcRect/>
          <a:stretch>
            <a:fillRect/>
          </a:stretch>
        </p:blipFill>
        <p:spPr bwMode="auto">
          <a:xfrm>
            <a:off x="827088" y="2055813"/>
            <a:ext cx="7142162" cy="4878387"/>
          </a:xfrm>
          <a:prstGeom prst="rect">
            <a:avLst/>
          </a:prstGeom>
          <a:noFill/>
          <a:ln w="9525">
            <a:noFill/>
            <a:miter lim="800000"/>
            <a:headEnd/>
            <a:tailEnd/>
          </a:ln>
        </p:spPr>
      </p:pic>
      <p:sp>
        <p:nvSpPr>
          <p:cNvPr id="9220" name="TextBox 14"/>
          <p:cNvSpPr txBox="1">
            <a:spLocks noChangeArrowheads="1"/>
          </p:cNvSpPr>
          <p:nvPr/>
        </p:nvSpPr>
        <p:spPr bwMode="auto">
          <a:xfrm>
            <a:off x="107950" y="476250"/>
            <a:ext cx="8856663" cy="1570038"/>
          </a:xfrm>
          <a:prstGeom prst="rect">
            <a:avLst/>
          </a:prstGeom>
          <a:noFill/>
          <a:ln w="9525">
            <a:noFill/>
            <a:miter lim="800000"/>
            <a:headEnd/>
            <a:tailEnd/>
          </a:ln>
        </p:spPr>
        <p:txBody>
          <a:bodyPr>
            <a:spAutoFit/>
          </a:bodyPr>
          <a:lstStyle/>
          <a:p>
            <a:pPr algn="just"/>
            <a:r>
              <a:rPr lang="en-US" sz="1600">
                <a:solidFill>
                  <a:srgbClr val="0070C0"/>
                </a:solidFill>
                <a:latin typeface="Times New Roman" pitchFamily="18" charset="0"/>
                <a:cs typeface="Times New Roman" pitchFamily="18" charset="0"/>
              </a:rPr>
              <a:t>Conventional neutron radiography is based on only attenuation (removal) of neutrons in the beam path while phase sensitive techniques is based on detecting neutrons through ultra-small angles due to refraction or diffraction of coherent neutron wavefield.  </a:t>
            </a:r>
          </a:p>
          <a:p>
            <a:pPr algn="just"/>
            <a:r>
              <a:rPr lang="en-US" sz="1600">
                <a:solidFill>
                  <a:srgbClr val="002060"/>
                </a:solidFill>
                <a:latin typeface="Times New Roman" pitchFamily="18" charset="0"/>
                <a:cs typeface="Times New Roman" pitchFamily="18" charset="0"/>
              </a:rPr>
              <a:t>For a large class of materials Phase shift term dominates over the absorption term and hence the techniques which can reveal/retrieve the phase would help in increasing the sensitivity of conventional neutron imaging.</a:t>
            </a:r>
          </a:p>
        </p:txBody>
      </p:sp>
      <p:sp>
        <p:nvSpPr>
          <p:cNvPr id="20" name="Rectangle 19"/>
          <p:cNvSpPr/>
          <p:nvPr/>
        </p:nvSpPr>
        <p:spPr>
          <a:xfrm>
            <a:off x="5399088" y="6472238"/>
            <a:ext cx="3744912" cy="381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IN" b="1" dirty="0">
                <a:solidFill>
                  <a:srgbClr val="000000"/>
                </a:solidFill>
                <a:latin typeface="Times New Roman" pitchFamily="18" charset="0"/>
                <a:cs typeface="Times New Roman" pitchFamily="18" charset="0"/>
              </a:rPr>
              <a:t>DHRUVA Reactor (2016 onwards)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5392738" y="6472238"/>
            <a:ext cx="3744912" cy="381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IN" b="1" dirty="0">
                <a:solidFill>
                  <a:srgbClr val="000000"/>
                </a:solidFill>
                <a:latin typeface="Times New Roman" pitchFamily="18" charset="0"/>
                <a:cs typeface="Times New Roman" pitchFamily="18" charset="0"/>
              </a:rPr>
              <a:t>DHRUVA Reactor (2016 onwards)</a:t>
            </a:r>
          </a:p>
        </p:txBody>
      </p:sp>
      <p:pic>
        <p:nvPicPr>
          <p:cNvPr id="7171" name="Picture 3"/>
          <p:cNvPicPr>
            <a:picLocks noChangeAspect="1" noChangeArrowheads="1"/>
          </p:cNvPicPr>
          <p:nvPr/>
        </p:nvPicPr>
        <p:blipFill>
          <a:blip r:embed="rId2" cstate="print"/>
          <a:srcRect/>
          <a:stretch>
            <a:fillRect/>
          </a:stretch>
        </p:blipFill>
        <p:spPr bwMode="auto">
          <a:xfrm>
            <a:off x="107950" y="836613"/>
            <a:ext cx="4445000" cy="5175250"/>
          </a:xfrm>
          <a:prstGeom prst="rect">
            <a:avLst/>
          </a:prstGeom>
          <a:noFill/>
          <a:ln w="9525">
            <a:noFill/>
            <a:miter lim="800000"/>
            <a:headEnd/>
            <a:tailEnd/>
          </a:ln>
        </p:spPr>
      </p:pic>
      <p:pic>
        <p:nvPicPr>
          <p:cNvPr id="7172" name="Picture 4"/>
          <p:cNvPicPr>
            <a:picLocks noChangeAspect="1" noChangeArrowheads="1"/>
          </p:cNvPicPr>
          <p:nvPr/>
        </p:nvPicPr>
        <p:blipFill>
          <a:blip r:embed="rId3" cstate="print"/>
          <a:srcRect/>
          <a:stretch>
            <a:fillRect/>
          </a:stretch>
        </p:blipFill>
        <p:spPr bwMode="auto">
          <a:xfrm>
            <a:off x="4665663" y="836613"/>
            <a:ext cx="4445000" cy="5157787"/>
          </a:xfrm>
          <a:prstGeom prst="rect">
            <a:avLst/>
          </a:prstGeom>
          <a:noFill/>
          <a:ln w="9525">
            <a:noFill/>
            <a:miter lim="800000"/>
            <a:headEnd/>
            <a:tailEnd/>
          </a:ln>
        </p:spPr>
      </p:pic>
      <p:sp>
        <p:nvSpPr>
          <p:cNvPr id="8" name="Rectangle 7"/>
          <p:cNvSpPr/>
          <p:nvPr/>
        </p:nvSpPr>
        <p:spPr>
          <a:xfrm>
            <a:off x="0" y="14288"/>
            <a:ext cx="9144000" cy="461962"/>
          </a:xfrm>
          <a:prstGeom prst="rect">
            <a:avLst/>
          </a:prstGeom>
        </p:spPr>
        <p:txBody>
          <a:bodyP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400" b="1" kern="0" dirty="0">
                <a:solidFill>
                  <a:srgbClr val="000000"/>
                </a:solidFill>
                <a:latin typeface="Times New Roman" pitchFamily="18" charset="0"/>
                <a:cs typeface="Times New Roman" pitchFamily="18" charset="0"/>
              </a:rPr>
              <a:t>Applications of Neutron Tomography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5392738" y="6472238"/>
            <a:ext cx="3744912" cy="381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IN" b="1" dirty="0">
                <a:solidFill>
                  <a:srgbClr val="000000"/>
                </a:solidFill>
                <a:latin typeface="Times New Roman" pitchFamily="18" charset="0"/>
                <a:cs typeface="Times New Roman" pitchFamily="18" charset="0"/>
              </a:rPr>
              <a:t>DHRUVA Reactor (2016 onwards)</a:t>
            </a:r>
          </a:p>
        </p:txBody>
      </p:sp>
      <p:pic>
        <p:nvPicPr>
          <p:cNvPr id="6147" name="Picture 2"/>
          <p:cNvPicPr>
            <a:picLocks noChangeAspect="1" noChangeArrowheads="1"/>
          </p:cNvPicPr>
          <p:nvPr/>
        </p:nvPicPr>
        <p:blipFill>
          <a:blip r:embed="rId2" cstate="print"/>
          <a:srcRect/>
          <a:stretch>
            <a:fillRect/>
          </a:stretch>
        </p:blipFill>
        <p:spPr bwMode="auto">
          <a:xfrm>
            <a:off x="-15875" y="476250"/>
            <a:ext cx="9175750" cy="6053138"/>
          </a:xfrm>
          <a:prstGeom prst="rect">
            <a:avLst/>
          </a:prstGeom>
          <a:noFill/>
          <a:ln w="9525">
            <a:noFill/>
            <a:miter lim="800000"/>
            <a:headEnd/>
            <a:tailEnd/>
          </a:ln>
        </p:spPr>
      </p:pic>
      <p:sp>
        <p:nvSpPr>
          <p:cNvPr id="6" name="Rectangle 5"/>
          <p:cNvSpPr/>
          <p:nvPr/>
        </p:nvSpPr>
        <p:spPr>
          <a:xfrm>
            <a:off x="0" y="14288"/>
            <a:ext cx="9144000" cy="461962"/>
          </a:xfrm>
          <a:prstGeom prst="rect">
            <a:avLst/>
          </a:prstGeom>
        </p:spPr>
        <p:txBody>
          <a:bodyP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400" b="1" kern="0" dirty="0">
                <a:solidFill>
                  <a:srgbClr val="000000"/>
                </a:solidFill>
                <a:latin typeface="Times New Roman" pitchFamily="18" charset="0"/>
                <a:cs typeface="Times New Roman" pitchFamily="18" charset="0"/>
              </a:rPr>
              <a:t>Applications of Neutron Tomography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C4 ON THE LAUNCHER HORIZONTAL"/>
          <p:cNvPicPr>
            <a:picLocks noChangeAspect="1" noChangeArrowheads="1"/>
          </p:cNvPicPr>
          <p:nvPr/>
        </p:nvPicPr>
        <p:blipFill>
          <a:blip r:embed="rId2" cstate="print"/>
          <a:srcRect/>
          <a:stretch>
            <a:fillRect/>
          </a:stretch>
        </p:blipFill>
        <p:spPr bwMode="auto">
          <a:xfrm>
            <a:off x="0" y="0"/>
            <a:ext cx="4786346" cy="6904584"/>
          </a:xfrm>
          <a:prstGeom prst="rect">
            <a:avLst/>
          </a:prstGeom>
          <a:noFill/>
        </p:spPr>
      </p:pic>
      <p:pic>
        <p:nvPicPr>
          <p:cNvPr id="4" name="Picture 3" descr="nr setup"/>
          <p:cNvPicPr>
            <a:picLocks noChangeAspect="1" noChangeArrowheads="1"/>
          </p:cNvPicPr>
          <p:nvPr/>
        </p:nvPicPr>
        <p:blipFill>
          <a:blip r:embed="rId3" cstate="print"/>
          <a:srcRect l="17267" t="6201" r="7018" b="7697"/>
          <a:stretch>
            <a:fillRect/>
          </a:stretch>
        </p:blipFill>
        <p:spPr bwMode="auto">
          <a:xfrm>
            <a:off x="5572132" y="0"/>
            <a:ext cx="3105247" cy="4003441"/>
          </a:xfrm>
          <a:prstGeom prst="rect">
            <a:avLst/>
          </a:prstGeom>
          <a:noFill/>
          <a:ln w="9525">
            <a:noFill/>
            <a:miter lim="800000"/>
            <a:headEnd/>
            <a:tailEnd/>
          </a:ln>
        </p:spPr>
      </p:pic>
      <p:sp>
        <p:nvSpPr>
          <p:cNvPr id="5" name="TextBox 4"/>
          <p:cNvSpPr txBox="1"/>
          <p:nvPr/>
        </p:nvSpPr>
        <p:spPr>
          <a:xfrm>
            <a:off x="5072066" y="4000504"/>
            <a:ext cx="4071934" cy="338554"/>
          </a:xfrm>
          <a:prstGeom prst="rect">
            <a:avLst/>
          </a:prstGeom>
          <a:noFill/>
        </p:spPr>
        <p:txBody>
          <a:bodyPr wrap="square" rtlCol="0">
            <a:spAutoFit/>
          </a:bodyPr>
          <a:lstStyle/>
          <a:p>
            <a:r>
              <a:rPr lang="en-US" sz="1600" dirty="0" smtClean="0">
                <a:solidFill>
                  <a:srgbClr val="FF0066"/>
                </a:solidFill>
              </a:rPr>
              <a:t>15 </a:t>
            </a:r>
            <a:r>
              <a:rPr lang="en-US" sz="1600" dirty="0" err="1" smtClean="0">
                <a:solidFill>
                  <a:srgbClr val="FF0066"/>
                </a:solidFill>
              </a:rPr>
              <a:t>MeV</a:t>
            </a:r>
            <a:r>
              <a:rPr lang="en-US" sz="1600" dirty="0" smtClean="0">
                <a:solidFill>
                  <a:srgbClr val="FF0066"/>
                </a:solidFill>
              </a:rPr>
              <a:t> Linear accelerator (6000 </a:t>
            </a:r>
            <a:r>
              <a:rPr lang="en-US" sz="1600" dirty="0" err="1" smtClean="0">
                <a:solidFill>
                  <a:srgbClr val="FF0066"/>
                </a:solidFill>
              </a:rPr>
              <a:t>rads</a:t>
            </a:r>
            <a:r>
              <a:rPr lang="en-US" sz="1600" dirty="0" smtClean="0">
                <a:solidFill>
                  <a:srgbClr val="FF0066"/>
                </a:solidFill>
              </a:rPr>
              <a:t>/min)</a:t>
            </a:r>
            <a:endParaRPr lang="en-IN" dirty="0">
              <a:solidFill>
                <a:srgbClr val="FF0066"/>
              </a:solidFill>
            </a:endParaRPr>
          </a:p>
        </p:txBody>
      </p:sp>
      <p:sp>
        <p:nvSpPr>
          <p:cNvPr id="6" name="TextBox 5"/>
          <p:cNvSpPr txBox="1"/>
          <p:nvPr/>
        </p:nvSpPr>
        <p:spPr>
          <a:xfrm>
            <a:off x="357158" y="0"/>
            <a:ext cx="5643602" cy="707886"/>
          </a:xfrm>
          <a:prstGeom prst="rect">
            <a:avLst/>
          </a:prstGeom>
          <a:noFill/>
        </p:spPr>
        <p:txBody>
          <a:bodyPr wrap="square" rtlCol="0">
            <a:spAutoFit/>
          </a:bodyPr>
          <a:lstStyle/>
          <a:p>
            <a:r>
              <a:rPr lang="en-IN" sz="4000" dirty="0" smtClean="0">
                <a:solidFill>
                  <a:srgbClr val="000000"/>
                </a:solidFill>
              </a:rPr>
              <a:t>SHAR, </a:t>
            </a:r>
            <a:r>
              <a:rPr lang="en-IN" sz="4000" dirty="0" err="1" smtClean="0">
                <a:solidFill>
                  <a:srgbClr val="000000"/>
                </a:solidFill>
              </a:rPr>
              <a:t>Sriharikota</a:t>
            </a:r>
            <a:endParaRPr lang="en-IN" sz="4000" dirty="0">
              <a:solidFill>
                <a:srgbClr val="000000"/>
              </a:solidFill>
            </a:endParaRPr>
          </a:p>
        </p:txBody>
      </p:sp>
      <p:sp>
        <p:nvSpPr>
          <p:cNvPr id="7" name="TextBox 6"/>
          <p:cNvSpPr txBox="1"/>
          <p:nvPr/>
        </p:nvSpPr>
        <p:spPr>
          <a:xfrm>
            <a:off x="4929190" y="4857760"/>
            <a:ext cx="4214810" cy="923330"/>
          </a:xfrm>
          <a:prstGeom prst="rect">
            <a:avLst/>
          </a:prstGeom>
          <a:noFill/>
        </p:spPr>
        <p:txBody>
          <a:bodyPr wrap="square" rtlCol="0">
            <a:spAutoFit/>
          </a:bodyPr>
          <a:lstStyle/>
          <a:p>
            <a:r>
              <a:rPr lang="en-US" dirty="0" smtClean="0">
                <a:solidFill>
                  <a:srgbClr val="FFFF00"/>
                </a:solidFill>
              </a:rPr>
              <a:t>Neutron Radiography Facility  Established by K.Viswanathan  &amp; Team</a:t>
            </a:r>
          </a:p>
          <a:p>
            <a:r>
              <a:rPr lang="en-US" dirty="0" smtClean="0">
                <a:solidFill>
                  <a:srgbClr val="FFFF00"/>
                </a:solidFill>
              </a:rPr>
              <a:t> in 1980.</a:t>
            </a:r>
            <a:endParaRPr lang="en-IN" dirty="0">
              <a:solidFill>
                <a:srgbClr val="FFFF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110594" name="Rectangle 2"/>
          <p:cNvSpPr>
            <a:spLocks noGrp="1" noRot="1" noChangeArrowheads="1"/>
          </p:cNvSpPr>
          <p:nvPr>
            <p:ph type="title"/>
          </p:nvPr>
        </p:nvSpPr>
        <p:spPr>
          <a:xfrm>
            <a:off x="0" y="0"/>
            <a:ext cx="9286908" cy="857232"/>
          </a:xfrm>
        </p:spPr>
        <p:txBody>
          <a:bodyPr>
            <a:noAutofit/>
          </a:bodyPr>
          <a:lstStyle/>
          <a:p>
            <a:pPr eaLnBrk="1" hangingPunct="1">
              <a:defRPr/>
            </a:pPr>
            <a:r>
              <a:rPr lang="en-US" sz="3600" b="1" dirty="0" smtClean="0">
                <a:solidFill>
                  <a:srgbClr val="FFFF00"/>
                </a:solidFill>
                <a:effectLst>
                  <a:outerShdw blurRad="38100" dist="38100" dir="2700000" algn="tl">
                    <a:srgbClr val="000000">
                      <a:alpha val="43137"/>
                    </a:srgbClr>
                  </a:outerShdw>
                </a:effectLst>
                <a:latin typeface="Times New Roman" pitchFamily="18" charset="0"/>
              </a:rPr>
              <a:t>Typical NR and X-ray images of Pyrodevices</a:t>
            </a:r>
          </a:p>
        </p:txBody>
      </p:sp>
      <p:sp>
        <p:nvSpPr>
          <p:cNvPr id="68611" name="Rectangle 3"/>
          <p:cNvSpPr>
            <a:spLocks noChangeArrowheads="1"/>
          </p:cNvSpPr>
          <p:nvPr/>
        </p:nvSpPr>
        <p:spPr bwMode="auto">
          <a:xfrm>
            <a:off x="0" y="1142984"/>
            <a:ext cx="1031875" cy="457200"/>
          </a:xfrm>
          <a:prstGeom prst="rect">
            <a:avLst/>
          </a:prstGeom>
          <a:noFill/>
          <a:ln w="9525">
            <a:noFill/>
            <a:miter lim="800000"/>
            <a:headEnd/>
            <a:tailEnd/>
          </a:ln>
        </p:spPr>
        <p:txBody>
          <a:bodyPr wrap="none">
            <a:spAutoFit/>
          </a:bodyPr>
          <a:lstStyle/>
          <a:p>
            <a:r>
              <a:rPr lang="en-US" sz="2400" b="1" dirty="0">
                <a:solidFill>
                  <a:srgbClr val="FFFF00"/>
                </a:solidFill>
                <a:latin typeface="Times New Roman" pitchFamily="18" charset="0"/>
              </a:rPr>
              <a:t>X-Ray</a:t>
            </a:r>
          </a:p>
        </p:txBody>
      </p:sp>
      <p:pic>
        <p:nvPicPr>
          <p:cNvPr id="68612" name="Picture 4" descr="catridge"/>
          <p:cNvPicPr>
            <a:picLocks noChangeAspect="1" noChangeArrowheads="1"/>
          </p:cNvPicPr>
          <p:nvPr/>
        </p:nvPicPr>
        <p:blipFill>
          <a:blip r:embed="rId2" cstate="print"/>
          <a:srcRect l="5389" t="9900" r="7925" b="63039"/>
          <a:stretch>
            <a:fillRect/>
          </a:stretch>
        </p:blipFill>
        <p:spPr bwMode="auto">
          <a:xfrm>
            <a:off x="1071538" y="928670"/>
            <a:ext cx="3357586" cy="1366353"/>
          </a:xfrm>
          <a:prstGeom prst="rect">
            <a:avLst/>
          </a:prstGeom>
          <a:noFill/>
          <a:ln w="9525">
            <a:noFill/>
            <a:miter lim="800000"/>
            <a:headEnd/>
            <a:tailEnd/>
          </a:ln>
        </p:spPr>
      </p:pic>
      <p:sp>
        <p:nvSpPr>
          <p:cNvPr id="68613" name="Rectangle 5"/>
          <p:cNvSpPr>
            <a:spLocks noChangeArrowheads="1"/>
          </p:cNvSpPr>
          <p:nvPr/>
        </p:nvSpPr>
        <p:spPr bwMode="auto">
          <a:xfrm>
            <a:off x="142844" y="3071810"/>
            <a:ext cx="625475" cy="457200"/>
          </a:xfrm>
          <a:prstGeom prst="rect">
            <a:avLst/>
          </a:prstGeom>
          <a:noFill/>
          <a:ln w="9525">
            <a:noFill/>
            <a:miter lim="800000"/>
            <a:headEnd/>
            <a:tailEnd/>
          </a:ln>
        </p:spPr>
        <p:txBody>
          <a:bodyPr wrap="none">
            <a:spAutoFit/>
          </a:bodyPr>
          <a:lstStyle/>
          <a:p>
            <a:r>
              <a:rPr lang="en-US" sz="2400" b="1" dirty="0">
                <a:solidFill>
                  <a:srgbClr val="FFFF00"/>
                </a:solidFill>
                <a:latin typeface="Times New Roman" pitchFamily="18" charset="0"/>
              </a:rPr>
              <a:t>NR</a:t>
            </a:r>
          </a:p>
        </p:txBody>
      </p:sp>
      <p:pic>
        <p:nvPicPr>
          <p:cNvPr id="68614" name="Picture 6" descr="catridge"/>
          <p:cNvPicPr>
            <a:picLocks noChangeAspect="1" noChangeArrowheads="1"/>
          </p:cNvPicPr>
          <p:nvPr/>
        </p:nvPicPr>
        <p:blipFill>
          <a:blip r:embed="rId2" cstate="print"/>
          <a:srcRect l="17795" t="63835" r="20001" b="10080"/>
          <a:stretch>
            <a:fillRect/>
          </a:stretch>
        </p:blipFill>
        <p:spPr bwMode="auto">
          <a:xfrm>
            <a:off x="1000100" y="2643182"/>
            <a:ext cx="3389308" cy="1514514"/>
          </a:xfrm>
          <a:prstGeom prst="rect">
            <a:avLst/>
          </a:prstGeom>
          <a:noFill/>
          <a:ln w="9525">
            <a:noFill/>
            <a:miter lim="800000"/>
            <a:headEnd/>
            <a:tailEnd/>
          </a:ln>
        </p:spPr>
      </p:pic>
      <p:pic>
        <p:nvPicPr>
          <p:cNvPr id="7" name="Picture 4" descr="cc"/>
          <p:cNvPicPr>
            <a:picLocks noChangeAspect="1" noChangeArrowheads="1"/>
          </p:cNvPicPr>
          <p:nvPr/>
        </p:nvPicPr>
        <p:blipFill>
          <a:blip r:embed="rId3" cstate="print"/>
          <a:srcRect l="6122" t="13350" r="7706" b="65977"/>
          <a:stretch>
            <a:fillRect/>
          </a:stretch>
        </p:blipFill>
        <p:spPr bwMode="auto">
          <a:xfrm>
            <a:off x="4560851" y="928670"/>
            <a:ext cx="4583149" cy="1235074"/>
          </a:xfrm>
          <a:prstGeom prst="rect">
            <a:avLst/>
          </a:prstGeom>
          <a:noFill/>
          <a:ln w="9525">
            <a:noFill/>
            <a:miter lim="800000"/>
            <a:headEnd/>
            <a:tailEnd/>
          </a:ln>
        </p:spPr>
      </p:pic>
      <p:pic>
        <p:nvPicPr>
          <p:cNvPr id="8" name="Picture 6" descr="cc"/>
          <p:cNvPicPr>
            <a:picLocks noChangeAspect="1" noChangeArrowheads="1"/>
          </p:cNvPicPr>
          <p:nvPr/>
        </p:nvPicPr>
        <p:blipFill>
          <a:blip r:embed="rId3" cstate="print"/>
          <a:srcRect l="6133" t="68532" r="7390" b="12799"/>
          <a:stretch>
            <a:fillRect/>
          </a:stretch>
        </p:blipFill>
        <p:spPr bwMode="auto">
          <a:xfrm>
            <a:off x="4786314" y="2857496"/>
            <a:ext cx="4038593" cy="953027"/>
          </a:xfrm>
          <a:prstGeom prst="rect">
            <a:avLst/>
          </a:prstGeom>
          <a:noFill/>
          <a:ln w="9525">
            <a:noFill/>
            <a:miter lim="800000"/>
            <a:headEnd/>
            <a:tailEnd/>
          </a:ln>
        </p:spPr>
      </p:pic>
      <p:pic>
        <p:nvPicPr>
          <p:cNvPr id="9" name="Picture 4" descr="tbi nr"/>
          <p:cNvPicPr>
            <a:picLocks noChangeAspect="1" noChangeArrowheads="1"/>
          </p:cNvPicPr>
          <p:nvPr/>
        </p:nvPicPr>
        <p:blipFill>
          <a:blip r:embed="rId4" cstate="print"/>
          <a:srcRect l="13921" t="8585" r="14484" b="58830"/>
          <a:stretch>
            <a:fillRect/>
          </a:stretch>
        </p:blipFill>
        <p:spPr bwMode="auto">
          <a:xfrm>
            <a:off x="1214414" y="4286256"/>
            <a:ext cx="2808288" cy="1477963"/>
          </a:xfrm>
          <a:prstGeom prst="rect">
            <a:avLst/>
          </a:prstGeom>
          <a:noFill/>
          <a:ln w="9525">
            <a:noFill/>
            <a:miter lim="800000"/>
            <a:headEnd/>
            <a:tailEnd/>
          </a:ln>
        </p:spPr>
      </p:pic>
      <p:pic>
        <p:nvPicPr>
          <p:cNvPr id="10" name="Picture 6" descr="tbi nr"/>
          <p:cNvPicPr>
            <a:picLocks noChangeAspect="1" noChangeArrowheads="1"/>
          </p:cNvPicPr>
          <p:nvPr/>
        </p:nvPicPr>
        <p:blipFill>
          <a:blip r:embed="rId4" cstate="print"/>
          <a:srcRect l="12581" t="63420" r="13878" b="9566"/>
          <a:stretch>
            <a:fillRect/>
          </a:stretch>
        </p:blipFill>
        <p:spPr bwMode="auto">
          <a:xfrm>
            <a:off x="5429256" y="4286256"/>
            <a:ext cx="2771775" cy="1404938"/>
          </a:xfrm>
          <a:prstGeom prst="rect">
            <a:avLst/>
          </a:prstGeom>
          <a:noFill/>
          <a:ln w="9525">
            <a:noFill/>
            <a:miter lim="800000"/>
            <a:headEnd/>
            <a:tailEnd/>
          </a:ln>
        </p:spPr>
      </p:pic>
      <p:sp>
        <p:nvSpPr>
          <p:cNvPr id="11" name="TextBox 10"/>
          <p:cNvSpPr txBox="1"/>
          <p:nvPr/>
        </p:nvSpPr>
        <p:spPr>
          <a:xfrm>
            <a:off x="1714480" y="2214554"/>
            <a:ext cx="2571768" cy="523220"/>
          </a:xfrm>
          <a:prstGeom prst="rect">
            <a:avLst/>
          </a:prstGeom>
          <a:noFill/>
        </p:spPr>
        <p:txBody>
          <a:bodyPr wrap="square" rtlCol="0">
            <a:spAutoFit/>
          </a:bodyPr>
          <a:lstStyle/>
          <a:p>
            <a:r>
              <a:rPr lang="en-US" sz="2800" b="1" dirty="0" smtClean="0">
                <a:solidFill>
                  <a:srgbClr val="FFFF00"/>
                </a:solidFill>
                <a:effectLst>
                  <a:outerShdw blurRad="38100" dist="38100" dir="2700000" algn="tl">
                    <a:srgbClr val="000000">
                      <a:alpha val="43137"/>
                    </a:srgbClr>
                  </a:outerShdw>
                </a:effectLst>
                <a:latin typeface="Times New Roman" pitchFamily="18" charset="0"/>
              </a:rPr>
              <a:t>Cartridge </a:t>
            </a:r>
            <a:endParaRPr lang="en-IN" sz="2800" b="1" dirty="0" smtClean="0">
              <a:solidFill>
                <a:srgbClr val="FFFF00"/>
              </a:solidFill>
              <a:effectLst>
                <a:outerShdw blurRad="38100" dist="38100" dir="2700000" algn="tl">
                  <a:srgbClr val="000000">
                    <a:alpha val="43137"/>
                  </a:srgbClr>
                </a:outerShdw>
              </a:effectLst>
              <a:latin typeface="Times New Roman" pitchFamily="18" charset="0"/>
            </a:endParaRPr>
          </a:p>
        </p:txBody>
      </p:sp>
      <p:sp>
        <p:nvSpPr>
          <p:cNvPr id="12" name="TextBox 11"/>
          <p:cNvSpPr txBox="1"/>
          <p:nvPr/>
        </p:nvSpPr>
        <p:spPr>
          <a:xfrm>
            <a:off x="5643570" y="2357430"/>
            <a:ext cx="2571768" cy="523220"/>
          </a:xfrm>
          <a:prstGeom prst="rect">
            <a:avLst/>
          </a:prstGeom>
          <a:noFill/>
        </p:spPr>
        <p:txBody>
          <a:bodyPr wrap="square" rtlCol="0">
            <a:spAutoFit/>
          </a:bodyPr>
          <a:lstStyle/>
          <a:p>
            <a:r>
              <a:rPr lang="en-US" sz="2800" b="1" dirty="0" smtClean="0">
                <a:solidFill>
                  <a:srgbClr val="FFFF00"/>
                </a:solidFill>
                <a:effectLst>
                  <a:outerShdw blurRad="38100" dist="38100" dir="2700000" algn="tl">
                    <a:srgbClr val="000000">
                      <a:alpha val="43137"/>
                    </a:srgbClr>
                  </a:outerShdw>
                </a:effectLst>
                <a:latin typeface="Times New Roman" pitchFamily="18" charset="0"/>
              </a:rPr>
              <a:t>Blot Cutter</a:t>
            </a:r>
            <a:endParaRPr lang="en-IN" sz="2800" b="1" dirty="0" smtClean="0">
              <a:solidFill>
                <a:srgbClr val="FFFF00"/>
              </a:solidFill>
              <a:effectLst>
                <a:outerShdw blurRad="38100" dist="38100" dir="2700000" algn="tl">
                  <a:srgbClr val="000000">
                    <a:alpha val="43137"/>
                  </a:srgbClr>
                </a:outerShdw>
              </a:effectLst>
              <a:latin typeface="Times New Roman" pitchFamily="18" charset="0"/>
            </a:endParaRPr>
          </a:p>
        </p:txBody>
      </p:sp>
      <p:sp>
        <p:nvSpPr>
          <p:cNvPr id="13" name="Rectangle 5"/>
          <p:cNvSpPr>
            <a:spLocks noChangeArrowheads="1"/>
          </p:cNvSpPr>
          <p:nvPr/>
        </p:nvSpPr>
        <p:spPr bwMode="auto">
          <a:xfrm>
            <a:off x="6357950" y="5929330"/>
            <a:ext cx="1334853" cy="461665"/>
          </a:xfrm>
          <a:prstGeom prst="rect">
            <a:avLst/>
          </a:prstGeom>
          <a:noFill/>
          <a:ln w="9525">
            <a:noFill/>
            <a:miter lim="800000"/>
            <a:headEnd/>
            <a:tailEnd/>
          </a:ln>
        </p:spPr>
        <p:txBody>
          <a:bodyPr wrap="none">
            <a:spAutoFit/>
          </a:bodyPr>
          <a:lstStyle/>
          <a:p>
            <a:r>
              <a:rPr lang="en-US" sz="2400" b="1" dirty="0" smtClean="0">
                <a:solidFill>
                  <a:srgbClr val="FFFF00"/>
                </a:solidFill>
                <a:latin typeface="Times New Roman" pitchFamily="18" charset="0"/>
              </a:rPr>
              <a:t>NR- TBI</a:t>
            </a:r>
            <a:endParaRPr lang="en-US" sz="2400" b="1" dirty="0">
              <a:solidFill>
                <a:srgbClr val="FFFF00"/>
              </a:solidFill>
              <a:latin typeface="Times New Roman" pitchFamily="18" charset="0"/>
            </a:endParaRPr>
          </a:p>
        </p:txBody>
      </p:sp>
      <p:sp>
        <p:nvSpPr>
          <p:cNvPr id="14" name="Rectangle 3"/>
          <p:cNvSpPr>
            <a:spLocks noChangeArrowheads="1"/>
          </p:cNvSpPr>
          <p:nvPr/>
        </p:nvSpPr>
        <p:spPr bwMode="auto">
          <a:xfrm>
            <a:off x="2214546" y="5929330"/>
            <a:ext cx="1745221" cy="461665"/>
          </a:xfrm>
          <a:prstGeom prst="rect">
            <a:avLst/>
          </a:prstGeom>
          <a:noFill/>
          <a:ln w="9525">
            <a:noFill/>
            <a:miter lim="800000"/>
            <a:headEnd/>
            <a:tailEnd/>
          </a:ln>
        </p:spPr>
        <p:txBody>
          <a:bodyPr wrap="none">
            <a:spAutoFit/>
          </a:bodyPr>
          <a:lstStyle/>
          <a:p>
            <a:r>
              <a:rPr lang="en-US" sz="2400" b="1" dirty="0" smtClean="0">
                <a:solidFill>
                  <a:srgbClr val="FFFF00"/>
                </a:solidFill>
                <a:latin typeface="Times New Roman" pitchFamily="18" charset="0"/>
              </a:rPr>
              <a:t>X-Ray- TBI</a:t>
            </a:r>
            <a:endParaRPr lang="en-US" sz="2400" b="1" dirty="0">
              <a:solidFill>
                <a:srgbClr val="FFFF00"/>
              </a:solidFill>
              <a:latin typeface="Times New Roman" pitchFamily="18"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0" y="0"/>
            <a:ext cx="9144000" cy="609600"/>
          </a:xfrm>
          <a:prstGeom prst="rect">
            <a:avLst/>
          </a:prstGeom>
          <a:solidFill>
            <a:srgbClr val="FFDD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fontAlgn="base" hangingPunct="1">
              <a:spcBef>
                <a:spcPct val="0"/>
              </a:spcBef>
              <a:spcAft>
                <a:spcPct val="0"/>
              </a:spcAft>
            </a:pPr>
            <a:r>
              <a:rPr lang="en-US" altLang="en-US" sz="2400" b="1">
                <a:solidFill>
                  <a:srgbClr val="FF5050"/>
                </a:solidFill>
                <a:latin typeface="Comic Sans MS" panose="030F0702030302020204" pitchFamily="66" charset="0"/>
              </a:rPr>
              <a:t>Stage – II : Fast Breeder Test Reactor (FBTR)  </a:t>
            </a:r>
          </a:p>
        </p:txBody>
      </p:sp>
      <p:sp>
        <p:nvSpPr>
          <p:cNvPr id="30723" name="AutoShape 3"/>
          <p:cNvSpPr>
            <a:spLocks noChangeArrowheads="1"/>
          </p:cNvSpPr>
          <p:nvPr/>
        </p:nvSpPr>
        <p:spPr bwMode="auto">
          <a:xfrm>
            <a:off x="0" y="4572000"/>
            <a:ext cx="3429000" cy="1752600"/>
          </a:xfrm>
          <a:prstGeom prst="homePlate">
            <a:avLst>
              <a:gd name="adj" fmla="val 48913"/>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fontAlgn="base" hangingPunct="1">
              <a:spcBef>
                <a:spcPct val="0"/>
              </a:spcBef>
              <a:spcAft>
                <a:spcPct val="0"/>
              </a:spcAft>
            </a:pPr>
            <a:r>
              <a:rPr lang="en-US" altLang="en-US">
                <a:solidFill>
                  <a:srgbClr val="000000"/>
                </a:solidFill>
                <a:latin typeface="Comic Sans MS" panose="030F0702030302020204" pitchFamily="66" charset="0"/>
              </a:rPr>
              <a:t>Unique (U,Pu)C fuel </a:t>
            </a:r>
          </a:p>
          <a:p>
            <a:pPr algn="ctr" eaLnBrk="1" fontAlgn="base" hangingPunct="1">
              <a:spcBef>
                <a:spcPct val="0"/>
              </a:spcBef>
              <a:spcAft>
                <a:spcPct val="0"/>
              </a:spcAft>
            </a:pPr>
            <a:r>
              <a:rPr lang="en-US" altLang="en-US">
                <a:solidFill>
                  <a:srgbClr val="000000"/>
                </a:solidFill>
                <a:latin typeface="Comic Sans MS" panose="030F0702030302020204" pitchFamily="66" charset="0"/>
              </a:rPr>
              <a:t>[first time in world]</a:t>
            </a:r>
          </a:p>
          <a:p>
            <a:pPr algn="ctr" eaLnBrk="1" fontAlgn="base" hangingPunct="1">
              <a:spcBef>
                <a:spcPct val="0"/>
              </a:spcBef>
              <a:spcAft>
                <a:spcPct val="0"/>
              </a:spcAft>
            </a:pPr>
            <a:r>
              <a:rPr lang="en-US" altLang="en-US">
                <a:solidFill>
                  <a:srgbClr val="000000"/>
                </a:solidFill>
                <a:latin typeface="Comic Sans MS" panose="030F0702030302020204" pitchFamily="66" charset="0"/>
              </a:rPr>
              <a:t>157 GWd/tonne burnup </a:t>
            </a:r>
          </a:p>
          <a:p>
            <a:pPr algn="ctr" eaLnBrk="1" fontAlgn="base" hangingPunct="1">
              <a:spcBef>
                <a:spcPct val="0"/>
              </a:spcBef>
              <a:spcAft>
                <a:spcPct val="0"/>
              </a:spcAft>
            </a:pPr>
            <a:r>
              <a:rPr lang="en-US" altLang="en-US">
                <a:solidFill>
                  <a:srgbClr val="000000"/>
                </a:solidFill>
                <a:latin typeface="Comic Sans MS" panose="030F0702030302020204" pitchFamily="66" charset="0"/>
              </a:rPr>
              <a:t>without single fuel </a:t>
            </a:r>
          </a:p>
          <a:p>
            <a:pPr algn="ctr" eaLnBrk="1" fontAlgn="base" hangingPunct="1">
              <a:spcBef>
                <a:spcPct val="0"/>
              </a:spcBef>
              <a:spcAft>
                <a:spcPct val="0"/>
              </a:spcAft>
            </a:pPr>
            <a:r>
              <a:rPr lang="en-US" altLang="en-US">
                <a:solidFill>
                  <a:srgbClr val="000000"/>
                </a:solidFill>
                <a:latin typeface="Comic Sans MS" panose="030F0702030302020204" pitchFamily="66" charset="0"/>
              </a:rPr>
              <a:t>pin failure in entire core</a:t>
            </a:r>
          </a:p>
        </p:txBody>
      </p:sp>
      <p:sp>
        <p:nvSpPr>
          <p:cNvPr id="30724" name="WordArt 4"/>
          <p:cNvSpPr>
            <a:spLocks noChangeArrowheads="1" noChangeShapeType="1" noTextEdit="1"/>
          </p:cNvSpPr>
          <p:nvPr/>
        </p:nvSpPr>
        <p:spPr bwMode="auto">
          <a:xfrm rot="-82661">
            <a:off x="2133600" y="3886200"/>
            <a:ext cx="5029200" cy="1000125"/>
          </a:xfrm>
          <a:prstGeom prst="rect">
            <a:avLst/>
          </a:prstGeom>
          <a:solidFill>
            <a:schemeClr val="accent1"/>
          </a:solidFill>
        </p:spPr>
        <p:txBody>
          <a:bodyPr wrap="none" fromWordArt="1">
            <a:prstTxWarp prst="textCanDown">
              <a:avLst>
                <a:gd name="adj" fmla="val 33333"/>
              </a:avLst>
            </a:prstTxWarp>
          </a:bodyPr>
          <a:lstStyle/>
          <a:p>
            <a:pPr algn="ctr" fontAlgn="base">
              <a:spcBef>
                <a:spcPct val="0"/>
              </a:spcBef>
              <a:spcAft>
                <a:spcPct val="0"/>
              </a:spcAft>
            </a:pPr>
            <a:r>
              <a:rPr lang="en-US" sz="2400" kern="10" dirty="0">
                <a:ln w="9525">
                  <a:solidFill>
                    <a:srgbClr val="FFFF00"/>
                  </a:solidFill>
                  <a:round/>
                  <a:headEnd/>
                  <a:tailEnd/>
                </a:ln>
                <a:solidFill>
                  <a:srgbClr val="800000"/>
                </a:solidFill>
                <a:latin typeface="Comic Sans MS" panose="030F0702030302020204" pitchFamily="66" charset="0"/>
              </a:rPr>
              <a:t>Successful operation for 29 years</a:t>
            </a:r>
          </a:p>
        </p:txBody>
      </p:sp>
      <p:sp>
        <p:nvSpPr>
          <p:cNvPr id="30725" name="AutoShape 5"/>
          <p:cNvSpPr>
            <a:spLocks noChangeArrowheads="1"/>
          </p:cNvSpPr>
          <p:nvPr/>
        </p:nvSpPr>
        <p:spPr bwMode="auto">
          <a:xfrm rot="10781705">
            <a:off x="6176963" y="4495800"/>
            <a:ext cx="2967037" cy="1677988"/>
          </a:xfrm>
          <a:prstGeom prst="homePlate">
            <a:avLst>
              <a:gd name="adj" fmla="val 44205"/>
            </a:avLst>
          </a:prstGeom>
          <a:solidFill>
            <a:schemeClr val="accent1"/>
          </a:solidFill>
          <a:ln w="9525">
            <a:solidFill>
              <a:schemeClr val="tx1"/>
            </a:solidFill>
            <a:miter lim="800000"/>
            <a:headEnd/>
            <a:tailEnd/>
          </a:ln>
        </p:spPr>
        <p:txBody>
          <a:bodyPr rot="10800000"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fontAlgn="base" hangingPunct="1">
              <a:lnSpc>
                <a:spcPct val="50000"/>
              </a:lnSpc>
              <a:spcBef>
                <a:spcPct val="0"/>
              </a:spcBef>
              <a:spcAft>
                <a:spcPct val="50000"/>
              </a:spcAft>
            </a:pPr>
            <a:r>
              <a:rPr lang="en-US" altLang="en-US" sz="1600">
                <a:solidFill>
                  <a:srgbClr val="003366"/>
                </a:solidFill>
                <a:latin typeface="Comic Sans MS" panose="030F0702030302020204" pitchFamily="66" charset="0"/>
              </a:rPr>
              <a:t>       </a:t>
            </a:r>
          </a:p>
          <a:p>
            <a:pPr algn="ctr" eaLnBrk="1" fontAlgn="base" hangingPunct="1">
              <a:lnSpc>
                <a:spcPct val="50000"/>
              </a:lnSpc>
              <a:spcBef>
                <a:spcPct val="20000"/>
              </a:spcBef>
              <a:spcAft>
                <a:spcPct val="50000"/>
              </a:spcAft>
            </a:pPr>
            <a:r>
              <a:rPr lang="en-US" altLang="en-US" sz="1600">
                <a:solidFill>
                  <a:srgbClr val="003366"/>
                </a:solidFill>
                <a:latin typeface="Comic Sans MS" panose="030F0702030302020204" pitchFamily="66" charset="0"/>
              </a:rPr>
              <a:t>   </a:t>
            </a:r>
          </a:p>
          <a:p>
            <a:pPr algn="ctr" eaLnBrk="1" fontAlgn="base" hangingPunct="1">
              <a:lnSpc>
                <a:spcPct val="50000"/>
              </a:lnSpc>
              <a:spcBef>
                <a:spcPct val="20000"/>
              </a:spcBef>
              <a:spcAft>
                <a:spcPct val="50000"/>
              </a:spcAft>
            </a:pPr>
            <a:r>
              <a:rPr lang="en-US" altLang="en-US">
                <a:solidFill>
                  <a:srgbClr val="000000"/>
                </a:solidFill>
                <a:latin typeface="Comic Sans MS" panose="030F0702030302020204" pitchFamily="66" charset="0"/>
              </a:rPr>
              <a:t>Reprocessing of </a:t>
            </a:r>
          </a:p>
          <a:p>
            <a:pPr algn="ctr" eaLnBrk="1" fontAlgn="base" hangingPunct="1">
              <a:lnSpc>
                <a:spcPct val="50000"/>
              </a:lnSpc>
              <a:spcBef>
                <a:spcPct val="20000"/>
              </a:spcBef>
              <a:spcAft>
                <a:spcPct val="50000"/>
              </a:spcAft>
            </a:pPr>
            <a:r>
              <a:rPr lang="en-US" altLang="en-US">
                <a:solidFill>
                  <a:srgbClr val="000000"/>
                </a:solidFill>
                <a:latin typeface="Comic Sans MS" panose="030F0702030302020204" pitchFamily="66" charset="0"/>
              </a:rPr>
              <a:t>carbide fuel established</a:t>
            </a:r>
          </a:p>
          <a:p>
            <a:pPr algn="ctr" eaLnBrk="1" fontAlgn="base" hangingPunct="1">
              <a:lnSpc>
                <a:spcPct val="50000"/>
              </a:lnSpc>
              <a:spcBef>
                <a:spcPct val="20000"/>
              </a:spcBef>
              <a:spcAft>
                <a:spcPct val="50000"/>
              </a:spcAft>
              <a:buClr>
                <a:srgbClr val="FF66CC"/>
              </a:buClr>
            </a:pPr>
            <a:r>
              <a:rPr lang="en-US" altLang="en-US">
                <a:solidFill>
                  <a:srgbClr val="000000"/>
                </a:solidFill>
                <a:latin typeface="Comic Sans MS" panose="030F0702030302020204" pitchFamily="66" charset="0"/>
              </a:rPr>
              <a:t>155 GWd/t fuel </a:t>
            </a:r>
          </a:p>
          <a:p>
            <a:pPr algn="ctr" eaLnBrk="1" fontAlgn="base" hangingPunct="1">
              <a:lnSpc>
                <a:spcPct val="50000"/>
              </a:lnSpc>
              <a:spcBef>
                <a:spcPct val="20000"/>
              </a:spcBef>
              <a:spcAft>
                <a:spcPct val="50000"/>
              </a:spcAft>
              <a:buClr>
                <a:srgbClr val="FF66CC"/>
              </a:buClr>
            </a:pPr>
            <a:r>
              <a:rPr lang="en-US" altLang="en-US">
                <a:solidFill>
                  <a:srgbClr val="000000"/>
                </a:solidFill>
                <a:latin typeface="Comic Sans MS" panose="030F0702030302020204" pitchFamily="66" charset="0"/>
              </a:rPr>
              <a:t>reprocessed </a:t>
            </a:r>
          </a:p>
          <a:p>
            <a:pPr algn="ctr" eaLnBrk="1" fontAlgn="base" hangingPunct="1">
              <a:lnSpc>
                <a:spcPct val="50000"/>
              </a:lnSpc>
              <a:spcBef>
                <a:spcPct val="20000"/>
              </a:spcBef>
              <a:spcAft>
                <a:spcPct val="50000"/>
              </a:spcAft>
              <a:buClr>
                <a:srgbClr val="FF66CC"/>
              </a:buClr>
            </a:pPr>
            <a:r>
              <a:rPr lang="en-US" altLang="en-US">
                <a:solidFill>
                  <a:srgbClr val="000000"/>
                </a:solidFill>
                <a:latin typeface="Comic Sans MS" panose="030F0702030302020204" pitchFamily="66" charset="0"/>
              </a:rPr>
              <a:t>in May 2005</a:t>
            </a:r>
          </a:p>
          <a:p>
            <a:pPr algn="ctr" eaLnBrk="1" fontAlgn="base" hangingPunct="1">
              <a:spcBef>
                <a:spcPct val="0"/>
              </a:spcBef>
              <a:spcAft>
                <a:spcPct val="0"/>
              </a:spcAft>
            </a:pPr>
            <a:endParaRPr lang="en-US" altLang="en-US" sz="1600">
              <a:solidFill>
                <a:srgbClr val="000000"/>
              </a:solidFill>
              <a:latin typeface="Times New Roman" panose="02020603050405020304" pitchFamily="18" charset="0"/>
            </a:endParaRPr>
          </a:p>
        </p:txBody>
      </p:sp>
      <p:sp>
        <p:nvSpPr>
          <p:cNvPr id="30726" name="AutoShape 6"/>
          <p:cNvSpPr>
            <a:spLocks noChangeArrowheads="1"/>
          </p:cNvSpPr>
          <p:nvPr/>
        </p:nvSpPr>
        <p:spPr bwMode="auto">
          <a:xfrm>
            <a:off x="0" y="609600"/>
            <a:ext cx="2514600" cy="1295400"/>
          </a:xfrm>
          <a:prstGeom prst="homePlate">
            <a:avLst>
              <a:gd name="adj" fmla="val 48529"/>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fontAlgn="base" hangingPunct="1">
              <a:spcBef>
                <a:spcPct val="0"/>
              </a:spcBef>
              <a:spcAft>
                <a:spcPct val="0"/>
              </a:spcAft>
            </a:pPr>
            <a:r>
              <a:rPr lang="en-US" altLang="en-US">
                <a:solidFill>
                  <a:srgbClr val="000000"/>
                </a:solidFill>
                <a:latin typeface="Comic Sans MS" panose="030F0702030302020204" pitchFamily="66" charset="0"/>
              </a:rPr>
              <a:t>Sodium technology </a:t>
            </a:r>
          </a:p>
          <a:p>
            <a:pPr algn="ctr" eaLnBrk="1" fontAlgn="base" hangingPunct="1">
              <a:spcBef>
                <a:spcPct val="0"/>
              </a:spcBef>
              <a:spcAft>
                <a:spcPct val="0"/>
              </a:spcAft>
            </a:pPr>
            <a:r>
              <a:rPr lang="en-US" altLang="en-US">
                <a:solidFill>
                  <a:srgbClr val="000000"/>
                </a:solidFill>
                <a:latin typeface="Comic Sans MS" panose="030F0702030302020204" pitchFamily="66" charset="0"/>
              </a:rPr>
              <a:t>(Pumps, Liquid Na)</a:t>
            </a:r>
          </a:p>
          <a:p>
            <a:pPr algn="ctr" eaLnBrk="1" fontAlgn="base" hangingPunct="1">
              <a:spcBef>
                <a:spcPct val="0"/>
              </a:spcBef>
              <a:spcAft>
                <a:spcPct val="0"/>
              </a:spcAft>
            </a:pPr>
            <a:r>
              <a:rPr lang="en-US" altLang="en-US">
                <a:solidFill>
                  <a:srgbClr val="000000"/>
                </a:solidFill>
                <a:latin typeface="Comic Sans MS" panose="030F0702030302020204" pitchFamily="66" charset="0"/>
              </a:rPr>
              <a:t>Reactor Safety</a:t>
            </a:r>
          </a:p>
          <a:p>
            <a:pPr algn="ctr" eaLnBrk="1" fontAlgn="base" hangingPunct="1">
              <a:spcBef>
                <a:spcPct val="0"/>
              </a:spcBef>
              <a:spcAft>
                <a:spcPct val="0"/>
              </a:spcAft>
            </a:pPr>
            <a:r>
              <a:rPr lang="en-US" altLang="en-US">
                <a:solidFill>
                  <a:srgbClr val="000000"/>
                </a:solidFill>
                <a:latin typeface="Comic Sans MS" panose="030F0702030302020204" pitchFamily="66" charset="0"/>
              </a:rPr>
              <a:t>     demonstrated </a:t>
            </a:r>
          </a:p>
        </p:txBody>
      </p:sp>
      <p:sp>
        <p:nvSpPr>
          <p:cNvPr id="30727" name="AutoShape 7"/>
          <p:cNvSpPr>
            <a:spLocks noChangeArrowheads="1"/>
          </p:cNvSpPr>
          <p:nvPr/>
        </p:nvSpPr>
        <p:spPr bwMode="auto">
          <a:xfrm>
            <a:off x="3657600" y="609600"/>
            <a:ext cx="2133600" cy="762000"/>
          </a:xfrm>
          <a:prstGeom prst="flowChartDocument">
            <a:avLst/>
          </a:prstGeom>
          <a:solidFill>
            <a:srgbClr val="FFFF99"/>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fontAlgn="base" hangingPunct="1">
              <a:spcBef>
                <a:spcPct val="0"/>
              </a:spcBef>
              <a:spcAft>
                <a:spcPct val="0"/>
              </a:spcAft>
            </a:pPr>
            <a:r>
              <a:rPr lang="en-US" altLang="en-US" b="1">
                <a:solidFill>
                  <a:srgbClr val="0000FF"/>
                </a:solidFill>
                <a:latin typeface="Comic Sans MS" panose="030F0702030302020204" pitchFamily="66" charset="0"/>
              </a:rPr>
              <a:t>80% indigenous</a:t>
            </a:r>
            <a:r>
              <a:rPr lang="en-US" altLang="en-US" b="1">
                <a:solidFill>
                  <a:srgbClr val="0000FF"/>
                </a:solidFill>
                <a:latin typeface="Times New Roman" panose="02020603050405020304" pitchFamily="18" charset="0"/>
              </a:rPr>
              <a:t> </a:t>
            </a:r>
          </a:p>
          <a:p>
            <a:pPr algn="ctr" eaLnBrk="1" fontAlgn="base" hangingPunct="1">
              <a:spcBef>
                <a:spcPct val="0"/>
              </a:spcBef>
              <a:spcAft>
                <a:spcPct val="0"/>
              </a:spcAft>
            </a:pPr>
            <a:r>
              <a:rPr lang="en-US" altLang="en-US" b="1">
                <a:solidFill>
                  <a:srgbClr val="0000FF"/>
                </a:solidFill>
                <a:latin typeface="Comic Sans MS" panose="030F0702030302020204" pitchFamily="66" charset="0"/>
              </a:rPr>
              <a:t>component</a:t>
            </a:r>
          </a:p>
        </p:txBody>
      </p:sp>
      <p:sp>
        <p:nvSpPr>
          <p:cNvPr id="30728" name="AutoShape 8"/>
          <p:cNvSpPr>
            <a:spLocks noChangeArrowheads="1"/>
          </p:cNvSpPr>
          <p:nvPr/>
        </p:nvSpPr>
        <p:spPr bwMode="auto">
          <a:xfrm rot="10800000">
            <a:off x="6977063" y="609600"/>
            <a:ext cx="2133600" cy="1219200"/>
          </a:xfrm>
          <a:prstGeom prst="homePlate">
            <a:avLst>
              <a:gd name="adj" fmla="val 43750"/>
            </a:avLst>
          </a:prstGeom>
          <a:solidFill>
            <a:schemeClr val="accent1"/>
          </a:solidFill>
          <a:ln w="9525">
            <a:solidFill>
              <a:schemeClr val="tx1"/>
            </a:solidFill>
            <a:miter lim="800000"/>
            <a:headEnd/>
            <a:tailEnd/>
          </a:ln>
        </p:spPr>
        <p:txBody>
          <a:bodyPr rot="10800000"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fontAlgn="base" hangingPunct="1">
              <a:spcBef>
                <a:spcPct val="0"/>
              </a:spcBef>
              <a:spcAft>
                <a:spcPct val="0"/>
              </a:spcAft>
            </a:pPr>
            <a:r>
              <a:rPr lang="en-US" altLang="en-US">
                <a:solidFill>
                  <a:srgbClr val="000000"/>
                </a:solidFill>
                <a:latin typeface="Comic Sans MS" panose="030F0702030302020204" pitchFamily="66" charset="0"/>
              </a:rPr>
              <a:t>Cradle for </a:t>
            </a:r>
          </a:p>
          <a:p>
            <a:pPr algn="ctr" eaLnBrk="1" fontAlgn="base" hangingPunct="1">
              <a:spcBef>
                <a:spcPct val="0"/>
              </a:spcBef>
              <a:spcAft>
                <a:spcPct val="0"/>
              </a:spcAft>
            </a:pPr>
            <a:r>
              <a:rPr lang="en-US" altLang="en-US">
                <a:solidFill>
                  <a:srgbClr val="000000"/>
                </a:solidFill>
                <a:latin typeface="Comic Sans MS" panose="030F0702030302020204" pitchFamily="66" charset="0"/>
              </a:rPr>
              <a:t>development </a:t>
            </a:r>
          </a:p>
          <a:p>
            <a:pPr algn="ctr" eaLnBrk="1" fontAlgn="base" hangingPunct="1">
              <a:spcBef>
                <a:spcPct val="0"/>
              </a:spcBef>
              <a:spcAft>
                <a:spcPct val="0"/>
              </a:spcAft>
            </a:pPr>
            <a:r>
              <a:rPr lang="en-US" altLang="en-US">
                <a:solidFill>
                  <a:srgbClr val="000000"/>
                </a:solidFill>
                <a:latin typeface="Comic Sans MS" panose="030F0702030302020204" pitchFamily="66" charset="0"/>
              </a:rPr>
              <a:t>of HRD</a:t>
            </a:r>
          </a:p>
        </p:txBody>
      </p:sp>
      <p:sp>
        <p:nvSpPr>
          <p:cNvPr id="232457" name="Text Box 9"/>
          <p:cNvSpPr txBox="1">
            <a:spLocks noChangeArrowheads="1"/>
          </p:cNvSpPr>
          <p:nvPr/>
        </p:nvSpPr>
        <p:spPr bwMode="auto">
          <a:xfrm>
            <a:off x="0" y="6400800"/>
            <a:ext cx="9144000" cy="457200"/>
          </a:xfrm>
          <a:prstGeom prst="rect">
            <a:avLst/>
          </a:prstGeom>
          <a:solidFill>
            <a:srgbClr val="DDDDDD"/>
          </a:solidFill>
          <a:ln w="9525">
            <a:noFill/>
            <a:miter lim="800000"/>
            <a:headEnd/>
            <a:tailEnd/>
          </a:ln>
          <a:effectLst/>
        </p:spPr>
        <p:txBody>
          <a:bodyPr>
            <a:spAutoFit/>
          </a:bodyPr>
          <a:lstStyle/>
          <a:p>
            <a:pPr fontAlgn="base">
              <a:spcBef>
                <a:spcPct val="0"/>
              </a:spcBef>
              <a:spcAft>
                <a:spcPct val="0"/>
              </a:spcAft>
              <a:defRPr/>
            </a:pPr>
            <a:r>
              <a:rPr lang="en-US" sz="2400" b="1" i="1">
                <a:solidFill>
                  <a:srgbClr val="FF3300"/>
                </a:solidFill>
                <a:effectLst>
                  <a:outerShdw blurRad="38100" dist="38100" dir="2700000" algn="tl">
                    <a:srgbClr val="000000"/>
                  </a:outerShdw>
                </a:effectLst>
                <a:latin typeface="Comic Sans MS" pitchFamily="66" charset="0"/>
              </a:rPr>
              <a:t>FBTR Success story-IGCAR embarks on a 500 MW(e) FBR</a:t>
            </a:r>
          </a:p>
        </p:txBody>
      </p:sp>
      <p:sp>
        <p:nvSpPr>
          <p:cNvPr id="30730" name="AutoShape 10"/>
          <p:cNvSpPr>
            <a:spLocks noChangeArrowheads="1"/>
          </p:cNvSpPr>
          <p:nvPr/>
        </p:nvSpPr>
        <p:spPr bwMode="auto">
          <a:xfrm>
            <a:off x="381000" y="2667000"/>
            <a:ext cx="1524000" cy="914400"/>
          </a:xfrm>
          <a:prstGeom prst="flowChartAlternateProcess">
            <a:avLst/>
          </a:prstGeom>
          <a:solidFill>
            <a:srgbClr val="FFFF00"/>
          </a:solidFill>
          <a:ln w="9525">
            <a:solidFill>
              <a:srgbClr val="FFFF00"/>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fontAlgn="base" hangingPunct="1">
              <a:spcBef>
                <a:spcPct val="0"/>
              </a:spcBef>
              <a:spcAft>
                <a:spcPct val="0"/>
              </a:spcAft>
            </a:pPr>
            <a:r>
              <a:rPr lang="en-US" altLang="en-US" b="1">
                <a:solidFill>
                  <a:srgbClr val="0000FF"/>
                </a:solidFill>
                <a:latin typeface="Comic Sans MS" panose="030F0702030302020204" pitchFamily="66" charset="0"/>
              </a:rPr>
              <a:t>40 MWt/</a:t>
            </a:r>
          </a:p>
          <a:p>
            <a:pPr algn="ctr" eaLnBrk="1" fontAlgn="base" hangingPunct="1">
              <a:spcBef>
                <a:spcPct val="0"/>
              </a:spcBef>
              <a:spcAft>
                <a:spcPct val="0"/>
              </a:spcAft>
            </a:pPr>
            <a:r>
              <a:rPr lang="en-US" altLang="en-US" b="1">
                <a:solidFill>
                  <a:srgbClr val="0000FF"/>
                </a:solidFill>
                <a:latin typeface="Comic Sans MS" panose="030F0702030302020204" pitchFamily="66" charset="0"/>
              </a:rPr>
              <a:t>13.2 MWe</a:t>
            </a:r>
          </a:p>
        </p:txBody>
      </p:sp>
      <p:sp>
        <p:nvSpPr>
          <p:cNvPr id="30731" name="AutoShape 11"/>
          <p:cNvSpPr>
            <a:spLocks noChangeArrowheads="1"/>
          </p:cNvSpPr>
          <p:nvPr/>
        </p:nvSpPr>
        <p:spPr bwMode="auto">
          <a:xfrm>
            <a:off x="7391400" y="2590800"/>
            <a:ext cx="1524000" cy="914400"/>
          </a:xfrm>
          <a:prstGeom prst="flowChartAlternateProcess">
            <a:avLst/>
          </a:prstGeom>
          <a:solidFill>
            <a:srgbClr val="FFFF00"/>
          </a:solidFill>
          <a:ln w="9525">
            <a:solidFill>
              <a:srgbClr val="FFFF00"/>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fontAlgn="base" hangingPunct="1">
              <a:spcBef>
                <a:spcPct val="0"/>
              </a:spcBef>
              <a:spcAft>
                <a:spcPct val="0"/>
              </a:spcAft>
            </a:pPr>
            <a:r>
              <a:rPr lang="en-US" altLang="en-US" b="1">
                <a:solidFill>
                  <a:srgbClr val="0000FF"/>
                </a:solidFill>
                <a:latin typeface="Comic Sans MS" panose="030F0702030302020204" pitchFamily="66" charset="0"/>
              </a:rPr>
              <a:t>Criticality</a:t>
            </a:r>
          </a:p>
          <a:p>
            <a:pPr algn="ctr" eaLnBrk="1" fontAlgn="base" hangingPunct="1">
              <a:spcBef>
                <a:spcPct val="0"/>
              </a:spcBef>
              <a:spcAft>
                <a:spcPct val="0"/>
              </a:spcAft>
            </a:pPr>
            <a:r>
              <a:rPr lang="en-US" altLang="en-US" b="1">
                <a:solidFill>
                  <a:srgbClr val="0000FF"/>
                </a:solidFill>
                <a:latin typeface="Comic Sans MS" panose="030F0702030302020204" pitchFamily="66" charset="0"/>
              </a:rPr>
              <a:t>Oct. 1985</a:t>
            </a:r>
          </a:p>
        </p:txBody>
      </p:sp>
      <p:pic>
        <p:nvPicPr>
          <p:cNvPr id="30732" name="Picture 12" descr="igcar"/>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819400" y="1447800"/>
            <a:ext cx="3602038" cy="2647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0733" name="Text Box 13"/>
          <p:cNvSpPr txBox="1">
            <a:spLocks noChangeArrowheads="1"/>
          </p:cNvSpPr>
          <p:nvPr/>
        </p:nvSpPr>
        <p:spPr bwMode="auto">
          <a:xfrm>
            <a:off x="3581400" y="5181600"/>
            <a:ext cx="2362200" cy="3667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fontAlgn="base" hangingPunct="1">
              <a:spcBef>
                <a:spcPct val="50000"/>
              </a:spcBef>
              <a:spcAft>
                <a:spcPct val="0"/>
              </a:spcAft>
            </a:pPr>
            <a:endParaRPr lang="en-US" altLang="en-US">
              <a:solidFill>
                <a:srgbClr val="000000"/>
              </a:solidFill>
            </a:endParaRPr>
          </a:p>
        </p:txBody>
      </p:sp>
    </p:spTree>
    <p:extLst>
      <p:ext uri="{BB962C8B-B14F-4D97-AF65-F5344CB8AC3E}">
        <p14:creationId xmlns="" xmlns:p14="http://schemas.microsoft.com/office/powerpoint/2010/main" val="564438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228600" y="22128"/>
            <a:ext cx="8772556" cy="6832640"/>
          </a:xfrm>
          <a:prstGeom prst="rect">
            <a:avLst/>
          </a:prstGeom>
          <a:noFill/>
        </p:spPr>
        <p:txBody>
          <a:bodyPr wrap="square" rtlCol="0">
            <a:spAutoFit/>
          </a:bodyPr>
          <a:lstStyle/>
          <a:p>
            <a:pPr algn="ctr"/>
            <a:r>
              <a:rPr lang="en-IN" sz="2400" b="1" dirty="0" smtClean="0">
                <a:solidFill>
                  <a:srgbClr val="0000FF"/>
                </a:solidFill>
              </a:rPr>
              <a:t> </a:t>
            </a:r>
            <a:r>
              <a:rPr lang="en-IN" sz="2400" b="1" dirty="0" err="1" smtClean="0">
                <a:solidFill>
                  <a:srgbClr val="0000FF"/>
                </a:solidFill>
              </a:rPr>
              <a:t>Neturon</a:t>
            </a:r>
            <a:r>
              <a:rPr lang="en-IN" sz="2400" b="1" dirty="0" smtClean="0">
                <a:solidFill>
                  <a:srgbClr val="0000FF"/>
                </a:solidFill>
              </a:rPr>
              <a:t> Radiography at </a:t>
            </a:r>
            <a:r>
              <a:rPr lang="en-IN" sz="2400" b="1" dirty="0">
                <a:solidFill>
                  <a:srgbClr val="0000FF"/>
                </a:solidFill>
              </a:rPr>
              <a:t>IGCAR – A peep into history</a:t>
            </a:r>
          </a:p>
          <a:p>
            <a:pPr algn="ctr"/>
            <a:endParaRPr lang="en-IN" dirty="0" smtClean="0"/>
          </a:p>
          <a:p>
            <a:r>
              <a:rPr lang="en-IN" b="1" dirty="0" err="1" smtClean="0"/>
              <a:t>Kalpakkam</a:t>
            </a:r>
            <a:r>
              <a:rPr lang="en-IN" b="1" dirty="0" smtClean="0"/>
              <a:t> Mini Reactor- KAMINI is a 30KW, tank-type research reactor that burns U-233/Aluminium alloy fuel.</a:t>
            </a:r>
          </a:p>
          <a:p>
            <a:endParaRPr lang="en-IN" b="1" dirty="0"/>
          </a:p>
          <a:p>
            <a:r>
              <a:rPr lang="en-IN" b="1" dirty="0" smtClean="0"/>
              <a:t>Criticality – Oct. 1996 : Full power operation in September 1997. </a:t>
            </a:r>
          </a:p>
          <a:p>
            <a:endParaRPr lang="en-IN" b="1" dirty="0" smtClean="0"/>
          </a:p>
          <a:p>
            <a:r>
              <a:rPr lang="en-IN" b="1" dirty="0" smtClean="0"/>
              <a:t>First  Neutron Radiograph in 1997 (</a:t>
            </a:r>
            <a:r>
              <a:rPr lang="en-IN" b="1" dirty="0" err="1" smtClean="0"/>
              <a:t>B.Venkatraman</a:t>
            </a:r>
            <a:r>
              <a:rPr lang="en-IN" b="1" dirty="0" smtClean="0"/>
              <a:t>) Visit to </a:t>
            </a:r>
            <a:r>
              <a:rPr lang="en-IN" b="1" dirty="0" err="1" smtClean="0"/>
              <a:t>Riso</a:t>
            </a:r>
            <a:r>
              <a:rPr lang="en-IN" b="1" dirty="0" smtClean="0"/>
              <a:t> National Lab 1994 and interactions with Dr </a:t>
            </a:r>
            <a:r>
              <a:rPr lang="en-IN" b="1" dirty="0" err="1" smtClean="0"/>
              <a:t>J.C.Domanus</a:t>
            </a:r>
            <a:r>
              <a:rPr lang="en-IN" b="1" dirty="0" smtClean="0"/>
              <a:t> </a:t>
            </a:r>
            <a:endParaRPr lang="en-IN" b="1" dirty="0"/>
          </a:p>
          <a:p>
            <a:endParaRPr lang="en-IN" b="1" dirty="0"/>
          </a:p>
          <a:p>
            <a:r>
              <a:rPr lang="en-US" b="1" dirty="0" smtClean="0"/>
              <a:t>Neutron Radiography Facilities- Direct Method  and Transfer Method</a:t>
            </a:r>
          </a:p>
          <a:p>
            <a:r>
              <a:rPr lang="en-US" b="1" dirty="0" smtClean="0"/>
              <a:t> 			            Rig and Cassette Drive Mechanism  </a:t>
            </a:r>
          </a:p>
          <a:p>
            <a:r>
              <a:rPr lang="en-US" b="1" dirty="0" smtClean="0"/>
              <a:t>(</a:t>
            </a:r>
            <a:r>
              <a:rPr lang="en-US" b="1" dirty="0" err="1" smtClean="0"/>
              <a:t>Baldev</a:t>
            </a:r>
            <a:r>
              <a:rPr lang="en-US" b="1" dirty="0" smtClean="0"/>
              <a:t> Raj, </a:t>
            </a:r>
            <a:r>
              <a:rPr lang="en-US" b="1" dirty="0" err="1" smtClean="0"/>
              <a:t>Kasiviswanathan</a:t>
            </a:r>
            <a:r>
              <a:rPr lang="en-US" b="1" dirty="0" smtClean="0"/>
              <a:t> and </a:t>
            </a:r>
            <a:r>
              <a:rPr lang="en-US" b="1" dirty="0" err="1" smtClean="0"/>
              <a:t>B.Venkatraman</a:t>
            </a:r>
            <a:r>
              <a:rPr lang="en-US" b="1" dirty="0" smtClean="0"/>
              <a:t>)</a:t>
            </a:r>
          </a:p>
          <a:p>
            <a:endParaRPr lang="en-US" b="1" dirty="0" smtClean="0"/>
          </a:p>
          <a:p>
            <a:r>
              <a:rPr lang="en-US" b="1" dirty="0" smtClean="0"/>
              <a:t>First Neutron radiograph of Irradiated fuel pin after 25 </a:t>
            </a:r>
            <a:r>
              <a:rPr lang="en-US" b="1" dirty="0" err="1" smtClean="0"/>
              <a:t>Mwd</a:t>
            </a:r>
            <a:r>
              <a:rPr lang="en-US" b="1" dirty="0" smtClean="0"/>
              <a:t>/t burn up (</a:t>
            </a:r>
            <a:r>
              <a:rPr lang="en-US" b="1" dirty="0" err="1" smtClean="0"/>
              <a:t>B.Venkatraman</a:t>
            </a:r>
            <a:r>
              <a:rPr lang="en-US" b="1" dirty="0" smtClean="0"/>
              <a:t>)</a:t>
            </a:r>
          </a:p>
          <a:p>
            <a:endParaRPr lang="en-US" b="1" dirty="0" smtClean="0"/>
          </a:p>
          <a:p>
            <a:r>
              <a:rPr lang="en-US" b="1" dirty="0" smtClean="0"/>
              <a:t>Second National Workshop on Neutron Radiography and release of monograph compiled by </a:t>
            </a:r>
            <a:r>
              <a:rPr lang="en-US" b="1" dirty="0" err="1" smtClean="0"/>
              <a:t>Baldev</a:t>
            </a:r>
            <a:r>
              <a:rPr lang="en-US" b="1" dirty="0" smtClean="0"/>
              <a:t> Raj, </a:t>
            </a:r>
            <a:r>
              <a:rPr lang="en-US" b="1" dirty="0" err="1" smtClean="0"/>
              <a:t>B.Venkatraman</a:t>
            </a:r>
            <a:r>
              <a:rPr lang="en-US" b="1" dirty="0" smtClean="0"/>
              <a:t> and </a:t>
            </a:r>
            <a:r>
              <a:rPr lang="en-US" b="1" dirty="0" err="1" smtClean="0"/>
              <a:t>K.Viswanathan</a:t>
            </a:r>
            <a:r>
              <a:rPr lang="en-US" b="1" dirty="0" smtClean="0"/>
              <a:t> by Neutron Radiography Working Group of India – 1998.</a:t>
            </a:r>
          </a:p>
          <a:p>
            <a:endParaRPr lang="en-US" b="1" dirty="0" smtClean="0"/>
          </a:p>
          <a:p>
            <a:r>
              <a:rPr lang="en-US" b="1" dirty="0" smtClean="0"/>
              <a:t>First Neutron radiograph of </a:t>
            </a:r>
            <a:r>
              <a:rPr lang="en-US" b="1" dirty="0" err="1" smtClean="0"/>
              <a:t>pyro</a:t>
            </a:r>
            <a:r>
              <a:rPr lang="en-US" b="1" dirty="0" smtClean="0"/>
              <a:t> device from ISRO 2000 – </a:t>
            </a:r>
            <a:r>
              <a:rPr lang="en-US" b="1" dirty="0" err="1" smtClean="0"/>
              <a:t>B.Venkatraman</a:t>
            </a:r>
            <a:endParaRPr lang="en-US" b="1" dirty="0" smtClean="0"/>
          </a:p>
          <a:p>
            <a:endParaRPr lang="en-IN" b="1" dirty="0"/>
          </a:p>
          <a:p>
            <a:r>
              <a:rPr lang="en-US" b="1" dirty="0" smtClean="0"/>
              <a:t>Since then continuous use till date for nuclear fuel, control rods and </a:t>
            </a:r>
            <a:r>
              <a:rPr lang="en-US" b="1" dirty="0" err="1" smtClean="0"/>
              <a:t>pyros</a:t>
            </a:r>
            <a:r>
              <a:rPr lang="en-US" b="1" dirty="0" smtClean="0"/>
              <a:t>.</a:t>
            </a:r>
            <a:endParaRPr lang="en-US" b="1" dirty="0"/>
          </a:p>
        </p:txBody>
      </p:sp>
    </p:spTree>
    <p:extLst>
      <p:ext uri="{BB962C8B-B14F-4D97-AF65-F5344CB8AC3E}">
        <p14:creationId xmlns="" xmlns:p14="http://schemas.microsoft.com/office/powerpoint/2010/main" val="10651310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cstate="print">
            <a:lum bright="-12000" contrast="24000"/>
          </a:blip>
          <a:srcRect/>
          <a:stretch>
            <a:fillRect/>
          </a:stretch>
        </p:blipFill>
        <p:spPr bwMode="auto">
          <a:xfrm>
            <a:off x="0" y="0"/>
            <a:ext cx="4490200" cy="5929330"/>
          </a:xfrm>
          <a:prstGeom prst="rect">
            <a:avLst/>
          </a:prstGeom>
          <a:noFill/>
          <a:ln w="9525">
            <a:noFill/>
            <a:miter lim="800000"/>
            <a:headEnd/>
            <a:tailEnd/>
          </a:ln>
          <a:effectLst/>
        </p:spPr>
      </p:pic>
      <p:pic>
        <p:nvPicPr>
          <p:cNvPr id="2053" name="Picture 5" descr="DSC04959"/>
          <p:cNvPicPr>
            <a:picLocks noChangeAspect="1" noChangeArrowheads="1"/>
          </p:cNvPicPr>
          <p:nvPr/>
        </p:nvPicPr>
        <p:blipFill>
          <a:blip r:embed="rId3" cstate="print">
            <a:lum contrast="12000"/>
          </a:blip>
          <a:srcRect t="10938" r="6250"/>
          <a:stretch>
            <a:fillRect/>
          </a:stretch>
        </p:blipFill>
        <p:spPr bwMode="auto">
          <a:xfrm>
            <a:off x="5643570" y="4500571"/>
            <a:ext cx="2357422" cy="2357429"/>
          </a:xfrm>
          <a:prstGeom prst="rect">
            <a:avLst/>
          </a:prstGeom>
          <a:noFill/>
        </p:spPr>
      </p:pic>
      <p:sp>
        <p:nvSpPr>
          <p:cNvPr id="4" name="Text Box 386"/>
          <p:cNvSpPr txBox="1">
            <a:spLocks noChangeArrowheads="1"/>
          </p:cNvSpPr>
          <p:nvPr/>
        </p:nvSpPr>
        <p:spPr bwMode="auto">
          <a:xfrm>
            <a:off x="4214810" y="0"/>
            <a:ext cx="4929190" cy="461665"/>
          </a:xfrm>
          <a:prstGeom prst="rect">
            <a:avLst/>
          </a:prstGeom>
          <a:noFill/>
          <a:ln w="9525">
            <a:noFill/>
            <a:miter lim="800000"/>
            <a:headEnd/>
            <a:tailEnd/>
          </a:ln>
          <a:effectLst/>
        </p:spPr>
        <p:txBody>
          <a:bodyPr wrap="square">
            <a:spAutoFit/>
          </a:bodyPr>
          <a:lstStyle/>
          <a:p>
            <a:pPr algn="ctr">
              <a:spcBef>
                <a:spcPct val="50000"/>
              </a:spcBef>
            </a:pPr>
            <a:r>
              <a:rPr lang="en-US" sz="2400" dirty="0" smtClean="0">
                <a:solidFill>
                  <a:srgbClr val="FF00FF"/>
                </a:solidFill>
              </a:rPr>
              <a:t> Salient </a:t>
            </a:r>
            <a:r>
              <a:rPr lang="en-US" sz="2400" dirty="0">
                <a:solidFill>
                  <a:srgbClr val="FF00FF"/>
                </a:solidFill>
              </a:rPr>
              <a:t>features of </a:t>
            </a:r>
            <a:r>
              <a:rPr lang="en-US" sz="2400" dirty="0" err="1">
                <a:solidFill>
                  <a:srgbClr val="FF00FF"/>
                </a:solidFill>
              </a:rPr>
              <a:t>Kamini</a:t>
            </a:r>
            <a:r>
              <a:rPr lang="en-US" sz="2400" dirty="0">
                <a:solidFill>
                  <a:srgbClr val="FF00FF"/>
                </a:solidFill>
              </a:rPr>
              <a:t> Reactor</a:t>
            </a:r>
          </a:p>
        </p:txBody>
      </p:sp>
      <p:graphicFrame>
        <p:nvGraphicFramePr>
          <p:cNvPr id="5" name="Group 394"/>
          <p:cNvGraphicFramePr>
            <a:graphicFrameLocks noGrp="1"/>
          </p:cNvGraphicFramePr>
          <p:nvPr/>
        </p:nvGraphicFramePr>
        <p:xfrm>
          <a:off x="4572000" y="428604"/>
          <a:ext cx="4572000" cy="4092179"/>
        </p:xfrm>
        <a:graphic>
          <a:graphicData uri="http://schemas.openxmlformats.org/drawingml/2006/table">
            <a:tbl>
              <a:tblPr/>
              <a:tblGrid>
                <a:gridCol w="2286000"/>
                <a:gridCol w="2286000"/>
              </a:tblGrid>
              <a:tr h="28316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3300"/>
                          </a:solidFill>
                          <a:effectLst/>
                          <a:latin typeface="AGaramond Bold" pitchFamily="18" charset="0"/>
                        </a:rPr>
                        <a:t>Item</a:t>
                      </a:r>
                      <a:endParaRPr kumimoji="0" lang="en-US" sz="1800" b="1" i="0" u="none" strike="noStrike" cap="none" normalizeH="0" baseline="0" dirty="0" smtClean="0">
                        <a:ln>
                          <a:noFill/>
                        </a:ln>
                        <a:solidFill>
                          <a:srgbClr val="FF33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FF3300"/>
                          </a:solidFill>
                          <a:effectLst/>
                          <a:latin typeface="AGaramond Bold" pitchFamily="18" charset="0"/>
                        </a:rPr>
                        <a:t>Description</a:t>
                      </a:r>
                      <a:endParaRPr kumimoji="0" lang="en-US" sz="1800" b="1" i="0" u="none" strike="noStrike" cap="none" normalizeH="0" baseline="0" dirty="0" smtClean="0">
                        <a:ln>
                          <a:noFill/>
                        </a:ln>
                        <a:solidFill>
                          <a:srgbClr val="FF3300"/>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8909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6600FF"/>
                          </a:solidFill>
                          <a:effectLst/>
                          <a:latin typeface="Tahoma" pitchFamily="34" charset="0"/>
                        </a:rPr>
                        <a:t>Nature  of Reactor  system</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993300"/>
                          </a:solidFill>
                          <a:effectLst/>
                          <a:latin typeface="Tahoma" pitchFamily="34" charset="0"/>
                        </a:rPr>
                        <a:t>Tank type</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8316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6600FF"/>
                          </a:solidFill>
                          <a:effectLst/>
                          <a:latin typeface="Tahoma" pitchFamily="34" charset="0"/>
                        </a:rPr>
                        <a:t>Nominal power</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993300"/>
                          </a:solidFill>
                          <a:effectLst/>
                          <a:latin typeface="Tahoma" pitchFamily="34" charset="0"/>
                        </a:rPr>
                        <a:t>30 kW</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8909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6600FF"/>
                          </a:solidFill>
                          <a:effectLst/>
                          <a:latin typeface="Tahoma" pitchFamily="34" charset="0"/>
                        </a:rPr>
                        <a:t>Fuel</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993300"/>
                          </a:solidFill>
                          <a:effectLst/>
                          <a:latin typeface="Tahoma" pitchFamily="34" charset="0"/>
                        </a:rPr>
                        <a:t>U-233 (20 Wt %) - Al alloy</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8909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6600FF"/>
                          </a:solidFill>
                          <a:effectLst/>
                          <a:latin typeface="Tahoma" pitchFamily="34" charset="0"/>
                        </a:rPr>
                        <a:t>Moderator/Coolant/Shield material</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err="1" smtClean="0">
                          <a:ln>
                            <a:noFill/>
                          </a:ln>
                          <a:solidFill>
                            <a:srgbClr val="993300"/>
                          </a:solidFill>
                          <a:effectLst/>
                          <a:latin typeface="Tahoma" pitchFamily="34" charset="0"/>
                        </a:rPr>
                        <a:t>Demineralized</a:t>
                      </a:r>
                      <a:r>
                        <a:rPr kumimoji="0" lang="en-US" sz="1600" b="0" i="0" u="none" strike="noStrike" cap="none" normalizeH="0" baseline="0" dirty="0" smtClean="0">
                          <a:ln>
                            <a:noFill/>
                          </a:ln>
                          <a:solidFill>
                            <a:srgbClr val="993300"/>
                          </a:solidFill>
                          <a:effectLst/>
                          <a:latin typeface="Tahoma" pitchFamily="34" charset="0"/>
                        </a:rPr>
                        <a:t> water</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8316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6600FF"/>
                          </a:solidFill>
                          <a:effectLst/>
                          <a:latin typeface="Tahoma" pitchFamily="34" charset="0"/>
                        </a:rPr>
                        <a:t>Beam tubes</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993300"/>
                          </a:solidFill>
                          <a:effectLst/>
                          <a:latin typeface="Tahoma" pitchFamily="34" charset="0"/>
                        </a:rPr>
                        <a:t>Three</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8909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6600FF"/>
                          </a:solidFill>
                          <a:effectLst/>
                          <a:latin typeface="Tahoma" pitchFamily="34" charset="0"/>
                        </a:rPr>
                        <a:t>Flux at outer end of beam tube</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993300"/>
                          </a:solidFill>
                          <a:effectLst/>
                          <a:latin typeface="Tahoma" pitchFamily="34" charset="0"/>
                        </a:rPr>
                        <a:t>10</a:t>
                      </a:r>
                      <a:r>
                        <a:rPr kumimoji="0" lang="en-US" sz="1600" b="0" i="0" u="none" strike="noStrike" cap="none" normalizeH="0" baseline="30000" dirty="0" smtClean="0">
                          <a:ln>
                            <a:noFill/>
                          </a:ln>
                          <a:solidFill>
                            <a:srgbClr val="993300"/>
                          </a:solidFill>
                          <a:effectLst/>
                          <a:latin typeface="Tahoma" pitchFamily="34" charset="0"/>
                        </a:rPr>
                        <a:t>6</a:t>
                      </a:r>
                      <a:r>
                        <a:rPr kumimoji="0" lang="en-US" sz="1600" b="0" i="0" u="none" strike="noStrike" cap="none" normalizeH="0" baseline="0" dirty="0" smtClean="0">
                          <a:ln>
                            <a:noFill/>
                          </a:ln>
                          <a:solidFill>
                            <a:srgbClr val="993300"/>
                          </a:solidFill>
                          <a:effectLst/>
                          <a:latin typeface="Tahoma" pitchFamily="34" charset="0"/>
                        </a:rPr>
                        <a:t> to 10</a:t>
                      </a:r>
                      <a:r>
                        <a:rPr kumimoji="0" lang="en-US" sz="1600" b="0" i="0" u="none" strike="noStrike" cap="none" normalizeH="0" baseline="30000" dirty="0" smtClean="0">
                          <a:ln>
                            <a:noFill/>
                          </a:ln>
                          <a:solidFill>
                            <a:srgbClr val="993300"/>
                          </a:solidFill>
                          <a:effectLst/>
                          <a:latin typeface="Tahoma" pitchFamily="34" charset="0"/>
                        </a:rPr>
                        <a:t>7</a:t>
                      </a:r>
                      <a:r>
                        <a:rPr kumimoji="0" lang="en-US" sz="1600" b="0" i="0" u="none" strike="noStrike" cap="none" normalizeH="0" baseline="0" dirty="0" smtClean="0">
                          <a:ln>
                            <a:noFill/>
                          </a:ln>
                          <a:solidFill>
                            <a:srgbClr val="993300"/>
                          </a:solidFill>
                          <a:effectLst/>
                          <a:latin typeface="Tahoma" pitchFamily="34" charset="0"/>
                        </a:rPr>
                        <a:t> n/ cm</a:t>
                      </a:r>
                      <a:r>
                        <a:rPr kumimoji="0" lang="en-US" sz="1600" b="0" i="0" u="none" strike="noStrike" cap="none" normalizeH="0" baseline="30000" dirty="0" smtClean="0">
                          <a:ln>
                            <a:noFill/>
                          </a:ln>
                          <a:solidFill>
                            <a:srgbClr val="993300"/>
                          </a:solidFill>
                          <a:effectLst/>
                          <a:latin typeface="Tahoma" pitchFamily="34" charset="0"/>
                        </a:rPr>
                        <a:t>2</a:t>
                      </a:r>
                      <a:r>
                        <a:rPr kumimoji="0" lang="en-US" sz="1600" b="0" i="0" u="none" strike="noStrike" cap="none" normalizeH="0" baseline="0" dirty="0" smtClean="0">
                          <a:ln>
                            <a:noFill/>
                          </a:ln>
                          <a:solidFill>
                            <a:srgbClr val="993300"/>
                          </a:solidFill>
                          <a:effectLst/>
                          <a:latin typeface="Tahoma" pitchFamily="34" charset="0"/>
                        </a:rPr>
                        <a:t>/sec</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0409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rgbClr val="6600FF"/>
                          </a:solidFill>
                          <a:effectLst/>
                          <a:latin typeface="Tahoma" pitchFamily="34" charset="0"/>
                        </a:rPr>
                        <a:t>Flux at irradiation sites</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993300"/>
                          </a:solidFill>
                          <a:effectLst/>
                          <a:latin typeface="Tahoma" pitchFamily="34" charset="0"/>
                        </a:rPr>
                        <a:t>10</a:t>
                      </a:r>
                      <a:r>
                        <a:rPr kumimoji="0" lang="en-US" sz="1600" b="0" i="0" u="none" strike="noStrike" cap="none" normalizeH="0" baseline="30000" dirty="0" smtClean="0">
                          <a:ln>
                            <a:noFill/>
                          </a:ln>
                          <a:solidFill>
                            <a:srgbClr val="993300"/>
                          </a:solidFill>
                          <a:effectLst/>
                          <a:latin typeface="Tahoma" pitchFamily="34" charset="0"/>
                        </a:rPr>
                        <a:t>11</a:t>
                      </a:r>
                      <a:r>
                        <a:rPr kumimoji="0" lang="en-US" sz="1600" b="0" i="0" u="none" strike="noStrike" cap="none" normalizeH="0" baseline="0" dirty="0" smtClean="0">
                          <a:ln>
                            <a:noFill/>
                          </a:ln>
                          <a:solidFill>
                            <a:srgbClr val="993300"/>
                          </a:solidFill>
                          <a:effectLst/>
                          <a:latin typeface="Tahoma" pitchFamily="34" charset="0"/>
                        </a:rPr>
                        <a:t> to 10</a:t>
                      </a:r>
                      <a:r>
                        <a:rPr kumimoji="0" lang="en-US" sz="1600" b="0" i="0" u="none" strike="noStrike" cap="none" normalizeH="0" baseline="30000" dirty="0" smtClean="0">
                          <a:ln>
                            <a:noFill/>
                          </a:ln>
                          <a:solidFill>
                            <a:srgbClr val="993300"/>
                          </a:solidFill>
                          <a:effectLst/>
                          <a:latin typeface="Tahoma" pitchFamily="34" charset="0"/>
                        </a:rPr>
                        <a:t>12</a:t>
                      </a:r>
                      <a:r>
                        <a:rPr kumimoji="0" lang="en-US" sz="1600" b="0" i="0" u="none" strike="noStrike" cap="none" normalizeH="0" baseline="0" dirty="0" smtClean="0">
                          <a:ln>
                            <a:noFill/>
                          </a:ln>
                          <a:solidFill>
                            <a:srgbClr val="993300"/>
                          </a:solidFill>
                          <a:effectLst/>
                          <a:latin typeface="Tahoma" pitchFamily="34" charset="0"/>
                        </a:rPr>
                        <a:t> n/cm</a:t>
                      </a:r>
                      <a:r>
                        <a:rPr kumimoji="0" lang="en-US" sz="1600" b="0" i="0" u="none" strike="noStrike" cap="none" normalizeH="0" baseline="30000" dirty="0" smtClean="0">
                          <a:ln>
                            <a:noFill/>
                          </a:ln>
                          <a:solidFill>
                            <a:srgbClr val="993300"/>
                          </a:solidFill>
                          <a:effectLst/>
                          <a:latin typeface="Tahoma" pitchFamily="34" charset="0"/>
                        </a:rPr>
                        <a:t>2</a:t>
                      </a:r>
                      <a:r>
                        <a:rPr kumimoji="0" lang="en-US" sz="1600" b="0" i="0" u="none" strike="noStrike" cap="none" normalizeH="0" baseline="0" dirty="0" smtClean="0">
                          <a:ln>
                            <a:noFill/>
                          </a:ln>
                          <a:solidFill>
                            <a:srgbClr val="993300"/>
                          </a:solidFill>
                          <a:effectLst/>
                          <a:latin typeface="Tahoma" pitchFamily="34" charset="0"/>
                        </a:rPr>
                        <a:t>/sec</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8316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6600FF"/>
                          </a:solidFill>
                          <a:effectLst/>
                          <a:latin typeface="Tahoma" pitchFamily="34" charset="0"/>
                        </a:rPr>
                        <a:t>Core flux</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993300"/>
                          </a:solidFill>
                          <a:effectLst/>
                          <a:latin typeface="Tahoma" pitchFamily="34" charset="0"/>
                        </a:rPr>
                        <a:t>10</a:t>
                      </a:r>
                      <a:r>
                        <a:rPr kumimoji="0" lang="en-US" sz="1600" b="0" i="0" u="none" strike="noStrike" cap="none" normalizeH="0" baseline="30000" dirty="0" smtClean="0">
                          <a:ln>
                            <a:noFill/>
                          </a:ln>
                          <a:solidFill>
                            <a:srgbClr val="993300"/>
                          </a:solidFill>
                          <a:effectLst/>
                          <a:latin typeface="Tahoma" pitchFamily="34" charset="0"/>
                        </a:rPr>
                        <a:t>12</a:t>
                      </a:r>
                      <a:r>
                        <a:rPr kumimoji="0" lang="en-US" sz="1600" b="0" i="0" u="none" strike="noStrike" cap="none" normalizeH="0" baseline="0" dirty="0" smtClean="0">
                          <a:ln>
                            <a:noFill/>
                          </a:ln>
                          <a:solidFill>
                            <a:srgbClr val="993300"/>
                          </a:solidFill>
                          <a:effectLst/>
                          <a:latin typeface="Tahoma" pitchFamily="34" charset="0"/>
                        </a:rPr>
                        <a:t> n/cm</a:t>
                      </a:r>
                      <a:r>
                        <a:rPr kumimoji="0" lang="en-US" sz="1600" b="0" i="0" u="none" strike="noStrike" cap="none" normalizeH="0" baseline="30000" dirty="0" smtClean="0">
                          <a:ln>
                            <a:noFill/>
                          </a:ln>
                          <a:solidFill>
                            <a:srgbClr val="993300"/>
                          </a:solidFill>
                          <a:effectLst/>
                          <a:latin typeface="Tahoma" pitchFamily="34" charset="0"/>
                        </a:rPr>
                        <a:t>2</a:t>
                      </a:r>
                      <a:r>
                        <a:rPr kumimoji="0" lang="en-US" sz="1600" b="0" i="0" u="none" strike="noStrike" cap="none" normalizeH="0" baseline="0" dirty="0" smtClean="0">
                          <a:ln>
                            <a:noFill/>
                          </a:ln>
                          <a:solidFill>
                            <a:srgbClr val="993300"/>
                          </a:solidFill>
                          <a:effectLst/>
                          <a:latin typeface="Tahoma" pitchFamily="34" charset="0"/>
                        </a:rPr>
                        <a:t>/sec</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8914" name="Rectangle 3"/>
          <p:cNvSpPr>
            <a:spLocks noGrp="1" noChangeArrowheads="1"/>
          </p:cNvSpPr>
          <p:nvPr>
            <p:ph type="body" idx="1"/>
          </p:nvPr>
        </p:nvSpPr>
        <p:spPr>
          <a:xfrm>
            <a:off x="82550" y="4132263"/>
            <a:ext cx="4049713" cy="2108200"/>
          </a:xfrm>
        </p:spPr>
        <p:txBody>
          <a:bodyPr/>
          <a:lstStyle/>
          <a:p>
            <a:pPr marL="0" indent="0" eaLnBrk="1" hangingPunct="1">
              <a:buFont typeface="Arial" panose="020B0604020202020204" pitchFamily="34" charset="0"/>
              <a:buNone/>
            </a:pPr>
            <a:r>
              <a:rPr lang="en-IN" altLang="en-US" sz="1800" smtClean="0">
                <a:solidFill>
                  <a:srgbClr val="0000FF"/>
                </a:solidFill>
                <a:latin typeface="Tahoma" panose="020B0604030504040204" pitchFamily="34" charset="0"/>
                <a:cs typeface="Tahoma" panose="020B0604030504040204" pitchFamily="34" charset="0"/>
              </a:rPr>
              <a:t>Observations through image processing</a:t>
            </a:r>
          </a:p>
          <a:p>
            <a:pPr lvl="1" eaLnBrk="1" hangingPunct="1"/>
            <a:r>
              <a:rPr lang="en-IN" altLang="en-US" sz="1800" smtClean="0">
                <a:solidFill>
                  <a:srgbClr val="0000FF"/>
                </a:solidFill>
                <a:latin typeface="Tahoma" panose="020B0604030504040204" pitchFamily="34" charset="0"/>
                <a:cs typeface="Tahoma" panose="020B0604030504040204" pitchFamily="34" charset="0"/>
              </a:rPr>
              <a:t>Pellet-pellet gap</a:t>
            </a:r>
          </a:p>
          <a:p>
            <a:pPr lvl="1" eaLnBrk="1" hangingPunct="1"/>
            <a:r>
              <a:rPr lang="en-IN" altLang="en-US" sz="1800" smtClean="0">
                <a:solidFill>
                  <a:srgbClr val="0000FF"/>
                </a:solidFill>
                <a:latin typeface="Tahoma" panose="020B0604030504040204" pitchFamily="34" charset="0"/>
                <a:cs typeface="Tahoma" panose="020B0604030504040204" pitchFamily="34" charset="0"/>
              </a:rPr>
              <a:t>Fuel pellet stack length</a:t>
            </a:r>
          </a:p>
          <a:p>
            <a:pPr lvl="1" eaLnBrk="1" hangingPunct="1"/>
            <a:r>
              <a:rPr lang="en-IN" altLang="en-US" sz="1800" smtClean="0">
                <a:solidFill>
                  <a:srgbClr val="0000FF"/>
                </a:solidFill>
                <a:latin typeface="Tahoma" panose="020B0604030504040204" pitchFamily="34" charset="0"/>
                <a:cs typeface="Tahoma" panose="020B0604030504040204" pitchFamily="34" charset="0"/>
              </a:rPr>
              <a:t>Shape changes of pellets</a:t>
            </a:r>
          </a:p>
        </p:txBody>
      </p:sp>
      <p:sp>
        <p:nvSpPr>
          <p:cNvPr id="3" name="Rectangle 2"/>
          <p:cNvSpPr/>
          <p:nvPr/>
        </p:nvSpPr>
        <p:spPr>
          <a:xfrm>
            <a:off x="0" y="0"/>
            <a:ext cx="9144000" cy="769938"/>
          </a:xfrm>
          <a:prstGeom prst="rect">
            <a:avLst/>
          </a:prstGeom>
          <a:solidFill>
            <a:srgbClr val="0000FF"/>
          </a:solidFill>
        </p:spPr>
        <p:txBody>
          <a:bodyPr>
            <a:spAutoFit/>
          </a:bodyPr>
          <a:lstStyle/>
          <a:p>
            <a:pPr algn="ctr" eaLnBrk="1" hangingPunct="1">
              <a:defRPr/>
            </a:pPr>
            <a:r>
              <a:rPr lang="en-IN" sz="2200" b="1" dirty="0">
                <a:solidFill>
                  <a:schemeClr val="bg1"/>
                </a:solidFill>
                <a:latin typeface="Arial Black" pitchFamily="34" charset="0"/>
                <a:ea typeface="+mj-ea"/>
                <a:cs typeface="+mj-cs"/>
              </a:rPr>
              <a:t>Neutron Radiography</a:t>
            </a:r>
            <a:r>
              <a:rPr lang="en-US" sz="2200" b="1" dirty="0">
                <a:solidFill>
                  <a:schemeClr val="bg1"/>
                </a:solidFill>
                <a:latin typeface="Arial Black" pitchFamily="34" charset="0"/>
                <a:ea typeface="+mj-ea"/>
                <a:cs typeface="+mj-cs"/>
              </a:rPr>
              <a:t> of Highly Irradiated  fuel pins  (Carbide Fuel </a:t>
            </a:r>
            <a:r>
              <a:rPr lang="en-US" sz="2200" b="1" dirty="0" smtClean="0">
                <a:solidFill>
                  <a:schemeClr val="bg1"/>
                </a:solidFill>
                <a:latin typeface="Arial Black" pitchFamily="34" charset="0"/>
                <a:ea typeface="+mj-ea"/>
                <a:cs typeface="+mj-cs"/>
              </a:rPr>
              <a:t> ) </a:t>
            </a:r>
            <a:endParaRPr lang="en-US" sz="2200" b="1" dirty="0">
              <a:solidFill>
                <a:schemeClr val="bg1"/>
              </a:solidFill>
              <a:latin typeface="Arial Black" pitchFamily="34" charset="0"/>
            </a:endParaRPr>
          </a:p>
        </p:txBody>
      </p:sp>
      <p:grpSp>
        <p:nvGrpSpPr>
          <p:cNvPr id="2" name="Group 44"/>
          <p:cNvGrpSpPr>
            <a:grpSpLocks/>
          </p:cNvGrpSpPr>
          <p:nvPr/>
        </p:nvGrpSpPr>
        <p:grpSpPr bwMode="auto">
          <a:xfrm>
            <a:off x="198438" y="1236663"/>
            <a:ext cx="3840162" cy="2019300"/>
            <a:chOff x="768" y="912"/>
            <a:chExt cx="4272" cy="2496"/>
          </a:xfrm>
        </p:grpSpPr>
        <p:pic>
          <p:nvPicPr>
            <p:cNvPr id="38940" name="Picture 20" descr="fp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68" y="1415"/>
              <a:ext cx="4272" cy="19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4" name="Group 43"/>
            <p:cNvGrpSpPr>
              <a:grpSpLocks/>
            </p:cNvGrpSpPr>
            <p:nvPr/>
          </p:nvGrpSpPr>
          <p:grpSpPr bwMode="auto">
            <a:xfrm>
              <a:off x="960" y="912"/>
              <a:ext cx="2615" cy="1720"/>
              <a:chOff x="960" y="912"/>
              <a:chExt cx="2615" cy="1720"/>
            </a:xfrm>
          </p:grpSpPr>
          <p:sp>
            <p:nvSpPr>
              <p:cNvPr id="38942" name="Text Box 28"/>
              <p:cNvSpPr txBox="1">
                <a:spLocks noChangeArrowheads="1"/>
              </p:cNvSpPr>
              <p:nvPr/>
            </p:nvSpPr>
            <p:spPr bwMode="auto">
              <a:xfrm>
                <a:off x="960" y="912"/>
                <a:ext cx="1079" cy="5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b="1">
                    <a:solidFill>
                      <a:srgbClr val="FF00FF"/>
                    </a:solidFill>
                    <a:latin typeface="Times New Roman" panose="02020603050405020304" pitchFamily="18" charset="0"/>
                    <a:ea typeface="Times New Roman" panose="02020603050405020304" pitchFamily="18" charset="0"/>
                    <a:cs typeface="Tahoma" panose="020B0604030504040204" pitchFamily="34" charset="0"/>
                  </a:rPr>
                  <a:t>50,000 MWd/T</a:t>
                </a:r>
                <a:endParaRPr lang="en-US" altLang="en-US" sz="1100">
                  <a:solidFill>
                    <a:srgbClr val="000000"/>
                  </a:solidFill>
                  <a:latin typeface="Arial" panose="020B0604020202020204" pitchFamily="34" charset="0"/>
                  <a:ea typeface="Times New Roman" panose="02020603050405020304" pitchFamily="18" charset="0"/>
                  <a:cs typeface="Tahoma" panose="020B0604030504040204" pitchFamily="34" charset="0"/>
                </a:endParaRPr>
              </a:p>
              <a:p>
                <a:pPr>
                  <a:spcBef>
                    <a:spcPct val="0"/>
                  </a:spcBef>
                  <a:buFontTx/>
                  <a:buNone/>
                </a:pPr>
                <a:r>
                  <a:rPr lang="en-US" altLang="en-US" sz="1200" b="1">
                    <a:solidFill>
                      <a:srgbClr val="FF00FF"/>
                    </a:solidFill>
                    <a:latin typeface="Times New Roman" panose="02020603050405020304" pitchFamily="18" charset="0"/>
                    <a:ea typeface="Times New Roman" panose="02020603050405020304" pitchFamily="18" charset="0"/>
                    <a:cs typeface="Tahoma" panose="020B0604030504040204" pitchFamily="34" charset="0"/>
                  </a:rPr>
                  <a:t>fuel pin</a:t>
                </a:r>
                <a:endParaRPr lang="en-US" altLang="en-US" sz="1800">
                  <a:solidFill>
                    <a:srgbClr val="000000"/>
                  </a:solidFill>
                  <a:latin typeface="Arial" panose="020B0604020202020204" pitchFamily="34" charset="0"/>
                  <a:ea typeface="Times New Roman" panose="02020603050405020304" pitchFamily="18" charset="0"/>
                  <a:cs typeface="Tahoma" panose="020B0604030504040204" pitchFamily="34" charset="0"/>
                </a:endParaRPr>
              </a:p>
            </p:txBody>
          </p:sp>
          <p:sp>
            <p:nvSpPr>
              <p:cNvPr id="38943" name="Text Box 32"/>
              <p:cNvSpPr txBox="1">
                <a:spLocks noChangeArrowheads="1"/>
              </p:cNvSpPr>
              <p:nvPr/>
            </p:nvSpPr>
            <p:spPr bwMode="auto">
              <a:xfrm>
                <a:off x="2496" y="912"/>
                <a:ext cx="1079" cy="5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b="1">
                    <a:solidFill>
                      <a:srgbClr val="FF00FF"/>
                    </a:solidFill>
                    <a:latin typeface="Times New Roman" panose="02020603050405020304" pitchFamily="18" charset="0"/>
                    <a:ea typeface="Times New Roman" panose="02020603050405020304" pitchFamily="18" charset="0"/>
                    <a:cs typeface="Tahoma" panose="020B0604030504040204" pitchFamily="34" charset="0"/>
                  </a:rPr>
                  <a:t>Pellet to Pellet gap</a:t>
                </a:r>
                <a:endParaRPr lang="en-US" altLang="en-US" sz="1800">
                  <a:solidFill>
                    <a:srgbClr val="000000"/>
                  </a:solidFill>
                  <a:latin typeface="Arial" panose="020B0604020202020204" pitchFamily="34" charset="0"/>
                  <a:ea typeface="Times New Roman" panose="02020603050405020304" pitchFamily="18" charset="0"/>
                  <a:cs typeface="Tahoma" panose="020B0604030504040204" pitchFamily="34" charset="0"/>
                </a:endParaRPr>
              </a:p>
            </p:txBody>
          </p:sp>
          <p:sp>
            <p:nvSpPr>
              <p:cNvPr id="38944" name="Line 31"/>
              <p:cNvSpPr>
                <a:spLocks noChangeShapeType="1"/>
              </p:cNvSpPr>
              <p:nvPr/>
            </p:nvSpPr>
            <p:spPr bwMode="auto">
              <a:xfrm flipH="1" flipV="1">
                <a:off x="2986" y="1108"/>
                <a:ext cx="120" cy="763"/>
              </a:xfrm>
              <a:prstGeom prst="line">
                <a:avLst/>
              </a:prstGeom>
              <a:noFill/>
              <a:ln w="9525">
                <a:solidFill>
                  <a:srgbClr val="FF00FF"/>
                </a:solidFill>
                <a:round/>
                <a:headEnd type="triangle" w="med" len="med"/>
                <a:tailEnd/>
              </a:ln>
              <a:extLst>
                <a:ext uri="{909E8E84-426E-40DD-AFC4-6F175D3DCCD1}">
                  <a14:hiddenFill xmlns="" xmlns:a14="http://schemas.microsoft.com/office/drawing/2010/main">
                    <a:noFill/>
                  </a14:hiddenFill>
                </a:ext>
              </a:extLst>
            </p:spPr>
            <p:txBody>
              <a:bodyPr/>
              <a:lstStyle/>
              <a:p>
                <a:endParaRPr lang="en-US"/>
              </a:p>
            </p:txBody>
          </p:sp>
          <p:sp>
            <p:nvSpPr>
              <p:cNvPr id="38945" name="Line 30"/>
              <p:cNvSpPr>
                <a:spLocks noChangeShapeType="1"/>
              </p:cNvSpPr>
              <p:nvPr/>
            </p:nvSpPr>
            <p:spPr bwMode="auto">
              <a:xfrm flipV="1">
                <a:off x="2926" y="1108"/>
                <a:ext cx="60" cy="763"/>
              </a:xfrm>
              <a:prstGeom prst="line">
                <a:avLst/>
              </a:prstGeom>
              <a:noFill/>
              <a:ln w="9525">
                <a:solidFill>
                  <a:srgbClr val="FF00FF"/>
                </a:solidFill>
                <a:round/>
                <a:headEnd type="triangle" w="med" len="med"/>
                <a:tailEnd/>
              </a:ln>
              <a:extLst>
                <a:ext uri="{909E8E84-426E-40DD-AFC4-6F175D3DCCD1}">
                  <a14:hiddenFill xmlns="" xmlns:a14="http://schemas.microsoft.com/office/drawing/2010/main">
                    <a:noFill/>
                  </a14:hiddenFill>
                </a:ext>
              </a:extLst>
            </p:spPr>
            <p:txBody>
              <a:bodyPr/>
              <a:lstStyle/>
              <a:p>
                <a:endParaRPr lang="en-US"/>
              </a:p>
            </p:txBody>
          </p:sp>
          <p:sp>
            <p:nvSpPr>
              <p:cNvPr id="38946" name="Line 29"/>
              <p:cNvSpPr>
                <a:spLocks noChangeShapeType="1"/>
              </p:cNvSpPr>
              <p:nvPr/>
            </p:nvSpPr>
            <p:spPr bwMode="auto">
              <a:xfrm flipV="1">
                <a:off x="2747" y="1108"/>
                <a:ext cx="239" cy="763"/>
              </a:xfrm>
              <a:prstGeom prst="line">
                <a:avLst/>
              </a:prstGeom>
              <a:noFill/>
              <a:ln w="9525">
                <a:solidFill>
                  <a:srgbClr val="FF00FF"/>
                </a:solidFill>
                <a:round/>
                <a:headEnd type="triangle" w="med" len="med"/>
                <a:tailEnd/>
              </a:ln>
              <a:extLst>
                <a:ext uri="{909E8E84-426E-40DD-AFC4-6F175D3DCCD1}">
                  <a14:hiddenFill xmlns="" xmlns:a14="http://schemas.microsoft.com/office/drawing/2010/main">
                    <a:noFill/>
                  </a14:hiddenFill>
                </a:ext>
              </a:extLst>
            </p:spPr>
            <p:txBody>
              <a:bodyPr/>
              <a:lstStyle/>
              <a:p>
                <a:endParaRPr lang="en-US"/>
              </a:p>
            </p:txBody>
          </p:sp>
          <p:sp>
            <p:nvSpPr>
              <p:cNvPr id="38947" name="Line 27"/>
              <p:cNvSpPr>
                <a:spLocks noChangeShapeType="1"/>
              </p:cNvSpPr>
              <p:nvPr/>
            </p:nvSpPr>
            <p:spPr bwMode="auto">
              <a:xfrm flipH="1" flipV="1">
                <a:off x="1547" y="1218"/>
                <a:ext cx="120" cy="653"/>
              </a:xfrm>
              <a:prstGeom prst="line">
                <a:avLst/>
              </a:prstGeom>
              <a:noFill/>
              <a:ln w="9525">
                <a:solidFill>
                  <a:srgbClr val="FF00FF"/>
                </a:solidFill>
                <a:round/>
                <a:headEnd type="triangle" w="med" len="med"/>
                <a:tailEnd/>
              </a:ln>
              <a:extLst>
                <a:ext uri="{909E8E84-426E-40DD-AFC4-6F175D3DCCD1}">
                  <a14:hiddenFill xmlns="" xmlns:a14="http://schemas.microsoft.com/office/drawing/2010/main">
                    <a:noFill/>
                  </a14:hiddenFill>
                </a:ext>
              </a:extLst>
            </p:spPr>
            <p:txBody>
              <a:bodyPr/>
              <a:lstStyle/>
              <a:p>
                <a:endParaRPr lang="en-US"/>
              </a:p>
            </p:txBody>
          </p:sp>
          <p:sp>
            <p:nvSpPr>
              <p:cNvPr id="38948" name="Line 26"/>
              <p:cNvSpPr>
                <a:spLocks noChangeShapeType="1"/>
              </p:cNvSpPr>
              <p:nvPr/>
            </p:nvSpPr>
            <p:spPr bwMode="auto">
              <a:xfrm flipV="1">
                <a:off x="1368" y="1218"/>
                <a:ext cx="179" cy="1414"/>
              </a:xfrm>
              <a:prstGeom prst="line">
                <a:avLst/>
              </a:prstGeom>
              <a:noFill/>
              <a:ln w="9525">
                <a:solidFill>
                  <a:srgbClr val="FF00FF"/>
                </a:solidFill>
                <a:round/>
                <a:headEnd type="triangle" w="med" len="med"/>
                <a:tailEnd/>
              </a:ln>
              <a:extLst>
                <a:ext uri="{909E8E84-426E-40DD-AFC4-6F175D3DCCD1}">
                  <a14:hiddenFill xmlns="" xmlns:a14="http://schemas.microsoft.com/office/drawing/2010/main">
                    <a:noFill/>
                  </a14:hiddenFill>
                </a:ext>
              </a:extLst>
            </p:spPr>
            <p:txBody>
              <a:bodyPr/>
              <a:lstStyle/>
              <a:p>
                <a:endParaRPr lang="en-US"/>
              </a:p>
            </p:txBody>
          </p:sp>
        </p:grpSp>
      </p:grpSp>
      <p:grpSp>
        <p:nvGrpSpPr>
          <p:cNvPr id="5" name="Group 2"/>
          <p:cNvGrpSpPr>
            <a:grpSpLocks/>
          </p:cNvGrpSpPr>
          <p:nvPr/>
        </p:nvGrpSpPr>
        <p:grpSpPr bwMode="auto">
          <a:xfrm>
            <a:off x="4070350" y="1206500"/>
            <a:ext cx="4910138" cy="3340100"/>
            <a:chOff x="2018" y="720"/>
            <a:chExt cx="3645" cy="2279"/>
          </a:xfrm>
        </p:grpSpPr>
        <p:pic>
          <p:nvPicPr>
            <p:cNvPr id="38921" name="Picture 3"/>
            <p:cNvPicPr>
              <a:picLocks noChangeAspect="1" noChangeArrowheads="1"/>
            </p:cNvPicPr>
            <p:nvPr/>
          </p:nvPicPr>
          <p:blipFill>
            <a:blip r:embed="rId4" cstate="print">
              <a:lum bright="6000"/>
              <a:extLst>
                <a:ext uri="{28A0092B-C50C-407E-A947-70E740481C1C}">
                  <a14:useLocalDpi xmlns="" xmlns:a14="http://schemas.microsoft.com/office/drawing/2010/main" val="0"/>
                </a:ext>
              </a:extLst>
            </a:blip>
            <a:srcRect b="21223"/>
            <a:stretch>
              <a:fillRect/>
            </a:stretch>
          </p:blipFill>
          <p:spPr bwMode="auto">
            <a:xfrm>
              <a:off x="2064" y="2304"/>
              <a:ext cx="3599" cy="695"/>
            </a:xfrm>
            <a:prstGeom prst="rect">
              <a:avLst/>
            </a:prstGeom>
            <a:solidFill>
              <a:srgbClr val="FFFF00"/>
            </a:solidFill>
            <a:ln w="19050">
              <a:solidFill>
                <a:srgbClr val="0000FF"/>
              </a:solidFill>
              <a:miter lim="800000"/>
              <a:headEnd/>
              <a:tailEnd/>
            </a:ln>
          </p:spPr>
        </p:pic>
        <p:grpSp>
          <p:nvGrpSpPr>
            <p:cNvPr id="6" name="Group 4"/>
            <p:cNvGrpSpPr>
              <a:grpSpLocks/>
            </p:cNvGrpSpPr>
            <p:nvPr/>
          </p:nvGrpSpPr>
          <p:grpSpPr bwMode="auto">
            <a:xfrm>
              <a:off x="2018" y="720"/>
              <a:ext cx="3598" cy="2203"/>
              <a:chOff x="866" y="720"/>
              <a:chExt cx="3598" cy="2203"/>
            </a:xfrm>
          </p:grpSpPr>
          <p:grpSp>
            <p:nvGrpSpPr>
              <p:cNvPr id="7" name="Group 5"/>
              <p:cNvGrpSpPr>
                <a:grpSpLocks/>
              </p:cNvGrpSpPr>
              <p:nvPr/>
            </p:nvGrpSpPr>
            <p:grpSpPr bwMode="auto">
              <a:xfrm>
                <a:off x="866" y="720"/>
                <a:ext cx="3510" cy="1181"/>
                <a:chOff x="866" y="600"/>
                <a:chExt cx="3510" cy="1181"/>
              </a:xfrm>
            </p:grpSpPr>
            <p:pic>
              <p:nvPicPr>
                <p:cNvPr id="38932" name="Picture 6"/>
                <p:cNvPicPr>
                  <a:picLocks noChangeAspect="1" noChangeArrowheads="1"/>
                </p:cNvPicPr>
                <p:nvPr/>
              </p:nvPicPr>
              <p:blipFill>
                <a:blip r:embed="rId5" cstate="print">
                  <a:lum bright="30000" contrast="12000"/>
                  <a:extLst>
                    <a:ext uri="{28A0092B-C50C-407E-A947-70E740481C1C}">
                      <a14:useLocalDpi xmlns="" xmlns:a14="http://schemas.microsoft.com/office/drawing/2010/main" val="0"/>
                    </a:ext>
                  </a:extLst>
                </a:blip>
                <a:srcRect t="22244"/>
                <a:stretch>
                  <a:fillRect/>
                </a:stretch>
              </p:blipFill>
              <p:spPr bwMode="auto">
                <a:xfrm>
                  <a:off x="866" y="1104"/>
                  <a:ext cx="3510" cy="677"/>
                </a:xfrm>
                <a:prstGeom prst="rect">
                  <a:avLst/>
                </a:prstGeom>
                <a:solidFill>
                  <a:srgbClr val="FFFF00">
                    <a:alpha val="38823"/>
                  </a:srgbClr>
                </a:solidFill>
                <a:ln w="19050">
                  <a:solidFill>
                    <a:srgbClr val="0000FF"/>
                  </a:solidFill>
                  <a:miter lim="800000"/>
                  <a:headEnd/>
                  <a:tailEnd/>
                </a:ln>
              </p:spPr>
            </p:pic>
            <p:grpSp>
              <p:nvGrpSpPr>
                <p:cNvPr id="8" name="Group 7"/>
                <p:cNvGrpSpPr>
                  <a:grpSpLocks/>
                </p:cNvGrpSpPr>
                <p:nvPr/>
              </p:nvGrpSpPr>
              <p:grpSpPr bwMode="auto">
                <a:xfrm>
                  <a:off x="1248" y="600"/>
                  <a:ext cx="2479" cy="840"/>
                  <a:chOff x="1248" y="600"/>
                  <a:chExt cx="2479" cy="840"/>
                </a:xfrm>
              </p:grpSpPr>
              <p:sp>
                <p:nvSpPr>
                  <p:cNvPr id="38934" name="Text Box 8"/>
                  <p:cNvSpPr txBox="1">
                    <a:spLocks noChangeArrowheads="1"/>
                  </p:cNvSpPr>
                  <p:nvPr/>
                </p:nvSpPr>
                <p:spPr bwMode="auto">
                  <a:xfrm>
                    <a:off x="1248" y="648"/>
                    <a:ext cx="1056" cy="217"/>
                  </a:xfrm>
                  <a:prstGeom prst="rect">
                    <a:avLst/>
                  </a:prstGeom>
                  <a:solidFill>
                    <a:srgbClr val="FFFF00"/>
                  </a:solidFill>
                  <a:ln w="19050">
                    <a:solidFill>
                      <a:srgbClr val="0000FF"/>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b="1">
                        <a:solidFill>
                          <a:srgbClr val="000000"/>
                        </a:solidFill>
                        <a:latin typeface="Comic Sans MS" panose="030F0702030302020204" pitchFamily="66" charset="0"/>
                      </a:rPr>
                      <a:t>Plenum</a:t>
                    </a:r>
                    <a:endParaRPr lang="en-US" altLang="en-US" sz="1600">
                      <a:solidFill>
                        <a:srgbClr val="000000"/>
                      </a:solidFill>
                      <a:latin typeface="Comic Sans MS" panose="030F0702030302020204" pitchFamily="66" charset="0"/>
                    </a:endParaRPr>
                  </a:p>
                </p:txBody>
              </p:sp>
              <p:sp>
                <p:nvSpPr>
                  <p:cNvPr id="38935" name="Text Box 9"/>
                  <p:cNvSpPr txBox="1">
                    <a:spLocks noChangeArrowheads="1"/>
                  </p:cNvSpPr>
                  <p:nvPr/>
                </p:nvSpPr>
                <p:spPr bwMode="auto">
                  <a:xfrm>
                    <a:off x="2496" y="600"/>
                    <a:ext cx="1231" cy="217"/>
                  </a:xfrm>
                  <a:prstGeom prst="rect">
                    <a:avLst/>
                  </a:prstGeom>
                  <a:solidFill>
                    <a:srgbClr val="FFFF00"/>
                  </a:solidFill>
                  <a:ln w="19050">
                    <a:solidFill>
                      <a:srgbClr val="0000FF"/>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b="1">
                        <a:solidFill>
                          <a:srgbClr val="000000"/>
                        </a:solidFill>
                        <a:latin typeface="Comic Sans MS" panose="030F0702030302020204" pitchFamily="66" charset="0"/>
                      </a:rPr>
                      <a:t>Fuel column</a:t>
                    </a:r>
                    <a:endParaRPr lang="en-US" altLang="en-US" sz="1600">
                      <a:solidFill>
                        <a:srgbClr val="000000"/>
                      </a:solidFill>
                      <a:latin typeface="Comic Sans MS" panose="030F0702030302020204" pitchFamily="66" charset="0"/>
                    </a:endParaRPr>
                  </a:p>
                </p:txBody>
              </p:sp>
              <p:sp>
                <p:nvSpPr>
                  <p:cNvPr id="32" name="Line 10"/>
                  <p:cNvSpPr>
                    <a:spLocks noChangeShapeType="1"/>
                  </p:cNvSpPr>
                  <p:nvPr/>
                </p:nvSpPr>
                <p:spPr bwMode="auto">
                  <a:xfrm flipH="1">
                    <a:off x="1248" y="864"/>
                    <a:ext cx="384" cy="285"/>
                  </a:xfrm>
                  <a:prstGeom prst="line">
                    <a:avLst/>
                  </a:prstGeom>
                  <a:noFill/>
                  <a:ln w="19050">
                    <a:solidFill>
                      <a:srgbClr val="0000FF"/>
                    </a:solidFill>
                    <a:round/>
                    <a:headEnd/>
                    <a:tailEnd type="triangle" w="med" len="med"/>
                  </a:ln>
                  <a:extLst/>
                </p:spPr>
                <p:txBody>
                  <a:bodyPr/>
                  <a:lstStyle/>
                  <a:p>
                    <a:pPr eaLnBrk="1" fontAlgn="auto" hangingPunct="1">
                      <a:spcBef>
                        <a:spcPts val="0"/>
                      </a:spcBef>
                      <a:spcAft>
                        <a:spcPts val="0"/>
                      </a:spcAft>
                      <a:defRPr/>
                    </a:pPr>
                    <a:endParaRPr lang="en-US" kern="0">
                      <a:solidFill>
                        <a:sysClr val="windowText" lastClr="000000"/>
                      </a:solidFill>
                    </a:endParaRPr>
                  </a:p>
                </p:txBody>
              </p:sp>
              <p:sp>
                <p:nvSpPr>
                  <p:cNvPr id="33" name="Line 11"/>
                  <p:cNvSpPr>
                    <a:spLocks noChangeShapeType="1"/>
                  </p:cNvSpPr>
                  <p:nvPr/>
                </p:nvSpPr>
                <p:spPr bwMode="auto">
                  <a:xfrm flipH="1">
                    <a:off x="1343" y="842"/>
                    <a:ext cx="289" cy="431"/>
                  </a:xfrm>
                  <a:prstGeom prst="line">
                    <a:avLst/>
                  </a:prstGeom>
                  <a:noFill/>
                  <a:ln w="19050">
                    <a:solidFill>
                      <a:srgbClr val="0000FF"/>
                    </a:solidFill>
                    <a:round/>
                    <a:headEnd/>
                    <a:tailEnd type="triangle" w="med" len="med"/>
                  </a:ln>
                  <a:extLst/>
                </p:spPr>
                <p:txBody>
                  <a:bodyPr/>
                  <a:lstStyle/>
                  <a:p>
                    <a:pPr eaLnBrk="1" fontAlgn="auto" hangingPunct="1">
                      <a:spcBef>
                        <a:spcPts val="0"/>
                      </a:spcBef>
                      <a:spcAft>
                        <a:spcPts val="0"/>
                      </a:spcAft>
                      <a:defRPr/>
                    </a:pPr>
                    <a:endParaRPr lang="en-US" kern="0">
                      <a:solidFill>
                        <a:sysClr val="windowText" lastClr="000000"/>
                      </a:solidFill>
                    </a:endParaRPr>
                  </a:p>
                </p:txBody>
              </p:sp>
              <p:sp>
                <p:nvSpPr>
                  <p:cNvPr id="34" name="Line 12"/>
                  <p:cNvSpPr>
                    <a:spLocks noChangeShapeType="1"/>
                  </p:cNvSpPr>
                  <p:nvPr/>
                </p:nvSpPr>
                <p:spPr bwMode="auto">
                  <a:xfrm>
                    <a:off x="2972" y="839"/>
                    <a:ext cx="144" cy="504"/>
                  </a:xfrm>
                  <a:prstGeom prst="line">
                    <a:avLst/>
                  </a:prstGeom>
                  <a:noFill/>
                  <a:ln w="19050">
                    <a:solidFill>
                      <a:srgbClr val="0000FF"/>
                    </a:solidFill>
                    <a:round/>
                    <a:headEnd/>
                    <a:tailEnd type="triangle" w="med" len="med"/>
                  </a:ln>
                  <a:extLst/>
                </p:spPr>
                <p:txBody>
                  <a:bodyPr/>
                  <a:lstStyle/>
                  <a:p>
                    <a:pPr eaLnBrk="1" fontAlgn="auto" hangingPunct="1">
                      <a:spcBef>
                        <a:spcPts val="0"/>
                      </a:spcBef>
                      <a:spcAft>
                        <a:spcPts val="0"/>
                      </a:spcAft>
                      <a:defRPr/>
                    </a:pPr>
                    <a:endParaRPr lang="en-US" kern="0">
                      <a:solidFill>
                        <a:sysClr val="windowText" lastClr="000000"/>
                      </a:solidFill>
                    </a:endParaRPr>
                  </a:p>
                </p:txBody>
              </p:sp>
              <p:sp>
                <p:nvSpPr>
                  <p:cNvPr id="35" name="Line 13"/>
                  <p:cNvSpPr>
                    <a:spLocks noChangeShapeType="1"/>
                  </p:cNvSpPr>
                  <p:nvPr/>
                </p:nvSpPr>
                <p:spPr bwMode="auto">
                  <a:xfrm>
                    <a:off x="2972" y="792"/>
                    <a:ext cx="46" cy="648"/>
                  </a:xfrm>
                  <a:prstGeom prst="line">
                    <a:avLst/>
                  </a:prstGeom>
                  <a:noFill/>
                  <a:ln w="19050">
                    <a:solidFill>
                      <a:srgbClr val="0000FF"/>
                    </a:solidFill>
                    <a:round/>
                    <a:headEnd/>
                    <a:tailEnd type="triangle" w="med" len="med"/>
                  </a:ln>
                  <a:extLst/>
                </p:spPr>
                <p:txBody>
                  <a:bodyPr/>
                  <a:lstStyle/>
                  <a:p>
                    <a:pPr eaLnBrk="1" fontAlgn="auto" hangingPunct="1">
                      <a:spcBef>
                        <a:spcPts val="0"/>
                      </a:spcBef>
                      <a:spcAft>
                        <a:spcPts val="0"/>
                      </a:spcAft>
                      <a:defRPr/>
                    </a:pPr>
                    <a:endParaRPr lang="en-US" kern="0">
                      <a:solidFill>
                        <a:sysClr val="windowText" lastClr="000000"/>
                      </a:solidFill>
                    </a:endParaRPr>
                  </a:p>
                </p:txBody>
              </p:sp>
            </p:grpSp>
          </p:grpSp>
          <p:grpSp>
            <p:nvGrpSpPr>
              <p:cNvPr id="9" name="Group 14"/>
              <p:cNvGrpSpPr>
                <a:grpSpLocks/>
              </p:cNvGrpSpPr>
              <p:nvPr/>
            </p:nvGrpSpPr>
            <p:grpSpPr bwMode="auto">
              <a:xfrm>
                <a:off x="2541" y="1968"/>
                <a:ext cx="1923" cy="955"/>
                <a:chOff x="2496" y="1968"/>
                <a:chExt cx="1923" cy="955"/>
              </a:xfrm>
            </p:grpSpPr>
            <p:sp>
              <p:nvSpPr>
                <p:cNvPr id="38925" name="Text Box 15"/>
                <p:cNvSpPr txBox="1">
                  <a:spLocks noChangeArrowheads="1"/>
                </p:cNvSpPr>
                <p:nvPr/>
              </p:nvSpPr>
              <p:spPr bwMode="auto">
                <a:xfrm>
                  <a:off x="2496" y="1968"/>
                  <a:ext cx="1056" cy="216"/>
                </a:xfrm>
                <a:prstGeom prst="rect">
                  <a:avLst/>
                </a:prstGeom>
                <a:solidFill>
                  <a:srgbClr val="FFFF00"/>
                </a:solidFill>
                <a:ln w="19050">
                  <a:solidFill>
                    <a:srgbClr val="0000FF"/>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b="1">
                      <a:solidFill>
                        <a:srgbClr val="000000"/>
                      </a:solidFill>
                      <a:latin typeface="Comic Sans MS" panose="030F0702030302020204" pitchFamily="66" charset="0"/>
                    </a:rPr>
                    <a:t>Fuel column</a:t>
                  </a:r>
                  <a:endParaRPr lang="en-US" altLang="en-US" sz="1600">
                    <a:solidFill>
                      <a:srgbClr val="000000"/>
                    </a:solidFill>
                    <a:latin typeface="Comic Sans MS" panose="030F0702030302020204" pitchFamily="66" charset="0"/>
                  </a:endParaRPr>
                </a:p>
              </p:txBody>
            </p:sp>
            <p:grpSp>
              <p:nvGrpSpPr>
                <p:cNvPr id="10" name="Group 16"/>
                <p:cNvGrpSpPr>
                  <a:grpSpLocks/>
                </p:cNvGrpSpPr>
                <p:nvPr/>
              </p:nvGrpSpPr>
              <p:grpSpPr bwMode="auto">
                <a:xfrm>
                  <a:off x="2496" y="2064"/>
                  <a:ext cx="1923" cy="859"/>
                  <a:chOff x="2496" y="2045"/>
                  <a:chExt cx="1923" cy="859"/>
                </a:xfrm>
              </p:grpSpPr>
              <p:sp>
                <p:nvSpPr>
                  <p:cNvPr id="38927" name="Text Box 17"/>
                  <p:cNvSpPr txBox="1">
                    <a:spLocks noChangeArrowheads="1"/>
                  </p:cNvSpPr>
                  <p:nvPr/>
                </p:nvSpPr>
                <p:spPr bwMode="auto">
                  <a:xfrm>
                    <a:off x="3744" y="2045"/>
                    <a:ext cx="675" cy="216"/>
                  </a:xfrm>
                  <a:prstGeom prst="rect">
                    <a:avLst/>
                  </a:prstGeom>
                  <a:solidFill>
                    <a:srgbClr val="FFFF00"/>
                  </a:solidFill>
                  <a:ln w="19050">
                    <a:solidFill>
                      <a:srgbClr val="0000FF"/>
                    </a:solidFill>
                    <a:miter lim="800000"/>
                    <a:headEnd/>
                    <a:tailEnd/>
                  </a:ln>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b="1">
                        <a:solidFill>
                          <a:srgbClr val="000000"/>
                        </a:solidFill>
                        <a:latin typeface="Comic Sans MS" panose="030F0702030302020204" pitchFamily="66" charset="0"/>
                      </a:rPr>
                      <a:t>Spring</a:t>
                    </a:r>
                    <a:endParaRPr lang="en-US" altLang="en-US" sz="1600">
                      <a:solidFill>
                        <a:srgbClr val="000000"/>
                      </a:solidFill>
                      <a:latin typeface="Comic Sans MS" panose="030F0702030302020204" pitchFamily="66" charset="0"/>
                    </a:endParaRPr>
                  </a:p>
                </p:txBody>
              </p:sp>
              <p:sp>
                <p:nvSpPr>
                  <p:cNvPr id="24" name="Line 18"/>
                  <p:cNvSpPr>
                    <a:spLocks noChangeShapeType="1"/>
                  </p:cNvSpPr>
                  <p:nvPr/>
                </p:nvSpPr>
                <p:spPr bwMode="auto">
                  <a:xfrm flipH="1">
                    <a:off x="2496" y="2165"/>
                    <a:ext cx="384" cy="288"/>
                  </a:xfrm>
                  <a:prstGeom prst="line">
                    <a:avLst/>
                  </a:prstGeom>
                  <a:noFill/>
                  <a:ln w="19050">
                    <a:solidFill>
                      <a:srgbClr val="0000FF"/>
                    </a:solidFill>
                    <a:round/>
                    <a:headEnd/>
                    <a:tailEnd type="triangle" w="med" len="med"/>
                  </a:ln>
                  <a:extLst/>
                </p:spPr>
                <p:txBody>
                  <a:bodyPr/>
                  <a:lstStyle/>
                  <a:p>
                    <a:pPr eaLnBrk="1" fontAlgn="auto" hangingPunct="1">
                      <a:spcBef>
                        <a:spcPts val="0"/>
                      </a:spcBef>
                      <a:spcAft>
                        <a:spcPts val="0"/>
                      </a:spcAft>
                      <a:defRPr/>
                    </a:pPr>
                    <a:endParaRPr lang="en-US" kern="0">
                      <a:solidFill>
                        <a:sysClr val="windowText" lastClr="000000"/>
                      </a:solidFill>
                    </a:endParaRPr>
                  </a:p>
                </p:txBody>
              </p:sp>
              <p:sp>
                <p:nvSpPr>
                  <p:cNvPr id="25" name="Line 19"/>
                  <p:cNvSpPr>
                    <a:spLocks noChangeShapeType="1"/>
                  </p:cNvSpPr>
                  <p:nvPr/>
                </p:nvSpPr>
                <p:spPr bwMode="auto">
                  <a:xfrm flipH="1">
                    <a:off x="2591" y="2143"/>
                    <a:ext cx="289" cy="431"/>
                  </a:xfrm>
                  <a:prstGeom prst="line">
                    <a:avLst/>
                  </a:prstGeom>
                  <a:noFill/>
                  <a:ln w="19050">
                    <a:solidFill>
                      <a:srgbClr val="0000FF"/>
                    </a:solidFill>
                    <a:round/>
                    <a:headEnd/>
                    <a:tailEnd type="triangle" w="med" len="med"/>
                  </a:ln>
                  <a:extLst/>
                </p:spPr>
                <p:txBody>
                  <a:bodyPr/>
                  <a:lstStyle/>
                  <a:p>
                    <a:pPr eaLnBrk="1" fontAlgn="auto" hangingPunct="1">
                      <a:spcBef>
                        <a:spcPts val="0"/>
                      </a:spcBef>
                      <a:spcAft>
                        <a:spcPts val="0"/>
                      </a:spcAft>
                      <a:defRPr/>
                    </a:pPr>
                    <a:endParaRPr lang="en-US" kern="0">
                      <a:solidFill>
                        <a:sysClr val="windowText" lastClr="000000"/>
                      </a:solidFill>
                    </a:endParaRPr>
                  </a:p>
                </p:txBody>
              </p:sp>
              <p:sp>
                <p:nvSpPr>
                  <p:cNvPr id="26" name="Line 20"/>
                  <p:cNvSpPr>
                    <a:spLocks noChangeShapeType="1"/>
                  </p:cNvSpPr>
                  <p:nvPr/>
                </p:nvSpPr>
                <p:spPr bwMode="auto">
                  <a:xfrm>
                    <a:off x="4224" y="2286"/>
                    <a:ext cx="144" cy="508"/>
                  </a:xfrm>
                  <a:prstGeom prst="line">
                    <a:avLst/>
                  </a:prstGeom>
                  <a:noFill/>
                  <a:ln w="19050">
                    <a:solidFill>
                      <a:srgbClr val="0000FF"/>
                    </a:solidFill>
                    <a:round/>
                    <a:headEnd/>
                    <a:tailEnd type="triangle" w="med" len="med"/>
                  </a:ln>
                  <a:extLst/>
                </p:spPr>
                <p:txBody>
                  <a:bodyPr/>
                  <a:lstStyle/>
                  <a:p>
                    <a:pPr eaLnBrk="1" fontAlgn="auto" hangingPunct="1">
                      <a:spcBef>
                        <a:spcPts val="0"/>
                      </a:spcBef>
                      <a:spcAft>
                        <a:spcPts val="0"/>
                      </a:spcAft>
                      <a:defRPr/>
                    </a:pPr>
                    <a:endParaRPr lang="en-US" kern="0">
                      <a:solidFill>
                        <a:sysClr val="windowText" lastClr="000000"/>
                      </a:solidFill>
                    </a:endParaRPr>
                  </a:p>
                </p:txBody>
              </p:sp>
              <p:sp>
                <p:nvSpPr>
                  <p:cNvPr id="27" name="Line 21"/>
                  <p:cNvSpPr>
                    <a:spLocks noChangeShapeType="1"/>
                  </p:cNvSpPr>
                  <p:nvPr/>
                </p:nvSpPr>
                <p:spPr bwMode="auto">
                  <a:xfrm>
                    <a:off x="4224" y="2256"/>
                    <a:ext cx="46" cy="648"/>
                  </a:xfrm>
                  <a:prstGeom prst="line">
                    <a:avLst/>
                  </a:prstGeom>
                  <a:noFill/>
                  <a:ln w="19050">
                    <a:solidFill>
                      <a:srgbClr val="0000FF"/>
                    </a:solidFill>
                    <a:round/>
                    <a:headEnd/>
                    <a:tailEnd type="triangle" w="med" len="med"/>
                  </a:ln>
                  <a:extLst/>
                </p:spPr>
                <p:txBody>
                  <a:bodyPr/>
                  <a:lstStyle/>
                  <a:p>
                    <a:pPr eaLnBrk="1" fontAlgn="auto" hangingPunct="1">
                      <a:spcBef>
                        <a:spcPts val="0"/>
                      </a:spcBef>
                      <a:spcAft>
                        <a:spcPts val="0"/>
                      </a:spcAft>
                      <a:defRPr/>
                    </a:pPr>
                    <a:endParaRPr lang="en-US" kern="0">
                      <a:solidFill>
                        <a:sysClr val="windowText" lastClr="000000"/>
                      </a:solidFill>
                    </a:endParaRPr>
                  </a:p>
                </p:txBody>
              </p:sp>
            </p:grpSp>
          </p:grpSp>
        </p:grpSp>
      </p:grpSp>
      <p:sp>
        <p:nvSpPr>
          <p:cNvPr id="36" name="Text Box 23"/>
          <p:cNvSpPr txBox="1">
            <a:spLocks noChangeArrowheads="1"/>
          </p:cNvSpPr>
          <p:nvPr/>
        </p:nvSpPr>
        <p:spPr bwMode="auto">
          <a:xfrm>
            <a:off x="3979863" y="4638675"/>
            <a:ext cx="5065712" cy="646113"/>
          </a:xfrm>
          <a:prstGeom prst="rect">
            <a:avLst/>
          </a:prstGeom>
          <a:solidFill>
            <a:srgbClr val="FF0000"/>
          </a:solidFill>
          <a:ln w="9525">
            <a:solidFill>
              <a:srgbClr val="000000"/>
            </a:solidFill>
            <a:miter lim="800000"/>
            <a:headEnd/>
            <a:tailEnd/>
          </a:ln>
          <a:effectLst/>
          <a:extLst/>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fontAlgn="auto" hangingPunct="1">
              <a:spcBef>
                <a:spcPts val="0"/>
              </a:spcBef>
              <a:spcAft>
                <a:spcPts val="0"/>
              </a:spcAft>
              <a:defRPr/>
            </a:pPr>
            <a:r>
              <a:rPr lang="en-US" b="1" kern="0" dirty="0" smtClean="0">
                <a:solidFill>
                  <a:srgbClr val="FFFFFF"/>
                </a:solidFill>
                <a:latin typeface="Tahoma" pitchFamily="34" charset="0"/>
                <a:cs typeface="Tahoma" pitchFamily="34" charset="0"/>
              </a:rPr>
              <a:t>N-RADIOGRAPHY OF 155 </a:t>
            </a:r>
            <a:r>
              <a:rPr lang="en-US" b="1" kern="0" dirty="0" err="1" smtClean="0">
                <a:solidFill>
                  <a:srgbClr val="FFFFFF"/>
                </a:solidFill>
                <a:latin typeface="Tahoma" pitchFamily="34" charset="0"/>
                <a:cs typeface="Tahoma" pitchFamily="34" charset="0"/>
              </a:rPr>
              <a:t>GWd</a:t>
            </a:r>
            <a:r>
              <a:rPr lang="en-US" b="1" kern="0" dirty="0" smtClean="0">
                <a:solidFill>
                  <a:srgbClr val="FFFFFF"/>
                </a:solidFill>
                <a:latin typeface="Tahoma" pitchFamily="34" charset="0"/>
                <a:cs typeface="Tahoma" pitchFamily="34" charset="0"/>
              </a:rPr>
              <a:t>/t BURNUP FUEL PINS </a:t>
            </a:r>
          </a:p>
        </p:txBody>
      </p:sp>
      <p:sp>
        <p:nvSpPr>
          <p:cNvPr id="38919" name="Rectangle 3"/>
          <p:cNvSpPr>
            <a:spLocks noChangeArrowheads="1"/>
          </p:cNvSpPr>
          <p:nvPr/>
        </p:nvSpPr>
        <p:spPr bwMode="auto">
          <a:xfrm>
            <a:off x="4227513" y="5410200"/>
            <a:ext cx="4572000" cy="830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600" b="1">
                <a:solidFill>
                  <a:srgbClr val="7030A0"/>
                </a:solidFill>
                <a:latin typeface="Tahoma" panose="020B0604030504040204" pitchFamily="34" charset="0"/>
                <a:cs typeface="Tahoma" panose="020B0604030504040204" pitchFamily="34" charset="0"/>
              </a:rPr>
              <a:t>Neutron radiograph of four 155 GWd/t fuel pins showing the fuel column and the spring portion and plenum </a:t>
            </a:r>
          </a:p>
        </p:txBody>
      </p:sp>
      <p:sp>
        <p:nvSpPr>
          <p:cNvPr id="38" name="Text Box 23"/>
          <p:cNvSpPr txBox="1">
            <a:spLocks noChangeArrowheads="1"/>
          </p:cNvSpPr>
          <p:nvPr/>
        </p:nvSpPr>
        <p:spPr bwMode="auto">
          <a:xfrm>
            <a:off x="36513" y="3343275"/>
            <a:ext cx="3819525" cy="646113"/>
          </a:xfrm>
          <a:prstGeom prst="rect">
            <a:avLst/>
          </a:prstGeom>
          <a:solidFill>
            <a:srgbClr val="FF0000"/>
          </a:solidFill>
          <a:ln w="9525">
            <a:solidFill>
              <a:srgbClr val="000000"/>
            </a:solidFill>
            <a:miter lim="800000"/>
            <a:headEnd/>
            <a:tailEnd/>
          </a:ln>
          <a:effectLst/>
          <a:extLst/>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fontAlgn="auto" hangingPunct="1">
              <a:spcBef>
                <a:spcPts val="0"/>
              </a:spcBef>
              <a:spcAft>
                <a:spcPts val="0"/>
              </a:spcAft>
              <a:defRPr/>
            </a:pPr>
            <a:r>
              <a:rPr lang="en-US" b="1" kern="0" dirty="0" smtClean="0">
                <a:solidFill>
                  <a:srgbClr val="FFFFFF"/>
                </a:solidFill>
                <a:latin typeface="Tahoma" pitchFamily="34" charset="0"/>
                <a:cs typeface="Tahoma" pitchFamily="34" charset="0"/>
              </a:rPr>
              <a:t>N-RADIOGRAPHY OF 50 </a:t>
            </a:r>
            <a:r>
              <a:rPr lang="en-US" b="1" kern="0" dirty="0" err="1" smtClean="0">
                <a:solidFill>
                  <a:srgbClr val="FFFFFF"/>
                </a:solidFill>
                <a:latin typeface="Tahoma" pitchFamily="34" charset="0"/>
                <a:cs typeface="Tahoma" pitchFamily="34" charset="0"/>
              </a:rPr>
              <a:t>GWd</a:t>
            </a:r>
            <a:r>
              <a:rPr lang="en-US" b="1" kern="0" dirty="0" smtClean="0">
                <a:solidFill>
                  <a:srgbClr val="FFFFFF"/>
                </a:solidFill>
                <a:latin typeface="Tahoma" pitchFamily="34" charset="0"/>
                <a:cs typeface="Tahoma" pitchFamily="34" charset="0"/>
              </a:rPr>
              <a:t>/t BURNUP FUEL PINS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13316" name="Picture 4" descr="FBTR DUMMY"/>
          <p:cNvPicPr>
            <a:picLocks noChangeAspect="1" noChangeArrowheads="1"/>
          </p:cNvPicPr>
          <p:nvPr/>
        </p:nvPicPr>
        <p:blipFill>
          <a:blip r:embed="rId2" cstate="print"/>
          <a:srcRect l="26582" t="7224" b="17078"/>
          <a:stretch>
            <a:fillRect/>
          </a:stretch>
        </p:blipFill>
        <p:spPr bwMode="auto">
          <a:xfrm>
            <a:off x="762000" y="762000"/>
            <a:ext cx="3321050" cy="4724400"/>
          </a:xfrm>
          <a:prstGeom prst="rect">
            <a:avLst/>
          </a:prstGeom>
          <a:noFill/>
          <a:ln w="9525">
            <a:noFill/>
            <a:miter lim="800000"/>
            <a:headEnd/>
            <a:tailEnd/>
          </a:ln>
        </p:spPr>
      </p:pic>
      <p:pic>
        <p:nvPicPr>
          <p:cNvPr id="13317" name="Picture 5" descr="FBTR DMMY ENHANCED"/>
          <p:cNvPicPr>
            <a:picLocks noChangeAspect="1" noChangeArrowheads="1"/>
          </p:cNvPicPr>
          <p:nvPr/>
        </p:nvPicPr>
        <p:blipFill>
          <a:blip r:embed="rId3" cstate="print"/>
          <a:srcRect l="21739" t="4599" r="25842" b="3246"/>
          <a:stretch>
            <a:fillRect/>
          </a:stretch>
        </p:blipFill>
        <p:spPr bwMode="auto">
          <a:xfrm>
            <a:off x="5105400" y="762000"/>
            <a:ext cx="2800350" cy="4800600"/>
          </a:xfrm>
          <a:prstGeom prst="rect">
            <a:avLst/>
          </a:prstGeom>
          <a:noFill/>
          <a:ln w="9525">
            <a:noFill/>
            <a:miter lim="800000"/>
            <a:headEnd/>
            <a:tailEnd/>
          </a:ln>
        </p:spPr>
      </p:pic>
      <p:sp>
        <p:nvSpPr>
          <p:cNvPr id="13318" name="Text Box 6"/>
          <p:cNvSpPr txBox="1">
            <a:spLocks noChangeArrowheads="1"/>
          </p:cNvSpPr>
          <p:nvPr/>
        </p:nvSpPr>
        <p:spPr bwMode="auto">
          <a:xfrm>
            <a:off x="838200" y="5638800"/>
            <a:ext cx="3657600" cy="646331"/>
          </a:xfrm>
          <a:prstGeom prst="rect">
            <a:avLst/>
          </a:prstGeom>
          <a:noFill/>
          <a:ln w="9525">
            <a:noFill/>
            <a:miter lim="800000"/>
            <a:headEnd/>
            <a:tailEnd/>
          </a:ln>
          <a:effectLst/>
        </p:spPr>
        <p:txBody>
          <a:bodyPr>
            <a:spAutoFit/>
          </a:bodyPr>
          <a:lstStyle/>
          <a:p>
            <a:pPr>
              <a:spcBef>
                <a:spcPct val="50000"/>
              </a:spcBef>
            </a:pPr>
            <a:r>
              <a:rPr lang="en-US" b="1" dirty="0" smtClean="0">
                <a:solidFill>
                  <a:srgbClr val="333399"/>
                </a:solidFill>
              </a:rPr>
              <a:t>First Neutron Radiograph with KAMINI-</a:t>
            </a:r>
            <a:r>
              <a:rPr lang="en-US" b="1" dirty="0" err="1" smtClean="0">
                <a:solidFill>
                  <a:srgbClr val="333399"/>
                </a:solidFill>
              </a:rPr>
              <a:t>Venkatraman</a:t>
            </a:r>
            <a:endParaRPr lang="en-US" b="1" dirty="0">
              <a:solidFill>
                <a:srgbClr val="333399"/>
              </a:solidFill>
            </a:endParaRPr>
          </a:p>
        </p:txBody>
      </p:sp>
      <p:sp>
        <p:nvSpPr>
          <p:cNvPr id="13319" name="Text Box 7"/>
          <p:cNvSpPr txBox="1">
            <a:spLocks noChangeArrowheads="1"/>
          </p:cNvSpPr>
          <p:nvPr/>
        </p:nvSpPr>
        <p:spPr bwMode="auto">
          <a:xfrm>
            <a:off x="5486400" y="5638800"/>
            <a:ext cx="2438400" cy="646331"/>
          </a:xfrm>
          <a:prstGeom prst="rect">
            <a:avLst/>
          </a:prstGeom>
          <a:noFill/>
          <a:ln w="9525">
            <a:noFill/>
            <a:miter lim="800000"/>
            <a:headEnd/>
            <a:tailEnd/>
          </a:ln>
          <a:effectLst/>
        </p:spPr>
        <p:txBody>
          <a:bodyPr>
            <a:spAutoFit/>
          </a:bodyPr>
          <a:lstStyle/>
          <a:p>
            <a:pPr>
              <a:spcBef>
                <a:spcPct val="50000"/>
              </a:spcBef>
            </a:pPr>
            <a:r>
              <a:rPr lang="en-US" b="1" dirty="0" smtClean="0">
                <a:solidFill>
                  <a:srgbClr val="FF3300"/>
                </a:solidFill>
              </a:rPr>
              <a:t>After appropriate image processing</a:t>
            </a:r>
            <a:endParaRPr lang="en-US" b="1" dirty="0">
              <a:solidFill>
                <a:srgbClr val="FF3300"/>
              </a:solidFill>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cstate="print"/>
          <a:srcRect l="2666"/>
          <a:stretch>
            <a:fillRect/>
          </a:stretch>
        </p:blipFill>
        <p:spPr bwMode="auto">
          <a:xfrm>
            <a:off x="471488" y="3114675"/>
            <a:ext cx="8232775" cy="598488"/>
          </a:xfrm>
          <a:prstGeom prst="rect">
            <a:avLst/>
          </a:prstGeom>
          <a:noFill/>
          <a:ln w="9525">
            <a:noFill/>
            <a:miter lim="800000"/>
            <a:headEnd/>
            <a:tailEnd/>
          </a:ln>
        </p:spPr>
      </p:pic>
      <p:pic>
        <p:nvPicPr>
          <p:cNvPr id="40963" name="Picture 1"/>
          <p:cNvPicPr>
            <a:picLocks noChangeAspect="1"/>
          </p:cNvPicPr>
          <p:nvPr/>
        </p:nvPicPr>
        <p:blipFill>
          <a:blip r:embed="rId3" cstate="print"/>
          <a:srcRect l="4947" t="27571" r="7288" b="14278"/>
          <a:stretch>
            <a:fillRect/>
          </a:stretch>
        </p:blipFill>
        <p:spPr bwMode="auto">
          <a:xfrm>
            <a:off x="371475" y="6005513"/>
            <a:ext cx="8024813" cy="339725"/>
          </a:xfrm>
          <a:prstGeom prst="rect">
            <a:avLst/>
          </a:prstGeom>
          <a:noFill/>
          <a:ln w="9525">
            <a:noFill/>
            <a:miter lim="800000"/>
            <a:headEnd/>
            <a:tailEnd/>
          </a:ln>
        </p:spPr>
      </p:pic>
      <p:pic>
        <p:nvPicPr>
          <p:cNvPr id="40964" name="Picture 2"/>
          <p:cNvPicPr>
            <a:picLocks noChangeAspect="1"/>
          </p:cNvPicPr>
          <p:nvPr/>
        </p:nvPicPr>
        <p:blipFill>
          <a:blip r:embed="rId4" cstate="print"/>
          <a:srcRect/>
          <a:stretch>
            <a:fillRect/>
          </a:stretch>
        </p:blipFill>
        <p:spPr bwMode="auto">
          <a:xfrm>
            <a:off x="588963" y="4300538"/>
            <a:ext cx="8001000" cy="606425"/>
          </a:xfrm>
          <a:prstGeom prst="rect">
            <a:avLst/>
          </a:prstGeom>
          <a:noFill/>
          <a:ln w="9525">
            <a:noFill/>
            <a:miter lim="800000"/>
            <a:headEnd/>
            <a:tailEnd/>
          </a:ln>
        </p:spPr>
      </p:pic>
      <p:pic>
        <p:nvPicPr>
          <p:cNvPr id="40965" name="Picture 87" descr="Fuel pin"/>
          <p:cNvPicPr>
            <a:picLocks noChangeAspect="1" noChangeArrowheads="1"/>
          </p:cNvPicPr>
          <p:nvPr/>
        </p:nvPicPr>
        <p:blipFill>
          <a:blip r:embed="rId5" cstate="print">
            <a:lum bright="-40000" contrast="60000"/>
          </a:blip>
          <a:srcRect/>
          <a:stretch>
            <a:fillRect/>
          </a:stretch>
        </p:blipFill>
        <p:spPr bwMode="auto">
          <a:xfrm>
            <a:off x="257175" y="1752600"/>
            <a:ext cx="8255000" cy="1362075"/>
          </a:xfrm>
          <a:prstGeom prst="rect">
            <a:avLst/>
          </a:prstGeom>
          <a:noFill/>
          <a:ln w="9525">
            <a:noFill/>
            <a:miter lim="800000"/>
            <a:headEnd/>
            <a:tailEnd/>
          </a:ln>
        </p:spPr>
      </p:pic>
      <p:pic>
        <p:nvPicPr>
          <p:cNvPr id="40966" name="Picture 3"/>
          <p:cNvPicPr>
            <a:picLocks noChangeAspect="1"/>
          </p:cNvPicPr>
          <p:nvPr/>
        </p:nvPicPr>
        <p:blipFill>
          <a:blip r:embed="rId6" cstate="print"/>
          <a:srcRect t="25626" b="18948"/>
          <a:stretch>
            <a:fillRect/>
          </a:stretch>
        </p:blipFill>
        <p:spPr bwMode="auto">
          <a:xfrm>
            <a:off x="527050" y="5070475"/>
            <a:ext cx="8110538" cy="339725"/>
          </a:xfrm>
          <a:prstGeom prst="rect">
            <a:avLst/>
          </a:prstGeom>
          <a:noFill/>
          <a:ln w="9525">
            <a:noFill/>
            <a:miter lim="800000"/>
            <a:headEnd/>
            <a:tailEnd/>
          </a:ln>
        </p:spPr>
      </p:pic>
      <p:sp>
        <p:nvSpPr>
          <p:cNvPr id="40967" name="Rectangle 1"/>
          <p:cNvSpPr>
            <a:spLocks noChangeArrowheads="1"/>
          </p:cNvSpPr>
          <p:nvPr/>
        </p:nvSpPr>
        <p:spPr bwMode="auto">
          <a:xfrm>
            <a:off x="1085850" y="6369050"/>
            <a:ext cx="7143750" cy="339725"/>
          </a:xfrm>
          <a:prstGeom prst="rect">
            <a:avLst/>
          </a:prstGeom>
          <a:noFill/>
          <a:ln w="9525">
            <a:noFill/>
            <a:miter lim="800000"/>
            <a:headEnd/>
            <a:tailEnd/>
          </a:ln>
        </p:spPr>
        <p:txBody>
          <a:bodyPr>
            <a:spAutoFit/>
          </a:bodyPr>
          <a:lstStyle/>
          <a:p>
            <a:pPr eaLnBrk="1" hangingPunct="1"/>
            <a:r>
              <a:rPr lang="en-IN" altLang="en-US" sz="1600">
                <a:solidFill>
                  <a:srgbClr val="C00000"/>
                </a:solidFill>
                <a:latin typeface="Arial Black" pitchFamily="34" charset="0"/>
              </a:rPr>
              <a:t>NR OF Un-irradiated MOX fuel pin used to get baseline data</a:t>
            </a:r>
          </a:p>
        </p:txBody>
      </p:sp>
      <p:pic>
        <p:nvPicPr>
          <p:cNvPr id="40968" name="Picture 10"/>
          <p:cNvPicPr>
            <a:picLocks noChangeAspect="1" noChangeArrowheads="1"/>
          </p:cNvPicPr>
          <p:nvPr/>
        </p:nvPicPr>
        <p:blipFill>
          <a:blip r:embed="rId7" cstate="print"/>
          <a:srcRect l="2783" t="80391" r="2710" b="2565"/>
          <a:stretch>
            <a:fillRect/>
          </a:stretch>
        </p:blipFill>
        <p:spPr bwMode="auto">
          <a:xfrm>
            <a:off x="257175" y="1155700"/>
            <a:ext cx="8035925" cy="506413"/>
          </a:xfrm>
          <a:prstGeom prst="rect">
            <a:avLst/>
          </a:prstGeom>
          <a:noFill/>
          <a:ln w="9525">
            <a:noFill/>
            <a:miter lim="800000"/>
            <a:headEnd/>
            <a:tailEnd/>
          </a:ln>
        </p:spPr>
      </p:pic>
      <p:sp>
        <p:nvSpPr>
          <p:cNvPr id="40969" name="Rectangle 9"/>
          <p:cNvSpPr>
            <a:spLocks noChangeArrowheads="1"/>
          </p:cNvSpPr>
          <p:nvPr/>
        </p:nvSpPr>
        <p:spPr bwMode="auto">
          <a:xfrm>
            <a:off x="-26988" y="0"/>
            <a:ext cx="9144001" cy="461963"/>
          </a:xfrm>
          <a:prstGeom prst="rect">
            <a:avLst/>
          </a:prstGeom>
          <a:solidFill>
            <a:srgbClr val="0000FF"/>
          </a:solidFill>
          <a:ln w="9525">
            <a:noFill/>
            <a:miter lim="800000"/>
            <a:headEnd/>
            <a:tailEnd/>
          </a:ln>
        </p:spPr>
        <p:txBody>
          <a:bodyPr>
            <a:spAutoFit/>
          </a:bodyPr>
          <a:lstStyle/>
          <a:p>
            <a:pPr algn="ctr" eaLnBrk="1" hangingPunct="1"/>
            <a:r>
              <a:rPr lang="en-IN" altLang="en-US" sz="2400" b="1">
                <a:solidFill>
                  <a:schemeClr val="bg1"/>
                </a:solidFill>
                <a:latin typeface="Arial Black" pitchFamily="34" charset="0"/>
              </a:rPr>
              <a:t>Neutron Radiography</a:t>
            </a:r>
            <a:r>
              <a:rPr lang="en-US" altLang="en-US" sz="2400" b="1">
                <a:solidFill>
                  <a:schemeClr val="bg1"/>
                </a:solidFill>
                <a:latin typeface="Arial Black" pitchFamily="34" charset="0"/>
              </a:rPr>
              <a:t> of </a:t>
            </a:r>
            <a:r>
              <a:rPr lang="en-IN" altLang="en-US" sz="2400" b="1">
                <a:solidFill>
                  <a:schemeClr val="bg1"/>
                </a:solidFill>
                <a:latin typeface="Arial Black" pitchFamily="34" charset="0"/>
              </a:rPr>
              <a:t>Un-irradiated MOX fuel pin </a:t>
            </a:r>
            <a:endParaRPr lang="en-US" altLang="en-US" sz="2400" b="1">
              <a:solidFill>
                <a:schemeClr val="bg1"/>
              </a:solidFill>
              <a:latin typeface="Arial Black" pitchFamily="34" charset="0"/>
            </a:endParaRPr>
          </a:p>
        </p:txBody>
      </p:sp>
      <p:sp>
        <p:nvSpPr>
          <p:cNvPr id="40970" name="TextBox 9"/>
          <p:cNvSpPr txBox="1">
            <a:spLocks noChangeArrowheads="1"/>
          </p:cNvSpPr>
          <p:nvPr/>
        </p:nvSpPr>
        <p:spPr bwMode="auto">
          <a:xfrm>
            <a:off x="254000" y="1408113"/>
            <a:ext cx="3479800" cy="339725"/>
          </a:xfrm>
          <a:prstGeom prst="rect">
            <a:avLst/>
          </a:prstGeom>
          <a:noFill/>
          <a:ln w="9525">
            <a:noFill/>
            <a:miter lim="800000"/>
            <a:headEnd/>
            <a:tailEnd/>
          </a:ln>
        </p:spPr>
        <p:txBody>
          <a:bodyPr wrap="none">
            <a:spAutoFit/>
          </a:bodyPr>
          <a:lstStyle/>
          <a:p>
            <a:pPr eaLnBrk="1" hangingPunct="1"/>
            <a:r>
              <a:rPr lang="en-US" altLang="en-US" sz="1600">
                <a:solidFill>
                  <a:schemeClr val="bg1"/>
                </a:solidFill>
                <a:latin typeface="Arial Black" pitchFamily="34" charset="0"/>
              </a:rPr>
              <a:t>As – fabricated  MOX  fuel pin</a:t>
            </a:r>
          </a:p>
        </p:txBody>
      </p:sp>
      <p:sp>
        <p:nvSpPr>
          <p:cNvPr id="40971" name="TextBox 11"/>
          <p:cNvSpPr txBox="1">
            <a:spLocks noChangeArrowheads="1"/>
          </p:cNvSpPr>
          <p:nvPr/>
        </p:nvSpPr>
        <p:spPr bwMode="auto">
          <a:xfrm>
            <a:off x="952500" y="5551488"/>
            <a:ext cx="8048625" cy="338137"/>
          </a:xfrm>
          <a:prstGeom prst="rect">
            <a:avLst/>
          </a:prstGeom>
          <a:noFill/>
          <a:ln w="9525">
            <a:noFill/>
            <a:miter lim="800000"/>
            <a:headEnd/>
            <a:tailEnd/>
          </a:ln>
        </p:spPr>
        <p:txBody>
          <a:bodyPr wrap="none">
            <a:spAutoFit/>
          </a:bodyPr>
          <a:lstStyle/>
          <a:p>
            <a:pPr eaLnBrk="1" hangingPunct="1"/>
            <a:r>
              <a:rPr lang="en-US" altLang="en-US" sz="1600">
                <a:solidFill>
                  <a:srgbClr val="BB23B0"/>
                </a:solidFill>
                <a:latin typeface="Arial Black" pitchFamily="34" charset="0"/>
              </a:rPr>
              <a:t>Pellet dimensions  &amp; central channel  (10 kW, 8  min, Dysporsium foil) </a:t>
            </a:r>
          </a:p>
        </p:txBody>
      </p:sp>
      <p:sp>
        <p:nvSpPr>
          <p:cNvPr id="13" name="TextBox 10"/>
          <p:cNvSpPr txBox="1">
            <a:spLocks noChangeArrowheads="1"/>
          </p:cNvSpPr>
          <p:nvPr/>
        </p:nvSpPr>
        <p:spPr bwMode="auto">
          <a:xfrm>
            <a:off x="952500" y="3798888"/>
            <a:ext cx="7896225" cy="338137"/>
          </a:xfrm>
          <a:prstGeom prst="rect">
            <a:avLst/>
          </a:prstGeom>
          <a:noFill/>
          <a:ln>
            <a:noFill/>
          </a:ln>
          <a:extLst/>
        </p:spPr>
        <p:txBody>
          <a:bodyPr wrap="none">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defRPr/>
            </a:pPr>
            <a:r>
              <a:rPr lang="en-US" sz="1600" dirty="0" smtClean="0">
                <a:solidFill>
                  <a:schemeClr val="accent1">
                    <a:lumMod val="75000"/>
                  </a:schemeClr>
                </a:solidFill>
                <a:latin typeface="Arial Black" pitchFamily="34" charset="0"/>
              </a:rPr>
              <a:t>NR </a:t>
            </a:r>
            <a:r>
              <a:rPr lang="en-US" sz="1600" dirty="0" err="1" smtClean="0">
                <a:solidFill>
                  <a:schemeClr val="accent1">
                    <a:lumMod val="75000"/>
                  </a:schemeClr>
                </a:solidFill>
                <a:latin typeface="Arial Black" pitchFamily="34" charset="0"/>
              </a:rPr>
              <a:t>parametres</a:t>
            </a:r>
            <a:r>
              <a:rPr lang="en-US" sz="1600" dirty="0" smtClean="0">
                <a:solidFill>
                  <a:schemeClr val="accent1">
                    <a:lumMod val="75000"/>
                  </a:schemeClr>
                </a:solidFill>
                <a:latin typeface="Arial Black" pitchFamily="34" charset="0"/>
              </a:rPr>
              <a:t> (5 kW, 5  min, indium foil) chosen for Pellet integrity  </a:t>
            </a:r>
          </a:p>
        </p:txBody>
      </p:sp>
      <p:sp>
        <p:nvSpPr>
          <p:cNvPr id="40973" name="Rectangle 1"/>
          <p:cNvSpPr>
            <a:spLocks noChangeArrowheads="1"/>
          </p:cNvSpPr>
          <p:nvPr/>
        </p:nvSpPr>
        <p:spPr bwMode="auto">
          <a:xfrm>
            <a:off x="271463" y="669925"/>
            <a:ext cx="8845550" cy="354013"/>
          </a:xfrm>
          <a:prstGeom prst="rect">
            <a:avLst/>
          </a:prstGeom>
          <a:noFill/>
          <a:ln w="9525">
            <a:noFill/>
            <a:miter lim="800000"/>
            <a:headEnd/>
            <a:tailEnd/>
          </a:ln>
        </p:spPr>
        <p:txBody>
          <a:bodyPr>
            <a:spAutoFit/>
          </a:bodyPr>
          <a:lstStyle/>
          <a:p>
            <a:pPr eaLnBrk="1" hangingPunct="1"/>
            <a:r>
              <a:rPr lang="en-GB" altLang="en-US" sz="1700" b="1">
                <a:solidFill>
                  <a:srgbClr val="BB23B0"/>
                </a:solidFill>
                <a:latin typeface="Tahoma" pitchFamily="34" charset="0"/>
                <a:cs typeface="Tahoma" pitchFamily="34" charset="0"/>
              </a:rPr>
              <a:t>NR Detect of </a:t>
            </a:r>
            <a:r>
              <a:rPr lang="en-US" altLang="en-US" sz="1600">
                <a:solidFill>
                  <a:srgbClr val="BB23B0"/>
                </a:solidFill>
                <a:latin typeface="Arial Black" pitchFamily="34" charset="0"/>
              </a:rPr>
              <a:t>Pellet</a:t>
            </a:r>
            <a:r>
              <a:rPr lang="en-GB" altLang="en-US" sz="1700" b="1">
                <a:solidFill>
                  <a:srgbClr val="BB23B0"/>
                </a:solidFill>
                <a:latin typeface="Tahoma" pitchFamily="34" charset="0"/>
                <a:cs typeface="Tahoma" pitchFamily="34" charset="0"/>
              </a:rPr>
              <a:t> to </a:t>
            </a:r>
            <a:r>
              <a:rPr lang="en-US" altLang="en-US" sz="1600">
                <a:solidFill>
                  <a:srgbClr val="BB23B0"/>
                </a:solidFill>
                <a:latin typeface="Arial Black" pitchFamily="34" charset="0"/>
              </a:rPr>
              <a:t>Pellet </a:t>
            </a:r>
            <a:r>
              <a:rPr lang="en-GB" altLang="en-US" sz="1700" b="1">
                <a:solidFill>
                  <a:srgbClr val="BB23B0"/>
                </a:solidFill>
                <a:latin typeface="Tahoma" pitchFamily="34" charset="0"/>
                <a:cs typeface="Tahoma" pitchFamily="34" charset="0"/>
              </a:rPr>
              <a:t>spacing and gross dimensional changes in fuel pin  </a:t>
            </a:r>
            <a:endParaRPr lang="en-US" altLang="en-US">
              <a:solidFill>
                <a:srgbClr val="BB23B0"/>
              </a:solidFill>
            </a:endParaRPr>
          </a:p>
        </p:txBody>
      </p:sp>
      <p:pic>
        <p:nvPicPr>
          <p:cNvPr id="14" name="Picture 13" descr="IGCAR logo.jpg"/>
          <p:cNvPicPr>
            <a:picLocks noChangeAspect="1"/>
          </p:cNvPicPr>
          <p:nvPr/>
        </p:nvPicPr>
        <p:blipFill>
          <a:blip r:embed="rId8" cstate="print"/>
          <a:stretch>
            <a:fillRect/>
          </a:stretch>
        </p:blipFill>
        <p:spPr>
          <a:xfrm>
            <a:off x="8382000" y="5863344"/>
            <a:ext cx="762000" cy="918456"/>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1986" name="Picture 1"/>
          <p:cNvPicPr>
            <a:picLocks noChangeAspect="1"/>
          </p:cNvPicPr>
          <p:nvPr/>
        </p:nvPicPr>
        <p:blipFill>
          <a:blip r:embed="rId2" cstate="print"/>
          <a:srcRect l="16245" t="11429" r="10458"/>
          <a:stretch>
            <a:fillRect/>
          </a:stretch>
        </p:blipFill>
        <p:spPr bwMode="auto">
          <a:xfrm>
            <a:off x="212725" y="5203825"/>
            <a:ext cx="8723313" cy="450850"/>
          </a:xfrm>
          <a:prstGeom prst="rect">
            <a:avLst/>
          </a:prstGeom>
          <a:noFill/>
          <a:ln w="9525">
            <a:noFill/>
            <a:miter lim="800000"/>
            <a:headEnd/>
            <a:tailEnd/>
          </a:ln>
        </p:spPr>
      </p:pic>
      <p:grpSp>
        <p:nvGrpSpPr>
          <p:cNvPr id="2" name="Group 3"/>
          <p:cNvGrpSpPr>
            <a:grpSpLocks/>
          </p:cNvGrpSpPr>
          <p:nvPr/>
        </p:nvGrpSpPr>
        <p:grpSpPr bwMode="auto">
          <a:xfrm>
            <a:off x="239713" y="5688013"/>
            <a:ext cx="8816975" cy="533400"/>
            <a:chOff x="956248" y="5257796"/>
            <a:chExt cx="7151756" cy="346177"/>
          </a:xfrm>
        </p:grpSpPr>
        <p:pic>
          <p:nvPicPr>
            <p:cNvPr id="42008" name="Picture 2"/>
            <p:cNvPicPr>
              <a:picLocks noChangeAspect="1"/>
            </p:cNvPicPr>
            <p:nvPr/>
          </p:nvPicPr>
          <p:blipFill>
            <a:blip r:embed="rId3" cstate="print"/>
            <a:srcRect l="66621" t="5746" r="9636" b="5746"/>
            <a:stretch>
              <a:fillRect/>
            </a:stretch>
          </p:blipFill>
          <p:spPr bwMode="auto">
            <a:xfrm>
              <a:off x="5936909" y="5257801"/>
              <a:ext cx="2171095" cy="346172"/>
            </a:xfrm>
            <a:prstGeom prst="rect">
              <a:avLst/>
            </a:prstGeom>
            <a:noFill/>
            <a:ln w="9525">
              <a:noFill/>
              <a:miter lim="800000"/>
              <a:headEnd/>
              <a:tailEnd/>
            </a:ln>
          </p:spPr>
        </p:pic>
        <p:pic>
          <p:nvPicPr>
            <p:cNvPr id="42009" name="Picture 9"/>
            <p:cNvPicPr>
              <a:picLocks noChangeAspect="1"/>
            </p:cNvPicPr>
            <p:nvPr/>
          </p:nvPicPr>
          <p:blipFill>
            <a:blip r:embed="rId3" cstate="print"/>
            <a:srcRect l="11639" t="2" r="33392" b="11491"/>
            <a:stretch>
              <a:fillRect/>
            </a:stretch>
          </p:blipFill>
          <p:spPr bwMode="auto">
            <a:xfrm>
              <a:off x="956248" y="5257796"/>
              <a:ext cx="5026263" cy="346173"/>
            </a:xfrm>
            <a:prstGeom prst="rect">
              <a:avLst/>
            </a:prstGeom>
            <a:noFill/>
            <a:ln w="9525">
              <a:noFill/>
              <a:miter lim="800000"/>
              <a:headEnd/>
              <a:tailEnd/>
            </a:ln>
          </p:spPr>
        </p:pic>
      </p:grpSp>
      <p:pic>
        <p:nvPicPr>
          <p:cNvPr id="41988" name="Picture 1"/>
          <p:cNvPicPr>
            <a:picLocks noChangeAspect="1"/>
          </p:cNvPicPr>
          <p:nvPr/>
        </p:nvPicPr>
        <p:blipFill>
          <a:blip r:embed="rId4" cstate="print"/>
          <a:srcRect/>
          <a:stretch>
            <a:fillRect/>
          </a:stretch>
        </p:blipFill>
        <p:spPr bwMode="auto">
          <a:xfrm>
            <a:off x="231775" y="685800"/>
            <a:ext cx="8288338" cy="766763"/>
          </a:xfrm>
          <a:prstGeom prst="rect">
            <a:avLst/>
          </a:prstGeom>
          <a:noFill/>
          <a:ln w="9525">
            <a:noFill/>
            <a:miter lim="800000"/>
            <a:headEnd/>
            <a:tailEnd/>
          </a:ln>
        </p:spPr>
      </p:pic>
      <p:pic>
        <p:nvPicPr>
          <p:cNvPr id="41989" name="Picture 2"/>
          <p:cNvPicPr>
            <a:picLocks noChangeAspect="1"/>
          </p:cNvPicPr>
          <p:nvPr/>
        </p:nvPicPr>
        <p:blipFill>
          <a:blip r:embed="rId5" cstate="print"/>
          <a:srcRect r="15565"/>
          <a:stretch>
            <a:fillRect/>
          </a:stretch>
        </p:blipFill>
        <p:spPr bwMode="auto">
          <a:xfrm>
            <a:off x="228600" y="1676400"/>
            <a:ext cx="5864225" cy="1112838"/>
          </a:xfrm>
          <a:prstGeom prst="rect">
            <a:avLst/>
          </a:prstGeom>
          <a:noFill/>
          <a:ln w="9525">
            <a:noFill/>
            <a:miter lim="800000"/>
            <a:headEnd/>
            <a:tailEnd/>
          </a:ln>
        </p:spPr>
      </p:pic>
      <p:pic>
        <p:nvPicPr>
          <p:cNvPr id="41990" name="Picture 2"/>
          <p:cNvPicPr>
            <a:picLocks noChangeAspect="1" noChangeArrowheads="1"/>
          </p:cNvPicPr>
          <p:nvPr/>
        </p:nvPicPr>
        <p:blipFill>
          <a:blip r:embed="rId6" cstate="print"/>
          <a:srcRect t="45383"/>
          <a:stretch>
            <a:fillRect/>
          </a:stretch>
        </p:blipFill>
        <p:spPr bwMode="auto">
          <a:xfrm>
            <a:off x="217488" y="3962400"/>
            <a:ext cx="7326312" cy="1220788"/>
          </a:xfrm>
          <a:prstGeom prst="rect">
            <a:avLst/>
          </a:prstGeom>
          <a:noFill/>
          <a:ln w="9525">
            <a:noFill/>
            <a:miter lim="800000"/>
            <a:headEnd/>
            <a:tailEnd/>
          </a:ln>
        </p:spPr>
      </p:pic>
      <p:pic>
        <p:nvPicPr>
          <p:cNvPr id="41991" name="Picture 8"/>
          <p:cNvPicPr>
            <a:picLocks noChangeAspect="1" noChangeArrowheads="1"/>
          </p:cNvPicPr>
          <p:nvPr/>
        </p:nvPicPr>
        <p:blipFill>
          <a:blip r:embed="rId6" cstate="print"/>
          <a:srcRect r="9764" b="59621"/>
          <a:stretch>
            <a:fillRect/>
          </a:stretch>
        </p:blipFill>
        <p:spPr bwMode="auto">
          <a:xfrm>
            <a:off x="217488" y="2789238"/>
            <a:ext cx="6580187" cy="898525"/>
          </a:xfrm>
          <a:prstGeom prst="rect">
            <a:avLst/>
          </a:prstGeom>
          <a:noFill/>
          <a:ln w="9525">
            <a:noFill/>
            <a:miter lim="800000"/>
            <a:headEnd/>
            <a:tailEnd/>
          </a:ln>
        </p:spPr>
      </p:pic>
      <p:sp>
        <p:nvSpPr>
          <p:cNvPr id="41992" name="Rectangle 11"/>
          <p:cNvSpPr>
            <a:spLocks noChangeArrowheads="1"/>
          </p:cNvSpPr>
          <p:nvPr/>
        </p:nvSpPr>
        <p:spPr bwMode="auto">
          <a:xfrm>
            <a:off x="9525" y="0"/>
            <a:ext cx="9144000" cy="369888"/>
          </a:xfrm>
          <a:prstGeom prst="rect">
            <a:avLst/>
          </a:prstGeom>
          <a:solidFill>
            <a:schemeClr val="bg1"/>
          </a:solidFill>
          <a:ln w="9525">
            <a:noFill/>
            <a:miter lim="800000"/>
            <a:headEnd/>
            <a:tailEnd/>
          </a:ln>
        </p:spPr>
        <p:txBody>
          <a:bodyPr>
            <a:spAutoFit/>
          </a:bodyPr>
          <a:lstStyle/>
          <a:p>
            <a:pPr eaLnBrk="1" hangingPunct="1"/>
            <a:r>
              <a:rPr lang="en-IN" altLang="en-US" b="1" dirty="0">
                <a:solidFill>
                  <a:srgbClr val="0000FF"/>
                </a:solidFill>
                <a:latin typeface="Arial Black" pitchFamily="34" charset="0"/>
              </a:rPr>
              <a:t>Neutron Radiography</a:t>
            </a:r>
            <a:r>
              <a:rPr lang="en-US" altLang="en-US" b="1" dirty="0">
                <a:solidFill>
                  <a:srgbClr val="0000FF"/>
                </a:solidFill>
                <a:latin typeface="Arial Black" pitchFamily="34" charset="0"/>
              </a:rPr>
              <a:t> of </a:t>
            </a:r>
            <a:r>
              <a:rPr lang="en-IN" altLang="en-US" b="1" dirty="0">
                <a:solidFill>
                  <a:srgbClr val="0000FF"/>
                </a:solidFill>
                <a:latin typeface="Arial Black" pitchFamily="34" charset="0"/>
              </a:rPr>
              <a:t>Irradiated MOX fuel pin </a:t>
            </a:r>
            <a:r>
              <a:rPr lang="en-US" altLang="en-US" b="1" dirty="0">
                <a:solidFill>
                  <a:srgbClr val="0000FF"/>
                </a:solidFill>
                <a:latin typeface="Arial Black" pitchFamily="34" charset="0"/>
                <a:cs typeface="Times New Roman" pitchFamily="18" charset="0"/>
              </a:rPr>
              <a:t>burn-up of 112 </a:t>
            </a:r>
            <a:r>
              <a:rPr lang="en-US" altLang="en-US" b="1" dirty="0" err="1">
                <a:solidFill>
                  <a:srgbClr val="0000FF"/>
                </a:solidFill>
                <a:latin typeface="Arial Black" pitchFamily="34" charset="0"/>
                <a:cs typeface="Times New Roman" pitchFamily="18" charset="0"/>
              </a:rPr>
              <a:t>GWd</a:t>
            </a:r>
            <a:r>
              <a:rPr lang="en-US" altLang="en-US" b="1" dirty="0">
                <a:solidFill>
                  <a:srgbClr val="0000FF"/>
                </a:solidFill>
                <a:latin typeface="Arial Black" pitchFamily="34" charset="0"/>
                <a:cs typeface="Times New Roman" pitchFamily="18" charset="0"/>
              </a:rPr>
              <a:t>/t</a:t>
            </a:r>
            <a:r>
              <a:rPr lang="en-IN" altLang="en-US" b="1" dirty="0">
                <a:solidFill>
                  <a:srgbClr val="0000FF"/>
                </a:solidFill>
                <a:latin typeface="Arial Black" pitchFamily="34" charset="0"/>
              </a:rPr>
              <a:t> </a:t>
            </a:r>
            <a:endParaRPr lang="en-US" altLang="en-US" b="1" dirty="0">
              <a:solidFill>
                <a:srgbClr val="0000FF"/>
              </a:solidFill>
              <a:latin typeface="Arial Black" pitchFamily="34" charset="0"/>
            </a:endParaRPr>
          </a:p>
        </p:txBody>
      </p:sp>
      <p:sp>
        <p:nvSpPr>
          <p:cNvPr id="41993" name="TextBox 11"/>
          <p:cNvSpPr txBox="1">
            <a:spLocks noChangeArrowheads="1"/>
          </p:cNvSpPr>
          <p:nvPr/>
        </p:nvSpPr>
        <p:spPr bwMode="auto">
          <a:xfrm>
            <a:off x="58738" y="1371600"/>
            <a:ext cx="6435725" cy="369888"/>
          </a:xfrm>
          <a:prstGeom prst="rect">
            <a:avLst/>
          </a:prstGeom>
          <a:noFill/>
          <a:ln w="9525">
            <a:noFill/>
            <a:miter lim="800000"/>
            <a:headEnd/>
            <a:tailEnd/>
          </a:ln>
        </p:spPr>
        <p:txBody>
          <a:bodyPr wrap="none">
            <a:spAutoFit/>
          </a:bodyPr>
          <a:lstStyle/>
          <a:p>
            <a:pPr eaLnBrk="1" hangingPunct="1"/>
            <a:r>
              <a:rPr lang="en-US" altLang="en-US" dirty="0">
                <a:solidFill>
                  <a:srgbClr val="FF0000"/>
                </a:solidFill>
                <a:latin typeface="Arial Black" pitchFamily="34" charset="0"/>
              </a:rPr>
              <a:t>Pellet integrity  from  NR (10kW, 10 min, </a:t>
            </a:r>
            <a:r>
              <a:rPr lang="en-US" altLang="en-US" dirty="0" err="1">
                <a:solidFill>
                  <a:srgbClr val="FF0000"/>
                </a:solidFill>
                <a:latin typeface="Arial Black" pitchFamily="34" charset="0"/>
              </a:rPr>
              <a:t>Dy</a:t>
            </a:r>
            <a:r>
              <a:rPr lang="en-US" altLang="en-US" dirty="0">
                <a:solidFill>
                  <a:srgbClr val="FF0000"/>
                </a:solidFill>
                <a:latin typeface="Arial Black" pitchFamily="34" charset="0"/>
              </a:rPr>
              <a:t> foil) </a:t>
            </a:r>
          </a:p>
        </p:txBody>
      </p:sp>
      <p:sp>
        <p:nvSpPr>
          <p:cNvPr id="41994" name="TextBox 12"/>
          <p:cNvSpPr txBox="1">
            <a:spLocks noChangeArrowheads="1"/>
          </p:cNvSpPr>
          <p:nvPr/>
        </p:nvSpPr>
        <p:spPr bwMode="auto">
          <a:xfrm>
            <a:off x="228600" y="3659188"/>
            <a:ext cx="7116763" cy="369887"/>
          </a:xfrm>
          <a:prstGeom prst="rect">
            <a:avLst/>
          </a:prstGeom>
          <a:noFill/>
          <a:ln w="9525">
            <a:noFill/>
            <a:miter lim="800000"/>
            <a:headEnd/>
            <a:tailEnd/>
          </a:ln>
        </p:spPr>
        <p:txBody>
          <a:bodyPr wrap="none">
            <a:spAutoFit/>
          </a:bodyPr>
          <a:lstStyle/>
          <a:p>
            <a:pPr eaLnBrk="1" hangingPunct="1"/>
            <a:r>
              <a:rPr lang="en-US" altLang="en-US" dirty="0">
                <a:solidFill>
                  <a:srgbClr val="FF0000"/>
                </a:solidFill>
                <a:latin typeface="Arial Black" pitchFamily="34" charset="0"/>
              </a:rPr>
              <a:t>Pellet integrity  from  NR (12 kW, 10 min, indium foil) </a:t>
            </a:r>
          </a:p>
        </p:txBody>
      </p:sp>
      <p:cxnSp>
        <p:nvCxnSpPr>
          <p:cNvPr id="15" name="Straight Arrow Connector 14"/>
          <p:cNvCxnSpPr/>
          <p:nvPr/>
        </p:nvCxnSpPr>
        <p:spPr>
          <a:xfrm flipV="1">
            <a:off x="2819400" y="1143000"/>
            <a:ext cx="457200" cy="3810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16200000" flipH="1">
            <a:off x="2819400" y="1524000"/>
            <a:ext cx="381000" cy="3810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2716213" y="3367088"/>
            <a:ext cx="457200" cy="3810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6200000" flipH="1">
            <a:off x="2716213" y="3748088"/>
            <a:ext cx="381000" cy="3810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1999" name="TextBox 23"/>
          <p:cNvSpPr txBox="1">
            <a:spLocks noChangeArrowheads="1"/>
          </p:cNvSpPr>
          <p:nvPr/>
        </p:nvSpPr>
        <p:spPr bwMode="auto">
          <a:xfrm>
            <a:off x="228600" y="6324600"/>
            <a:ext cx="7170738" cy="369888"/>
          </a:xfrm>
          <a:prstGeom prst="rect">
            <a:avLst/>
          </a:prstGeom>
          <a:noFill/>
          <a:ln w="9525">
            <a:noFill/>
            <a:miter lim="800000"/>
            <a:headEnd/>
            <a:tailEnd/>
          </a:ln>
        </p:spPr>
        <p:txBody>
          <a:bodyPr wrap="none">
            <a:spAutoFit/>
          </a:bodyPr>
          <a:lstStyle/>
          <a:p>
            <a:pPr eaLnBrk="1" hangingPunct="1"/>
            <a:r>
              <a:rPr lang="en-US" altLang="en-US" dirty="0">
                <a:solidFill>
                  <a:srgbClr val="FF0000"/>
                </a:solidFill>
                <a:latin typeface="Arial Black" pitchFamily="34" charset="0"/>
              </a:rPr>
              <a:t>Pellet dimensions from  NR (12 kW,15 min, indium foil) </a:t>
            </a:r>
          </a:p>
        </p:txBody>
      </p:sp>
      <p:cxnSp>
        <p:nvCxnSpPr>
          <p:cNvPr id="25" name="Straight Arrow Connector 24"/>
          <p:cNvCxnSpPr/>
          <p:nvPr/>
        </p:nvCxnSpPr>
        <p:spPr>
          <a:xfrm rot="5400000" flipH="1" flipV="1">
            <a:off x="2662238" y="5676900"/>
            <a:ext cx="914400" cy="533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5400000" flipH="1" flipV="1">
            <a:off x="2852738" y="5943600"/>
            <a:ext cx="457200" cy="4572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4" name="Picture 23" descr="IGCAR logo.jpg"/>
          <p:cNvPicPr>
            <a:picLocks noChangeAspect="1"/>
          </p:cNvPicPr>
          <p:nvPr/>
        </p:nvPicPr>
        <p:blipFill>
          <a:blip r:embed="rId7" cstate="print"/>
          <a:stretch>
            <a:fillRect/>
          </a:stretch>
        </p:blipFill>
        <p:spPr>
          <a:xfrm>
            <a:off x="8382000" y="5867400"/>
            <a:ext cx="762000" cy="918456"/>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2028825" y="609600"/>
            <a:ext cx="5057775" cy="284163"/>
          </a:xfrm>
        </p:spPr>
        <p:txBody>
          <a:bodyPr>
            <a:normAutofit fontScale="90000"/>
          </a:bodyPr>
          <a:lstStyle/>
          <a:p>
            <a:pPr eaLnBrk="1" hangingPunct="1"/>
            <a:r>
              <a:rPr lang="en-IN" altLang="en-US" sz="1800" b="1" smtClean="0">
                <a:solidFill>
                  <a:srgbClr val="7030A0"/>
                </a:solidFill>
                <a:latin typeface="Tahoma" pitchFamily="34" charset="0"/>
                <a:cs typeface="Tahoma" pitchFamily="34" charset="0"/>
              </a:rPr>
              <a:t>Stack length from Neutron Radiography</a:t>
            </a:r>
          </a:p>
        </p:txBody>
      </p:sp>
      <p:pic>
        <p:nvPicPr>
          <p:cNvPr id="43011" name="Picture 10"/>
          <p:cNvPicPr>
            <a:picLocks noChangeAspect="1" noChangeArrowheads="1"/>
          </p:cNvPicPr>
          <p:nvPr/>
        </p:nvPicPr>
        <p:blipFill>
          <a:blip r:embed="rId3" cstate="print"/>
          <a:srcRect/>
          <a:stretch>
            <a:fillRect/>
          </a:stretch>
        </p:blipFill>
        <p:spPr bwMode="auto">
          <a:xfrm>
            <a:off x="395288" y="971550"/>
            <a:ext cx="8277225" cy="1050925"/>
          </a:xfrm>
          <a:prstGeom prst="rect">
            <a:avLst/>
          </a:prstGeom>
          <a:noFill/>
          <a:ln w="9525">
            <a:solidFill>
              <a:schemeClr val="tx1"/>
            </a:solidFill>
            <a:miter lim="800000"/>
            <a:headEnd/>
            <a:tailEnd/>
          </a:ln>
        </p:spPr>
      </p:pic>
      <p:sp>
        <p:nvSpPr>
          <p:cNvPr id="43012" name="Text Box 239"/>
          <p:cNvSpPr txBox="1">
            <a:spLocks noChangeArrowheads="1"/>
          </p:cNvSpPr>
          <p:nvPr/>
        </p:nvSpPr>
        <p:spPr bwMode="auto">
          <a:xfrm>
            <a:off x="374650" y="5638800"/>
            <a:ext cx="8297863" cy="1200150"/>
          </a:xfrm>
          <a:prstGeom prst="rect">
            <a:avLst/>
          </a:prstGeom>
          <a:solidFill>
            <a:srgbClr val="FFFF99"/>
          </a:solidFill>
          <a:ln w="9525">
            <a:solidFill>
              <a:schemeClr val="tx1"/>
            </a:solidFill>
            <a:miter lim="800000"/>
            <a:headEnd/>
            <a:tailEnd/>
          </a:ln>
        </p:spPr>
        <p:txBody>
          <a:bodyPr lIns="90000" tIns="46800" rIns="90000" bIns="46800">
            <a:spAutoFit/>
          </a:bodyPr>
          <a:lstStyle/>
          <a:p>
            <a:pPr eaLnBrk="1" hangingPunct="1">
              <a:buFont typeface="Wingdings" pitchFamily="2" charset="2"/>
              <a:buChar char="§"/>
            </a:pPr>
            <a:r>
              <a:rPr lang="en-IN" altLang="en-US">
                <a:solidFill>
                  <a:srgbClr val="000000"/>
                </a:solidFill>
                <a:cs typeface="Arial" pitchFamily="34" charset="0"/>
              </a:rPr>
              <a:t> Stack length measurements as tabulated above</a:t>
            </a:r>
          </a:p>
          <a:p>
            <a:pPr eaLnBrk="1" hangingPunct="1">
              <a:buFont typeface="Wingdings" pitchFamily="2" charset="2"/>
              <a:buChar char="§"/>
            </a:pPr>
            <a:r>
              <a:rPr lang="en-IN" altLang="en-US">
                <a:solidFill>
                  <a:srgbClr val="000000"/>
                </a:solidFill>
                <a:cs typeface="Arial" pitchFamily="34" charset="0"/>
              </a:rPr>
              <a:t> No indication of presence of chipped fuel particles or deposits in the plenum</a:t>
            </a:r>
          </a:p>
          <a:p>
            <a:pPr eaLnBrk="1" hangingPunct="1">
              <a:buFont typeface="Wingdings" pitchFamily="2" charset="2"/>
              <a:buChar char="§"/>
            </a:pPr>
            <a:r>
              <a:rPr lang="en-IN" altLang="en-US">
                <a:solidFill>
                  <a:srgbClr val="000000"/>
                </a:solidFill>
                <a:cs typeface="Arial" pitchFamily="34" charset="0"/>
              </a:rPr>
              <a:t> Inter pellet gaps are clearly visible in most of the fuel pins</a:t>
            </a:r>
          </a:p>
          <a:p>
            <a:pPr eaLnBrk="1" hangingPunct="1">
              <a:buFont typeface="Wingdings" pitchFamily="2" charset="2"/>
              <a:buChar char="§"/>
            </a:pPr>
            <a:r>
              <a:rPr lang="en-IN" altLang="en-US">
                <a:solidFill>
                  <a:srgbClr val="000000"/>
                </a:solidFill>
                <a:cs typeface="Arial" pitchFamily="34" charset="0"/>
              </a:rPr>
              <a:t> Inter pellet gap is not clearly delineated in one of the pins. </a:t>
            </a:r>
          </a:p>
        </p:txBody>
      </p:sp>
      <p:sp>
        <p:nvSpPr>
          <p:cNvPr id="43013" name="Rectangle 5"/>
          <p:cNvSpPr>
            <a:spLocks noChangeArrowheads="1"/>
          </p:cNvSpPr>
          <p:nvPr/>
        </p:nvSpPr>
        <p:spPr bwMode="auto">
          <a:xfrm>
            <a:off x="0" y="0"/>
            <a:ext cx="9144000" cy="369888"/>
          </a:xfrm>
          <a:prstGeom prst="rect">
            <a:avLst/>
          </a:prstGeom>
          <a:solidFill>
            <a:srgbClr val="0000FF"/>
          </a:solidFill>
          <a:ln w="9525">
            <a:noFill/>
            <a:miter lim="800000"/>
            <a:headEnd/>
            <a:tailEnd/>
          </a:ln>
        </p:spPr>
        <p:txBody>
          <a:bodyPr>
            <a:spAutoFit/>
          </a:bodyPr>
          <a:lstStyle/>
          <a:p>
            <a:pPr algn="ctr" eaLnBrk="1" hangingPunct="1"/>
            <a:r>
              <a:rPr lang="en-IN" altLang="en-US">
                <a:solidFill>
                  <a:schemeClr val="bg1"/>
                </a:solidFill>
                <a:latin typeface="Arial Black" pitchFamily="34" charset="0"/>
              </a:rPr>
              <a:t>Neutron Radiography</a:t>
            </a:r>
            <a:r>
              <a:rPr lang="en-US" altLang="en-US">
                <a:solidFill>
                  <a:schemeClr val="bg1"/>
                </a:solidFill>
                <a:latin typeface="Arial Black" pitchFamily="34" charset="0"/>
              </a:rPr>
              <a:t> of </a:t>
            </a:r>
            <a:r>
              <a:rPr lang="en-IN" altLang="en-US">
                <a:solidFill>
                  <a:schemeClr val="bg1"/>
                </a:solidFill>
                <a:latin typeface="Arial Black" pitchFamily="34" charset="0"/>
              </a:rPr>
              <a:t>Irradiated MOX fuel pin </a:t>
            </a:r>
            <a:r>
              <a:rPr lang="en-US" altLang="en-US">
                <a:solidFill>
                  <a:schemeClr val="bg1"/>
                </a:solidFill>
                <a:latin typeface="Arial Black" pitchFamily="34" charset="0"/>
                <a:cs typeface="Times New Roman" pitchFamily="18" charset="0"/>
              </a:rPr>
              <a:t>burn-up of 112 GWd/t</a:t>
            </a:r>
            <a:r>
              <a:rPr lang="en-IN" altLang="en-US">
                <a:solidFill>
                  <a:schemeClr val="bg1"/>
                </a:solidFill>
                <a:latin typeface="Arial Black" pitchFamily="34" charset="0"/>
              </a:rPr>
              <a:t> </a:t>
            </a:r>
            <a:endParaRPr lang="en-US" altLang="en-US">
              <a:solidFill>
                <a:schemeClr val="bg1"/>
              </a:solidFill>
              <a:latin typeface="Arial Black" pitchFamily="34" charset="0"/>
            </a:endParaRPr>
          </a:p>
        </p:txBody>
      </p:sp>
      <p:pic>
        <p:nvPicPr>
          <p:cNvPr id="43014" name="Picture 90" descr="3d1"/>
          <p:cNvPicPr>
            <a:picLocks noChangeAspect="1" noChangeArrowheads="1"/>
          </p:cNvPicPr>
          <p:nvPr/>
        </p:nvPicPr>
        <p:blipFill>
          <a:blip r:embed="rId4" cstate="print"/>
          <a:srcRect/>
          <a:stretch>
            <a:fillRect/>
          </a:stretch>
        </p:blipFill>
        <p:spPr bwMode="auto">
          <a:xfrm>
            <a:off x="395288" y="2208213"/>
            <a:ext cx="4419600" cy="2894012"/>
          </a:xfrm>
          <a:prstGeom prst="rect">
            <a:avLst/>
          </a:prstGeom>
          <a:noFill/>
          <a:ln w="9525">
            <a:noFill/>
            <a:miter lim="800000"/>
            <a:headEnd/>
            <a:tailEnd/>
          </a:ln>
        </p:spPr>
      </p:pic>
      <p:pic>
        <p:nvPicPr>
          <p:cNvPr id="43015" name="Picture 91" descr="RML FILM 8-1 rrrr"/>
          <p:cNvPicPr>
            <a:picLocks noChangeAspect="1" noChangeArrowheads="1"/>
          </p:cNvPicPr>
          <p:nvPr/>
        </p:nvPicPr>
        <p:blipFill>
          <a:blip r:embed="rId5" cstate="print"/>
          <a:srcRect/>
          <a:stretch>
            <a:fillRect/>
          </a:stretch>
        </p:blipFill>
        <p:spPr bwMode="auto">
          <a:xfrm>
            <a:off x="5257800" y="2208213"/>
            <a:ext cx="3603625" cy="1892300"/>
          </a:xfrm>
          <a:prstGeom prst="rect">
            <a:avLst/>
          </a:prstGeom>
          <a:noFill/>
          <a:ln w="9525">
            <a:noFill/>
            <a:miter lim="800000"/>
            <a:headEnd/>
            <a:tailEnd/>
          </a:ln>
        </p:spPr>
      </p:pic>
      <p:pic>
        <p:nvPicPr>
          <p:cNvPr id="43016" name="Picture 92" descr="3d1"/>
          <p:cNvPicPr>
            <a:picLocks noChangeAspect="1" noChangeArrowheads="1"/>
          </p:cNvPicPr>
          <p:nvPr/>
        </p:nvPicPr>
        <p:blipFill>
          <a:blip r:embed="rId6" cstate="print"/>
          <a:srcRect l="9280" t="2817" r="49564" b="79514"/>
          <a:stretch>
            <a:fillRect/>
          </a:stretch>
        </p:blipFill>
        <p:spPr bwMode="auto">
          <a:xfrm>
            <a:off x="5311775" y="4173538"/>
            <a:ext cx="3549650" cy="987425"/>
          </a:xfrm>
          <a:prstGeom prst="rect">
            <a:avLst/>
          </a:prstGeom>
          <a:noFill/>
          <a:ln w="9525">
            <a:noFill/>
            <a:miter lim="800000"/>
            <a:headEnd/>
            <a:tailEnd/>
          </a:ln>
        </p:spPr>
      </p:pic>
      <p:sp>
        <p:nvSpPr>
          <p:cNvPr id="43017" name="TextBox 52"/>
          <p:cNvSpPr txBox="1">
            <a:spLocks noChangeArrowheads="1"/>
          </p:cNvSpPr>
          <p:nvPr/>
        </p:nvSpPr>
        <p:spPr bwMode="auto">
          <a:xfrm>
            <a:off x="265113" y="5073650"/>
            <a:ext cx="8686800" cy="584200"/>
          </a:xfrm>
          <a:prstGeom prst="rect">
            <a:avLst/>
          </a:prstGeom>
          <a:noFill/>
          <a:ln w="9525">
            <a:noFill/>
            <a:miter lim="800000"/>
            <a:headEnd/>
            <a:tailEnd/>
          </a:ln>
        </p:spPr>
        <p:txBody>
          <a:bodyPr>
            <a:spAutoFit/>
          </a:bodyPr>
          <a:lstStyle/>
          <a:p>
            <a:pPr algn="ctr" eaLnBrk="1" hangingPunct="1"/>
            <a:r>
              <a:rPr lang="en-US" altLang="en-US" sz="1600" b="1">
                <a:solidFill>
                  <a:srgbClr val="0000FF"/>
                </a:solidFill>
                <a:latin typeface="Bookman Old Style" pitchFamily="18" charset="0"/>
                <a:ea typeface="MS PGothic" pitchFamily="34" charset="-128"/>
              </a:rPr>
              <a:t>NR images of un-irradiated MOX Fuel Pin showing bottom crimped region and Top spring region </a:t>
            </a:r>
          </a:p>
        </p:txBody>
      </p:sp>
      <p:pic>
        <p:nvPicPr>
          <p:cNvPr id="10" name="Picture 9" descr="IGCAR logo.jpg"/>
          <p:cNvPicPr>
            <a:picLocks noChangeAspect="1"/>
          </p:cNvPicPr>
          <p:nvPr/>
        </p:nvPicPr>
        <p:blipFill>
          <a:blip r:embed="rId7" cstate="print"/>
          <a:stretch>
            <a:fillRect/>
          </a:stretch>
        </p:blipFill>
        <p:spPr>
          <a:xfrm>
            <a:off x="8229600" y="5748320"/>
            <a:ext cx="762000" cy="918456"/>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7106" name="Picture 1"/>
          <p:cNvPicPr>
            <a:picLocks noChangeAspect="1" noChangeArrowheads="1"/>
          </p:cNvPicPr>
          <p:nvPr/>
        </p:nvPicPr>
        <p:blipFill>
          <a:blip r:embed="rId2" cstate="print"/>
          <a:srcRect l="7201" t="30281" r="6075" b="18657"/>
          <a:stretch>
            <a:fillRect/>
          </a:stretch>
        </p:blipFill>
        <p:spPr bwMode="auto">
          <a:xfrm>
            <a:off x="249238" y="3124200"/>
            <a:ext cx="3402012" cy="1600200"/>
          </a:xfrm>
          <a:prstGeom prst="rect">
            <a:avLst/>
          </a:prstGeom>
          <a:noFill/>
          <a:ln w="9525">
            <a:noFill/>
            <a:miter lim="800000"/>
            <a:headEnd/>
            <a:tailEnd/>
          </a:ln>
        </p:spPr>
      </p:pic>
      <p:pic>
        <p:nvPicPr>
          <p:cNvPr id="47107" name="Picture 1"/>
          <p:cNvPicPr>
            <a:picLocks noChangeAspect="1" noChangeArrowheads="1"/>
          </p:cNvPicPr>
          <p:nvPr/>
        </p:nvPicPr>
        <p:blipFill>
          <a:blip r:embed="rId3" cstate="print">
            <a:lum bright="-20000" contrast="40000"/>
          </a:blip>
          <a:srcRect l="4050" t="25969" r="2625" b="36563"/>
          <a:stretch>
            <a:fillRect/>
          </a:stretch>
        </p:blipFill>
        <p:spPr bwMode="auto">
          <a:xfrm>
            <a:off x="3810000" y="3124200"/>
            <a:ext cx="5002213" cy="1600200"/>
          </a:xfrm>
          <a:prstGeom prst="rect">
            <a:avLst/>
          </a:prstGeom>
          <a:noFill/>
          <a:ln w="9525">
            <a:noFill/>
            <a:miter lim="800000"/>
            <a:headEnd/>
            <a:tailEnd/>
          </a:ln>
        </p:spPr>
      </p:pic>
      <p:pic>
        <p:nvPicPr>
          <p:cNvPr id="47108" name="Picture 1"/>
          <p:cNvPicPr>
            <a:picLocks noChangeAspect="1" noChangeArrowheads="1"/>
          </p:cNvPicPr>
          <p:nvPr/>
        </p:nvPicPr>
        <p:blipFill>
          <a:blip r:embed="rId4" cstate="print"/>
          <a:srcRect l="2925" t="60938" r="3751" b="17157"/>
          <a:stretch>
            <a:fillRect/>
          </a:stretch>
        </p:blipFill>
        <p:spPr bwMode="auto">
          <a:xfrm>
            <a:off x="222250" y="4667250"/>
            <a:ext cx="8564563" cy="1603375"/>
          </a:xfrm>
          <a:prstGeom prst="rect">
            <a:avLst/>
          </a:prstGeom>
          <a:noFill/>
          <a:ln w="9525">
            <a:noFill/>
            <a:miter lim="800000"/>
            <a:headEnd/>
            <a:tailEnd/>
          </a:ln>
        </p:spPr>
      </p:pic>
      <p:sp>
        <p:nvSpPr>
          <p:cNvPr id="47109" name="TextBox 85"/>
          <p:cNvSpPr txBox="1">
            <a:spLocks noChangeArrowheads="1"/>
          </p:cNvSpPr>
          <p:nvPr/>
        </p:nvSpPr>
        <p:spPr bwMode="auto">
          <a:xfrm>
            <a:off x="76200" y="6270625"/>
            <a:ext cx="9067800" cy="323850"/>
          </a:xfrm>
          <a:prstGeom prst="rect">
            <a:avLst/>
          </a:prstGeom>
          <a:noFill/>
          <a:ln w="9525">
            <a:noFill/>
            <a:miter lim="800000"/>
            <a:headEnd/>
            <a:tailEnd/>
          </a:ln>
        </p:spPr>
        <p:txBody>
          <a:bodyPr>
            <a:spAutoFit/>
          </a:bodyPr>
          <a:lstStyle/>
          <a:p>
            <a:pPr algn="just" eaLnBrk="1" hangingPunct="1">
              <a:buClr>
                <a:srgbClr val="000000"/>
              </a:buClr>
              <a:buSzPct val="125000"/>
            </a:pPr>
            <a:r>
              <a:rPr lang="en-US" altLang="en-US" sz="1500" b="1">
                <a:solidFill>
                  <a:srgbClr val="7030A0"/>
                </a:solidFill>
                <a:latin typeface="Tahoma" pitchFamily="34" charset="0"/>
                <a:ea typeface="MS PGothic" pitchFamily="34" charset="-128"/>
                <a:cs typeface="Tahoma" pitchFamily="34" charset="0"/>
              </a:rPr>
              <a:t>Microdensitometer traces of irradiated fuel pellets has  indicated restructuring of fuel pellet</a:t>
            </a:r>
          </a:p>
        </p:txBody>
      </p:sp>
      <p:pic>
        <p:nvPicPr>
          <p:cNvPr id="47110" name="Picture 2"/>
          <p:cNvPicPr>
            <a:picLocks noChangeAspect="1" noChangeArrowheads="1"/>
          </p:cNvPicPr>
          <p:nvPr/>
        </p:nvPicPr>
        <p:blipFill>
          <a:blip r:embed="rId5" cstate="print"/>
          <a:srcRect t="1843"/>
          <a:stretch>
            <a:fillRect/>
          </a:stretch>
        </p:blipFill>
        <p:spPr bwMode="auto">
          <a:xfrm>
            <a:off x="249238" y="533400"/>
            <a:ext cx="5008562" cy="2590800"/>
          </a:xfrm>
          <a:prstGeom prst="rect">
            <a:avLst/>
          </a:prstGeom>
          <a:solidFill>
            <a:srgbClr val="FFFFFF"/>
          </a:solidFill>
          <a:ln w="9525">
            <a:noFill/>
            <a:miter lim="800000"/>
            <a:headEnd/>
            <a:tailEnd/>
          </a:ln>
        </p:spPr>
      </p:pic>
      <p:pic>
        <p:nvPicPr>
          <p:cNvPr id="47111" name="Picture 3"/>
          <p:cNvPicPr>
            <a:picLocks noChangeAspect="1" noChangeArrowheads="1"/>
          </p:cNvPicPr>
          <p:nvPr/>
        </p:nvPicPr>
        <p:blipFill>
          <a:blip r:embed="rId6" cstate="print">
            <a:lum bright="6000"/>
            <a:grayscl/>
          </a:blip>
          <a:srcRect/>
          <a:stretch>
            <a:fillRect/>
          </a:stretch>
        </p:blipFill>
        <p:spPr bwMode="auto">
          <a:xfrm>
            <a:off x="6099175" y="720725"/>
            <a:ext cx="2209800" cy="2216150"/>
          </a:xfrm>
          <a:prstGeom prst="rect">
            <a:avLst/>
          </a:prstGeom>
          <a:noFill/>
          <a:ln w="9360">
            <a:solidFill>
              <a:srgbClr val="EEECE1"/>
            </a:solidFill>
            <a:miter lim="800000"/>
            <a:headEnd/>
            <a:tailEnd/>
          </a:ln>
        </p:spPr>
      </p:pic>
      <p:sp>
        <p:nvSpPr>
          <p:cNvPr id="47112" name="Text Box 1"/>
          <p:cNvSpPr txBox="1">
            <a:spLocks noChangeArrowheads="1"/>
          </p:cNvSpPr>
          <p:nvPr/>
        </p:nvSpPr>
        <p:spPr bwMode="auto">
          <a:xfrm>
            <a:off x="0" y="0"/>
            <a:ext cx="9144000" cy="533400"/>
          </a:xfrm>
          <a:prstGeom prst="rect">
            <a:avLst/>
          </a:prstGeom>
          <a:solidFill>
            <a:srgbClr val="0000FF"/>
          </a:solidFill>
          <a:ln w="9525">
            <a:noFill/>
            <a:miter lim="800000"/>
            <a:headEnd/>
            <a:tailEnd/>
          </a:ln>
        </p:spPr>
        <p:txBody>
          <a:bodyPr/>
          <a:lstStyle/>
          <a:p>
            <a:pPr algn="ct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2200">
                <a:solidFill>
                  <a:srgbClr val="FFFFFF"/>
                </a:solidFill>
                <a:latin typeface="Arial Black" pitchFamily="34" charset="0"/>
                <a:cs typeface="Arial" pitchFamily="34" charset="0"/>
              </a:rPr>
              <a:t>Fuel r</a:t>
            </a:r>
            <a:r>
              <a:rPr lang="en-US" altLang="en-US" sz="2200">
                <a:solidFill>
                  <a:srgbClr val="FFFFFF"/>
                </a:solidFill>
                <a:latin typeface="Arial Black" pitchFamily="34" charset="0"/>
                <a:ea typeface="MS PGothic" pitchFamily="34" charset="-128"/>
              </a:rPr>
              <a:t>estructuring : </a:t>
            </a:r>
            <a:r>
              <a:rPr lang="en-US" altLang="en-US" sz="2200">
                <a:solidFill>
                  <a:srgbClr val="FFFFFF"/>
                </a:solidFill>
                <a:latin typeface="Arial Black" pitchFamily="34" charset="0"/>
                <a:cs typeface="Arial" pitchFamily="34" charset="0"/>
              </a:rPr>
              <a:t>Correlation  of </a:t>
            </a:r>
            <a:r>
              <a:rPr lang="en-US" altLang="en-US" sz="2200">
                <a:solidFill>
                  <a:srgbClr val="FFFFFF"/>
                </a:solidFill>
                <a:latin typeface="Arial Black" pitchFamily="34" charset="0"/>
                <a:ea typeface="MS PGothic" pitchFamily="34" charset="-128"/>
              </a:rPr>
              <a:t>N</a:t>
            </a:r>
            <a:r>
              <a:rPr lang="en-IN" altLang="en-US" sz="2200">
                <a:solidFill>
                  <a:srgbClr val="FFFFFF"/>
                </a:solidFill>
                <a:latin typeface="Arial Black" pitchFamily="34" charset="0"/>
                <a:cs typeface="Arial" pitchFamily="34" charset="0"/>
              </a:rPr>
              <a:t>R &amp; Metallography</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Text Box 17"/>
          <p:cNvSpPr txBox="1">
            <a:spLocks noChangeArrowheads="1"/>
          </p:cNvSpPr>
          <p:nvPr/>
        </p:nvSpPr>
        <p:spPr bwMode="auto">
          <a:xfrm>
            <a:off x="0" y="2068513"/>
            <a:ext cx="9296400" cy="354012"/>
          </a:xfrm>
          <a:prstGeom prst="rect">
            <a:avLst/>
          </a:prstGeom>
          <a:noFill/>
          <a:ln w="9525">
            <a:noFill/>
            <a:miter lim="800000"/>
            <a:headEnd/>
            <a:tailEnd/>
          </a:ln>
        </p:spPr>
        <p:txBody>
          <a:bodyPr>
            <a:spAutoFit/>
          </a:bodyPr>
          <a:lstStyle/>
          <a:p>
            <a:pPr defTabSz="4127500" eaLnBrk="1" hangingPunct="1">
              <a:spcBef>
                <a:spcPct val="50000"/>
              </a:spcBef>
              <a:buFont typeface="Wingdings" pitchFamily="2" charset="2"/>
              <a:buNone/>
            </a:pPr>
            <a:r>
              <a:rPr lang="en-US" altLang="en-US" sz="1700" b="1">
                <a:solidFill>
                  <a:srgbClr val="0000FF"/>
                </a:solidFill>
                <a:latin typeface="Tahoma" pitchFamily="34" charset="0"/>
                <a:ea typeface="MS PGothic" pitchFamily="34" charset="-128"/>
                <a:cs typeface="Tahoma" pitchFamily="34" charset="0"/>
              </a:rPr>
              <a:t>Neutron Radiographs of the control rod showing pellet cracking in the foot end  </a:t>
            </a:r>
          </a:p>
        </p:txBody>
      </p:sp>
      <p:grpSp>
        <p:nvGrpSpPr>
          <p:cNvPr id="2" name="Group 19"/>
          <p:cNvGrpSpPr>
            <a:grpSpLocks/>
          </p:cNvGrpSpPr>
          <p:nvPr/>
        </p:nvGrpSpPr>
        <p:grpSpPr bwMode="auto">
          <a:xfrm>
            <a:off x="138113" y="542925"/>
            <a:ext cx="6403975" cy="1562100"/>
            <a:chOff x="460" y="10761"/>
            <a:chExt cx="3835" cy="1526"/>
          </a:xfrm>
        </p:grpSpPr>
        <p:grpSp>
          <p:nvGrpSpPr>
            <p:cNvPr id="3" name="Group 20"/>
            <p:cNvGrpSpPr>
              <a:grpSpLocks/>
            </p:cNvGrpSpPr>
            <p:nvPr/>
          </p:nvGrpSpPr>
          <p:grpSpPr bwMode="auto">
            <a:xfrm>
              <a:off x="460" y="10761"/>
              <a:ext cx="3835" cy="1526"/>
              <a:chOff x="5692" y="11376"/>
              <a:chExt cx="3835" cy="1526"/>
            </a:xfrm>
          </p:grpSpPr>
          <p:sp>
            <p:nvSpPr>
              <p:cNvPr id="9" name="Text Box 21"/>
              <p:cNvSpPr txBox="1">
                <a:spLocks noChangeArrowheads="1"/>
              </p:cNvSpPr>
              <p:nvPr/>
            </p:nvSpPr>
            <p:spPr bwMode="auto">
              <a:xfrm>
                <a:off x="8393" y="12558"/>
                <a:ext cx="1093" cy="332"/>
              </a:xfrm>
              <a:prstGeom prst="rect">
                <a:avLst/>
              </a:prstGeom>
              <a:noFill/>
              <a:ln>
                <a:noFill/>
              </a:ln>
              <a:effectLst/>
              <a:extLst/>
            </p:spPr>
            <p:txBody>
              <a:bodyPr>
                <a:spAutoFit/>
              </a:bodyPr>
              <a:lstStyle>
                <a:lvl1pPr defTabSz="4127500" eaLnBrk="0" hangingPunct="0">
                  <a:defRPr sz="2500">
                    <a:solidFill>
                      <a:schemeClr val="tx1"/>
                    </a:solidFill>
                    <a:latin typeface="Helvetica" pitchFamily="-111" charset="0"/>
                    <a:ea typeface="ＭＳ Ｐゴシック" pitchFamily="34" charset="-128"/>
                  </a:defRPr>
                </a:lvl1pPr>
                <a:lvl2pPr marL="457200" defTabSz="4127500" eaLnBrk="0" hangingPunct="0">
                  <a:defRPr sz="2500">
                    <a:solidFill>
                      <a:schemeClr val="tx1"/>
                    </a:solidFill>
                    <a:latin typeface="Helvetica" pitchFamily="-111" charset="0"/>
                    <a:ea typeface="ＭＳ Ｐゴシック" pitchFamily="34" charset="-128"/>
                  </a:defRPr>
                </a:lvl2pPr>
                <a:lvl3pPr marL="914400" defTabSz="4127500" eaLnBrk="0" hangingPunct="0">
                  <a:defRPr sz="2500">
                    <a:solidFill>
                      <a:schemeClr val="tx1"/>
                    </a:solidFill>
                    <a:latin typeface="Helvetica" pitchFamily="-111" charset="0"/>
                    <a:ea typeface="ＭＳ Ｐゴシック" pitchFamily="34" charset="-128"/>
                  </a:defRPr>
                </a:lvl3pPr>
                <a:lvl4pPr marL="1371600" defTabSz="4127500" eaLnBrk="0" hangingPunct="0">
                  <a:defRPr sz="2500">
                    <a:solidFill>
                      <a:schemeClr val="tx1"/>
                    </a:solidFill>
                    <a:latin typeface="Helvetica" pitchFamily="-111" charset="0"/>
                    <a:ea typeface="ＭＳ Ｐゴシック" pitchFamily="34" charset="-128"/>
                  </a:defRPr>
                </a:lvl4pPr>
                <a:lvl5pPr marL="1828800" defTabSz="4127500" eaLnBrk="0" hangingPunct="0">
                  <a:defRPr sz="2500">
                    <a:solidFill>
                      <a:schemeClr val="tx1"/>
                    </a:solidFill>
                    <a:latin typeface="Helvetica" pitchFamily="-111" charset="0"/>
                    <a:ea typeface="ＭＳ Ｐゴシック" pitchFamily="34" charset="-128"/>
                  </a:defRPr>
                </a:lvl5pPr>
                <a:lvl6pPr defTabSz="4127500" eaLnBrk="0" fontAlgn="base" hangingPunct="0">
                  <a:spcBef>
                    <a:spcPct val="0"/>
                  </a:spcBef>
                  <a:spcAft>
                    <a:spcPct val="0"/>
                  </a:spcAft>
                  <a:defRPr sz="2500">
                    <a:solidFill>
                      <a:schemeClr val="tx1"/>
                    </a:solidFill>
                    <a:latin typeface="Helvetica" pitchFamily="-111" charset="0"/>
                    <a:ea typeface="ＭＳ Ｐゴシック" pitchFamily="34" charset="-128"/>
                  </a:defRPr>
                </a:lvl6pPr>
                <a:lvl7pPr defTabSz="4127500" eaLnBrk="0" fontAlgn="base" hangingPunct="0">
                  <a:spcBef>
                    <a:spcPct val="0"/>
                  </a:spcBef>
                  <a:spcAft>
                    <a:spcPct val="0"/>
                  </a:spcAft>
                  <a:defRPr sz="2500">
                    <a:solidFill>
                      <a:schemeClr val="tx1"/>
                    </a:solidFill>
                    <a:latin typeface="Helvetica" pitchFamily="-111" charset="0"/>
                    <a:ea typeface="ＭＳ Ｐゴシック" pitchFamily="34" charset="-128"/>
                  </a:defRPr>
                </a:lvl7pPr>
                <a:lvl8pPr defTabSz="4127500" eaLnBrk="0" fontAlgn="base" hangingPunct="0">
                  <a:spcBef>
                    <a:spcPct val="0"/>
                  </a:spcBef>
                  <a:spcAft>
                    <a:spcPct val="0"/>
                  </a:spcAft>
                  <a:defRPr sz="2500">
                    <a:solidFill>
                      <a:schemeClr val="tx1"/>
                    </a:solidFill>
                    <a:latin typeface="Helvetica" pitchFamily="-111" charset="0"/>
                    <a:ea typeface="ＭＳ Ｐゴシック" pitchFamily="34" charset="-128"/>
                  </a:defRPr>
                </a:lvl8pPr>
                <a:lvl9pPr defTabSz="4127500" eaLnBrk="0" fontAlgn="base" hangingPunct="0">
                  <a:spcBef>
                    <a:spcPct val="0"/>
                  </a:spcBef>
                  <a:spcAft>
                    <a:spcPct val="0"/>
                  </a:spcAft>
                  <a:defRPr sz="2500">
                    <a:solidFill>
                      <a:schemeClr val="tx1"/>
                    </a:solidFill>
                    <a:latin typeface="Helvetica" pitchFamily="-111" charset="0"/>
                    <a:ea typeface="ＭＳ Ｐゴシック" pitchFamily="34" charset="-128"/>
                  </a:defRPr>
                </a:lvl9pPr>
              </a:lstStyle>
              <a:p>
                <a:pPr algn="ctr" eaLnBrk="1" fontAlgn="auto" hangingPunct="1">
                  <a:spcBef>
                    <a:spcPct val="50000"/>
                  </a:spcBef>
                  <a:spcAft>
                    <a:spcPts val="0"/>
                  </a:spcAft>
                  <a:buFont typeface="Wingdings" pitchFamily="2" charset="2"/>
                  <a:buNone/>
                  <a:defRPr/>
                </a:pPr>
                <a:r>
                  <a:rPr lang="en-US" sz="1600" kern="0" dirty="0" smtClean="0">
                    <a:solidFill>
                      <a:srgbClr val="EA157A"/>
                    </a:solidFill>
                    <a:latin typeface="Arial Unicode MS" pitchFamily="34" charset="-128"/>
                  </a:rPr>
                  <a:t>Sodium filter  </a:t>
                </a:r>
              </a:p>
            </p:txBody>
          </p:sp>
          <p:sp>
            <p:nvSpPr>
              <p:cNvPr id="10" name="Text Box 22"/>
              <p:cNvSpPr txBox="1">
                <a:spLocks noChangeArrowheads="1"/>
              </p:cNvSpPr>
              <p:nvPr/>
            </p:nvSpPr>
            <p:spPr bwMode="auto">
              <a:xfrm>
                <a:off x="5692" y="12572"/>
                <a:ext cx="1804" cy="330"/>
              </a:xfrm>
              <a:prstGeom prst="rect">
                <a:avLst/>
              </a:prstGeom>
              <a:noFill/>
              <a:ln>
                <a:noFill/>
              </a:ln>
              <a:effectLst/>
              <a:extLst/>
            </p:spPr>
            <p:txBody>
              <a:bodyPr>
                <a:spAutoFit/>
              </a:bodyPr>
              <a:lstStyle>
                <a:lvl1pPr defTabSz="4127500" eaLnBrk="0" hangingPunct="0">
                  <a:defRPr sz="2500">
                    <a:solidFill>
                      <a:schemeClr val="tx1"/>
                    </a:solidFill>
                    <a:latin typeface="Helvetica" pitchFamily="-111" charset="0"/>
                    <a:ea typeface="ＭＳ Ｐゴシック" pitchFamily="34" charset="-128"/>
                  </a:defRPr>
                </a:lvl1pPr>
                <a:lvl2pPr marL="457200" defTabSz="4127500" eaLnBrk="0" hangingPunct="0">
                  <a:defRPr sz="2500">
                    <a:solidFill>
                      <a:schemeClr val="tx1"/>
                    </a:solidFill>
                    <a:latin typeface="Helvetica" pitchFamily="-111" charset="0"/>
                    <a:ea typeface="ＭＳ Ｐゴシック" pitchFamily="34" charset="-128"/>
                  </a:defRPr>
                </a:lvl2pPr>
                <a:lvl3pPr marL="914400" defTabSz="4127500" eaLnBrk="0" hangingPunct="0">
                  <a:defRPr sz="2500">
                    <a:solidFill>
                      <a:schemeClr val="tx1"/>
                    </a:solidFill>
                    <a:latin typeface="Helvetica" pitchFamily="-111" charset="0"/>
                    <a:ea typeface="ＭＳ Ｐゴシック" pitchFamily="34" charset="-128"/>
                  </a:defRPr>
                </a:lvl3pPr>
                <a:lvl4pPr marL="1371600" defTabSz="4127500" eaLnBrk="0" hangingPunct="0">
                  <a:defRPr sz="2500">
                    <a:solidFill>
                      <a:schemeClr val="tx1"/>
                    </a:solidFill>
                    <a:latin typeface="Helvetica" pitchFamily="-111" charset="0"/>
                    <a:ea typeface="ＭＳ Ｐゴシック" pitchFamily="34" charset="-128"/>
                  </a:defRPr>
                </a:lvl4pPr>
                <a:lvl5pPr marL="1828800" defTabSz="4127500" eaLnBrk="0" hangingPunct="0">
                  <a:defRPr sz="2500">
                    <a:solidFill>
                      <a:schemeClr val="tx1"/>
                    </a:solidFill>
                    <a:latin typeface="Helvetica" pitchFamily="-111" charset="0"/>
                    <a:ea typeface="ＭＳ Ｐゴシック" pitchFamily="34" charset="-128"/>
                  </a:defRPr>
                </a:lvl5pPr>
                <a:lvl6pPr defTabSz="4127500" eaLnBrk="0" fontAlgn="base" hangingPunct="0">
                  <a:spcBef>
                    <a:spcPct val="0"/>
                  </a:spcBef>
                  <a:spcAft>
                    <a:spcPct val="0"/>
                  </a:spcAft>
                  <a:defRPr sz="2500">
                    <a:solidFill>
                      <a:schemeClr val="tx1"/>
                    </a:solidFill>
                    <a:latin typeface="Helvetica" pitchFamily="-111" charset="0"/>
                    <a:ea typeface="ＭＳ Ｐゴシック" pitchFamily="34" charset="-128"/>
                  </a:defRPr>
                </a:lvl6pPr>
                <a:lvl7pPr defTabSz="4127500" eaLnBrk="0" fontAlgn="base" hangingPunct="0">
                  <a:spcBef>
                    <a:spcPct val="0"/>
                  </a:spcBef>
                  <a:spcAft>
                    <a:spcPct val="0"/>
                  </a:spcAft>
                  <a:defRPr sz="2500">
                    <a:solidFill>
                      <a:schemeClr val="tx1"/>
                    </a:solidFill>
                    <a:latin typeface="Helvetica" pitchFamily="-111" charset="0"/>
                    <a:ea typeface="ＭＳ Ｐゴシック" pitchFamily="34" charset="-128"/>
                  </a:defRPr>
                </a:lvl7pPr>
                <a:lvl8pPr defTabSz="4127500" eaLnBrk="0" fontAlgn="base" hangingPunct="0">
                  <a:spcBef>
                    <a:spcPct val="0"/>
                  </a:spcBef>
                  <a:spcAft>
                    <a:spcPct val="0"/>
                  </a:spcAft>
                  <a:defRPr sz="2500">
                    <a:solidFill>
                      <a:schemeClr val="tx1"/>
                    </a:solidFill>
                    <a:latin typeface="Helvetica" pitchFamily="-111" charset="0"/>
                    <a:ea typeface="ＭＳ Ｐゴシック" pitchFamily="34" charset="-128"/>
                  </a:defRPr>
                </a:lvl8pPr>
                <a:lvl9pPr defTabSz="4127500" eaLnBrk="0" fontAlgn="base" hangingPunct="0">
                  <a:spcBef>
                    <a:spcPct val="0"/>
                  </a:spcBef>
                  <a:spcAft>
                    <a:spcPct val="0"/>
                  </a:spcAft>
                  <a:defRPr sz="2500">
                    <a:solidFill>
                      <a:schemeClr val="tx1"/>
                    </a:solidFill>
                    <a:latin typeface="Helvetica" pitchFamily="-111" charset="0"/>
                    <a:ea typeface="ＭＳ Ｐゴシック" pitchFamily="34" charset="-128"/>
                  </a:defRPr>
                </a:lvl9pPr>
              </a:lstStyle>
              <a:p>
                <a:pPr algn="ctr" eaLnBrk="1" fontAlgn="auto" hangingPunct="1">
                  <a:spcBef>
                    <a:spcPct val="50000"/>
                  </a:spcBef>
                  <a:spcAft>
                    <a:spcPts val="0"/>
                  </a:spcAft>
                  <a:buFont typeface="Wingdings" pitchFamily="2" charset="2"/>
                  <a:buNone/>
                  <a:defRPr/>
                </a:pPr>
                <a:r>
                  <a:rPr lang="en-US" sz="1600" kern="0" dirty="0" smtClean="0">
                    <a:solidFill>
                      <a:srgbClr val="EA157A"/>
                    </a:solidFill>
                    <a:latin typeface="Tahoma" pitchFamily="34" charset="0"/>
                    <a:cs typeface="Tahoma" pitchFamily="34" charset="0"/>
                  </a:rPr>
                  <a:t>Cracked pellet  in the foot end</a:t>
                </a:r>
                <a:r>
                  <a:rPr lang="en-US" sz="1600" kern="0" dirty="0" smtClean="0">
                    <a:solidFill>
                      <a:srgbClr val="0000CC"/>
                    </a:solidFill>
                    <a:latin typeface="Tahoma" pitchFamily="34" charset="0"/>
                    <a:cs typeface="Tahoma" pitchFamily="34" charset="0"/>
                  </a:rPr>
                  <a:t> </a:t>
                </a:r>
              </a:p>
            </p:txBody>
          </p:sp>
          <p:pic>
            <p:nvPicPr>
              <p:cNvPr id="51223" name="Picture 23" descr="CR 30KW Direct"/>
              <p:cNvPicPr>
                <a:picLocks noChangeAspect="1" noChangeArrowheads="1"/>
              </p:cNvPicPr>
              <p:nvPr/>
            </p:nvPicPr>
            <p:blipFill>
              <a:blip r:embed="rId2" cstate="print">
                <a:lum bright="18000" contrast="12000"/>
              </a:blip>
              <a:srcRect l="9982" t="19843" r="27907" b="8794"/>
              <a:stretch>
                <a:fillRect/>
              </a:stretch>
            </p:blipFill>
            <p:spPr bwMode="auto">
              <a:xfrm>
                <a:off x="5760" y="11376"/>
                <a:ext cx="3767" cy="1199"/>
              </a:xfrm>
              <a:prstGeom prst="rect">
                <a:avLst/>
              </a:prstGeom>
              <a:noFill/>
              <a:ln w="9525">
                <a:noFill/>
                <a:miter lim="800000"/>
                <a:headEnd/>
                <a:tailEnd/>
              </a:ln>
            </p:spPr>
          </p:pic>
        </p:grpSp>
        <p:sp>
          <p:nvSpPr>
            <p:cNvPr id="7" name="Line 24"/>
            <p:cNvSpPr>
              <a:spLocks noChangeShapeType="1"/>
            </p:cNvSpPr>
            <p:nvPr/>
          </p:nvSpPr>
          <p:spPr bwMode="auto">
            <a:xfrm flipH="1" flipV="1">
              <a:off x="3168" y="11370"/>
              <a:ext cx="434" cy="588"/>
            </a:xfrm>
            <a:prstGeom prst="line">
              <a:avLst/>
            </a:prstGeom>
            <a:noFill/>
            <a:ln w="15875">
              <a:solidFill>
                <a:sysClr val="windowText" lastClr="000000"/>
              </a:solidFill>
              <a:round/>
              <a:headEnd/>
              <a:tailEnd type="triangle" w="lg" len="lg"/>
            </a:ln>
            <a:effectLst/>
            <a:extLst/>
          </p:spPr>
          <p:txBody>
            <a:bodyPr/>
            <a:lstStyle/>
            <a:p>
              <a:pPr eaLnBrk="1" fontAlgn="auto" hangingPunct="1">
                <a:spcBef>
                  <a:spcPts val="0"/>
                </a:spcBef>
                <a:spcAft>
                  <a:spcPts val="0"/>
                </a:spcAft>
                <a:defRPr/>
              </a:pPr>
              <a:endParaRPr lang="en-US" kern="0">
                <a:solidFill>
                  <a:sysClr val="windowText" lastClr="000000"/>
                </a:solidFill>
              </a:endParaRPr>
            </a:p>
          </p:txBody>
        </p:sp>
        <p:sp>
          <p:nvSpPr>
            <p:cNvPr id="8" name="Line 25"/>
            <p:cNvSpPr>
              <a:spLocks noChangeShapeType="1"/>
            </p:cNvSpPr>
            <p:nvPr/>
          </p:nvSpPr>
          <p:spPr bwMode="auto">
            <a:xfrm flipV="1">
              <a:off x="1230" y="10942"/>
              <a:ext cx="364" cy="1163"/>
            </a:xfrm>
            <a:prstGeom prst="line">
              <a:avLst/>
            </a:prstGeom>
            <a:noFill/>
            <a:ln w="19050">
              <a:solidFill>
                <a:sysClr val="windowText" lastClr="000000"/>
              </a:solidFill>
              <a:round/>
              <a:headEnd/>
              <a:tailEnd type="triangle" w="lg" len="lg"/>
            </a:ln>
            <a:effectLst/>
            <a:extLst/>
          </p:spPr>
          <p:txBody>
            <a:bodyPr/>
            <a:lstStyle/>
            <a:p>
              <a:pPr eaLnBrk="1" fontAlgn="auto" hangingPunct="1">
                <a:spcBef>
                  <a:spcPts val="0"/>
                </a:spcBef>
                <a:spcAft>
                  <a:spcPts val="0"/>
                </a:spcAft>
                <a:defRPr/>
              </a:pPr>
              <a:endParaRPr lang="en-US" kern="0">
                <a:solidFill>
                  <a:sysClr val="windowText" lastClr="000000"/>
                </a:solidFill>
              </a:endParaRPr>
            </a:p>
          </p:txBody>
        </p:sp>
      </p:grpSp>
      <p:sp>
        <p:nvSpPr>
          <p:cNvPr id="51204" name="Rectangle 11"/>
          <p:cNvSpPr>
            <a:spLocks noChangeArrowheads="1"/>
          </p:cNvSpPr>
          <p:nvPr/>
        </p:nvSpPr>
        <p:spPr bwMode="auto">
          <a:xfrm>
            <a:off x="138113" y="2438400"/>
            <a:ext cx="6988175" cy="646113"/>
          </a:xfrm>
          <a:prstGeom prst="rect">
            <a:avLst/>
          </a:prstGeom>
          <a:noFill/>
          <a:ln w="9525">
            <a:noFill/>
            <a:miter lim="800000"/>
            <a:headEnd/>
            <a:tailEnd/>
          </a:ln>
        </p:spPr>
        <p:txBody>
          <a:bodyPr>
            <a:spAutoFit/>
          </a:bodyPr>
          <a:lstStyle/>
          <a:p>
            <a:pPr marL="285750" indent="-285750" eaLnBrk="1" hangingPunct="1">
              <a:buClr>
                <a:srgbClr val="EA157A"/>
              </a:buClr>
              <a:buFont typeface="Arial" pitchFamily="34" charset="0"/>
              <a:buChar char="•"/>
            </a:pPr>
            <a:r>
              <a:rPr lang="en-US" altLang="en-US">
                <a:solidFill>
                  <a:srgbClr val="7030A0"/>
                </a:solidFill>
                <a:latin typeface="Tahoma" pitchFamily="34" charset="0"/>
                <a:cs typeface="Tahoma" pitchFamily="34" charset="0"/>
              </a:rPr>
              <a:t>Neutron radiographs did not indicate any gross  depletion of B</a:t>
            </a:r>
            <a:r>
              <a:rPr lang="en-US" altLang="en-US" baseline="30000">
                <a:solidFill>
                  <a:srgbClr val="7030A0"/>
                </a:solidFill>
                <a:latin typeface="Tahoma" pitchFamily="34" charset="0"/>
                <a:cs typeface="Tahoma" pitchFamily="34" charset="0"/>
              </a:rPr>
              <a:t>10</a:t>
            </a:r>
          </a:p>
          <a:p>
            <a:pPr marL="285750" indent="-285750" eaLnBrk="1" hangingPunct="1">
              <a:buClr>
                <a:srgbClr val="EA157A"/>
              </a:buClr>
              <a:buFont typeface="Arial" pitchFamily="34" charset="0"/>
              <a:buChar char="•"/>
            </a:pPr>
            <a:r>
              <a:rPr lang="en-US" altLang="en-US">
                <a:solidFill>
                  <a:srgbClr val="7030A0"/>
                </a:solidFill>
                <a:latin typeface="Tahoma" pitchFamily="34" charset="0"/>
                <a:cs typeface="Tahoma" pitchFamily="34" charset="0"/>
              </a:rPr>
              <a:t>Insulation pellet was found to be intact</a:t>
            </a:r>
          </a:p>
        </p:txBody>
      </p:sp>
      <p:pic>
        <p:nvPicPr>
          <p:cNvPr id="51205" name="Picture 2" descr="nrcr15kwb4c"/>
          <p:cNvPicPr>
            <a:picLocks noChangeAspect="1" noChangeArrowheads="1"/>
          </p:cNvPicPr>
          <p:nvPr/>
        </p:nvPicPr>
        <p:blipFill>
          <a:blip r:embed="rId3" cstate="print"/>
          <a:srcRect/>
          <a:stretch>
            <a:fillRect/>
          </a:stretch>
        </p:blipFill>
        <p:spPr bwMode="auto">
          <a:xfrm>
            <a:off x="4051300" y="3198813"/>
            <a:ext cx="4724400" cy="1601787"/>
          </a:xfrm>
          <a:prstGeom prst="rect">
            <a:avLst/>
          </a:prstGeom>
          <a:noFill/>
          <a:ln w="9525">
            <a:noFill/>
            <a:miter lim="800000"/>
            <a:headEnd/>
            <a:tailEnd/>
          </a:ln>
        </p:spPr>
      </p:pic>
      <p:pic>
        <p:nvPicPr>
          <p:cNvPr id="51206" name="Picture 4" descr="CR  30KW direct"/>
          <p:cNvPicPr>
            <a:picLocks noChangeAspect="1" noChangeArrowheads="1"/>
          </p:cNvPicPr>
          <p:nvPr/>
        </p:nvPicPr>
        <p:blipFill>
          <a:blip r:embed="rId4" cstate="print">
            <a:lum bright="12000" contrast="18000"/>
          </a:blip>
          <a:srcRect l="25676" t="14575" r="14851" b="18159"/>
          <a:stretch>
            <a:fillRect/>
          </a:stretch>
        </p:blipFill>
        <p:spPr bwMode="auto">
          <a:xfrm>
            <a:off x="250825" y="3198813"/>
            <a:ext cx="3808413" cy="1198562"/>
          </a:xfrm>
          <a:prstGeom prst="rect">
            <a:avLst/>
          </a:prstGeom>
          <a:noFill/>
          <a:ln w="9525">
            <a:noFill/>
            <a:miter lim="800000"/>
            <a:headEnd/>
            <a:tailEnd/>
          </a:ln>
        </p:spPr>
      </p:pic>
      <p:sp>
        <p:nvSpPr>
          <p:cNvPr id="51207" name="Rectangle 1"/>
          <p:cNvSpPr>
            <a:spLocks noChangeArrowheads="1"/>
          </p:cNvSpPr>
          <p:nvPr/>
        </p:nvSpPr>
        <p:spPr bwMode="auto">
          <a:xfrm>
            <a:off x="250825" y="4573588"/>
            <a:ext cx="8686800" cy="322262"/>
          </a:xfrm>
          <a:prstGeom prst="rect">
            <a:avLst/>
          </a:prstGeom>
          <a:noFill/>
          <a:ln w="9525">
            <a:noFill/>
            <a:miter lim="800000"/>
            <a:headEnd/>
            <a:tailEnd/>
          </a:ln>
        </p:spPr>
        <p:txBody>
          <a:bodyPr>
            <a:spAutoFit/>
          </a:bodyPr>
          <a:lstStyle/>
          <a:p>
            <a:pPr algn="ctr" eaLnBrk="1" hangingPunct="1">
              <a:spcBef>
                <a:spcPct val="50000"/>
              </a:spcBef>
            </a:pPr>
            <a:r>
              <a:rPr lang="en-US" altLang="en-US" sz="1500" b="1">
                <a:solidFill>
                  <a:srgbClr val="C00000"/>
                </a:solidFill>
                <a:latin typeface="Tahoma" pitchFamily="34" charset="0"/>
                <a:cs typeface="Tahoma" pitchFamily="34" charset="0"/>
              </a:rPr>
              <a:t>Neutron radiograph of the active column   at 15 kW and 20 kW showing pellet spacing</a:t>
            </a:r>
          </a:p>
        </p:txBody>
      </p:sp>
      <p:sp>
        <p:nvSpPr>
          <p:cNvPr id="51208" name="Rectangle 2"/>
          <p:cNvSpPr>
            <a:spLocks noChangeArrowheads="1"/>
          </p:cNvSpPr>
          <p:nvPr/>
        </p:nvSpPr>
        <p:spPr bwMode="auto">
          <a:xfrm>
            <a:off x="3151188" y="1752600"/>
            <a:ext cx="1749425" cy="369888"/>
          </a:xfrm>
          <a:prstGeom prst="rect">
            <a:avLst/>
          </a:prstGeom>
          <a:noFill/>
          <a:ln w="9525">
            <a:noFill/>
            <a:miter lim="800000"/>
            <a:headEnd/>
            <a:tailEnd/>
          </a:ln>
        </p:spPr>
        <p:txBody>
          <a:bodyPr wrap="none">
            <a:spAutoFit/>
          </a:bodyPr>
          <a:lstStyle/>
          <a:p>
            <a:pPr eaLnBrk="1" hangingPunct="1"/>
            <a:r>
              <a:rPr lang="en-US" altLang="en-US">
                <a:solidFill>
                  <a:srgbClr val="0000FF"/>
                </a:solidFill>
              </a:rPr>
              <a:t>Insulation pellet </a:t>
            </a:r>
          </a:p>
        </p:txBody>
      </p:sp>
      <p:sp>
        <p:nvSpPr>
          <p:cNvPr id="16" name="Line 24"/>
          <p:cNvSpPr>
            <a:spLocks noChangeShapeType="1"/>
          </p:cNvSpPr>
          <p:nvPr/>
        </p:nvSpPr>
        <p:spPr bwMode="auto">
          <a:xfrm flipV="1">
            <a:off x="3960813" y="1185863"/>
            <a:ext cx="179387" cy="584200"/>
          </a:xfrm>
          <a:prstGeom prst="line">
            <a:avLst/>
          </a:prstGeom>
          <a:noFill/>
          <a:ln w="15875">
            <a:solidFill>
              <a:sysClr val="windowText" lastClr="000000"/>
            </a:solidFill>
            <a:round/>
            <a:headEnd/>
            <a:tailEnd type="triangle" w="lg" len="lg"/>
          </a:ln>
          <a:effectLst/>
          <a:extLst/>
        </p:spPr>
        <p:txBody>
          <a:bodyPr/>
          <a:lstStyle/>
          <a:p>
            <a:pPr eaLnBrk="1" fontAlgn="auto" hangingPunct="1">
              <a:spcBef>
                <a:spcPts val="0"/>
              </a:spcBef>
              <a:spcAft>
                <a:spcPts val="0"/>
              </a:spcAft>
              <a:defRPr/>
            </a:pPr>
            <a:endParaRPr lang="en-US" kern="0">
              <a:solidFill>
                <a:sysClr val="windowText" lastClr="000000"/>
              </a:solidFill>
            </a:endParaRPr>
          </a:p>
        </p:txBody>
      </p:sp>
      <p:pic>
        <p:nvPicPr>
          <p:cNvPr id="51210" name="Picture 20"/>
          <p:cNvPicPr>
            <a:picLocks noChangeAspect="1" noChangeArrowheads="1"/>
          </p:cNvPicPr>
          <p:nvPr/>
        </p:nvPicPr>
        <p:blipFill>
          <a:blip r:embed="rId5" cstate="print">
            <a:lum contrast="20000"/>
          </a:blip>
          <a:srcRect l="27856"/>
          <a:stretch>
            <a:fillRect/>
          </a:stretch>
        </p:blipFill>
        <p:spPr bwMode="auto">
          <a:xfrm>
            <a:off x="5449888" y="4986338"/>
            <a:ext cx="2976562" cy="947737"/>
          </a:xfrm>
          <a:prstGeom prst="rect">
            <a:avLst/>
          </a:prstGeom>
          <a:noFill/>
          <a:ln w="9525">
            <a:noFill/>
            <a:miter lim="800000"/>
            <a:headEnd/>
            <a:tailEnd/>
          </a:ln>
        </p:spPr>
      </p:pic>
      <p:pic>
        <p:nvPicPr>
          <p:cNvPr id="51211" name="Picture 8" descr="boron carbide pellet region-full-11-CS.jpg"/>
          <p:cNvPicPr>
            <a:picLocks noChangeAspect="1" noChangeArrowheads="1"/>
          </p:cNvPicPr>
          <p:nvPr/>
        </p:nvPicPr>
        <p:blipFill>
          <a:blip r:embed="rId6" cstate="print"/>
          <a:srcRect r="6865"/>
          <a:stretch>
            <a:fillRect/>
          </a:stretch>
        </p:blipFill>
        <p:spPr bwMode="auto">
          <a:xfrm>
            <a:off x="565150" y="4953000"/>
            <a:ext cx="4587875" cy="1014413"/>
          </a:xfrm>
          <a:prstGeom prst="rect">
            <a:avLst/>
          </a:prstGeom>
          <a:noFill/>
          <a:ln w="9525">
            <a:noFill/>
            <a:miter lim="800000"/>
            <a:headEnd/>
            <a:tailEnd/>
          </a:ln>
        </p:spPr>
      </p:pic>
      <p:sp>
        <p:nvSpPr>
          <p:cNvPr id="51212" name="Rectangle 3"/>
          <p:cNvSpPr>
            <a:spLocks noChangeArrowheads="1"/>
          </p:cNvSpPr>
          <p:nvPr/>
        </p:nvSpPr>
        <p:spPr bwMode="auto">
          <a:xfrm>
            <a:off x="565150" y="5029200"/>
            <a:ext cx="457200" cy="277813"/>
          </a:xfrm>
          <a:prstGeom prst="rect">
            <a:avLst/>
          </a:prstGeom>
          <a:noFill/>
          <a:ln w="9525">
            <a:noFill/>
            <a:miter lim="800000"/>
            <a:headEnd/>
            <a:tailEnd/>
          </a:ln>
        </p:spPr>
        <p:txBody>
          <a:bodyPr wrap="none">
            <a:spAutoFit/>
          </a:bodyPr>
          <a:lstStyle/>
          <a:p>
            <a:pPr eaLnBrk="1" hangingPunct="1"/>
            <a:r>
              <a:rPr lang="en-US" altLang="en-US" sz="1200" b="1">
                <a:solidFill>
                  <a:schemeClr val="bg1"/>
                </a:solidFill>
                <a:latin typeface="Arial" pitchFamily="34" charset="0"/>
              </a:rPr>
              <a:t>Top</a:t>
            </a:r>
            <a:endParaRPr lang="en-US" altLang="en-US">
              <a:solidFill>
                <a:schemeClr val="bg1"/>
              </a:solidFill>
              <a:latin typeface="Arial" pitchFamily="34" charset="0"/>
            </a:endParaRPr>
          </a:p>
        </p:txBody>
      </p:sp>
      <p:sp>
        <p:nvSpPr>
          <p:cNvPr id="51213" name="Rectangle 4"/>
          <p:cNvSpPr>
            <a:spLocks noChangeArrowheads="1"/>
          </p:cNvSpPr>
          <p:nvPr/>
        </p:nvSpPr>
        <p:spPr bwMode="auto">
          <a:xfrm>
            <a:off x="7467600" y="5562600"/>
            <a:ext cx="723900" cy="276225"/>
          </a:xfrm>
          <a:prstGeom prst="rect">
            <a:avLst/>
          </a:prstGeom>
          <a:noFill/>
          <a:ln w="9525">
            <a:noFill/>
            <a:miter lim="800000"/>
            <a:headEnd/>
            <a:tailEnd/>
          </a:ln>
        </p:spPr>
        <p:txBody>
          <a:bodyPr wrap="none">
            <a:spAutoFit/>
          </a:bodyPr>
          <a:lstStyle/>
          <a:p>
            <a:pPr eaLnBrk="1" hangingPunct="1"/>
            <a:r>
              <a:rPr lang="en-US" altLang="en-US" sz="1200" b="1">
                <a:solidFill>
                  <a:schemeClr val="bg1"/>
                </a:solidFill>
                <a:latin typeface="Arial" pitchFamily="34" charset="0"/>
              </a:rPr>
              <a:t>Bottom</a:t>
            </a:r>
            <a:endParaRPr lang="en-US" altLang="en-US" sz="1200">
              <a:solidFill>
                <a:schemeClr val="bg1"/>
              </a:solidFill>
              <a:latin typeface="Arial" pitchFamily="34" charset="0"/>
            </a:endParaRPr>
          </a:p>
        </p:txBody>
      </p:sp>
      <p:sp>
        <p:nvSpPr>
          <p:cNvPr id="51214" name="Rectangle 5"/>
          <p:cNvSpPr>
            <a:spLocks noChangeArrowheads="1"/>
          </p:cNvSpPr>
          <p:nvPr/>
        </p:nvSpPr>
        <p:spPr bwMode="auto">
          <a:xfrm>
            <a:off x="250825" y="6084888"/>
            <a:ext cx="8277225" cy="323850"/>
          </a:xfrm>
          <a:prstGeom prst="rect">
            <a:avLst/>
          </a:prstGeom>
          <a:noFill/>
          <a:ln w="9525">
            <a:noFill/>
            <a:miter lim="800000"/>
            <a:headEnd/>
            <a:tailEnd/>
          </a:ln>
        </p:spPr>
        <p:txBody>
          <a:bodyPr>
            <a:spAutoFit/>
          </a:bodyPr>
          <a:lstStyle/>
          <a:p>
            <a:pPr eaLnBrk="1" hangingPunct="1"/>
            <a:r>
              <a:rPr lang="en-US" altLang="en-US" sz="1500" b="1">
                <a:solidFill>
                  <a:srgbClr val="000000"/>
                </a:solidFill>
                <a:latin typeface="Tahoma" pitchFamily="34" charset="0"/>
                <a:cs typeface="Tahoma" pitchFamily="34" charset="0"/>
              </a:rPr>
              <a:t>X-Radiography image of the  pellet regions of the control rod  top &amp; bottom portion. </a:t>
            </a:r>
          </a:p>
        </p:txBody>
      </p:sp>
      <p:pic>
        <p:nvPicPr>
          <p:cNvPr id="51215" name="Picture 6"/>
          <p:cNvPicPr>
            <a:picLocks noChangeAspect="1" noChangeArrowheads="1"/>
          </p:cNvPicPr>
          <p:nvPr/>
        </p:nvPicPr>
        <p:blipFill>
          <a:blip r:embed="rId7" cstate="print"/>
          <a:srcRect/>
          <a:stretch>
            <a:fillRect/>
          </a:stretch>
        </p:blipFill>
        <p:spPr bwMode="auto">
          <a:xfrm>
            <a:off x="6777038" y="623888"/>
            <a:ext cx="1998662" cy="1052512"/>
          </a:xfrm>
          <a:prstGeom prst="rect">
            <a:avLst/>
          </a:prstGeom>
          <a:noFill/>
          <a:ln w="9525">
            <a:noFill/>
            <a:miter lim="800000"/>
            <a:headEnd/>
            <a:tailEnd/>
          </a:ln>
        </p:spPr>
      </p:pic>
      <p:sp>
        <p:nvSpPr>
          <p:cNvPr id="28688" name="Rectangle 10"/>
          <p:cNvSpPr>
            <a:spLocks noChangeArrowheads="1"/>
          </p:cNvSpPr>
          <p:nvPr/>
        </p:nvSpPr>
        <p:spPr bwMode="auto">
          <a:xfrm>
            <a:off x="6172200" y="1676400"/>
            <a:ext cx="2765425" cy="261938"/>
          </a:xfrm>
          <a:prstGeom prst="rect">
            <a:avLst/>
          </a:prstGeom>
          <a:solidFill>
            <a:schemeClr val="accent3">
              <a:lumMod val="50000"/>
            </a:schemeClr>
          </a:solidFill>
          <a:ln>
            <a:noFill/>
          </a:ln>
        </p:spPr>
        <p:txBody>
          <a:bodyPr>
            <a:spAutoFit/>
          </a:bodyPr>
          <a:lstStyle/>
          <a:p>
            <a:pPr algn="just" eaLnBrk="1" hangingPunct="1">
              <a:defRPr/>
            </a:pPr>
            <a:r>
              <a:rPr lang="en-US" sz="1100" dirty="0">
                <a:solidFill>
                  <a:srgbClr val="FFFF00"/>
                </a:solidFill>
                <a:latin typeface="Tahoma" pitchFamily="34" charset="0"/>
                <a:cs typeface="Tahoma" pitchFamily="34" charset="0"/>
              </a:rPr>
              <a:t>X-Ray shows  bottom  of  the control rod</a:t>
            </a:r>
          </a:p>
        </p:txBody>
      </p:sp>
      <p:sp>
        <p:nvSpPr>
          <p:cNvPr id="51217" name="Rectangle 2"/>
          <p:cNvSpPr txBox="1">
            <a:spLocks noChangeArrowheads="1"/>
          </p:cNvSpPr>
          <p:nvPr/>
        </p:nvSpPr>
        <p:spPr bwMode="auto">
          <a:xfrm>
            <a:off x="0" y="0"/>
            <a:ext cx="9144000" cy="457200"/>
          </a:xfrm>
          <a:prstGeom prst="rect">
            <a:avLst/>
          </a:prstGeom>
          <a:solidFill>
            <a:srgbClr val="3333CC"/>
          </a:solidFill>
          <a:ln w="9525">
            <a:noFill/>
            <a:miter lim="800000"/>
            <a:headEnd/>
            <a:tailEnd/>
          </a:ln>
        </p:spPr>
        <p:txBody>
          <a:bodyPr/>
          <a:lstStyle/>
          <a:p>
            <a:pPr algn="ctr" eaLnBrk="1" hangingPunct="1">
              <a:spcBef>
                <a:spcPct val="50000"/>
              </a:spcBef>
            </a:pPr>
            <a:r>
              <a:rPr lang="en-US" altLang="en-US" sz="2400">
                <a:solidFill>
                  <a:schemeClr val="bg1"/>
                </a:solidFill>
                <a:latin typeface="Arial Black" pitchFamily="34" charset="0"/>
                <a:ea typeface="MS PGothic" pitchFamily="34" charset="-128"/>
                <a:cs typeface="Tahoma" pitchFamily="34" charset="0"/>
              </a:rPr>
              <a:t>Neutron Radiography of the control rod</a:t>
            </a:r>
          </a:p>
        </p:txBody>
      </p:sp>
      <p:pic>
        <p:nvPicPr>
          <p:cNvPr id="24" name="Picture 23" descr="IGCAR logo.jpg"/>
          <p:cNvPicPr>
            <a:picLocks noChangeAspect="1"/>
          </p:cNvPicPr>
          <p:nvPr/>
        </p:nvPicPr>
        <p:blipFill>
          <a:blip r:embed="rId8" cstate="print"/>
          <a:stretch>
            <a:fillRect/>
          </a:stretch>
        </p:blipFill>
        <p:spPr>
          <a:xfrm>
            <a:off x="8229600" y="5748320"/>
            <a:ext cx="762000" cy="918456"/>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7" name="Rectangle 2"/>
          <p:cNvSpPr>
            <a:spLocks noChangeArrowheads="1"/>
          </p:cNvSpPr>
          <p:nvPr/>
        </p:nvSpPr>
        <p:spPr bwMode="auto">
          <a:xfrm>
            <a:off x="0" y="2257425"/>
            <a:ext cx="9144000" cy="0"/>
          </a:xfrm>
          <a:prstGeom prst="rect">
            <a:avLst/>
          </a:prstGeom>
          <a:noFill/>
          <a:ln w="9525">
            <a:noFill/>
            <a:miter lim="800000"/>
            <a:headEnd/>
            <a:tailEnd/>
          </a:ln>
        </p:spPr>
        <p:txBody>
          <a:bodyPr wrap="none" anchor="ctr">
            <a:spAutoFit/>
          </a:bodyPr>
          <a:lstStyle/>
          <a:p>
            <a:pPr algn="ctr"/>
            <a:endParaRPr lang="en-US" altLang="en-US"/>
          </a:p>
        </p:txBody>
      </p:sp>
      <p:sp>
        <p:nvSpPr>
          <p:cNvPr id="3078" name="Rectangle 3"/>
          <p:cNvSpPr>
            <a:spLocks noChangeArrowheads="1"/>
          </p:cNvSpPr>
          <p:nvPr/>
        </p:nvSpPr>
        <p:spPr bwMode="auto">
          <a:xfrm>
            <a:off x="0" y="2286000"/>
            <a:ext cx="9144000" cy="0"/>
          </a:xfrm>
          <a:prstGeom prst="rect">
            <a:avLst/>
          </a:prstGeom>
          <a:noFill/>
          <a:ln w="9525">
            <a:noFill/>
            <a:miter lim="800000"/>
            <a:headEnd/>
            <a:tailEnd/>
          </a:ln>
        </p:spPr>
        <p:txBody>
          <a:bodyPr wrap="none" anchor="ctr">
            <a:spAutoFit/>
          </a:bodyPr>
          <a:lstStyle/>
          <a:p>
            <a:pPr algn="ctr"/>
            <a:endParaRPr lang="en-US" altLang="en-US"/>
          </a:p>
        </p:txBody>
      </p:sp>
      <p:graphicFrame>
        <p:nvGraphicFramePr>
          <p:cNvPr id="3074" name="Object 4"/>
          <p:cNvGraphicFramePr>
            <a:graphicFrameLocks noChangeAspect="1"/>
          </p:cNvGraphicFramePr>
          <p:nvPr/>
        </p:nvGraphicFramePr>
        <p:xfrm>
          <a:off x="381000" y="2667000"/>
          <a:ext cx="4800600" cy="1911350"/>
        </p:xfrm>
        <a:graphic>
          <a:graphicData uri="http://schemas.openxmlformats.org/presentationml/2006/ole">
            <p:oleObj spid="_x0000_s2050" name="Photo Editor Photo" r:id="rId4" imgW="5772956" imgH="2409524" progId="">
              <p:embed/>
            </p:oleObj>
          </a:graphicData>
        </a:graphic>
      </p:graphicFrame>
      <p:sp>
        <p:nvSpPr>
          <p:cNvPr id="3079" name="Text Box 5"/>
          <p:cNvSpPr txBox="1">
            <a:spLocks noChangeArrowheads="1"/>
          </p:cNvSpPr>
          <p:nvPr/>
        </p:nvSpPr>
        <p:spPr bwMode="auto">
          <a:xfrm>
            <a:off x="5410200" y="3429000"/>
            <a:ext cx="2971800" cy="457200"/>
          </a:xfrm>
          <a:prstGeom prst="rect">
            <a:avLst/>
          </a:prstGeom>
          <a:noFill/>
          <a:ln w="9525">
            <a:noFill/>
            <a:miter lim="800000"/>
            <a:headEnd/>
            <a:tailEnd/>
          </a:ln>
        </p:spPr>
        <p:txBody>
          <a:bodyPr>
            <a:spAutoFit/>
          </a:bodyPr>
          <a:lstStyle/>
          <a:p>
            <a:pPr eaLnBrk="1" hangingPunct="1">
              <a:spcBef>
                <a:spcPct val="50000"/>
              </a:spcBef>
            </a:pPr>
            <a:r>
              <a:rPr lang="en-US" altLang="en-US" sz="2400" b="1">
                <a:solidFill>
                  <a:srgbClr val="000000"/>
                </a:solidFill>
                <a:latin typeface="Arial" pitchFamily="34" charset="0"/>
              </a:rPr>
              <a:t>Cartridge 600</a:t>
            </a:r>
          </a:p>
        </p:txBody>
      </p:sp>
      <p:sp>
        <p:nvSpPr>
          <p:cNvPr id="3080" name="Text Box 6"/>
          <p:cNvSpPr txBox="1">
            <a:spLocks noChangeArrowheads="1"/>
          </p:cNvSpPr>
          <p:nvPr/>
        </p:nvSpPr>
        <p:spPr bwMode="auto">
          <a:xfrm>
            <a:off x="5257800" y="1447800"/>
            <a:ext cx="2743200" cy="457200"/>
          </a:xfrm>
          <a:prstGeom prst="rect">
            <a:avLst/>
          </a:prstGeom>
          <a:noFill/>
          <a:ln w="9525">
            <a:noFill/>
            <a:miter lim="800000"/>
            <a:headEnd/>
            <a:tailEnd/>
          </a:ln>
        </p:spPr>
        <p:txBody>
          <a:bodyPr>
            <a:spAutoFit/>
          </a:bodyPr>
          <a:lstStyle/>
          <a:p>
            <a:pPr eaLnBrk="1" hangingPunct="1">
              <a:spcBef>
                <a:spcPct val="50000"/>
              </a:spcBef>
            </a:pPr>
            <a:r>
              <a:rPr lang="en-US" altLang="en-US" sz="2400" b="1">
                <a:solidFill>
                  <a:srgbClr val="000000"/>
                </a:solidFill>
                <a:latin typeface="Arial" pitchFamily="34" charset="0"/>
              </a:rPr>
              <a:t>Dual Pyro Valve</a:t>
            </a:r>
          </a:p>
        </p:txBody>
      </p:sp>
      <p:sp>
        <p:nvSpPr>
          <p:cNvPr id="3081" name="Rectangle 7"/>
          <p:cNvSpPr>
            <a:spLocks noChangeArrowheads="1"/>
          </p:cNvSpPr>
          <p:nvPr/>
        </p:nvSpPr>
        <p:spPr bwMode="auto">
          <a:xfrm>
            <a:off x="0" y="2386013"/>
            <a:ext cx="9144000" cy="0"/>
          </a:xfrm>
          <a:prstGeom prst="rect">
            <a:avLst/>
          </a:prstGeom>
          <a:noFill/>
          <a:ln w="9525">
            <a:noFill/>
            <a:miter lim="800000"/>
            <a:headEnd/>
            <a:tailEnd/>
          </a:ln>
        </p:spPr>
        <p:txBody>
          <a:bodyPr wrap="none" anchor="ctr">
            <a:spAutoFit/>
          </a:bodyPr>
          <a:lstStyle/>
          <a:p>
            <a:pPr algn="ctr"/>
            <a:endParaRPr lang="en-US" altLang="en-US"/>
          </a:p>
        </p:txBody>
      </p:sp>
      <p:graphicFrame>
        <p:nvGraphicFramePr>
          <p:cNvPr id="3075" name="Object 8"/>
          <p:cNvGraphicFramePr>
            <a:graphicFrameLocks noChangeAspect="1"/>
          </p:cNvGraphicFramePr>
          <p:nvPr/>
        </p:nvGraphicFramePr>
        <p:xfrm>
          <a:off x="381000" y="4705350"/>
          <a:ext cx="4876800" cy="1952625"/>
        </p:xfrm>
        <a:graphic>
          <a:graphicData uri="http://schemas.openxmlformats.org/presentationml/2006/ole">
            <p:oleObj spid="_x0000_s2051" name="Photo Editor Photo" r:id="rId5" imgW="5210902" imgH="2085714" progId="">
              <p:embed/>
            </p:oleObj>
          </a:graphicData>
        </a:graphic>
      </p:graphicFrame>
      <p:sp>
        <p:nvSpPr>
          <p:cNvPr id="3082" name="Text Box 9"/>
          <p:cNvSpPr txBox="1">
            <a:spLocks noChangeArrowheads="1"/>
          </p:cNvSpPr>
          <p:nvPr/>
        </p:nvSpPr>
        <p:spPr bwMode="auto">
          <a:xfrm>
            <a:off x="5410200" y="5181600"/>
            <a:ext cx="1981200" cy="822325"/>
          </a:xfrm>
          <a:prstGeom prst="rect">
            <a:avLst/>
          </a:prstGeom>
          <a:noFill/>
          <a:ln w="9525">
            <a:noFill/>
            <a:miter lim="800000"/>
            <a:headEnd/>
            <a:tailEnd/>
          </a:ln>
        </p:spPr>
        <p:txBody>
          <a:bodyPr>
            <a:spAutoFit/>
          </a:bodyPr>
          <a:lstStyle/>
          <a:p>
            <a:pPr eaLnBrk="1" hangingPunct="1">
              <a:spcBef>
                <a:spcPct val="50000"/>
              </a:spcBef>
            </a:pPr>
            <a:r>
              <a:rPr lang="en-US" altLang="en-US" sz="2400" b="1">
                <a:solidFill>
                  <a:srgbClr val="000000"/>
                </a:solidFill>
                <a:latin typeface="Arial" pitchFamily="34" charset="0"/>
              </a:rPr>
              <a:t>Detonating Cartridge</a:t>
            </a:r>
            <a:r>
              <a:rPr lang="en-US" altLang="en-US" sz="2400" b="1">
                <a:solidFill>
                  <a:srgbClr val="0000CC"/>
                </a:solidFill>
                <a:latin typeface="Arial" pitchFamily="34" charset="0"/>
              </a:rPr>
              <a:t> </a:t>
            </a:r>
          </a:p>
        </p:txBody>
      </p:sp>
      <p:sp>
        <p:nvSpPr>
          <p:cNvPr id="3083" name="Rectangle 10"/>
          <p:cNvSpPr>
            <a:spLocks noChangeArrowheads="1"/>
          </p:cNvSpPr>
          <p:nvPr/>
        </p:nvSpPr>
        <p:spPr bwMode="auto">
          <a:xfrm>
            <a:off x="0" y="2257425"/>
            <a:ext cx="9144000" cy="0"/>
          </a:xfrm>
          <a:prstGeom prst="rect">
            <a:avLst/>
          </a:prstGeom>
          <a:noFill/>
          <a:ln w="9525">
            <a:noFill/>
            <a:miter lim="800000"/>
            <a:headEnd/>
            <a:tailEnd/>
          </a:ln>
        </p:spPr>
        <p:txBody>
          <a:bodyPr wrap="none" anchor="ctr">
            <a:spAutoFit/>
          </a:bodyPr>
          <a:lstStyle/>
          <a:p>
            <a:pPr algn="ctr"/>
            <a:endParaRPr lang="en-US" altLang="en-US"/>
          </a:p>
        </p:txBody>
      </p:sp>
      <p:graphicFrame>
        <p:nvGraphicFramePr>
          <p:cNvPr id="3076" name="Object 11"/>
          <p:cNvGraphicFramePr>
            <a:graphicFrameLocks noChangeAspect="1"/>
          </p:cNvGraphicFramePr>
          <p:nvPr/>
        </p:nvGraphicFramePr>
        <p:xfrm>
          <a:off x="381000" y="609600"/>
          <a:ext cx="4724400" cy="1930400"/>
        </p:xfrm>
        <a:graphic>
          <a:graphicData uri="http://schemas.openxmlformats.org/presentationml/2006/ole">
            <p:oleObj spid="_x0000_s2052" name="Photo Editor Photo" r:id="rId6" imgW="6095238" imgH="2486372" progId="">
              <p:embed/>
            </p:oleObj>
          </a:graphicData>
        </a:graphic>
      </p:graphicFrame>
      <p:sp>
        <p:nvSpPr>
          <p:cNvPr id="3084" name="Text Box 12"/>
          <p:cNvSpPr txBox="1">
            <a:spLocks noChangeArrowheads="1"/>
          </p:cNvSpPr>
          <p:nvPr/>
        </p:nvSpPr>
        <p:spPr bwMode="auto">
          <a:xfrm>
            <a:off x="1143000" y="0"/>
            <a:ext cx="7620000" cy="584775"/>
          </a:xfrm>
          <a:prstGeom prst="rect">
            <a:avLst/>
          </a:prstGeom>
          <a:noFill/>
          <a:ln w="9525">
            <a:noFill/>
            <a:miter lim="800000"/>
            <a:headEnd/>
            <a:tailEnd/>
          </a:ln>
        </p:spPr>
        <p:txBody>
          <a:bodyPr>
            <a:spAutoFit/>
          </a:bodyPr>
          <a:lstStyle/>
          <a:p>
            <a:pPr eaLnBrk="1" hangingPunct="1">
              <a:spcBef>
                <a:spcPct val="50000"/>
              </a:spcBef>
            </a:pPr>
            <a:r>
              <a:rPr lang="en-US" altLang="en-US" sz="3200" b="1" dirty="0">
                <a:solidFill>
                  <a:srgbClr val="0000FF"/>
                </a:solidFill>
                <a:latin typeface="Arial" pitchFamily="34" charset="0"/>
              </a:rPr>
              <a:t>Neutron Radiography of </a:t>
            </a:r>
            <a:r>
              <a:rPr lang="en-US" altLang="en-US" sz="3200" b="1" dirty="0" smtClean="0">
                <a:solidFill>
                  <a:srgbClr val="0000FF"/>
                </a:solidFill>
                <a:latin typeface="Arial" pitchFamily="34" charset="0"/>
              </a:rPr>
              <a:t>Pyrodevices</a:t>
            </a:r>
            <a:endParaRPr lang="en-US" altLang="en-US" sz="3200" b="1" dirty="0">
              <a:solidFill>
                <a:srgbClr val="0000FF"/>
              </a:solidFill>
              <a:latin typeface="Arial" pitchFamily="34" charset="0"/>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0" y="285728"/>
            <a:ext cx="9144000" cy="1428736"/>
          </a:xfrm>
        </p:spPr>
        <p:txBody>
          <a:bodyPr/>
          <a:lstStyle/>
          <a:p>
            <a:pPr eaLnBrk="1" hangingPunct="1">
              <a:defRPr/>
            </a:pPr>
            <a:r>
              <a:rPr lang="en-US" sz="3600" dirty="0" smtClean="0">
                <a:solidFill>
                  <a:schemeClr val="tx1"/>
                </a:solidFill>
              </a:rPr>
              <a:t>TURBINE BLADE WITH COOLING PASSAGE TRAPPED WITH CORE MATERIAL</a:t>
            </a:r>
          </a:p>
        </p:txBody>
      </p:sp>
      <p:pic>
        <p:nvPicPr>
          <p:cNvPr id="39939" name="Picture 4"/>
          <p:cNvPicPr>
            <a:picLocks noGrp="1" noChangeAspect="1" noChangeArrowheads="1"/>
          </p:cNvPicPr>
          <p:nvPr>
            <p:ph type="body" idx="1"/>
          </p:nvPr>
        </p:nvPicPr>
        <p:blipFill>
          <a:blip r:embed="rId3" cstate="print">
            <a:lum bright="-6000"/>
          </a:blip>
          <a:srcRect l="5531" t="8374" r="6468" b="17624"/>
          <a:stretch>
            <a:fillRect/>
          </a:stretch>
        </p:blipFill>
        <p:spPr>
          <a:xfrm>
            <a:off x="0" y="2209800"/>
            <a:ext cx="4268788" cy="3124200"/>
          </a:xfrm>
          <a:noFill/>
        </p:spPr>
      </p:pic>
      <p:pic>
        <p:nvPicPr>
          <p:cNvPr id="39940" name="Picture 5"/>
          <p:cNvPicPr>
            <a:picLocks noChangeAspect="1" noChangeArrowheads="1"/>
          </p:cNvPicPr>
          <p:nvPr/>
        </p:nvPicPr>
        <p:blipFill>
          <a:blip r:embed="rId4" cstate="print">
            <a:lum contrast="6000"/>
          </a:blip>
          <a:srcRect l="5531" t="10124" r="9280" b="17624"/>
          <a:stretch>
            <a:fillRect/>
          </a:stretch>
        </p:blipFill>
        <p:spPr bwMode="auto">
          <a:xfrm>
            <a:off x="4356100" y="2209800"/>
            <a:ext cx="4494213" cy="3200400"/>
          </a:xfrm>
          <a:prstGeom prst="rect">
            <a:avLst/>
          </a:prstGeom>
          <a:noFill/>
          <a:ln w="9525">
            <a:noFill/>
            <a:miter lim="800000"/>
            <a:headEnd/>
            <a:tailEnd/>
          </a:ln>
        </p:spPr>
      </p:pic>
      <p:sp>
        <p:nvSpPr>
          <p:cNvPr id="39941" name="Line 6"/>
          <p:cNvSpPr>
            <a:spLocks noChangeShapeType="1"/>
          </p:cNvSpPr>
          <p:nvPr/>
        </p:nvSpPr>
        <p:spPr bwMode="auto">
          <a:xfrm flipV="1">
            <a:off x="2743200" y="4038600"/>
            <a:ext cx="762000" cy="1600200"/>
          </a:xfrm>
          <a:prstGeom prst="line">
            <a:avLst/>
          </a:prstGeom>
          <a:noFill/>
          <a:ln w="38100">
            <a:solidFill>
              <a:schemeClr val="bg2"/>
            </a:solidFill>
            <a:round/>
            <a:headEnd/>
            <a:tailEnd type="triangle" w="med" len="med"/>
          </a:ln>
        </p:spPr>
        <p:txBody>
          <a:bodyPr/>
          <a:lstStyle/>
          <a:p>
            <a:endParaRPr lang="en-US"/>
          </a:p>
        </p:txBody>
      </p:sp>
      <p:sp>
        <p:nvSpPr>
          <p:cNvPr id="39942" name="Line 7"/>
          <p:cNvSpPr>
            <a:spLocks noChangeShapeType="1"/>
          </p:cNvSpPr>
          <p:nvPr/>
        </p:nvSpPr>
        <p:spPr bwMode="auto">
          <a:xfrm>
            <a:off x="7543800" y="2057400"/>
            <a:ext cx="609600" cy="1066800"/>
          </a:xfrm>
          <a:prstGeom prst="line">
            <a:avLst/>
          </a:prstGeom>
          <a:noFill/>
          <a:ln w="38100">
            <a:solidFill>
              <a:schemeClr val="bg2"/>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3" cstate="print"/>
          <a:srcRect t="21455" b="18774"/>
          <a:stretch>
            <a:fillRect/>
          </a:stretch>
        </p:blipFill>
        <p:spPr bwMode="auto">
          <a:xfrm>
            <a:off x="0" y="0"/>
            <a:ext cx="4563279" cy="2045608"/>
          </a:xfrm>
          <a:prstGeom prst="rect">
            <a:avLst/>
          </a:prstGeom>
          <a:noFill/>
          <a:ln w="9525">
            <a:noFill/>
            <a:miter lim="800000"/>
            <a:headEnd/>
            <a:tailEnd/>
          </a:ln>
        </p:spPr>
      </p:pic>
      <p:pic>
        <p:nvPicPr>
          <p:cNvPr id="40963" name="Picture 3"/>
          <p:cNvPicPr>
            <a:picLocks noChangeAspect="1" noChangeArrowheads="1"/>
          </p:cNvPicPr>
          <p:nvPr/>
        </p:nvPicPr>
        <p:blipFill>
          <a:blip r:embed="rId4" cstate="print">
            <a:lum bright="6000" contrast="18000"/>
          </a:blip>
          <a:srcRect l="3615" t="39999" r="2409" b="25000"/>
          <a:stretch>
            <a:fillRect/>
          </a:stretch>
        </p:blipFill>
        <p:spPr bwMode="auto">
          <a:xfrm>
            <a:off x="0" y="2000240"/>
            <a:ext cx="4572000" cy="1230923"/>
          </a:xfrm>
          <a:prstGeom prst="rect">
            <a:avLst/>
          </a:prstGeom>
          <a:noFill/>
          <a:ln w="9525">
            <a:noFill/>
            <a:miter lim="800000"/>
            <a:headEnd/>
            <a:tailEnd/>
          </a:ln>
        </p:spPr>
      </p:pic>
      <p:sp>
        <p:nvSpPr>
          <p:cNvPr id="40964" name="Text Box 4"/>
          <p:cNvSpPr txBox="1">
            <a:spLocks noChangeArrowheads="1"/>
          </p:cNvSpPr>
          <p:nvPr/>
        </p:nvSpPr>
        <p:spPr bwMode="auto">
          <a:xfrm>
            <a:off x="0" y="3214686"/>
            <a:ext cx="4643438" cy="707886"/>
          </a:xfrm>
          <a:prstGeom prst="rect">
            <a:avLst/>
          </a:prstGeom>
          <a:noFill/>
          <a:ln w="9525">
            <a:noFill/>
            <a:miter lim="800000"/>
            <a:headEnd/>
            <a:tailEnd/>
          </a:ln>
        </p:spPr>
        <p:txBody>
          <a:bodyPr wrap="square">
            <a:spAutoFit/>
          </a:bodyPr>
          <a:lstStyle/>
          <a:p>
            <a:pPr algn="ctr" eaLnBrk="1" hangingPunct="1">
              <a:spcBef>
                <a:spcPct val="50000"/>
              </a:spcBef>
            </a:pPr>
            <a:r>
              <a:rPr lang="en-US" altLang="en-US" sz="2000" dirty="0">
                <a:latin typeface="Arial" pitchFamily="34" charset="0"/>
              </a:rPr>
              <a:t>Neutron radiograph of </a:t>
            </a:r>
            <a:r>
              <a:rPr lang="en-US" altLang="en-US" sz="2000" dirty="0" err="1">
                <a:latin typeface="Arial" pitchFamily="34" charset="0"/>
              </a:rPr>
              <a:t>aluminium</a:t>
            </a:r>
            <a:r>
              <a:rPr lang="en-US" altLang="en-US" sz="2000" dirty="0">
                <a:latin typeface="Arial" pitchFamily="34" charset="0"/>
              </a:rPr>
              <a:t> riveted plate -  corrosion studies</a:t>
            </a:r>
          </a:p>
        </p:txBody>
      </p:sp>
      <p:sp>
        <p:nvSpPr>
          <p:cNvPr id="40965" name="Oval 5"/>
          <p:cNvSpPr>
            <a:spLocks noChangeArrowheads="1"/>
          </p:cNvSpPr>
          <p:nvPr/>
        </p:nvSpPr>
        <p:spPr bwMode="auto">
          <a:xfrm>
            <a:off x="2285984" y="2500306"/>
            <a:ext cx="2233602" cy="166686"/>
          </a:xfrm>
          <a:prstGeom prst="ellipse">
            <a:avLst/>
          </a:prstGeom>
          <a:noFill/>
          <a:ln w="9525">
            <a:solidFill>
              <a:srgbClr val="FFFF00"/>
            </a:solidFill>
            <a:round/>
            <a:headEnd/>
            <a:tailEnd/>
          </a:ln>
        </p:spPr>
        <p:txBody>
          <a:bodyPr wrap="none" anchor="ctr"/>
          <a:lstStyle/>
          <a:p>
            <a:pPr algn="ctr"/>
            <a:endParaRPr lang="en-US" altLang="en-US"/>
          </a:p>
        </p:txBody>
      </p:sp>
      <p:sp>
        <p:nvSpPr>
          <p:cNvPr id="40966" name="Line 6"/>
          <p:cNvSpPr>
            <a:spLocks noChangeShapeType="1"/>
          </p:cNvSpPr>
          <p:nvPr/>
        </p:nvSpPr>
        <p:spPr bwMode="auto">
          <a:xfrm>
            <a:off x="2571736" y="2143116"/>
            <a:ext cx="152400" cy="152400"/>
          </a:xfrm>
          <a:prstGeom prst="line">
            <a:avLst/>
          </a:prstGeom>
          <a:noFill/>
          <a:ln w="9525">
            <a:solidFill>
              <a:srgbClr val="FFFF00"/>
            </a:solidFill>
            <a:round/>
            <a:headEnd/>
            <a:tailEnd type="triangle" w="med" len="med"/>
          </a:ln>
        </p:spPr>
        <p:txBody>
          <a:bodyPr/>
          <a:lstStyle/>
          <a:p>
            <a:endParaRPr lang="en-US"/>
          </a:p>
        </p:txBody>
      </p:sp>
      <p:sp>
        <p:nvSpPr>
          <p:cNvPr id="40967" name="Line 7"/>
          <p:cNvSpPr>
            <a:spLocks noChangeShapeType="1"/>
          </p:cNvSpPr>
          <p:nvPr/>
        </p:nvSpPr>
        <p:spPr bwMode="auto">
          <a:xfrm>
            <a:off x="3286116" y="2143116"/>
            <a:ext cx="152400" cy="152400"/>
          </a:xfrm>
          <a:prstGeom prst="line">
            <a:avLst/>
          </a:prstGeom>
          <a:noFill/>
          <a:ln w="9525">
            <a:solidFill>
              <a:srgbClr val="FFFF00"/>
            </a:solidFill>
            <a:round/>
            <a:headEnd/>
            <a:tailEnd type="triangle" w="med" len="med"/>
          </a:ln>
        </p:spPr>
        <p:txBody>
          <a:bodyPr/>
          <a:lstStyle/>
          <a:p>
            <a:endParaRPr lang="en-US"/>
          </a:p>
        </p:txBody>
      </p:sp>
      <p:sp>
        <p:nvSpPr>
          <p:cNvPr id="40968" name="Line 8"/>
          <p:cNvSpPr>
            <a:spLocks noChangeShapeType="1"/>
          </p:cNvSpPr>
          <p:nvPr/>
        </p:nvSpPr>
        <p:spPr bwMode="auto">
          <a:xfrm>
            <a:off x="3428992" y="2857496"/>
            <a:ext cx="152400" cy="152400"/>
          </a:xfrm>
          <a:prstGeom prst="line">
            <a:avLst/>
          </a:prstGeom>
          <a:noFill/>
          <a:ln w="9525">
            <a:solidFill>
              <a:srgbClr val="FFFF00"/>
            </a:solidFill>
            <a:round/>
            <a:headEnd/>
            <a:tailEnd type="triangle" w="med" len="med"/>
          </a:ln>
        </p:spPr>
        <p:txBody>
          <a:bodyPr/>
          <a:lstStyle/>
          <a:p>
            <a:endParaRPr lang="en-US"/>
          </a:p>
        </p:txBody>
      </p:sp>
      <p:sp>
        <p:nvSpPr>
          <p:cNvPr id="40969" name="Line 9"/>
          <p:cNvSpPr>
            <a:spLocks noChangeShapeType="1"/>
          </p:cNvSpPr>
          <p:nvPr/>
        </p:nvSpPr>
        <p:spPr bwMode="auto">
          <a:xfrm>
            <a:off x="1928794" y="2214554"/>
            <a:ext cx="152400" cy="152400"/>
          </a:xfrm>
          <a:prstGeom prst="line">
            <a:avLst/>
          </a:prstGeom>
          <a:noFill/>
          <a:ln w="9525">
            <a:solidFill>
              <a:srgbClr val="FFFF00"/>
            </a:solidFill>
            <a:round/>
            <a:headEnd/>
            <a:tailEnd type="triangle" w="med" len="med"/>
          </a:ln>
        </p:spPr>
        <p:txBody>
          <a:bodyPr/>
          <a:lstStyle/>
          <a:p>
            <a:endParaRPr lang="en-US"/>
          </a:p>
        </p:txBody>
      </p:sp>
      <p:sp>
        <p:nvSpPr>
          <p:cNvPr id="40970" name="Line 10"/>
          <p:cNvSpPr>
            <a:spLocks noChangeShapeType="1"/>
          </p:cNvSpPr>
          <p:nvPr/>
        </p:nvSpPr>
        <p:spPr bwMode="auto">
          <a:xfrm>
            <a:off x="785786" y="2143116"/>
            <a:ext cx="152400" cy="152400"/>
          </a:xfrm>
          <a:prstGeom prst="line">
            <a:avLst/>
          </a:prstGeom>
          <a:noFill/>
          <a:ln w="9525">
            <a:solidFill>
              <a:srgbClr val="FFFF00"/>
            </a:solidFill>
            <a:round/>
            <a:headEnd/>
            <a:tailEnd type="triangle" w="med" len="med"/>
          </a:ln>
        </p:spPr>
        <p:txBody>
          <a:bodyPr/>
          <a:lstStyle/>
          <a:p>
            <a:endParaRPr lang="en-US"/>
          </a:p>
        </p:txBody>
      </p:sp>
      <p:sp>
        <p:nvSpPr>
          <p:cNvPr id="40971" name="Line 11"/>
          <p:cNvSpPr>
            <a:spLocks noChangeShapeType="1"/>
          </p:cNvSpPr>
          <p:nvPr/>
        </p:nvSpPr>
        <p:spPr bwMode="auto">
          <a:xfrm>
            <a:off x="1357290" y="2143116"/>
            <a:ext cx="152400" cy="152400"/>
          </a:xfrm>
          <a:prstGeom prst="line">
            <a:avLst/>
          </a:prstGeom>
          <a:noFill/>
          <a:ln w="9525">
            <a:solidFill>
              <a:srgbClr val="FFFF00"/>
            </a:solidFill>
            <a:round/>
            <a:headEnd/>
            <a:tailEnd type="triangle" w="med" len="med"/>
          </a:ln>
        </p:spPr>
        <p:txBody>
          <a:bodyPr/>
          <a:lstStyle/>
          <a:p>
            <a:endParaRPr lang="en-US"/>
          </a:p>
        </p:txBody>
      </p:sp>
      <p:sp>
        <p:nvSpPr>
          <p:cNvPr id="40972" name="Line 12"/>
          <p:cNvSpPr>
            <a:spLocks noChangeShapeType="1"/>
          </p:cNvSpPr>
          <p:nvPr/>
        </p:nvSpPr>
        <p:spPr bwMode="auto">
          <a:xfrm>
            <a:off x="3857620" y="2786058"/>
            <a:ext cx="152400" cy="152400"/>
          </a:xfrm>
          <a:prstGeom prst="line">
            <a:avLst/>
          </a:prstGeom>
          <a:noFill/>
          <a:ln w="9525">
            <a:solidFill>
              <a:srgbClr val="FFFF00"/>
            </a:solidFill>
            <a:round/>
            <a:headEnd/>
            <a:tailEnd type="triangle" w="med" len="med"/>
          </a:ln>
        </p:spPr>
        <p:txBody>
          <a:bodyPr/>
          <a:lstStyle/>
          <a:p>
            <a:endParaRPr lang="en-US"/>
          </a:p>
        </p:txBody>
      </p:sp>
      <p:pic>
        <p:nvPicPr>
          <p:cNvPr id="13" name="Picture 3"/>
          <p:cNvPicPr>
            <a:picLocks noChangeAspect="1" noChangeArrowheads="1"/>
          </p:cNvPicPr>
          <p:nvPr/>
        </p:nvPicPr>
        <p:blipFill>
          <a:blip r:embed="rId5" cstate="print"/>
          <a:srcRect l="12381" t="3810" r="7619" b="7619"/>
          <a:stretch>
            <a:fillRect/>
          </a:stretch>
        </p:blipFill>
        <p:spPr bwMode="auto">
          <a:xfrm>
            <a:off x="4857752" y="0"/>
            <a:ext cx="1932339" cy="3152764"/>
          </a:xfrm>
          <a:prstGeom prst="rect">
            <a:avLst/>
          </a:prstGeom>
          <a:noFill/>
          <a:ln w="9525">
            <a:noFill/>
            <a:miter lim="800000"/>
            <a:headEnd/>
            <a:tailEnd/>
          </a:ln>
        </p:spPr>
      </p:pic>
      <p:pic>
        <p:nvPicPr>
          <p:cNvPr id="14" name="Picture 4"/>
          <p:cNvPicPr>
            <a:picLocks noChangeAspect="1" noChangeArrowheads="1"/>
          </p:cNvPicPr>
          <p:nvPr/>
        </p:nvPicPr>
        <p:blipFill>
          <a:blip r:embed="rId6" cstate="print"/>
          <a:srcRect l="8621" r="6322" b="5173"/>
          <a:stretch>
            <a:fillRect/>
          </a:stretch>
        </p:blipFill>
        <p:spPr bwMode="auto">
          <a:xfrm>
            <a:off x="4714876" y="3214686"/>
            <a:ext cx="1789161" cy="3214686"/>
          </a:xfrm>
          <a:prstGeom prst="rect">
            <a:avLst/>
          </a:prstGeom>
          <a:noFill/>
          <a:ln w="9525">
            <a:noFill/>
            <a:miter lim="800000"/>
            <a:headEnd/>
            <a:tailEnd/>
          </a:ln>
        </p:spPr>
      </p:pic>
      <p:pic>
        <p:nvPicPr>
          <p:cNvPr id="15" name="Picture 2"/>
          <p:cNvPicPr>
            <a:picLocks noChangeAspect="1" noChangeArrowheads="1"/>
          </p:cNvPicPr>
          <p:nvPr/>
        </p:nvPicPr>
        <p:blipFill>
          <a:blip r:embed="rId7" cstate="print"/>
          <a:srcRect l="22139" t="8955" r="36070" b="5971"/>
          <a:stretch>
            <a:fillRect/>
          </a:stretch>
        </p:blipFill>
        <p:spPr bwMode="auto">
          <a:xfrm>
            <a:off x="7215206" y="0"/>
            <a:ext cx="1795463" cy="4876800"/>
          </a:xfrm>
          <a:prstGeom prst="rect">
            <a:avLst/>
          </a:prstGeom>
          <a:noFill/>
          <a:ln w="9525">
            <a:noFill/>
            <a:miter lim="800000"/>
            <a:headEnd/>
            <a:tailEnd/>
          </a:ln>
        </p:spPr>
      </p:pic>
      <p:sp>
        <p:nvSpPr>
          <p:cNvPr id="16" name="Text Box 5"/>
          <p:cNvSpPr txBox="1">
            <a:spLocks noChangeArrowheads="1"/>
          </p:cNvSpPr>
          <p:nvPr/>
        </p:nvSpPr>
        <p:spPr bwMode="auto">
          <a:xfrm>
            <a:off x="6715140" y="5000636"/>
            <a:ext cx="2428860" cy="1323439"/>
          </a:xfrm>
          <a:prstGeom prst="rect">
            <a:avLst/>
          </a:prstGeom>
          <a:noFill/>
          <a:ln w="9525">
            <a:noFill/>
            <a:miter lim="800000"/>
            <a:headEnd/>
            <a:tailEnd/>
          </a:ln>
        </p:spPr>
        <p:txBody>
          <a:bodyPr wrap="square">
            <a:spAutoFit/>
          </a:bodyPr>
          <a:lstStyle/>
          <a:p>
            <a:pPr algn="just" eaLnBrk="1" hangingPunct="1">
              <a:spcBef>
                <a:spcPct val="50000"/>
              </a:spcBef>
            </a:pPr>
            <a:r>
              <a:rPr lang="en-US" altLang="en-US" sz="2000" dirty="0" smtClean="0">
                <a:latin typeface="Arial" pitchFamily="34" charset="0"/>
              </a:rPr>
              <a:t>Corrosion damage </a:t>
            </a:r>
            <a:r>
              <a:rPr lang="en-US" altLang="en-US" sz="2000" dirty="0">
                <a:latin typeface="Arial" pitchFamily="34" charset="0"/>
              </a:rPr>
              <a:t>underneath </a:t>
            </a:r>
            <a:r>
              <a:rPr lang="en-US" altLang="en-US" sz="2000" dirty="0" err="1">
                <a:latin typeface="Arial" pitchFamily="34" charset="0"/>
              </a:rPr>
              <a:t>aluminium</a:t>
            </a:r>
            <a:r>
              <a:rPr lang="en-US" altLang="en-US" sz="2000" dirty="0">
                <a:latin typeface="Arial" pitchFamily="34" charset="0"/>
              </a:rPr>
              <a:t> lap joint and around rivets</a:t>
            </a:r>
          </a:p>
        </p:txBody>
      </p:sp>
      <p:sp>
        <p:nvSpPr>
          <p:cNvPr id="17" name="Oval 8"/>
          <p:cNvSpPr>
            <a:spLocks noChangeArrowheads="1"/>
          </p:cNvSpPr>
          <p:nvPr/>
        </p:nvSpPr>
        <p:spPr bwMode="auto">
          <a:xfrm>
            <a:off x="8143900" y="0"/>
            <a:ext cx="457200" cy="1295400"/>
          </a:xfrm>
          <a:prstGeom prst="ellipse">
            <a:avLst/>
          </a:prstGeom>
          <a:noFill/>
          <a:ln w="9525">
            <a:solidFill>
              <a:srgbClr val="FFFF00"/>
            </a:solidFill>
            <a:round/>
            <a:headEnd/>
            <a:tailEnd/>
          </a:ln>
        </p:spPr>
        <p:txBody>
          <a:bodyPr wrap="none" anchor="ctr"/>
          <a:lstStyle/>
          <a:p>
            <a:pPr algn="ctr" eaLnBrk="1" hangingPunct="1"/>
            <a:endParaRPr lang="en-US" altLang="en-US">
              <a:latin typeface="Arial" pitchFamily="34" charset="0"/>
            </a:endParaRPr>
          </a:p>
        </p:txBody>
      </p:sp>
      <p:sp>
        <p:nvSpPr>
          <p:cNvPr id="18" name="Oval 6"/>
          <p:cNvSpPr>
            <a:spLocks noChangeArrowheads="1"/>
          </p:cNvSpPr>
          <p:nvPr/>
        </p:nvSpPr>
        <p:spPr bwMode="auto">
          <a:xfrm>
            <a:off x="7929586" y="1857364"/>
            <a:ext cx="990600" cy="1676400"/>
          </a:xfrm>
          <a:prstGeom prst="ellipse">
            <a:avLst/>
          </a:prstGeom>
          <a:noFill/>
          <a:ln w="9525">
            <a:solidFill>
              <a:srgbClr val="FFFF00"/>
            </a:solidFill>
            <a:round/>
            <a:headEnd/>
            <a:tailEnd/>
          </a:ln>
        </p:spPr>
        <p:txBody>
          <a:bodyPr wrap="none" anchor="ctr"/>
          <a:lstStyle/>
          <a:p>
            <a:pPr algn="ctr" eaLnBrk="1" hangingPunct="1"/>
            <a:endParaRPr lang="en-US" altLang="en-US">
              <a:solidFill>
                <a:srgbClr val="FFFF00"/>
              </a:solidFill>
              <a:latin typeface="Arial" pitchFamily="34" charset="0"/>
            </a:endParaRPr>
          </a:p>
        </p:txBody>
      </p:sp>
      <p:sp>
        <p:nvSpPr>
          <p:cNvPr id="19" name="Oval 7"/>
          <p:cNvSpPr>
            <a:spLocks noChangeArrowheads="1"/>
          </p:cNvSpPr>
          <p:nvPr/>
        </p:nvSpPr>
        <p:spPr bwMode="auto">
          <a:xfrm>
            <a:off x="8429652" y="3571876"/>
            <a:ext cx="457200" cy="1295400"/>
          </a:xfrm>
          <a:prstGeom prst="ellipse">
            <a:avLst/>
          </a:prstGeom>
          <a:noFill/>
          <a:ln w="9525">
            <a:solidFill>
              <a:srgbClr val="FFFF00"/>
            </a:solidFill>
            <a:round/>
            <a:headEnd/>
            <a:tailEnd/>
          </a:ln>
        </p:spPr>
        <p:txBody>
          <a:bodyPr wrap="none" anchor="ctr"/>
          <a:lstStyle/>
          <a:p>
            <a:pPr algn="ctr" eaLnBrk="1" hangingPunct="1"/>
            <a:endParaRPr lang="en-US" altLang="en-US">
              <a:latin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pPr eaLnBrk="1" hangingPunct="1">
              <a:defRPr/>
            </a:pPr>
            <a:r>
              <a:rPr lang="en-US" sz="4000" dirty="0" smtClean="0">
                <a:solidFill>
                  <a:srgbClr val="0000FF"/>
                </a:solidFill>
              </a:rPr>
              <a:t>Lubricated and </a:t>
            </a:r>
            <a:r>
              <a:rPr lang="en-US" sz="4000" dirty="0" err="1" smtClean="0">
                <a:solidFill>
                  <a:srgbClr val="0000FF"/>
                </a:solidFill>
              </a:rPr>
              <a:t>Unlubricated</a:t>
            </a:r>
            <a:r>
              <a:rPr lang="en-US" sz="4000" dirty="0" smtClean="0">
                <a:solidFill>
                  <a:srgbClr val="0000FF"/>
                </a:solidFill>
              </a:rPr>
              <a:t> </a:t>
            </a:r>
            <a:br>
              <a:rPr lang="en-US" sz="4000" dirty="0" smtClean="0">
                <a:solidFill>
                  <a:srgbClr val="0000FF"/>
                </a:solidFill>
              </a:rPr>
            </a:br>
            <a:r>
              <a:rPr lang="en-US" sz="4000" dirty="0" smtClean="0">
                <a:solidFill>
                  <a:srgbClr val="0000FF"/>
                </a:solidFill>
              </a:rPr>
              <a:t>chain links</a:t>
            </a:r>
          </a:p>
        </p:txBody>
      </p:sp>
      <p:pic>
        <p:nvPicPr>
          <p:cNvPr id="35843" name="Picture 3"/>
          <p:cNvPicPr>
            <a:picLocks noGrp="1" noChangeAspect="1" noChangeArrowheads="1"/>
          </p:cNvPicPr>
          <p:nvPr>
            <p:ph type="body" idx="1"/>
          </p:nvPr>
        </p:nvPicPr>
        <p:blipFill>
          <a:blip r:embed="rId3" cstate="print"/>
          <a:srcRect t="8409" b="17589"/>
          <a:stretch>
            <a:fillRect/>
          </a:stretch>
        </p:blipFill>
        <p:spPr>
          <a:xfrm>
            <a:off x="0" y="2362200"/>
            <a:ext cx="9144000" cy="3538538"/>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42" name="Picture 5" descr="C:\Users\user\Desktop\DSC_0249.JPG"/>
          <p:cNvPicPr>
            <a:picLocks noChangeAspect="1" noChangeArrowheads="1"/>
          </p:cNvPicPr>
          <p:nvPr/>
        </p:nvPicPr>
        <p:blipFill>
          <a:blip r:embed="rId2" cstate="print"/>
          <a:srcRect l="33069" t="8519" r="15005" b="18985"/>
          <a:stretch>
            <a:fillRect/>
          </a:stretch>
        </p:blipFill>
        <p:spPr bwMode="auto">
          <a:xfrm>
            <a:off x="5584825" y="1504950"/>
            <a:ext cx="2179638" cy="1770063"/>
          </a:xfrm>
          <a:prstGeom prst="rect">
            <a:avLst/>
          </a:prstGeom>
          <a:noFill/>
          <a:ln w="9525">
            <a:noFill/>
            <a:miter lim="800000"/>
            <a:headEnd/>
            <a:tailEnd/>
          </a:ln>
        </p:spPr>
      </p:pic>
      <p:sp>
        <p:nvSpPr>
          <p:cNvPr id="7" name="TextBox 6"/>
          <p:cNvSpPr txBox="1"/>
          <p:nvPr/>
        </p:nvSpPr>
        <p:spPr>
          <a:xfrm>
            <a:off x="4932363" y="3413125"/>
            <a:ext cx="3527425" cy="307975"/>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a:spAutoFit/>
          </a:bodyPr>
          <a:lstStyle/>
          <a:p>
            <a:pPr algn="ctr" fontAlgn="auto">
              <a:spcBef>
                <a:spcPts val="0"/>
              </a:spcBef>
              <a:spcAft>
                <a:spcPts val="0"/>
              </a:spcAft>
              <a:defRPr/>
            </a:pPr>
            <a:r>
              <a:rPr lang="en-US" sz="1400" b="1" dirty="0" err="1">
                <a:solidFill>
                  <a:srgbClr val="002060"/>
                </a:solidFill>
                <a:latin typeface="Times New Roman" pitchFamily="18" charset="0"/>
                <a:cs typeface="Times New Roman" pitchFamily="18" charset="0"/>
              </a:rPr>
              <a:t>Pyros</a:t>
            </a:r>
            <a:r>
              <a:rPr lang="en-US" sz="1400" b="1" dirty="0">
                <a:solidFill>
                  <a:srgbClr val="002060"/>
                </a:solidFill>
                <a:latin typeface="Times New Roman" pitchFamily="18" charset="0"/>
                <a:cs typeface="Times New Roman" pitchFamily="18" charset="0"/>
              </a:rPr>
              <a:t> assembled in device cassette for NR</a:t>
            </a:r>
          </a:p>
        </p:txBody>
      </p:sp>
      <p:sp>
        <p:nvSpPr>
          <p:cNvPr id="10" name="Rectangle 9"/>
          <p:cNvSpPr/>
          <p:nvPr/>
        </p:nvSpPr>
        <p:spPr>
          <a:xfrm>
            <a:off x="0" y="115888"/>
            <a:ext cx="9144000" cy="461962"/>
          </a:xfrm>
          <a:prstGeom prst="rect">
            <a:avLst/>
          </a:prstGeom>
        </p:spPr>
        <p:txBody>
          <a:bodyPr>
            <a:spAutoFit/>
          </a:bodyPr>
          <a:lstStyle/>
          <a:p>
            <a:pPr algn="ctr" fontAlgn="auto">
              <a:spcBef>
                <a:spcPts val="0"/>
              </a:spcBef>
              <a:spcAft>
                <a:spcPts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en-US" sz="2400" b="1" kern="0" dirty="0">
                <a:latin typeface="Times New Roman" pitchFamily="18" charset="0"/>
                <a:cs typeface="Times New Roman" pitchFamily="18" charset="0"/>
              </a:rPr>
              <a:t>Neutron Imaging with non-reactor source </a:t>
            </a:r>
          </a:p>
        </p:txBody>
      </p:sp>
      <p:sp>
        <p:nvSpPr>
          <p:cNvPr id="10245" name="TextBox 10"/>
          <p:cNvSpPr txBox="1">
            <a:spLocks noChangeArrowheads="1"/>
          </p:cNvSpPr>
          <p:nvPr/>
        </p:nvSpPr>
        <p:spPr bwMode="auto">
          <a:xfrm>
            <a:off x="0" y="590550"/>
            <a:ext cx="9105900" cy="922338"/>
          </a:xfrm>
          <a:prstGeom prst="rect">
            <a:avLst/>
          </a:prstGeom>
          <a:noFill/>
          <a:ln w="9525">
            <a:noFill/>
            <a:miter lim="800000"/>
            <a:headEnd/>
            <a:tailEnd/>
          </a:ln>
        </p:spPr>
        <p:txBody>
          <a:bodyPr>
            <a:spAutoFit/>
          </a:bodyPr>
          <a:lstStyle/>
          <a:p>
            <a:pPr algn="just"/>
            <a:r>
              <a:rPr lang="en-IN">
                <a:solidFill>
                  <a:srgbClr val="002060"/>
                </a:solidFill>
                <a:latin typeface="Times New Roman" pitchFamily="18" charset="0"/>
                <a:cs typeface="Times New Roman" pitchFamily="18" charset="0"/>
              </a:rPr>
              <a:t>Thermal Neutron Radiography system using D-T neutron source designed by BARC and installed at Vikram Sarabhai Space Centre, ISRO for imaging of pyrotechnic devices used for space applications</a:t>
            </a:r>
          </a:p>
        </p:txBody>
      </p:sp>
      <p:pic>
        <p:nvPicPr>
          <p:cNvPr id="10246" name="Picture Placeholder 2"/>
          <p:cNvPicPr>
            <a:picLocks noChangeAspect="1"/>
          </p:cNvPicPr>
          <p:nvPr/>
        </p:nvPicPr>
        <p:blipFill>
          <a:blip r:embed="rId3" cstate="print"/>
          <a:srcRect l="6219" t="14693" r="30875" b="36224"/>
          <a:stretch>
            <a:fillRect/>
          </a:stretch>
        </p:blipFill>
        <p:spPr bwMode="auto">
          <a:xfrm>
            <a:off x="1173163" y="1512888"/>
            <a:ext cx="3409950" cy="1900237"/>
          </a:xfrm>
          <a:prstGeom prst="rect">
            <a:avLst/>
          </a:prstGeom>
          <a:noFill/>
          <a:ln w="9525">
            <a:noFill/>
            <a:miter lim="800000"/>
            <a:headEnd/>
            <a:tailEnd/>
          </a:ln>
        </p:spPr>
      </p:pic>
      <p:sp>
        <p:nvSpPr>
          <p:cNvPr id="10247" name="TextBox 33"/>
          <p:cNvSpPr txBox="1">
            <a:spLocks noChangeArrowheads="1"/>
          </p:cNvSpPr>
          <p:nvPr/>
        </p:nvSpPr>
        <p:spPr bwMode="auto">
          <a:xfrm>
            <a:off x="395288" y="3454400"/>
            <a:ext cx="4392612" cy="307975"/>
          </a:xfrm>
          <a:prstGeom prst="rect">
            <a:avLst/>
          </a:prstGeom>
          <a:noFill/>
          <a:ln w="9525">
            <a:noFill/>
            <a:miter lim="800000"/>
            <a:headEnd/>
            <a:tailEnd/>
          </a:ln>
        </p:spPr>
        <p:txBody>
          <a:bodyPr>
            <a:spAutoFit/>
          </a:bodyPr>
          <a:lstStyle/>
          <a:p>
            <a:pPr algn="ctr"/>
            <a:r>
              <a:rPr lang="en-IN" sz="1400" b="1">
                <a:solidFill>
                  <a:srgbClr val="002060"/>
                </a:solidFill>
                <a:latin typeface="Times New Roman" pitchFamily="18" charset="0"/>
                <a:cs typeface="Times New Roman" pitchFamily="18" charset="0"/>
              </a:rPr>
              <a:t>Thermal Neutron Radiography Facility at VSSC, ISRO</a:t>
            </a:r>
          </a:p>
        </p:txBody>
      </p:sp>
      <p:graphicFrame>
        <p:nvGraphicFramePr>
          <p:cNvPr id="16" name="Table 15"/>
          <p:cNvGraphicFramePr>
            <a:graphicFrameLocks noGrp="1"/>
          </p:cNvGraphicFramePr>
          <p:nvPr/>
        </p:nvGraphicFramePr>
        <p:xfrm>
          <a:off x="244475" y="3956050"/>
          <a:ext cx="4681538" cy="2493963"/>
        </p:xfrm>
        <a:graphic>
          <a:graphicData uri="http://schemas.openxmlformats.org/drawingml/2006/table">
            <a:tbl>
              <a:tblPr firstRow="1" bandRow="1">
                <a:tableStyleId>{5C22544A-7EE6-4342-B048-85BDC9FD1C3A}</a:tableStyleId>
              </a:tblPr>
              <a:tblGrid>
                <a:gridCol w="2866805"/>
                <a:gridCol w="1814733"/>
              </a:tblGrid>
              <a:tr h="367944">
                <a:tc>
                  <a:txBody>
                    <a:bodyPr/>
                    <a:lstStyle/>
                    <a:p>
                      <a:r>
                        <a:rPr lang="en-IN" sz="1400" dirty="0" smtClean="0">
                          <a:latin typeface="Times New Roman" pitchFamily="18" charset="0"/>
                          <a:cs typeface="Times New Roman" pitchFamily="18" charset="0"/>
                        </a:rPr>
                        <a:t>Parameter</a:t>
                      </a:r>
                      <a:endParaRPr lang="en-IN" sz="1400" dirty="0">
                        <a:latin typeface="Times New Roman" pitchFamily="18" charset="0"/>
                        <a:cs typeface="Times New Roman" pitchFamily="18" charset="0"/>
                      </a:endParaRPr>
                    </a:p>
                  </a:txBody>
                  <a:tcPr marL="91463" marR="91463" marT="45692" marB="45692"/>
                </a:tc>
                <a:tc>
                  <a:txBody>
                    <a:bodyPr/>
                    <a:lstStyle/>
                    <a:p>
                      <a:r>
                        <a:rPr lang="en-IN" sz="1400" dirty="0" smtClean="0">
                          <a:latin typeface="Times New Roman" pitchFamily="18" charset="0"/>
                          <a:cs typeface="Times New Roman" pitchFamily="18" charset="0"/>
                        </a:rPr>
                        <a:t>Value</a:t>
                      </a:r>
                      <a:endParaRPr lang="en-IN" sz="1400" dirty="0">
                        <a:latin typeface="Times New Roman" pitchFamily="18" charset="0"/>
                        <a:cs typeface="Times New Roman" pitchFamily="18" charset="0"/>
                      </a:endParaRPr>
                    </a:p>
                  </a:txBody>
                  <a:tcPr marL="91463" marR="91463" marT="45692" marB="45692"/>
                </a:tc>
              </a:tr>
              <a:tr h="463377">
                <a:tc>
                  <a:txBody>
                    <a:bodyPr/>
                    <a:lstStyle/>
                    <a:p>
                      <a:r>
                        <a:rPr lang="en-IN" sz="1400" dirty="0" smtClean="0">
                          <a:latin typeface="Times New Roman" pitchFamily="18" charset="0"/>
                          <a:cs typeface="Times New Roman" pitchFamily="18" charset="0"/>
                        </a:rPr>
                        <a:t>D-T Neutron source yield</a:t>
                      </a:r>
                      <a:endParaRPr lang="en-IN" sz="1400" dirty="0">
                        <a:latin typeface="Times New Roman" pitchFamily="18" charset="0"/>
                        <a:cs typeface="Times New Roman" pitchFamily="18" charset="0"/>
                      </a:endParaRPr>
                    </a:p>
                  </a:txBody>
                  <a:tcPr marL="91463" marR="91463" marT="45692" marB="45692"/>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solidFill>
                            <a:srgbClr val="002060"/>
                          </a:solidFill>
                          <a:latin typeface="Times New Roman" pitchFamily="18" charset="0"/>
                          <a:cs typeface="Times New Roman" pitchFamily="18" charset="0"/>
                        </a:rPr>
                        <a:t>1 x 10</a:t>
                      </a:r>
                      <a:r>
                        <a:rPr lang="en-US" sz="1400" b="1" baseline="30000" dirty="0" smtClean="0">
                          <a:solidFill>
                            <a:srgbClr val="002060"/>
                          </a:solidFill>
                          <a:latin typeface="Times New Roman" pitchFamily="18" charset="0"/>
                          <a:cs typeface="Times New Roman" pitchFamily="18" charset="0"/>
                        </a:rPr>
                        <a:t>10</a:t>
                      </a:r>
                      <a:r>
                        <a:rPr lang="en-US" sz="1400" b="1" dirty="0" smtClean="0">
                          <a:solidFill>
                            <a:srgbClr val="002060"/>
                          </a:solidFill>
                          <a:latin typeface="Times New Roman" pitchFamily="18" charset="0"/>
                          <a:cs typeface="Times New Roman" pitchFamily="18" charset="0"/>
                        </a:rPr>
                        <a:t> n/s</a:t>
                      </a:r>
                      <a:endParaRPr lang="en-IN" sz="1400" dirty="0">
                        <a:solidFill>
                          <a:srgbClr val="002060"/>
                        </a:solidFill>
                        <a:latin typeface="Times New Roman" pitchFamily="18" charset="0"/>
                        <a:cs typeface="Times New Roman" pitchFamily="18" charset="0"/>
                      </a:endParaRPr>
                    </a:p>
                  </a:txBody>
                  <a:tcPr marL="91463" marR="91463" marT="45692" marB="45692"/>
                </a:tc>
              </a:tr>
              <a:tr h="463377">
                <a:tc>
                  <a:txBody>
                    <a:bodyPr/>
                    <a:lstStyle/>
                    <a:p>
                      <a:r>
                        <a:rPr lang="en-US" sz="1400" dirty="0" smtClean="0">
                          <a:latin typeface="Times New Roman" pitchFamily="18" charset="0"/>
                          <a:cs typeface="Times New Roman" pitchFamily="18" charset="0"/>
                        </a:rPr>
                        <a:t>Thermal Flux (at output aperture)</a:t>
                      </a:r>
                      <a:endParaRPr lang="en-IN" sz="1400" dirty="0">
                        <a:latin typeface="Times New Roman" pitchFamily="18" charset="0"/>
                        <a:cs typeface="Times New Roman" pitchFamily="18" charset="0"/>
                      </a:endParaRPr>
                    </a:p>
                  </a:txBody>
                  <a:tcPr marL="91463" marR="91463" marT="45692" marB="45692"/>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solidFill>
                            <a:srgbClr val="002060"/>
                          </a:solidFill>
                          <a:latin typeface="Times New Roman" pitchFamily="18" charset="0"/>
                          <a:cs typeface="Times New Roman" pitchFamily="18" charset="0"/>
                        </a:rPr>
                        <a:t>2 x 10</a:t>
                      </a:r>
                      <a:r>
                        <a:rPr lang="en-US" sz="1400" b="1" baseline="30000" dirty="0" smtClean="0">
                          <a:solidFill>
                            <a:srgbClr val="002060"/>
                          </a:solidFill>
                          <a:latin typeface="Times New Roman" pitchFamily="18" charset="0"/>
                          <a:cs typeface="Times New Roman" pitchFamily="18" charset="0"/>
                        </a:rPr>
                        <a:t>4</a:t>
                      </a:r>
                      <a:r>
                        <a:rPr lang="en-US" sz="1400" b="1" dirty="0" smtClean="0">
                          <a:solidFill>
                            <a:srgbClr val="002060"/>
                          </a:solidFill>
                          <a:latin typeface="Times New Roman" pitchFamily="18" charset="0"/>
                          <a:cs typeface="Times New Roman" pitchFamily="18" charset="0"/>
                        </a:rPr>
                        <a:t> n/(s-cm</a:t>
                      </a:r>
                      <a:r>
                        <a:rPr lang="en-US" sz="1400" b="1" baseline="30000" dirty="0" smtClean="0">
                          <a:solidFill>
                            <a:srgbClr val="002060"/>
                          </a:solidFill>
                          <a:latin typeface="Times New Roman" pitchFamily="18" charset="0"/>
                          <a:cs typeface="Times New Roman" pitchFamily="18" charset="0"/>
                        </a:rPr>
                        <a:t>2</a:t>
                      </a:r>
                      <a:r>
                        <a:rPr lang="en-US" sz="1400" b="1" dirty="0" smtClean="0">
                          <a:solidFill>
                            <a:srgbClr val="002060"/>
                          </a:solidFill>
                          <a:latin typeface="Times New Roman" pitchFamily="18" charset="0"/>
                          <a:cs typeface="Times New Roman" pitchFamily="18" charset="0"/>
                        </a:rPr>
                        <a:t>)</a:t>
                      </a:r>
                      <a:endParaRPr lang="en-IN" sz="1400" dirty="0">
                        <a:solidFill>
                          <a:srgbClr val="002060"/>
                        </a:solidFill>
                        <a:latin typeface="Times New Roman" pitchFamily="18" charset="0"/>
                        <a:cs typeface="Times New Roman" pitchFamily="18" charset="0"/>
                      </a:endParaRPr>
                    </a:p>
                  </a:txBody>
                  <a:tcPr marL="91463" marR="91463" marT="45692" marB="45692"/>
                </a:tc>
              </a:tr>
              <a:tr h="463377">
                <a:tc>
                  <a:txBody>
                    <a:bodyPr/>
                    <a:lstStyle/>
                    <a:p>
                      <a:r>
                        <a:rPr lang="en-US" sz="1400" dirty="0" smtClean="0">
                          <a:latin typeface="Times New Roman" pitchFamily="18" charset="0"/>
                          <a:cs typeface="Times New Roman" pitchFamily="18" charset="0"/>
                        </a:rPr>
                        <a:t>Thermal Flux (at detector plane)</a:t>
                      </a:r>
                      <a:endParaRPr lang="en-IN" sz="1400" dirty="0">
                        <a:latin typeface="Times New Roman" pitchFamily="18" charset="0"/>
                        <a:cs typeface="Times New Roman" pitchFamily="18" charset="0"/>
                      </a:endParaRPr>
                    </a:p>
                  </a:txBody>
                  <a:tcPr marL="91463" marR="91463" marT="45692" marB="45692"/>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solidFill>
                            <a:srgbClr val="002060"/>
                          </a:solidFill>
                          <a:latin typeface="Times New Roman" pitchFamily="18" charset="0"/>
                          <a:cs typeface="Times New Roman" pitchFamily="18" charset="0"/>
                        </a:rPr>
                        <a:t>1 x 10</a:t>
                      </a:r>
                      <a:r>
                        <a:rPr lang="en-US" sz="1400" b="1" baseline="30000" dirty="0" smtClean="0">
                          <a:solidFill>
                            <a:srgbClr val="002060"/>
                          </a:solidFill>
                          <a:latin typeface="Times New Roman" pitchFamily="18" charset="0"/>
                          <a:cs typeface="Times New Roman" pitchFamily="18" charset="0"/>
                        </a:rPr>
                        <a:t>4</a:t>
                      </a:r>
                      <a:r>
                        <a:rPr lang="en-US" sz="1400" b="1" dirty="0" smtClean="0">
                          <a:solidFill>
                            <a:srgbClr val="002060"/>
                          </a:solidFill>
                          <a:latin typeface="Times New Roman" pitchFamily="18" charset="0"/>
                          <a:cs typeface="Times New Roman" pitchFamily="18" charset="0"/>
                        </a:rPr>
                        <a:t> n/(s-cm</a:t>
                      </a:r>
                      <a:r>
                        <a:rPr lang="en-US" sz="1400" b="1" baseline="30000" dirty="0" smtClean="0">
                          <a:solidFill>
                            <a:srgbClr val="002060"/>
                          </a:solidFill>
                          <a:latin typeface="Times New Roman" pitchFamily="18" charset="0"/>
                          <a:cs typeface="Times New Roman" pitchFamily="18" charset="0"/>
                        </a:rPr>
                        <a:t>2</a:t>
                      </a:r>
                      <a:r>
                        <a:rPr lang="en-US" sz="1400" b="1" dirty="0" smtClean="0">
                          <a:solidFill>
                            <a:srgbClr val="002060"/>
                          </a:solidFill>
                          <a:latin typeface="Times New Roman" pitchFamily="18" charset="0"/>
                          <a:cs typeface="Times New Roman" pitchFamily="18" charset="0"/>
                        </a:rPr>
                        <a:t>)</a:t>
                      </a:r>
                      <a:endParaRPr lang="en-IN" sz="1400" dirty="0">
                        <a:solidFill>
                          <a:srgbClr val="002060"/>
                        </a:solidFill>
                        <a:latin typeface="Times New Roman" pitchFamily="18" charset="0"/>
                        <a:cs typeface="Times New Roman" pitchFamily="18" charset="0"/>
                      </a:endParaRPr>
                    </a:p>
                  </a:txBody>
                  <a:tcPr marL="91463" marR="91463" marT="45692" marB="45692"/>
                </a:tc>
              </a:tr>
              <a:tr h="367944">
                <a:tc>
                  <a:txBody>
                    <a:bodyPr/>
                    <a:lstStyle/>
                    <a:p>
                      <a:r>
                        <a:rPr lang="en-US" sz="1400" dirty="0" smtClean="0">
                          <a:latin typeface="Times New Roman" pitchFamily="18" charset="0"/>
                          <a:cs typeface="Times New Roman" pitchFamily="18" charset="0"/>
                        </a:rPr>
                        <a:t>Cadmium Ratio </a:t>
                      </a:r>
                      <a:endParaRPr lang="en-IN" sz="1400" dirty="0">
                        <a:latin typeface="Times New Roman" pitchFamily="18" charset="0"/>
                        <a:cs typeface="Times New Roman" pitchFamily="18" charset="0"/>
                      </a:endParaRPr>
                    </a:p>
                  </a:txBody>
                  <a:tcPr marL="91463" marR="91463" marT="45692" marB="45692"/>
                </a:tc>
                <a:tc>
                  <a:txBody>
                    <a:bodyPr/>
                    <a:lstStyle/>
                    <a:p>
                      <a:r>
                        <a:rPr lang="en-US" sz="1400" b="1" dirty="0" smtClean="0">
                          <a:solidFill>
                            <a:srgbClr val="002060"/>
                          </a:solidFill>
                          <a:latin typeface="Times New Roman" pitchFamily="18" charset="0"/>
                          <a:cs typeface="Times New Roman" pitchFamily="18" charset="0"/>
                        </a:rPr>
                        <a:t>10</a:t>
                      </a:r>
                      <a:r>
                        <a:rPr lang="en-US" sz="1400" dirty="0" smtClean="0">
                          <a:solidFill>
                            <a:srgbClr val="002060"/>
                          </a:solidFill>
                          <a:latin typeface="Times New Roman" pitchFamily="18" charset="0"/>
                          <a:cs typeface="Times New Roman" pitchFamily="18" charset="0"/>
                        </a:rPr>
                        <a:t> </a:t>
                      </a:r>
                      <a:endParaRPr lang="en-IN" sz="1400" dirty="0">
                        <a:solidFill>
                          <a:srgbClr val="002060"/>
                        </a:solidFill>
                        <a:latin typeface="Times New Roman" pitchFamily="18" charset="0"/>
                        <a:cs typeface="Times New Roman" pitchFamily="18" charset="0"/>
                      </a:endParaRPr>
                    </a:p>
                  </a:txBody>
                  <a:tcPr marL="91463" marR="91463" marT="45692" marB="45692"/>
                </a:tc>
              </a:tr>
              <a:tr h="367944">
                <a:tc>
                  <a:txBody>
                    <a:bodyPr/>
                    <a:lstStyle/>
                    <a:p>
                      <a:r>
                        <a:rPr lang="en-US" sz="1400" dirty="0" smtClean="0">
                          <a:latin typeface="Times New Roman" pitchFamily="18" charset="0"/>
                          <a:cs typeface="Times New Roman" pitchFamily="18" charset="0"/>
                        </a:rPr>
                        <a:t>L/d ratio</a:t>
                      </a:r>
                      <a:endParaRPr lang="en-IN" sz="1400" dirty="0">
                        <a:latin typeface="Times New Roman" pitchFamily="18" charset="0"/>
                        <a:cs typeface="Times New Roman" pitchFamily="18" charset="0"/>
                      </a:endParaRPr>
                    </a:p>
                  </a:txBody>
                  <a:tcPr marL="91463" marR="91463" marT="45692" marB="45692"/>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dirty="0" smtClean="0">
                          <a:solidFill>
                            <a:srgbClr val="002060"/>
                          </a:solidFill>
                          <a:latin typeface="Times New Roman" pitchFamily="18" charset="0"/>
                          <a:cs typeface="Times New Roman" pitchFamily="18" charset="0"/>
                        </a:rPr>
                        <a:t>25</a:t>
                      </a:r>
                      <a:r>
                        <a:rPr lang="en-US" sz="1400" dirty="0" smtClean="0">
                          <a:solidFill>
                            <a:srgbClr val="002060"/>
                          </a:solidFill>
                          <a:latin typeface="Times New Roman" pitchFamily="18" charset="0"/>
                          <a:cs typeface="Times New Roman" pitchFamily="18" charset="0"/>
                        </a:rPr>
                        <a:t> (approx.)</a:t>
                      </a:r>
                      <a:endParaRPr lang="en-IN" sz="1400" dirty="0">
                        <a:solidFill>
                          <a:srgbClr val="002060"/>
                        </a:solidFill>
                        <a:latin typeface="Times New Roman" pitchFamily="18" charset="0"/>
                        <a:cs typeface="Times New Roman" pitchFamily="18" charset="0"/>
                      </a:endParaRPr>
                    </a:p>
                  </a:txBody>
                  <a:tcPr marL="91463" marR="91463" marT="45692" marB="45692"/>
                </a:tc>
              </a:tr>
            </a:tbl>
          </a:graphicData>
        </a:graphic>
      </p:graphicFrame>
      <p:pic>
        <p:nvPicPr>
          <p:cNvPr id="10271" name="Picture 32" descr="11a.tif"/>
          <p:cNvPicPr>
            <a:picLocks noChangeAspect="1"/>
          </p:cNvPicPr>
          <p:nvPr/>
        </p:nvPicPr>
        <p:blipFill>
          <a:blip r:embed="rId4" cstate="print"/>
          <a:srcRect l="53072" t="6760" b="49883"/>
          <a:stretch>
            <a:fillRect/>
          </a:stretch>
        </p:blipFill>
        <p:spPr bwMode="auto">
          <a:xfrm>
            <a:off x="7029450" y="3941763"/>
            <a:ext cx="1790700" cy="2068512"/>
          </a:xfrm>
          <a:prstGeom prst="rect">
            <a:avLst/>
          </a:prstGeom>
          <a:noFill/>
          <a:ln w="9525">
            <a:noFill/>
            <a:miter lim="800000"/>
            <a:headEnd/>
            <a:tailEnd/>
          </a:ln>
        </p:spPr>
      </p:pic>
      <p:sp>
        <p:nvSpPr>
          <p:cNvPr id="2" name="Oval 1"/>
          <p:cNvSpPr/>
          <p:nvPr/>
        </p:nvSpPr>
        <p:spPr>
          <a:xfrm>
            <a:off x="7235825" y="4005263"/>
            <a:ext cx="417513" cy="36036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3" name="Oval 22"/>
          <p:cNvSpPr/>
          <p:nvPr/>
        </p:nvSpPr>
        <p:spPr>
          <a:xfrm>
            <a:off x="8316913" y="4976813"/>
            <a:ext cx="352425" cy="36036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4" name="Oval 23"/>
          <p:cNvSpPr/>
          <p:nvPr/>
        </p:nvSpPr>
        <p:spPr>
          <a:xfrm>
            <a:off x="7597775" y="4976813"/>
            <a:ext cx="376238" cy="36036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5" name="Oval 24"/>
          <p:cNvSpPr/>
          <p:nvPr/>
        </p:nvSpPr>
        <p:spPr>
          <a:xfrm>
            <a:off x="7974013" y="4948238"/>
            <a:ext cx="342900" cy="36036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0276" name="TextBox 3"/>
          <p:cNvSpPr txBox="1">
            <a:spLocks noChangeArrowheads="1"/>
          </p:cNvSpPr>
          <p:nvPr/>
        </p:nvSpPr>
        <p:spPr bwMode="auto">
          <a:xfrm>
            <a:off x="5003800" y="6015038"/>
            <a:ext cx="3816350" cy="523875"/>
          </a:xfrm>
          <a:prstGeom prst="rect">
            <a:avLst/>
          </a:prstGeom>
          <a:noFill/>
          <a:ln w="9525">
            <a:noFill/>
            <a:miter lim="800000"/>
            <a:headEnd/>
            <a:tailEnd/>
          </a:ln>
        </p:spPr>
        <p:txBody>
          <a:bodyPr>
            <a:spAutoFit/>
          </a:bodyPr>
          <a:lstStyle/>
          <a:p>
            <a:pPr algn="ctr"/>
            <a:r>
              <a:rPr lang="en-IN" sz="1400" b="1">
                <a:solidFill>
                  <a:srgbClr val="002060"/>
                </a:solidFill>
                <a:latin typeface="Times New Roman" pitchFamily="18" charset="0"/>
                <a:cs typeface="Times New Roman" pitchFamily="18" charset="0"/>
              </a:rPr>
              <a:t>Neutron Radiograph of pyrotecnic devices showing the presence of explosive charge</a:t>
            </a:r>
          </a:p>
        </p:txBody>
      </p:sp>
      <p:pic>
        <p:nvPicPr>
          <p:cNvPr id="10277" name="Picture 1" descr="12.tif"/>
          <p:cNvPicPr>
            <a:picLocks noChangeAspect="1" noChangeArrowheads="1"/>
          </p:cNvPicPr>
          <p:nvPr/>
        </p:nvPicPr>
        <p:blipFill>
          <a:blip r:embed="rId5" cstate="print"/>
          <a:srcRect l="50000" t="7039"/>
          <a:stretch>
            <a:fillRect/>
          </a:stretch>
        </p:blipFill>
        <p:spPr bwMode="auto">
          <a:xfrm>
            <a:off x="5148263" y="3956050"/>
            <a:ext cx="1881187" cy="2030413"/>
          </a:xfrm>
          <a:prstGeom prst="rect">
            <a:avLst/>
          </a:prstGeom>
          <a:noFill/>
          <a:ln w="9525">
            <a:noFill/>
            <a:miter lim="800000"/>
            <a:headEnd/>
            <a:tailEnd/>
          </a:ln>
        </p:spPr>
      </p:pic>
      <p:sp>
        <p:nvSpPr>
          <p:cNvPr id="32" name="Oval 31"/>
          <p:cNvSpPr/>
          <p:nvPr/>
        </p:nvSpPr>
        <p:spPr>
          <a:xfrm>
            <a:off x="5375275" y="4367213"/>
            <a:ext cx="492125" cy="58102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33" name="Oval 32"/>
          <p:cNvSpPr/>
          <p:nvPr/>
        </p:nvSpPr>
        <p:spPr>
          <a:xfrm>
            <a:off x="6278563" y="4976813"/>
            <a:ext cx="525462" cy="46831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ChangeArrowheads="1"/>
          </p:cNvSpPr>
          <p:nvPr/>
        </p:nvSpPr>
        <p:spPr bwMode="auto">
          <a:xfrm>
            <a:off x="1493838" y="130175"/>
            <a:ext cx="5486400" cy="646113"/>
          </a:xfrm>
          <a:prstGeom prst="rect">
            <a:avLst/>
          </a:prstGeom>
          <a:solidFill>
            <a:srgbClr val="FFFF00"/>
          </a:solidFill>
          <a:ln w="9525">
            <a:noFill/>
            <a:miter lim="800000"/>
            <a:headEnd/>
            <a:tailEnd/>
          </a:ln>
        </p:spPr>
        <p:txBody>
          <a:bodyPr>
            <a:spAutoFit/>
          </a:bodyPr>
          <a:lstStyle/>
          <a:p>
            <a:pPr algn="ctr"/>
            <a:r>
              <a:rPr lang="en-US" b="1">
                <a:latin typeface="Calibri" pitchFamily="34" charset="0"/>
              </a:rPr>
              <a:t>Experimental and theoretical investigations on the neutron attenuation  study  of polyboron materials </a:t>
            </a:r>
            <a:endParaRPr lang="en-US">
              <a:latin typeface="Calibri" pitchFamily="34" charset="0"/>
            </a:endParaRPr>
          </a:p>
        </p:txBody>
      </p:sp>
      <p:grpSp>
        <p:nvGrpSpPr>
          <p:cNvPr id="2" name="Group 2"/>
          <p:cNvGrpSpPr>
            <a:grpSpLocks/>
          </p:cNvGrpSpPr>
          <p:nvPr/>
        </p:nvGrpSpPr>
        <p:grpSpPr bwMode="auto">
          <a:xfrm>
            <a:off x="228600" y="3581400"/>
            <a:ext cx="4087813" cy="3048000"/>
            <a:chOff x="1920" y="5220"/>
            <a:chExt cx="7920" cy="5040"/>
          </a:xfrm>
        </p:grpSpPr>
        <p:sp>
          <p:nvSpPr>
            <p:cNvPr id="2059" name="Rectangle 3"/>
            <p:cNvSpPr>
              <a:spLocks noChangeArrowheads="1"/>
            </p:cNvSpPr>
            <p:nvPr/>
          </p:nvSpPr>
          <p:spPr bwMode="auto">
            <a:xfrm>
              <a:off x="3000" y="7380"/>
              <a:ext cx="5580" cy="180"/>
            </a:xfrm>
            <a:prstGeom prst="rect">
              <a:avLst/>
            </a:prstGeom>
            <a:solidFill>
              <a:srgbClr val="FFFFFF"/>
            </a:solidFill>
            <a:ln w="9525">
              <a:solidFill>
                <a:srgbClr val="000000"/>
              </a:solidFill>
              <a:miter lim="800000"/>
              <a:headEnd/>
              <a:tailEnd/>
            </a:ln>
          </p:spPr>
          <p:txBody>
            <a:bodyPr/>
            <a:lstStyle/>
            <a:p>
              <a:endParaRPr lang="en-US">
                <a:latin typeface="Calibri" pitchFamily="34" charset="0"/>
              </a:endParaRPr>
            </a:p>
          </p:txBody>
        </p:sp>
        <p:sp>
          <p:nvSpPr>
            <p:cNvPr id="2060" name="AutoShape 4"/>
            <p:cNvSpPr>
              <a:spLocks noChangeArrowheads="1"/>
            </p:cNvSpPr>
            <p:nvPr/>
          </p:nvSpPr>
          <p:spPr bwMode="auto">
            <a:xfrm rot="5400000">
              <a:off x="3990" y="5490"/>
              <a:ext cx="1260" cy="2520"/>
            </a:xfrm>
            <a:prstGeom prst="can">
              <a:avLst>
                <a:gd name="adj" fmla="val 50000"/>
              </a:avLst>
            </a:prstGeom>
            <a:solidFill>
              <a:srgbClr val="00CCFF"/>
            </a:solidFill>
            <a:ln w="9525">
              <a:solidFill>
                <a:srgbClr val="000000"/>
              </a:solidFill>
              <a:round/>
              <a:headEnd/>
              <a:tailEnd/>
            </a:ln>
          </p:spPr>
          <p:txBody>
            <a:bodyPr/>
            <a:lstStyle/>
            <a:p>
              <a:endParaRPr lang="en-US">
                <a:latin typeface="Calibri" pitchFamily="34" charset="0"/>
              </a:endParaRPr>
            </a:p>
          </p:txBody>
        </p:sp>
        <p:sp>
          <p:nvSpPr>
            <p:cNvPr id="2061" name="Rectangle 5"/>
            <p:cNvSpPr>
              <a:spLocks noChangeArrowheads="1"/>
            </p:cNvSpPr>
            <p:nvPr/>
          </p:nvSpPr>
          <p:spPr bwMode="auto">
            <a:xfrm>
              <a:off x="4590" y="6555"/>
              <a:ext cx="900" cy="360"/>
            </a:xfrm>
            <a:prstGeom prst="rect">
              <a:avLst/>
            </a:prstGeom>
            <a:solidFill>
              <a:srgbClr val="FFFFFF"/>
            </a:solidFill>
            <a:ln w="9525">
              <a:solidFill>
                <a:srgbClr val="000000"/>
              </a:solidFill>
              <a:miter lim="800000"/>
              <a:headEnd/>
              <a:tailEnd/>
            </a:ln>
          </p:spPr>
          <p:txBody>
            <a:bodyPr/>
            <a:lstStyle/>
            <a:p>
              <a:endParaRPr lang="en-US">
                <a:latin typeface="Calibri" pitchFamily="34" charset="0"/>
              </a:endParaRPr>
            </a:p>
          </p:txBody>
        </p:sp>
        <p:sp>
          <p:nvSpPr>
            <p:cNvPr id="2062" name="Oval 6"/>
            <p:cNvSpPr>
              <a:spLocks noChangeArrowheads="1"/>
            </p:cNvSpPr>
            <p:nvPr/>
          </p:nvSpPr>
          <p:spPr bwMode="auto">
            <a:xfrm>
              <a:off x="5475" y="6525"/>
              <a:ext cx="225" cy="450"/>
            </a:xfrm>
            <a:prstGeom prst="ellipse">
              <a:avLst/>
            </a:prstGeom>
            <a:solidFill>
              <a:srgbClr val="FFFFFF"/>
            </a:solidFill>
            <a:ln w="9525">
              <a:solidFill>
                <a:srgbClr val="000000"/>
              </a:solidFill>
              <a:round/>
              <a:headEnd/>
              <a:tailEnd/>
            </a:ln>
          </p:spPr>
          <p:txBody>
            <a:bodyPr/>
            <a:lstStyle/>
            <a:p>
              <a:endParaRPr lang="en-US">
                <a:latin typeface="Calibri" pitchFamily="34" charset="0"/>
              </a:endParaRPr>
            </a:p>
          </p:txBody>
        </p:sp>
        <p:sp>
          <p:nvSpPr>
            <p:cNvPr id="2063" name="Rectangle 7"/>
            <p:cNvSpPr>
              <a:spLocks noChangeArrowheads="1"/>
            </p:cNvSpPr>
            <p:nvPr/>
          </p:nvSpPr>
          <p:spPr bwMode="auto">
            <a:xfrm>
              <a:off x="4800" y="6660"/>
              <a:ext cx="180" cy="180"/>
            </a:xfrm>
            <a:prstGeom prst="rect">
              <a:avLst/>
            </a:prstGeom>
            <a:solidFill>
              <a:srgbClr val="FF00FF"/>
            </a:solidFill>
            <a:ln w="9525">
              <a:solidFill>
                <a:srgbClr val="000000"/>
              </a:solidFill>
              <a:miter lim="800000"/>
              <a:headEnd/>
              <a:tailEnd/>
            </a:ln>
          </p:spPr>
          <p:txBody>
            <a:bodyPr/>
            <a:lstStyle/>
            <a:p>
              <a:endParaRPr lang="en-US">
                <a:latin typeface="Calibri" pitchFamily="34" charset="0"/>
              </a:endParaRPr>
            </a:p>
          </p:txBody>
        </p:sp>
        <p:sp>
          <p:nvSpPr>
            <p:cNvPr id="2064" name="Rectangle 8"/>
            <p:cNvSpPr>
              <a:spLocks noChangeArrowheads="1"/>
            </p:cNvSpPr>
            <p:nvPr/>
          </p:nvSpPr>
          <p:spPr bwMode="auto">
            <a:xfrm>
              <a:off x="3360" y="7560"/>
              <a:ext cx="180" cy="2700"/>
            </a:xfrm>
            <a:prstGeom prst="rect">
              <a:avLst/>
            </a:prstGeom>
            <a:solidFill>
              <a:srgbClr val="FFFFFF"/>
            </a:solidFill>
            <a:ln w="9525">
              <a:solidFill>
                <a:srgbClr val="000000"/>
              </a:solidFill>
              <a:miter lim="800000"/>
              <a:headEnd/>
              <a:tailEnd/>
            </a:ln>
          </p:spPr>
          <p:txBody>
            <a:bodyPr/>
            <a:lstStyle/>
            <a:p>
              <a:endParaRPr lang="en-US">
                <a:latin typeface="Calibri" pitchFamily="34" charset="0"/>
              </a:endParaRPr>
            </a:p>
          </p:txBody>
        </p:sp>
        <p:sp>
          <p:nvSpPr>
            <p:cNvPr id="2065" name="Rectangle 9"/>
            <p:cNvSpPr>
              <a:spLocks noChangeArrowheads="1"/>
            </p:cNvSpPr>
            <p:nvPr/>
          </p:nvSpPr>
          <p:spPr bwMode="auto">
            <a:xfrm>
              <a:off x="7860" y="7560"/>
              <a:ext cx="180" cy="2700"/>
            </a:xfrm>
            <a:prstGeom prst="rect">
              <a:avLst/>
            </a:prstGeom>
            <a:solidFill>
              <a:srgbClr val="FFFFFF"/>
            </a:solidFill>
            <a:ln w="9525">
              <a:solidFill>
                <a:srgbClr val="000000"/>
              </a:solidFill>
              <a:miter lim="800000"/>
              <a:headEnd/>
              <a:tailEnd/>
            </a:ln>
          </p:spPr>
          <p:txBody>
            <a:bodyPr/>
            <a:lstStyle/>
            <a:p>
              <a:endParaRPr lang="en-US">
                <a:latin typeface="Calibri" pitchFamily="34" charset="0"/>
              </a:endParaRPr>
            </a:p>
          </p:txBody>
        </p:sp>
        <p:sp>
          <p:nvSpPr>
            <p:cNvPr id="2066" name="Freeform 10"/>
            <p:cNvSpPr>
              <a:spLocks/>
            </p:cNvSpPr>
            <p:nvPr/>
          </p:nvSpPr>
          <p:spPr bwMode="auto">
            <a:xfrm>
              <a:off x="4980" y="6735"/>
              <a:ext cx="1605" cy="15"/>
            </a:xfrm>
            <a:custGeom>
              <a:avLst/>
              <a:gdLst>
                <a:gd name="T0" fmla="*/ 0 w 1605"/>
                <a:gd name="T1" fmla="*/ 15 h 15"/>
                <a:gd name="T2" fmla="*/ 1605 w 1605"/>
                <a:gd name="T3" fmla="*/ 0 h 15"/>
                <a:gd name="T4" fmla="*/ 0 60000 65536"/>
                <a:gd name="T5" fmla="*/ 0 60000 65536"/>
                <a:gd name="T6" fmla="*/ 0 w 1605"/>
                <a:gd name="T7" fmla="*/ 0 h 15"/>
                <a:gd name="T8" fmla="*/ 1605 w 1605"/>
                <a:gd name="T9" fmla="*/ 15 h 15"/>
              </a:gdLst>
              <a:ahLst/>
              <a:cxnLst>
                <a:cxn ang="T4">
                  <a:pos x="T0" y="T1"/>
                </a:cxn>
                <a:cxn ang="T5">
                  <a:pos x="T2" y="T3"/>
                </a:cxn>
              </a:cxnLst>
              <a:rect l="T6" t="T7" r="T8" b="T9"/>
              <a:pathLst>
                <a:path w="1605" h="15">
                  <a:moveTo>
                    <a:pt x="0" y="15"/>
                  </a:moveTo>
                  <a:lnTo>
                    <a:pt x="1605" y="0"/>
                  </a:lnTo>
                </a:path>
              </a:pathLst>
            </a:custGeom>
            <a:noFill/>
            <a:ln w="9525">
              <a:solidFill>
                <a:srgbClr val="000000"/>
              </a:solidFill>
              <a:prstDash val="dash"/>
              <a:round/>
              <a:headEnd/>
              <a:tailEnd/>
            </a:ln>
          </p:spPr>
          <p:txBody>
            <a:bodyPr/>
            <a:lstStyle/>
            <a:p>
              <a:endParaRPr lang="en-US">
                <a:latin typeface="Calibri" pitchFamily="34" charset="0"/>
              </a:endParaRPr>
            </a:p>
          </p:txBody>
        </p:sp>
        <p:sp>
          <p:nvSpPr>
            <p:cNvPr id="2067" name="Rectangle 11"/>
            <p:cNvSpPr>
              <a:spLocks noChangeArrowheads="1"/>
            </p:cNvSpPr>
            <p:nvPr/>
          </p:nvSpPr>
          <p:spPr bwMode="auto">
            <a:xfrm>
              <a:off x="5940" y="6120"/>
              <a:ext cx="180" cy="1260"/>
            </a:xfrm>
            <a:prstGeom prst="rect">
              <a:avLst/>
            </a:prstGeom>
            <a:noFill/>
            <a:ln w="9525">
              <a:solidFill>
                <a:srgbClr val="000000"/>
              </a:solidFill>
              <a:miter lim="800000"/>
              <a:headEnd/>
              <a:tailEnd/>
            </a:ln>
          </p:spPr>
          <p:txBody>
            <a:bodyPr/>
            <a:lstStyle/>
            <a:p>
              <a:endParaRPr lang="en-US">
                <a:latin typeface="Calibri" pitchFamily="34" charset="0"/>
              </a:endParaRPr>
            </a:p>
          </p:txBody>
        </p:sp>
        <p:sp>
          <p:nvSpPr>
            <p:cNvPr id="2068" name="Rectangle 12"/>
            <p:cNvSpPr>
              <a:spLocks noChangeArrowheads="1"/>
            </p:cNvSpPr>
            <p:nvPr/>
          </p:nvSpPr>
          <p:spPr bwMode="auto">
            <a:xfrm>
              <a:off x="6060" y="6120"/>
              <a:ext cx="180" cy="1260"/>
            </a:xfrm>
            <a:prstGeom prst="rect">
              <a:avLst/>
            </a:prstGeom>
            <a:noFill/>
            <a:ln w="9525">
              <a:solidFill>
                <a:srgbClr val="000000"/>
              </a:solidFill>
              <a:miter lim="800000"/>
              <a:headEnd/>
              <a:tailEnd/>
            </a:ln>
          </p:spPr>
          <p:txBody>
            <a:bodyPr/>
            <a:lstStyle/>
            <a:p>
              <a:endParaRPr lang="en-US">
                <a:latin typeface="Calibri" pitchFamily="34" charset="0"/>
              </a:endParaRPr>
            </a:p>
          </p:txBody>
        </p:sp>
        <p:sp>
          <p:nvSpPr>
            <p:cNvPr id="2069" name="Rectangle 13"/>
            <p:cNvSpPr>
              <a:spLocks noChangeArrowheads="1"/>
            </p:cNvSpPr>
            <p:nvPr/>
          </p:nvSpPr>
          <p:spPr bwMode="auto">
            <a:xfrm>
              <a:off x="6300" y="6120"/>
              <a:ext cx="180" cy="1260"/>
            </a:xfrm>
            <a:prstGeom prst="rect">
              <a:avLst/>
            </a:prstGeom>
            <a:noFill/>
            <a:ln w="9525">
              <a:solidFill>
                <a:srgbClr val="000000"/>
              </a:solidFill>
              <a:miter lim="800000"/>
              <a:headEnd/>
              <a:tailEnd/>
            </a:ln>
          </p:spPr>
          <p:txBody>
            <a:bodyPr/>
            <a:lstStyle/>
            <a:p>
              <a:endParaRPr lang="en-US">
                <a:latin typeface="Calibri" pitchFamily="34" charset="0"/>
              </a:endParaRPr>
            </a:p>
          </p:txBody>
        </p:sp>
        <p:sp>
          <p:nvSpPr>
            <p:cNvPr id="2070" name="Rectangle 14"/>
            <p:cNvSpPr>
              <a:spLocks noChangeArrowheads="1"/>
            </p:cNvSpPr>
            <p:nvPr/>
          </p:nvSpPr>
          <p:spPr bwMode="auto">
            <a:xfrm>
              <a:off x="6480" y="6120"/>
              <a:ext cx="180" cy="1260"/>
            </a:xfrm>
            <a:prstGeom prst="rect">
              <a:avLst/>
            </a:prstGeom>
            <a:noFill/>
            <a:ln w="9525">
              <a:solidFill>
                <a:srgbClr val="000000"/>
              </a:solidFill>
              <a:miter lim="800000"/>
              <a:headEnd/>
              <a:tailEnd/>
            </a:ln>
          </p:spPr>
          <p:txBody>
            <a:bodyPr/>
            <a:lstStyle/>
            <a:p>
              <a:endParaRPr lang="en-US">
                <a:latin typeface="Calibri" pitchFamily="34" charset="0"/>
              </a:endParaRPr>
            </a:p>
          </p:txBody>
        </p:sp>
        <p:sp>
          <p:nvSpPr>
            <p:cNvPr id="2071" name="AutoShape 15"/>
            <p:cNvSpPr>
              <a:spLocks noChangeArrowheads="1"/>
            </p:cNvSpPr>
            <p:nvPr/>
          </p:nvSpPr>
          <p:spPr bwMode="auto">
            <a:xfrm rot="5400000">
              <a:off x="6720" y="6390"/>
              <a:ext cx="540" cy="720"/>
            </a:xfrm>
            <a:prstGeom prst="can">
              <a:avLst>
                <a:gd name="adj" fmla="val 33333"/>
              </a:avLst>
            </a:prstGeom>
            <a:solidFill>
              <a:srgbClr val="C0C0C0"/>
            </a:solidFill>
            <a:ln w="9525">
              <a:solidFill>
                <a:srgbClr val="000000"/>
              </a:solidFill>
              <a:round/>
              <a:headEnd/>
              <a:tailEnd/>
            </a:ln>
          </p:spPr>
          <p:txBody>
            <a:bodyPr/>
            <a:lstStyle/>
            <a:p>
              <a:endParaRPr lang="en-US">
                <a:latin typeface="Calibri" pitchFamily="34" charset="0"/>
              </a:endParaRPr>
            </a:p>
          </p:txBody>
        </p:sp>
        <p:sp>
          <p:nvSpPr>
            <p:cNvPr id="2072" name="Line 16"/>
            <p:cNvSpPr>
              <a:spLocks noChangeShapeType="1"/>
            </p:cNvSpPr>
            <p:nvPr/>
          </p:nvSpPr>
          <p:spPr bwMode="auto">
            <a:xfrm flipH="1">
              <a:off x="6780" y="7020"/>
              <a:ext cx="180" cy="360"/>
            </a:xfrm>
            <a:prstGeom prst="line">
              <a:avLst/>
            </a:prstGeom>
            <a:noFill/>
            <a:ln w="9525">
              <a:solidFill>
                <a:srgbClr val="000000"/>
              </a:solidFill>
              <a:round/>
              <a:headEnd/>
              <a:tailEnd/>
            </a:ln>
          </p:spPr>
          <p:txBody>
            <a:bodyPr/>
            <a:lstStyle/>
            <a:p>
              <a:endParaRPr lang="en-IN"/>
            </a:p>
          </p:txBody>
        </p:sp>
        <p:sp>
          <p:nvSpPr>
            <p:cNvPr id="2073" name="Line 17"/>
            <p:cNvSpPr>
              <a:spLocks noChangeShapeType="1"/>
            </p:cNvSpPr>
            <p:nvPr/>
          </p:nvSpPr>
          <p:spPr bwMode="auto">
            <a:xfrm>
              <a:off x="6960" y="7020"/>
              <a:ext cx="180" cy="360"/>
            </a:xfrm>
            <a:prstGeom prst="line">
              <a:avLst/>
            </a:prstGeom>
            <a:noFill/>
            <a:ln w="9525">
              <a:solidFill>
                <a:srgbClr val="000000"/>
              </a:solidFill>
              <a:round/>
              <a:headEnd/>
              <a:tailEnd/>
            </a:ln>
          </p:spPr>
          <p:txBody>
            <a:bodyPr/>
            <a:lstStyle/>
            <a:p>
              <a:endParaRPr lang="en-IN"/>
            </a:p>
          </p:txBody>
        </p:sp>
        <p:sp>
          <p:nvSpPr>
            <p:cNvPr id="2074" name="Line 18"/>
            <p:cNvSpPr>
              <a:spLocks noChangeShapeType="1"/>
            </p:cNvSpPr>
            <p:nvPr/>
          </p:nvSpPr>
          <p:spPr bwMode="auto">
            <a:xfrm>
              <a:off x="1920" y="10260"/>
              <a:ext cx="7920" cy="0"/>
            </a:xfrm>
            <a:prstGeom prst="line">
              <a:avLst/>
            </a:prstGeom>
            <a:noFill/>
            <a:ln w="9525">
              <a:solidFill>
                <a:srgbClr val="FFFFFF"/>
              </a:solidFill>
              <a:round/>
              <a:headEnd/>
              <a:tailEnd/>
            </a:ln>
            <a:scene3d>
              <a:camera prst="legacyObliqueTopRight"/>
              <a:lightRig rig="legacyFlat3" dir="b"/>
            </a:scene3d>
            <a:sp3d extrusionH="430200" prstMaterial="legacyMatte">
              <a:bevelT w="13500" h="13500" prst="angle"/>
              <a:bevelB w="13500" h="13500" prst="angle"/>
              <a:extrusionClr>
                <a:srgbClr val="FFFFFF"/>
              </a:extrusionClr>
            </a:sp3d>
          </p:spPr>
          <p:txBody>
            <a:bodyPr>
              <a:flatTx/>
            </a:bodyPr>
            <a:lstStyle/>
            <a:p>
              <a:endParaRPr lang="en-IN"/>
            </a:p>
          </p:txBody>
        </p:sp>
        <p:sp>
          <p:nvSpPr>
            <p:cNvPr id="2075" name="Line 19"/>
            <p:cNvSpPr>
              <a:spLocks noChangeShapeType="1"/>
            </p:cNvSpPr>
            <p:nvPr/>
          </p:nvSpPr>
          <p:spPr bwMode="auto">
            <a:xfrm>
              <a:off x="3180" y="5760"/>
              <a:ext cx="540" cy="540"/>
            </a:xfrm>
            <a:prstGeom prst="line">
              <a:avLst/>
            </a:prstGeom>
            <a:noFill/>
            <a:ln w="9525">
              <a:solidFill>
                <a:srgbClr val="000000"/>
              </a:solidFill>
              <a:round/>
              <a:headEnd/>
              <a:tailEnd type="triangle" w="med" len="med"/>
            </a:ln>
          </p:spPr>
          <p:txBody>
            <a:bodyPr/>
            <a:lstStyle/>
            <a:p>
              <a:endParaRPr lang="en-IN"/>
            </a:p>
          </p:txBody>
        </p:sp>
        <p:sp>
          <p:nvSpPr>
            <p:cNvPr id="2076" name="Text Box 20"/>
            <p:cNvSpPr txBox="1">
              <a:spLocks noChangeArrowheads="1"/>
            </p:cNvSpPr>
            <p:nvPr/>
          </p:nvSpPr>
          <p:spPr bwMode="auto">
            <a:xfrm>
              <a:off x="2460" y="5400"/>
              <a:ext cx="1080" cy="360"/>
            </a:xfrm>
            <a:prstGeom prst="rect">
              <a:avLst/>
            </a:prstGeom>
            <a:solidFill>
              <a:srgbClr val="FFFFFF"/>
            </a:solidFill>
            <a:ln w="9525">
              <a:noFill/>
              <a:miter lim="800000"/>
              <a:headEnd/>
              <a:tailEnd/>
            </a:ln>
          </p:spPr>
          <p:txBody>
            <a:bodyPr/>
            <a:lstStyle/>
            <a:p>
              <a:pPr>
                <a:spcAft>
                  <a:spcPts val="1000"/>
                </a:spcAft>
              </a:pPr>
              <a:r>
                <a:rPr lang="en-US" sz="1000">
                  <a:latin typeface="Calibri" pitchFamily="34" charset="0"/>
                </a:rPr>
                <a:t>Perspex</a:t>
              </a:r>
              <a:endParaRPr lang="en-US"/>
            </a:p>
          </p:txBody>
        </p:sp>
        <p:sp>
          <p:nvSpPr>
            <p:cNvPr id="2077" name="Text Box 21"/>
            <p:cNvSpPr txBox="1">
              <a:spLocks noChangeArrowheads="1"/>
            </p:cNvSpPr>
            <p:nvPr/>
          </p:nvSpPr>
          <p:spPr bwMode="auto">
            <a:xfrm>
              <a:off x="4440" y="5220"/>
              <a:ext cx="1080" cy="720"/>
            </a:xfrm>
            <a:prstGeom prst="rect">
              <a:avLst/>
            </a:prstGeom>
            <a:solidFill>
              <a:srgbClr val="FFFFFF"/>
            </a:solidFill>
            <a:ln w="9525">
              <a:noFill/>
              <a:miter lim="800000"/>
              <a:headEnd/>
              <a:tailEnd/>
            </a:ln>
          </p:spPr>
          <p:txBody>
            <a:bodyPr/>
            <a:lstStyle/>
            <a:p>
              <a:pPr>
                <a:spcAft>
                  <a:spcPts val="1000"/>
                </a:spcAft>
              </a:pPr>
              <a:r>
                <a:rPr lang="en-US" sz="1000">
                  <a:latin typeface="Calibri" pitchFamily="34" charset="0"/>
                </a:rPr>
                <a:t>Am-be source</a:t>
              </a:r>
              <a:endParaRPr lang="en-US"/>
            </a:p>
          </p:txBody>
        </p:sp>
        <p:sp>
          <p:nvSpPr>
            <p:cNvPr id="2078" name="Line 22"/>
            <p:cNvSpPr>
              <a:spLocks noChangeShapeType="1"/>
            </p:cNvSpPr>
            <p:nvPr/>
          </p:nvSpPr>
          <p:spPr bwMode="auto">
            <a:xfrm flipH="1">
              <a:off x="6960" y="6120"/>
              <a:ext cx="360" cy="360"/>
            </a:xfrm>
            <a:prstGeom prst="line">
              <a:avLst/>
            </a:prstGeom>
            <a:noFill/>
            <a:ln w="9525">
              <a:solidFill>
                <a:srgbClr val="000000"/>
              </a:solidFill>
              <a:round/>
              <a:headEnd/>
              <a:tailEnd type="triangle" w="med" len="med"/>
            </a:ln>
          </p:spPr>
          <p:txBody>
            <a:bodyPr/>
            <a:lstStyle/>
            <a:p>
              <a:endParaRPr lang="en-IN"/>
            </a:p>
          </p:txBody>
        </p:sp>
        <p:sp>
          <p:nvSpPr>
            <p:cNvPr id="2079" name="Text Box 23"/>
            <p:cNvSpPr txBox="1">
              <a:spLocks noChangeArrowheads="1"/>
            </p:cNvSpPr>
            <p:nvPr/>
          </p:nvSpPr>
          <p:spPr bwMode="auto">
            <a:xfrm>
              <a:off x="5700" y="5220"/>
              <a:ext cx="1440" cy="720"/>
            </a:xfrm>
            <a:prstGeom prst="rect">
              <a:avLst/>
            </a:prstGeom>
            <a:solidFill>
              <a:srgbClr val="FFFFFF"/>
            </a:solidFill>
            <a:ln w="9525">
              <a:noFill/>
              <a:miter lim="800000"/>
              <a:headEnd/>
              <a:tailEnd/>
            </a:ln>
          </p:spPr>
          <p:txBody>
            <a:bodyPr/>
            <a:lstStyle/>
            <a:p>
              <a:pPr>
                <a:spcAft>
                  <a:spcPts val="1000"/>
                </a:spcAft>
              </a:pPr>
              <a:r>
                <a:rPr lang="en-US" sz="1000">
                  <a:latin typeface="Calibri" pitchFamily="34" charset="0"/>
                </a:rPr>
                <a:t>Shielding     blocks</a:t>
              </a:r>
              <a:endParaRPr lang="en-US"/>
            </a:p>
          </p:txBody>
        </p:sp>
        <p:sp>
          <p:nvSpPr>
            <p:cNvPr id="2080" name="Text Box 24"/>
            <p:cNvSpPr txBox="1">
              <a:spLocks noChangeArrowheads="1"/>
            </p:cNvSpPr>
            <p:nvPr/>
          </p:nvSpPr>
          <p:spPr bwMode="auto">
            <a:xfrm>
              <a:off x="6960" y="5400"/>
              <a:ext cx="1080" cy="720"/>
            </a:xfrm>
            <a:prstGeom prst="rect">
              <a:avLst/>
            </a:prstGeom>
            <a:solidFill>
              <a:srgbClr val="FFFFFF"/>
            </a:solidFill>
            <a:ln w="9525">
              <a:noFill/>
              <a:miter lim="800000"/>
              <a:headEnd/>
              <a:tailEnd/>
            </a:ln>
          </p:spPr>
          <p:txBody>
            <a:bodyPr/>
            <a:lstStyle/>
            <a:p>
              <a:pPr>
                <a:spcAft>
                  <a:spcPts val="1000"/>
                </a:spcAft>
              </a:pPr>
              <a:r>
                <a:rPr lang="en-US" sz="1000">
                  <a:latin typeface="Calibri" pitchFamily="34" charset="0"/>
                </a:rPr>
                <a:t>Neutron detector</a:t>
              </a:r>
              <a:endParaRPr lang="en-US"/>
            </a:p>
          </p:txBody>
        </p:sp>
        <p:sp>
          <p:nvSpPr>
            <p:cNvPr id="2081" name="Line 25"/>
            <p:cNvSpPr>
              <a:spLocks noChangeShapeType="1"/>
            </p:cNvSpPr>
            <p:nvPr/>
          </p:nvSpPr>
          <p:spPr bwMode="auto">
            <a:xfrm>
              <a:off x="4890" y="5940"/>
              <a:ext cx="0" cy="720"/>
            </a:xfrm>
            <a:prstGeom prst="line">
              <a:avLst/>
            </a:prstGeom>
            <a:noFill/>
            <a:ln w="9525">
              <a:solidFill>
                <a:srgbClr val="000000"/>
              </a:solidFill>
              <a:round/>
              <a:headEnd/>
              <a:tailEnd type="triangle" w="med" len="med"/>
            </a:ln>
          </p:spPr>
          <p:txBody>
            <a:bodyPr/>
            <a:lstStyle/>
            <a:p>
              <a:endParaRPr lang="en-IN"/>
            </a:p>
          </p:txBody>
        </p:sp>
        <p:sp>
          <p:nvSpPr>
            <p:cNvPr id="2082" name="Line 26"/>
            <p:cNvSpPr>
              <a:spLocks noChangeShapeType="1"/>
            </p:cNvSpPr>
            <p:nvPr/>
          </p:nvSpPr>
          <p:spPr bwMode="auto">
            <a:xfrm flipH="1">
              <a:off x="6300" y="5760"/>
              <a:ext cx="0" cy="360"/>
            </a:xfrm>
            <a:prstGeom prst="line">
              <a:avLst/>
            </a:prstGeom>
            <a:noFill/>
            <a:ln w="9525">
              <a:solidFill>
                <a:srgbClr val="000000"/>
              </a:solidFill>
              <a:round/>
              <a:headEnd/>
              <a:tailEnd type="triangle" w="med" len="med"/>
            </a:ln>
          </p:spPr>
          <p:txBody>
            <a:bodyPr/>
            <a:lstStyle/>
            <a:p>
              <a:endParaRPr lang="en-IN"/>
            </a:p>
          </p:txBody>
        </p:sp>
      </p:grpSp>
      <p:pic>
        <p:nvPicPr>
          <p:cNvPr id="2052" name="Picture 27"/>
          <p:cNvPicPr>
            <a:picLocks noChangeAspect="1" noChangeArrowheads="1"/>
          </p:cNvPicPr>
          <p:nvPr/>
        </p:nvPicPr>
        <p:blipFill>
          <a:blip r:embed="rId2" cstate="print"/>
          <a:srcRect/>
          <a:stretch>
            <a:fillRect/>
          </a:stretch>
        </p:blipFill>
        <p:spPr bwMode="auto">
          <a:xfrm>
            <a:off x="4343400" y="3657600"/>
            <a:ext cx="4408488" cy="3200400"/>
          </a:xfrm>
          <a:prstGeom prst="rect">
            <a:avLst/>
          </a:prstGeom>
          <a:noFill/>
          <a:ln w="9525">
            <a:noFill/>
            <a:miter lim="800000"/>
            <a:headEnd/>
            <a:tailEnd/>
          </a:ln>
        </p:spPr>
      </p:pic>
      <p:pic>
        <p:nvPicPr>
          <p:cNvPr id="2053" name="Picture 2" descr="DSC01060"/>
          <p:cNvPicPr>
            <a:picLocks noChangeAspect="1" noChangeArrowheads="1"/>
          </p:cNvPicPr>
          <p:nvPr/>
        </p:nvPicPr>
        <p:blipFill>
          <a:blip r:embed="rId3" cstate="print"/>
          <a:srcRect/>
          <a:stretch>
            <a:fillRect/>
          </a:stretch>
        </p:blipFill>
        <p:spPr bwMode="auto">
          <a:xfrm>
            <a:off x="5562600" y="1295400"/>
            <a:ext cx="2982913" cy="2228850"/>
          </a:xfrm>
          <a:prstGeom prst="rect">
            <a:avLst/>
          </a:prstGeom>
          <a:noFill/>
          <a:ln w="9525">
            <a:noFill/>
            <a:miter lim="800000"/>
            <a:headEnd/>
            <a:tailEnd/>
          </a:ln>
        </p:spPr>
      </p:pic>
      <p:sp>
        <p:nvSpPr>
          <p:cNvPr id="2054" name="AutoShape 29" descr="Image result for polyboron materials"/>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n-US">
              <a:latin typeface="Calibri" pitchFamily="34" charset="0"/>
            </a:endParaRPr>
          </a:p>
        </p:txBody>
      </p:sp>
      <p:pic>
        <p:nvPicPr>
          <p:cNvPr id="2055" name="Picture 33" descr="boron-polyethylene-500x500.png"/>
          <p:cNvPicPr>
            <a:picLocks noChangeAspect="1"/>
          </p:cNvPicPr>
          <p:nvPr/>
        </p:nvPicPr>
        <p:blipFill>
          <a:blip r:embed="rId4" cstate="print"/>
          <a:srcRect/>
          <a:stretch>
            <a:fillRect/>
          </a:stretch>
        </p:blipFill>
        <p:spPr bwMode="auto">
          <a:xfrm>
            <a:off x="381000" y="914400"/>
            <a:ext cx="2074863" cy="2667000"/>
          </a:xfrm>
          <a:prstGeom prst="rect">
            <a:avLst/>
          </a:prstGeom>
          <a:noFill/>
          <a:ln w="9525">
            <a:noFill/>
            <a:miter lim="800000"/>
            <a:headEnd/>
            <a:tailEnd/>
          </a:ln>
        </p:spPr>
      </p:pic>
      <p:sp>
        <p:nvSpPr>
          <p:cNvPr id="35" name="TextBox 34"/>
          <p:cNvSpPr txBox="1"/>
          <p:nvPr/>
        </p:nvSpPr>
        <p:spPr>
          <a:xfrm>
            <a:off x="2819400" y="1295400"/>
            <a:ext cx="1752600" cy="1200150"/>
          </a:xfrm>
          <a:prstGeom prst="rect">
            <a:avLst/>
          </a:prstGeom>
          <a:solidFill>
            <a:schemeClr val="accent6">
              <a:lumMod val="40000"/>
              <a:lumOff val="60000"/>
            </a:schemeClr>
          </a:solidFill>
        </p:spPr>
        <p:txBody>
          <a:bodyPr>
            <a:spAutoFit/>
          </a:bodyPr>
          <a:lstStyle/>
          <a:p>
            <a:pPr algn="ctr" fontAlgn="auto">
              <a:spcBef>
                <a:spcPts val="0"/>
              </a:spcBef>
              <a:spcAft>
                <a:spcPts val="0"/>
              </a:spcAft>
              <a:defRPr/>
            </a:pPr>
            <a:r>
              <a:rPr lang="en-US" dirty="0" err="1">
                <a:latin typeface="+mn-lt"/>
                <a:cs typeface="+mn-cs"/>
              </a:rPr>
              <a:t>Polyborn</a:t>
            </a:r>
            <a:r>
              <a:rPr lang="en-US" dirty="0">
                <a:latin typeface="+mn-lt"/>
                <a:cs typeface="+mn-cs"/>
              </a:rPr>
              <a:t> materials with </a:t>
            </a:r>
          </a:p>
          <a:p>
            <a:pPr algn="ctr" fontAlgn="auto">
              <a:spcBef>
                <a:spcPts val="0"/>
              </a:spcBef>
              <a:spcAft>
                <a:spcPts val="0"/>
              </a:spcAft>
              <a:defRPr/>
            </a:pPr>
            <a:r>
              <a:rPr lang="en-US" dirty="0">
                <a:latin typeface="+mn-lt"/>
                <a:cs typeface="+mn-cs"/>
              </a:rPr>
              <a:t>5%, 10% and 20% boron </a:t>
            </a:r>
          </a:p>
        </p:txBody>
      </p:sp>
      <p:sp>
        <p:nvSpPr>
          <p:cNvPr id="36" name="TextBox 35"/>
          <p:cNvSpPr txBox="1"/>
          <p:nvPr/>
        </p:nvSpPr>
        <p:spPr>
          <a:xfrm>
            <a:off x="5410200" y="914400"/>
            <a:ext cx="3200400" cy="646113"/>
          </a:xfrm>
          <a:prstGeom prst="rect">
            <a:avLst/>
          </a:prstGeom>
          <a:solidFill>
            <a:schemeClr val="accent3">
              <a:lumMod val="40000"/>
              <a:lumOff val="60000"/>
            </a:schemeClr>
          </a:solidFill>
        </p:spPr>
        <p:txBody>
          <a:bodyPr>
            <a:spAutoFit/>
          </a:bodyPr>
          <a:lstStyle/>
          <a:p>
            <a:pPr algn="ctr" fontAlgn="auto">
              <a:spcBef>
                <a:spcPts val="0"/>
              </a:spcBef>
              <a:spcAft>
                <a:spcPts val="0"/>
              </a:spcAft>
              <a:defRPr/>
            </a:pPr>
            <a:r>
              <a:rPr lang="en-US" dirty="0" err="1">
                <a:latin typeface="+mn-lt"/>
                <a:cs typeface="+mn-cs"/>
              </a:rPr>
              <a:t>Neturon</a:t>
            </a:r>
            <a:r>
              <a:rPr lang="en-US" dirty="0">
                <a:latin typeface="+mn-lt"/>
                <a:cs typeface="+mn-cs"/>
              </a:rPr>
              <a:t> attenuation with </a:t>
            </a:r>
            <a:r>
              <a:rPr lang="en-US" dirty="0" err="1">
                <a:latin typeface="+mn-lt"/>
                <a:cs typeface="+mn-cs"/>
              </a:rPr>
              <a:t>Kamini</a:t>
            </a:r>
            <a:r>
              <a:rPr lang="en-US" dirty="0">
                <a:latin typeface="+mn-lt"/>
                <a:cs typeface="+mn-cs"/>
              </a:rPr>
              <a:t>  south beam spectrum </a:t>
            </a:r>
          </a:p>
        </p:txBody>
      </p:sp>
      <p:sp>
        <p:nvSpPr>
          <p:cNvPr id="37" name="TextBox 36"/>
          <p:cNvSpPr txBox="1"/>
          <p:nvPr/>
        </p:nvSpPr>
        <p:spPr>
          <a:xfrm>
            <a:off x="1143000" y="5257800"/>
            <a:ext cx="2133600" cy="923925"/>
          </a:xfrm>
          <a:prstGeom prst="rect">
            <a:avLst/>
          </a:prstGeom>
          <a:solidFill>
            <a:schemeClr val="accent3">
              <a:lumMod val="40000"/>
              <a:lumOff val="60000"/>
            </a:schemeClr>
          </a:solidFill>
        </p:spPr>
        <p:txBody>
          <a:bodyPr>
            <a:spAutoFit/>
          </a:bodyPr>
          <a:lstStyle/>
          <a:p>
            <a:pPr algn="ctr" fontAlgn="auto">
              <a:spcBef>
                <a:spcPts val="0"/>
              </a:spcBef>
              <a:spcAft>
                <a:spcPts val="0"/>
              </a:spcAft>
              <a:defRPr/>
            </a:pPr>
            <a:r>
              <a:rPr lang="en-US" dirty="0" err="1">
                <a:latin typeface="+mn-lt"/>
                <a:cs typeface="+mn-cs"/>
              </a:rPr>
              <a:t>Neturon</a:t>
            </a:r>
            <a:r>
              <a:rPr lang="en-US" dirty="0">
                <a:latin typeface="+mn-lt"/>
                <a:cs typeface="+mn-cs"/>
              </a:rPr>
              <a:t> attenuation with 5 </a:t>
            </a:r>
            <a:r>
              <a:rPr lang="en-US" dirty="0" err="1">
                <a:latin typeface="+mn-lt"/>
                <a:cs typeface="+mn-cs"/>
              </a:rPr>
              <a:t>Ci</a:t>
            </a:r>
            <a:r>
              <a:rPr lang="en-US" dirty="0">
                <a:latin typeface="+mn-lt"/>
                <a:cs typeface="+mn-cs"/>
              </a:rPr>
              <a:t> Am-Be source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304800" y="2590800"/>
          <a:ext cx="5758180" cy="1717548"/>
        </p:xfrm>
        <a:graphic>
          <a:graphicData uri="http://schemas.openxmlformats.org/drawingml/2006/table">
            <a:tbl>
              <a:tblPr>
                <a:tableStyleId>{69C7853C-536D-4A76-A0AE-DD22124D55A5}</a:tableStyleId>
              </a:tblPr>
              <a:tblGrid>
                <a:gridCol w="1585595"/>
                <a:gridCol w="1585595"/>
                <a:gridCol w="1294130"/>
                <a:gridCol w="1292860"/>
              </a:tblGrid>
              <a:tr h="0">
                <a:tc rowSpan="2">
                  <a:txBody>
                    <a:bodyPr/>
                    <a:lstStyle/>
                    <a:p>
                      <a:pPr marL="0" marR="0" algn="ctr">
                        <a:lnSpc>
                          <a:spcPct val="115000"/>
                        </a:lnSpc>
                        <a:spcBef>
                          <a:spcPts val="0"/>
                        </a:spcBef>
                        <a:spcAft>
                          <a:spcPts val="0"/>
                        </a:spcAft>
                      </a:pPr>
                      <a:r>
                        <a:rPr lang="en-US" sz="1400" dirty="0"/>
                        <a:t>Thickness(cm)</a:t>
                      </a:r>
                      <a:endParaRPr lang="en-US" sz="1400" dirty="0">
                        <a:latin typeface="Times New Roman"/>
                        <a:ea typeface="Times New Roman"/>
                        <a:cs typeface="Latha"/>
                      </a:endParaRPr>
                    </a:p>
                  </a:txBody>
                  <a:tcPr marL="68580" marR="68580" marT="0" marB="0" anchor="ctr"/>
                </a:tc>
                <a:tc gridSpan="2">
                  <a:txBody>
                    <a:bodyPr/>
                    <a:lstStyle/>
                    <a:p>
                      <a:pPr marL="0" marR="0" algn="ctr">
                        <a:lnSpc>
                          <a:spcPct val="115000"/>
                        </a:lnSpc>
                        <a:spcBef>
                          <a:spcPts val="0"/>
                        </a:spcBef>
                        <a:spcAft>
                          <a:spcPts val="0"/>
                        </a:spcAft>
                      </a:pPr>
                      <a:r>
                        <a:rPr lang="en-US" sz="1400" dirty="0"/>
                        <a:t>Dose rate (</a:t>
                      </a:r>
                      <a:r>
                        <a:rPr lang="en-US" sz="1400" dirty="0" err="1"/>
                        <a:t>mrem</a:t>
                      </a:r>
                      <a:r>
                        <a:rPr lang="en-US" sz="1400" dirty="0"/>
                        <a:t>/h)</a:t>
                      </a:r>
                      <a:endParaRPr lang="en-US" sz="1400" dirty="0">
                        <a:latin typeface="Times New Roman"/>
                        <a:ea typeface="Times New Roman"/>
                        <a:cs typeface="Latha"/>
                      </a:endParaRPr>
                    </a:p>
                  </a:txBody>
                  <a:tcPr marL="68580" marR="68580" marT="0" marB="0"/>
                </a:tc>
                <a:tc hMerge="1">
                  <a:txBody>
                    <a:bodyPr/>
                    <a:lstStyle/>
                    <a:p>
                      <a:endParaRPr lang="en-US"/>
                    </a:p>
                  </a:txBody>
                  <a:tcPr/>
                </a:tc>
                <a:tc rowSpan="2">
                  <a:txBody>
                    <a:bodyPr/>
                    <a:lstStyle/>
                    <a:p>
                      <a:pPr marL="0" marR="0" algn="ctr">
                        <a:lnSpc>
                          <a:spcPct val="115000"/>
                        </a:lnSpc>
                        <a:spcBef>
                          <a:spcPts val="0"/>
                        </a:spcBef>
                        <a:spcAft>
                          <a:spcPts val="0"/>
                        </a:spcAft>
                      </a:pPr>
                      <a:r>
                        <a:rPr lang="en-US" sz="1400"/>
                        <a:t>Relative error %</a:t>
                      </a:r>
                      <a:endParaRPr lang="en-US" sz="1400">
                        <a:latin typeface="Times New Roman"/>
                        <a:ea typeface="Times New Roman"/>
                        <a:cs typeface="Latha"/>
                      </a:endParaRPr>
                    </a:p>
                  </a:txBody>
                  <a:tcPr marL="68580" marR="68580" marT="0" marB="0" anchor="ctr"/>
                </a:tc>
              </a:tr>
              <a:tr h="0">
                <a:tc vMerge="1">
                  <a:txBody>
                    <a:bodyPr/>
                    <a:lstStyle/>
                    <a:p>
                      <a:endParaRPr lang="en-US"/>
                    </a:p>
                  </a:txBody>
                  <a:tcPr/>
                </a:tc>
                <a:tc>
                  <a:txBody>
                    <a:bodyPr/>
                    <a:lstStyle/>
                    <a:p>
                      <a:pPr marL="0" marR="0" algn="ctr">
                        <a:lnSpc>
                          <a:spcPct val="115000"/>
                        </a:lnSpc>
                        <a:spcBef>
                          <a:spcPts val="0"/>
                        </a:spcBef>
                        <a:spcAft>
                          <a:spcPts val="0"/>
                        </a:spcAft>
                      </a:pPr>
                      <a:r>
                        <a:rPr lang="en-US" sz="1400" dirty="0"/>
                        <a:t>Using MCNP</a:t>
                      </a:r>
                      <a:endParaRPr lang="en-US" sz="1400" dirty="0">
                        <a:latin typeface="Times New Roman"/>
                        <a:ea typeface="Times New Roman"/>
                        <a:cs typeface="Latha"/>
                      </a:endParaRPr>
                    </a:p>
                  </a:txBody>
                  <a:tcPr marL="68580" marR="68580" marT="0" marB="0"/>
                </a:tc>
                <a:tc>
                  <a:txBody>
                    <a:bodyPr/>
                    <a:lstStyle/>
                    <a:p>
                      <a:pPr marL="0" marR="0" algn="ctr">
                        <a:lnSpc>
                          <a:spcPct val="115000"/>
                        </a:lnSpc>
                        <a:spcBef>
                          <a:spcPts val="0"/>
                        </a:spcBef>
                        <a:spcAft>
                          <a:spcPts val="0"/>
                        </a:spcAft>
                      </a:pPr>
                      <a:r>
                        <a:rPr lang="en-US" sz="1400"/>
                        <a:t>By experiment</a:t>
                      </a:r>
                      <a:endParaRPr lang="en-US" sz="1400">
                        <a:latin typeface="Times New Roman"/>
                        <a:ea typeface="Times New Roman"/>
                        <a:cs typeface="Latha"/>
                      </a:endParaRPr>
                    </a:p>
                  </a:txBody>
                  <a:tcPr marL="68580" marR="68580" marT="0" marB="0"/>
                </a:tc>
                <a:tc vMerge="1">
                  <a:txBody>
                    <a:bodyPr/>
                    <a:lstStyle/>
                    <a:p>
                      <a:endParaRPr lang="en-US"/>
                    </a:p>
                  </a:txBody>
                  <a:tcPr/>
                </a:tc>
              </a:tr>
              <a:tr h="0">
                <a:tc>
                  <a:txBody>
                    <a:bodyPr/>
                    <a:lstStyle/>
                    <a:p>
                      <a:pPr marL="0" marR="0" algn="ctr">
                        <a:lnSpc>
                          <a:spcPct val="115000"/>
                        </a:lnSpc>
                        <a:spcBef>
                          <a:spcPts val="0"/>
                        </a:spcBef>
                        <a:spcAft>
                          <a:spcPts val="0"/>
                        </a:spcAft>
                      </a:pPr>
                      <a:r>
                        <a:rPr lang="en-US" sz="1400"/>
                        <a:t>0</a:t>
                      </a:r>
                      <a:endParaRPr lang="en-US" sz="1400">
                        <a:latin typeface="Times New Roman"/>
                        <a:ea typeface="Times New Roman"/>
                        <a:cs typeface="Latha"/>
                      </a:endParaRPr>
                    </a:p>
                  </a:txBody>
                  <a:tcPr marL="68580" marR="68580" marT="0" marB="0"/>
                </a:tc>
                <a:tc>
                  <a:txBody>
                    <a:bodyPr/>
                    <a:lstStyle/>
                    <a:p>
                      <a:pPr marL="0" marR="0">
                        <a:lnSpc>
                          <a:spcPct val="115000"/>
                        </a:lnSpc>
                        <a:spcBef>
                          <a:spcPts val="0"/>
                        </a:spcBef>
                        <a:spcAft>
                          <a:spcPts val="0"/>
                        </a:spcAft>
                      </a:pPr>
                      <a:r>
                        <a:rPr lang="en-US" sz="1400" dirty="0"/>
                        <a:t>194</a:t>
                      </a:r>
                      <a:endParaRPr lang="en-US" sz="1400" dirty="0">
                        <a:latin typeface="Times New Roman"/>
                        <a:ea typeface="Times New Roman"/>
                        <a:cs typeface="Latha"/>
                      </a:endParaRPr>
                    </a:p>
                  </a:txBody>
                  <a:tcPr marL="68580" marR="68580" marT="0" marB="0"/>
                </a:tc>
                <a:tc>
                  <a:txBody>
                    <a:bodyPr/>
                    <a:lstStyle/>
                    <a:p>
                      <a:pPr marL="0" marR="0">
                        <a:lnSpc>
                          <a:spcPct val="115000"/>
                        </a:lnSpc>
                        <a:spcBef>
                          <a:spcPts val="0"/>
                        </a:spcBef>
                        <a:spcAft>
                          <a:spcPts val="0"/>
                        </a:spcAft>
                      </a:pPr>
                      <a:r>
                        <a:rPr lang="en-US" sz="1400"/>
                        <a:t>190</a:t>
                      </a:r>
                      <a:endParaRPr lang="en-US" sz="1400">
                        <a:latin typeface="Times New Roman"/>
                        <a:ea typeface="Times New Roman"/>
                        <a:cs typeface="Latha"/>
                      </a:endParaRPr>
                    </a:p>
                  </a:txBody>
                  <a:tcPr marL="68580" marR="68580" marT="0" marB="0"/>
                </a:tc>
                <a:tc>
                  <a:txBody>
                    <a:bodyPr/>
                    <a:lstStyle/>
                    <a:p>
                      <a:pPr marL="0" marR="0" algn="ctr">
                        <a:lnSpc>
                          <a:spcPct val="115000"/>
                        </a:lnSpc>
                        <a:spcBef>
                          <a:spcPts val="0"/>
                        </a:spcBef>
                        <a:spcAft>
                          <a:spcPts val="0"/>
                        </a:spcAft>
                      </a:pPr>
                      <a:r>
                        <a:rPr lang="en-US" sz="1400"/>
                        <a:t>-2.1</a:t>
                      </a:r>
                      <a:endParaRPr lang="en-US" sz="1400">
                        <a:latin typeface="Times New Roman"/>
                        <a:ea typeface="Times New Roman"/>
                        <a:cs typeface="Latha"/>
                      </a:endParaRPr>
                    </a:p>
                  </a:txBody>
                  <a:tcPr marL="68580" marR="68580" marT="0" marB="0"/>
                </a:tc>
              </a:tr>
              <a:tr h="0">
                <a:tc>
                  <a:txBody>
                    <a:bodyPr/>
                    <a:lstStyle/>
                    <a:p>
                      <a:pPr marL="0" marR="0" algn="ctr">
                        <a:lnSpc>
                          <a:spcPct val="115000"/>
                        </a:lnSpc>
                        <a:spcBef>
                          <a:spcPts val="0"/>
                        </a:spcBef>
                        <a:spcAft>
                          <a:spcPts val="0"/>
                        </a:spcAft>
                      </a:pPr>
                      <a:r>
                        <a:rPr lang="en-US" sz="1400"/>
                        <a:t>2.5</a:t>
                      </a:r>
                      <a:endParaRPr lang="en-US" sz="1400">
                        <a:latin typeface="Times New Roman"/>
                        <a:ea typeface="Times New Roman"/>
                        <a:cs typeface="Latha"/>
                      </a:endParaRPr>
                    </a:p>
                  </a:txBody>
                  <a:tcPr marL="68580" marR="68580" marT="0" marB="0"/>
                </a:tc>
                <a:tc>
                  <a:txBody>
                    <a:bodyPr/>
                    <a:lstStyle/>
                    <a:p>
                      <a:pPr marL="0" marR="0">
                        <a:lnSpc>
                          <a:spcPct val="115000"/>
                        </a:lnSpc>
                        <a:spcBef>
                          <a:spcPts val="0"/>
                        </a:spcBef>
                        <a:spcAft>
                          <a:spcPts val="0"/>
                        </a:spcAft>
                      </a:pPr>
                      <a:r>
                        <a:rPr lang="en-US" sz="1400" dirty="0"/>
                        <a:t>106.9</a:t>
                      </a:r>
                      <a:endParaRPr lang="en-US" sz="1400" dirty="0">
                        <a:latin typeface="Times New Roman"/>
                        <a:ea typeface="Times New Roman"/>
                        <a:cs typeface="Latha"/>
                      </a:endParaRPr>
                    </a:p>
                  </a:txBody>
                  <a:tcPr marL="68580" marR="68580" marT="0" marB="0"/>
                </a:tc>
                <a:tc>
                  <a:txBody>
                    <a:bodyPr/>
                    <a:lstStyle/>
                    <a:p>
                      <a:pPr marL="0" marR="0">
                        <a:lnSpc>
                          <a:spcPct val="115000"/>
                        </a:lnSpc>
                        <a:spcBef>
                          <a:spcPts val="0"/>
                        </a:spcBef>
                        <a:spcAft>
                          <a:spcPts val="0"/>
                        </a:spcAft>
                      </a:pPr>
                      <a:r>
                        <a:rPr lang="en-US" sz="1400" dirty="0"/>
                        <a:t>128.46</a:t>
                      </a:r>
                      <a:endParaRPr lang="en-US" sz="1400" dirty="0">
                        <a:latin typeface="Times New Roman"/>
                        <a:ea typeface="Times New Roman"/>
                        <a:cs typeface="Latha"/>
                      </a:endParaRPr>
                    </a:p>
                  </a:txBody>
                  <a:tcPr marL="68580" marR="68580" marT="0" marB="0"/>
                </a:tc>
                <a:tc>
                  <a:txBody>
                    <a:bodyPr/>
                    <a:lstStyle/>
                    <a:p>
                      <a:pPr marL="0" marR="0" algn="ctr">
                        <a:lnSpc>
                          <a:spcPct val="115000"/>
                        </a:lnSpc>
                        <a:spcBef>
                          <a:spcPts val="0"/>
                        </a:spcBef>
                        <a:spcAft>
                          <a:spcPts val="0"/>
                        </a:spcAft>
                      </a:pPr>
                      <a:r>
                        <a:rPr lang="en-US" sz="1400" dirty="0"/>
                        <a:t>20.2</a:t>
                      </a:r>
                      <a:endParaRPr lang="en-US" sz="1400" dirty="0">
                        <a:latin typeface="Times New Roman"/>
                        <a:ea typeface="Times New Roman"/>
                        <a:cs typeface="Latha"/>
                      </a:endParaRPr>
                    </a:p>
                  </a:txBody>
                  <a:tcPr marL="68580" marR="68580" marT="0" marB="0"/>
                </a:tc>
              </a:tr>
              <a:tr h="0">
                <a:tc>
                  <a:txBody>
                    <a:bodyPr/>
                    <a:lstStyle/>
                    <a:p>
                      <a:pPr marL="0" marR="0" algn="ctr">
                        <a:lnSpc>
                          <a:spcPct val="115000"/>
                        </a:lnSpc>
                        <a:spcBef>
                          <a:spcPts val="0"/>
                        </a:spcBef>
                        <a:spcAft>
                          <a:spcPts val="0"/>
                        </a:spcAft>
                      </a:pPr>
                      <a:r>
                        <a:rPr lang="en-US" sz="1400"/>
                        <a:t>5</a:t>
                      </a:r>
                      <a:endParaRPr lang="en-US" sz="1400">
                        <a:latin typeface="Times New Roman"/>
                        <a:ea typeface="Times New Roman"/>
                        <a:cs typeface="Latha"/>
                      </a:endParaRPr>
                    </a:p>
                  </a:txBody>
                  <a:tcPr marL="68580" marR="68580" marT="0" marB="0"/>
                </a:tc>
                <a:tc>
                  <a:txBody>
                    <a:bodyPr/>
                    <a:lstStyle/>
                    <a:p>
                      <a:pPr marL="0" marR="0">
                        <a:lnSpc>
                          <a:spcPct val="115000"/>
                        </a:lnSpc>
                        <a:spcBef>
                          <a:spcPts val="0"/>
                        </a:spcBef>
                        <a:spcAft>
                          <a:spcPts val="0"/>
                        </a:spcAft>
                      </a:pPr>
                      <a:r>
                        <a:rPr lang="en-US" sz="1400"/>
                        <a:t>73.7</a:t>
                      </a:r>
                      <a:endParaRPr lang="en-US" sz="1400">
                        <a:latin typeface="Times New Roman"/>
                        <a:ea typeface="Times New Roman"/>
                        <a:cs typeface="Latha"/>
                      </a:endParaRPr>
                    </a:p>
                  </a:txBody>
                  <a:tcPr marL="68580" marR="68580" marT="0" marB="0"/>
                </a:tc>
                <a:tc>
                  <a:txBody>
                    <a:bodyPr/>
                    <a:lstStyle/>
                    <a:p>
                      <a:pPr marL="0" marR="0">
                        <a:lnSpc>
                          <a:spcPct val="115000"/>
                        </a:lnSpc>
                        <a:spcBef>
                          <a:spcPts val="0"/>
                        </a:spcBef>
                        <a:spcAft>
                          <a:spcPts val="0"/>
                        </a:spcAft>
                      </a:pPr>
                      <a:r>
                        <a:rPr lang="en-US" sz="1400"/>
                        <a:t>81.22</a:t>
                      </a:r>
                      <a:endParaRPr lang="en-US" sz="1400">
                        <a:latin typeface="Times New Roman"/>
                        <a:ea typeface="Times New Roman"/>
                        <a:cs typeface="Latha"/>
                      </a:endParaRPr>
                    </a:p>
                  </a:txBody>
                  <a:tcPr marL="68580" marR="68580" marT="0" marB="0"/>
                </a:tc>
                <a:tc>
                  <a:txBody>
                    <a:bodyPr/>
                    <a:lstStyle/>
                    <a:p>
                      <a:pPr marL="0" marR="0" algn="ctr">
                        <a:lnSpc>
                          <a:spcPct val="115000"/>
                        </a:lnSpc>
                        <a:spcBef>
                          <a:spcPts val="0"/>
                        </a:spcBef>
                        <a:spcAft>
                          <a:spcPts val="0"/>
                        </a:spcAft>
                      </a:pPr>
                      <a:r>
                        <a:rPr lang="en-US" sz="1400" dirty="0"/>
                        <a:t>10.2</a:t>
                      </a:r>
                      <a:endParaRPr lang="en-US" sz="1400" dirty="0">
                        <a:latin typeface="Times New Roman"/>
                        <a:ea typeface="Times New Roman"/>
                        <a:cs typeface="Latha"/>
                      </a:endParaRPr>
                    </a:p>
                  </a:txBody>
                  <a:tcPr marL="68580" marR="68580" marT="0" marB="0"/>
                </a:tc>
              </a:tr>
              <a:tr h="0">
                <a:tc>
                  <a:txBody>
                    <a:bodyPr/>
                    <a:lstStyle/>
                    <a:p>
                      <a:pPr marL="0" marR="0" algn="ctr">
                        <a:lnSpc>
                          <a:spcPct val="115000"/>
                        </a:lnSpc>
                        <a:spcBef>
                          <a:spcPts val="0"/>
                        </a:spcBef>
                        <a:spcAft>
                          <a:spcPts val="0"/>
                        </a:spcAft>
                      </a:pPr>
                      <a:r>
                        <a:rPr lang="en-US" sz="1400"/>
                        <a:t>7.5</a:t>
                      </a:r>
                      <a:endParaRPr lang="en-US" sz="1400">
                        <a:latin typeface="Times New Roman"/>
                        <a:ea typeface="Times New Roman"/>
                        <a:cs typeface="Latha"/>
                      </a:endParaRPr>
                    </a:p>
                  </a:txBody>
                  <a:tcPr marL="68580" marR="68580" marT="0" marB="0"/>
                </a:tc>
                <a:tc>
                  <a:txBody>
                    <a:bodyPr/>
                    <a:lstStyle/>
                    <a:p>
                      <a:pPr marL="0" marR="0">
                        <a:lnSpc>
                          <a:spcPct val="115000"/>
                        </a:lnSpc>
                        <a:spcBef>
                          <a:spcPts val="0"/>
                        </a:spcBef>
                        <a:spcAft>
                          <a:spcPts val="0"/>
                        </a:spcAft>
                      </a:pPr>
                      <a:r>
                        <a:rPr lang="en-US" sz="1400"/>
                        <a:t>56.7</a:t>
                      </a:r>
                      <a:endParaRPr lang="en-US" sz="1400">
                        <a:latin typeface="Times New Roman"/>
                        <a:ea typeface="Times New Roman"/>
                        <a:cs typeface="Latha"/>
                      </a:endParaRPr>
                    </a:p>
                  </a:txBody>
                  <a:tcPr marL="68580" marR="68580" marT="0" marB="0"/>
                </a:tc>
                <a:tc>
                  <a:txBody>
                    <a:bodyPr/>
                    <a:lstStyle/>
                    <a:p>
                      <a:pPr marL="0" marR="0">
                        <a:lnSpc>
                          <a:spcPct val="115000"/>
                        </a:lnSpc>
                        <a:spcBef>
                          <a:spcPts val="0"/>
                        </a:spcBef>
                        <a:spcAft>
                          <a:spcPts val="0"/>
                        </a:spcAft>
                      </a:pPr>
                      <a:r>
                        <a:rPr lang="en-US" sz="1400"/>
                        <a:t>49.46</a:t>
                      </a:r>
                      <a:endParaRPr lang="en-US" sz="1400">
                        <a:latin typeface="Times New Roman"/>
                        <a:ea typeface="Times New Roman"/>
                        <a:cs typeface="Latha"/>
                      </a:endParaRPr>
                    </a:p>
                  </a:txBody>
                  <a:tcPr marL="68580" marR="68580" marT="0" marB="0"/>
                </a:tc>
                <a:tc>
                  <a:txBody>
                    <a:bodyPr/>
                    <a:lstStyle/>
                    <a:p>
                      <a:pPr marL="0" marR="0" algn="ctr">
                        <a:lnSpc>
                          <a:spcPct val="115000"/>
                        </a:lnSpc>
                        <a:spcBef>
                          <a:spcPts val="0"/>
                        </a:spcBef>
                        <a:spcAft>
                          <a:spcPts val="0"/>
                        </a:spcAft>
                      </a:pPr>
                      <a:r>
                        <a:rPr lang="en-US" sz="1400" dirty="0"/>
                        <a:t>-12.8</a:t>
                      </a:r>
                      <a:endParaRPr lang="en-US" sz="1400" dirty="0">
                        <a:latin typeface="Times New Roman"/>
                        <a:ea typeface="Times New Roman"/>
                        <a:cs typeface="Latha"/>
                      </a:endParaRPr>
                    </a:p>
                  </a:txBody>
                  <a:tcPr marL="68580" marR="68580" marT="0" marB="0"/>
                </a:tc>
              </a:tr>
              <a:tr h="0">
                <a:tc>
                  <a:txBody>
                    <a:bodyPr/>
                    <a:lstStyle/>
                    <a:p>
                      <a:pPr marL="0" marR="0" algn="ctr">
                        <a:lnSpc>
                          <a:spcPct val="115000"/>
                        </a:lnSpc>
                        <a:spcBef>
                          <a:spcPts val="0"/>
                        </a:spcBef>
                        <a:spcAft>
                          <a:spcPts val="0"/>
                        </a:spcAft>
                      </a:pPr>
                      <a:r>
                        <a:rPr lang="en-US" sz="1400"/>
                        <a:t>10</a:t>
                      </a:r>
                      <a:endParaRPr lang="en-US" sz="1400">
                        <a:latin typeface="Times New Roman"/>
                        <a:ea typeface="Times New Roman"/>
                        <a:cs typeface="Latha"/>
                      </a:endParaRPr>
                    </a:p>
                  </a:txBody>
                  <a:tcPr marL="68580" marR="68580" marT="0" marB="0"/>
                </a:tc>
                <a:tc>
                  <a:txBody>
                    <a:bodyPr/>
                    <a:lstStyle/>
                    <a:p>
                      <a:pPr marL="0" marR="0">
                        <a:lnSpc>
                          <a:spcPct val="115000"/>
                        </a:lnSpc>
                        <a:spcBef>
                          <a:spcPts val="0"/>
                        </a:spcBef>
                        <a:spcAft>
                          <a:spcPts val="0"/>
                        </a:spcAft>
                      </a:pPr>
                      <a:r>
                        <a:rPr lang="en-US" sz="1400" dirty="0"/>
                        <a:t>35.6</a:t>
                      </a:r>
                      <a:endParaRPr lang="en-US" sz="1400" dirty="0">
                        <a:latin typeface="Times New Roman"/>
                        <a:ea typeface="Times New Roman"/>
                        <a:cs typeface="Latha"/>
                      </a:endParaRPr>
                    </a:p>
                  </a:txBody>
                  <a:tcPr marL="68580" marR="68580" marT="0" marB="0"/>
                </a:tc>
                <a:tc>
                  <a:txBody>
                    <a:bodyPr/>
                    <a:lstStyle/>
                    <a:p>
                      <a:pPr marL="0" marR="0">
                        <a:lnSpc>
                          <a:spcPct val="115000"/>
                        </a:lnSpc>
                        <a:spcBef>
                          <a:spcPts val="0"/>
                        </a:spcBef>
                        <a:spcAft>
                          <a:spcPts val="0"/>
                        </a:spcAft>
                      </a:pPr>
                      <a:r>
                        <a:rPr lang="en-US" sz="1400" dirty="0"/>
                        <a:t>27.86</a:t>
                      </a:r>
                      <a:endParaRPr lang="en-US" sz="1400" dirty="0">
                        <a:latin typeface="Times New Roman"/>
                        <a:ea typeface="Times New Roman"/>
                        <a:cs typeface="Latha"/>
                      </a:endParaRPr>
                    </a:p>
                  </a:txBody>
                  <a:tcPr marL="68580" marR="68580" marT="0" marB="0"/>
                </a:tc>
                <a:tc>
                  <a:txBody>
                    <a:bodyPr/>
                    <a:lstStyle/>
                    <a:p>
                      <a:pPr marL="0" marR="0" algn="ctr">
                        <a:lnSpc>
                          <a:spcPct val="115000"/>
                        </a:lnSpc>
                        <a:spcBef>
                          <a:spcPts val="0"/>
                        </a:spcBef>
                        <a:spcAft>
                          <a:spcPts val="0"/>
                        </a:spcAft>
                      </a:pPr>
                      <a:r>
                        <a:rPr lang="en-US" sz="1400" dirty="0"/>
                        <a:t>-21.7</a:t>
                      </a:r>
                      <a:endParaRPr lang="en-US" sz="1400" dirty="0">
                        <a:latin typeface="Times New Roman"/>
                        <a:ea typeface="Times New Roman"/>
                        <a:cs typeface="Latha"/>
                      </a:endParaRPr>
                    </a:p>
                  </a:txBody>
                  <a:tcPr marL="68580" marR="68580" marT="0" marB="0"/>
                </a:tc>
              </a:tr>
            </a:tbl>
          </a:graphicData>
        </a:graphic>
      </p:graphicFrame>
      <p:sp>
        <p:nvSpPr>
          <p:cNvPr id="3075" name="Rectangle 3"/>
          <p:cNvSpPr>
            <a:spLocks noChangeArrowheads="1"/>
          </p:cNvSpPr>
          <p:nvPr/>
        </p:nvSpPr>
        <p:spPr bwMode="auto">
          <a:xfrm>
            <a:off x="381000" y="1981200"/>
            <a:ext cx="4953000" cy="369888"/>
          </a:xfrm>
          <a:prstGeom prst="rect">
            <a:avLst/>
          </a:prstGeom>
          <a:solidFill>
            <a:srgbClr val="FFFF00"/>
          </a:solidFill>
          <a:ln w="9525">
            <a:noFill/>
            <a:miter lim="800000"/>
            <a:headEnd/>
            <a:tailEnd/>
          </a:ln>
        </p:spPr>
        <p:txBody>
          <a:bodyPr>
            <a:spAutoFit/>
          </a:bodyPr>
          <a:lstStyle/>
          <a:p>
            <a:pPr algn="ctr"/>
            <a:r>
              <a:rPr lang="en-US">
                <a:latin typeface="Calibri" pitchFamily="34" charset="0"/>
              </a:rPr>
              <a:t>Dose rates Comparison for pure HDPE with 30% B</a:t>
            </a:r>
          </a:p>
        </p:txBody>
      </p:sp>
      <p:graphicFrame>
        <p:nvGraphicFramePr>
          <p:cNvPr id="5" name="Table 4"/>
          <p:cNvGraphicFramePr>
            <a:graphicFrameLocks noGrp="1"/>
          </p:cNvGraphicFramePr>
          <p:nvPr/>
        </p:nvGraphicFramePr>
        <p:xfrm>
          <a:off x="2514600" y="5029200"/>
          <a:ext cx="5758180" cy="1472184"/>
        </p:xfrm>
        <a:graphic>
          <a:graphicData uri="http://schemas.openxmlformats.org/drawingml/2006/table">
            <a:tbl>
              <a:tblPr>
                <a:tableStyleId>{E269D01E-BC32-4049-B463-5C60D7B0CCD2}</a:tableStyleId>
              </a:tblPr>
              <a:tblGrid>
                <a:gridCol w="1585595"/>
                <a:gridCol w="1585595"/>
                <a:gridCol w="1294130"/>
                <a:gridCol w="1292860"/>
              </a:tblGrid>
              <a:tr h="0">
                <a:tc rowSpan="2">
                  <a:txBody>
                    <a:bodyPr/>
                    <a:lstStyle/>
                    <a:p>
                      <a:pPr marL="0" marR="0" algn="ctr">
                        <a:lnSpc>
                          <a:spcPct val="115000"/>
                        </a:lnSpc>
                        <a:spcBef>
                          <a:spcPts val="0"/>
                        </a:spcBef>
                        <a:spcAft>
                          <a:spcPts val="0"/>
                        </a:spcAft>
                      </a:pPr>
                      <a:r>
                        <a:rPr lang="en-US" sz="1200"/>
                        <a:t>Thickness(cm)</a:t>
                      </a:r>
                      <a:endParaRPr lang="en-US" sz="1200">
                        <a:latin typeface="Times New Roman"/>
                        <a:ea typeface="Times New Roman"/>
                        <a:cs typeface="Latha"/>
                      </a:endParaRPr>
                    </a:p>
                  </a:txBody>
                  <a:tcPr marL="68580" marR="68580" marT="0" marB="0" anchor="ctr"/>
                </a:tc>
                <a:tc gridSpan="2">
                  <a:txBody>
                    <a:bodyPr/>
                    <a:lstStyle/>
                    <a:p>
                      <a:pPr marL="0" marR="0" algn="ctr">
                        <a:lnSpc>
                          <a:spcPct val="115000"/>
                        </a:lnSpc>
                        <a:spcBef>
                          <a:spcPts val="0"/>
                        </a:spcBef>
                        <a:spcAft>
                          <a:spcPts val="0"/>
                        </a:spcAft>
                      </a:pPr>
                      <a:r>
                        <a:rPr lang="en-US" sz="1200"/>
                        <a:t>Dose rate (mrem/h)</a:t>
                      </a:r>
                      <a:endParaRPr lang="en-US" sz="1200">
                        <a:latin typeface="Times New Roman"/>
                        <a:ea typeface="Times New Roman"/>
                        <a:cs typeface="Latha"/>
                      </a:endParaRPr>
                    </a:p>
                  </a:txBody>
                  <a:tcPr marL="68580" marR="68580" marT="0" marB="0"/>
                </a:tc>
                <a:tc hMerge="1">
                  <a:txBody>
                    <a:bodyPr/>
                    <a:lstStyle/>
                    <a:p>
                      <a:endParaRPr lang="en-US"/>
                    </a:p>
                  </a:txBody>
                  <a:tcPr/>
                </a:tc>
                <a:tc rowSpan="2">
                  <a:txBody>
                    <a:bodyPr/>
                    <a:lstStyle/>
                    <a:p>
                      <a:pPr marL="0" marR="0" algn="ctr">
                        <a:lnSpc>
                          <a:spcPct val="115000"/>
                        </a:lnSpc>
                        <a:spcBef>
                          <a:spcPts val="0"/>
                        </a:spcBef>
                        <a:spcAft>
                          <a:spcPts val="0"/>
                        </a:spcAft>
                      </a:pPr>
                      <a:r>
                        <a:rPr lang="en-US" sz="1200"/>
                        <a:t>Relative error %</a:t>
                      </a:r>
                      <a:endParaRPr lang="en-US" sz="1200">
                        <a:latin typeface="Times New Roman"/>
                        <a:ea typeface="Times New Roman"/>
                        <a:cs typeface="Latha"/>
                      </a:endParaRPr>
                    </a:p>
                  </a:txBody>
                  <a:tcPr marL="68580" marR="68580" marT="0" marB="0" anchor="ctr"/>
                </a:tc>
              </a:tr>
              <a:tr h="0">
                <a:tc vMerge="1">
                  <a:txBody>
                    <a:bodyPr/>
                    <a:lstStyle/>
                    <a:p>
                      <a:endParaRPr lang="en-US"/>
                    </a:p>
                  </a:txBody>
                  <a:tcPr/>
                </a:tc>
                <a:tc>
                  <a:txBody>
                    <a:bodyPr/>
                    <a:lstStyle/>
                    <a:p>
                      <a:pPr marL="0" marR="0" algn="ctr">
                        <a:lnSpc>
                          <a:spcPct val="115000"/>
                        </a:lnSpc>
                        <a:spcBef>
                          <a:spcPts val="0"/>
                        </a:spcBef>
                        <a:spcAft>
                          <a:spcPts val="0"/>
                        </a:spcAft>
                      </a:pPr>
                      <a:r>
                        <a:rPr lang="en-US" sz="1200"/>
                        <a:t>Using MCNP</a:t>
                      </a:r>
                      <a:endParaRPr lang="en-US" sz="1200">
                        <a:latin typeface="Times New Roman"/>
                        <a:ea typeface="Times New Roman"/>
                        <a:cs typeface="Latha"/>
                      </a:endParaRPr>
                    </a:p>
                  </a:txBody>
                  <a:tcPr marL="68580" marR="68580" marT="0" marB="0"/>
                </a:tc>
                <a:tc>
                  <a:txBody>
                    <a:bodyPr/>
                    <a:lstStyle/>
                    <a:p>
                      <a:pPr marL="0" marR="0" algn="ctr">
                        <a:lnSpc>
                          <a:spcPct val="115000"/>
                        </a:lnSpc>
                        <a:spcBef>
                          <a:spcPts val="0"/>
                        </a:spcBef>
                        <a:spcAft>
                          <a:spcPts val="0"/>
                        </a:spcAft>
                      </a:pPr>
                      <a:r>
                        <a:rPr lang="en-US" sz="1200"/>
                        <a:t>By experiment</a:t>
                      </a:r>
                      <a:endParaRPr lang="en-US" sz="1200">
                        <a:latin typeface="Times New Roman"/>
                        <a:ea typeface="Times New Roman"/>
                        <a:cs typeface="Latha"/>
                      </a:endParaRPr>
                    </a:p>
                  </a:txBody>
                  <a:tcPr marL="68580" marR="68580" marT="0" marB="0"/>
                </a:tc>
                <a:tc vMerge="1">
                  <a:txBody>
                    <a:bodyPr/>
                    <a:lstStyle/>
                    <a:p>
                      <a:endParaRPr lang="en-US"/>
                    </a:p>
                  </a:txBody>
                  <a:tcPr/>
                </a:tc>
              </a:tr>
              <a:tr h="0">
                <a:tc>
                  <a:txBody>
                    <a:bodyPr/>
                    <a:lstStyle/>
                    <a:p>
                      <a:pPr marL="0" marR="0" algn="ctr">
                        <a:lnSpc>
                          <a:spcPct val="115000"/>
                        </a:lnSpc>
                        <a:spcBef>
                          <a:spcPts val="0"/>
                        </a:spcBef>
                        <a:spcAft>
                          <a:spcPts val="0"/>
                        </a:spcAft>
                      </a:pPr>
                      <a:r>
                        <a:rPr lang="en-US" sz="1200"/>
                        <a:t>0</a:t>
                      </a:r>
                      <a:endParaRPr lang="en-US" sz="1200">
                        <a:latin typeface="Times New Roman"/>
                        <a:ea typeface="Times New Roman"/>
                        <a:cs typeface="Latha"/>
                      </a:endParaRPr>
                    </a:p>
                  </a:txBody>
                  <a:tcPr marL="68580" marR="68580" marT="0" marB="0"/>
                </a:tc>
                <a:tc>
                  <a:txBody>
                    <a:bodyPr/>
                    <a:lstStyle/>
                    <a:p>
                      <a:pPr marL="0" marR="0">
                        <a:lnSpc>
                          <a:spcPct val="115000"/>
                        </a:lnSpc>
                        <a:spcBef>
                          <a:spcPts val="0"/>
                        </a:spcBef>
                        <a:spcAft>
                          <a:spcPts val="0"/>
                        </a:spcAft>
                      </a:pPr>
                      <a:r>
                        <a:rPr lang="en-US" sz="1200"/>
                        <a:t>194</a:t>
                      </a:r>
                      <a:endParaRPr lang="en-US" sz="1200">
                        <a:latin typeface="Times New Roman"/>
                        <a:ea typeface="Times New Roman"/>
                        <a:cs typeface="Latha"/>
                      </a:endParaRPr>
                    </a:p>
                  </a:txBody>
                  <a:tcPr marL="68580" marR="68580" marT="0" marB="0"/>
                </a:tc>
                <a:tc>
                  <a:txBody>
                    <a:bodyPr/>
                    <a:lstStyle/>
                    <a:p>
                      <a:pPr marL="0" marR="0">
                        <a:lnSpc>
                          <a:spcPct val="115000"/>
                        </a:lnSpc>
                        <a:spcBef>
                          <a:spcPts val="0"/>
                        </a:spcBef>
                        <a:spcAft>
                          <a:spcPts val="0"/>
                        </a:spcAft>
                      </a:pPr>
                      <a:r>
                        <a:rPr lang="en-US" sz="1200"/>
                        <a:t>190</a:t>
                      </a:r>
                      <a:endParaRPr lang="en-US" sz="1200">
                        <a:latin typeface="Times New Roman"/>
                        <a:ea typeface="Times New Roman"/>
                        <a:cs typeface="Latha"/>
                      </a:endParaRPr>
                    </a:p>
                  </a:txBody>
                  <a:tcPr marL="68580" marR="68580" marT="0" marB="0"/>
                </a:tc>
                <a:tc>
                  <a:txBody>
                    <a:bodyPr/>
                    <a:lstStyle/>
                    <a:p>
                      <a:pPr marL="0" marR="0" algn="ctr">
                        <a:lnSpc>
                          <a:spcPct val="115000"/>
                        </a:lnSpc>
                        <a:spcBef>
                          <a:spcPts val="0"/>
                        </a:spcBef>
                        <a:spcAft>
                          <a:spcPts val="0"/>
                        </a:spcAft>
                      </a:pPr>
                      <a:r>
                        <a:rPr lang="en-US" sz="1200"/>
                        <a:t>-2.1</a:t>
                      </a:r>
                      <a:endParaRPr lang="en-US" sz="1200">
                        <a:latin typeface="Times New Roman"/>
                        <a:ea typeface="Times New Roman"/>
                        <a:cs typeface="Latha"/>
                      </a:endParaRPr>
                    </a:p>
                  </a:txBody>
                  <a:tcPr marL="68580" marR="68580" marT="0" marB="0"/>
                </a:tc>
              </a:tr>
              <a:tr h="0">
                <a:tc>
                  <a:txBody>
                    <a:bodyPr/>
                    <a:lstStyle/>
                    <a:p>
                      <a:pPr marL="0" marR="0" algn="ctr">
                        <a:lnSpc>
                          <a:spcPct val="115000"/>
                        </a:lnSpc>
                        <a:spcBef>
                          <a:spcPts val="0"/>
                        </a:spcBef>
                        <a:spcAft>
                          <a:spcPts val="0"/>
                        </a:spcAft>
                      </a:pPr>
                      <a:r>
                        <a:rPr lang="en-US" sz="1200"/>
                        <a:t>2.5</a:t>
                      </a:r>
                      <a:endParaRPr lang="en-US" sz="1200">
                        <a:latin typeface="Times New Roman"/>
                        <a:ea typeface="Times New Roman"/>
                        <a:cs typeface="Latha"/>
                      </a:endParaRPr>
                    </a:p>
                  </a:txBody>
                  <a:tcPr marL="68580" marR="68580" marT="0" marB="0"/>
                </a:tc>
                <a:tc>
                  <a:txBody>
                    <a:bodyPr/>
                    <a:lstStyle/>
                    <a:p>
                      <a:pPr marL="0" marR="0">
                        <a:lnSpc>
                          <a:spcPct val="115000"/>
                        </a:lnSpc>
                        <a:spcBef>
                          <a:spcPts val="0"/>
                        </a:spcBef>
                        <a:spcAft>
                          <a:spcPts val="0"/>
                        </a:spcAft>
                      </a:pPr>
                      <a:r>
                        <a:rPr lang="en-US" sz="1200"/>
                        <a:t>134</a:t>
                      </a:r>
                      <a:endParaRPr lang="en-US" sz="1200">
                        <a:latin typeface="Times New Roman"/>
                        <a:ea typeface="Times New Roman"/>
                        <a:cs typeface="Latha"/>
                      </a:endParaRPr>
                    </a:p>
                  </a:txBody>
                  <a:tcPr marL="68580" marR="68580" marT="0" marB="0"/>
                </a:tc>
                <a:tc>
                  <a:txBody>
                    <a:bodyPr/>
                    <a:lstStyle/>
                    <a:p>
                      <a:pPr marL="0" marR="0">
                        <a:lnSpc>
                          <a:spcPct val="115000"/>
                        </a:lnSpc>
                        <a:spcBef>
                          <a:spcPts val="0"/>
                        </a:spcBef>
                        <a:spcAft>
                          <a:spcPts val="0"/>
                        </a:spcAft>
                      </a:pPr>
                      <a:r>
                        <a:rPr lang="en-US" sz="1200"/>
                        <a:t>133.8</a:t>
                      </a:r>
                      <a:endParaRPr lang="en-US" sz="1200">
                        <a:latin typeface="Times New Roman"/>
                        <a:ea typeface="Times New Roman"/>
                        <a:cs typeface="Latha"/>
                      </a:endParaRPr>
                    </a:p>
                  </a:txBody>
                  <a:tcPr marL="68580" marR="68580" marT="0" marB="0"/>
                </a:tc>
                <a:tc>
                  <a:txBody>
                    <a:bodyPr/>
                    <a:lstStyle/>
                    <a:p>
                      <a:pPr marL="0" marR="0" algn="ctr">
                        <a:lnSpc>
                          <a:spcPct val="115000"/>
                        </a:lnSpc>
                        <a:spcBef>
                          <a:spcPts val="0"/>
                        </a:spcBef>
                        <a:spcAft>
                          <a:spcPts val="0"/>
                        </a:spcAft>
                      </a:pPr>
                      <a:r>
                        <a:rPr lang="en-US" sz="1200"/>
                        <a:t>-0.1</a:t>
                      </a:r>
                      <a:endParaRPr lang="en-US" sz="1200">
                        <a:latin typeface="Times New Roman"/>
                        <a:ea typeface="Times New Roman"/>
                        <a:cs typeface="Latha"/>
                      </a:endParaRPr>
                    </a:p>
                  </a:txBody>
                  <a:tcPr marL="68580" marR="68580" marT="0" marB="0"/>
                </a:tc>
              </a:tr>
              <a:tr h="0">
                <a:tc>
                  <a:txBody>
                    <a:bodyPr/>
                    <a:lstStyle/>
                    <a:p>
                      <a:pPr marL="0" marR="0" algn="ctr">
                        <a:lnSpc>
                          <a:spcPct val="115000"/>
                        </a:lnSpc>
                        <a:spcBef>
                          <a:spcPts val="0"/>
                        </a:spcBef>
                        <a:spcAft>
                          <a:spcPts val="0"/>
                        </a:spcAft>
                      </a:pPr>
                      <a:r>
                        <a:rPr lang="en-US" sz="1200"/>
                        <a:t>5</a:t>
                      </a:r>
                      <a:endParaRPr lang="en-US" sz="1200">
                        <a:latin typeface="Times New Roman"/>
                        <a:ea typeface="Times New Roman"/>
                        <a:cs typeface="Latha"/>
                      </a:endParaRPr>
                    </a:p>
                  </a:txBody>
                  <a:tcPr marL="68580" marR="68580" marT="0" marB="0"/>
                </a:tc>
                <a:tc>
                  <a:txBody>
                    <a:bodyPr/>
                    <a:lstStyle/>
                    <a:p>
                      <a:pPr marL="0" marR="0">
                        <a:lnSpc>
                          <a:spcPct val="115000"/>
                        </a:lnSpc>
                        <a:spcBef>
                          <a:spcPts val="0"/>
                        </a:spcBef>
                        <a:spcAft>
                          <a:spcPts val="0"/>
                        </a:spcAft>
                      </a:pPr>
                      <a:r>
                        <a:rPr lang="en-US" sz="1200"/>
                        <a:t>72.8</a:t>
                      </a:r>
                      <a:endParaRPr lang="en-US" sz="1200">
                        <a:latin typeface="Times New Roman"/>
                        <a:ea typeface="Times New Roman"/>
                        <a:cs typeface="Latha"/>
                      </a:endParaRPr>
                    </a:p>
                  </a:txBody>
                  <a:tcPr marL="68580" marR="68580" marT="0" marB="0"/>
                </a:tc>
                <a:tc>
                  <a:txBody>
                    <a:bodyPr/>
                    <a:lstStyle/>
                    <a:p>
                      <a:pPr marL="0" marR="0">
                        <a:lnSpc>
                          <a:spcPct val="115000"/>
                        </a:lnSpc>
                        <a:spcBef>
                          <a:spcPts val="0"/>
                        </a:spcBef>
                        <a:spcAft>
                          <a:spcPts val="0"/>
                        </a:spcAft>
                      </a:pPr>
                      <a:r>
                        <a:rPr lang="en-US" sz="1200"/>
                        <a:t>87.52</a:t>
                      </a:r>
                      <a:endParaRPr lang="en-US" sz="1200">
                        <a:latin typeface="Times New Roman"/>
                        <a:ea typeface="Times New Roman"/>
                        <a:cs typeface="Latha"/>
                      </a:endParaRPr>
                    </a:p>
                  </a:txBody>
                  <a:tcPr marL="68580" marR="68580" marT="0" marB="0"/>
                </a:tc>
                <a:tc>
                  <a:txBody>
                    <a:bodyPr/>
                    <a:lstStyle/>
                    <a:p>
                      <a:pPr marL="0" marR="0" algn="ctr">
                        <a:lnSpc>
                          <a:spcPct val="115000"/>
                        </a:lnSpc>
                        <a:spcBef>
                          <a:spcPts val="0"/>
                        </a:spcBef>
                        <a:spcAft>
                          <a:spcPts val="0"/>
                        </a:spcAft>
                      </a:pPr>
                      <a:r>
                        <a:rPr lang="en-US" sz="1200"/>
                        <a:t>20.2</a:t>
                      </a:r>
                      <a:endParaRPr lang="en-US" sz="1200">
                        <a:latin typeface="Times New Roman"/>
                        <a:ea typeface="Times New Roman"/>
                        <a:cs typeface="Latha"/>
                      </a:endParaRPr>
                    </a:p>
                  </a:txBody>
                  <a:tcPr marL="68580" marR="68580" marT="0" marB="0"/>
                </a:tc>
              </a:tr>
              <a:tr h="0">
                <a:tc>
                  <a:txBody>
                    <a:bodyPr/>
                    <a:lstStyle/>
                    <a:p>
                      <a:pPr marL="0" marR="0" algn="ctr">
                        <a:lnSpc>
                          <a:spcPct val="115000"/>
                        </a:lnSpc>
                        <a:spcBef>
                          <a:spcPts val="0"/>
                        </a:spcBef>
                        <a:spcAft>
                          <a:spcPts val="0"/>
                        </a:spcAft>
                      </a:pPr>
                      <a:r>
                        <a:rPr lang="en-US" sz="1200"/>
                        <a:t>7.5</a:t>
                      </a:r>
                      <a:endParaRPr lang="en-US" sz="1200">
                        <a:latin typeface="Times New Roman"/>
                        <a:ea typeface="Times New Roman"/>
                        <a:cs typeface="Latha"/>
                      </a:endParaRPr>
                    </a:p>
                  </a:txBody>
                  <a:tcPr marL="68580" marR="68580" marT="0" marB="0"/>
                </a:tc>
                <a:tc>
                  <a:txBody>
                    <a:bodyPr/>
                    <a:lstStyle/>
                    <a:p>
                      <a:pPr marL="0" marR="0">
                        <a:lnSpc>
                          <a:spcPct val="115000"/>
                        </a:lnSpc>
                        <a:spcBef>
                          <a:spcPts val="0"/>
                        </a:spcBef>
                        <a:spcAft>
                          <a:spcPts val="0"/>
                        </a:spcAft>
                      </a:pPr>
                      <a:r>
                        <a:rPr lang="en-US" sz="1200"/>
                        <a:t>53.9</a:t>
                      </a:r>
                      <a:endParaRPr lang="en-US" sz="1200">
                        <a:latin typeface="Times New Roman"/>
                        <a:ea typeface="Times New Roman"/>
                        <a:cs typeface="Latha"/>
                      </a:endParaRPr>
                    </a:p>
                  </a:txBody>
                  <a:tcPr marL="68580" marR="68580" marT="0" marB="0"/>
                </a:tc>
                <a:tc>
                  <a:txBody>
                    <a:bodyPr/>
                    <a:lstStyle/>
                    <a:p>
                      <a:pPr marL="0" marR="0">
                        <a:lnSpc>
                          <a:spcPct val="115000"/>
                        </a:lnSpc>
                        <a:spcBef>
                          <a:spcPts val="0"/>
                        </a:spcBef>
                        <a:spcAft>
                          <a:spcPts val="0"/>
                        </a:spcAft>
                      </a:pPr>
                      <a:r>
                        <a:rPr lang="en-US" sz="1200"/>
                        <a:t>54.5</a:t>
                      </a:r>
                      <a:endParaRPr lang="en-US" sz="1200">
                        <a:latin typeface="Times New Roman"/>
                        <a:ea typeface="Times New Roman"/>
                        <a:cs typeface="Latha"/>
                      </a:endParaRPr>
                    </a:p>
                  </a:txBody>
                  <a:tcPr marL="68580" marR="68580" marT="0" marB="0"/>
                </a:tc>
                <a:tc>
                  <a:txBody>
                    <a:bodyPr/>
                    <a:lstStyle/>
                    <a:p>
                      <a:pPr marL="0" marR="0" algn="ctr">
                        <a:lnSpc>
                          <a:spcPct val="115000"/>
                        </a:lnSpc>
                        <a:spcBef>
                          <a:spcPts val="0"/>
                        </a:spcBef>
                        <a:spcAft>
                          <a:spcPts val="0"/>
                        </a:spcAft>
                      </a:pPr>
                      <a:r>
                        <a:rPr lang="en-US" sz="1200"/>
                        <a:t>1.1</a:t>
                      </a:r>
                      <a:endParaRPr lang="en-US" sz="1200">
                        <a:latin typeface="Times New Roman"/>
                        <a:ea typeface="Times New Roman"/>
                        <a:cs typeface="Latha"/>
                      </a:endParaRPr>
                    </a:p>
                  </a:txBody>
                  <a:tcPr marL="68580" marR="68580" marT="0" marB="0"/>
                </a:tc>
              </a:tr>
              <a:tr h="0">
                <a:tc>
                  <a:txBody>
                    <a:bodyPr/>
                    <a:lstStyle/>
                    <a:p>
                      <a:pPr marL="0" marR="0" algn="ctr">
                        <a:lnSpc>
                          <a:spcPct val="115000"/>
                        </a:lnSpc>
                        <a:spcBef>
                          <a:spcPts val="0"/>
                        </a:spcBef>
                        <a:spcAft>
                          <a:spcPts val="0"/>
                        </a:spcAft>
                      </a:pPr>
                      <a:r>
                        <a:rPr lang="en-US" sz="1200"/>
                        <a:t>10</a:t>
                      </a:r>
                      <a:endParaRPr lang="en-US" sz="1200">
                        <a:latin typeface="Times New Roman"/>
                        <a:ea typeface="Times New Roman"/>
                        <a:cs typeface="Latha"/>
                      </a:endParaRPr>
                    </a:p>
                  </a:txBody>
                  <a:tcPr marL="68580" marR="68580" marT="0" marB="0"/>
                </a:tc>
                <a:tc>
                  <a:txBody>
                    <a:bodyPr/>
                    <a:lstStyle/>
                    <a:p>
                      <a:pPr marL="0" marR="0">
                        <a:lnSpc>
                          <a:spcPct val="115000"/>
                        </a:lnSpc>
                        <a:spcBef>
                          <a:spcPts val="0"/>
                        </a:spcBef>
                        <a:spcAft>
                          <a:spcPts val="0"/>
                        </a:spcAft>
                      </a:pPr>
                      <a:r>
                        <a:rPr lang="en-US" sz="1200"/>
                        <a:t>36.8</a:t>
                      </a:r>
                      <a:endParaRPr lang="en-US" sz="1200">
                        <a:latin typeface="Times New Roman"/>
                        <a:ea typeface="Times New Roman"/>
                        <a:cs typeface="Latha"/>
                      </a:endParaRPr>
                    </a:p>
                  </a:txBody>
                  <a:tcPr marL="68580" marR="68580" marT="0" marB="0"/>
                </a:tc>
                <a:tc>
                  <a:txBody>
                    <a:bodyPr/>
                    <a:lstStyle/>
                    <a:p>
                      <a:pPr marL="0" marR="0">
                        <a:lnSpc>
                          <a:spcPct val="115000"/>
                        </a:lnSpc>
                        <a:spcBef>
                          <a:spcPts val="0"/>
                        </a:spcBef>
                        <a:spcAft>
                          <a:spcPts val="0"/>
                        </a:spcAft>
                      </a:pPr>
                      <a:r>
                        <a:rPr lang="en-US" sz="1200"/>
                        <a:t>30.78</a:t>
                      </a:r>
                      <a:endParaRPr lang="en-US" sz="1200">
                        <a:latin typeface="Times New Roman"/>
                        <a:ea typeface="Times New Roman"/>
                        <a:cs typeface="Latha"/>
                      </a:endParaRPr>
                    </a:p>
                  </a:txBody>
                  <a:tcPr marL="68580" marR="68580" marT="0" marB="0"/>
                </a:tc>
                <a:tc>
                  <a:txBody>
                    <a:bodyPr/>
                    <a:lstStyle/>
                    <a:p>
                      <a:pPr marL="0" marR="0" algn="ctr">
                        <a:lnSpc>
                          <a:spcPct val="115000"/>
                        </a:lnSpc>
                        <a:spcBef>
                          <a:spcPts val="0"/>
                        </a:spcBef>
                        <a:spcAft>
                          <a:spcPts val="0"/>
                        </a:spcAft>
                      </a:pPr>
                      <a:r>
                        <a:rPr lang="en-US" sz="1200" dirty="0"/>
                        <a:t>-16.4</a:t>
                      </a:r>
                      <a:endParaRPr lang="en-US" sz="1200" dirty="0">
                        <a:latin typeface="Times New Roman"/>
                        <a:ea typeface="Times New Roman"/>
                        <a:cs typeface="Latha"/>
                      </a:endParaRPr>
                    </a:p>
                  </a:txBody>
                  <a:tcPr marL="68580" marR="68580" marT="0" marB="0"/>
                </a:tc>
              </a:tr>
            </a:tbl>
          </a:graphicData>
        </a:graphic>
      </p:graphicFrame>
      <p:sp>
        <p:nvSpPr>
          <p:cNvPr id="3077" name="Rectangle 6"/>
          <p:cNvSpPr>
            <a:spLocks noChangeArrowheads="1"/>
          </p:cNvSpPr>
          <p:nvPr/>
        </p:nvSpPr>
        <p:spPr bwMode="auto">
          <a:xfrm>
            <a:off x="2971800" y="4495800"/>
            <a:ext cx="5334000" cy="369888"/>
          </a:xfrm>
          <a:prstGeom prst="rect">
            <a:avLst/>
          </a:prstGeom>
          <a:solidFill>
            <a:srgbClr val="FFFF00"/>
          </a:solidFill>
          <a:ln w="9525">
            <a:noFill/>
            <a:miter lim="800000"/>
            <a:headEnd/>
            <a:tailEnd/>
          </a:ln>
        </p:spPr>
        <p:txBody>
          <a:bodyPr>
            <a:spAutoFit/>
          </a:bodyPr>
          <a:lstStyle/>
          <a:p>
            <a:pPr algn="ctr"/>
            <a:r>
              <a:rPr lang="en-US">
                <a:latin typeface="Calibri" pitchFamily="34" charset="0"/>
              </a:rPr>
              <a:t>Dose rates Comparison for pure HDPE with 5% B</a:t>
            </a:r>
            <a:r>
              <a:rPr lang="en-US">
                <a:ea typeface="Times New Roman" pitchFamily="18" charset="0"/>
              </a:rPr>
              <a:t>                                                                          </a:t>
            </a:r>
            <a:endParaRPr lang="en-US" sz="2800"/>
          </a:p>
        </p:txBody>
      </p:sp>
      <p:sp>
        <p:nvSpPr>
          <p:cNvPr id="9" name="TextBox 8"/>
          <p:cNvSpPr txBox="1"/>
          <p:nvPr/>
        </p:nvSpPr>
        <p:spPr>
          <a:xfrm>
            <a:off x="457200" y="457200"/>
            <a:ext cx="7848600" cy="1200150"/>
          </a:xfrm>
          <a:prstGeom prst="rect">
            <a:avLst/>
          </a:prstGeom>
          <a:solidFill>
            <a:schemeClr val="tx2">
              <a:lumMod val="20000"/>
              <a:lumOff val="80000"/>
            </a:schemeClr>
          </a:solidFill>
        </p:spPr>
        <p:txBody>
          <a:bodyPr>
            <a:spAutoFit/>
          </a:bodyPr>
          <a:lstStyle/>
          <a:p>
            <a:pPr algn="just" fontAlgn="auto">
              <a:spcBef>
                <a:spcPts val="0"/>
              </a:spcBef>
              <a:spcAft>
                <a:spcPts val="0"/>
              </a:spcAft>
              <a:buFont typeface="Arial" pitchFamily="34" charset="0"/>
              <a:buChar char="•"/>
              <a:defRPr/>
            </a:pPr>
            <a:r>
              <a:rPr lang="en-US" dirty="0">
                <a:latin typeface="+mn-lt"/>
                <a:cs typeface="+mn-cs"/>
              </a:rPr>
              <a:t>   </a:t>
            </a:r>
            <a:r>
              <a:rPr lang="en-US" b="1" dirty="0">
                <a:latin typeface="+mn-lt"/>
                <a:cs typeface="+mn-cs"/>
              </a:rPr>
              <a:t>Theoretical calculation for neutron attenuation in poly-boron materials was                    	carried out using Monte Carlo N-Particle code (MCNP)</a:t>
            </a:r>
          </a:p>
          <a:p>
            <a:pPr algn="just" fontAlgn="auto">
              <a:spcBef>
                <a:spcPts val="0"/>
              </a:spcBef>
              <a:spcAft>
                <a:spcPts val="0"/>
              </a:spcAft>
              <a:buFont typeface="Arial" pitchFamily="34" charset="0"/>
              <a:buChar char="•"/>
              <a:defRPr/>
            </a:pPr>
            <a:r>
              <a:rPr lang="en-US" b="1" dirty="0">
                <a:latin typeface="+mn-lt"/>
                <a:cs typeface="+mn-cs"/>
              </a:rPr>
              <a:t>   Three dimensional  modeling  of  the  actual  source  and  geometry 	configuration  including  the  shield  materials  and  the detector</a:t>
            </a:r>
          </a:p>
        </p:txBody>
      </p:sp>
      <p:pic>
        <p:nvPicPr>
          <p:cNvPr id="3079" name="Picture 2" descr="Image result for GEANT detector examples"/>
          <p:cNvPicPr>
            <a:picLocks noChangeAspect="1" noChangeArrowheads="1"/>
          </p:cNvPicPr>
          <p:nvPr/>
        </p:nvPicPr>
        <p:blipFill>
          <a:blip r:embed="rId2" cstate="print"/>
          <a:srcRect r="49091"/>
          <a:stretch>
            <a:fillRect/>
          </a:stretch>
        </p:blipFill>
        <p:spPr bwMode="auto">
          <a:xfrm>
            <a:off x="6477000" y="1828800"/>
            <a:ext cx="2408238" cy="245745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28596" y="0"/>
            <a:ext cx="8229600" cy="609600"/>
          </a:xfrm>
        </p:spPr>
        <p:txBody>
          <a:bodyPr/>
          <a:lstStyle/>
          <a:p>
            <a:r>
              <a:rPr lang="en-US" sz="2400" dirty="0">
                <a:solidFill>
                  <a:srgbClr val="C00000"/>
                </a:solidFill>
              </a:rPr>
              <a:t>Major Labs working in India (Typical list – Not </a:t>
            </a:r>
            <a:r>
              <a:rPr lang="en-US" sz="2400" dirty="0" smtClean="0">
                <a:solidFill>
                  <a:srgbClr val="C00000"/>
                </a:solidFill>
              </a:rPr>
              <a:t>Exhaustive)</a:t>
            </a:r>
            <a:endParaRPr lang="en-US" sz="2400" dirty="0">
              <a:solidFill>
                <a:srgbClr val="C00000"/>
              </a:solidFill>
            </a:endParaRPr>
          </a:p>
        </p:txBody>
      </p:sp>
      <p:sp>
        <p:nvSpPr>
          <p:cNvPr id="3" name="Content Placeholder 2"/>
          <p:cNvSpPr>
            <a:spLocks noGrp="1"/>
          </p:cNvSpPr>
          <p:nvPr>
            <p:ph idx="1"/>
          </p:nvPr>
        </p:nvSpPr>
        <p:spPr>
          <a:xfrm>
            <a:off x="0" y="642918"/>
            <a:ext cx="9001156" cy="5929354"/>
          </a:xfrm>
        </p:spPr>
        <p:txBody>
          <a:bodyPr rtlCol="0">
            <a:normAutofit fontScale="85000" lnSpcReduction="20000"/>
          </a:bodyPr>
          <a:lstStyle/>
          <a:p>
            <a:pPr fontAlgn="auto">
              <a:spcAft>
                <a:spcPts val="0"/>
              </a:spcAft>
              <a:buFont typeface="Arial" pitchFamily="34" charset="0"/>
              <a:buChar char="•"/>
              <a:defRPr/>
            </a:pPr>
            <a:r>
              <a:rPr lang="en-US" b="1" dirty="0">
                <a:solidFill>
                  <a:srgbClr val="660099"/>
                </a:solidFill>
                <a:latin typeface="arial"/>
              </a:rPr>
              <a:t>Research Institutes</a:t>
            </a:r>
          </a:p>
          <a:p>
            <a:pPr lvl="1" fontAlgn="auto">
              <a:spcAft>
                <a:spcPts val="0"/>
              </a:spcAft>
              <a:buFont typeface="Courier New" pitchFamily="49" charset="0"/>
              <a:buChar char="o"/>
              <a:defRPr/>
            </a:pPr>
            <a:r>
              <a:rPr lang="en-US" dirty="0" smtClean="0">
                <a:solidFill>
                  <a:srgbClr val="0000FF"/>
                </a:solidFill>
              </a:rPr>
              <a:t>Department of Atomic Energy </a:t>
            </a:r>
          </a:p>
          <a:p>
            <a:pPr lvl="2">
              <a:buFont typeface="Courier New" pitchFamily="49" charset="0"/>
              <a:buChar char="o"/>
              <a:defRPr/>
            </a:pPr>
            <a:r>
              <a:rPr lang="en-US" dirty="0" err="1" smtClean="0">
                <a:solidFill>
                  <a:srgbClr val="0000FF"/>
                </a:solidFill>
              </a:rPr>
              <a:t>Bhabha</a:t>
            </a:r>
            <a:r>
              <a:rPr lang="en-US" dirty="0" smtClean="0">
                <a:solidFill>
                  <a:srgbClr val="0000FF"/>
                </a:solidFill>
              </a:rPr>
              <a:t> Atomic Research Centre </a:t>
            </a:r>
          </a:p>
          <a:p>
            <a:pPr lvl="2">
              <a:buFont typeface="Courier New" pitchFamily="49" charset="0"/>
              <a:buChar char="o"/>
              <a:defRPr/>
            </a:pPr>
            <a:r>
              <a:rPr lang="en-US" dirty="0" err="1" smtClean="0">
                <a:solidFill>
                  <a:srgbClr val="0000FF"/>
                </a:solidFill>
              </a:rPr>
              <a:t>Indira</a:t>
            </a:r>
            <a:r>
              <a:rPr lang="en-US" dirty="0" smtClean="0">
                <a:solidFill>
                  <a:srgbClr val="0000FF"/>
                </a:solidFill>
              </a:rPr>
              <a:t> </a:t>
            </a:r>
            <a:r>
              <a:rPr lang="en-US" dirty="0">
                <a:solidFill>
                  <a:srgbClr val="0000FF"/>
                </a:solidFill>
              </a:rPr>
              <a:t>Gandhi Centre for Atomic Research, </a:t>
            </a:r>
            <a:r>
              <a:rPr lang="en-US" dirty="0" err="1" smtClean="0">
                <a:solidFill>
                  <a:srgbClr val="0000FF"/>
                </a:solidFill>
              </a:rPr>
              <a:t>Kalpakkam</a:t>
            </a:r>
            <a:endParaRPr lang="en-US" dirty="0" smtClean="0">
              <a:solidFill>
                <a:srgbClr val="0000FF"/>
              </a:solidFill>
            </a:endParaRPr>
          </a:p>
          <a:p>
            <a:pPr lvl="2">
              <a:buFont typeface="Courier New" pitchFamily="49" charset="0"/>
              <a:buChar char="o"/>
              <a:defRPr/>
            </a:pPr>
            <a:endParaRPr lang="en-US" dirty="0">
              <a:solidFill>
                <a:srgbClr val="0000FF"/>
              </a:solidFill>
            </a:endParaRPr>
          </a:p>
          <a:p>
            <a:pPr lvl="1" fontAlgn="auto">
              <a:spcAft>
                <a:spcPts val="0"/>
              </a:spcAft>
              <a:buFont typeface="Courier New" pitchFamily="49" charset="0"/>
              <a:buChar char="o"/>
              <a:defRPr/>
            </a:pPr>
            <a:r>
              <a:rPr lang="en-US" dirty="0" smtClean="0">
                <a:solidFill>
                  <a:srgbClr val="0000FF"/>
                </a:solidFill>
              </a:rPr>
              <a:t>Department of Space</a:t>
            </a:r>
          </a:p>
          <a:p>
            <a:pPr lvl="2">
              <a:buFont typeface="Courier New" pitchFamily="49" charset="0"/>
              <a:buChar char="o"/>
              <a:defRPr/>
            </a:pPr>
            <a:r>
              <a:rPr lang="en-US" dirty="0" smtClean="0">
                <a:solidFill>
                  <a:srgbClr val="0000FF"/>
                </a:solidFill>
              </a:rPr>
              <a:t>Indian Space Research Organization, SHAR Centre</a:t>
            </a:r>
            <a:r>
              <a:rPr lang="en-US" dirty="0" smtClean="0">
                <a:solidFill>
                  <a:srgbClr val="002060"/>
                </a:solidFill>
              </a:rPr>
              <a:t> </a:t>
            </a:r>
          </a:p>
          <a:p>
            <a:pPr lvl="2">
              <a:buFont typeface="Courier New" pitchFamily="49" charset="0"/>
              <a:buChar char="o"/>
              <a:defRPr/>
            </a:pPr>
            <a:r>
              <a:rPr lang="en-US" dirty="0" err="1" smtClean="0">
                <a:solidFill>
                  <a:srgbClr val="002060"/>
                </a:solidFill>
              </a:rPr>
              <a:t>Vikram</a:t>
            </a:r>
            <a:r>
              <a:rPr lang="en-US" dirty="0" smtClean="0">
                <a:solidFill>
                  <a:srgbClr val="002060"/>
                </a:solidFill>
              </a:rPr>
              <a:t> Sarabhai Space Centre, </a:t>
            </a:r>
            <a:r>
              <a:rPr lang="en-US" dirty="0" err="1" smtClean="0">
                <a:solidFill>
                  <a:srgbClr val="002060"/>
                </a:solidFill>
              </a:rPr>
              <a:t>Thiruvananthapuram</a:t>
            </a:r>
            <a:endParaRPr lang="en-US" dirty="0" smtClean="0">
              <a:solidFill>
                <a:srgbClr val="002060"/>
              </a:solidFill>
            </a:endParaRPr>
          </a:p>
          <a:p>
            <a:pPr lvl="2">
              <a:buNone/>
              <a:defRPr/>
            </a:pPr>
            <a:endParaRPr lang="en-US" dirty="0" smtClean="0">
              <a:solidFill>
                <a:srgbClr val="002060"/>
              </a:solidFill>
            </a:endParaRPr>
          </a:p>
          <a:p>
            <a:pPr lvl="1">
              <a:buFont typeface="Courier New" pitchFamily="49" charset="0"/>
              <a:buChar char="o"/>
              <a:defRPr/>
            </a:pPr>
            <a:r>
              <a:rPr lang="en-US" dirty="0" err="1" smtClean="0">
                <a:solidFill>
                  <a:srgbClr val="C00000"/>
                </a:solidFill>
              </a:rPr>
              <a:t>Defence</a:t>
            </a:r>
            <a:r>
              <a:rPr lang="en-US" dirty="0" smtClean="0">
                <a:solidFill>
                  <a:srgbClr val="C00000"/>
                </a:solidFill>
              </a:rPr>
              <a:t> Research and Development Organization</a:t>
            </a:r>
          </a:p>
          <a:p>
            <a:pPr lvl="2">
              <a:buFont typeface="Courier New" pitchFamily="49" charset="0"/>
              <a:buChar char="o"/>
              <a:defRPr/>
            </a:pPr>
            <a:r>
              <a:rPr lang="en-US" dirty="0" err="1" smtClean="0">
                <a:solidFill>
                  <a:srgbClr val="0000FF"/>
                </a:solidFill>
              </a:rPr>
              <a:t>Defence</a:t>
            </a:r>
            <a:r>
              <a:rPr lang="en-US" dirty="0" smtClean="0">
                <a:solidFill>
                  <a:srgbClr val="0000FF"/>
                </a:solidFill>
              </a:rPr>
              <a:t> </a:t>
            </a:r>
            <a:r>
              <a:rPr lang="en-US" dirty="0">
                <a:solidFill>
                  <a:srgbClr val="0000FF"/>
                </a:solidFill>
              </a:rPr>
              <a:t>Metallurgical Research Laboratory, </a:t>
            </a:r>
            <a:r>
              <a:rPr lang="en-US" dirty="0" smtClean="0">
                <a:solidFill>
                  <a:srgbClr val="0000FF"/>
                </a:solidFill>
              </a:rPr>
              <a:t>Hyderabad</a:t>
            </a:r>
          </a:p>
          <a:p>
            <a:pPr lvl="2">
              <a:buNone/>
              <a:defRPr/>
            </a:pPr>
            <a:endParaRPr lang="en-US" dirty="0" smtClean="0">
              <a:solidFill>
                <a:srgbClr val="0000FF"/>
              </a:solidFill>
            </a:endParaRPr>
          </a:p>
          <a:p>
            <a:pPr lvl="1" fontAlgn="auto">
              <a:spcAft>
                <a:spcPts val="0"/>
              </a:spcAft>
              <a:buFont typeface="Courier New" pitchFamily="49" charset="0"/>
              <a:buChar char="o"/>
              <a:defRPr/>
            </a:pPr>
            <a:r>
              <a:rPr lang="en-US" dirty="0" smtClean="0">
                <a:solidFill>
                  <a:srgbClr val="002060"/>
                </a:solidFill>
              </a:rPr>
              <a:t>National </a:t>
            </a:r>
            <a:r>
              <a:rPr lang="en-US" dirty="0">
                <a:solidFill>
                  <a:srgbClr val="002060"/>
                </a:solidFill>
              </a:rPr>
              <a:t>Aerospace Laboratories, </a:t>
            </a:r>
            <a:r>
              <a:rPr lang="en-US" dirty="0" err="1">
                <a:solidFill>
                  <a:srgbClr val="002060"/>
                </a:solidFill>
              </a:rPr>
              <a:t>Bengaluru</a:t>
            </a:r>
            <a:endParaRPr lang="en-US" dirty="0">
              <a:solidFill>
                <a:srgbClr val="002060"/>
              </a:solidFill>
            </a:endParaRPr>
          </a:p>
          <a:p>
            <a:pPr lvl="1" fontAlgn="auto">
              <a:spcAft>
                <a:spcPts val="0"/>
              </a:spcAft>
              <a:buFont typeface="Courier New" pitchFamily="49" charset="0"/>
              <a:buChar char="o"/>
              <a:defRPr/>
            </a:pPr>
            <a:r>
              <a:rPr lang="en-US" dirty="0">
                <a:solidFill>
                  <a:srgbClr val="002060"/>
                </a:solidFill>
              </a:rPr>
              <a:t>Institute for Plasma Research, </a:t>
            </a:r>
            <a:r>
              <a:rPr lang="en-US" dirty="0" err="1">
                <a:solidFill>
                  <a:srgbClr val="002060"/>
                </a:solidFill>
              </a:rPr>
              <a:t>Ahmedabad</a:t>
            </a:r>
            <a:endParaRPr lang="en-US" dirty="0">
              <a:solidFill>
                <a:srgbClr val="002060"/>
              </a:solidFill>
            </a:endParaRPr>
          </a:p>
          <a:p>
            <a:pPr lvl="1">
              <a:buFont typeface="Courier New" pitchFamily="49" charset="0"/>
              <a:buChar char="o"/>
              <a:defRPr/>
            </a:pPr>
            <a:r>
              <a:rPr lang="en-US" dirty="0">
                <a:solidFill>
                  <a:srgbClr val="C00000"/>
                </a:solidFill>
              </a:rPr>
              <a:t>National Metallurgical Laboratory, </a:t>
            </a:r>
            <a:r>
              <a:rPr lang="en-US" dirty="0" smtClean="0">
                <a:solidFill>
                  <a:srgbClr val="C00000"/>
                </a:solidFill>
              </a:rPr>
              <a:t>Jamshedpur</a:t>
            </a:r>
          </a:p>
          <a:p>
            <a:pPr marL="342900" lvl="1" indent="-342900">
              <a:buFont typeface="Arial" pitchFamily="34" charset="0"/>
              <a:buChar char="•"/>
              <a:defRPr/>
            </a:pPr>
            <a:r>
              <a:rPr lang="en-US" sz="3200" b="1" dirty="0" smtClean="0">
                <a:solidFill>
                  <a:srgbClr val="660099"/>
                </a:solidFill>
                <a:latin typeface="arial"/>
              </a:rPr>
              <a:t>Industries </a:t>
            </a:r>
          </a:p>
          <a:p>
            <a:pPr marL="742950" lvl="2" indent="-342900">
              <a:defRPr/>
            </a:pPr>
            <a:r>
              <a:rPr lang="en-US" sz="2800" dirty="0" smtClean="0">
                <a:solidFill>
                  <a:srgbClr val="0000FF"/>
                </a:solidFill>
              </a:rPr>
              <a:t>Oil and Natural Gas Corporation Limited , India – Well logging</a:t>
            </a:r>
          </a:p>
          <a:p>
            <a:pPr>
              <a:buFont typeface="Courier New" pitchFamily="49" charset="0"/>
              <a:buChar char="o"/>
              <a:defRPr/>
            </a:pPr>
            <a:endParaRPr lang="en-US" dirty="0">
              <a:solidFill>
                <a:srgbClr val="C00000"/>
              </a:solidFill>
            </a:endParaRPr>
          </a:p>
          <a:p>
            <a:pPr lvl="1" fontAlgn="auto">
              <a:spcAft>
                <a:spcPts val="0"/>
              </a:spcAft>
              <a:buFont typeface="Courier New" pitchFamily="49" charset="0"/>
              <a:buChar char="o"/>
              <a:defRPr/>
            </a:pPr>
            <a:endParaRPr lang="en-US" dirty="0">
              <a:solidFill>
                <a:srgbClr val="002060"/>
              </a:solidFill>
            </a:endParaRPr>
          </a:p>
          <a:p>
            <a:pPr fontAlgn="auto">
              <a:spcAft>
                <a:spcPts val="0"/>
              </a:spcAft>
              <a:buFont typeface="Arial" pitchFamily="34" charset="0"/>
              <a:buChar char="•"/>
              <a:defRPr/>
            </a:pPr>
            <a:endParaRPr lang="en-US" dirty="0">
              <a:solidFill>
                <a:srgbClr val="0000FF"/>
              </a:solidFill>
            </a:endParaRPr>
          </a:p>
          <a:p>
            <a:pPr marL="457200" lvl="1" indent="0" fontAlgn="auto">
              <a:spcAft>
                <a:spcPts val="0"/>
              </a:spcAft>
              <a:buFont typeface="Arial" pitchFamily="34" charset="0"/>
              <a:buNone/>
              <a:defRPr/>
            </a:pPr>
            <a:endParaRPr lang="en-US" dirty="0">
              <a:solidFill>
                <a:srgbClr val="0000FF"/>
              </a:solidFill>
            </a:endParaRPr>
          </a:p>
          <a:p>
            <a:pPr lvl="1" fontAlgn="auto">
              <a:spcAft>
                <a:spcPts val="0"/>
              </a:spcAft>
              <a:buFont typeface="Arial" pitchFamily="34" charset="0"/>
              <a:buChar char="–"/>
              <a:defRPr/>
            </a:pPr>
            <a:endParaRPr lang="en-US" dirty="0">
              <a:solidFill>
                <a:srgbClr val="002060"/>
              </a:solidFill>
            </a:endParaRPr>
          </a:p>
          <a:p>
            <a:pPr lvl="1" fontAlgn="auto">
              <a:spcAft>
                <a:spcPts val="0"/>
              </a:spcAft>
              <a:buFont typeface="Arial" pitchFamily="34" charset="0"/>
              <a:buChar char="–"/>
              <a:defRPr/>
            </a:pPr>
            <a:endParaRPr lang="en-US" b="1" dirty="0">
              <a:solidFill>
                <a:srgbClr val="660099"/>
              </a:solidFill>
              <a:latin typeface="arial"/>
            </a:endParaRPr>
          </a:p>
          <a:p>
            <a:pPr lvl="1" fontAlgn="auto">
              <a:spcAft>
                <a:spcPts val="0"/>
              </a:spcAft>
              <a:buFont typeface="Arial" pitchFamily="34" charset="0"/>
              <a:buChar char="–"/>
              <a:defRPr/>
            </a:pPr>
            <a:endParaRPr lang="en-US" b="1" dirty="0">
              <a:solidFill>
                <a:srgbClr val="660099"/>
              </a:solidFill>
              <a:latin typeface="arial"/>
            </a:endParaRPr>
          </a:p>
          <a:p>
            <a:pPr lvl="1" fontAlgn="auto">
              <a:spcAft>
                <a:spcPts val="0"/>
              </a:spcAft>
              <a:buFont typeface="Arial" pitchFamily="34" charset="0"/>
              <a:buChar char="–"/>
              <a:defRPr/>
            </a:pPr>
            <a:endParaRPr lang="en-US" b="1" dirty="0">
              <a:solidFill>
                <a:srgbClr val="660099"/>
              </a:solidFill>
              <a:latin typeface="arial"/>
            </a:endParaRPr>
          </a:p>
          <a:p>
            <a:pPr lvl="1" fontAlgn="auto">
              <a:spcAft>
                <a:spcPts val="0"/>
              </a:spcAft>
              <a:buFont typeface="Arial" pitchFamily="34" charset="0"/>
              <a:buChar char="–"/>
              <a:defRPr/>
            </a:pPr>
            <a:endParaRPr lang="en-US" dirty="0"/>
          </a:p>
          <a:p>
            <a:pPr marL="457200" lvl="1" indent="0" fontAlgn="auto">
              <a:spcAft>
                <a:spcPts val="0"/>
              </a:spcAft>
              <a:buFont typeface="Arial" pitchFamily="34" charset="0"/>
              <a:buNone/>
              <a:defRPr/>
            </a:pPr>
            <a:endParaRPr lang="en-US" dirty="0"/>
          </a:p>
          <a:p>
            <a:pPr lvl="1" fontAlgn="auto">
              <a:spcAft>
                <a:spcPts val="0"/>
              </a:spcAft>
              <a:buFont typeface="Arial" pitchFamily="34" charset="0"/>
              <a:buChar char="–"/>
              <a:defRPr/>
            </a:pPr>
            <a:endParaRPr lang="en-US" dirty="0"/>
          </a:p>
          <a:p>
            <a:pPr lvl="1" fontAlgn="auto">
              <a:spcAft>
                <a:spcPts val="0"/>
              </a:spcAft>
              <a:buFont typeface="Arial" pitchFamily="34" charset="0"/>
              <a:buChar char="–"/>
              <a:defRPr/>
            </a:pPr>
            <a:endParaRPr lang="en-US" dirty="0"/>
          </a:p>
        </p:txBody>
      </p:sp>
      <p:pic>
        <p:nvPicPr>
          <p:cNvPr id="102403" name="Picture 3"/>
          <p:cNvPicPr>
            <a:picLocks noChangeAspect="1" noChangeArrowheads="1"/>
          </p:cNvPicPr>
          <p:nvPr/>
        </p:nvPicPr>
        <p:blipFill>
          <a:blip r:embed="rId3" cstate="print"/>
          <a:srcRect/>
          <a:stretch>
            <a:fillRect/>
          </a:stretch>
        </p:blipFill>
        <p:spPr bwMode="auto">
          <a:xfrm>
            <a:off x="5214942" y="642918"/>
            <a:ext cx="1523995" cy="985733"/>
          </a:xfrm>
          <a:prstGeom prst="rect">
            <a:avLst/>
          </a:prstGeom>
          <a:noFill/>
          <a:ln w="9525">
            <a:noFill/>
            <a:miter lim="800000"/>
            <a:headEnd/>
            <a:tailEnd/>
          </a:ln>
          <a:effectLst/>
        </p:spPr>
      </p:pic>
      <p:sp>
        <p:nvSpPr>
          <p:cNvPr id="7" name="TextBox 6"/>
          <p:cNvSpPr txBox="1"/>
          <p:nvPr/>
        </p:nvSpPr>
        <p:spPr>
          <a:xfrm>
            <a:off x="6786578" y="857232"/>
            <a:ext cx="2357422" cy="830997"/>
          </a:xfrm>
          <a:prstGeom prst="rect">
            <a:avLst/>
          </a:prstGeom>
          <a:noFill/>
        </p:spPr>
        <p:txBody>
          <a:bodyPr wrap="square" rtlCol="0">
            <a:spAutoFit/>
          </a:bodyPr>
          <a:lstStyle/>
          <a:p>
            <a:r>
              <a:rPr lang="en-US" sz="1600" dirty="0" err="1" smtClean="0"/>
              <a:t>Apsara</a:t>
            </a:r>
            <a:r>
              <a:rPr lang="en-US" sz="1600" dirty="0" smtClean="0"/>
              <a:t> Reactor Core (first reactor used for neutron imaging in India ) </a:t>
            </a:r>
            <a:endParaRPr lang="en-IN" sz="1600" dirty="0"/>
          </a:p>
        </p:txBody>
      </p:sp>
      <p:pic>
        <p:nvPicPr>
          <p:cNvPr id="6" name="Picture 3" descr="nr setup"/>
          <p:cNvPicPr>
            <a:picLocks noChangeAspect="1" noChangeArrowheads="1"/>
          </p:cNvPicPr>
          <p:nvPr/>
        </p:nvPicPr>
        <p:blipFill>
          <a:blip r:embed="rId4" cstate="print"/>
          <a:srcRect l="17267" t="6201" r="7018" b="7697"/>
          <a:stretch>
            <a:fillRect/>
          </a:stretch>
        </p:blipFill>
        <p:spPr bwMode="auto">
          <a:xfrm>
            <a:off x="6715140" y="2000240"/>
            <a:ext cx="1266820" cy="1633248"/>
          </a:xfrm>
          <a:prstGeom prst="rect">
            <a:avLst/>
          </a:prstGeom>
          <a:noFill/>
          <a:ln w="9525">
            <a:noFill/>
            <a:miter lim="800000"/>
            <a:headEnd/>
            <a:tailEnd/>
          </a:ln>
        </p:spPr>
      </p:pic>
      <p:sp>
        <p:nvSpPr>
          <p:cNvPr id="8" name="TextBox 7"/>
          <p:cNvSpPr txBox="1"/>
          <p:nvPr/>
        </p:nvSpPr>
        <p:spPr>
          <a:xfrm>
            <a:off x="7858148" y="2214554"/>
            <a:ext cx="1285852" cy="1323439"/>
          </a:xfrm>
          <a:prstGeom prst="rect">
            <a:avLst/>
          </a:prstGeom>
          <a:noFill/>
        </p:spPr>
        <p:txBody>
          <a:bodyPr wrap="square" rtlCol="0">
            <a:spAutoFit/>
          </a:bodyPr>
          <a:lstStyle/>
          <a:p>
            <a:r>
              <a:rPr lang="en-US" sz="1600" dirty="0" smtClean="0"/>
              <a:t>15 </a:t>
            </a:r>
            <a:r>
              <a:rPr lang="en-US" sz="1600" dirty="0" err="1" smtClean="0"/>
              <a:t>MeV</a:t>
            </a:r>
            <a:r>
              <a:rPr lang="en-US" sz="1600" dirty="0" smtClean="0"/>
              <a:t> Linear accelerator (6000 </a:t>
            </a:r>
            <a:r>
              <a:rPr lang="en-US" sz="1600" dirty="0" err="1" smtClean="0"/>
              <a:t>rads</a:t>
            </a:r>
            <a:r>
              <a:rPr lang="en-US" sz="1600" dirty="0" smtClean="0"/>
              <a:t>/min)</a:t>
            </a:r>
            <a:endParaRPr lang="en-IN" dirty="0"/>
          </a:p>
        </p:txBody>
      </p:sp>
    </p:spTree>
    <p:extLst>
      <p:ext uri="{BB962C8B-B14F-4D97-AF65-F5344CB8AC3E}">
        <p14:creationId xmlns="" xmlns:p14="http://schemas.microsoft.com/office/powerpoint/2010/main" val="35052910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0"/>
            <a:ext cx="9144000" cy="457200"/>
          </a:xfrm>
        </p:spPr>
        <p:txBody>
          <a:bodyPr>
            <a:normAutofit fontScale="90000"/>
          </a:bodyPr>
          <a:lstStyle/>
          <a:p>
            <a:r>
              <a:rPr lang="en-US" dirty="0"/>
              <a:t>Publications from </a:t>
            </a:r>
            <a:r>
              <a:rPr lang="en-US" dirty="0" smtClean="0"/>
              <a:t>India - Typical</a:t>
            </a:r>
            <a:endParaRPr lang="en-US" dirty="0"/>
          </a:p>
        </p:txBody>
      </p:sp>
      <p:sp>
        <p:nvSpPr>
          <p:cNvPr id="40962" name="Rectangle 2"/>
          <p:cNvSpPr>
            <a:spLocks noChangeArrowheads="1"/>
          </p:cNvSpPr>
          <p:nvPr/>
        </p:nvSpPr>
        <p:spPr bwMode="auto">
          <a:xfrm>
            <a:off x="0" y="571480"/>
            <a:ext cx="9144000"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en-US" sz="1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Venkatraman</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B.; </a:t>
            </a:r>
            <a:r>
              <a:rPr kumimoji="0" lang="en-US" sz="1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Raghu</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N.; </a:t>
            </a:r>
            <a:r>
              <a:rPr kumimoji="0" lang="en-US" sz="1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Menaka</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M.; </a:t>
            </a:r>
            <a:r>
              <a:rPr kumimoji="0" lang="en-US" sz="1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Anandraj</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R , Trends in X-, gamma and neutron radiographic imaging at IGCAR </a:t>
            </a:r>
            <a:r>
              <a:rPr kumimoji="0" lang="en-US" sz="1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Kalpakkam</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Proceedings of the twenty-fifth national seminar and international exhibition on non destructive evaluation - NDE for make in India-2017, Chennai.</a:t>
            </a:r>
          </a:p>
          <a:p>
            <a:pPr marL="0" marR="0" lvl="0" indent="0" algn="just" defTabSz="914400" rtl="0" eaLnBrk="1" fontAlgn="base" latinLnBrk="0" hangingPunct="1">
              <a:lnSpc>
                <a:spcPct val="100000"/>
              </a:lnSpc>
              <a:spcBef>
                <a:spcPct val="0"/>
              </a:spcBef>
              <a:spcAft>
                <a:spcPct val="0"/>
              </a:spcAft>
              <a:buClrTx/>
              <a:buSzTx/>
              <a:buFontTx/>
              <a:buChar char="•"/>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N. </a:t>
            </a:r>
            <a:r>
              <a:rPr kumimoji="0" lang="en-US" sz="1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Raghu</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V. </a:t>
            </a:r>
            <a:r>
              <a:rPr kumimoji="0" lang="en-US" sz="1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Anandaraj</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K. V. </a:t>
            </a:r>
            <a:r>
              <a:rPr kumimoji="0" lang="en-US" sz="1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Kasiviswanathan</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and P. </a:t>
            </a:r>
            <a:r>
              <a:rPr kumimoji="0" lang="en-US" sz="1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Kalyanasundaram</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Neutron Radiographic Inspection of Industrial Components using </a:t>
            </a:r>
            <a:r>
              <a:rPr kumimoji="0" lang="en-US" sz="1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Kamini</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Neutron Source Facility, AIP Conference Proceedings </a:t>
            </a:r>
            <a:r>
              <a:rPr kumimoji="0" lang="en-US" sz="1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989</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202 (2008)</a:t>
            </a: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A. </a:t>
            </a:r>
            <a:r>
              <a:rPr kumimoji="0" lang="en-US" sz="14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Sinha</a:t>
            </a:r>
            <a:r>
              <a:rPr kumimoji="0" lang="en-US" sz="1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 P.S. </a:t>
            </a:r>
            <a:r>
              <a:rPr kumimoji="0" lang="en-US" sz="14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Sarkar</a:t>
            </a:r>
            <a:r>
              <a:rPr kumimoji="0" lang="en-US" sz="1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 Y. </a:t>
            </a:r>
            <a:r>
              <a:rPr kumimoji="0" lang="en-US" sz="14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Kashyap</a:t>
            </a:r>
            <a:r>
              <a:rPr kumimoji="0" lang="en-US" sz="1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Applications of digital neutron imaging at BARC (India) using reactor and nonreactor sources, , IEEE Transactions on Nuclear Science ( Volume: 52, Issue: 1, Feb. 2005 )</a:t>
            </a: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Applications of various imaging techniques in neutron radiography at BARC, </a:t>
            </a:r>
            <a:r>
              <a:rPr kumimoji="0" lang="en-US" sz="1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Trombay</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1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Akhtar</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M. </a:t>
            </a:r>
            <a:r>
              <a:rPr kumimoji="0" lang="en-US" sz="1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Shaikh</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18th  World Conference on Nondestructive Testing, 16-20  April 2012, Durban, South Africa</a:t>
            </a: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M. </a:t>
            </a:r>
            <a:r>
              <a:rPr kumimoji="0" lang="en-US" sz="14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Shukla</a:t>
            </a:r>
            <a:r>
              <a:rPr kumimoji="0" lang="en-US" sz="1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T. Roy, S. </a:t>
            </a:r>
            <a:r>
              <a:rPr kumimoji="0" lang="en-US" sz="14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Bajpai</a:t>
            </a:r>
            <a:r>
              <a:rPr kumimoji="0" lang="en-US" sz="1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T. Patel, Y. </a:t>
            </a:r>
            <a:r>
              <a:rPr kumimoji="0" lang="en-US" sz="14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Kashyap</a:t>
            </a:r>
            <a:r>
              <a:rPr kumimoji="0" lang="en-US" sz="1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P. Singh, R. </a:t>
            </a:r>
            <a:r>
              <a:rPr kumimoji="0" lang="en-US" sz="14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Baribaddala</a:t>
            </a:r>
            <a:r>
              <a:rPr kumimoji="0" lang="en-US" sz="1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M. Pal, M. More, P. </a:t>
            </a:r>
            <a:r>
              <a:rPr kumimoji="0" lang="en-US" sz="14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Adhikari</a:t>
            </a:r>
            <a:r>
              <a:rPr kumimoji="0" lang="en-US" sz="1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 </a:t>
            </a:r>
            <a:r>
              <a:rPr kumimoji="0" lang="en-US" sz="14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Sinha</a:t>
            </a:r>
            <a:r>
              <a:rPr kumimoji="0" lang="en-US" sz="1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S. </a:t>
            </a:r>
            <a:r>
              <a:rPr kumimoji="0" lang="en-US" sz="14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Gadkari</a:t>
            </a:r>
            <a:r>
              <a:rPr kumimoji="0" lang="en-US" sz="1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Neutron Imaging </a:t>
            </a:r>
            <a:r>
              <a:rPr kumimoji="0" lang="en-US" sz="14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Beamline</a:t>
            </a:r>
            <a:r>
              <a:rPr kumimoji="0" lang="en-US" sz="1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for Advanced Imaging Applications at </a:t>
            </a:r>
            <a:r>
              <a:rPr kumimoji="0" lang="en-US" sz="14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Dhruva</a:t>
            </a:r>
            <a:r>
              <a:rPr kumimoji="0" lang="en-US" sz="1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reactor, India, , 2017-06, NDE- 2016</a:t>
            </a: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 M. </a:t>
            </a:r>
            <a:r>
              <a:rPr kumimoji="0" lang="en-US" sz="1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Shaikh</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and D. </a:t>
            </a:r>
            <a:r>
              <a:rPr kumimoji="0" lang="en-US" sz="1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Shylaja</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Neutron Induced Beta Radiography, , AIP Conference Proceedings 1349, 455 (2011)</a:t>
            </a: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Ashish</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1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Agrawal</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1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Yogesh</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1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Kashyap</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1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Mayank</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1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Shukla</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P. S. </a:t>
            </a:r>
            <a:r>
              <a:rPr kumimoji="0" lang="en-US" sz="1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Sarkar</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and </a:t>
            </a:r>
            <a:r>
              <a:rPr kumimoji="0" lang="en-US" sz="1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Amar</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1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Sinha</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Neutron imaging experiments at E-12 beam-line of CIRUS, , AIP Conference Proceedings 1512, 482 (2013)</a:t>
            </a: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J.K.Ghosh</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1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ICN.Chandrasekbaran</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1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A.Subramanian</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1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B.P.Patil,J.P.Panakkal</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and </a:t>
            </a:r>
            <a:r>
              <a:rPr kumimoji="0" lang="en-US" sz="14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D.S.C.Purushotham</a:t>
            </a:r>
            <a:r>
              <a:rPr kumimoji="0" lang="en-US" sz="14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NEUTRON RADIOGRAPHY OF NUCLEAR FUEL PINS:AN ALBUM</a:t>
            </a: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A M SHAIKH, Development of neutron detectors and neutron radiography at </a:t>
            </a:r>
            <a:r>
              <a:rPr kumimoji="0" lang="en-US" sz="14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Bhabha</a:t>
            </a:r>
            <a:r>
              <a:rPr kumimoji="0" lang="en-US" sz="1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Atomic Research </a:t>
            </a:r>
            <a:r>
              <a:rPr kumimoji="0" lang="en-US" sz="14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Centre,Pramana</a:t>
            </a:r>
            <a:r>
              <a:rPr kumimoji="0" lang="en-US" sz="1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71(4):663-672 </a:t>
            </a:r>
            <a:r>
              <a:rPr kumimoji="0" lang="en-US" sz="1400" b="1"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en-US" sz="14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March 2009</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 xmlns:p14="http://schemas.microsoft.com/office/powerpoint/2010/main" val="41690382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472" y="2857496"/>
            <a:ext cx="8358246" cy="1569660"/>
          </a:xfrm>
          <a:prstGeom prst="rect">
            <a:avLst/>
          </a:prstGeom>
          <a:noFill/>
        </p:spPr>
        <p:txBody>
          <a:bodyPr wrap="square" rtlCol="0">
            <a:spAutoFit/>
          </a:bodyPr>
          <a:lstStyle/>
          <a:p>
            <a:pPr algn="ctr"/>
            <a:endParaRPr lang="en-IN" sz="3200" b="1" dirty="0"/>
          </a:p>
          <a:p>
            <a:pPr algn="ctr"/>
            <a:r>
              <a:rPr lang="en-IN" sz="3200" b="1" dirty="0" smtClean="0">
                <a:solidFill>
                  <a:srgbClr val="7030A0"/>
                </a:solidFill>
              </a:rPr>
              <a:t>Proposed </a:t>
            </a:r>
            <a:r>
              <a:rPr lang="en-IN" sz="3200" b="1" dirty="0">
                <a:solidFill>
                  <a:srgbClr val="7030A0"/>
                </a:solidFill>
              </a:rPr>
              <a:t>Location : </a:t>
            </a:r>
            <a:r>
              <a:rPr lang="en-IN" sz="3200" b="1" dirty="0" err="1">
                <a:solidFill>
                  <a:srgbClr val="7030A0"/>
                </a:solidFill>
              </a:rPr>
              <a:t>Mahabalipuram</a:t>
            </a:r>
            <a:r>
              <a:rPr lang="en-IN" sz="3200" b="1" dirty="0">
                <a:solidFill>
                  <a:srgbClr val="7030A0"/>
                </a:solidFill>
              </a:rPr>
              <a:t>, Chennai, India </a:t>
            </a:r>
            <a:endParaRPr lang="en-US" sz="3200" b="1" dirty="0">
              <a:solidFill>
                <a:srgbClr val="7030A0"/>
              </a:solidFill>
            </a:endParaRPr>
          </a:p>
        </p:txBody>
      </p:sp>
      <p:sp>
        <p:nvSpPr>
          <p:cNvPr id="3" name="Rectangle 2"/>
          <p:cNvSpPr/>
          <p:nvPr/>
        </p:nvSpPr>
        <p:spPr>
          <a:xfrm>
            <a:off x="428596" y="642918"/>
            <a:ext cx="8143932" cy="1754326"/>
          </a:xfrm>
          <a:prstGeom prst="rect">
            <a:avLst/>
          </a:prstGeom>
        </p:spPr>
        <p:txBody>
          <a:bodyPr wrap="square">
            <a:spAutoFit/>
          </a:bodyPr>
          <a:lstStyle/>
          <a:p>
            <a:pPr algn="ctr"/>
            <a:r>
              <a:rPr lang="en-IN" sz="3600" b="1" kern="1800" dirty="0" smtClean="0">
                <a:solidFill>
                  <a:srgbClr val="0000FF"/>
                </a:solidFill>
                <a:ea typeface="Times New Roman"/>
                <a:cs typeface="Tahoma"/>
              </a:rPr>
              <a:t>12</a:t>
            </a:r>
            <a:r>
              <a:rPr lang="en-IN" sz="3600" b="1" kern="1800" baseline="30000" dirty="0" smtClean="0">
                <a:solidFill>
                  <a:srgbClr val="0000FF"/>
                </a:solidFill>
                <a:ea typeface="Times New Roman"/>
                <a:cs typeface="Tahoma"/>
              </a:rPr>
              <a:t>th</a:t>
            </a:r>
            <a:r>
              <a:rPr lang="en-IN" sz="3600" b="1" kern="1800" dirty="0" smtClean="0">
                <a:solidFill>
                  <a:srgbClr val="0000FF"/>
                </a:solidFill>
                <a:ea typeface="Times New Roman"/>
                <a:cs typeface="Tahoma"/>
              </a:rPr>
              <a:t> World Conference on</a:t>
            </a:r>
            <a:r>
              <a:rPr lang="en-US" sz="3600" dirty="0" smtClean="0">
                <a:solidFill>
                  <a:srgbClr val="0000FF"/>
                </a:solidFill>
                <a:ea typeface="Times New Roman"/>
                <a:cs typeface="Times New Roman"/>
              </a:rPr>
              <a:t/>
            </a:r>
            <a:br>
              <a:rPr lang="en-US" sz="3600" dirty="0" smtClean="0">
                <a:solidFill>
                  <a:srgbClr val="0000FF"/>
                </a:solidFill>
                <a:ea typeface="Times New Roman"/>
                <a:cs typeface="Times New Roman"/>
              </a:rPr>
            </a:br>
            <a:r>
              <a:rPr lang="en-IN" sz="3600" b="1" kern="1800" dirty="0" smtClean="0">
                <a:solidFill>
                  <a:srgbClr val="0000FF"/>
                </a:solidFill>
                <a:ea typeface="Times New Roman"/>
                <a:cs typeface="Tahoma"/>
              </a:rPr>
              <a:t>Neutron Radiography (WCNR 12)</a:t>
            </a:r>
            <a:br>
              <a:rPr lang="en-IN" sz="3600" b="1" kern="1800" dirty="0" smtClean="0">
                <a:solidFill>
                  <a:srgbClr val="0000FF"/>
                </a:solidFill>
                <a:ea typeface="Times New Roman"/>
                <a:cs typeface="Tahoma"/>
              </a:rPr>
            </a:br>
            <a:r>
              <a:rPr lang="en-US" sz="3600" b="1" dirty="0" smtClean="0">
                <a:solidFill>
                  <a:srgbClr val="0000FF"/>
                </a:solidFill>
              </a:rPr>
              <a:t>February/March, 2022</a:t>
            </a:r>
            <a:endParaRPr lang="en-IN" sz="3600" dirty="0"/>
          </a:p>
        </p:txBody>
      </p:sp>
    </p:spTree>
    <p:extLst>
      <p:ext uri="{BB962C8B-B14F-4D97-AF65-F5344CB8AC3E}">
        <p14:creationId xmlns="" xmlns:p14="http://schemas.microsoft.com/office/powerpoint/2010/main" val="30251549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8847"/>
            <a:ext cx="5220072" cy="7294305"/>
          </a:xfrm>
          <a:prstGeom prst="rect">
            <a:avLst/>
          </a:prstGeom>
        </p:spPr>
        <p:txBody>
          <a:bodyPr wrap="square">
            <a:spAutoFit/>
          </a:bodyPr>
          <a:lstStyle/>
          <a:p>
            <a:pPr algn="just"/>
            <a:r>
              <a:rPr lang="en-US" sz="2200" b="1" dirty="0">
                <a:solidFill>
                  <a:srgbClr val="252525"/>
                </a:solidFill>
                <a:latin typeface="Arial" panose="020B0604020202020204" pitchFamily="34" charset="0"/>
              </a:rPr>
              <a:t>Mahabalipuram</a:t>
            </a:r>
            <a:r>
              <a:rPr lang="en-US" sz="2200" dirty="0">
                <a:solidFill>
                  <a:srgbClr val="252525"/>
                </a:solidFill>
                <a:latin typeface="Arial" panose="020B0604020202020204" pitchFamily="34" charset="0"/>
              </a:rPr>
              <a:t>, or </a:t>
            </a:r>
            <a:r>
              <a:rPr lang="en-US" sz="2200" b="1" dirty="0" err="1">
                <a:solidFill>
                  <a:srgbClr val="252525"/>
                </a:solidFill>
                <a:latin typeface="Arial" panose="020B0604020202020204" pitchFamily="34" charset="0"/>
              </a:rPr>
              <a:t>Mamallapuram</a:t>
            </a:r>
            <a:r>
              <a:rPr lang="en-US" sz="2200" dirty="0">
                <a:solidFill>
                  <a:srgbClr val="252525"/>
                </a:solidFill>
                <a:latin typeface="Arial" panose="020B0604020202020204" pitchFamily="34" charset="0"/>
              </a:rPr>
              <a:t> is a ancient town of historic significance, It was a bustling seaport during the time of </a:t>
            </a:r>
            <a:r>
              <a:rPr lang="en-US" sz="2200" dirty="0">
                <a:solidFill>
                  <a:srgbClr val="0B0080"/>
                </a:solidFill>
                <a:latin typeface="Arial" panose="020B0604020202020204" pitchFamily="34" charset="0"/>
              </a:rPr>
              <a:t>Periplus</a:t>
            </a:r>
            <a:r>
              <a:rPr lang="en-US" sz="2200" dirty="0">
                <a:solidFill>
                  <a:srgbClr val="252525"/>
                </a:solidFill>
                <a:latin typeface="Arial" panose="020B0604020202020204" pitchFamily="34" charset="0"/>
              </a:rPr>
              <a:t> (1st century CE) and </a:t>
            </a:r>
            <a:r>
              <a:rPr lang="en-US" sz="2200" dirty="0">
                <a:solidFill>
                  <a:srgbClr val="0B0080"/>
                </a:solidFill>
                <a:latin typeface="Arial" panose="020B0604020202020204" pitchFamily="34" charset="0"/>
              </a:rPr>
              <a:t>Ptolemy</a:t>
            </a:r>
            <a:r>
              <a:rPr lang="en-US" sz="2200" dirty="0">
                <a:solidFill>
                  <a:srgbClr val="252525"/>
                </a:solidFill>
                <a:latin typeface="Arial" panose="020B0604020202020204" pitchFamily="34" charset="0"/>
              </a:rPr>
              <a:t> (140 CE). By the 7th century it was a port city of dynasty of the </a:t>
            </a:r>
            <a:r>
              <a:rPr lang="en-US" sz="2200" dirty="0" err="1">
                <a:solidFill>
                  <a:srgbClr val="0B0080"/>
                </a:solidFill>
                <a:latin typeface="Arial" panose="020B0604020202020204" pitchFamily="34" charset="0"/>
                <a:hlinkClick r:id="rId3" tooltip="Pallava"/>
              </a:rPr>
              <a:t>Pallavas</a:t>
            </a:r>
            <a:r>
              <a:rPr lang="en-US" sz="2200" dirty="0">
                <a:solidFill>
                  <a:srgbClr val="252525"/>
                </a:solidFill>
                <a:latin typeface="Arial" panose="020B0604020202020204" pitchFamily="34" charset="0"/>
              </a:rPr>
              <a:t>.</a:t>
            </a:r>
          </a:p>
          <a:p>
            <a:pPr algn="just"/>
            <a:endParaRPr lang="en-US" sz="2200" dirty="0">
              <a:solidFill>
                <a:srgbClr val="252525"/>
              </a:solidFill>
              <a:latin typeface="Arial" panose="020B0604020202020204" pitchFamily="34" charset="0"/>
            </a:endParaRPr>
          </a:p>
          <a:p>
            <a:pPr lvl="0" algn="just"/>
            <a:r>
              <a:rPr lang="en-IN" sz="2200" dirty="0" smtClean="0">
                <a:solidFill>
                  <a:srgbClr val="252525"/>
                </a:solidFill>
                <a:latin typeface="Arial" panose="020B0604020202020204" pitchFamily="34" charset="0"/>
              </a:rPr>
              <a:t>Located on the shores of Bay of Bengal, with  picturesque beach, </a:t>
            </a:r>
            <a:r>
              <a:rPr lang="en-IN" sz="2200" dirty="0" err="1" smtClean="0">
                <a:solidFill>
                  <a:srgbClr val="252525"/>
                </a:solidFill>
                <a:latin typeface="Arial" panose="020B0604020202020204" pitchFamily="34" charset="0"/>
              </a:rPr>
              <a:t>i</a:t>
            </a:r>
            <a:r>
              <a:rPr lang="en-US" sz="2200" dirty="0" smtClean="0">
                <a:solidFill>
                  <a:srgbClr val="252525"/>
                </a:solidFill>
                <a:latin typeface="Arial" panose="020B0604020202020204" pitchFamily="34" charset="0"/>
              </a:rPr>
              <a:t>t is famous for its monolithic rock cut sculptures and reliefs and has been classified as a UNESCO </a:t>
            </a:r>
            <a:r>
              <a:rPr lang="en-US" sz="2200" dirty="0" smtClean="0">
                <a:solidFill>
                  <a:prstClr val="black"/>
                </a:solidFill>
                <a:latin typeface="Arial" panose="020B0604020202020204" pitchFamily="34" charset="0"/>
              </a:rPr>
              <a:t>World Heritage Site</a:t>
            </a:r>
            <a:r>
              <a:rPr lang="en-US" sz="2200" dirty="0" smtClean="0">
                <a:solidFill>
                  <a:srgbClr val="252525"/>
                </a:solidFill>
                <a:latin typeface="Arial" panose="020B0604020202020204" pitchFamily="34" charset="0"/>
              </a:rPr>
              <a:t>.</a:t>
            </a:r>
          </a:p>
          <a:p>
            <a:pPr lvl="0" algn="just"/>
            <a:endParaRPr lang="en-US" sz="2200" dirty="0" smtClean="0">
              <a:solidFill>
                <a:srgbClr val="252525"/>
              </a:solidFill>
              <a:latin typeface="Arial" panose="020B0604020202020204" pitchFamily="34" charset="0"/>
            </a:endParaRPr>
          </a:p>
          <a:p>
            <a:pPr algn="just"/>
            <a:r>
              <a:rPr lang="en-US" sz="2200" dirty="0" smtClean="0">
                <a:solidFill>
                  <a:srgbClr val="252525"/>
                </a:solidFill>
                <a:latin typeface="Arial" panose="020B0604020202020204" pitchFamily="34" charset="0"/>
              </a:rPr>
              <a:t>It is around </a:t>
            </a:r>
            <a:r>
              <a:rPr lang="en-US" sz="2200" dirty="0" smtClean="0">
                <a:solidFill>
                  <a:srgbClr val="252525"/>
                </a:solidFill>
                <a:latin typeface="Arial" panose="020B0604020202020204" pitchFamily="34" charset="0"/>
              </a:rPr>
              <a:t>60 km south from the city of </a:t>
            </a:r>
            <a:r>
              <a:rPr lang="en-US" sz="2200" dirty="0" smtClean="0">
                <a:latin typeface="Arial" panose="020B0604020202020204" pitchFamily="34" charset="0"/>
              </a:rPr>
              <a:t>Chennai the second largest city in India a automobile and IT hub </a:t>
            </a:r>
            <a:r>
              <a:rPr lang="en-US" sz="2200" dirty="0" smtClean="0">
                <a:solidFill>
                  <a:srgbClr val="252525"/>
                </a:solidFill>
                <a:latin typeface="Arial" panose="020B0604020202020204" pitchFamily="34" charset="0"/>
              </a:rPr>
              <a:t> </a:t>
            </a:r>
            <a:r>
              <a:rPr lang="en-US" sz="2200" dirty="0" smtClean="0">
                <a:solidFill>
                  <a:srgbClr val="252525"/>
                </a:solidFill>
                <a:latin typeface="Arial" panose="020B0604020202020204" pitchFamily="34" charset="0"/>
              </a:rPr>
              <a:t>well connected internationally.</a:t>
            </a:r>
          </a:p>
          <a:p>
            <a:pPr lvl="0" algn="just"/>
            <a:endParaRPr lang="en-US" sz="2200" dirty="0" smtClean="0">
              <a:solidFill>
                <a:srgbClr val="252525"/>
              </a:solidFill>
              <a:latin typeface="Arial" panose="020B0604020202020204" pitchFamily="34" charset="0"/>
            </a:endParaRPr>
          </a:p>
          <a:p>
            <a:pPr algn="just"/>
            <a:endParaRPr lang="en-IN" sz="2200" dirty="0">
              <a:solidFill>
                <a:srgbClr val="252525"/>
              </a:solidFill>
              <a:latin typeface="Arial" panose="020B0604020202020204" pitchFamily="34" charset="0"/>
            </a:endParaRPr>
          </a:p>
          <a:p>
            <a:pPr algn="just"/>
            <a:endParaRPr lang="en-US" sz="2800" dirty="0">
              <a:solidFill>
                <a:srgbClr val="252525"/>
              </a:solidFill>
              <a:latin typeface="Arial" panose="020B0604020202020204" pitchFamily="34" charset="0"/>
            </a:endParaRPr>
          </a:p>
        </p:txBody>
      </p:sp>
      <p:pic>
        <p:nvPicPr>
          <p:cNvPr id="6" name="Picture 5" descr="shutterstock_136973456.jpg"/>
          <p:cNvPicPr>
            <a:picLocks noChangeAspect="1"/>
          </p:cNvPicPr>
          <p:nvPr/>
        </p:nvPicPr>
        <p:blipFill>
          <a:blip r:embed="rId4" cstate="print"/>
          <a:stretch>
            <a:fillRect/>
          </a:stretch>
        </p:blipFill>
        <p:spPr>
          <a:xfrm>
            <a:off x="5292080" y="0"/>
            <a:ext cx="3851920" cy="2603734"/>
          </a:xfrm>
          <a:prstGeom prst="rect">
            <a:avLst/>
          </a:prstGeom>
        </p:spPr>
      </p:pic>
      <p:pic>
        <p:nvPicPr>
          <p:cNvPr id="7" name="Picture 4" descr="http://www.pearlsindiatour.com/images/mahabali.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5244074" y="3933056"/>
            <a:ext cx="3899926" cy="29249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5511466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5" name="Picture 4" descr="Mice Brochure-5.jpg"/>
          <p:cNvPicPr>
            <a:picLocks noChangeAspect="1"/>
          </p:cNvPicPr>
          <p:nvPr/>
        </p:nvPicPr>
        <p:blipFill>
          <a:blip r:embed="rId2" cstate="print"/>
          <a:stretch>
            <a:fillRect/>
          </a:stretch>
        </p:blipFill>
        <p:spPr>
          <a:xfrm>
            <a:off x="0" y="0"/>
            <a:ext cx="4968552" cy="3726414"/>
          </a:xfrm>
          <a:prstGeom prst="rect">
            <a:avLst/>
          </a:prstGeom>
        </p:spPr>
      </p:pic>
      <p:sp>
        <p:nvSpPr>
          <p:cNvPr id="7" name="Rectangle 6"/>
          <p:cNvSpPr/>
          <p:nvPr/>
        </p:nvSpPr>
        <p:spPr>
          <a:xfrm>
            <a:off x="0" y="0"/>
            <a:ext cx="5004048" cy="861774"/>
          </a:xfrm>
          <a:prstGeom prst="rect">
            <a:avLst/>
          </a:prstGeom>
          <a:noFill/>
        </p:spPr>
        <p:txBody>
          <a:bodyPr wrap="square" lIns="91440" tIns="45720" rIns="91440" bIns="45720">
            <a:spAutoFit/>
          </a:bodyPr>
          <a:lstStyle/>
          <a:p>
            <a:pPr algn="ctr" fontAlgn="base">
              <a:spcBef>
                <a:spcPct val="0"/>
              </a:spcBef>
              <a:spcAft>
                <a:spcPct val="0"/>
              </a:spcAft>
            </a:pPr>
            <a:r>
              <a:rPr lang="en-US" sz="2500" b="1" dirty="0" smtClean="0">
                <a:ln w="18415" cmpd="sng">
                  <a:solidFill>
                    <a:srgbClr val="FFFFFF"/>
                  </a:solidFill>
                  <a:prstDash val="solid"/>
                </a:ln>
                <a:solidFill>
                  <a:srgbClr val="FFFFFF"/>
                </a:solidFill>
                <a:latin typeface="Arial" pitchFamily="34" charset="0"/>
                <a:cs typeface="Arial" pitchFamily="34" charset="0"/>
              </a:rPr>
              <a:t>Conference Venue –</a:t>
            </a:r>
          </a:p>
          <a:p>
            <a:pPr algn="ctr" fontAlgn="base">
              <a:spcBef>
                <a:spcPct val="0"/>
              </a:spcBef>
              <a:spcAft>
                <a:spcPct val="0"/>
              </a:spcAft>
            </a:pPr>
            <a:r>
              <a:rPr lang="en-US" sz="2500" b="1" dirty="0" smtClean="0">
                <a:ln w="18415" cmpd="sng">
                  <a:solidFill>
                    <a:srgbClr val="FFFFFF"/>
                  </a:solidFill>
                  <a:prstDash val="solid"/>
                </a:ln>
                <a:solidFill>
                  <a:srgbClr val="FFFFFF"/>
                </a:solidFill>
                <a:latin typeface="Arial" pitchFamily="34" charset="0"/>
                <a:cs typeface="Arial" pitchFamily="34" charset="0"/>
              </a:rPr>
              <a:t>Radisson </a:t>
            </a:r>
            <a:r>
              <a:rPr lang="en-US" sz="2500" b="1" dirty="0" err="1">
                <a:ln w="18415" cmpd="sng">
                  <a:solidFill>
                    <a:srgbClr val="FFFFFF"/>
                  </a:solidFill>
                  <a:prstDash val="solid"/>
                </a:ln>
                <a:solidFill>
                  <a:srgbClr val="FFFFFF"/>
                </a:solidFill>
                <a:latin typeface="Arial" pitchFamily="34" charset="0"/>
                <a:cs typeface="Arial" pitchFamily="34" charset="0"/>
              </a:rPr>
              <a:t>Blu</a:t>
            </a:r>
            <a:r>
              <a:rPr lang="en-US" sz="2500" b="1" dirty="0">
                <a:ln w="18415" cmpd="sng">
                  <a:solidFill>
                    <a:srgbClr val="FFFFFF"/>
                  </a:solidFill>
                  <a:prstDash val="solid"/>
                </a:ln>
                <a:solidFill>
                  <a:srgbClr val="FFFFFF"/>
                </a:solidFill>
                <a:latin typeface="Arial" pitchFamily="34" charset="0"/>
                <a:cs typeface="Arial" pitchFamily="34" charset="0"/>
              </a:rPr>
              <a:t> </a:t>
            </a:r>
            <a:r>
              <a:rPr lang="en-US" sz="2500" dirty="0">
                <a:ln w="18415" cmpd="sng">
                  <a:solidFill>
                    <a:srgbClr val="FFFFFF"/>
                  </a:solidFill>
                  <a:prstDash val="solid"/>
                </a:ln>
                <a:solidFill>
                  <a:srgbClr val="FFFFFF"/>
                </a:solidFill>
                <a:latin typeface="Arial" pitchFamily="34" charset="0"/>
                <a:cs typeface="Arial" pitchFamily="34" charset="0"/>
              </a:rPr>
              <a:t>Resort Temple Bay</a:t>
            </a:r>
          </a:p>
        </p:txBody>
      </p:sp>
      <p:sp>
        <p:nvSpPr>
          <p:cNvPr id="3" name="TextBox 2"/>
          <p:cNvSpPr txBox="1"/>
          <p:nvPr/>
        </p:nvSpPr>
        <p:spPr>
          <a:xfrm>
            <a:off x="4932040" y="0"/>
            <a:ext cx="5148064" cy="923330"/>
          </a:xfrm>
          <a:prstGeom prst="rect">
            <a:avLst/>
          </a:prstGeom>
          <a:noFill/>
        </p:spPr>
        <p:txBody>
          <a:bodyPr wrap="square" rtlCol="0">
            <a:spAutoFit/>
          </a:bodyPr>
          <a:lstStyle/>
          <a:p>
            <a:pPr algn="just"/>
            <a:r>
              <a:rPr lang="en-IN" b="1" dirty="0" smtClean="0">
                <a:solidFill>
                  <a:srgbClr val="0000FF"/>
                </a:solidFill>
              </a:rPr>
              <a:t>Number </a:t>
            </a:r>
            <a:r>
              <a:rPr lang="en-IN" b="1" dirty="0">
                <a:solidFill>
                  <a:srgbClr val="0000FF"/>
                </a:solidFill>
              </a:rPr>
              <a:t>of hotels and guest houses with prices varying from Euro 30 for students to Euro </a:t>
            </a:r>
            <a:r>
              <a:rPr lang="en-IN" b="1" dirty="0" smtClean="0">
                <a:solidFill>
                  <a:srgbClr val="0000FF"/>
                </a:solidFill>
              </a:rPr>
              <a:t>80 </a:t>
            </a:r>
            <a:r>
              <a:rPr lang="en-IN" b="1" dirty="0">
                <a:solidFill>
                  <a:srgbClr val="0000FF"/>
                </a:solidFill>
              </a:rPr>
              <a:t>-</a:t>
            </a:r>
            <a:r>
              <a:rPr lang="en-IN" b="1" dirty="0" smtClean="0">
                <a:solidFill>
                  <a:srgbClr val="0000FF"/>
                </a:solidFill>
              </a:rPr>
              <a:t>120 </a:t>
            </a:r>
            <a:r>
              <a:rPr lang="en-IN" b="1" dirty="0">
                <a:solidFill>
                  <a:srgbClr val="0000FF"/>
                </a:solidFill>
              </a:rPr>
              <a:t>(subsidised)  for delegates</a:t>
            </a:r>
            <a:r>
              <a:rPr lang="en-IN" b="1" dirty="0" smtClean="0">
                <a:solidFill>
                  <a:srgbClr val="0000FF"/>
                </a:solidFill>
              </a:rPr>
              <a:t>.</a:t>
            </a:r>
            <a:endParaRPr lang="en-US" b="1" dirty="0">
              <a:solidFill>
                <a:srgbClr val="0000FF"/>
              </a:solidFill>
            </a:endParaRPr>
          </a:p>
        </p:txBody>
      </p:sp>
      <p:pic>
        <p:nvPicPr>
          <p:cNvPr id="6" name="Picture 5" descr="Mice-Brochure-6.jpg"/>
          <p:cNvPicPr>
            <a:picLocks noChangeAspect="1"/>
          </p:cNvPicPr>
          <p:nvPr/>
        </p:nvPicPr>
        <p:blipFill>
          <a:blip r:embed="rId3" cstate="print"/>
          <a:stretch>
            <a:fillRect/>
          </a:stretch>
        </p:blipFill>
        <p:spPr>
          <a:xfrm>
            <a:off x="-36512" y="3717032"/>
            <a:ext cx="5040560" cy="2587936"/>
          </a:xfrm>
          <a:prstGeom prst="rect">
            <a:avLst/>
          </a:prstGeom>
        </p:spPr>
      </p:pic>
      <p:sp>
        <p:nvSpPr>
          <p:cNvPr id="8" name="TextBox 7"/>
          <p:cNvSpPr txBox="1"/>
          <p:nvPr/>
        </p:nvSpPr>
        <p:spPr>
          <a:xfrm>
            <a:off x="0" y="6311061"/>
            <a:ext cx="5004048" cy="369332"/>
          </a:xfrm>
          <a:prstGeom prst="rect">
            <a:avLst/>
          </a:prstGeom>
          <a:noFill/>
        </p:spPr>
        <p:txBody>
          <a:bodyPr wrap="square" rtlCol="0">
            <a:spAutoFit/>
          </a:bodyPr>
          <a:lstStyle/>
          <a:p>
            <a:r>
              <a:rPr lang="en-US" b="1" dirty="0" smtClean="0">
                <a:solidFill>
                  <a:srgbClr val="0000FF"/>
                </a:solidFill>
              </a:rPr>
              <a:t>Ballroom – Conference hall </a:t>
            </a:r>
            <a:endParaRPr lang="en-IN" b="1" dirty="0">
              <a:solidFill>
                <a:srgbClr val="0000FF"/>
              </a:solidFill>
            </a:endParaRPr>
          </a:p>
        </p:txBody>
      </p:sp>
      <p:sp>
        <p:nvSpPr>
          <p:cNvPr id="9" name="Rectangle 8"/>
          <p:cNvSpPr/>
          <p:nvPr/>
        </p:nvSpPr>
        <p:spPr>
          <a:xfrm>
            <a:off x="5004048" y="1268760"/>
            <a:ext cx="4139952" cy="5355312"/>
          </a:xfrm>
          <a:prstGeom prst="rect">
            <a:avLst/>
          </a:prstGeom>
        </p:spPr>
        <p:txBody>
          <a:bodyPr wrap="square">
            <a:spAutoFit/>
          </a:bodyPr>
          <a:lstStyle/>
          <a:p>
            <a:pPr algn="just"/>
            <a:r>
              <a:rPr lang="en-US" b="1" dirty="0" smtClean="0">
                <a:solidFill>
                  <a:prstClr val="black"/>
                </a:solidFill>
              </a:rPr>
              <a:t>The Ball Room - </a:t>
            </a:r>
            <a:r>
              <a:rPr lang="en-US" dirty="0" smtClean="0">
                <a:solidFill>
                  <a:prstClr val="black"/>
                </a:solidFill>
              </a:rPr>
              <a:t>A vast expanse of elegant architecture and contemporary technology, Spread over 10,500 sq ft, it is a combination of 3 pillar-less halls with state-of-the-art portable touch screen settings for all the equipment and lighting. It offers the finest of services and conferencing facilities. It features computer-configured and programmed patch panels that ensure sound clarity during meetings and presentations. The mobile audio-visual units allow you to plug and play while the direct Wi-Fi connection and video conferencing links you to the world.  It can accommodate about 600 delegates.  3 parallel sessions can be held with a capacity of 200.  Meeting rooms for other meetings with a capacity of about 30 are also available.. </a:t>
            </a:r>
            <a:endParaRPr lang="en-IN" dirty="0"/>
          </a:p>
        </p:txBody>
      </p:sp>
    </p:spTree>
    <p:extLst>
      <p:ext uri="{BB962C8B-B14F-4D97-AF65-F5344CB8AC3E}">
        <p14:creationId xmlns="" xmlns:p14="http://schemas.microsoft.com/office/powerpoint/2010/main" val="2415791525"/>
      </p:ext>
    </p:extLst>
  </p:cSld>
  <p:clrMapOvr>
    <a:masterClrMapping/>
  </p:clrMapOvr>
  <p:transition spd="slow" advClick="0" advTm="5000">
    <p:randomBar dir="vert"/>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2" descr="D:\travel xs\luxury images\TAMIL NADU\GRT Temple Bay\GRT_SHOT_5_Reataurant_Breakfast\radissonblu-templebay-mamallapuram.jpg"/>
          <p:cNvPicPr>
            <a:picLocks noChangeAspect="1" noChangeArrowheads="1"/>
          </p:cNvPicPr>
          <p:nvPr/>
        </p:nvPicPr>
        <p:blipFill>
          <a:blip r:embed="rId2" cstate="print"/>
          <a:srcRect/>
          <a:stretch>
            <a:fillRect/>
          </a:stretch>
        </p:blipFill>
        <p:spPr bwMode="auto">
          <a:xfrm>
            <a:off x="214283" y="857232"/>
            <a:ext cx="4528078" cy="3071834"/>
          </a:xfrm>
          <a:prstGeom prst="rect">
            <a:avLst/>
          </a:prstGeom>
          <a:noFill/>
        </p:spPr>
      </p:pic>
      <p:sp>
        <p:nvSpPr>
          <p:cNvPr id="7" name="TextBox 6"/>
          <p:cNvSpPr txBox="1"/>
          <p:nvPr/>
        </p:nvSpPr>
        <p:spPr>
          <a:xfrm>
            <a:off x="428596" y="142852"/>
            <a:ext cx="8429684" cy="523220"/>
          </a:xfrm>
          <a:prstGeom prst="rect">
            <a:avLst/>
          </a:prstGeom>
          <a:noFill/>
        </p:spPr>
        <p:txBody>
          <a:bodyPr wrap="square" rtlCol="0">
            <a:spAutoFit/>
          </a:bodyPr>
          <a:lstStyle/>
          <a:p>
            <a:pPr fontAlgn="base">
              <a:spcBef>
                <a:spcPct val="0"/>
              </a:spcBef>
              <a:spcAft>
                <a:spcPct val="0"/>
              </a:spcAft>
            </a:pPr>
            <a:r>
              <a:rPr lang="en-US" sz="2800" dirty="0" smtClean="0">
                <a:solidFill>
                  <a:srgbClr val="0000FF"/>
                </a:solidFill>
                <a:latin typeface="Arial" charset="0"/>
              </a:rPr>
              <a:t>Glimpse of The </a:t>
            </a:r>
            <a:r>
              <a:rPr lang="en-US" sz="2800" dirty="0">
                <a:solidFill>
                  <a:srgbClr val="0000FF"/>
                </a:solidFill>
                <a:latin typeface="Arial" charset="0"/>
              </a:rPr>
              <a:t>Radisson </a:t>
            </a:r>
            <a:r>
              <a:rPr lang="en-US" sz="2800" dirty="0" err="1">
                <a:solidFill>
                  <a:srgbClr val="0000FF"/>
                </a:solidFill>
                <a:latin typeface="Arial" charset="0"/>
              </a:rPr>
              <a:t>Blu</a:t>
            </a:r>
            <a:r>
              <a:rPr lang="en-US" sz="2800" dirty="0">
                <a:solidFill>
                  <a:srgbClr val="0000FF"/>
                </a:solidFill>
                <a:latin typeface="Arial" charset="0"/>
              </a:rPr>
              <a:t> Resort Temple Bay</a:t>
            </a:r>
          </a:p>
        </p:txBody>
      </p:sp>
      <p:pic>
        <p:nvPicPr>
          <p:cNvPr id="4" name="Picture 3" descr="Mice-Brochure-7.jpg"/>
          <p:cNvPicPr>
            <a:picLocks noChangeAspect="1"/>
          </p:cNvPicPr>
          <p:nvPr/>
        </p:nvPicPr>
        <p:blipFill>
          <a:blip r:embed="rId3" cstate="print"/>
          <a:stretch>
            <a:fillRect/>
          </a:stretch>
        </p:blipFill>
        <p:spPr>
          <a:xfrm>
            <a:off x="4786314" y="785794"/>
            <a:ext cx="4143404" cy="3143272"/>
          </a:xfrm>
          <a:prstGeom prst="rect">
            <a:avLst/>
          </a:prstGeom>
        </p:spPr>
      </p:pic>
      <p:pic>
        <p:nvPicPr>
          <p:cNvPr id="5" name="Picture 4" descr="1369345138343.jpg"/>
          <p:cNvPicPr>
            <a:picLocks noChangeAspect="1"/>
          </p:cNvPicPr>
          <p:nvPr/>
        </p:nvPicPr>
        <p:blipFill>
          <a:blip r:embed="rId4" cstate="print"/>
          <a:stretch>
            <a:fillRect/>
          </a:stretch>
        </p:blipFill>
        <p:spPr>
          <a:xfrm>
            <a:off x="357158" y="4214818"/>
            <a:ext cx="8305152" cy="2079378"/>
          </a:xfrm>
          <a:prstGeom prst="rect">
            <a:avLst/>
          </a:prstGeom>
        </p:spPr>
      </p:pic>
    </p:spTree>
    <p:extLst>
      <p:ext uri="{BB962C8B-B14F-4D97-AF65-F5344CB8AC3E}">
        <p14:creationId xmlns="" xmlns:p14="http://schemas.microsoft.com/office/powerpoint/2010/main" val="611892742"/>
      </p:ext>
    </p:extLst>
  </p:cSld>
  <p:clrMapOvr>
    <a:masterClrMapping/>
  </p:clrMapOvr>
  <p:transition spd="slow" advClick="0" advTm="5000">
    <p:randomBar dir="vert"/>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4260" y="76200"/>
            <a:ext cx="8229600" cy="914400"/>
          </a:xfrm>
        </p:spPr>
        <p:txBody>
          <a:bodyPr/>
          <a:lstStyle/>
          <a:p>
            <a:r>
              <a:rPr lang="en-IN" sz="3200" b="1" dirty="0" smtClean="0">
                <a:solidFill>
                  <a:srgbClr val="FF0000"/>
                </a:solidFill>
              </a:rPr>
              <a:t>12</a:t>
            </a:r>
            <a:r>
              <a:rPr lang="en-IN" sz="3200" b="1" baseline="30000" dirty="0" smtClean="0">
                <a:solidFill>
                  <a:srgbClr val="FF0000"/>
                </a:solidFill>
              </a:rPr>
              <a:t>th</a:t>
            </a:r>
            <a:r>
              <a:rPr lang="en-IN" sz="3200" b="1" dirty="0" smtClean="0">
                <a:solidFill>
                  <a:srgbClr val="FF0000"/>
                </a:solidFill>
              </a:rPr>
              <a:t> World Conference on Neutron Radiography </a:t>
            </a:r>
            <a:r>
              <a:rPr lang="en-IN" sz="3200" b="1" dirty="0">
                <a:solidFill>
                  <a:srgbClr val="FF0000"/>
                </a:solidFill>
              </a:rPr>
              <a:t/>
            </a:r>
            <a:br>
              <a:rPr lang="en-IN" sz="3200" b="1" dirty="0">
                <a:solidFill>
                  <a:srgbClr val="FF0000"/>
                </a:solidFill>
              </a:rPr>
            </a:br>
            <a:r>
              <a:rPr lang="en-IN" sz="3200" b="1" dirty="0">
                <a:solidFill>
                  <a:srgbClr val="FF0000"/>
                </a:solidFill>
              </a:rPr>
              <a:t>What it means to the Asian Community</a:t>
            </a:r>
            <a:endParaRPr lang="en-US" sz="3200" b="1" dirty="0">
              <a:solidFill>
                <a:srgbClr val="FF0000"/>
              </a:solidFill>
            </a:endParaRPr>
          </a:p>
        </p:txBody>
      </p:sp>
      <p:sp>
        <p:nvSpPr>
          <p:cNvPr id="3" name="Content Placeholder 2"/>
          <p:cNvSpPr>
            <a:spLocks noGrp="1"/>
          </p:cNvSpPr>
          <p:nvPr>
            <p:ph idx="1"/>
          </p:nvPr>
        </p:nvSpPr>
        <p:spPr>
          <a:xfrm>
            <a:off x="474260" y="1143000"/>
            <a:ext cx="8229600" cy="5334000"/>
          </a:xfrm>
        </p:spPr>
        <p:txBody>
          <a:bodyPr/>
          <a:lstStyle/>
          <a:p>
            <a:r>
              <a:rPr lang="en-IN" dirty="0" smtClean="0"/>
              <a:t>Neutron </a:t>
            </a:r>
            <a:r>
              <a:rPr lang="en-IN" dirty="0"/>
              <a:t>Imaging has matured as a technology with wide and growing applications in Asian Region.</a:t>
            </a:r>
          </a:p>
          <a:p>
            <a:r>
              <a:rPr lang="en-IN" dirty="0"/>
              <a:t> Recent international conferences in the region have been clear markers to these.  </a:t>
            </a:r>
          </a:p>
          <a:p>
            <a:r>
              <a:rPr lang="en-IN" dirty="0"/>
              <a:t>Would benefit the Asian community at </a:t>
            </a:r>
            <a:r>
              <a:rPr lang="en-IN" dirty="0" smtClean="0"/>
              <a:t>large and India spur greater interest especially in Universities and institutions - students </a:t>
            </a:r>
            <a:r>
              <a:rPr lang="en-IN" dirty="0"/>
              <a:t>and young researchers who would now have an opportunity to meet the peers. </a:t>
            </a:r>
            <a:endParaRPr lang="en-US" dirty="0"/>
          </a:p>
        </p:txBody>
      </p:sp>
    </p:spTree>
    <p:extLst>
      <p:ext uri="{BB962C8B-B14F-4D97-AF65-F5344CB8AC3E}">
        <p14:creationId xmlns="" xmlns:p14="http://schemas.microsoft.com/office/powerpoint/2010/main" val="1850514534"/>
      </p:ext>
    </p:extLst>
  </p:cSld>
  <p:clrMapOvr>
    <a:masterClrMapping/>
  </p:clrMapOvr>
  <p:transition spd="slow" advTm="5000">
    <p:randomBar dir="vert"/>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lstStyle/>
          <a:p>
            <a:r>
              <a:rPr lang="en-IN" dirty="0"/>
              <a:t>Scientific Highlights</a:t>
            </a:r>
            <a:endParaRPr lang="en-US" dirty="0"/>
          </a:p>
        </p:txBody>
      </p:sp>
      <p:sp>
        <p:nvSpPr>
          <p:cNvPr id="4" name="TextBox 3"/>
          <p:cNvSpPr txBox="1"/>
          <p:nvPr/>
        </p:nvSpPr>
        <p:spPr>
          <a:xfrm>
            <a:off x="142844" y="1219200"/>
            <a:ext cx="8696356" cy="5570756"/>
          </a:xfrm>
          <a:prstGeom prst="rect">
            <a:avLst/>
          </a:prstGeom>
          <a:noFill/>
        </p:spPr>
        <p:txBody>
          <a:bodyPr wrap="square" rtlCol="0">
            <a:spAutoFit/>
          </a:bodyPr>
          <a:lstStyle/>
          <a:p>
            <a:pPr algn="just"/>
            <a:endParaRPr lang="en-IN" sz="2000" b="1" dirty="0" smtClean="0">
              <a:solidFill>
                <a:srgbClr val="FF0000"/>
              </a:solidFill>
            </a:endParaRPr>
          </a:p>
          <a:p>
            <a:pPr algn="just"/>
            <a:endParaRPr lang="en-IN" sz="2000" b="1" dirty="0" smtClean="0">
              <a:solidFill>
                <a:srgbClr val="FF0000"/>
              </a:solidFill>
            </a:endParaRPr>
          </a:p>
          <a:p>
            <a:pPr algn="just">
              <a:buFont typeface="Wingdings" pitchFamily="2" charset="2"/>
              <a:buChar char="Ø"/>
            </a:pPr>
            <a:r>
              <a:rPr lang="en-IN" sz="2000" b="1" dirty="0" smtClean="0">
                <a:solidFill>
                  <a:srgbClr val="FF0000"/>
                </a:solidFill>
              </a:rPr>
              <a:t> 200 Persons including  international delegates</a:t>
            </a:r>
          </a:p>
          <a:p>
            <a:pPr algn="just">
              <a:buFont typeface="Wingdings" pitchFamily="2" charset="2"/>
              <a:buChar char="Ø"/>
            </a:pPr>
            <a:endParaRPr lang="en-IN" sz="2000" b="1" dirty="0" smtClean="0">
              <a:solidFill>
                <a:srgbClr val="FF0000"/>
              </a:solidFill>
            </a:endParaRPr>
          </a:p>
          <a:p>
            <a:pPr algn="just">
              <a:buFont typeface="Wingdings" pitchFamily="2" charset="2"/>
              <a:buChar char="Ø"/>
            </a:pPr>
            <a:r>
              <a:rPr lang="en-IN" sz="2000" b="1" dirty="0" smtClean="0">
                <a:solidFill>
                  <a:srgbClr val="FF0000"/>
                </a:solidFill>
              </a:rPr>
              <a:t>Preconference </a:t>
            </a:r>
            <a:r>
              <a:rPr lang="en-IN" sz="2000" b="1" dirty="0">
                <a:solidFill>
                  <a:srgbClr val="FF0000"/>
                </a:solidFill>
              </a:rPr>
              <a:t>Workshop </a:t>
            </a:r>
            <a:r>
              <a:rPr lang="en-IN" sz="2000" b="1" dirty="0" smtClean="0">
                <a:solidFill>
                  <a:srgbClr val="FF0000"/>
                </a:solidFill>
              </a:rPr>
              <a:t>– Fundamentals of neutron imaging : blend of theory with hands on workshop </a:t>
            </a:r>
          </a:p>
          <a:p>
            <a:pPr algn="just">
              <a:buFont typeface="Wingdings" pitchFamily="2" charset="2"/>
              <a:buChar char="Ø"/>
            </a:pPr>
            <a:endParaRPr lang="en-IN" sz="2000" b="1" dirty="0">
              <a:solidFill>
                <a:srgbClr val="FF0000"/>
              </a:solidFill>
            </a:endParaRPr>
          </a:p>
          <a:p>
            <a:pPr algn="just">
              <a:buFont typeface="Wingdings" pitchFamily="2" charset="2"/>
              <a:buChar char="Ø"/>
            </a:pPr>
            <a:r>
              <a:rPr lang="en-IN" sz="2000" b="1" dirty="0">
                <a:solidFill>
                  <a:srgbClr val="FF0000"/>
                </a:solidFill>
              </a:rPr>
              <a:t>Young Researchers Forum (less than </a:t>
            </a:r>
            <a:r>
              <a:rPr lang="en-IN" sz="2000" b="1" dirty="0" smtClean="0">
                <a:solidFill>
                  <a:srgbClr val="FF0000"/>
                </a:solidFill>
              </a:rPr>
              <a:t>40 </a:t>
            </a:r>
            <a:r>
              <a:rPr lang="en-IN" sz="2000" b="1" dirty="0">
                <a:solidFill>
                  <a:srgbClr val="FF0000"/>
                </a:solidFill>
              </a:rPr>
              <a:t>years </a:t>
            </a:r>
            <a:r>
              <a:rPr lang="en-IN" sz="2000" b="1" dirty="0" smtClean="0">
                <a:solidFill>
                  <a:srgbClr val="FF0000"/>
                </a:solidFill>
              </a:rPr>
              <a:t>age)</a:t>
            </a:r>
            <a:endParaRPr lang="en-IN" sz="2000" b="1" dirty="0">
              <a:solidFill>
                <a:srgbClr val="FF0000"/>
              </a:solidFill>
            </a:endParaRPr>
          </a:p>
          <a:p>
            <a:pPr algn="just">
              <a:buFont typeface="Wingdings" pitchFamily="2" charset="2"/>
              <a:buChar char="Ø"/>
            </a:pPr>
            <a:endParaRPr lang="en-IN" sz="2000" b="1" dirty="0">
              <a:solidFill>
                <a:srgbClr val="FF0000"/>
              </a:solidFill>
            </a:endParaRPr>
          </a:p>
          <a:p>
            <a:pPr algn="just">
              <a:buFont typeface="Wingdings" pitchFamily="2" charset="2"/>
              <a:buChar char="Ø"/>
            </a:pPr>
            <a:r>
              <a:rPr lang="en-IN" sz="2000" b="1" dirty="0">
                <a:solidFill>
                  <a:srgbClr val="FF0000"/>
                </a:solidFill>
              </a:rPr>
              <a:t>Best young researchers oral and poster </a:t>
            </a:r>
            <a:r>
              <a:rPr lang="en-IN" sz="2000" b="1" dirty="0" smtClean="0">
                <a:solidFill>
                  <a:srgbClr val="FF0000"/>
                </a:solidFill>
              </a:rPr>
              <a:t>awards.</a:t>
            </a:r>
            <a:endParaRPr lang="en-IN" sz="2000" b="1" dirty="0">
              <a:solidFill>
                <a:srgbClr val="FF0000"/>
              </a:solidFill>
            </a:endParaRPr>
          </a:p>
          <a:p>
            <a:pPr algn="just">
              <a:buFont typeface="Wingdings" pitchFamily="2" charset="2"/>
              <a:buChar char="Ø"/>
            </a:pPr>
            <a:endParaRPr lang="en-IN" sz="2000" b="1" dirty="0">
              <a:solidFill>
                <a:srgbClr val="FF0000"/>
              </a:solidFill>
            </a:endParaRPr>
          </a:p>
          <a:p>
            <a:pPr algn="just">
              <a:buFont typeface="Wingdings" pitchFamily="2" charset="2"/>
              <a:buChar char="Ø"/>
            </a:pPr>
            <a:r>
              <a:rPr lang="en-IN" sz="2000" b="1" dirty="0">
                <a:solidFill>
                  <a:srgbClr val="FF0000"/>
                </a:solidFill>
              </a:rPr>
              <a:t>Technical visit </a:t>
            </a:r>
            <a:r>
              <a:rPr lang="en-IN" sz="2000" b="1" dirty="0" smtClean="0">
                <a:solidFill>
                  <a:srgbClr val="FF0000"/>
                </a:solidFill>
              </a:rPr>
              <a:t>to KAMINI and Fast Breeder  Test Reactor, </a:t>
            </a:r>
            <a:r>
              <a:rPr lang="en-IN" sz="2000" b="1" dirty="0" err="1" smtClean="0">
                <a:solidFill>
                  <a:srgbClr val="FF0000"/>
                </a:solidFill>
              </a:rPr>
              <a:t>Kalpakkam</a:t>
            </a:r>
            <a:endParaRPr lang="en-IN" sz="2000" b="1" dirty="0" smtClean="0">
              <a:solidFill>
                <a:srgbClr val="FF0000"/>
              </a:solidFill>
            </a:endParaRPr>
          </a:p>
          <a:p>
            <a:pPr algn="just">
              <a:buFont typeface="Wingdings" pitchFamily="2" charset="2"/>
              <a:buChar char="Ø"/>
            </a:pPr>
            <a:endParaRPr lang="en-US" sz="2000" b="1" dirty="0" smtClean="0">
              <a:solidFill>
                <a:srgbClr val="FF0000"/>
              </a:solidFill>
            </a:endParaRPr>
          </a:p>
          <a:p>
            <a:pPr algn="just">
              <a:buFont typeface="Wingdings" pitchFamily="2" charset="2"/>
              <a:buChar char="Ø"/>
            </a:pPr>
            <a:r>
              <a:rPr lang="en-US" sz="2000" b="1" dirty="0" smtClean="0">
                <a:solidFill>
                  <a:srgbClr val="FF0000"/>
                </a:solidFill>
              </a:rPr>
              <a:t>Special Session on Neutrons  for diagnostic and </a:t>
            </a:r>
            <a:r>
              <a:rPr lang="en-US" sz="2000" b="1" dirty="0" err="1" smtClean="0">
                <a:solidFill>
                  <a:srgbClr val="FF0000"/>
                </a:solidFill>
              </a:rPr>
              <a:t>theraphy</a:t>
            </a:r>
            <a:r>
              <a:rPr lang="en-US" sz="2000" b="1" dirty="0" smtClean="0">
                <a:solidFill>
                  <a:srgbClr val="FF0000"/>
                </a:solidFill>
              </a:rPr>
              <a:t>  </a:t>
            </a:r>
            <a:endParaRPr lang="en-IN" sz="2000" b="1" dirty="0" smtClean="0">
              <a:solidFill>
                <a:srgbClr val="FF0000"/>
              </a:solidFill>
            </a:endParaRPr>
          </a:p>
          <a:p>
            <a:pPr algn="just">
              <a:buFont typeface="Wingdings" pitchFamily="2" charset="2"/>
              <a:buChar char="Ø"/>
            </a:pPr>
            <a:endParaRPr lang="en-IN" sz="2000" b="1" dirty="0" smtClean="0">
              <a:solidFill>
                <a:srgbClr val="FF0000"/>
              </a:solidFill>
            </a:endParaRPr>
          </a:p>
          <a:p>
            <a:pPr algn="just">
              <a:buFont typeface="Wingdings" pitchFamily="2" charset="2"/>
              <a:buChar char="Ø"/>
            </a:pPr>
            <a:endParaRPr lang="en-IN" sz="2000" b="1" dirty="0">
              <a:solidFill>
                <a:srgbClr val="FF0000"/>
              </a:solidFill>
            </a:endParaRPr>
          </a:p>
          <a:p>
            <a:pPr algn="just"/>
            <a:endParaRPr lang="en-IN" dirty="0"/>
          </a:p>
          <a:p>
            <a:pPr algn="just"/>
            <a:r>
              <a:rPr lang="en-IN" dirty="0"/>
              <a:t> </a:t>
            </a:r>
            <a:endParaRPr lang="en-US" dirty="0"/>
          </a:p>
        </p:txBody>
      </p:sp>
    </p:spTree>
    <p:extLst>
      <p:ext uri="{BB962C8B-B14F-4D97-AF65-F5344CB8AC3E}">
        <p14:creationId xmlns="" xmlns:p14="http://schemas.microsoft.com/office/powerpoint/2010/main" val="4023085790"/>
      </p:ext>
    </p:extLst>
  </p:cSld>
  <p:clrMapOvr>
    <a:masterClrMapping/>
  </p:clrMapOvr>
  <p:transition spd="slow" advTm="5000">
    <p:randomBar dir="vert"/>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8809" y="29570"/>
            <a:ext cx="8229600" cy="685800"/>
          </a:xfrm>
        </p:spPr>
        <p:txBody>
          <a:bodyPr/>
          <a:lstStyle/>
          <a:p>
            <a:r>
              <a:rPr lang="en-IN" sz="3200" dirty="0"/>
              <a:t>Other Details</a:t>
            </a:r>
            <a:endParaRPr lang="en-US" sz="3200" dirty="0"/>
          </a:p>
        </p:txBody>
      </p:sp>
      <p:sp>
        <p:nvSpPr>
          <p:cNvPr id="3" name="Content Placeholder 2"/>
          <p:cNvSpPr>
            <a:spLocks noGrp="1"/>
          </p:cNvSpPr>
          <p:nvPr>
            <p:ph idx="1"/>
          </p:nvPr>
        </p:nvSpPr>
        <p:spPr>
          <a:xfrm>
            <a:off x="478809" y="838200"/>
            <a:ext cx="8229600" cy="5562600"/>
          </a:xfrm>
        </p:spPr>
        <p:txBody>
          <a:bodyPr/>
          <a:lstStyle/>
          <a:p>
            <a:r>
              <a:rPr lang="en-IN" sz="2400" dirty="0"/>
              <a:t>Registration fees </a:t>
            </a:r>
          </a:p>
          <a:p>
            <a:pPr lvl="1"/>
            <a:r>
              <a:rPr lang="en-IN" sz="2400" dirty="0"/>
              <a:t>Delegates   </a:t>
            </a:r>
          </a:p>
          <a:p>
            <a:pPr lvl="2"/>
            <a:r>
              <a:rPr lang="en-IN" dirty="0"/>
              <a:t>Early Bird   </a:t>
            </a:r>
            <a:r>
              <a:rPr lang="en-IN" dirty="0" smtClean="0"/>
              <a:t>: 500 US $</a:t>
            </a:r>
            <a:endParaRPr lang="en-IN" dirty="0"/>
          </a:p>
          <a:p>
            <a:pPr lvl="2"/>
            <a:r>
              <a:rPr lang="en-IN" dirty="0"/>
              <a:t>Late Rate    </a:t>
            </a:r>
            <a:r>
              <a:rPr lang="en-IN" dirty="0" smtClean="0"/>
              <a:t>: 600 US $</a:t>
            </a:r>
            <a:endParaRPr lang="en-IN" dirty="0"/>
          </a:p>
          <a:p>
            <a:pPr lvl="2"/>
            <a:r>
              <a:rPr lang="en-IN" dirty="0"/>
              <a:t>Desk Rate   </a:t>
            </a:r>
            <a:r>
              <a:rPr lang="en-IN" dirty="0" smtClean="0"/>
              <a:t>: 700 US $</a:t>
            </a:r>
            <a:endParaRPr lang="en-IN" dirty="0"/>
          </a:p>
          <a:p>
            <a:r>
              <a:rPr lang="en-IN" sz="2400" dirty="0" smtClean="0"/>
              <a:t>Students	           : 300 US $</a:t>
            </a:r>
          </a:p>
          <a:p>
            <a:endParaRPr lang="en-IN" sz="2400" dirty="0"/>
          </a:p>
          <a:p>
            <a:r>
              <a:rPr lang="en-IN" sz="2400" dirty="0" smtClean="0"/>
              <a:t>Benefits</a:t>
            </a:r>
            <a:endParaRPr lang="en-IN" sz="2400" dirty="0"/>
          </a:p>
          <a:p>
            <a:pPr lvl="1"/>
            <a:r>
              <a:rPr lang="en-IN" sz="2400" dirty="0"/>
              <a:t>Conference kit, proceedings in </a:t>
            </a:r>
            <a:r>
              <a:rPr lang="en-IN" sz="2400" dirty="0" err="1"/>
              <a:t>usb</a:t>
            </a:r>
            <a:r>
              <a:rPr lang="en-IN" sz="2400" dirty="0"/>
              <a:t>, book of abstracts,  lunch and coffee breaks, one dinner on beach front, welcome reception and cultural program.</a:t>
            </a:r>
          </a:p>
          <a:p>
            <a:pPr lvl="1"/>
            <a:r>
              <a:rPr lang="en-IN" sz="2400" dirty="0"/>
              <a:t>Specialised discounted package for room </a:t>
            </a:r>
            <a:r>
              <a:rPr lang="en-IN" sz="2400" dirty="0" smtClean="0"/>
              <a:t>rates for delegates</a:t>
            </a:r>
          </a:p>
          <a:p>
            <a:pPr lvl="1"/>
            <a:r>
              <a:rPr lang="en-IN" sz="2400" dirty="0" smtClean="0"/>
              <a:t>Special rates for students  </a:t>
            </a:r>
            <a:endParaRPr lang="en-IN" sz="2400" dirty="0"/>
          </a:p>
          <a:p>
            <a:pPr marL="457200" lvl="1" indent="0">
              <a:buNone/>
            </a:pPr>
            <a:r>
              <a:rPr lang="en-IN" dirty="0"/>
              <a:t> </a:t>
            </a:r>
          </a:p>
        </p:txBody>
      </p:sp>
    </p:spTree>
    <p:extLst>
      <p:ext uri="{BB962C8B-B14F-4D97-AF65-F5344CB8AC3E}">
        <p14:creationId xmlns="" xmlns:p14="http://schemas.microsoft.com/office/powerpoint/2010/main" val="1486398378"/>
      </p:ext>
    </p:extLst>
  </p:cSld>
  <p:clrMapOvr>
    <a:masterClrMapping/>
  </p:clrMapOvr>
  <p:transition spd="slow" advTm="5000">
    <p:randomBar dir="vert"/>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6104" y="0"/>
            <a:ext cx="8229600" cy="685800"/>
          </a:xfrm>
        </p:spPr>
        <p:txBody>
          <a:bodyPr/>
          <a:lstStyle/>
          <a:p>
            <a:r>
              <a:rPr lang="en-IN" sz="3200" dirty="0"/>
              <a:t>Technical Details</a:t>
            </a:r>
            <a:endParaRPr lang="en-US" sz="3200" dirty="0"/>
          </a:p>
        </p:txBody>
      </p:sp>
      <p:sp>
        <p:nvSpPr>
          <p:cNvPr id="3" name="Content Placeholder 2"/>
          <p:cNvSpPr>
            <a:spLocks noGrp="1"/>
          </p:cNvSpPr>
          <p:nvPr>
            <p:ph idx="1"/>
          </p:nvPr>
        </p:nvSpPr>
        <p:spPr>
          <a:xfrm>
            <a:off x="142844" y="685800"/>
            <a:ext cx="8786874" cy="5715000"/>
          </a:xfrm>
        </p:spPr>
        <p:txBody>
          <a:bodyPr/>
          <a:lstStyle/>
          <a:p>
            <a:r>
              <a:rPr lang="en-IN" dirty="0" smtClean="0"/>
              <a:t>Preconference </a:t>
            </a:r>
            <a:r>
              <a:rPr lang="en-IN" dirty="0" smtClean="0"/>
              <a:t>Workshop</a:t>
            </a:r>
          </a:p>
          <a:p>
            <a:endParaRPr lang="en-US" dirty="0" smtClean="0"/>
          </a:p>
          <a:p>
            <a:r>
              <a:rPr lang="en-US" dirty="0" smtClean="0"/>
              <a:t>Conference + Exhibition of manufacturers / suppliers related to neutron sources and imaging.</a:t>
            </a:r>
            <a:endParaRPr lang="en-IN" dirty="0" smtClean="0"/>
          </a:p>
          <a:p>
            <a:endParaRPr lang="en-IN" dirty="0"/>
          </a:p>
          <a:p>
            <a:r>
              <a:rPr lang="en-IN" dirty="0" smtClean="0"/>
              <a:t>Main </a:t>
            </a:r>
            <a:r>
              <a:rPr lang="en-IN" dirty="0"/>
              <a:t>conference </a:t>
            </a:r>
            <a:r>
              <a:rPr lang="en-IN" dirty="0" smtClean="0"/>
              <a:t>–Technical Highlights </a:t>
            </a:r>
          </a:p>
          <a:p>
            <a:pPr lvl="1"/>
            <a:r>
              <a:rPr lang="en-IN" sz="2400" dirty="0" smtClean="0"/>
              <a:t>Plenary talks</a:t>
            </a:r>
          </a:p>
          <a:p>
            <a:pPr lvl="1"/>
            <a:r>
              <a:rPr lang="en-IN" sz="2400" dirty="0" smtClean="0"/>
              <a:t> Invited </a:t>
            </a:r>
            <a:r>
              <a:rPr lang="en-IN" sz="2400" dirty="0"/>
              <a:t>talks</a:t>
            </a:r>
          </a:p>
          <a:p>
            <a:pPr lvl="1"/>
            <a:r>
              <a:rPr lang="en-IN" sz="2400" dirty="0"/>
              <a:t> </a:t>
            </a:r>
            <a:r>
              <a:rPr lang="en-IN" sz="2400" dirty="0" smtClean="0"/>
              <a:t>Oral </a:t>
            </a:r>
            <a:r>
              <a:rPr lang="en-IN" sz="2400" dirty="0"/>
              <a:t>and poster presentations </a:t>
            </a:r>
          </a:p>
          <a:p>
            <a:pPr lvl="1"/>
            <a:r>
              <a:rPr lang="en-US" sz="2400" dirty="0" smtClean="0"/>
              <a:t>Special Session – Young Award</a:t>
            </a:r>
          </a:p>
          <a:p>
            <a:pPr lvl="1"/>
            <a:r>
              <a:rPr lang="en-US" sz="2400" dirty="0" smtClean="0"/>
              <a:t>Visit to KAMINI and Fast Breeder Test Reactor, </a:t>
            </a:r>
            <a:r>
              <a:rPr lang="en-US" sz="2400" dirty="0" err="1" smtClean="0"/>
              <a:t>Kalpakkam</a:t>
            </a:r>
            <a:endParaRPr lang="en-IN" sz="2400" dirty="0"/>
          </a:p>
          <a:p>
            <a:pPr marL="457200" lvl="1" indent="0">
              <a:buNone/>
            </a:pPr>
            <a:endParaRPr lang="en-US" dirty="0"/>
          </a:p>
        </p:txBody>
      </p:sp>
    </p:spTree>
    <p:extLst>
      <p:ext uri="{BB962C8B-B14F-4D97-AF65-F5344CB8AC3E}">
        <p14:creationId xmlns="" xmlns:p14="http://schemas.microsoft.com/office/powerpoint/2010/main" val="3841570133"/>
      </p:ext>
    </p:extLst>
  </p:cSld>
  <p:clrMapOvr>
    <a:masterClrMapping/>
  </p:clrMapOvr>
  <p:transition spd="slow" advTm="5000">
    <p:randomBar dir="ver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548680"/>
            <a:ext cx="8940032" cy="5221287"/>
          </a:xfrm>
        </p:spPr>
        <p:txBody>
          <a:bodyPr>
            <a:noAutofit/>
          </a:bodyPr>
          <a:lstStyle/>
          <a:p>
            <a:pPr marL="365760" indent="0" algn="just" eaLnBrk="1" fontAlgn="auto" hangingPunct="1">
              <a:spcBef>
                <a:spcPts val="0"/>
              </a:spcBef>
              <a:spcAft>
                <a:spcPts val="0"/>
              </a:spcAft>
              <a:buClr>
                <a:schemeClr val="bg2">
                  <a:lumMod val="50000"/>
                </a:schemeClr>
              </a:buClr>
              <a:buFont typeface="Wingdings" pitchFamily="2" charset="2"/>
              <a:buChar char="Ø"/>
              <a:defRPr/>
            </a:pPr>
            <a:r>
              <a:rPr lang="en-US" sz="2300" dirty="0" smtClean="0">
                <a:solidFill>
                  <a:schemeClr val="tx1">
                    <a:lumMod val="95000"/>
                    <a:lumOff val="5000"/>
                  </a:schemeClr>
                </a:solidFill>
                <a:latin typeface="Cambria" pitchFamily="18" charset="0"/>
                <a:ea typeface="Verdana" pitchFamily="34" charset="0"/>
                <a:cs typeface="Verdana" pitchFamily="34" charset="0"/>
              </a:rPr>
              <a:t>                 Indian Society for NDT -  Sole Professional  Body  of NDE  </a:t>
            </a:r>
          </a:p>
          <a:p>
            <a:pPr marL="365760" indent="0" algn="just" eaLnBrk="1" fontAlgn="auto" hangingPunct="1">
              <a:spcBef>
                <a:spcPts val="0"/>
              </a:spcBef>
              <a:spcAft>
                <a:spcPts val="0"/>
              </a:spcAft>
              <a:buClr>
                <a:schemeClr val="bg2">
                  <a:lumMod val="50000"/>
                </a:schemeClr>
              </a:buClr>
              <a:buFont typeface="Wingdings" pitchFamily="2" charset="2"/>
              <a:buChar char="Ø"/>
              <a:defRPr/>
            </a:pPr>
            <a:endParaRPr lang="en-US" sz="2300" dirty="0" smtClean="0">
              <a:solidFill>
                <a:schemeClr val="tx1">
                  <a:lumMod val="95000"/>
                  <a:lumOff val="5000"/>
                </a:schemeClr>
              </a:solidFill>
              <a:latin typeface="Cambria" pitchFamily="18" charset="0"/>
              <a:ea typeface="Verdana" pitchFamily="34" charset="0"/>
              <a:cs typeface="Verdana" pitchFamily="34" charset="0"/>
            </a:endParaRPr>
          </a:p>
          <a:p>
            <a:pPr marL="365760" indent="0" algn="just" eaLnBrk="1" fontAlgn="auto" hangingPunct="1">
              <a:spcBef>
                <a:spcPts val="0"/>
              </a:spcBef>
              <a:spcAft>
                <a:spcPts val="0"/>
              </a:spcAft>
              <a:buClr>
                <a:schemeClr val="bg2">
                  <a:lumMod val="50000"/>
                </a:schemeClr>
              </a:buClr>
              <a:buFont typeface="Wingdings" pitchFamily="2" charset="2"/>
              <a:buChar char="Ø"/>
              <a:defRPr/>
            </a:pPr>
            <a:r>
              <a:rPr lang="en-US" sz="2300" dirty="0" smtClean="0">
                <a:solidFill>
                  <a:schemeClr val="tx1">
                    <a:lumMod val="95000"/>
                    <a:lumOff val="5000"/>
                  </a:schemeClr>
                </a:solidFill>
                <a:latin typeface="Cambria" pitchFamily="18" charset="0"/>
                <a:ea typeface="Verdana" pitchFamily="34" charset="0"/>
                <a:cs typeface="Verdana" pitchFamily="34" charset="0"/>
              </a:rPr>
              <a:t>Formed as NDT Society of India in 1972</a:t>
            </a:r>
          </a:p>
          <a:p>
            <a:pPr marL="365760" indent="0" algn="just" eaLnBrk="1" fontAlgn="auto" hangingPunct="1">
              <a:spcBef>
                <a:spcPts val="0"/>
              </a:spcBef>
              <a:spcAft>
                <a:spcPts val="0"/>
              </a:spcAft>
              <a:buClr>
                <a:schemeClr val="bg2">
                  <a:lumMod val="50000"/>
                </a:schemeClr>
              </a:buClr>
              <a:buFont typeface="Wingdings" pitchFamily="2" charset="2"/>
              <a:buChar char="Ø"/>
              <a:defRPr/>
            </a:pPr>
            <a:endParaRPr lang="en-US" sz="2300" dirty="0" smtClean="0">
              <a:solidFill>
                <a:schemeClr val="tx1">
                  <a:lumMod val="95000"/>
                  <a:lumOff val="5000"/>
                </a:schemeClr>
              </a:solidFill>
              <a:latin typeface="Cambria" pitchFamily="18" charset="0"/>
              <a:ea typeface="Verdana" pitchFamily="34" charset="0"/>
              <a:cs typeface="Verdana" pitchFamily="34" charset="0"/>
            </a:endParaRPr>
          </a:p>
          <a:p>
            <a:pPr marL="365760" indent="0" algn="just" eaLnBrk="1" fontAlgn="auto" hangingPunct="1">
              <a:spcBef>
                <a:spcPts val="0"/>
              </a:spcBef>
              <a:spcAft>
                <a:spcPts val="0"/>
              </a:spcAft>
              <a:buClr>
                <a:schemeClr val="bg2">
                  <a:lumMod val="50000"/>
                </a:schemeClr>
              </a:buClr>
              <a:buFont typeface="Wingdings" pitchFamily="2" charset="2"/>
              <a:buChar char="Ø"/>
              <a:defRPr/>
            </a:pPr>
            <a:r>
              <a:rPr lang="en-US" sz="2300" dirty="0" smtClean="0">
                <a:latin typeface="Cambria" pitchFamily="18" charset="0"/>
                <a:ea typeface="Verdana" pitchFamily="34" charset="0"/>
                <a:cs typeface="Verdana" pitchFamily="34" charset="0"/>
              </a:rPr>
              <a:t>&gt; 6000 members and 18 chapters across India</a:t>
            </a:r>
          </a:p>
          <a:p>
            <a:pPr marL="365760" indent="0" algn="just" eaLnBrk="1" fontAlgn="auto" hangingPunct="1">
              <a:spcBef>
                <a:spcPts val="0"/>
              </a:spcBef>
              <a:spcAft>
                <a:spcPts val="0"/>
              </a:spcAft>
              <a:buClr>
                <a:schemeClr val="bg2">
                  <a:lumMod val="50000"/>
                </a:schemeClr>
              </a:buClr>
              <a:buFont typeface="Wingdings" pitchFamily="2" charset="2"/>
              <a:buChar char="Ø"/>
              <a:defRPr/>
            </a:pPr>
            <a:endParaRPr lang="en-US" sz="2300" dirty="0" smtClean="0">
              <a:latin typeface="Cambria" pitchFamily="18" charset="0"/>
              <a:ea typeface="Verdana" pitchFamily="34" charset="0"/>
              <a:cs typeface="Verdana" pitchFamily="34" charset="0"/>
            </a:endParaRPr>
          </a:p>
          <a:p>
            <a:pPr marL="365760" indent="0" algn="just" eaLnBrk="1" fontAlgn="auto" hangingPunct="1">
              <a:spcBef>
                <a:spcPts val="0"/>
              </a:spcBef>
              <a:spcAft>
                <a:spcPts val="0"/>
              </a:spcAft>
              <a:buClr>
                <a:schemeClr val="bg2">
                  <a:lumMod val="50000"/>
                </a:schemeClr>
              </a:buClr>
              <a:buFont typeface="Wingdings" pitchFamily="2" charset="2"/>
              <a:buChar char="Ø"/>
              <a:defRPr/>
            </a:pPr>
            <a:r>
              <a:rPr lang="en-US" sz="2300" dirty="0" smtClean="0">
                <a:latin typeface="Cambria" pitchFamily="18" charset="0"/>
                <a:ea typeface="Verdana" pitchFamily="34" charset="0"/>
                <a:cs typeface="Verdana" pitchFamily="34" charset="0"/>
              </a:rPr>
              <a:t> Web site </a:t>
            </a:r>
            <a:r>
              <a:rPr lang="en-US" sz="2300" dirty="0" smtClean="0">
                <a:latin typeface="Cambria" pitchFamily="18" charset="0"/>
                <a:ea typeface="Verdana" pitchFamily="34" charset="0"/>
                <a:cs typeface="Verdana" pitchFamily="34" charset="0"/>
                <a:hlinkClick r:id="rId2"/>
              </a:rPr>
              <a:t>www.isnt.org.in</a:t>
            </a:r>
            <a:r>
              <a:rPr lang="en-US" sz="2300" dirty="0" smtClean="0">
                <a:latin typeface="Cambria" pitchFamily="18" charset="0"/>
                <a:ea typeface="Verdana" pitchFamily="34" charset="0"/>
                <a:cs typeface="Verdana" pitchFamily="34" charset="0"/>
              </a:rPr>
              <a:t> to serve its members.</a:t>
            </a:r>
          </a:p>
          <a:p>
            <a:pPr marL="365760" indent="0" eaLnBrk="1" fontAlgn="auto" hangingPunct="1">
              <a:spcBef>
                <a:spcPts val="0"/>
              </a:spcBef>
              <a:spcAft>
                <a:spcPts val="0"/>
              </a:spcAft>
              <a:buClr>
                <a:schemeClr val="accent3"/>
              </a:buClr>
              <a:buFont typeface="Wingdings" pitchFamily="2" charset="2"/>
              <a:buChar char="Ø"/>
              <a:defRPr/>
            </a:pPr>
            <a:endParaRPr lang="en-US" sz="2100" dirty="0" smtClean="0">
              <a:solidFill>
                <a:schemeClr val="tx1">
                  <a:lumMod val="95000"/>
                  <a:lumOff val="5000"/>
                </a:schemeClr>
              </a:solidFill>
              <a:latin typeface="Verdana" pitchFamily="34" charset="0"/>
              <a:ea typeface="Verdana" pitchFamily="34" charset="0"/>
              <a:cs typeface="Verdana" pitchFamily="34" charset="0"/>
            </a:endParaRPr>
          </a:p>
          <a:p>
            <a:pPr marL="365760" indent="0" eaLnBrk="1" fontAlgn="auto" hangingPunct="1">
              <a:spcBef>
                <a:spcPts val="0"/>
              </a:spcBef>
              <a:spcAft>
                <a:spcPts val="0"/>
              </a:spcAft>
              <a:buClr>
                <a:schemeClr val="accent3"/>
              </a:buClr>
              <a:buFont typeface="Wingdings" pitchFamily="2" charset="2"/>
              <a:buChar char="Ø"/>
              <a:defRPr/>
            </a:pPr>
            <a:r>
              <a:rPr lang="en-US" sz="2100" dirty="0" smtClean="0">
                <a:solidFill>
                  <a:schemeClr val="tx1">
                    <a:lumMod val="95000"/>
                    <a:lumOff val="5000"/>
                  </a:schemeClr>
                </a:solidFill>
                <a:latin typeface="Verdana" pitchFamily="34" charset="0"/>
                <a:ea typeface="Verdana" pitchFamily="34" charset="0"/>
                <a:cs typeface="Verdana" pitchFamily="34" charset="0"/>
              </a:rPr>
              <a:t> Internationally well </a:t>
            </a:r>
            <a:r>
              <a:rPr lang="en-US" sz="2100" dirty="0" err="1" smtClean="0">
                <a:solidFill>
                  <a:schemeClr val="tx1">
                    <a:lumMod val="95000"/>
                    <a:lumOff val="5000"/>
                  </a:schemeClr>
                </a:solidFill>
                <a:latin typeface="Verdana" pitchFamily="34" charset="0"/>
                <a:ea typeface="Verdana" pitchFamily="34" charset="0"/>
                <a:cs typeface="Verdana" pitchFamily="34" charset="0"/>
              </a:rPr>
              <a:t>recognised</a:t>
            </a:r>
            <a:endParaRPr lang="en-US" sz="2100" dirty="0" smtClean="0">
              <a:solidFill>
                <a:schemeClr val="tx1">
                  <a:lumMod val="95000"/>
                  <a:lumOff val="5000"/>
                </a:schemeClr>
              </a:solidFill>
              <a:latin typeface="Verdana" pitchFamily="34" charset="0"/>
              <a:ea typeface="Verdana" pitchFamily="34" charset="0"/>
              <a:cs typeface="Verdana" pitchFamily="34" charset="0"/>
            </a:endParaRPr>
          </a:p>
          <a:p>
            <a:pPr marL="365760" indent="0" eaLnBrk="1" fontAlgn="auto" hangingPunct="1">
              <a:spcBef>
                <a:spcPts val="0"/>
              </a:spcBef>
              <a:spcAft>
                <a:spcPts val="0"/>
              </a:spcAft>
              <a:buClr>
                <a:schemeClr val="accent3"/>
              </a:buClr>
              <a:buFont typeface="Wingdings" pitchFamily="2" charset="2"/>
              <a:buChar char="Ø"/>
              <a:defRPr/>
            </a:pPr>
            <a:endParaRPr lang="en-US" sz="2100" dirty="0" smtClean="0">
              <a:solidFill>
                <a:schemeClr val="tx1">
                  <a:lumMod val="95000"/>
                  <a:lumOff val="5000"/>
                </a:schemeClr>
              </a:solidFill>
              <a:latin typeface="Verdana" pitchFamily="34" charset="0"/>
              <a:ea typeface="Verdana" pitchFamily="34" charset="0"/>
              <a:cs typeface="Verdana" pitchFamily="34" charset="0"/>
            </a:endParaRPr>
          </a:p>
          <a:p>
            <a:pPr marL="365760" indent="0" eaLnBrk="1" fontAlgn="auto" hangingPunct="1">
              <a:spcBef>
                <a:spcPts val="0"/>
              </a:spcBef>
              <a:spcAft>
                <a:spcPts val="0"/>
              </a:spcAft>
              <a:buClr>
                <a:schemeClr val="accent3"/>
              </a:buClr>
              <a:buFont typeface="Wingdings" pitchFamily="2" charset="2"/>
              <a:buChar char="Ø"/>
              <a:defRPr/>
            </a:pPr>
            <a:r>
              <a:rPr lang="en-US" sz="2100" dirty="0" smtClean="0">
                <a:solidFill>
                  <a:schemeClr val="tx1">
                    <a:lumMod val="95000"/>
                    <a:lumOff val="5000"/>
                  </a:schemeClr>
                </a:solidFill>
                <a:latin typeface="Verdana" pitchFamily="34" charset="0"/>
                <a:ea typeface="Verdana" pitchFamily="34" charset="0"/>
                <a:cs typeface="Verdana" pitchFamily="34" charset="0"/>
              </a:rPr>
              <a:t>Led by eminent professionals as office bearers with a blend from government and public sectors </a:t>
            </a:r>
            <a:r>
              <a:rPr lang="en-US" sz="2100" dirty="0" err="1" smtClean="0">
                <a:solidFill>
                  <a:schemeClr val="tx1">
                    <a:lumMod val="95000"/>
                    <a:lumOff val="5000"/>
                  </a:schemeClr>
                </a:solidFill>
                <a:latin typeface="Verdana" pitchFamily="34" charset="0"/>
                <a:ea typeface="Verdana" pitchFamily="34" charset="0"/>
                <a:cs typeface="Verdana" pitchFamily="34" charset="0"/>
              </a:rPr>
              <a:t>organisations</a:t>
            </a:r>
            <a:r>
              <a:rPr lang="en-US" sz="2100" dirty="0" smtClean="0">
                <a:solidFill>
                  <a:schemeClr val="tx1">
                    <a:lumMod val="95000"/>
                    <a:lumOff val="5000"/>
                  </a:schemeClr>
                </a:solidFill>
                <a:latin typeface="Verdana" pitchFamily="34" charset="0"/>
                <a:ea typeface="Verdana" pitchFamily="34" charset="0"/>
                <a:cs typeface="Verdana" pitchFamily="34" charset="0"/>
              </a:rPr>
              <a:t>, multinationals, service providers and educational institutions</a:t>
            </a:r>
            <a:r>
              <a:rPr lang="en-US" sz="2100" dirty="0" smtClean="0">
                <a:solidFill>
                  <a:schemeClr val="tx1">
                    <a:lumMod val="95000"/>
                    <a:lumOff val="5000"/>
                  </a:schemeClr>
                </a:solidFill>
                <a:latin typeface="Verdana" pitchFamily="34" charset="0"/>
                <a:ea typeface="Verdana" pitchFamily="34" charset="0"/>
                <a:cs typeface="Verdana" pitchFamily="34" charset="0"/>
              </a:rPr>
              <a:t>.</a:t>
            </a:r>
          </a:p>
          <a:p>
            <a:pPr marL="365760" indent="0" eaLnBrk="1" fontAlgn="auto" hangingPunct="1">
              <a:spcBef>
                <a:spcPts val="0"/>
              </a:spcBef>
              <a:spcAft>
                <a:spcPts val="0"/>
              </a:spcAft>
              <a:buClr>
                <a:schemeClr val="accent3"/>
              </a:buClr>
              <a:buFont typeface="Wingdings" pitchFamily="2" charset="2"/>
              <a:buChar char="Ø"/>
              <a:defRPr/>
            </a:pPr>
            <a:endParaRPr lang="en-US" sz="2100" dirty="0" smtClean="0">
              <a:solidFill>
                <a:schemeClr val="tx1">
                  <a:lumMod val="95000"/>
                  <a:lumOff val="5000"/>
                </a:schemeClr>
              </a:solidFill>
              <a:latin typeface="Verdana" pitchFamily="34" charset="0"/>
              <a:ea typeface="Verdana" pitchFamily="34" charset="0"/>
              <a:cs typeface="Verdana" pitchFamily="34" charset="0"/>
            </a:endParaRPr>
          </a:p>
          <a:p>
            <a:pPr marL="365760" indent="0" eaLnBrk="1" fontAlgn="auto" hangingPunct="1">
              <a:spcBef>
                <a:spcPts val="0"/>
              </a:spcBef>
              <a:spcAft>
                <a:spcPts val="0"/>
              </a:spcAft>
              <a:buClr>
                <a:schemeClr val="accent3"/>
              </a:buClr>
              <a:buFont typeface="Wingdings" pitchFamily="2" charset="2"/>
              <a:buChar char="Ø"/>
              <a:defRPr/>
            </a:pPr>
            <a:r>
              <a:rPr lang="en-US" sz="2100" dirty="0" smtClean="0">
                <a:solidFill>
                  <a:schemeClr val="tx1">
                    <a:lumMod val="95000"/>
                    <a:lumOff val="5000"/>
                  </a:schemeClr>
                </a:solidFill>
                <a:latin typeface="Verdana" pitchFamily="34" charset="0"/>
                <a:ea typeface="Verdana" pitchFamily="34" charset="0"/>
                <a:cs typeface="Verdana" pitchFamily="34" charset="0"/>
              </a:rPr>
              <a:t>If granted WCNR 12 would be </a:t>
            </a:r>
            <a:r>
              <a:rPr lang="en-US" sz="2100" dirty="0" err="1" smtClean="0">
                <a:solidFill>
                  <a:schemeClr val="tx1">
                    <a:lumMod val="95000"/>
                    <a:lumOff val="5000"/>
                  </a:schemeClr>
                </a:solidFill>
                <a:latin typeface="Verdana" pitchFamily="34" charset="0"/>
                <a:ea typeface="Verdana" pitchFamily="34" charset="0"/>
                <a:cs typeface="Verdana" pitchFamily="34" charset="0"/>
              </a:rPr>
              <a:t>organised</a:t>
            </a:r>
            <a:r>
              <a:rPr lang="en-US" sz="2100" dirty="0" smtClean="0">
                <a:solidFill>
                  <a:schemeClr val="tx1">
                    <a:lumMod val="95000"/>
                    <a:lumOff val="5000"/>
                  </a:schemeClr>
                </a:solidFill>
                <a:latin typeface="Verdana" pitchFamily="34" charset="0"/>
                <a:ea typeface="Verdana" pitchFamily="34" charset="0"/>
                <a:cs typeface="Verdana" pitchFamily="34" charset="0"/>
              </a:rPr>
              <a:t> with Dr </a:t>
            </a:r>
            <a:r>
              <a:rPr lang="en-US" sz="2100" dirty="0" err="1" smtClean="0">
                <a:solidFill>
                  <a:schemeClr val="tx1">
                    <a:lumMod val="95000"/>
                    <a:lumOff val="5000"/>
                  </a:schemeClr>
                </a:solidFill>
                <a:latin typeface="Verdana" pitchFamily="34" charset="0"/>
                <a:ea typeface="Verdana" pitchFamily="34" charset="0"/>
                <a:cs typeface="Verdana" pitchFamily="34" charset="0"/>
              </a:rPr>
              <a:t>B.Venkatraman</a:t>
            </a:r>
            <a:r>
              <a:rPr lang="en-US" sz="2100" dirty="0" smtClean="0">
                <a:solidFill>
                  <a:schemeClr val="tx1">
                    <a:lumMod val="95000"/>
                    <a:lumOff val="5000"/>
                  </a:schemeClr>
                </a:solidFill>
                <a:latin typeface="Verdana" pitchFamily="34" charset="0"/>
                <a:ea typeface="Verdana" pitchFamily="34" charset="0"/>
                <a:cs typeface="Verdana" pitchFamily="34" charset="0"/>
              </a:rPr>
              <a:t> as President, </a:t>
            </a:r>
            <a:r>
              <a:rPr lang="en-US" sz="2100" dirty="0" err="1" smtClean="0">
                <a:solidFill>
                  <a:schemeClr val="tx1">
                    <a:lumMod val="95000"/>
                    <a:lumOff val="5000"/>
                  </a:schemeClr>
                </a:solidFill>
                <a:latin typeface="Verdana" pitchFamily="34" charset="0"/>
                <a:ea typeface="Verdana" pitchFamily="34" charset="0"/>
                <a:cs typeface="Verdana" pitchFamily="34" charset="0"/>
              </a:rPr>
              <a:t>Shri</a:t>
            </a:r>
            <a:r>
              <a:rPr lang="en-US" sz="2100" dirty="0" smtClean="0">
                <a:solidFill>
                  <a:schemeClr val="tx1">
                    <a:lumMod val="95000"/>
                    <a:lumOff val="5000"/>
                  </a:schemeClr>
                </a:solidFill>
                <a:latin typeface="Verdana" pitchFamily="34" charset="0"/>
                <a:ea typeface="Verdana" pitchFamily="34" charset="0"/>
                <a:cs typeface="Verdana" pitchFamily="34" charset="0"/>
              </a:rPr>
              <a:t> </a:t>
            </a:r>
            <a:r>
              <a:rPr lang="en-US" sz="2100" dirty="0" err="1" smtClean="0">
                <a:solidFill>
                  <a:schemeClr val="tx1">
                    <a:lumMod val="95000"/>
                    <a:lumOff val="5000"/>
                  </a:schemeClr>
                </a:solidFill>
                <a:latin typeface="Verdana" pitchFamily="34" charset="0"/>
                <a:ea typeface="Verdana" pitchFamily="34" charset="0"/>
                <a:cs typeface="Verdana" pitchFamily="34" charset="0"/>
              </a:rPr>
              <a:t>K.Viswanathan</a:t>
            </a:r>
            <a:r>
              <a:rPr lang="en-US" sz="2100" dirty="0" smtClean="0">
                <a:solidFill>
                  <a:schemeClr val="tx1">
                    <a:lumMod val="95000"/>
                    <a:lumOff val="5000"/>
                  </a:schemeClr>
                </a:solidFill>
                <a:latin typeface="Verdana" pitchFamily="34" charset="0"/>
                <a:ea typeface="Verdana" pitchFamily="34" charset="0"/>
                <a:cs typeface="Verdana" pitchFamily="34" charset="0"/>
              </a:rPr>
              <a:t> as Advisor.    </a:t>
            </a:r>
            <a:endParaRPr lang="en-US" sz="2100" dirty="0" smtClean="0">
              <a:solidFill>
                <a:schemeClr val="tx1">
                  <a:lumMod val="95000"/>
                  <a:lumOff val="5000"/>
                </a:schemeClr>
              </a:solidFill>
              <a:latin typeface="Verdana" pitchFamily="34" charset="0"/>
              <a:ea typeface="Verdana" pitchFamily="34" charset="0"/>
              <a:cs typeface="Verdana" pitchFamily="34" charset="0"/>
            </a:endParaRPr>
          </a:p>
        </p:txBody>
      </p:sp>
      <p:sp>
        <p:nvSpPr>
          <p:cNvPr id="3" name="Title 2"/>
          <p:cNvSpPr>
            <a:spLocks noGrp="1"/>
          </p:cNvSpPr>
          <p:nvPr>
            <p:ph type="title"/>
          </p:nvPr>
        </p:nvSpPr>
        <p:spPr>
          <a:xfrm>
            <a:off x="0" y="0"/>
            <a:ext cx="9144000" cy="692696"/>
          </a:xfrm>
        </p:spPr>
        <p:txBody>
          <a:bodyPr/>
          <a:lstStyle/>
          <a:p>
            <a:pPr eaLnBrk="1" fontAlgn="auto" hangingPunct="1">
              <a:spcAft>
                <a:spcPts val="0"/>
              </a:spcAft>
              <a:defRPr/>
            </a:pPr>
            <a:r>
              <a:rPr lang="en-US" sz="3200" dirty="0" smtClean="0">
                <a:latin typeface="Cambria" pitchFamily="18" charset="0"/>
                <a:ea typeface="Verdana" pitchFamily="34" charset="0"/>
                <a:cs typeface="Verdana" pitchFamily="34" charset="0"/>
              </a:rPr>
              <a:t>About ISNT</a:t>
            </a:r>
            <a:endParaRPr lang="en-IN" sz="3200" dirty="0">
              <a:latin typeface="Cambria" pitchFamily="18" charset="0"/>
              <a:ea typeface="Verdana" pitchFamily="34" charset="0"/>
              <a:cs typeface="Verdana" pitchFamily="34" charset="0"/>
            </a:endParaRPr>
          </a:p>
        </p:txBody>
      </p:sp>
      <p:pic>
        <p:nvPicPr>
          <p:cNvPr id="4" name="Picture 3" descr="ISNT logo.jpg"/>
          <p:cNvPicPr/>
          <p:nvPr/>
        </p:nvPicPr>
        <p:blipFill>
          <a:blip r:embed="rId3" cstate="print"/>
          <a:srcRect/>
          <a:stretch>
            <a:fillRect/>
          </a:stretch>
        </p:blipFill>
        <p:spPr bwMode="auto">
          <a:xfrm>
            <a:off x="0" y="0"/>
            <a:ext cx="1285875" cy="1504950"/>
          </a:xfrm>
          <a:prstGeom prst="rect">
            <a:avLst/>
          </a:prstGeom>
          <a:noFill/>
          <a:ln w="9525">
            <a:noFill/>
            <a:miter lim="800000"/>
            <a:headEnd/>
            <a:tailEnd/>
          </a:ln>
        </p:spPr>
      </p:pic>
    </p:spTree>
  </p:cSld>
  <p:clrMapOvr>
    <a:masterClrMapping/>
  </p:clrMapOvr>
  <p:transition spd="slow" advTm="5000">
    <p:randomBar dir="vert"/>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95507" y="471417"/>
            <a:ext cx="8519893" cy="5837903"/>
            <a:chOff x="1432" y="1892"/>
            <a:chExt cx="9529" cy="4196"/>
          </a:xfrm>
        </p:grpSpPr>
        <p:grpSp>
          <p:nvGrpSpPr>
            <p:cNvPr id="3" name="Group 3"/>
            <p:cNvGrpSpPr>
              <a:grpSpLocks/>
            </p:cNvGrpSpPr>
            <p:nvPr/>
          </p:nvGrpSpPr>
          <p:grpSpPr bwMode="auto">
            <a:xfrm>
              <a:off x="1501" y="1892"/>
              <a:ext cx="9324" cy="3073"/>
              <a:chOff x="1501" y="2593"/>
              <a:chExt cx="9324" cy="3073"/>
            </a:xfrm>
          </p:grpSpPr>
          <p:pic>
            <p:nvPicPr>
              <p:cNvPr id="27652" name="Picture 4" descr="DSC_1059"/>
              <p:cNvPicPr>
                <a:picLocks noChangeAspect="1" noChangeArrowheads="1"/>
              </p:cNvPicPr>
              <p:nvPr/>
            </p:nvPicPr>
            <p:blipFill>
              <a:blip r:embed="rId2" cstate="print"/>
              <a:srcRect/>
              <a:stretch>
                <a:fillRect/>
              </a:stretch>
            </p:blipFill>
            <p:spPr bwMode="auto">
              <a:xfrm>
                <a:off x="6215" y="2614"/>
                <a:ext cx="4610" cy="3052"/>
              </a:xfrm>
              <a:prstGeom prst="rect">
                <a:avLst/>
              </a:prstGeom>
              <a:noFill/>
              <a:ln w="9525">
                <a:noFill/>
                <a:miter lim="800000"/>
                <a:headEnd/>
                <a:tailEnd/>
              </a:ln>
            </p:spPr>
          </p:pic>
          <p:pic>
            <p:nvPicPr>
              <p:cNvPr id="27653" name="Picture 5" descr="DSC_1061"/>
              <p:cNvPicPr>
                <a:picLocks noChangeAspect="1" noChangeArrowheads="1"/>
              </p:cNvPicPr>
              <p:nvPr/>
            </p:nvPicPr>
            <p:blipFill>
              <a:blip r:embed="rId3" cstate="print"/>
              <a:srcRect/>
              <a:stretch>
                <a:fillRect/>
              </a:stretch>
            </p:blipFill>
            <p:spPr bwMode="auto">
              <a:xfrm>
                <a:off x="1501" y="2593"/>
                <a:ext cx="4609" cy="3052"/>
              </a:xfrm>
              <a:prstGeom prst="rect">
                <a:avLst/>
              </a:prstGeom>
              <a:noFill/>
              <a:ln w="9525">
                <a:noFill/>
                <a:miter lim="800000"/>
                <a:headEnd/>
                <a:tailEnd/>
              </a:ln>
            </p:spPr>
          </p:pic>
        </p:grpSp>
        <p:sp>
          <p:nvSpPr>
            <p:cNvPr id="27654" name="Text Box 6"/>
            <p:cNvSpPr txBox="1">
              <a:spLocks noChangeArrowheads="1"/>
            </p:cNvSpPr>
            <p:nvPr/>
          </p:nvSpPr>
          <p:spPr bwMode="auto">
            <a:xfrm>
              <a:off x="1432" y="4960"/>
              <a:ext cx="9529" cy="112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algn="ctr" fontAlgn="base">
                <a:spcBef>
                  <a:spcPct val="0"/>
                </a:spcBef>
                <a:spcAft>
                  <a:spcPts val="1000"/>
                </a:spcAft>
              </a:pPr>
              <a:r>
                <a:rPr lang="en-US" sz="2400" b="1" dirty="0" smtClean="0">
                  <a:solidFill>
                    <a:prstClr val="black"/>
                  </a:solidFill>
                  <a:latin typeface="Calibri" pitchFamily="34" charset="0"/>
                  <a:cs typeface="Arial" pitchFamily="34" charset="0"/>
                </a:rPr>
                <a:t>Inaugural function of 14</a:t>
              </a:r>
              <a:r>
                <a:rPr lang="en-US" sz="2400" b="1" baseline="30000" dirty="0" smtClean="0">
                  <a:solidFill>
                    <a:prstClr val="black"/>
                  </a:solidFill>
                  <a:latin typeface="Calibri" pitchFamily="34" charset="0"/>
                  <a:cs typeface="Arial" pitchFamily="34" charset="0"/>
                </a:rPr>
                <a:t>th</a:t>
              </a:r>
              <a:r>
                <a:rPr lang="en-US" sz="2400" b="1" dirty="0" smtClean="0">
                  <a:solidFill>
                    <a:prstClr val="black"/>
                  </a:solidFill>
                  <a:latin typeface="Calibri" pitchFamily="34" charset="0"/>
                  <a:cs typeface="Arial" pitchFamily="34" charset="0"/>
                </a:rPr>
                <a:t> Asian Pacific Conference on NDT </a:t>
              </a:r>
              <a:r>
                <a:rPr lang="en-US" sz="2400" b="1" dirty="0" err="1" smtClean="0">
                  <a:solidFill>
                    <a:prstClr val="black"/>
                  </a:solidFill>
                  <a:latin typeface="Calibri" pitchFamily="34" charset="0"/>
                  <a:cs typeface="Arial" pitchFamily="34" charset="0"/>
                </a:rPr>
                <a:t>organised</a:t>
              </a:r>
              <a:r>
                <a:rPr lang="en-US" sz="2400" b="1" dirty="0" smtClean="0">
                  <a:solidFill>
                    <a:prstClr val="black"/>
                  </a:solidFill>
                  <a:latin typeface="Calibri" pitchFamily="34" charset="0"/>
                  <a:cs typeface="Arial" pitchFamily="34" charset="0"/>
                </a:rPr>
                <a:t> by ISNT under </a:t>
              </a:r>
              <a:r>
                <a:rPr lang="en-US" sz="2400" b="1" dirty="0" err="1" smtClean="0">
                  <a:solidFill>
                    <a:prstClr val="black"/>
                  </a:solidFill>
                  <a:latin typeface="Calibri" pitchFamily="34" charset="0"/>
                  <a:cs typeface="Arial" pitchFamily="34" charset="0"/>
                </a:rPr>
                <a:t>Presidentship</a:t>
              </a:r>
              <a:r>
                <a:rPr lang="en-US" sz="2400" b="1" dirty="0" smtClean="0">
                  <a:solidFill>
                    <a:prstClr val="black"/>
                  </a:solidFill>
                  <a:latin typeface="Calibri" pitchFamily="34" charset="0"/>
                  <a:cs typeface="Arial" pitchFamily="34" charset="0"/>
                </a:rPr>
                <a:t> of Dr </a:t>
              </a:r>
              <a:r>
                <a:rPr lang="en-US" sz="2400" b="1" dirty="0" err="1" smtClean="0">
                  <a:solidFill>
                    <a:prstClr val="black"/>
                  </a:solidFill>
                  <a:latin typeface="Calibri" pitchFamily="34" charset="0"/>
                  <a:cs typeface="Arial" pitchFamily="34" charset="0"/>
                </a:rPr>
                <a:t>Venkatraman</a:t>
              </a:r>
              <a:r>
                <a:rPr lang="en-US" sz="2400" b="1" dirty="0" smtClean="0">
                  <a:solidFill>
                    <a:prstClr val="black"/>
                  </a:solidFill>
                  <a:latin typeface="Calibri" pitchFamily="34" charset="0"/>
                  <a:cs typeface="Arial" pitchFamily="34" charset="0"/>
                </a:rPr>
                <a:t> and </a:t>
              </a:r>
              <a:r>
                <a:rPr lang="en-US" sz="2400" b="1" dirty="0" smtClean="0">
                  <a:solidFill>
                    <a:prstClr val="black"/>
                  </a:solidFill>
                  <a:latin typeface="Calibri" pitchFamily="34" charset="0"/>
                  <a:cs typeface="Arial" pitchFamily="34" charset="0"/>
                </a:rPr>
                <a:t>section of audience - Nov 2013 </a:t>
              </a:r>
              <a:r>
                <a:rPr lang="en-US" sz="2400" b="1" dirty="0" smtClean="0">
                  <a:solidFill>
                    <a:prstClr val="black"/>
                  </a:solidFill>
                  <a:latin typeface="Calibri" pitchFamily="34" charset="0"/>
                  <a:cs typeface="Arial" pitchFamily="34" charset="0"/>
                </a:rPr>
                <a:t>.  800 + delegates from 26 countries participated.</a:t>
              </a:r>
              <a:r>
                <a:rPr lang="en-US" sz="1200" b="1" dirty="0" smtClean="0">
                  <a:solidFill>
                    <a:prstClr val="black"/>
                  </a:solidFill>
                  <a:latin typeface="Calibri" pitchFamily="34" charset="0"/>
                  <a:cs typeface="Arial" pitchFamily="34" charset="0"/>
                </a:rPr>
                <a:t> </a:t>
              </a:r>
              <a:endParaRPr lang="en-US" dirty="0" smtClean="0">
                <a:solidFill>
                  <a:prstClr val="black"/>
                </a:solidFill>
                <a:latin typeface="Arial" pitchFamily="34" charset="0"/>
                <a:cs typeface="Arial" pitchFamily="34" charset="0"/>
              </a:endParaRPr>
            </a:p>
          </p:txBody>
        </p:sp>
      </p:gr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14356"/>
          </a:xfrm>
        </p:spPr>
        <p:txBody>
          <a:bodyPr/>
          <a:lstStyle/>
          <a:p>
            <a:r>
              <a:rPr lang="en-US" sz="4000" dirty="0" smtClean="0"/>
              <a:t>ISNT Experience on International Events</a:t>
            </a:r>
            <a:endParaRPr lang="en-IN" sz="4000" dirty="0"/>
          </a:p>
        </p:txBody>
      </p:sp>
      <p:sp>
        <p:nvSpPr>
          <p:cNvPr id="3" name="Content Placeholder 2"/>
          <p:cNvSpPr>
            <a:spLocks noGrp="1"/>
          </p:cNvSpPr>
          <p:nvPr>
            <p:ph idx="1"/>
          </p:nvPr>
        </p:nvSpPr>
        <p:spPr>
          <a:xfrm>
            <a:off x="0" y="714356"/>
            <a:ext cx="9144000" cy="4298820"/>
          </a:xfrm>
        </p:spPr>
        <p:txBody>
          <a:bodyPr/>
          <a:lstStyle/>
          <a:p>
            <a:r>
              <a:rPr lang="en-US" sz="2000" dirty="0" smtClean="0"/>
              <a:t>14</a:t>
            </a:r>
            <a:r>
              <a:rPr lang="en-US" sz="2000" baseline="30000" dirty="0" smtClean="0"/>
              <a:t>th</a:t>
            </a:r>
            <a:r>
              <a:rPr lang="en-US" sz="2000" dirty="0" smtClean="0"/>
              <a:t> WCNDT  1996		New Delhi : ~1200 delegates from about 50 					countries			</a:t>
            </a:r>
          </a:p>
          <a:p>
            <a:r>
              <a:rPr lang="en-US" sz="2000" dirty="0" smtClean="0"/>
              <a:t>Indo-German Workshop	BAM, Germany , </a:t>
            </a:r>
            <a:r>
              <a:rPr lang="en-US" sz="2000" dirty="0" err="1" smtClean="0"/>
              <a:t>IzfP</a:t>
            </a:r>
            <a:r>
              <a:rPr lang="en-US" sz="2000" dirty="0" smtClean="0"/>
              <a:t> Saarbrucken and ISNT</a:t>
            </a:r>
          </a:p>
          <a:p>
            <a:pPr>
              <a:buNone/>
            </a:pPr>
            <a:r>
              <a:rPr lang="en-US" sz="2000" dirty="0" smtClean="0"/>
              <a:t>	Digital Industrial Radiology	1999, 2001, 2010  India</a:t>
            </a:r>
          </a:p>
          <a:p>
            <a:pPr>
              <a:buNone/>
            </a:pPr>
            <a:r>
              <a:rPr lang="en-US" sz="2000" dirty="0" smtClean="0"/>
              <a:t> </a:t>
            </a:r>
          </a:p>
          <a:p>
            <a:r>
              <a:rPr lang="en-US" sz="2000" dirty="0" smtClean="0"/>
              <a:t>Imaging NDE-2007   		Prof. </a:t>
            </a:r>
            <a:r>
              <a:rPr lang="en-US" sz="2000" dirty="0" err="1" smtClean="0"/>
              <a:t>Busse</a:t>
            </a:r>
            <a:r>
              <a:rPr lang="en-US" sz="2000" dirty="0" smtClean="0"/>
              <a:t> , Stuttgart University, Germany, </a:t>
            </a:r>
          </a:p>
          <a:p>
            <a:pPr>
              <a:buNone/>
            </a:pPr>
            <a:r>
              <a:rPr lang="en-US" sz="2000" dirty="0" smtClean="0"/>
              <a:t>       10 countries 200 +                     	Prof. Xavier </a:t>
            </a:r>
            <a:r>
              <a:rPr lang="en-US" sz="2000" dirty="0" err="1" smtClean="0"/>
              <a:t>Maldgaue</a:t>
            </a:r>
            <a:r>
              <a:rPr lang="en-US" sz="2000" dirty="0" smtClean="0"/>
              <a:t> , University of Laval, Canada</a:t>
            </a:r>
          </a:p>
          <a:p>
            <a:pPr>
              <a:buNone/>
            </a:pPr>
            <a:r>
              <a:rPr lang="en-US" sz="2000" dirty="0" smtClean="0"/>
              <a:t>	delegates - IGCAR		Prof. </a:t>
            </a:r>
            <a:r>
              <a:rPr lang="en-US" sz="2000" dirty="0" err="1" smtClean="0"/>
              <a:t>Ermanno</a:t>
            </a:r>
            <a:r>
              <a:rPr lang="en-US" sz="2000" dirty="0" smtClean="0"/>
              <a:t> </a:t>
            </a:r>
            <a:r>
              <a:rPr lang="en-US" sz="2000" dirty="0" err="1" smtClean="0"/>
              <a:t>Grinzato</a:t>
            </a:r>
            <a:r>
              <a:rPr lang="en-US" sz="2000" dirty="0" smtClean="0"/>
              <a:t>, CNR-ITC, Italy</a:t>
            </a:r>
          </a:p>
          <a:p>
            <a:pPr>
              <a:buNone/>
            </a:pPr>
            <a:endParaRPr lang="en-US" sz="2000" dirty="0" smtClean="0"/>
          </a:p>
          <a:p>
            <a:r>
              <a:rPr lang="en-US" sz="2000" dirty="0" smtClean="0"/>
              <a:t>14th APCNDT </a:t>
            </a:r>
            <a:r>
              <a:rPr lang="en-US" sz="2000" smtClean="0"/>
              <a:t>	2013</a:t>
            </a:r>
            <a:r>
              <a:rPr lang="en-US" sz="2000" dirty="0" smtClean="0"/>
              <a:t>		Mumbai.  800 + delegates from 26 countries </a:t>
            </a:r>
          </a:p>
          <a:p>
            <a:r>
              <a:rPr lang="en-US" sz="2000" dirty="0" smtClean="0"/>
              <a:t>Member of ICNDT, APFNDT and associate member of EFNDT</a:t>
            </a:r>
          </a:p>
          <a:p>
            <a:pPr>
              <a:buNone/>
            </a:pPr>
            <a:endParaRPr lang="en-US" sz="2000" dirty="0" smtClean="0"/>
          </a:p>
        </p:txBody>
      </p:sp>
      <p:sp>
        <p:nvSpPr>
          <p:cNvPr id="4" name="Rectangle 3"/>
          <p:cNvSpPr/>
          <p:nvPr/>
        </p:nvSpPr>
        <p:spPr>
          <a:xfrm>
            <a:off x="1979712" y="4797152"/>
            <a:ext cx="6984776" cy="1938992"/>
          </a:xfrm>
          <a:prstGeom prst="rect">
            <a:avLst/>
          </a:prstGeom>
          <a:solidFill>
            <a:srgbClr val="FFFF00"/>
          </a:solidFill>
        </p:spPr>
        <p:txBody>
          <a:bodyPr wrap="square">
            <a:spAutoFit/>
          </a:bodyPr>
          <a:lstStyle/>
          <a:p>
            <a:pPr algn="just"/>
            <a:r>
              <a:rPr lang="en-IN" sz="2000" b="1" dirty="0" smtClean="0">
                <a:solidFill>
                  <a:srgbClr val="006600"/>
                </a:solidFill>
              </a:rPr>
              <a:t>MESSAGE FROM PRESIDENT  ISNT </a:t>
            </a:r>
            <a:r>
              <a:rPr lang="en-IN" sz="2000" dirty="0" smtClean="0"/>
              <a:t>– </a:t>
            </a:r>
            <a:r>
              <a:rPr lang="en-IN" sz="2000" b="1" dirty="0" smtClean="0">
                <a:solidFill>
                  <a:srgbClr val="000099"/>
                </a:solidFill>
              </a:rPr>
              <a:t>Greetings from India and ISNT.  We would be privileged to host WCNR 12 and would ensure that it is organised to the highest international standards and commensurate with the expectations of ISNR.  Give us an opportunity to enhance Neutron radiography applications in India and Asian region. </a:t>
            </a:r>
            <a:endParaRPr lang="en-IN" sz="2000" b="1" dirty="0">
              <a:solidFill>
                <a:srgbClr val="000099"/>
              </a:solidFill>
            </a:endParaRPr>
          </a:p>
        </p:txBody>
      </p:sp>
      <p:pic>
        <p:nvPicPr>
          <p:cNvPr id="5" name="Picture 4" descr="IMG-20180312-WA0000.jpg"/>
          <p:cNvPicPr/>
          <p:nvPr/>
        </p:nvPicPr>
        <p:blipFill>
          <a:blip r:embed="rId2" cstate="print"/>
          <a:stretch>
            <a:fillRect/>
          </a:stretch>
        </p:blipFill>
        <p:spPr>
          <a:xfrm>
            <a:off x="323528" y="4797152"/>
            <a:ext cx="1584176" cy="1800200"/>
          </a:xfrm>
          <a:prstGeom prst="rect">
            <a:avLst/>
          </a:prstGeom>
        </p:spPr>
      </p:pic>
    </p:spTree>
  </p:cSld>
  <p:clrMapOvr>
    <a:masterClrMapping/>
  </p:clrMapOvr>
  <p:transition spd="slow" advTm="5000">
    <p:randomBar dir="vert"/>
  </p:transition>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descr="thankyousomuch.jpg"/>
          <p:cNvPicPr>
            <a:picLocks noChangeAspect="1"/>
          </p:cNvPicPr>
          <p:nvPr/>
        </p:nvPicPr>
        <p:blipFill>
          <a:blip r:embed="rId2" cstate="print"/>
          <a:stretch>
            <a:fillRect/>
          </a:stretch>
        </p:blipFill>
        <p:spPr>
          <a:xfrm>
            <a:off x="1428728" y="1285860"/>
            <a:ext cx="6350000" cy="4254500"/>
          </a:xfrm>
          <a:prstGeom prst="rect">
            <a:avLst/>
          </a:prstGeom>
          <a:ln>
            <a:noFill/>
          </a:ln>
          <a:effectLst>
            <a:softEdge rad="112500"/>
          </a:effectLst>
        </p:spPr>
      </p:pic>
    </p:spTree>
    <p:extLst>
      <p:ext uri="{BB962C8B-B14F-4D97-AF65-F5344CB8AC3E}">
        <p14:creationId xmlns="" xmlns:p14="http://schemas.microsoft.com/office/powerpoint/2010/main" val="3776361446"/>
      </p:ext>
    </p:extLst>
  </p:cSld>
  <p:clrMapOvr>
    <a:masterClrMapping/>
  </p:clrMapOvr>
  <p:transition spd="slow" advClick="0" advTm="5000">
    <p:randomBar dir="vert"/>
  </p:transition>
</p:sld>
</file>

<file path=ppt/theme/_rels/theme6.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TP102397072_templat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TP102397072_templat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1293</TotalTime>
  <Words>2286</Words>
  <Application>Microsoft Office PowerPoint</Application>
  <PresentationFormat>On-screen Show (4:3)</PresentationFormat>
  <Paragraphs>418</Paragraphs>
  <Slides>41</Slides>
  <Notes>9</Notes>
  <HiddenSlides>0</HiddenSlides>
  <MMClips>0</MMClips>
  <ScaleCrop>false</ScaleCrop>
  <HeadingPairs>
    <vt:vector size="6" baseType="variant">
      <vt:variant>
        <vt:lpstr>Theme</vt:lpstr>
      </vt:variant>
      <vt:variant>
        <vt:i4>6</vt:i4>
      </vt:variant>
      <vt:variant>
        <vt:lpstr>Embedded OLE Servers</vt:lpstr>
      </vt:variant>
      <vt:variant>
        <vt:i4>1</vt:i4>
      </vt:variant>
      <vt:variant>
        <vt:lpstr>Slide Titles</vt:lpstr>
      </vt:variant>
      <vt:variant>
        <vt:i4>41</vt:i4>
      </vt:variant>
    </vt:vector>
  </HeadingPairs>
  <TitlesOfParts>
    <vt:vector size="48" baseType="lpstr">
      <vt:lpstr>Office Theme</vt:lpstr>
      <vt:lpstr>TP102397072_template</vt:lpstr>
      <vt:lpstr>1_TP102397072_template</vt:lpstr>
      <vt:lpstr>Default Design</vt:lpstr>
      <vt:lpstr>1_Default Design</vt:lpstr>
      <vt:lpstr>Concourse</vt:lpstr>
      <vt:lpstr>Photo Editor Photo</vt:lpstr>
      <vt:lpstr>Slide 1</vt:lpstr>
      <vt:lpstr>Structure of the Presentation</vt:lpstr>
      <vt:lpstr>Slide 3</vt:lpstr>
      <vt:lpstr>Slide 4</vt:lpstr>
      <vt:lpstr>Slide 5</vt:lpstr>
      <vt:lpstr>Slide 6</vt:lpstr>
      <vt:lpstr>Slide 7</vt:lpstr>
      <vt:lpstr>Slide 8</vt:lpstr>
      <vt:lpstr>Slide 9</vt:lpstr>
      <vt:lpstr>Typical NR and X-ray images of Pyrodevices</vt:lpstr>
      <vt:lpstr>Slide 11</vt:lpstr>
      <vt:lpstr>Slide 12</vt:lpstr>
      <vt:lpstr>Slide 13</vt:lpstr>
      <vt:lpstr>Slide 14</vt:lpstr>
      <vt:lpstr>Slide 15</vt:lpstr>
      <vt:lpstr>Slide 16</vt:lpstr>
      <vt:lpstr>Slide 17</vt:lpstr>
      <vt:lpstr>Stack length from Neutron Radiography</vt:lpstr>
      <vt:lpstr>Slide 19</vt:lpstr>
      <vt:lpstr>Slide 20</vt:lpstr>
      <vt:lpstr>Slide 21</vt:lpstr>
      <vt:lpstr>TURBINE BLADE WITH COOLING PASSAGE TRAPPED WITH CORE MATERIAL</vt:lpstr>
      <vt:lpstr>Slide 23</vt:lpstr>
      <vt:lpstr>Lubricated and Unlubricated  chain links</vt:lpstr>
      <vt:lpstr>Slide 25</vt:lpstr>
      <vt:lpstr>Slide 26</vt:lpstr>
      <vt:lpstr>Slide 27</vt:lpstr>
      <vt:lpstr>Major Labs working in India (Typical list – Not Exhaustive)</vt:lpstr>
      <vt:lpstr>Publications from India - Typical</vt:lpstr>
      <vt:lpstr>Slide 30</vt:lpstr>
      <vt:lpstr>Slide 31</vt:lpstr>
      <vt:lpstr>Slide 32</vt:lpstr>
      <vt:lpstr>Slide 33</vt:lpstr>
      <vt:lpstr>12th World Conference on Neutron Radiography  What it means to the Asian Community</vt:lpstr>
      <vt:lpstr>Scientific Highlights</vt:lpstr>
      <vt:lpstr>Other Details</vt:lpstr>
      <vt:lpstr>Technical Details</vt:lpstr>
      <vt:lpstr>About ISNT</vt:lpstr>
      <vt:lpstr>Slide 39</vt:lpstr>
      <vt:lpstr>ISNT Experience on International Events</vt:lpstr>
      <vt:lpstr>Slide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Infrared Thermography in India</dc:title>
  <dc:creator>Venkatraman Doctor</dc:creator>
  <cp:lastModifiedBy>admin</cp:lastModifiedBy>
  <cp:revision>118</cp:revision>
  <dcterms:created xsi:type="dcterms:W3CDTF">2006-08-16T00:00:00Z</dcterms:created>
  <dcterms:modified xsi:type="dcterms:W3CDTF">2018-09-02T02:03:14Z</dcterms:modified>
</cp:coreProperties>
</file>