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63" r:id="rId3"/>
    <p:sldId id="262" r:id="rId4"/>
    <p:sldId id="260" r:id="rId5"/>
    <p:sldId id="259" r:id="rId6"/>
    <p:sldId id="257" r:id="rId7"/>
    <p:sldId id="258" r:id="rId8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3" autoAdjust="0"/>
    <p:restoredTop sz="94660"/>
  </p:normalViewPr>
  <p:slideViewPr>
    <p:cSldViewPr snapToGrid="0">
      <p:cViewPr>
        <p:scale>
          <a:sx n="67" d="100"/>
          <a:sy n="67" d="100"/>
        </p:scale>
        <p:origin x="658" y="41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38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13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05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54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4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46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758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69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84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12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38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B5D0B-D361-4334-AE18-C898F25B8F59}" type="datetimeFigureOut">
              <a:rPr kumimoji="1" lang="ja-JP" altLang="en-US" smtClean="0"/>
              <a:t>2018/9/4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0AA71-2437-42FA-B68B-56517A19D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44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0A502F-4AF7-4243-82BD-8441DFD5D3E5}"/>
              </a:ext>
            </a:extLst>
          </p:cNvPr>
          <p:cNvSpPr txBox="1"/>
          <p:nvPr/>
        </p:nvSpPr>
        <p:spPr>
          <a:xfrm>
            <a:off x="243345" y="67744"/>
            <a:ext cx="542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i="1" dirty="0"/>
              <a:t>WCNR-12</a:t>
            </a:r>
            <a:r>
              <a:rPr kumimoji="1" lang="ja-JP" altLang="en-US" sz="3600" b="1" i="1" dirty="0"/>
              <a:t> </a:t>
            </a:r>
            <a:r>
              <a:rPr kumimoji="1" lang="en-US" altLang="ja-JP" sz="3600" b="1" i="1" dirty="0"/>
              <a:t>Candidate:</a:t>
            </a:r>
            <a:r>
              <a:rPr kumimoji="1" lang="ja-JP" altLang="en-US" sz="3600" b="1" i="1" dirty="0"/>
              <a:t> </a:t>
            </a:r>
            <a:r>
              <a:rPr kumimoji="1" lang="en-US" altLang="ja-JP" sz="3600" b="1" i="1" dirty="0"/>
              <a:t>Japan</a:t>
            </a:r>
            <a:endParaRPr kumimoji="1" lang="ja-JP" altLang="en-US" sz="3600" b="1" i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838590-1F72-493B-8C14-FAEE7E0B18D2}"/>
              </a:ext>
            </a:extLst>
          </p:cNvPr>
          <p:cNvSpPr txBox="1"/>
          <p:nvPr/>
        </p:nvSpPr>
        <p:spPr>
          <a:xfrm>
            <a:off x="147781" y="710369"/>
            <a:ext cx="571021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WCNR-1	  1981	San Diego, USA				USA</a:t>
            </a:r>
          </a:p>
          <a:p>
            <a:r>
              <a:rPr kumimoji="1" lang="en-US" altLang="ja-JP" sz="2000" b="1" dirty="0"/>
              <a:t>WCNR-2	  1986	Paris, France					EU</a:t>
            </a:r>
          </a:p>
          <a:p>
            <a:r>
              <a:rPr kumimoji="1" lang="en-US" altLang="ja-JP" sz="2000" b="1" u="sng" dirty="0">
                <a:solidFill>
                  <a:srgbClr val="FF0000"/>
                </a:solidFill>
              </a:rPr>
              <a:t>WCNR-3	  1989	Osaka, Japan				Asia</a:t>
            </a:r>
          </a:p>
          <a:p>
            <a:r>
              <a:rPr kumimoji="1" lang="en-US" altLang="ja-JP" sz="2000" b="1" dirty="0"/>
              <a:t>WCNR-4	  1992	San Francisco, USA			USA</a:t>
            </a:r>
          </a:p>
          <a:p>
            <a:r>
              <a:rPr kumimoji="1" lang="en-US" altLang="ja-JP" sz="2000" b="1" dirty="0"/>
              <a:t>WCNR-5	  1996	Berlin, Germany				EU</a:t>
            </a:r>
          </a:p>
          <a:p>
            <a:r>
              <a:rPr kumimoji="1" lang="en-US" altLang="ja-JP" sz="2000" b="1" u="sng" dirty="0">
                <a:solidFill>
                  <a:srgbClr val="FF0000"/>
                </a:solidFill>
              </a:rPr>
              <a:t>WCNR-6	  1999	Osaka, Japan				Asia</a:t>
            </a:r>
          </a:p>
          <a:p>
            <a:r>
              <a:rPr kumimoji="1" lang="en-US" altLang="ja-JP" sz="2000" b="1" dirty="0"/>
              <a:t>WCNR-7	  2002	Rome, Italy					EU</a:t>
            </a:r>
          </a:p>
          <a:p>
            <a:r>
              <a:rPr kumimoji="1" lang="en-US" altLang="ja-JP" sz="2000" b="1" dirty="0"/>
              <a:t>WCNR-8	  2006	</a:t>
            </a:r>
            <a:r>
              <a:rPr kumimoji="1" lang="en-US" altLang="ja-JP" sz="2000" b="1" dirty="0" err="1"/>
              <a:t>Gaitherburg</a:t>
            </a:r>
            <a:r>
              <a:rPr kumimoji="1" lang="en-US" altLang="ja-JP" sz="2000" b="1" dirty="0"/>
              <a:t>, USA			USA</a:t>
            </a:r>
          </a:p>
          <a:p>
            <a:r>
              <a:rPr kumimoji="1" lang="en-US" altLang="ja-JP" sz="2000" b="1" dirty="0"/>
              <a:t>WCNR-9	  2010	Kwa </a:t>
            </a:r>
            <a:r>
              <a:rPr kumimoji="1" lang="en-US" altLang="ja-JP" sz="2000" b="1" dirty="0" err="1"/>
              <a:t>Maritane</a:t>
            </a:r>
            <a:r>
              <a:rPr kumimoji="1" lang="en-US" altLang="ja-JP" sz="2000" b="1" dirty="0"/>
              <a:t>, South Africa	AF</a:t>
            </a:r>
          </a:p>
          <a:p>
            <a:r>
              <a:rPr kumimoji="1" lang="en-US" altLang="ja-JP" sz="2000" b="1" dirty="0"/>
              <a:t>WCNR-10 2014	Grindelwald, Switzerland		EU</a:t>
            </a:r>
          </a:p>
          <a:p>
            <a:r>
              <a:rPr kumimoji="1" lang="en-US" altLang="ja-JP" sz="2000" b="1" dirty="0"/>
              <a:t>WCNR-11 2018	Sydney, Australia				OC </a:t>
            </a:r>
            <a:endParaRPr kumimoji="1" lang="ja-JP" altLang="en-US" sz="20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4723658-5EFC-4397-B5B8-E1B300D638DB}"/>
              </a:ext>
            </a:extLst>
          </p:cNvPr>
          <p:cNvSpPr txBox="1"/>
          <p:nvPr/>
        </p:nvSpPr>
        <p:spPr>
          <a:xfrm>
            <a:off x="147781" y="4780987"/>
            <a:ext cx="28419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1957	JRR-1(shut down)</a:t>
            </a:r>
          </a:p>
          <a:p>
            <a:r>
              <a:rPr kumimoji="1" lang="en-US" altLang="ja-JP" b="1" dirty="0"/>
              <a:t>1960	JRR-2 (shut down)</a:t>
            </a:r>
          </a:p>
          <a:p>
            <a:r>
              <a:rPr kumimoji="1" lang="en-US" altLang="ja-JP" b="1" dirty="0"/>
              <a:t>1962	JRR-3 (modified)</a:t>
            </a:r>
          </a:p>
          <a:p>
            <a:r>
              <a:rPr kumimoji="1" lang="en-US" altLang="ja-JP" b="1" dirty="0"/>
              <a:t>1964	KUR	</a:t>
            </a:r>
          </a:p>
          <a:p>
            <a:r>
              <a:rPr kumimoji="1" lang="en-US" altLang="ja-JP" b="1" dirty="0"/>
              <a:t>1990	JRR-3(M)</a:t>
            </a:r>
          </a:p>
          <a:p>
            <a:r>
              <a:rPr kumimoji="1" lang="en-US" altLang="ja-JP" b="1" dirty="0"/>
              <a:t>2008	J-PARC</a:t>
            </a:r>
            <a:endParaRPr kumimoji="1" lang="ja-JP" altLang="en-US" b="1" dirty="0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48A65E99-6D10-41E2-947C-9493E4D5C17F}"/>
              </a:ext>
            </a:extLst>
          </p:cNvPr>
          <p:cNvSpPr/>
          <p:nvPr/>
        </p:nvSpPr>
        <p:spPr>
          <a:xfrm>
            <a:off x="2117388" y="5962904"/>
            <a:ext cx="544946" cy="184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72B0ED-0028-4DC9-B6A7-8B6FBBD896F5}"/>
              </a:ext>
            </a:extLst>
          </p:cNvPr>
          <p:cNvSpPr txBox="1"/>
          <p:nvPr/>
        </p:nvSpPr>
        <p:spPr>
          <a:xfrm>
            <a:off x="2841132" y="5580824"/>
            <a:ext cx="3780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E-2, B-4 Two Imaging Port</a:t>
            </a:r>
          </a:p>
          <a:p>
            <a:r>
              <a:rPr kumimoji="1" lang="en-US" altLang="ja-JP" b="1" dirty="0"/>
              <a:t>TNRF, CNRF  will be restarted in 2020!</a:t>
            </a:r>
          </a:p>
          <a:p>
            <a:r>
              <a:rPr kumimoji="1" lang="en-US" altLang="ja-JP" b="1" dirty="0"/>
              <a:t>2014	RADEN(BL22)</a:t>
            </a:r>
            <a:endParaRPr kumimoji="1" lang="ja-JP" altLang="en-US" b="1" dirty="0"/>
          </a:p>
        </p:txBody>
      </p:sp>
      <p:pic>
        <p:nvPicPr>
          <p:cNvPr id="10" name="Picture 425" descr="24">
            <a:extLst>
              <a:ext uri="{FF2B5EF4-FFF2-40B4-BE49-F238E27FC236}">
                <a16:creationId xmlns:a16="http://schemas.microsoft.com/office/drawing/2014/main" id="{0C744627-DC61-4A7E-BE91-E8ED28394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2123" y="285451"/>
            <a:ext cx="2814776" cy="165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F100257-3D29-4CD0-B107-94217018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123" y="2100025"/>
            <a:ext cx="2814776" cy="211108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4238" y="4404410"/>
            <a:ext cx="2822661" cy="211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949F6E-85DC-4D95-A496-BF86C2B6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842" y="4188244"/>
            <a:ext cx="2174167" cy="144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1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図 70" descr="RAT_141107_Flower_color.jpg"/>
          <p:cNvPicPr>
            <a:picLocks noChangeAspect="1"/>
          </p:cNvPicPr>
          <p:nvPr/>
        </p:nvPicPr>
        <p:blipFill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331" y="664424"/>
            <a:ext cx="6197738" cy="6197738"/>
          </a:xfrm>
          <a:prstGeom prst="rect">
            <a:avLst/>
          </a:prstGeom>
        </p:spPr>
      </p:pic>
      <p:grpSp>
        <p:nvGrpSpPr>
          <p:cNvPr id="11" name="図形グループ 10"/>
          <p:cNvGrpSpPr/>
          <p:nvPr/>
        </p:nvGrpSpPr>
        <p:grpSpPr>
          <a:xfrm>
            <a:off x="76805" y="-171115"/>
            <a:ext cx="4231035" cy="4407329"/>
            <a:chOff x="-36051" y="15537"/>
            <a:chExt cx="4699364" cy="4895171"/>
          </a:xfrm>
        </p:grpSpPr>
        <p:pic>
          <p:nvPicPr>
            <p:cNvPr id="12" name="Picture 2" descr="http://www.j-parc.jp/researcher/MatLife/ja/instrumentation/images/beamlines_2014APR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051" y="15537"/>
              <a:ext cx="4699364" cy="4895171"/>
            </a:xfrm>
            <a:prstGeom prst="rect">
              <a:avLst/>
            </a:prstGeom>
            <a:noFill/>
            <a:extLst/>
          </p:spPr>
        </p:pic>
        <p:cxnSp>
          <p:nvCxnSpPr>
            <p:cNvPr id="14" name="直線コネクタ 13"/>
            <p:cNvCxnSpPr/>
            <p:nvPr/>
          </p:nvCxnSpPr>
          <p:spPr>
            <a:xfrm>
              <a:off x="3134741" y="3497646"/>
              <a:ext cx="997087" cy="0"/>
            </a:xfrm>
            <a:prstGeom prst="line">
              <a:avLst/>
            </a:prstGeom>
            <a:solidFill>
              <a:srgbClr val="FFFFFF"/>
            </a:solidFill>
            <a:ln w="76200">
              <a:solidFill>
                <a:srgbClr val="0000FF"/>
              </a:solidFill>
            </a:ln>
          </p:spPr>
        </p:cxnSp>
        <p:sp>
          <p:nvSpPr>
            <p:cNvPr id="10" name="円/楕円 9"/>
            <p:cNvSpPr/>
            <p:nvPr/>
          </p:nvSpPr>
          <p:spPr>
            <a:xfrm>
              <a:off x="2299481" y="2573541"/>
              <a:ext cx="252675" cy="25267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矢印コネクタ 5"/>
            <p:cNvCxnSpPr/>
            <p:nvPr/>
          </p:nvCxnSpPr>
          <p:spPr>
            <a:xfrm>
              <a:off x="940294" y="2699879"/>
              <a:ext cx="1489747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図 31" descr="IMG_1670-1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0022" y="891288"/>
            <a:ext cx="3061133" cy="1893334"/>
          </a:xfrm>
          <a:prstGeom prst="rect">
            <a:avLst/>
          </a:prstGeom>
        </p:spPr>
      </p:pic>
      <p:pic>
        <p:nvPicPr>
          <p:cNvPr id="38" name="図 37" descr="DSCN7610-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096" y="2797475"/>
            <a:ext cx="3061429" cy="1973143"/>
          </a:xfrm>
          <a:prstGeom prst="rect">
            <a:avLst/>
          </a:prstGeom>
        </p:spPr>
      </p:pic>
      <p:sp>
        <p:nvSpPr>
          <p:cNvPr id="57" name="テキスト ボックス 56"/>
          <p:cNvSpPr txBox="1">
            <a:spLocks noChangeArrowheads="1"/>
          </p:cNvSpPr>
          <p:nvPr/>
        </p:nvSpPr>
        <p:spPr bwMode="auto">
          <a:xfrm>
            <a:off x="96299" y="-12790"/>
            <a:ext cx="5472559" cy="49244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HGPｺﾞｼｯｸE" charset="0"/>
                <a:cs typeface="HGPｺﾞｼｯｸE" charset="0"/>
              </a:rPr>
              <a:t>RADEN</a:t>
            </a:r>
            <a:r>
              <a:rPr lang="en-US" altLang="ja-JP" sz="3200" b="1" dirty="0">
                <a:solidFill>
                  <a:srgbClr val="1F497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HGPｺﾞｼｯｸE" charset="0"/>
                <a:cs typeface="HGPｺﾞｼｯｸE" charset="0"/>
              </a:rPr>
              <a:t> </a:t>
            </a:r>
            <a:r>
              <a:rPr lang="en-US" altLang="ja-JP" sz="1800" b="1" dirty="0">
                <a:solidFill>
                  <a:srgbClr val="1F497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HGPｺﾞｼｯｸE" charset="0"/>
                <a:cs typeface="HGPｺﾞｼｯｸE" charset="0"/>
              </a:rPr>
              <a:t>-Energy-Resolved Neutron Imaging System-</a:t>
            </a:r>
          </a:p>
        </p:txBody>
      </p:sp>
      <p:sp>
        <p:nvSpPr>
          <p:cNvPr id="58" name="正方形/長方形 57"/>
          <p:cNvSpPr/>
          <p:nvPr/>
        </p:nvSpPr>
        <p:spPr>
          <a:xfrm>
            <a:off x="517451" y="487143"/>
            <a:ext cx="8965813" cy="410369"/>
          </a:xfrm>
          <a:prstGeom prst="rect">
            <a:avLst/>
          </a:prstGeom>
          <a:solidFill>
            <a:srgbClr val="FFFFFF">
              <a:alpha val="85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HGPｺﾞｼｯｸE" charset="0"/>
                <a:cs typeface="Calibri"/>
              </a:rPr>
              <a:t>The first instrument dedicated to Energy-Resolved Neutron Imaging</a:t>
            </a:r>
          </a:p>
        </p:txBody>
      </p:sp>
      <p:pic>
        <p:nvPicPr>
          <p:cNvPr id="50" name="Picture 4" descr="J:\home\kai\Raden\First_beam\RADEN_first-beam.jpg"/>
          <p:cNvPicPr>
            <a:picLocks noChangeAspect="1" noChangeArrowheads="1"/>
          </p:cNvPicPr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4047" y="905002"/>
            <a:ext cx="1860610" cy="114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3595569" y="2818111"/>
            <a:ext cx="3153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0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First Beam in Nov. 2014</a:t>
            </a:r>
          </a:p>
          <a:p>
            <a:pPr algn="r"/>
            <a:r>
              <a:rPr kumimoji="1" lang="en-US" altLang="ja-JP" sz="2000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User program from JFY 2015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grpSp>
        <p:nvGrpSpPr>
          <p:cNvPr id="59" name="図形グループ 58"/>
          <p:cNvGrpSpPr/>
          <p:nvPr/>
        </p:nvGrpSpPr>
        <p:grpSpPr>
          <a:xfrm>
            <a:off x="-150037" y="3832879"/>
            <a:ext cx="4704105" cy="3134351"/>
            <a:chOff x="83128" y="-743593"/>
            <a:chExt cx="5607336" cy="3736175"/>
          </a:xfrm>
        </p:grpSpPr>
        <p:grpSp>
          <p:nvGrpSpPr>
            <p:cNvPr id="60" name="図形グループ 59"/>
            <p:cNvGrpSpPr/>
            <p:nvPr/>
          </p:nvGrpSpPr>
          <p:grpSpPr>
            <a:xfrm>
              <a:off x="83128" y="-743593"/>
              <a:ext cx="5607336" cy="3736175"/>
              <a:chOff x="83128" y="-743593"/>
              <a:chExt cx="5607336" cy="3736175"/>
            </a:xfrm>
          </p:grpSpPr>
          <p:pic>
            <p:nvPicPr>
              <p:cNvPr id="62" name="図 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128" y="338527"/>
                <a:ext cx="3022136" cy="2654055"/>
              </a:xfrm>
              <a:prstGeom prst="rect">
                <a:avLst/>
              </a:prstGeom>
            </p:spPr>
          </p:pic>
          <p:pic>
            <p:nvPicPr>
              <p:cNvPr id="63" name="図 6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88450" y="293679"/>
                <a:ext cx="3002014" cy="2580150"/>
              </a:xfrm>
              <a:prstGeom prst="rect">
                <a:avLst/>
              </a:prstGeom>
            </p:spPr>
          </p:pic>
          <p:pic>
            <p:nvPicPr>
              <p:cNvPr id="64" name="Picture 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782" y="-743593"/>
                <a:ext cx="5007683" cy="1082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" name="テキスト ボックス 60"/>
            <p:cNvSpPr txBox="1"/>
            <p:nvPr/>
          </p:nvSpPr>
          <p:spPr>
            <a:xfrm>
              <a:off x="2032626" y="47099"/>
              <a:ext cx="2108228" cy="309980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lIns="0" tIns="0" rIns="0" bIns="0" rtlCol="0">
              <a:spAutoFit/>
            </a:bodyPr>
            <a:lstStyle>
              <a:defPPr>
                <a:defRPr lang="ja-JP"/>
              </a:defPPr>
              <a:lvl1pPr>
                <a:defRPr b="1">
                  <a:solidFill>
                    <a:srgbClr val="0432FF"/>
                  </a:solidFill>
                  <a:effectLst>
                    <a:outerShdw blurRad="12700" dist="76200" dir="5400000" algn="ctr" rotWithShape="0">
                      <a:schemeClr val="bg1"/>
                    </a:outerShdw>
                  </a:effectLst>
                </a:defRPr>
              </a:lvl1pPr>
            </a:lstStyle>
            <a:p>
              <a:r>
                <a:rPr lang="en-US" altLang="ja-JP" sz="1600" dirty="0">
                  <a:solidFill>
                    <a:srgbClr val="FF0000"/>
                  </a:solidFill>
                  <a:effectLst>
                    <a:outerShdw blurRad="12700" dist="76200" dir="5400000" algn="ctr" rotWithShape="0">
                      <a:schemeClr val="bg1">
                        <a:lumMod val="75000"/>
                      </a:schemeClr>
                    </a:outerShdw>
                  </a:effectLst>
                </a:rPr>
                <a:t>Bragg-Edge Imaging</a:t>
              </a:r>
              <a:endParaRPr lang="ja-JP" altLang="en-US" sz="1600" dirty="0">
                <a:solidFill>
                  <a:srgbClr val="FF0000"/>
                </a:solidFill>
                <a:effectLst>
                  <a:outerShdw blurRad="12700" dist="76200" dir="5400000" algn="ctr" rotWithShape="0">
                    <a:schemeClr val="bg1">
                      <a:lumMod val="75000"/>
                    </a:schemeClr>
                  </a:outerShdw>
                </a:effectLst>
              </a:endParaRPr>
            </a:p>
          </p:txBody>
        </p:sp>
      </p:grpSp>
      <p:pic>
        <p:nvPicPr>
          <p:cNvPr id="15" name="図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66" y="4927580"/>
            <a:ext cx="5384969" cy="1894118"/>
          </a:xfrm>
          <a:prstGeom prst="rect">
            <a:avLst/>
          </a:prstGeom>
        </p:spPr>
      </p:pic>
      <p:sp>
        <p:nvSpPr>
          <p:cNvPr id="67" name="テキスト ボックス 66"/>
          <p:cNvSpPr txBox="1"/>
          <p:nvPr/>
        </p:nvSpPr>
        <p:spPr>
          <a:xfrm>
            <a:off x="6441447" y="4848340"/>
            <a:ext cx="1723383" cy="27699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b="1" dirty="0">
                <a:solidFill>
                  <a:srgbClr val="0432FF"/>
                </a:solidFill>
                <a:effectLst>
                  <a:outerShdw blurRad="12700" dist="76200" dir="5400000" algn="ctr" rotWithShape="0">
                    <a:schemeClr val="bg1">
                      <a:lumMod val="75000"/>
                    </a:schemeClr>
                  </a:outerShdw>
                </a:effectLst>
              </a:rPr>
              <a:t>Magnetic Imaging</a:t>
            </a:r>
            <a:endParaRPr kumimoji="1" lang="ja-JP" altLang="en-US" b="1" dirty="0">
              <a:solidFill>
                <a:srgbClr val="0432FF"/>
              </a:solidFill>
              <a:effectLst>
                <a:outerShdw blurRad="12700" dist="76200" dir="5400000" algn="ctr" rotWithShape="0">
                  <a:schemeClr val="bg1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954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3" y="823604"/>
            <a:ext cx="5544346" cy="347207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A0377D-3531-9945-9DE9-7BE3DCB0E851}"/>
              </a:ext>
            </a:extLst>
          </p:cNvPr>
          <p:cNvSpPr txBox="1"/>
          <p:nvPr/>
        </p:nvSpPr>
        <p:spPr>
          <a:xfrm>
            <a:off x="381000" y="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J-PARC current status and upgrade to 1MW operation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70840" y="553771"/>
            <a:ext cx="2853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J-PARC power history at MLF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4628" y="1732629"/>
            <a:ext cx="1934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B050"/>
                </a:solidFill>
              </a:rPr>
              <a:t>500 kW operation</a:t>
            </a:r>
          </a:p>
          <a:p>
            <a:r>
              <a:rPr lang="en-US" altLang="ja-JP" b="1" dirty="0">
                <a:solidFill>
                  <a:srgbClr val="00B050"/>
                </a:solidFill>
              </a:rPr>
              <a:t>at present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>
            <a:off x="624628" y="2413490"/>
            <a:ext cx="4114800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3968" y="495956"/>
            <a:ext cx="3691032" cy="6043925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6484523" y="6160442"/>
            <a:ext cx="262890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rgbClr val="FF0000"/>
                </a:solidFill>
              </a:rPr>
              <a:t>Succeeded </a:t>
            </a:r>
            <a:r>
              <a:rPr kumimoji="1" lang="en-US" altLang="ja-JP" b="1">
                <a:solidFill>
                  <a:srgbClr val="FF0000"/>
                </a:solidFill>
              </a:rPr>
              <a:t>in 1MW-eq. </a:t>
            </a:r>
            <a:r>
              <a:rPr kumimoji="1" lang="en-US" altLang="ja-JP" b="1" dirty="0">
                <a:solidFill>
                  <a:srgbClr val="FF0000"/>
                </a:solidFill>
              </a:rPr>
              <a:t>operation </a:t>
            </a:r>
            <a:r>
              <a:rPr lang="en-US" altLang="ja-JP" b="1" dirty="0">
                <a:solidFill>
                  <a:srgbClr val="FF0000"/>
                </a:solidFill>
              </a:rPr>
              <a:t>on July 3rd.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6325029" y="1085850"/>
            <a:ext cx="2468880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/>
          <p:cNvSpPr/>
          <p:nvPr/>
        </p:nvSpPr>
        <p:spPr>
          <a:xfrm rot="12630615">
            <a:off x="8775518" y="1117082"/>
            <a:ext cx="310577" cy="19235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73977" y="4657617"/>
            <a:ext cx="5070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Afte</a:t>
            </a:r>
            <a:r>
              <a:rPr lang="en-US" altLang="ja-JP" sz="2400" b="1" dirty="0">
                <a:solidFill>
                  <a:srgbClr val="FF0000"/>
                </a:solidFill>
              </a:rPr>
              <a:t>r several accidents and disaster, we are expecting full-power operation in 2020!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473638" y="2651648"/>
            <a:ext cx="1042328" cy="31892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ja-JP" sz="1600" b="1" dirty="0">
                <a:solidFill>
                  <a:srgbClr val="8064A2">
                    <a:lumMod val="50000"/>
                  </a:srgbClr>
                </a:solidFill>
                <a:latin typeface="Calibri"/>
                <a:ea typeface="游ゴシック"/>
              </a:rPr>
              <a:t>Earthquake</a:t>
            </a:r>
            <a:endParaRPr lang="en-US" altLang="ja-JP" sz="1050" b="1" dirty="0">
              <a:solidFill>
                <a:srgbClr val="8064A2">
                  <a:lumMod val="50000"/>
                </a:srgbClr>
              </a:solidFill>
              <a:latin typeface="Calibri"/>
              <a:ea typeface="游ゴシック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1994802" y="2970574"/>
            <a:ext cx="0" cy="28217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2566354" y="2130917"/>
            <a:ext cx="813034" cy="56514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ja-JP" sz="1600" b="1" dirty="0">
                <a:solidFill>
                  <a:srgbClr val="8064A2">
                    <a:lumMod val="50000"/>
                  </a:srgbClr>
                </a:solidFill>
                <a:latin typeface="Calibri"/>
                <a:ea typeface="游ゴシック"/>
              </a:rPr>
              <a:t>Hadron</a:t>
            </a:r>
          </a:p>
          <a:p>
            <a:r>
              <a:rPr lang="en-US" altLang="ja-JP" sz="1600" b="1" dirty="0">
                <a:solidFill>
                  <a:srgbClr val="8064A2">
                    <a:lumMod val="50000"/>
                  </a:srgbClr>
                </a:solidFill>
                <a:latin typeface="Calibri"/>
                <a:ea typeface="游ゴシック"/>
              </a:rPr>
              <a:t>Accident</a:t>
            </a:r>
            <a:endParaRPr lang="en-US" altLang="ja-JP" sz="1050" b="1" dirty="0">
              <a:solidFill>
                <a:srgbClr val="8064A2">
                  <a:lumMod val="50000"/>
                </a:srgbClr>
              </a:solidFill>
              <a:latin typeface="Calibri"/>
              <a:ea typeface="游ゴシック"/>
            </a:endParaRPr>
          </a:p>
        </p:txBody>
      </p:sp>
      <p:cxnSp>
        <p:nvCxnSpPr>
          <p:cNvPr id="25" name="直線矢印コネクタ 24"/>
          <p:cNvCxnSpPr/>
          <p:nvPr/>
        </p:nvCxnSpPr>
        <p:spPr>
          <a:xfrm>
            <a:off x="2905068" y="2706946"/>
            <a:ext cx="0" cy="28217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3662906" y="1565771"/>
            <a:ext cx="872537" cy="56514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lang="en-US" altLang="ja-JP" sz="1600" b="1" dirty="0">
                <a:solidFill>
                  <a:srgbClr val="8064A2">
                    <a:lumMod val="50000"/>
                  </a:srgbClr>
                </a:solidFill>
                <a:latin typeface="Calibri"/>
                <a:ea typeface="游ゴシック"/>
              </a:rPr>
              <a:t>Hg Target</a:t>
            </a:r>
          </a:p>
          <a:p>
            <a:r>
              <a:rPr lang="en-US" altLang="ja-JP" sz="1600" b="1" dirty="0">
                <a:solidFill>
                  <a:srgbClr val="8064A2">
                    <a:lumMod val="50000"/>
                  </a:srgbClr>
                </a:solidFill>
                <a:latin typeface="Calibri"/>
                <a:ea typeface="游ゴシック"/>
              </a:rPr>
              <a:t>Trouble</a:t>
            </a:r>
            <a:endParaRPr lang="en-US" altLang="ja-JP" sz="1050" b="1" dirty="0">
              <a:solidFill>
                <a:srgbClr val="8064A2">
                  <a:lumMod val="50000"/>
                </a:srgbClr>
              </a:solidFill>
              <a:latin typeface="Calibri"/>
              <a:ea typeface="游ゴシック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3756238" y="2107116"/>
            <a:ext cx="0" cy="28217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14" descr="マークカラー_白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713" y="6191372"/>
            <a:ext cx="531019" cy="4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 descr="無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888" y="6264000"/>
            <a:ext cx="1889522" cy="38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04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32-2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739" y="789862"/>
            <a:ext cx="4170067" cy="287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BC3837-BD12-4CC8-9896-8BF404D875FD}"/>
              </a:ext>
            </a:extLst>
          </p:cNvPr>
          <p:cNvSpPr txBox="1"/>
          <p:nvPr/>
        </p:nvSpPr>
        <p:spPr>
          <a:xfrm>
            <a:off x="681398" y="607393"/>
            <a:ext cx="4271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5MW thermal power reactor </a:t>
            </a:r>
            <a:endParaRPr lang="en-US" altLang="ja-JP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F61A8F5-C7BA-4D4E-8E6D-9EC949DA7B5A}"/>
              </a:ext>
            </a:extLst>
          </p:cNvPr>
          <p:cNvSpPr txBox="1"/>
          <p:nvPr/>
        </p:nvSpPr>
        <p:spPr>
          <a:xfrm>
            <a:off x="381000" y="6096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Kyoto University Research Reactor (KUR) current status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7036" y="1126516"/>
            <a:ext cx="5407571" cy="2308324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kumimoji="1"/>
            </a:lvl1pPr>
          </a:lstStyle>
          <a:p>
            <a:r>
              <a:rPr lang="en-US" altLang="ja-JP" sz="2400" b="1" dirty="0"/>
              <a:t>1964		First critical</a:t>
            </a:r>
          </a:p>
          <a:p>
            <a:r>
              <a:rPr lang="en-US" altLang="ja-JP" sz="2400" b="1" dirty="0"/>
              <a:t>2004-2007	Fuel conversion</a:t>
            </a:r>
          </a:p>
          <a:p>
            <a:r>
              <a:rPr lang="en-US" altLang="ja-JP" sz="2400" b="1" dirty="0"/>
              <a:t>			(93% [HEU] → 20% [LEF])</a:t>
            </a:r>
            <a:endParaRPr lang="ja-JP" altLang="en-US" sz="2400" b="1" dirty="0"/>
          </a:p>
          <a:p>
            <a:r>
              <a:rPr lang="en-US" altLang="ja-JP" sz="2400" b="1" dirty="0"/>
              <a:t>2011.3.11	Fukushima Daiichi accident</a:t>
            </a:r>
          </a:p>
          <a:p>
            <a:r>
              <a:rPr lang="en-US" altLang="ja-JP" sz="2400" b="1" dirty="0"/>
              <a:t>2014.5.26	Suspended for new regulation</a:t>
            </a:r>
          </a:p>
          <a:p>
            <a:r>
              <a:rPr lang="en-US" altLang="ja-JP" sz="2400" b="1" dirty="0"/>
              <a:t>2017.8.29	Re-operation started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5410012" y="2989565"/>
            <a:ext cx="250049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600" b="1" dirty="0"/>
              <a:t>1 cycle : 3days (Tue. – Thu.)</a:t>
            </a:r>
          </a:p>
          <a:p>
            <a:pPr algn="ctr"/>
            <a:r>
              <a:rPr lang="en-US" altLang="ja-JP" sz="1600" b="1" dirty="0"/>
              <a:t>1 MW (45 h) + 5 MW (6 h) </a:t>
            </a:r>
            <a:endParaRPr lang="ja-JP" altLang="en-US" sz="16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3404" y="638171"/>
            <a:ext cx="420656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Two imaging ports in KUR : E-2 &amp;B-4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>
            <a:stCxn id="32" idx="2"/>
          </p:cNvCxnSpPr>
          <p:nvPr/>
        </p:nvCxnSpPr>
        <p:spPr>
          <a:xfrm flipH="1">
            <a:off x="9052560" y="2476126"/>
            <a:ext cx="91440" cy="226803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8359004" y="2789370"/>
            <a:ext cx="254525" cy="218359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593463" y="2420038"/>
            <a:ext cx="2775503" cy="36933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B-4 supermirror guide tube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1634" y="5122969"/>
            <a:ext cx="29923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>
                <a:solidFill>
                  <a:srgbClr val="002060"/>
                </a:solidFill>
              </a:rPr>
              <a:t>E-2 port</a:t>
            </a:r>
          </a:p>
          <a:p>
            <a:r>
              <a:rPr kumimoji="1" lang="en-US" altLang="ja-JP" sz="2000" b="1" dirty="0">
                <a:solidFill>
                  <a:srgbClr val="7030A0"/>
                </a:solidFill>
              </a:rPr>
              <a:t>  conventional NRG and CT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8194" y="3531293"/>
            <a:ext cx="3630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>
                <a:solidFill>
                  <a:srgbClr val="002060"/>
                </a:solidFill>
              </a:rPr>
              <a:t>B-4 port</a:t>
            </a:r>
          </a:p>
          <a:p>
            <a:r>
              <a:rPr kumimoji="1" lang="en-US" altLang="ja-JP" sz="2000" b="1" dirty="0">
                <a:solidFill>
                  <a:srgbClr val="7030A0"/>
                </a:solidFill>
              </a:rPr>
              <a:t>  conventional and dynamic NRG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5155817" y="5505712"/>
            <a:ext cx="4618094" cy="1215521"/>
            <a:chOff x="135091" y="5577631"/>
            <a:chExt cx="4618094" cy="1215521"/>
          </a:xfrm>
        </p:grpSpPr>
        <p:pic>
          <p:nvPicPr>
            <p:cNvPr id="17" name="Picture 10" descr="C:\Users\kawabata\Documents\文書１\実験・申請\課題申請\H23度申請\京大炉申請\東京理科大\H23_11_10 _実験風景\01-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35091" y="5651771"/>
              <a:ext cx="1157302" cy="1130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図 9" descr="説明: \\TS-WXL3E1\share\研究共有\TNRF\2011\KUR\KUR結果\PP繊維の効果\やり直し\D7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305704" y="5865505"/>
              <a:ext cx="3447481" cy="927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テキスト ボックス 18"/>
            <p:cNvSpPr txBox="1"/>
            <p:nvPr/>
          </p:nvSpPr>
          <p:spPr>
            <a:xfrm>
              <a:off x="1275224" y="5577631"/>
              <a:ext cx="17765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Explosion of concrete</a:t>
              </a:r>
              <a:endPara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33914" y="3403608"/>
            <a:ext cx="575323" cy="338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3842736" y="3423571"/>
            <a:ext cx="821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Boiling</a:t>
            </a:r>
          </a:p>
          <a:p>
            <a:pPr algn="ctr"/>
            <a:r>
              <a:rPr kumimoji="1"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pipe</a:t>
            </a:r>
            <a:endParaRPr kumimoji="1"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371912" y="3766409"/>
            <a:ext cx="1813502" cy="1644838"/>
            <a:chOff x="4993699" y="3814310"/>
            <a:chExt cx="1813502" cy="1644838"/>
          </a:xfrm>
        </p:grpSpPr>
        <p:pic>
          <p:nvPicPr>
            <p:cNvPr id="2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798" y="4087548"/>
              <a:ext cx="1685925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テキスト ボックス 23"/>
            <p:cNvSpPr txBox="1"/>
            <p:nvPr/>
          </p:nvSpPr>
          <p:spPr>
            <a:xfrm>
              <a:off x="4993699" y="5205232"/>
              <a:ext cx="18135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kumimoji="1" lang="en-US" altLang="ja-JP" sz="10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1min     3min     5min    10min</a:t>
              </a:r>
              <a:endParaRPr kumimoji="1" lang="ja-JP" alt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478157" y="3814310"/>
              <a:ext cx="792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Fuel cell</a:t>
              </a:r>
              <a:endPara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6" name="Picture 18" descr="C:\Users\Adachi\Desktop\中性子図まとめ\画像解析横\12_6_yoko\Temp.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53350" y="4033802"/>
            <a:ext cx="1247775" cy="1464196"/>
          </a:xfrm>
          <a:prstGeom prst="rect">
            <a:avLst/>
          </a:prstGeom>
          <a:noFill/>
          <a:extLst/>
        </p:spPr>
      </p:pic>
      <p:sp>
        <p:nvSpPr>
          <p:cNvPr id="27" name="下矢印 26"/>
          <p:cNvSpPr/>
          <p:nvPr/>
        </p:nvSpPr>
        <p:spPr>
          <a:xfrm rot="5400000">
            <a:off x="9023255" y="4872956"/>
            <a:ext cx="175532" cy="218882"/>
          </a:xfrm>
          <a:prstGeom prst="downArrow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>
              <a:solidFill>
                <a:prstClr val="white"/>
              </a:solidFill>
              <a:ea typeface="ＭＳ Ｐゴシック"/>
              <a:cs typeface="Times New Roman" pitchFamily="18" charset="0"/>
            </a:endParaRPr>
          </a:p>
        </p:txBody>
      </p:sp>
      <p:sp>
        <p:nvSpPr>
          <p:cNvPr id="28" name="下矢印 27"/>
          <p:cNvSpPr/>
          <p:nvPr/>
        </p:nvSpPr>
        <p:spPr>
          <a:xfrm>
            <a:off x="7791193" y="3797244"/>
            <a:ext cx="191662" cy="200462"/>
          </a:xfrm>
          <a:prstGeom prst="downArrow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sz="1800" kern="0">
              <a:solidFill>
                <a:prstClr val="white"/>
              </a:solidFill>
              <a:ea typeface="ＭＳ Ｐゴシック"/>
              <a:cs typeface="Times New Roman" pitchFamily="18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8613529" y="5072407"/>
            <a:ext cx="994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200" b="1" kern="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Supercritical water</a:t>
            </a:r>
            <a:r>
              <a:rPr kumimoji="0" lang="ja-JP" altLang="en-US" sz="1200" b="1" kern="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 </a:t>
            </a:r>
            <a:r>
              <a:rPr kumimoji="0" lang="en-US" altLang="ja-JP" sz="1200" b="1" kern="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(</a:t>
            </a:r>
            <a:r>
              <a:rPr kumimoji="0" lang="en-US" altLang="ja-JP" sz="1200" b="1" i="1" kern="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Q</a:t>
            </a:r>
            <a:r>
              <a:rPr kumimoji="0" lang="en-US" altLang="ja-JP" sz="1200" b="1" i="1" kern="0" baseline="-2500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SCW</a:t>
            </a:r>
            <a:r>
              <a:rPr kumimoji="0" lang="en-US" altLang="ja-JP" sz="1200" b="1" kern="0" dirty="0">
                <a:solidFill>
                  <a:srgbClr val="FF0000"/>
                </a:solidFill>
                <a:ea typeface="ＭＳ Ｐゴシック"/>
                <a:cs typeface="Times New Roman" pitchFamily="18" charset="0"/>
              </a:rPr>
              <a:t>)</a:t>
            </a:r>
            <a:endParaRPr kumimoji="0" lang="ja-JP" altLang="en-US" sz="1200" b="1" kern="0" dirty="0">
              <a:solidFill>
                <a:srgbClr val="FF0000"/>
              </a:solidFill>
              <a:ea typeface="ＭＳ Ｐゴシック"/>
              <a:cs typeface="Times New Roman" pitchFamily="18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963805" y="3705435"/>
            <a:ext cx="84022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b="1" kern="0" dirty="0">
                <a:solidFill>
                  <a:srgbClr val="0000FF"/>
                </a:solidFill>
                <a:ea typeface="ＭＳ Ｐゴシック"/>
                <a:cs typeface="Times New Roman" pitchFamily="18" charset="0"/>
              </a:rPr>
              <a:t>Normal water </a:t>
            </a:r>
            <a:r>
              <a:rPr kumimoji="0" lang="en-US" altLang="ja-JP" sz="1200" b="1" kern="0" dirty="0">
                <a:solidFill>
                  <a:srgbClr val="0000FF"/>
                </a:solidFill>
                <a:ea typeface="ＭＳ Ｐゴシック"/>
                <a:cs typeface="Times New Roman" pitchFamily="18" charset="0"/>
              </a:rPr>
              <a:t>(</a:t>
            </a:r>
            <a:r>
              <a:rPr kumimoji="0" lang="en-US" altLang="ja-JP" sz="1200" b="1" i="1" kern="0" dirty="0">
                <a:solidFill>
                  <a:srgbClr val="0000FF"/>
                </a:solidFill>
                <a:ea typeface="ＭＳ Ｐゴシック"/>
                <a:cs typeface="Times New Roman" pitchFamily="18" charset="0"/>
              </a:rPr>
              <a:t>Q</a:t>
            </a:r>
            <a:r>
              <a:rPr kumimoji="0" lang="en-US" altLang="ja-JP" sz="1200" b="1" i="1" kern="0" baseline="-25000" dirty="0">
                <a:solidFill>
                  <a:srgbClr val="0000FF"/>
                </a:solidFill>
                <a:ea typeface="ＭＳ Ｐゴシック"/>
                <a:cs typeface="Times New Roman" pitchFamily="18" charset="0"/>
              </a:rPr>
              <a:t>F</a:t>
            </a:r>
            <a:r>
              <a:rPr kumimoji="0" lang="en-US" altLang="ja-JP" sz="1200" b="1" kern="0" dirty="0">
                <a:solidFill>
                  <a:srgbClr val="0000FF"/>
                </a:solidFill>
                <a:ea typeface="ＭＳ Ｐゴシック"/>
                <a:cs typeface="Times New Roman" pitchFamily="18" charset="0"/>
              </a:rPr>
              <a:t>)</a:t>
            </a:r>
            <a:endParaRPr kumimoji="0" lang="ja-JP" altLang="en-US" sz="1200" b="1" kern="0" dirty="0">
              <a:solidFill>
                <a:srgbClr val="0000FF"/>
              </a:solidFill>
              <a:ea typeface="ＭＳ Ｐゴシック"/>
              <a:cs typeface="Times New Roman" pitchFamily="18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527481" y="4074186"/>
            <a:ext cx="12464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Supercritical </a:t>
            </a:r>
          </a:p>
          <a:p>
            <a:pPr algn="ctr"/>
            <a:r>
              <a:rPr kumimoji="1"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hydrothermal </a:t>
            </a:r>
          </a:p>
          <a:p>
            <a:pPr algn="ctr"/>
            <a:r>
              <a:rPr kumimoji="1" lang="en-US" altLang="ja-JP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synthesis</a:t>
            </a:r>
            <a:endParaRPr kumimoji="1" lang="ja-JP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674961" y="2106794"/>
            <a:ext cx="938077" cy="36933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E-2 port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27474" y="4314665"/>
            <a:ext cx="4167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Flux: 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8.5 x 10</a:t>
            </a:r>
            <a:r>
              <a:rPr kumimoji="1" lang="en-US" altLang="ja-JP" sz="2000" b="1" baseline="30000" dirty="0">
                <a:solidFill>
                  <a:srgbClr val="FF0000"/>
                </a:solidFill>
              </a:rPr>
              <a:t>7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 n/cm</a:t>
            </a:r>
            <a:r>
              <a:rPr kumimoji="1" lang="en-US" altLang="ja-JP" sz="2000" b="1" baseline="30000" dirty="0">
                <a:solidFill>
                  <a:srgbClr val="FF0000"/>
                </a:solidFill>
              </a:rPr>
              <a:t>2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 s </a:t>
            </a:r>
          </a:p>
          <a:p>
            <a:r>
              <a:rPr kumimoji="1" lang="en-US" altLang="ja-JP" sz="2000" b="1" dirty="0"/>
              <a:t>Beam size: 1cm width &amp; 7.5cm height</a:t>
            </a:r>
            <a:endParaRPr kumimoji="1" lang="ja-JP" altLang="en-US" sz="20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5941" y="5902252"/>
            <a:ext cx="3291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Flux: 4.8 x 10</a:t>
            </a:r>
            <a:r>
              <a:rPr kumimoji="1" lang="en-US" altLang="ja-JP" sz="2000" b="1" baseline="30000" dirty="0"/>
              <a:t>5</a:t>
            </a:r>
            <a:r>
              <a:rPr kumimoji="1" lang="en-US" altLang="ja-JP" sz="2000" b="1" dirty="0"/>
              <a:t> n/cm</a:t>
            </a:r>
            <a:r>
              <a:rPr kumimoji="1" lang="en-US" altLang="ja-JP" sz="2000" b="1" baseline="30000" dirty="0"/>
              <a:t>2</a:t>
            </a:r>
            <a:r>
              <a:rPr kumimoji="1" lang="en-US" altLang="ja-JP" sz="2000" b="1" dirty="0"/>
              <a:t> s </a:t>
            </a:r>
          </a:p>
          <a:p>
            <a:r>
              <a:rPr kumimoji="1" lang="en-US" altLang="ja-JP" sz="2000" b="1" dirty="0"/>
              <a:t>Beam size: 15 cm in diameter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438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25" descr="24">
            <a:extLst>
              <a:ext uri="{FF2B5EF4-FFF2-40B4-BE49-F238E27FC236}">
                <a16:creationId xmlns:a16="http://schemas.microsoft.com/office/drawing/2014/main" id="{20319AA2-2D16-FE48-B851-82D678813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963" y="1832012"/>
            <a:ext cx="2652699" cy="15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B26BBD-B74C-6D40-AE44-549533F581B6}"/>
              </a:ext>
            </a:extLst>
          </p:cNvPr>
          <p:cNvSpPr txBox="1"/>
          <p:nvPr/>
        </p:nvSpPr>
        <p:spPr>
          <a:xfrm>
            <a:off x="381001" y="533150"/>
            <a:ext cx="9079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Operation of JRR-3 has been suspended since November in 2010 because of the new regulatory requirement established after the accident (12 Mar. 2011) of Fukushima Daiichi nuclear power plant. 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5A0377D-3531-9945-9DE9-7BE3DCB0E851}"/>
              </a:ext>
            </a:extLst>
          </p:cNvPr>
          <p:cNvSpPr txBox="1"/>
          <p:nvPr/>
        </p:nvSpPr>
        <p:spPr>
          <a:xfrm>
            <a:off x="381000" y="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JRR-3 current status and the prospect of re-operation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F5E0284-96BD-C14B-AC6A-46F38D4DB3D0}"/>
              </a:ext>
            </a:extLst>
          </p:cNvPr>
          <p:cNvSpPr txBox="1"/>
          <p:nvPr/>
        </p:nvSpPr>
        <p:spPr>
          <a:xfrm>
            <a:off x="3803553" y="1736457"/>
            <a:ext cx="4920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Current schedule is as below</a:t>
            </a:r>
          </a:p>
          <a:p>
            <a:pPr algn="just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FY2018 : design the roof reinforcement and application for the budget</a:t>
            </a:r>
          </a:p>
          <a:p>
            <a:pPr algn="just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FY2019 :  construction</a:t>
            </a:r>
          </a:p>
          <a:p>
            <a:pPr algn="just"/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FY2020(may be fall) : re-operation</a:t>
            </a:r>
          </a:p>
          <a:p>
            <a:pPr algn="just"/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5" descr="NRG">
            <a:extLst>
              <a:ext uri="{FF2B5EF4-FFF2-40B4-BE49-F238E27FC236}">
                <a16:creationId xmlns:a16="http://schemas.microsoft.com/office/drawing/2014/main" id="{BDA3F556-FBA8-3642-8DAA-30CA1549A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66" y="3863094"/>
            <a:ext cx="2640330" cy="183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arnation1">
            <a:extLst>
              <a:ext uri="{FF2B5EF4-FFF2-40B4-BE49-F238E27FC236}">
                <a16:creationId xmlns:a16="http://schemas.microsoft.com/office/drawing/2014/main" id="{AE585596-5630-D143-808B-3F8B9D1D5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709" y="3863094"/>
            <a:ext cx="1059114" cy="159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carnation2">
            <a:extLst>
              <a:ext uri="{FF2B5EF4-FFF2-40B4-BE49-F238E27FC236}">
                <a16:creationId xmlns:a16="http://schemas.microsoft.com/office/drawing/2014/main" id="{DF271766-C40B-E740-AD5F-75E44F764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558" y="4102562"/>
            <a:ext cx="1059840" cy="159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OHVphoto">
            <a:extLst>
              <a:ext uri="{FF2B5EF4-FFF2-40B4-BE49-F238E27FC236}">
                <a16:creationId xmlns:a16="http://schemas.microsoft.com/office/drawing/2014/main" id="{ECA3AF85-2973-3241-8B83-17105AEB4E5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809" y="3863094"/>
            <a:ext cx="1480805" cy="158234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OHV#2">
            <a:extLst>
              <a:ext uri="{FF2B5EF4-FFF2-40B4-BE49-F238E27FC236}">
                <a16:creationId xmlns:a16="http://schemas.microsoft.com/office/drawing/2014/main" id="{14407D40-0DB0-E341-883C-2AA2C08E6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84" y="4111734"/>
            <a:ext cx="1334815" cy="15823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0722B14-155B-724A-B1D0-2E301C3F82E9}"/>
              </a:ext>
            </a:extLst>
          </p:cNvPr>
          <p:cNvSpPr txBox="1"/>
          <p:nvPr/>
        </p:nvSpPr>
        <p:spPr>
          <a:xfrm>
            <a:off x="381000" y="5928194"/>
            <a:ext cx="9079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JRR-3 and its facilities are restored and ready to operation, and 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to give new imaging data in the next WCNR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999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291960-B162-4CD0-A7BF-367DF9DAF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317" y="1039801"/>
            <a:ext cx="3821545" cy="25459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B18F95-CAD7-42ED-AA22-B4221F9173CD}"/>
              </a:ext>
            </a:extLst>
          </p:cNvPr>
          <p:cNvSpPr txBox="1"/>
          <p:nvPr/>
        </p:nvSpPr>
        <p:spPr>
          <a:xfrm>
            <a:off x="265052" y="291539"/>
            <a:ext cx="94484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Proposed Site for WCNR-12:  </a:t>
            </a:r>
            <a:r>
              <a:rPr kumimoji="1" lang="en-US" altLang="ja-JP" sz="2800" b="1" i="1" dirty="0">
                <a:solidFill>
                  <a:srgbClr val="FF0000"/>
                </a:solidFill>
              </a:rPr>
              <a:t>Tokyo</a:t>
            </a:r>
            <a:r>
              <a:rPr kumimoji="1" lang="en-US" altLang="ja-JP" sz="2800" b="1" dirty="0"/>
              <a:t> (2yrs after </a:t>
            </a:r>
            <a:r>
              <a:rPr kumimoji="1" lang="en-US" altLang="ja-JP" sz="2800" b="1" i="1" dirty="0">
                <a:solidFill>
                  <a:srgbClr val="FF0000"/>
                </a:solidFill>
              </a:rPr>
              <a:t>Olympic game</a:t>
            </a:r>
            <a:r>
              <a:rPr kumimoji="1" lang="en-US" altLang="ja-JP" sz="2800" b="1" dirty="0"/>
              <a:t>!)</a:t>
            </a:r>
          </a:p>
          <a:p>
            <a:r>
              <a:rPr kumimoji="1" lang="en-US" altLang="ja-JP" sz="2800" b="1" dirty="0"/>
              <a:t>Venue: </a:t>
            </a:r>
            <a:r>
              <a:rPr kumimoji="1" lang="en-US" altLang="ja-JP" sz="2800" b="1" i="1" u="sng" dirty="0" err="1"/>
              <a:t>Makuhari</a:t>
            </a:r>
            <a:r>
              <a:rPr kumimoji="1" lang="en-US" altLang="ja-JP" sz="2800" b="1" i="1" u="sng" dirty="0"/>
              <a:t> Messe</a:t>
            </a:r>
            <a:endParaRPr kumimoji="1" lang="ja-JP" altLang="en-US" sz="2800" b="1" i="1" u="sng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4EB4C4A-71F3-4BC3-B358-B6529D627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76" y="1350189"/>
            <a:ext cx="5422417" cy="3106593"/>
          </a:xfrm>
          <a:prstGeom prst="rect">
            <a:avLst/>
          </a:prstGeom>
        </p:spPr>
      </p:pic>
      <p:pic>
        <p:nvPicPr>
          <p:cNvPr id="1026" name="Picture 2" descr="ãtokyo disneylandãã®ç»åæ¤ç´¢çµæ">
            <a:extLst>
              <a:ext uri="{FF2B5EF4-FFF2-40B4-BE49-F238E27FC236}">
                <a16:creationId xmlns:a16="http://schemas.microsoft.com/office/drawing/2014/main" id="{E39902B7-329E-4C8E-A775-0BC956662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235" y="2711313"/>
            <a:ext cx="3316178" cy="258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D1DA88-18CE-4FA9-8D49-E8F7ADB6C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85" y="4551328"/>
            <a:ext cx="3167878" cy="210347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9F77240-A3AB-4E97-91D7-D49D5CCDBF14}"/>
              </a:ext>
            </a:extLst>
          </p:cNvPr>
          <p:cNvSpPr txBox="1"/>
          <p:nvPr/>
        </p:nvSpPr>
        <p:spPr>
          <a:xfrm>
            <a:off x="3407063" y="5234781"/>
            <a:ext cx="6347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Technical Tour: JRR-3, J-PARC (Two hours by Bus)</a:t>
            </a:r>
            <a:endParaRPr kumimoji="1" lang="ja-JP" altLang="en-US" sz="2400" b="1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B677700-6380-4A9D-8F33-C14DD7604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7317" y="5696446"/>
            <a:ext cx="1703820" cy="94050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829981-124B-4962-9FE7-CE5EA76BF50F}"/>
              </a:ext>
            </a:extLst>
          </p:cNvPr>
          <p:cNvSpPr txBox="1"/>
          <p:nvPr/>
        </p:nvSpPr>
        <p:spPr>
          <a:xfrm>
            <a:off x="3632199" y="5845177"/>
            <a:ext cx="1398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Tokai</a:t>
            </a:r>
            <a:endParaRPr kumimoji="1" lang="ja-JP" altLang="en-US" sz="4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001655-A382-4B2B-8EA3-3A426536F349}"/>
              </a:ext>
            </a:extLst>
          </p:cNvPr>
          <p:cNvSpPr txBox="1"/>
          <p:nvPr/>
        </p:nvSpPr>
        <p:spPr>
          <a:xfrm>
            <a:off x="7938067" y="5845176"/>
            <a:ext cx="15532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/>
              <a:t>Tokyo</a:t>
            </a:r>
            <a:endParaRPr kumimoji="1" lang="ja-JP" altLang="en-US" sz="4400" b="1" dirty="0"/>
          </a:p>
        </p:txBody>
      </p:sp>
      <p:sp>
        <p:nvSpPr>
          <p:cNvPr id="11" name="矢印: 左 10">
            <a:extLst>
              <a:ext uri="{FF2B5EF4-FFF2-40B4-BE49-F238E27FC236}">
                <a16:creationId xmlns:a16="http://schemas.microsoft.com/office/drawing/2014/main" id="{7AA46432-F482-4F81-A72A-99FB9EAE736C}"/>
              </a:ext>
            </a:extLst>
          </p:cNvPr>
          <p:cNvSpPr/>
          <p:nvPr/>
        </p:nvSpPr>
        <p:spPr>
          <a:xfrm>
            <a:off x="5258728" y="6166700"/>
            <a:ext cx="302923" cy="3693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左 13">
            <a:extLst>
              <a:ext uri="{FF2B5EF4-FFF2-40B4-BE49-F238E27FC236}">
                <a16:creationId xmlns:a16="http://schemas.microsoft.com/office/drawing/2014/main" id="{B660F538-61F6-4F9F-9A12-80F7ECD17207}"/>
              </a:ext>
            </a:extLst>
          </p:cNvPr>
          <p:cNvSpPr/>
          <p:nvPr/>
        </p:nvSpPr>
        <p:spPr>
          <a:xfrm>
            <a:off x="7532401" y="6166700"/>
            <a:ext cx="302923" cy="3693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974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5E17C47-0070-47FF-9867-C9BED1296557}"/>
              </a:ext>
            </a:extLst>
          </p:cNvPr>
          <p:cNvSpPr txBox="1"/>
          <p:nvPr/>
        </p:nvSpPr>
        <p:spPr>
          <a:xfrm>
            <a:off x="353092" y="334520"/>
            <a:ext cx="5338769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u="sng" dirty="0"/>
              <a:t>Honorable Chair: Prof. Y. </a:t>
            </a:r>
            <a:r>
              <a:rPr kumimoji="1" lang="en-US" altLang="ja-JP" sz="2000" b="1" u="sng" dirty="0" err="1"/>
              <a:t>Kiyanagi</a:t>
            </a:r>
            <a:r>
              <a:rPr kumimoji="1" lang="en-US" altLang="ja-JP" sz="2000" b="1" u="sng" dirty="0"/>
              <a:t> (Nagoya Univ.)</a:t>
            </a:r>
          </a:p>
          <a:p>
            <a:r>
              <a:rPr kumimoji="1" lang="en-US" altLang="ja-JP" sz="2000" b="1" dirty="0"/>
              <a:t>Steering Committee: </a:t>
            </a:r>
          </a:p>
          <a:p>
            <a:r>
              <a:rPr kumimoji="1" lang="en-US" altLang="ja-JP" sz="2000" b="1" dirty="0"/>
              <a:t>	Prof. K. </a:t>
            </a:r>
            <a:r>
              <a:rPr kumimoji="1" lang="en-US" altLang="ja-JP" sz="2000" b="1" dirty="0" err="1"/>
              <a:t>Mochiki</a:t>
            </a:r>
            <a:r>
              <a:rPr kumimoji="1" lang="en-US" altLang="ja-JP" sz="2000" b="1" dirty="0"/>
              <a:t> (Tokyo City Univ.)</a:t>
            </a:r>
          </a:p>
          <a:p>
            <a:r>
              <a:rPr kumimoji="1" lang="en-US" altLang="ja-JP" sz="2000" b="1" dirty="0"/>
              <a:t>	Dr. M. </a:t>
            </a:r>
            <a:r>
              <a:rPr kumimoji="1" lang="en-US" altLang="ja-JP" sz="2000" b="1" dirty="0" err="1"/>
              <a:t>Matsubayashi</a:t>
            </a:r>
            <a:r>
              <a:rPr kumimoji="1" lang="en-US" altLang="ja-JP" sz="2000" b="1" dirty="0"/>
              <a:t> (JAEA)</a:t>
            </a:r>
          </a:p>
          <a:p>
            <a:r>
              <a:rPr kumimoji="1" lang="en-US" altLang="ja-JP" sz="2000" b="1" dirty="0"/>
              <a:t>	Prof. Y. Kawabata (Kyoto Univ.)</a:t>
            </a:r>
          </a:p>
          <a:p>
            <a:r>
              <a:rPr kumimoji="1" lang="en-US" altLang="ja-JP" sz="2000" b="1" u="sng" dirty="0"/>
              <a:t>General Chair: Prof. Y. Saito (Kyoto Univ./JAEA)</a:t>
            </a:r>
          </a:p>
          <a:p>
            <a:r>
              <a:rPr kumimoji="1" lang="en-US" altLang="ja-JP" sz="2000" b="1" u="sng" dirty="0"/>
              <a:t>Local Organizing Committee:</a:t>
            </a:r>
          </a:p>
          <a:p>
            <a:r>
              <a:rPr kumimoji="1" lang="en-US" altLang="ja-JP" sz="2000" b="1" dirty="0"/>
              <a:t>	</a:t>
            </a:r>
            <a:r>
              <a:rPr kumimoji="1" lang="en-US" altLang="ja-JP" sz="2000" b="1" u="sng" dirty="0"/>
              <a:t>Chair: Dr. T. Shinohara (J-PARC)</a:t>
            </a:r>
          </a:p>
          <a:p>
            <a:r>
              <a:rPr kumimoji="1" lang="en-US" altLang="ja-JP" sz="2000" b="1" dirty="0"/>
              <a:t>	Dr. T. Kai (J-PARC),</a:t>
            </a:r>
          </a:p>
          <a:p>
            <a:r>
              <a:rPr kumimoji="1" lang="en-US" altLang="ja-JP" sz="2000" b="1" dirty="0"/>
              <a:t>	Dr. H. </a:t>
            </a:r>
            <a:r>
              <a:rPr kumimoji="1" lang="en-US" altLang="ja-JP" sz="2000" b="1" dirty="0" err="1"/>
              <a:t>Iikura</a:t>
            </a:r>
            <a:r>
              <a:rPr kumimoji="1" lang="en-US" altLang="ja-JP" sz="2000" b="1" dirty="0"/>
              <a:t> (JAEA)</a:t>
            </a:r>
          </a:p>
          <a:p>
            <a:r>
              <a:rPr kumimoji="1" lang="en-US" altLang="ja-JP" sz="2000" b="1" dirty="0"/>
              <a:t>	Prof. M. Kanematsu (Tokyo Univ. of Science)</a:t>
            </a:r>
          </a:p>
          <a:p>
            <a:r>
              <a:rPr kumimoji="1" lang="en-US" altLang="ja-JP" sz="2000" b="1" dirty="0"/>
              <a:t>	Prof. D. Ito (Kyoto Univ.)</a:t>
            </a:r>
          </a:p>
          <a:p>
            <a:r>
              <a:rPr kumimoji="1" lang="en-US" altLang="ja-JP" sz="2000" b="1" dirty="0"/>
              <a:t>Secretary: Dr. T. Sakai (JAEA)</a:t>
            </a:r>
          </a:p>
          <a:p>
            <a:r>
              <a:rPr kumimoji="1" lang="en-US" altLang="ja-JP" sz="2000" b="1" u="sng" dirty="0"/>
              <a:t>Technical Organizing Committee:</a:t>
            </a:r>
          </a:p>
          <a:p>
            <a:r>
              <a:rPr kumimoji="1" lang="en-US" altLang="ja-JP" sz="2000" b="1" dirty="0"/>
              <a:t>	</a:t>
            </a:r>
            <a:r>
              <a:rPr kumimoji="1" lang="en-US" altLang="ja-JP" sz="2000" b="1" u="sng" dirty="0"/>
              <a:t>Chair: Prof. T. </a:t>
            </a:r>
            <a:r>
              <a:rPr kumimoji="1" lang="en-US" altLang="ja-JP" sz="2000" b="1" u="sng" dirty="0" err="1"/>
              <a:t>Kamiyama</a:t>
            </a:r>
            <a:r>
              <a:rPr kumimoji="1" lang="en-US" altLang="ja-JP" sz="2000" b="1" u="sng" dirty="0"/>
              <a:t> (Hokkaido Univ.)</a:t>
            </a:r>
          </a:p>
          <a:p>
            <a:r>
              <a:rPr kumimoji="1" lang="en-US" altLang="ja-JP" sz="2000" b="1" dirty="0"/>
              <a:t> 	Prof. H. Satoh (Hokkaido Univ.)</a:t>
            </a:r>
          </a:p>
          <a:p>
            <a:r>
              <a:rPr kumimoji="1" lang="en-US" altLang="ja-JP" sz="2000" b="1" dirty="0"/>
              <a:t>	Prof. K. </a:t>
            </a:r>
            <a:r>
              <a:rPr kumimoji="1" lang="en-US" altLang="ja-JP" sz="2000" b="1" dirty="0" err="1"/>
              <a:t>Hirota</a:t>
            </a:r>
            <a:r>
              <a:rPr kumimoji="1" lang="en-US" altLang="ja-JP" sz="2000" b="1" dirty="0"/>
              <a:t> (Nagoya Univ.)</a:t>
            </a:r>
          </a:p>
          <a:p>
            <a:r>
              <a:rPr kumimoji="1" lang="en-US" altLang="ja-JP" sz="2000" b="1" dirty="0"/>
              <a:t>	Dr. A. </a:t>
            </a:r>
            <a:r>
              <a:rPr kumimoji="1" lang="en-US" altLang="ja-JP" sz="2000" b="1" dirty="0" err="1"/>
              <a:t>Taketani</a:t>
            </a:r>
            <a:r>
              <a:rPr kumimoji="1" lang="en-US" altLang="ja-JP" sz="2000" b="1" dirty="0"/>
              <a:t> (RIKEN)</a:t>
            </a:r>
          </a:p>
          <a:p>
            <a:r>
              <a:rPr kumimoji="1" lang="en-US" altLang="ja-JP" sz="2000" b="1" dirty="0"/>
              <a:t>	Prof. H. </a:t>
            </a:r>
            <a:r>
              <a:rPr kumimoji="1" lang="en-US" altLang="ja-JP" sz="2000" b="1" dirty="0" err="1"/>
              <a:t>Umekawa</a:t>
            </a:r>
            <a:r>
              <a:rPr kumimoji="1" lang="en-US" altLang="ja-JP" sz="2000" b="1" dirty="0"/>
              <a:t> (Kansai Univ.)</a:t>
            </a:r>
          </a:p>
          <a:p>
            <a:r>
              <a:rPr kumimoji="1" lang="en-US" altLang="ja-JP" sz="2000" b="1" dirty="0"/>
              <a:t>	Prof. H. Asano (Kobe Univ.)</a:t>
            </a:r>
          </a:p>
          <a:p>
            <a:r>
              <a:rPr kumimoji="1" lang="en-US" altLang="ja-JP" sz="2000" b="1" dirty="0"/>
              <a:t>	Prof. U. Matsushima (Iwate Univ.)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BFCC9B-BB59-4F96-8056-EA95F7EA016E}"/>
              </a:ext>
            </a:extLst>
          </p:cNvPr>
          <p:cNvSpPr txBox="1"/>
          <p:nvPr/>
        </p:nvSpPr>
        <p:spPr>
          <a:xfrm>
            <a:off x="5045508" y="5412115"/>
            <a:ext cx="46793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i="1" dirty="0"/>
              <a:t>We are waiting for you </a:t>
            </a:r>
          </a:p>
          <a:p>
            <a:pPr algn="ctr"/>
            <a:r>
              <a:rPr kumimoji="1" lang="en-US" altLang="ja-JP" sz="3600" b="1" i="1" dirty="0"/>
              <a:t>in Tokyo!</a:t>
            </a:r>
            <a:endParaRPr kumimoji="1" lang="ja-JP" altLang="en-US" sz="3600" b="1" i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10DEE4E-BB72-4FCC-B409-382063DE4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144" y="339648"/>
            <a:ext cx="3902439" cy="245853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7163CC2-8D1E-438C-B441-A63ED2DD7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937" y="4155632"/>
            <a:ext cx="2000250" cy="10001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82021CB-5ABF-40D7-9F23-5712A3519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800" y="3969993"/>
            <a:ext cx="1482436" cy="14824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6969DD0-BB4D-4B06-99AE-3C7EB0764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682" y="2896799"/>
            <a:ext cx="2076450" cy="111442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4F8DDDC-B146-44D5-8CCB-498B53C4C1E6}"/>
              </a:ext>
            </a:extLst>
          </p:cNvPr>
          <p:cNvSpPr txBox="1"/>
          <p:nvPr/>
        </p:nvSpPr>
        <p:spPr>
          <a:xfrm>
            <a:off x="0" y="0"/>
            <a:ext cx="2780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Committee Member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92144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369</Words>
  <Application>Microsoft Office PowerPoint</Application>
  <PresentationFormat>A4 210 x 297 mm</PresentationFormat>
  <Paragraphs>105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HGPｺﾞｼｯｸE</vt:lpstr>
      <vt:lpstr>ＭＳ Ｐゴシック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2018-09-04T04:11:19Z</dcterms:created>
  <dcterms:modified xsi:type="dcterms:W3CDTF">2018-09-04T04:17:25Z</dcterms:modified>
</cp:coreProperties>
</file>