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9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8" r:id="rId4"/>
    <p:sldId id="259" r:id="rId5"/>
  </p:sldIdLst>
  <p:sldSz cx="9144000" cy="5143500" type="screen16x9"/>
  <p:notesSz cx="6805613" cy="9944100"/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92D050"/>
    <a:srgbClr val="00CC66"/>
    <a:srgbClr val="004A5B"/>
    <a:srgbClr val="6C9EAE"/>
    <a:srgbClr val="0069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5" autoAdjust="0"/>
    <p:restoredTop sz="94669" autoAdjust="0"/>
  </p:normalViewPr>
  <p:slideViewPr>
    <p:cSldViewPr snapToGrid="0">
      <p:cViewPr varScale="1">
        <p:scale>
          <a:sx n="100" d="100"/>
          <a:sy n="100" d="100"/>
        </p:scale>
        <p:origin x="-516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-3202" y="-82"/>
      </p:cViewPr>
      <p:guideLst>
        <p:guide orient="horz" pos="3132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8CEA6AE-1679-47D1-8F69-0CA09FA70F9C}" type="datetimeFigureOut">
              <a:rPr lang="fr-FR" altLang="fr-FR"/>
              <a:pPr/>
              <a:t>13/11/2018</a:t>
            </a:fld>
            <a:endParaRPr lang="fr-FR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F163AFE-6F8F-4DB2-9BBD-7C622D77FFE0}" type="slidenum">
              <a:rPr lang="fr-FR" altLang="fr-FR"/>
              <a:pPr/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753076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18D2CA-43F8-435E-8EA9-68B09092F6FC}" type="datetimeFigureOut">
              <a:rPr lang="fr-FR" smtClean="0"/>
              <a:t>13/11/2018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6125"/>
            <a:ext cx="662781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7F0941-504E-46E9-AEE4-82D8F93BEBC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2373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14650"/>
            <a:ext cx="6400800" cy="1331286"/>
          </a:xfrm>
        </p:spPr>
        <p:txBody>
          <a:bodyPr/>
          <a:lstStyle>
            <a:lvl1pPr marL="0" indent="0" algn="ctr">
              <a:buFontTx/>
              <a:buNone/>
              <a:defRPr sz="2000" baseline="0"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0" y="357188"/>
            <a:ext cx="9144000" cy="0"/>
          </a:xfrm>
          <a:prstGeom prst="line">
            <a:avLst/>
          </a:prstGeom>
          <a:noFill/>
          <a:ln w="15875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hangingPunct="0"/>
            <a:endParaRPr lang="en-GB" sz="2400">
              <a:solidFill>
                <a:srgbClr val="000000"/>
              </a:solidFill>
              <a:latin typeface="Century Gothic" pitchFamily="34" charset="0"/>
              <a:ea typeface="+mn-ea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539552" y="4470235"/>
            <a:ext cx="83529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eaLnBrk="0" hangingPunct="0"/>
            <a:r>
              <a:rPr lang="fr-FR" sz="1100" i="1" dirty="0" err="1" smtClean="0">
                <a:solidFill>
                  <a:srgbClr val="000000"/>
                </a:solidFill>
                <a:latin typeface="Arial"/>
                <a:ea typeface="+mn-ea"/>
              </a:rPr>
              <a:t>Disclaimer</a:t>
            </a:r>
            <a:r>
              <a:rPr lang="fr-FR" sz="1100" i="1" dirty="0" smtClean="0">
                <a:solidFill>
                  <a:srgbClr val="000000"/>
                </a:solidFill>
                <a:latin typeface="Arial"/>
                <a:ea typeface="+mn-ea"/>
              </a:rPr>
              <a:t>: The </a:t>
            </a:r>
            <a:r>
              <a:rPr lang="fr-FR" sz="1100" i="1" dirty="0" err="1" smtClean="0">
                <a:solidFill>
                  <a:srgbClr val="000000"/>
                </a:solidFill>
                <a:latin typeface="Arial"/>
                <a:ea typeface="+mn-ea"/>
              </a:rPr>
              <a:t>views</a:t>
            </a:r>
            <a:r>
              <a:rPr lang="fr-FR" sz="1100" i="1" dirty="0" smtClean="0">
                <a:solidFill>
                  <a:srgbClr val="000000"/>
                </a:solidFill>
                <a:latin typeface="Arial"/>
                <a:ea typeface="+mn-ea"/>
              </a:rPr>
              <a:t> and opinions </a:t>
            </a:r>
            <a:r>
              <a:rPr lang="fr-FR" sz="1100" i="1" dirty="0" err="1" smtClean="0">
                <a:solidFill>
                  <a:srgbClr val="000000"/>
                </a:solidFill>
                <a:latin typeface="Arial"/>
                <a:ea typeface="+mn-ea"/>
              </a:rPr>
              <a:t>expressed</a:t>
            </a:r>
            <a:r>
              <a:rPr lang="fr-FR" sz="1100" i="1" dirty="0" smtClean="0">
                <a:solidFill>
                  <a:srgbClr val="000000"/>
                </a:solidFill>
                <a:latin typeface="Arial"/>
                <a:ea typeface="+mn-ea"/>
              </a:rPr>
              <a:t> </a:t>
            </a:r>
            <a:r>
              <a:rPr lang="fr-FR" sz="1100" i="1" dirty="0" err="1" smtClean="0">
                <a:solidFill>
                  <a:srgbClr val="000000"/>
                </a:solidFill>
                <a:latin typeface="Arial"/>
                <a:ea typeface="+mn-ea"/>
              </a:rPr>
              <a:t>herein</a:t>
            </a:r>
            <a:r>
              <a:rPr lang="fr-FR" sz="1100" i="1" dirty="0" smtClean="0">
                <a:solidFill>
                  <a:srgbClr val="000000"/>
                </a:solidFill>
                <a:latin typeface="Arial"/>
                <a:ea typeface="+mn-ea"/>
              </a:rPr>
              <a:t> do not </a:t>
            </a:r>
            <a:r>
              <a:rPr lang="fr-FR" sz="1100" i="1" dirty="0" err="1" smtClean="0">
                <a:solidFill>
                  <a:srgbClr val="000000"/>
                </a:solidFill>
                <a:latin typeface="Arial"/>
                <a:ea typeface="+mn-ea"/>
              </a:rPr>
              <a:t>necessarily</a:t>
            </a:r>
            <a:r>
              <a:rPr lang="fr-FR" sz="1100" i="1" dirty="0" smtClean="0">
                <a:solidFill>
                  <a:srgbClr val="000000"/>
                </a:solidFill>
                <a:latin typeface="Arial"/>
                <a:ea typeface="+mn-ea"/>
              </a:rPr>
              <a:t> </a:t>
            </a:r>
            <a:r>
              <a:rPr lang="fr-FR" sz="1100" i="1" dirty="0" err="1" smtClean="0">
                <a:solidFill>
                  <a:srgbClr val="000000"/>
                </a:solidFill>
                <a:latin typeface="Arial"/>
                <a:ea typeface="+mn-ea"/>
              </a:rPr>
              <a:t>reflect</a:t>
            </a:r>
            <a:r>
              <a:rPr lang="fr-FR" sz="1100" i="1" dirty="0" smtClean="0">
                <a:solidFill>
                  <a:srgbClr val="000000"/>
                </a:solidFill>
                <a:latin typeface="Arial"/>
                <a:ea typeface="+mn-ea"/>
              </a:rPr>
              <a:t> </a:t>
            </a:r>
            <a:r>
              <a:rPr lang="fr-FR" sz="1100" i="1" dirty="0" err="1" smtClean="0">
                <a:solidFill>
                  <a:srgbClr val="000000"/>
                </a:solidFill>
                <a:latin typeface="Arial"/>
                <a:ea typeface="+mn-ea"/>
              </a:rPr>
              <a:t>those</a:t>
            </a:r>
            <a:r>
              <a:rPr lang="fr-FR" sz="1100" i="1" dirty="0" smtClean="0">
                <a:solidFill>
                  <a:srgbClr val="000000"/>
                </a:solidFill>
                <a:latin typeface="Arial"/>
                <a:ea typeface="+mn-ea"/>
              </a:rPr>
              <a:t> of the ITER Organization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5456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2892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4790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3088" y="514350"/>
            <a:ext cx="3924300" cy="4057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514350"/>
            <a:ext cx="3924300" cy="4057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410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6113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3391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8498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519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608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3838" y="457200"/>
            <a:ext cx="2000250" cy="4114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3088" y="457200"/>
            <a:ext cx="5848350" cy="4114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9807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3088" y="514350"/>
            <a:ext cx="8001000" cy="3947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 smtClean="0"/>
          </a:p>
        </p:txBody>
      </p:sp>
      <p:sp>
        <p:nvSpPr>
          <p:cNvPr id="1037" name="Line 13"/>
          <p:cNvSpPr>
            <a:spLocks noChangeShapeType="1"/>
          </p:cNvSpPr>
          <p:nvPr/>
        </p:nvSpPr>
        <p:spPr bwMode="auto">
          <a:xfrm>
            <a:off x="0" y="357188"/>
            <a:ext cx="9144000" cy="0"/>
          </a:xfrm>
          <a:prstGeom prst="line">
            <a:avLst/>
          </a:prstGeom>
          <a:noFill/>
          <a:ln w="15875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hangingPunct="0"/>
            <a:endParaRPr lang="en-GB" sz="2400">
              <a:solidFill>
                <a:srgbClr val="000000"/>
              </a:solidFill>
              <a:latin typeface="Century Gothic" pitchFamily="34" charset="0"/>
              <a:ea typeface="+mn-ea"/>
            </a:endParaRPr>
          </a:p>
        </p:txBody>
      </p:sp>
      <p:sp>
        <p:nvSpPr>
          <p:cNvPr id="1039" name="Text Box 15"/>
          <p:cNvSpPr txBox="1">
            <a:spLocks noChangeArrowheads="1"/>
          </p:cNvSpPr>
          <p:nvPr/>
        </p:nvSpPr>
        <p:spPr bwMode="auto">
          <a:xfrm>
            <a:off x="2699792" y="4741833"/>
            <a:ext cx="460851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36000" tIns="0" rIns="36000" bIns="0" anchor="ctr">
            <a:spAutoFit/>
          </a:bodyPr>
          <a:lstStyle/>
          <a:p>
            <a:pPr algn="ctr" defTabSz="914400" eaLnBrk="0" hangingPunct="0">
              <a:spcBef>
                <a:spcPct val="50000"/>
              </a:spcBef>
            </a:pPr>
            <a:r>
              <a:rPr lang="en-US" sz="800" baseline="0" dirty="0" smtClean="0">
                <a:solidFill>
                  <a:srgbClr val="000000"/>
                </a:solidFill>
                <a:latin typeface="Arial"/>
                <a:ea typeface="+mn-ea"/>
              </a:rPr>
              <a:t>EPICS Collaboration Meeting, </a:t>
            </a:r>
            <a:r>
              <a:rPr lang="en-US" sz="800" baseline="0" dirty="0" smtClean="0">
                <a:solidFill>
                  <a:srgbClr val="000000"/>
                </a:solidFill>
                <a:latin typeface="Arial"/>
                <a:ea typeface="+mn-ea"/>
              </a:rPr>
              <a:t>12-16 November </a:t>
            </a:r>
            <a:r>
              <a:rPr lang="en-US" sz="800" baseline="0" dirty="0" smtClean="0">
                <a:solidFill>
                  <a:srgbClr val="000000"/>
                </a:solidFill>
                <a:latin typeface="Arial"/>
                <a:ea typeface="+mn-ea"/>
              </a:rPr>
              <a:t>2018, </a:t>
            </a:r>
            <a:r>
              <a:rPr lang="en-US" sz="800" baseline="0" dirty="0" smtClean="0">
                <a:solidFill>
                  <a:srgbClr val="000000"/>
                </a:solidFill>
                <a:latin typeface="Arial"/>
                <a:ea typeface="+mn-ea"/>
              </a:rPr>
              <a:t>AS</a:t>
            </a:r>
            <a:r>
              <a:rPr lang="en-US" sz="800" baseline="0" dirty="0" smtClean="0">
                <a:solidFill>
                  <a:srgbClr val="000000"/>
                </a:solidFill>
                <a:latin typeface="Arial"/>
                <a:ea typeface="+mn-ea"/>
              </a:rPr>
              <a:t>, </a:t>
            </a:r>
            <a:r>
              <a:rPr lang="en-US" sz="800" baseline="0" dirty="0" smtClean="0">
                <a:solidFill>
                  <a:srgbClr val="000000"/>
                </a:solidFill>
                <a:latin typeface="Arial"/>
                <a:ea typeface="+mn-ea"/>
              </a:rPr>
              <a:t>Melbourne</a:t>
            </a:r>
            <a:endParaRPr lang="en-GB" sz="800" dirty="0" smtClean="0">
              <a:solidFill>
                <a:srgbClr val="000000"/>
              </a:solidFill>
              <a:latin typeface="Arial"/>
              <a:ea typeface="+mn-ea"/>
            </a:endParaRPr>
          </a:p>
          <a:p>
            <a:pPr algn="ctr" defTabSz="914400" eaLnBrk="0" hangingPunct="0">
              <a:spcBef>
                <a:spcPct val="50000"/>
              </a:spcBef>
            </a:pPr>
            <a:r>
              <a:rPr lang="en-GB" sz="800" dirty="0" smtClean="0">
                <a:solidFill>
                  <a:srgbClr val="000000"/>
                </a:solidFill>
                <a:latin typeface="Arial"/>
                <a:ea typeface="+mn-ea"/>
              </a:rPr>
              <a:t>© 2018, ITER Organization	</a:t>
            </a:r>
            <a:endParaRPr lang="en-GB" sz="800" dirty="0">
              <a:solidFill>
                <a:srgbClr val="000000"/>
              </a:solidFill>
              <a:latin typeface="Arial"/>
              <a:ea typeface="+mn-ea"/>
            </a:endParaRPr>
          </a:p>
        </p:txBody>
      </p:sp>
      <p:sp>
        <p:nvSpPr>
          <p:cNvPr id="1040" name="Text Box 16"/>
          <p:cNvSpPr txBox="1">
            <a:spLocks noChangeArrowheads="1"/>
          </p:cNvSpPr>
          <p:nvPr/>
        </p:nvSpPr>
        <p:spPr bwMode="auto">
          <a:xfrm>
            <a:off x="8458200" y="4788000"/>
            <a:ext cx="58578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defTabSz="914400" eaLnBrk="0" hangingPunct="0">
              <a:spcBef>
                <a:spcPct val="50000"/>
              </a:spcBef>
            </a:pPr>
            <a:r>
              <a:rPr lang="en-GB" sz="800" dirty="0">
                <a:solidFill>
                  <a:srgbClr val="000000"/>
                </a:solidFill>
                <a:latin typeface="Arial"/>
                <a:ea typeface="+mn-ea"/>
              </a:rPr>
              <a:t>Page </a:t>
            </a:r>
            <a:fld id="{47BA91C2-74BF-4480-8BF1-C44F20807924}" type="slidenum">
              <a:rPr lang="en-GB" sz="800" smtClean="0">
                <a:solidFill>
                  <a:srgbClr val="000000"/>
                </a:solidFill>
                <a:latin typeface="Arial"/>
                <a:ea typeface="+mn-ea"/>
              </a:rPr>
              <a:pPr defTabSz="914400" eaLnBrk="0" hangingPunct="0">
                <a:spcBef>
                  <a:spcPct val="50000"/>
                </a:spcBef>
              </a:pPr>
              <a:t>‹#›</a:t>
            </a:fld>
            <a:endParaRPr lang="en-GB" sz="800" dirty="0">
              <a:solidFill>
                <a:srgbClr val="000000"/>
              </a:solidFill>
              <a:latin typeface="Arial"/>
              <a:ea typeface="+mn-ea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7308303" y="4788000"/>
            <a:ext cx="111672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defTabSz="914400" eaLnBrk="0" hangingPunct="0">
              <a:spcBef>
                <a:spcPct val="50000"/>
              </a:spcBef>
            </a:pPr>
            <a:r>
              <a:rPr lang="en-US" sz="800" dirty="0" smtClean="0">
                <a:solidFill>
                  <a:srgbClr val="000000"/>
                </a:solidFill>
                <a:latin typeface="Arial"/>
                <a:ea typeface="+mn-ea"/>
              </a:rPr>
              <a:t>IDM UID: XXXXXX</a:t>
            </a:r>
            <a:endParaRPr lang="en-GB" sz="800" dirty="0">
              <a:solidFill>
                <a:srgbClr val="000000"/>
              </a:solidFill>
              <a:latin typeface="Arial"/>
              <a:ea typeface="+mn-ea"/>
            </a:endParaRPr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0" y="4731514"/>
            <a:ext cx="9144000" cy="0"/>
          </a:xfrm>
          <a:prstGeom prst="line">
            <a:avLst/>
          </a:prstGeom>
          <a:noFill/>
          <a:ln w="635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Connector 10"/>
          <p:cNvCxnSpPr/>
          <p:nvPr/>
        </p:nvCxnSpPr>
        <p:spPr bwMode="auto">
          <a:xfrm>
            <a:off x="8388424" y="4731514"/>
            <a:ext cx="0" cy="324000"/>
          </a:xfrm>
          <a:prstGeom prst="line">
            <a:avLst/>
          </a:prstGeom>
          <a:noFill/>
          <a:ln w="635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Connector 18"/>
          <p:cNvCxnSpPr/>
          <p:nvPr/>
        </p:nvCxnSpPr>
        <p:spPr bwMode="auto">
          <a:xfrm>
            <a:off x="7308304" y="4731990"/>
            <a:ext cx="0" cy="324000"/>
          </a:xfrm>
          <a:prstGeom prst="line">
            <a:avLst/>
          </a:prstGeom>
          <a:noFill/>
          <a:ln w="635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Connector 19"/>
          <p:cNvCxnSpPr/>
          <p:nvPr/>
        </p:nvCxnSpPr>
        <p:spPr bwMode="auto">
          <a:xfrm>
            <a:off x="2699792" y="4731990"/>
            <a:ext cx="0" cy="324000"/>
          </a:xfrm>
          <a:prstGeom prst="line">
            <a:avLst/>
          </a:prstGeom>
          <a:noFill/>
          <a:ln w="6350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752000"/>
            <a:ext cx="592767" cy="2934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00" y="4953600"/>
            <a:ext cx="2016224" cy="97106"/>
          </a:xfrm>
          <a:prstGeom prst="rect">
            <a:avLst/>
          </a:prstGeom>
        </p:spPr>
      </p:pic>
      <p:sp>
        <p:nvSpPr>
          <p:cNvPr id="1026" name="Rectangle 2"/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573088" y="-1"/>
            <a:ext cx="8001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045691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287338" indent="-287338" algn="just" defTabSz="795338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57238" indent="-279400" algn="just" defTabSz="795338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36650" indent="-188913" algn="just" defTabSz="795338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511300" indent="-184150" algn="just" defTabSz="795338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1885950" indent="-184150" algn="just" defTabSz="795338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343150" indent="-184150" algn="l" defTabSz="795338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800350" indent="-184150" algn="l" defTabSz="795338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257550" indent="-184150" algn="l" defTabSz="795338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714750" indent="-184150" algn="l" defTabSz="795338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bkuner/opcUaUnifiedAutomation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ralphlange/opcua" TargetMode="External"/><Relationship Id="rId2" Type="http://schemas.openxmlformats.org/officeDocument/2006/relationships/hyperlink" Target="https://bit.ly/opcua-srs-1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371600" y="3457575"/>
            <a:ext cx="6400800" cy="704850"/>
          </a:xfrm>
        </p:spPr>
        <p:txBody>
          <a:bodyPr/>
          <a:lstStyle/>
          <a:p>
            <a:r>
              <a:rPr lang="en-US" dirty="0" smtClean="0"/>
              <a:t>Ralph Lange, ITER Organization</a:t>
            </a:r>
            <a:endParaRPr lang="en-GB" dirty="0"/>
          </a:p>
        </p:txBody>
      </p:sp>
      <p:sp>
        <p:nvSpPr>
          <p:cNvPr id="4" name="Title 2"/>
          <p:cNvSpPr txBox="1">
            <a:spLocks/>
          </p:cNvSpPr>
          <p:nvPr/>
        </p:nvSpPr>
        <p:spPr bwMode="auto">
          <a:xfrm>
            <a:off x="685800" y="1781175"/>
            <a:ext cx="7772400" cy="1503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kern="0" dirty="0" smtClean="0"/>
              <a:t>OPC UA Device Support</a:t>
            </a:r>
            <a:r>
              <a:rPr lang="en-US" kern="0" dirty="0" smtClean="0"/>
              <a:t/>
            </a:r>
            <a:br>
              <a:rPr lang="en-US" kern="0" dirty="0" smtClean="0"/>
            </a:br>
            <a:r>
              <a:rPr lang="en-US" sz="2400" i="1" kern="0" dirty="0" smtClean="0"/>
              <a:t>Overview and Status</a:t>
            </a:r>
            <a:endParaRPr lang="en-GB" sz="2400" i="1" kern="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88479"/>
            <a:ext cx="3060700" cy="1117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374" y="610402"/>
            <a:ext cx="1885951" cy="995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925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OPC UA Background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Industrial protocol </a:t>
            </a:r>
            <a:r>
              <a:rPr lang="en-US" dirty="0" smtClean="0"/>
              <a:t>(2006) to </a:t>
            </a:r>
            <a:r>
              <a:rPr lang="en-US" dirty="0" smtClean="0"/>
              <a:t>interface SCADA to PLCs</a:t>
            </a:r>
          </a:p>
          <a:p>
            <a:pPr lvl="1"/>
            <a:r>
              <a:rPr lang="en-US" dirty="0" smtClean="0"/>
              <a:t>Covers live </a:t>
            </a:r>
            <a:r>
              <a:rPr lang="en-US" dirty="0" smtClean="0"/>
              <a:t>data, alarms</a:t>
            </a:r>
            <a:r>
              <a:rPr lang="en-US" dirty="0" smtClean="0"/>
              <a:t>, events, historical data</a:t>
            </a:r>
          </a:p>
          <a:p>
            <a:r>
              <a:rPr lang="en-US" dirty="0" smtClean="0"/>
              <a:t>Based on OPC Classic (</a:t>
            </a:r>
            <a:r>
              <a:rPr lang="en-US" dirty="0" smtClean="0"/>
              <a:t>Microsoft; 1996), it </a:t>
            </a:r>
            <a:r>
              <a:rPr lang="en-US" dirty="0" smtClean="0"/>
              <a:t>provides</a:t>
            </a:r>
          </a:p>
          <a:p>
            <a:pPr lvl="1"/>
            <a:r>
              <a:rPr lang="en-US" dirty="0" smtClean="0"/>
              <a:t>Functional </a:t>
            </a:r>
            <a:r>
              <a:rPr lang="en-US" dirty="0" smtClean="0"/>
              <a:t>equivalence to OPC Classic</a:t>
            </a:r>
            <a:endParaRPr lang="en-US" dirty="0" smtClean="0"/>
          </a:p>
          <a:p>
            <a:pPr lvl="1"/>
            <a:r>
              <a:rPr lang="en-US" dirty="0" smtClean="0"/>
              <a:t>Portability</a:t>
            </a:r>
          </a:p>
          <a:p>
            <a:pPr lvl="1"/>
            <a:r>
              <a:rPr lang="en-US" dirty="0" smtClean="0"/>
              <a:t>Safety (authentication, encryption)</a:t>
            </a:r>
          </a:p>
          <a:p>
            <a:pPr lvl="1"/>
            <a:r>
              <a:rPr lang="en-US" dirty="0" smtClean="0"/>
              <a:t>Information modeling (user defined structures)</a:t>
            </a:r>
          </a:p>
          <a:p>
            <a:r>
              <a:rPr lang="en-US" dirty="0" smtClean="0"/>
              <a:t>OPC UA is gaining </a:t>
            </a:r>
            <a:r>
              <a:rPr lang="en-US" dirty="0" smtClean="0"/>
              <a:t>traction as </a:t>
            </a:r>
            <a:r>
              <a:rPr lang="en-US" dirty="0" smtClean="0"/>
              <a:t>universal </a:t>
            </a:r>
            <a:r>
              <a:rPr lang="en-US" dirty="0" smtClean="0"/>
              <a:t>integration </a:t>
            </a:r>
            <a:r>
              <a:rPr lang="en-US" dirty="0" smtClean="0"/>
              <a:t>tool</a:t>
            </a:r>
          </a:p>
          <a:p>
            <a:r>
              <a:rPr lang="en-US" dirty="0" smtClean="0"/>
              <a:t>Siemens S7-1500 series PLCs include an embedded OPC UA server</a:t>
            </a:r>
            <a:endParaRPr lang="en-US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6019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EPICS Device </a:t>
            </a:r>
            <a:r>
              <a:rPr lang="en-US" dirty="0"/>
              <a:t>S</a:t>
            </a:r>
            <a:r>
              <a:rPr lang="en-US" dirty="0" smtClean="0"/>
              <a:t>upport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087" y="514350"/>
            <a:ext cx="8256587" cy="3947610"/>
          </a:xfrm>
        </p:spPr>
        <p:txBody>
          <a:bodyPr/>
          <a:lstStyle/>
          <a:p>
            <a:pPr algn="l"/>
            <a:r>
              <a:rPr lang="en-US" dirty="0" smtClean="0"/>
              <a:t>Based on commercial C++ Client </a:t>
            </a:r>
            <a:r>
              <a:rPr lang="en-US" dirty="0" smtClean="0"/>
              <a:t>SDK</a:t>
            </a:r>
            <a:endParaRPr lang="en-US" dirty="0" smtClean="0"/>
          </a:p>
          <a:p>
            <a:pPr lvl="1" algn="l"/>
            <a:r>
              <a:rPr lang="en-US" dirty="0" smtClean="0"/>
              <a:t>Vendor: Unified Automation (~</a:t>
            </a:r>
            <a:r>
              <a:rPr lang="en-US" dirty="0" smtClean="0"/>
              <a:t>3.5k€ for sources and 1yr </a:t>
            </a:r>
            <a:r>
              <a:rPr lang="en-US" dirty="0" smtClean="0"/>
              <a:t>support)</a:t>
            </a:r>
            <a:endParaRPr lang="en-US" dirty="0" smtClean="0"/>
          </a:p>
          <a:p>
            <a:pPr lvl="1" algn="l"/>
            <a:r>
              <a:rPr lang="en-US" dirty="0" smtClean="0"/>
              <a:t>Binaries can be distributed royalty-free</a:t>
            </a:r>
          </a:p>
          <a:p>
            <a:pPr lvl="1" algn="l"/>
            <a:r>
              <a:rPr lang="en-US" dirty="0" smtClean="0"/>
              <a:t>Platform: Windows and Linux</a:t>
            </a:r>
          </a:p>
          <a:p>
            <a:pPr algn="l"/>
            <a:r>
              <a:rPr lang="en-US" dirty="0" smtClean="0"/>
              <a:t>Prototype by </a:t>
            </a:r>
            <a:r>
              <a:rPr lang="en-US" dirty="0"/>
              <a:t>Bernhard </a:t>
            </a:r>
            <a:r>
              <a:rPr lang="en-US" dirty="0" err="1"/>
              <a:t>Kuner</a:t>
            </a:r>
            <a:r>
              <a:rPr lang="en-US" dirty="0"/>
              <a:t> (HZB / BESSY II</a:t>
            </a:r>
            <a:r>
              <a:rPr lang="en-US" dirty="0" smtClean="0"/>
              <a:t>)</a:t>
            </a:r>
            <a:br>
              <a:rPr lang="en-US" dirty="0" smtClean="0"/>
            </a:b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github.com/bkuner/opcUaUnifiedAutomation</a:t>
            </a:r>
            <a:endParaRPr lang="en-US" dirty="0" smtClean="0"/>
          </a:p>
          <a:p>
            <a:pPr algn="l"/>
            <a:r>
              <a:rPr lang="en-US" dirty="0" smtClean="0"/>
              <a:t>ITER use cases tested by F4E (ITER) and TCS (India):</a:t>
            </a:r>
          </a:p>
          <a:p>
            <a:pPr lvl="1" algn="l"/>
            <a:r>
              <a:rPr lang="en-US" dirty="0" smtClean="0"/>
              <a:t>S7-1516/1518 </a:t>
            </a:r>
            <a:r>
              <a:rPr lang="en-US" dirty="0" smtClean="0"/>
              <a:t>embedded OPC UA server</a:t>
            </a:r>
          </a:p>
          <a:p>
            <a:pPr lvl="1" algn="l"/>
            <a:r>
              <a:rPr lang="en-US" dirty="0" smtClean="0"/>
              <a:t>WinCC-OA embedded OPC UA server</a:t>
            </a: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4843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 and Roadmap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/>
              <a:t>Requirements Specification v1.0 reviewed and agreed:</a:t>
            </a:r>
            <a:br>
              <a:rPr lang="en-US" dirty="0" smtClean="0"/>
            </a:br>
            <a:r>
              <a:rPr lang="en-US" dirty="0" smtClean="0">
                <a:hlinkClick r:id="rId2"/>
              </a:rPr>
              <a:t>https://bit.ly/opcua-srs-10</a:t>
            </a:r>
            <a:endParaRPr lang="en-US" dirty="0" smtClean="0"/>
          </a:p>
          <a:p>
            <a:pPr algn="l"/>
            <a:r>
              <a:rPr lang="en-US" dirty="0" smtClean="0"/>
              <a:t>Design done (no formal </a:t>
            </a:r>
            <a:r>
              <a:rPr lang="en-US" dirty="0" smtClean="0"/>
              <a:t>doc </a:t>
            </a:r>
            <a:r>
              <a:rPr lang="en-US" dirty="0" smtClean="0"/>
              <a:t>yet)</a:t>
            </a:r>
          </a:p>
          <a:p>
            <a:pPr algn="l"/>
            <a:r>
              <a:rPr lang="en-US" dirty="0"/>
              <a:t>I</a:t>
            </a:r>
            <a:r>
              <a:rPr lang="en-US" dirty="0" smtClean="0"/>
              <a:t>mplementation is in “usable pre-release” state</a:t>
            </a:r>
          </a:p>
          <a:p>
            <a:pPr lvl="1" algn="l"/>
            <a:r>
              <a:rPr lang="en-US" dirty="0" smtClean="0"/>
              <a:t>no arrays, no user-defined structures</a:t>
            </a:r>
            <a:endParaRPr lang="en-US" dirty="0" smtClean="0"/>
          </a:p>
          <a:p>
            <a:pPr algn="l"/>
            <a:endParaRPr lang="en-US" dirty="0"/>
          </a:p>
          <a:p>
            <a:pPr algn="l"/>
            <a:r>
              <a:rPr lang="en-US" dirty="0" smtClean="0"/>
              <a:t>Feature-complete </a:t>
            </a:r>
            <a:r>
              <a:rPr lang="en-US" dirty="0" smtClean="0"/>
              <a:t>implementation by end of 2018</a:t>
            </a:r>
          </a:p>
          <a:p>
            <a:pPr algn="l"/>
            <a:r>
              <a:rPr lang="en-US" dirty="0" smtClean="0"/>
              <a:t>Under EPICS license, upstream repository on </a:t>
            </a:r>
            <a:r>
              <a:rPr lang="en-US" dirty="0"/>
              <a:t>GitHub:</a:t>
            </a:r>
            <a:br>
              <a:rPr lang="en-US" dirty="0"/>
            </a:b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github.com/ralphlange/opcua</a:t>
            </a:r>
            <a:endParaRPr lang="en-US" dirty="0"/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6806784"/>
      </p:ext>
    </p:extLst>
  </p:cSld>
  <p:clrMapOvr>
    <a:masterClrMapping/>
  </p:clrMapOvr>
</p:sld>
</file>

<file path=ppt/theme/theme1.xml><?xml version="1.0" encoding="utf-8"?>
<a:theme xmlns:a="http://schemas.openxmlformats.org/drawingml/2006/main" name="Essential">
  <a:themeElements>
    <a:clrScheme name="ITER_PPTemplate (2)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TER_PPTemplate (2)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entury Gothic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entury Gothic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200" dirty="0" err="1" smtClean="0">
            <a:latin typeface="+mn-lt"/>
          </a:defRPr>
        </a:defPPr>
      </a:lstStyle>
    </a:txDef>
  </a:objectDefaults>
  <a:extraClrSchemeLst>
    <a:extraClrScheme>
      <a:clrScheme name="ITER_PPTemplate (2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ER_PPTemplate (2)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ER_PPTemplate (2)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ER_PPTemplate (2)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ER_PPTemplate (2)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ER_PPTemplate (2)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TER_PPTemplate (2)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TER_PPTemplate (2)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TER_PPTemplate (2)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TER_PPTemplate (2)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TER_PPTemplate (2)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TER_PPTemplate (2)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ITER and CODAC Core System - Status Update</Template>
  <TotalTime>61</TotalTime>
  <Words>134</Words>
  <Application>Microsoft Office PowerPoint</Application>
  <PresentationFormat>On-screen Show (16:9)</PresentationFormat>
  <Paragraphs>29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Essential</vt:lpstr>
      <vt:lpstr>PowerPoint Presentation</vt:lpstr>
      <vt:lpstr>OPC UA Background</vt:lpstr>
      <vt:lpstr>EPICS Device Support</vt:lpstr>
      <vt:lpstr>Status and Roadmap </vt:lpstr>
    </vt:vector>
  </TitlesOfParts>
  <Company>ITER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Lange Ralph</dc:creator>
  <cp:lastModifiedBy>Lange Ralph</cp:lastModifiedBy>
  <cp:revision>10</cp:revision>
  <cp:lastPrinted>2017-02-17T16:29:57Z</cp:lastPrinted>
  <dcterms:created xsi:type="dcterms:W3CDTF">2018-06-14T02:36:48Z</dcterms:created>
  <dcterms:modified xsi:type="dcterms:W3CDTF">2018-11-13T03:47:04Z</dcterms:modified>
</cp:coreProperties>
</file>