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86" r:id="rId2"/>
    <p:sldId id="288" r:id="rId3"/>
    <p:sldId id="289" r:id="rId4"/>
    <p:sldId id="290" r:id="rId5"/>
    <p:sldId id="291" r:id="rId6"/>
    <p:sldId id="293" r:id="rId7"/>
    <p:sldId id="295" r:id="rId8"/>
    <p:sldId id="294" r:id="rId9"/>
    <p:sldId id="280" r:id="rId10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libri Light" panose="020F0302020204030204" pitchFamily="34" charset="0"/>
      <p:regular r:id="rId17"/>
      <p:italic r:id="rId18"/>
    </p:embeddedFont>
    <p:embeddedFont>
      <p:font typeface="Oswald Regular" panose="02000503000000000000" pitchFamily="2" charset="0"/>
      <p:regular r:id="rId19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D0CF"/>
    <a:srgbClr val="A91D37"/>
    <a:srgbClr val="000000"/>
    <a:srgbClr val="EFB531"/>
    <a:srgbClr val="0033C3"/>
    <a:srgbClr val="D3D3D3"/>
    <a:srgbClr val="B8B8B8"/>
    <a:srgbClr val="115593"/>
    <a:srgbClr val="156BB8"/>
    <a:srgbClr val="02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32" autoAdjust="0"/>
    <p:restoredTop sz="97467" autoAdjust="0"/>
  </p:normalViewPr>
  <p:slideViewPr>
    <p:cSldViewPr snapToGrid="0">
      <p:cViewPr varScale="1">
        <p:scale>
          <a:sx n="77" d="100"/>
          <a:sy n="77" d="100"/>
        </p:scale>
        <p:origin x="-372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2" d="100"/>
          <a:sy n="122" d="100"/>
        </p:scale>
        <p:origin x="491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59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xmlns="" id="{65E76C91-9915-4458-B23D-3EA6540160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A6FB7AE3-DFD2-49AA-A887-7324B1F10A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E58FE-3AE1-4995-80E6-8AF0F1DA0E4E}" type="datetimeFigureOut">
              <a:rPr lang="de-DE" smtClean="0"/>
              <a:t>14.11.2018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4FC00001-5093-43F7-BD9F-EF265DE522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C453EC2C-99A1-4C15-A25C-1C6F2B3A89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47158-EF9E-49A5-B018-E307E4952F0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5321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91381-FB9B-4B1C-99E3-890DFD4525D3}" type="datetimeFigureOut">
              <a:rPr lang="de-DE" smtClean="0"/>
              <a:t>14.11.2018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9B650-A7F0-464D-8688-D88779A13E2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650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AA5189-E3C0-5541-BCD2-55708D4D52CC}" type="slidenum">
              <a:rPr lang="de-DE"/>
              <a:pPr/>
              <a:t>9</a:t>
            </a:fld>
            <a:endParaRPr lang="de-DE" dirty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3178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C03146D-F9CD-4667-9733-9159758359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9D83CE06-6889-4F07-9BDB-F60D87A01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CE369807-43E9-4E6F-A3E0-5D77B68F98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14.11.2018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99A6AF13-49B3-4FE9-B94D-0CD8BBAE9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4B81F20-5618-4C2C-B875-915115B7E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7234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480AC99-2076-43D9-B787-7562050BC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BC3EEA89-F850-4F9A-AF61-50796D810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3059DD63-82FB-45C4-9C46-A46D9D89D7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14.11.2018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022F4776-D99C-4135-B29D-B7D988671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3F7797C-8BB4-442E-8DDB-97B3C1E12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0152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EF8B62F-7BA0-465D-BEBF-182FFE6CD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42115AEB-4E22-4AC3-A18A-016278299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9FBD60CA-7E10-4594-A689-D06550C903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14.11.2018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E2C4FC93-C90F-4DC1-81C0-083990C3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8B77A670-2D23-47BD-B759-B5E5CF525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3813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2723B35-854E-4696-8A87-7E7B728A3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43645F74-BD8D-4E4E-BDB9-D02A44EEAA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B361FF99-02E9-4119-919B-E4B5BEC23B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09927D07-FAB5-4FEF-91B2-B2533B9FD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14.11.2018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95283F85-213C-4B7A-9B9D-F8AD8A926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2123057A-E691-4F8C-9DE9-72DBAB7EE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665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C3BEA62-38E6-4B5F-AD25-C14259874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FA12F239-6267-4445-88DA-C6FA8FDAF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A98EFE8D-222A-401D-9C0F-BC9592B99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052B5365-1527-4EE6-B7A0-96E7210401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7DA62BEE-9E9A-4648-BE58-51CCA22500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61F725D7-3A71-4698-AD5D-05CA495604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14.11.2018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1F205A89-55DB-4AA1-9811-6CB6C2534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688FAFAE-4685-4696-8BE6-A9FF1C1EC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2133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3BCFD02-FCDE-4CDE-BBD9-303E9235C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ACE4FC69-EEA5-4B6F-9EDC-3FE3A444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14.11.2018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45CD84CD-7858-4431-B124-3BC3FE4B8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853F721B-6992-4CBE-92C7-8C16E4774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8700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7638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647622E-6FA0-48E8-841D-5199DDA5B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24C957F8-4344-4A7D-9FA7-6EBAC93AB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81139DC7-5A2B-438D-B985-4A4B096E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F6CE11AD-5C9B-4155-94F7-DAA73F19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14.11.2018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83BA642A-8B77-4D6B-92C3-91DD03805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8882536F-7F1A-47B5-96F6-7CCF0B54C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6525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F63AF85-EB0C-4B9D-A332-DFE9B7A53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BD11919E-478C-47FE-A050-93C6355CEC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1CC08F94-D57A-4C09-81F4-00E41C9F9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D00857B2-BC24-4673-8C75-6C4D5949A6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14.11.2018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B7CFE2D3-1321-4B02-A5E1-2F6145178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3E0553D3-324D-4DAF-814A-4A7C55D8C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6836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95F8505-DC85-4124-B03D-74FED555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9DCD297E-272F-4873-A2EA-99254EB5A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29079D37-5C54-4648-BC05-D93512E0FE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14.11.2018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B1FC2188-E367-4F3B-B212-CBD08385D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AEB827D5-7942-4DB0-866C-DFD78B5C2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9997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7E50A8C9-E3BB-4DA1-AF29-8CB58BAE5E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75998828-6246-499E-8416-8FA63C50D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0CA716FF-32E2-417F-8FB2-3B74298210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14.11.2018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8B976C2B-432E-40FA-BD82-526215F83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68DD793-DB9D-48DE-BE05-FB76A1153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1109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E3195E9B-F05D-4615-B542-936C8762006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004955" y="6123708"/>
            <a:ext cx="656278" cy="34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11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AB200AE4-4BB0-45E2-BF76-953BC07FE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xmlns="" id="{D84EAC81-8748-45A9-9E48-D8B6C99A5DB4}"/>
              </a:ext>
            </a:extLst>
          </p:cNvPr>
          <p:cNvSpPr txBox="1"/>
          <p:nvPr/>
        </p:nvSpPr>
        <p:spPr>
          <a:xfrm>
            <a:off x="5856799" y="4597651"/>
            <a:ext cx="5558712" cy="14514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eaLnBrk="0" hangingPunct="0"/>
            <a:r>
              <a:rPr lang="de-DE" sz="4400" spc="30" dirty="0" smtClean="0">
                <a:solidFill>
                  <a:srgbClr val="C7DE37"/>
                </a:solidFill>
                <a:latin typeface="Oswald Regular"/>
                <a:cs typeface="Oswald Regular"/>
              </a:rPr>
              <a:t>The New EPICS Website: epics-controls.org</a:t>
            </a:r>
            <a:endParaRPr lang="de-DE" sz="4400" spc="30" dirty="0">
              <a:solidFill>
                <a:srgbClr val="C7DE37"/>
              </a:solidFill>
              <a:latin typeface="Oswald Regular"/>
              <a:cs typeface="Oswald Regular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A0B20AEB-16DA-447D-918E-30BDB777D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3617" y="1513153"/>
            <a:ext cx="1865076" cy="98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2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314628" y="456623"/>
            <a:ext cx="9283883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>
              <a:lnSpc>
                <a:spcPct val="120000"/>
              </a:lnSpc>
              <a:spcAft>
                <a:spcPts val="627"/>
              </a:spcAft>
              <a:buClr>
                <a:srgbClr val="9C072D"/>
              </a:buClr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About a year ago, the new EPICS graphical identity and website were introduced at the Collaboration Meeting in Barcelona...</a:t>
            </a:r>
            <a:endParaRPr lang="de-DE" sz="2400" dirty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</p:txBody>
      </p:sp>
      <p:pic>
        <p:nvPicPr>
          <p:cNvPr id="5" name="Picture 4" descr="A person that is standing in the dirt&#10;&#10;Description generated with very high confidence">
            <a:extLst>
              <a:ext uri="{FF2B5EF4-FFF2-40B4-BE49-F238E27FC236}">
                <a16:creationId xmlns="" xmlns:a16="http://schemas.microsoft.com/office/drawing/2014/main" xmlns:lc="http://schemas.openxmlformats.org/drawingml/2006/lockedCanvas" id="{58847FA0-EED8-4166-8BF3-4B31C9753D3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32" y="1403132"/>
            <a:ext cx="6094260" cy="3429000"/>
          </a:xfrm>
          <a:prstGeom prst="rect">
            <a:avLst/>
          </a:prstGeom>
        </p:spPr>
      </p:pic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214512" y="1773551"/>
            <a:ext cx="6096000" cy="3429001"/>
            <a:chOff x="0" y="0"/>
            <a:chExt cx="12192000" cy="6858001"/>
          </a:xfrm>
        </p:grpSpPr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871DD0CA-754E-460C-A494-2285171FC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6C19C3C3-D290-47BD-B518-A8DF01316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411" y="571246"/>
              <a:ext cx="2702691" cy="1070942"/>
            </a:xfrm>
            <a:prstGeom prst="rect">
              <a:avLst/>
            </a:prstGeom>
          </p:spPr>
        </p:pic>
      </p:grpSp>
      <p:pic>
        <p:nvPicPr>
          <p:cNvPr id="10" name="Grafik 4">
            <a:extLst>
              <a:ext uri="{FF2B5EF4-FFF2-40B4-BE49-F238E27FC236}">
                <a16:creationId xmlns="" xmlns:a16="http://schemas.microsoft.com/office/drawing/2014/main" xmlns:lc="http://schemas.openxmlformats.org/drawingml/2006/lockedCanvas" id="{769E70B2-6111-461A-94DD-0578A5E2346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132" y="2143971"/>
            <a:ext cx="6096000" cy="3429000"/>
          </a:xfrm>
          <a:prstGeom prst="rect">
            <a:avLst/>
          </a:prstGeom>
        </p:spPr>
      </p:pic>
      <p:pic>
        <p:nvPicPr>
          <p:cNvPr id="11" name="Picture 10" descr="A screenshot of a cell phone&#10;&#10;Description generated with very high confidence">
            <a:extLst>
              <a:ext uri="{FF2B5EF4-FFF2-40B4-BE49-F238E27FC236}">
                <a16:creationId xmlns="" xmlns:a16="http://schemas.microsoft.com/office/drawing/2014/main" xmlns:lc="http://schemas.openxmlformats.org/drawingml/2006/lockedCanvas" id="{A72D3262-9374-44FA-80A9-180BF201ACD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752" y="2514390"/>
            <a:ext cx="6096000" cy="3429000"/>
          </a:xfrm>
          <a:prstGeom prst="rect">
            <a:avLst/>
          </a:prstGeom>
        </p:spPr>
      </p:pic>
      <p:pic>
        <p:nvPicPr>
          <p:cNvPr id="12" name="Picture 11" descr="A screenshot of a computer&#10;&#10;Description generated with very high confidence">
            <a:extLst>
              <a:ext uri="{FF2B5EF4-FFF2-40B4-BE49-F238E27FC236}">
                <a16:creationId xmlns="" xmlns:a16="http://schemas.microsoft.com/office/drawing/2014/main" xmlns:lc="http://schemas.openxmlformats.org/drawingml/2006/lockedCanvas" id="{04012DD0-4962-45A1-80CE-D4F034A14A0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372" y="2884809"/>
            <a:ext cx="6096000" cy="3429000"/>
          </a:xfrm>
          <a:prstGeom prst="rect">
            <a:avLst/>
          </a:prstGeom>
        </p:spPr>
      </p:pic>
      <p:pic>
        <p:nvPicPr>
          <p:cNvPr id="13" name="Picture 12" descr="A screenshot of a computer screen&#10;&#10;Description generated with very high confidence">
            <a:extLst>
              <a:ext uri="{FF2B5EF4-FFF2-40B4-BE49-F238E27FC236}">
                <a16:creationId xmlns="" xmlns:a16="http://schemas.microsoft.com/office/drawing/2014/main" xmlns:lc="http://schemas.openxmlformats.org/drawingml/2006/lockedCanvas" id="{D7E35781-47EC-404F-A46D-4F6990BCE76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994" y="3255229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47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3"/>
          <p:cNvSpPr txBox="1"/>
          <p:nvPr/>
        </p:nvSpPr>
        <p:spPr>
          <a:xfrm>
            <a:off x="1314628" y="456623"/>
            <a:ext cx="9283883" cy="48936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>
              <a:lnSpc>
                <a:spcPct val="120000"/>
              </a:lnSpc>
              <a:spcAft>
                <a:spcPts val="627"/>
              </a:spcAft>
              <a:buClr>
                <a:srgbClr val="9C072D"/>
              </a:buClr>
              <a:tabLst>
                <a:tab pos="392682" algn="l"/>
              </a:tabLst>
            </a:pPr>
            <a:r>
              <a:rPr lang="de-DE" sz="3200" b="1" dirty="0" smtClean="0">
                <a:solidFill>
                  <a:srgbClr val="60737F"/>
                </a:solidFill>
                <a:latin typeface="Oswald Regular" panose="02000503000000000000" pitchFamily="2" charset="0"/>
                <a:ea typeface="Milo-Medium"/>
                <a:cs typeface="Source Sans Pro"/>
              </a:rPr>
              <a:t>After a long winter pause, a lot happened:</a:t>
            </a:r>
          </a:p>
          <a:p>
            <a:pPr marL="342900" indent="-342900" eaLnBrk="0" hangingPunct="0">
              <a:lnSpc>
                <a:spcPct val="120000"/>
              </a:lnSpc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Hosting was moved to the Fritz-Haber-Institute</a:t>
            </a:r>
          </a:p>
          <a:p>
            <a:pPr marL="342900" indent="-342900" eaLnBrk="0" hangingPunct="0">
              <a:lnSpc>
                <a:spcPct val="120000"/>
              </a:lnSpc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A summer student at the ESS completed the Wordpress site</a:t>
            </a:r>
          </a:p>
          <a:p>
            <a:pPr marL="800100" lvl="1" indent="-342900" eaLnBrk="0" hangingPunct="0">
              <a:spcAft>
                <a:spcPts val="627"/>
              </a:spcAft>
              <a:buClr>
                <a:srgbClr val="C7DE37"/>
              </a:buClr>
              <a:buFont typeface="Source Sans Pro" panose="020B0503030403020204" pitchFamily="34" charset="0"/>
              <a:buChar char="–"/>
              <a:tabLst>
                <a:tab pos="392682" algn="l"/>
              </a:tabLst>
            </a:pPr>
            <a:r>
              <a:rPr lang="de-DE" sz="20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User management for web contributor accounts</a:t>
            </a:r>
          </a:p>
          <a:p>
            <a:pPr marL="800100" lvl="1" indent="-342900" eaLnBrk="0" hangingPunct="0">
              <a:spcAft>
                <a:spcPts val="627"/>
              </a:spcAft>
              <a:buClr>
                <a:srgbClr val="C7DE37"/>
              </a:buClr>
              <a:buFont typeface="Source Sans Pro" panose="020B0503030403020204" pitchFamily="34" charset="0"/>
              <a:buChar char="–"/>
              <a:tabLst>
                <a:tab pos="392682" algn="l"/>
              </a:tabLst>
            </a:pPr>
            <a:r>
              <a:rPr lang="de-DE" sz="20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Database for device support modules</a:t>
            </a:r>
          </a:p>
          <a:p>
            <a:pPr marL="800100" lvl="1" indent="-342900" eaLnBrk="0" hangingPunct="0">
              <a:spcAft>
                <a:spcPts val="627"/>
              </a:spcAft>
              <a:buClr>
                <a:srgbClr val="C7DE37"/>
              </a:buClr>
              <a:buFont typeface="Source Sans Pro" panose="020B0503030403020204" pitchFamily="34" charset="0"/>
              <a:buChar char="–"/>
              <a:tabLst>
                <a:tab pos="392682" algn="l"/>
              </a:tabLst>
            </a:pPr>
            <a:r>
              <a:rPr lang="de-DE" sz="20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Download area for Base releases</a:t>
            </a:r>
          </a:p>
          <a:p>
            <a:pPr marL="800100" lvl="1" indent="-342900" eaLnBrk="0" hangingPunct="0">
              <a:spcAft>
                <a:spcPts val="627"/>
              </a:spcAft>
              <a:buClr>
                <a:srgbClr val="C7DE37"/>
              </a:buClr>
              <a:buFont typeface="Source Sans Pro" panose="020B0503030403020204" pitchFamily="34" charset="0"/>
              <a:buChar char="–"/>
              <a:tabLst>
                <a:tab pos="392682" algn="l"/>
              </a:tabLst>
            </a:pPr>
            <a:r>
              <a:rPr lang="de-DE" sz="20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Workflow for review of articles and posts</a:t>
            </a:r>
          </a:p>
          <a:p>
            <a:pPr marL="800100" lvl="1" indent="-342900" eaLnBrk="0" hangingPunct="0">
              <a:spcAft>
                <a:spcPts val="627"/>
              </a:spcAft>
              <a:buClr>
                <a:srgbClr val="C7DE37"/>
              </a:buClr>
              <a:buFont typeface="Source Sans Pro" panose="020B0503030403020204" pitchFamily="34" charset="0"/>
              <a:buChar char="–"/>
              <a:tabLst>
                <a:tab pos="392682" algn="l"/>
              </a:tabLst>
            </a:pPr>
            <a:r>
              <a:rPr lang="de-DE" sz="20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How-to-contribute website documentation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More EPICS installations were added to the „Projects“ list (now &gt;20)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A handful of perspective contributors have asked for accounts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The new site was announced on September 1st</a:t>
            </a:r>
          </a:p>
        </p:txBody>
      </p:sp>
    </p:spTree>
    <p:extLst>
      <p:ext uri="{BB962C8B-B14F-4D97-AF65-F5344CB8AC3E}">
        <p14:creationId xmlns:p14="http://schemas.microsoft.com/office/powerpoint/2010/main" val="325748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3"/>
          <p:cNvSpPr txBox="1"/>
          <p:nvPr/>
        </p:nvSpPr>
        <p:spPr>
          <a:xfrm>
            <a:off x="1314628" y="456623"/>
            <a:ext cx="9283883" cy="45304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>
              <a:lnSpc>
                <a:spcPct val="120000"/>
              </a:lnSpc>
              <a:spcAft>
                <a:spcPts val="627"/>
              </a:spcAft>
              <a:buClr>
                <a:srgbClr val="9C072D"/>
              </a:buClr>
              <a:tabLst>
                <a:tab pos="392682" algn="l"/>
              </a:tabLst>
            </a:pPr>
            <a:r>
              <a:rPr lang="de-DE" sz="3200" b="1" dirty="0" smtClean="0">
                <a:solidFill>
                  <a:srgbClr val="60737F"/>
                </a:solidFill>
                <a:latin typeface="Oswald Regular" panose="02000503000000000000" pitchFamily="2" charset="0"/>
                <a:ea typeface="Milo-Medium"/>
                <a:cs typeface="Source Sans Pro"/>
              </a:rPr>
              <a:t>Still, a lot did not happen yet: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We received only a very limited number of contributions</a:t>
            </a:r>
            <a:b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</a:b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(low single-digit range)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Web Team is largely a subset of Core Developers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Many </a:t>
            </a:r>
            <a:r>
              <a:rPr lang="de-DE" sz="2400" dirty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links still point to the old EPICS </a:t>
            </a: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site</a:t>
            </a:r>
            <a:endParaRPr lang="de-DE" sz="2400" dirty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Moved content has no redirections from the old EPICS site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Site structure is still not clear and clean enough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Existing web site documentation (how-to) does not cover enough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Issue tracker (on GitHub) has not been well adapted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Layout/rendering issues (low-level WordPress CSS) are not resolved</a:t>
            </a:r>
            <a:endParaRPr lang="de-DE" sz="2400" dirty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69738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3"/>
          <p:cNvSpPr txBox="1"/>
          <p:nvPr/>
        </p:nvSpPr>
        <p:spPr>
          <a:xfrm>
            <a:off x="1314628" y="456623"/>
            <a:ext cx="9283883" cy="61401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>
              <a:lnSpc>
                <a:spcPct val="120000"/>
              </a:lnSpc>
              <a:spcAft>
                <a:spcPts val="627"/>
              </a:spcAft>
              <a:buClr>
                <a:srgbClr val="9C072D"/>
              </a:buClr>
              <a:tabLst>
                <a:tab pos="392682" algn="l"/>
              </a:tabLst>
            </a:pPr>
            <a:r>
              <a:rPr lang="de-DE" sz="3200" b="1" dirty="0" smtClean="0">
                <a:solidFill>
                  <a:srgbClr val="60737F"/>
                </a:solidFill>
                <a:latin typeface="Oswald Regular" panose="02000503000000000000" pitchFamily="2" charset="0"/>
                <a:ea typeface="Milo-Medium"/>
                <a:cs typeface="Source Sans Pro"/>
              </a:rPr>
              <a:t>The „Presentation to the Outside“ aspect works: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Received positive feedback on graphics and web site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Projects pages are impressive (showing diversity)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Got a few inquiries (industrial) through the contact form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Still needs a high level technical overview and „EPICS for Dummies“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endParaRPr lang="de-DE" sz="2400" dirty="0" smtClean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  <a:p>
            <a:pPr eaLnBrk="0" hangingPunct="0">
              <a:spcAft>
                <a:spcPts val="627"/>
              </a:spcAft>
              <a:buClr>
                <a:srgbClr val="C7DE37"/>
              </a:buClr>
              <a:tabLst>
                <a:tab pos="392682" algn="l"/>
              </a:tabLst>
            </a:pPr>
            <a:r>
              <a:rPr lang="de-DE" sz="3200" b="1" dirty="0" smtClean="0">
                <a:solidFill>
                  <a:srgbClr val="60737F"/>
                </a:solidFill>
                <a:latin typeface="Oswald Regular" panose="02000503000000000000" pitchFamily="2" charset="0"/>
                <a:ea typeface="Milo-Medium"/>
                <a:cs typeface="Source Sans Pro"/>
              </a:rPr>
              <a:t>The „Site for EPICS Users“ aspect has not improved:</a:t>
            </a:r>
            <a:endParaRPr lang="de-DE" sz="3200" b="1" dirty="0">
              <a:solidFill>
                <a:srgbClr val="60737F"/>
              </a:solidFill>
              <a:latin typeface="Oswald Regular" panose="02000503000000000000" pitchFamily="2" charset="0"/>
              <a:ea typeface="Milo-Medium"/>
              <a:cs typeface="Source Sans Pro"/>
            </a:endParaRP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Misleading and outdated content is still misleading and outdated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Need to optimise usability (three clicks to download EPICS Base under „Resources and Documents“)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PVA documentation is most needed and in a bad state</a:t>
            </a:r>
          </a:p>
          <a:p>
            <a:pPr marL="800100" lvl="1" indent="-342900" eaLnBrk="0" hangingPunct="0">
              <a:lnSpc>
                <a:spcPct val="120000"/>
              </a:lnSpc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endParaRPr lang="de-DE" sz="2400" dirty="0" smtClean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  <a:p>
            <a:pPr marL="342900" indent="-342900" eaLnBrk="0" hangingPunct="0">
              <a:lnSpc>
                <a:spcPct val="120000"/>
              </a:lnSpc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endParaRPr lang="de-DE" sz="2400" dirty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68190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3"/>
          <p:cNvSpPr txBox="1"/>
          <p:nvPr/>
        </p:nvSpPr>
        <p:spPr>
          <a:xfrm>
            <a:off x="1314628" y="456623"/>
            <a:ext cx="9283883" cy="42996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>
              <a:lnSpc>
                <a:spcPct val="120000"/>
              </a:lnSpc>
              <a:spcAft>
                <a:spcPts val="627"/>
              </a:spcAft>
              <a:buClr>
                <a:srgbClr val="9C072D"/>
              </a:buClr>
              <a:tabLst>
                <a:tab pos="392682" algn="l"/>
              </a:tabLst>
            </a:pPr>
            <a:r>
              <a:rPr lang="de-DE" sz="3200" b="1" dirty="0" smtClean="0">
                <a:solidFill>
                  <a:srgbClr val="60737F"/>
                </a:solidFill>
                <a:latin typeface="Oswald Regular" panose="02000503000000000000" pitchFamily="2" charset="0"/>
                <a:ea typeface="Milo-Medium"/>
                <a:cs typeface="Source Sans Pro"/>
              </a:rPr>
              <a:t>Roadmap:</a:t>
            </a:r>
            <a:endParaRPr lang="de-DE" sz="2400" dirty="0" smtClean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  <a:p>
            <a:pPr eaLnBrk="0" hangingPunct="0">
              <a:spcAft>
                <a:spcPts val="627"/>
              </a:spcAft>
              <a:buClr>
                <a:srgbClr val="C7DE37"/>
              </a:buClr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 pitchFamily="34" charset="0"/>
                <a:ea typeface="Source Sans Pro" pitchFamily="34" charset="0"/>
                <a:cs typeface="Source Sans Pro"/>
              </a:rPr>
              <a:t>The website team is small and often busy with other tasks. There are a number of ideas for additional features (e.g. offering binary distribution, improved Q&amp;A database) that are not backed by existing manpower.</a:t>
            </a:r>
          </a:p>
          <a:p>
            <a:pPr eaLnBrk="0" hangingPunct="0">
              <a:spcAft>
                <a:spcPts val="627"/>
              </a:spcAft>
              <a:buClr>
                <a:srgbClr val="C7DE37"/>
              </a:buClr>
              <a:tabLst>
                <a:tab pos="392682" algn="l"/>
              </a:tabLst>
            </a:pPr>
            <a:endParaRPr lang="de-DE" sz="2400" dirty="0" smtClean="0">
              <a:solidFill>
                <a:srgbClr val="60737F"/>
              </a:solidFill>
              <a:latin typeface="Source Sans Pro" pitchFamily="34" charset="0"/>
              <a:ea typeface="Source Sans Pro" pitchFamily="34" charset="0"/>
              <a:cs typeface="Source Sans Pro"/>
            </a:endParaRP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 pitchFamily="34" charset="0"/>
                <a:ea typeface="Source Sans Pro" pitchFamily="34" charset="0"/>
                <a:cs typeface="Source Sans Pro"/>
              </a:rPr>
              <a:t>Hosting is secured and well maintained (courtesy of Heinz Junkes)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 pitchFamily="34" charset="0"/>
                <a:ea typeface="Source Sans Pro" pitchFamily="34" charset="0"/>
                <a:cs typeface="Source Sans Pro"/>
              </a:rPr>
              <a:t>There is limited but continuous support by the graphics designer (courtesy of ESS)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 pitchFamily="34" charset="0"/>
                <a:ea typeface="Source Sans Pro" pitchFamily="34" charset="0"/>
                <a:cs typeface="Source Sans Pro"/>
              </a:rPr>
              <a:t>For everything else (especially all EPICS content), we would like the community to get more involved</a:t>
            </a:r>
          </a:p>
        </p:txBody>
      </p:sp>
    </p:spTree>
    <p:extLst>
      <p:ext uri="{BB962C8B-B14F-4D97-AF65-F5344CB8AC3E}">
        <p14:creationId xmlns:p14="http://schemas.microsoft.com/office/powerpoint/2010/main" val="20542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3"/>
          <p:cNvSpPr txBox="1"/>
          <p:nvPr/>
        </p:nvSpPr>
        <p:spPr>
          <a:xfrm>
            <a:off x="1314628" y="456623"/>
            <a:ext cx="9283883" cy="60847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>
              <a:lnSpc>
                <a:spcPct val="120000"/>
              </a:lnSpc>
              <a:spcAft>
                <a:spcPts val="627"/>
              </a:spcAft>
              <a:buClr>
                <a:srgbClr val="9C072D"/>
              </a:buClr>
              <a:tabLst>
                <a:tab pos="392682" algn="l"/>
              </a:tabLst>
            </a:pPr>
            <a:r>
              <a:rPr lang="de-DE" sz="3200" b="1" dirty="0" smtClean="0">
                <a:solidFill>
                  <a:srgbClr val="60737F"/>
                </a:solidFill>
                <a:latin typeface="Oswald Regular" panose="02000503000000000000" pitchFamily="2" charset="0"/>
                <a:ea typeface="Milo-Medium"/>
                <a:cs typeface="Source Sans Pro"/>
              </a:rPr>
              <a:t>Help Wanted (WordPress part):</a:t>
            </a:r>
            <a:endParaRPr lang="de-DE" sz="2400" dirty="0" smtClean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  <a:p>
            <a:pPr eaLnBrk="0" hangingPunct="0">
              <a:spcAft>
                <a:spcPts val="627"/>
              </a:spcAft>
              <a:buClr>
                <a:srgbClr val="C7DE37"/>
              </a:buClr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The website engine needs to be maintained. These are mainly small tasks that may appear anytime as things are discovered and/or plugins are changing.</a:t>
            </a:r>
          </a:p>
          <a:p>
            <a:pPr eaLnBrk="0" hangingPunct="0">
              <a:spcAft>
                <a:spcPts val="627"/>
              </a:spcAft>
              <a:buClr>
                <a:srgbClr val="C7DE37"/>
              </a:buClr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Currently open issues: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Fine-tune margins and spaces for different viewports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Small fixes for rendering of lists, blockquotes etc.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Fix print layout for some of the </a:t>
            </a: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pages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endParaRPr lang="de-DE" sz="2400" dirty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  <a:p>
            <a:pPr eaLnBrk="0" hangingPunct="0">
              <a:spcAft>
                <a:spcPts val="627"/>
              </a:spcAft>
              <a:buClr>
                <a:srgbClr val="C7DE37"/>
              </a:buClr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If you know (or you are) someone who could be helping out...</a:t>
            </a:r>
          </a:p>
          <a:p>
            <a:pPr eaLnBrk="0" hangingPunct="0">
              <a:spcAft>
                <a:spcPts val="627"/>
              </a:spcAft>
              <a:buClr>
                <a:srgbClr val="C7DE37"/>
              </a:buClr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/>
            </a:r>
            <a:b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</a:b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/>
            </a:r>
            <a:b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</a:br>
            <a:endParaRPr lang="de-DE" sz="2400" dirty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  <a:p>
            <a:pPr eaLnBrk="0" hangingPunct="0">
              <a:spcAft>
                <a:spcPts val="627"/>
              </a:spcAft>
              <a:buClr>
                <a:srgbClr val="C7DE37"/>
              </a:buClr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Contact: webmaster@epics-controls.org</a:t>
            </a:r>
            <a:endParaRPr lang="de-DE" sz="2400" dirty="0" smtClean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75468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3"/>
          <p:cNvSpPr txBox="1"/>
          <p:nvPr/>
        </p:nvSpPr>
        <p:spPr>
          <a:xfrm>
            <a:off x="1314628" y="456623"/>
            <a:ext cx="9283883" cy="60847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>
              <a:lnSpc>
                <a:spcPct val="120000"/>
              </a:lnSpc>
              <a:spcAft>
                <a:spcPts val="627"/>
              </a:spcAft>
              <a:buClr>
                <a:srgbClr val="9C072D"/>
              </a:buClr>
              <a:tabLst>
                <a:tab pos="392682" algn="l"/>
              </a:tabLst>
            </a:pPr>
            <a:r>
              <a:rPr lang="de-DE" sz="3200" b="1" dirty="0" smtClean="0">
                <a:solidFill>
                  <a:srgbClr val="60737F"/>
                </a:solidFill>
                <a:latin typeface="Oswald Regular" panose="02000503000000000000" pitchFamily="2" charset="0"/>
                <a:ea typeface="Milo-Medium"/>
                <a:cs typeface="Source Sans Pro"/>
              </a:rPr>
              <a:t>Help Wanted (Content part):</a:t>
            </a:r>
          </a:p>
          <a:p>
            <a:pPr eaLnBrk="0" hangingPunct="0">
              <a:spcAft>
                <a:spcPts val="627"/>
              </a:spcAft>
              <a:buClr>
                <a:srgbClr val="C7DE37"/>
              </a:buClr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Most of the remaining content of the old site needs to be moved to the new site.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(Re-)Create existing pages on the new site (allow switching redirects), while actualising and cleaning up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Review and consolidate PVA documentation (PVA user)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Add project listings</a:t>
            </a:r>
          </a:p>
          <a:p>
            <a:pPr eaLnBrk="0" hangingPunct="0">
              <a:spcAft>
                <a:spcPts val="627"/>
              </a:spcAft>
              <a:buClr>
                <a:srgbClr val="C7DE37"/>
              </a:buClr>
              <a:tabLst>
                <a:tab pos="392682" algn="l"/>
              </a:tabLst>
            </a:pPr>
            <a:endParaRPr lang="de-DE" sz="2400" dirty="0" smtClean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  <a:p>
            <a:pPr eaLnBrk="0" hangingPunct="0">
              <a:spcAft>
                <a:spcPts val="627"/>
              </a:spcAft>
              <a:buClr>
                <a:srgbClr val="C7DE37"/>
              </a:buClr>
              <a:tabLst>
                <a:tab pos="392682" algn="l"/>
              </a:tabLst>
            </a:pPr>
            <a:r>
              <a:rPr lang="de-DE" sz="2400" dirty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We have a review process in </a:t>
            </a: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place: you won‘t break the live site, other reviewers will help ensuring accuracy before </a:t>
            </a:r>
            <a:r>
              <a:rPr lang="de-DE" sz="2400" dirty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content is being published</a:t>
            </a: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.</a:t>
            </a:r>
          </a:p>
          <a:p>
            <a:pPr eaLnBrk="0" hangingPunct="0">
              <a:spcAft>
                <a:spcPts val="627"/>
              </a:spcAft>
              <a:buClr>
                <a:srgbClr val="C7DE37"/>
              </a:buClr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Content updated by users is a good way for new users to help the community</a:t>
            </a: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.</a:t>
            </a:r>
          </a:p>
          <a:p>
            <a:pPr eaLnBrk="0" hangingPunct="0">
              <a:spcAft>
                <a:spcPts val="627"/>
              </a:spcAft>
              <a:buClr>
                <a:srgbClr val="C7DE37"/>
              </a:buClr>
              <a:tabLst>
                <a:tab pos="392682" algn="l"/>
              </a:tabLst>
            </a:pPr>
            <a:endParaRPr lang="de-DE" sz="2400" dirty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  <a:p>
            <a:pPr eaLnBrk="0" hangingPunct="0">
              <a:spcAft>
                <a:spcPts val="627"/>
              </a:spcAft>
              <a:buClr>
                <a:srgbClr val="C7DE37"/>
              </a:buClr>
              <a:tabLst>
                <a:tab pos="392682" algn="l"/>
              </a:tabLst>
            </a:pPr>
            <a:r>
              <a:rPr lang="de-DE" sz="24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Contact: contact@epics-controls.org</a:t>
            </a:r>
            <a:endParaRPr lang="de-DE" sz="2400" dirty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00697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generated with high confidence">
            <a:extLst>
              <a:ext uri="{FF2B5EF4-FFF2-40B4-BE49-F238E27FC236}">
                <a16:creationId xmlns:a16="http://schemas.microsoft.com/office/drawing/2014/main" xmlns="" id="{081E4B5E-9F23-434D-8EF6-723C1D16DF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492148" y="435454"/>
            <a:ext cx="6746511" cy="4807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de-DE" sz="3467" dirty="0">
                <a:solidFill>
                  <a:srgbClr val="C7DE27"/>
                </a:solidFill>
                <a:latin typeface="Oswald Regular"/>
                <a:ea typeface="Milo-Medium"/>
                <a:cs typeface="Oswald Regular"/>
              </a:rPr>
              <a:t>Thank You for Your Attention</a:t>
            </a:r>
            <a:r>
              <a:rPr lang="de-DE" sz="3467" dirty="0" smtClean="0">
                <a:solidFill>
                  <a:srgbClr val="C7DE27"/>
                </a:solidFill>
                <a:latin typeface="Oswald Regular"/>
                <a:ea typeface="Milo-Medium"/>
                <a:cs typeface="Oswald Regular"/>
              </a:rPr>
              <a:t>!</a:t>
            </a:r>
          </a:p>
          <a:p>
            <a:pPr>
              <a:lnSpc>
                <a:spcPct val="110000"/>
              </a:lnSpc>
            </a:pPr>
            <a:endParaRPr lang="de-DE" sz="3467" dirty="0">
              <a:solidFill>
                <a:srgbClr val="C7DE27"/>
              </a:solidFill>
              <a:latin typeface="Oswald Regular"/>
              <a:ea typeface="Milo-Medium"/>
              <a:cs typeface="Source Sans Pro"/>
            </a:endParaRPr>
          </a:p>
          <a:p>
            <a:pPr>
              <a:lnSpc>
                <a:spcPct val="110000"/>
              </a:lnSpc>
            </a:pPr>
            <a:r>
              <a:rPr lang="de-DE" sz="2800" dirty="0" smtClean="0">
                <a:solidFill>
                  <a:srgbClr val="C7DE27"/>
                </a:solidFill>
                <a:latin typeface="Oswald Regular"/>
                <a:ea typeface="Milo-Medium"/>
                <a:cs typeface="Source Sans Pro"/>
              </a:rPr>
              <a:t>Credits:</a:t>
            </a:r>
          </a:p>
          <a:p>
            <a:pPr>
              <a:lnSpc>
                <a:spcPct val="110000"/>
              </a:lnSpc>
            </a:pPr>
            <a:r>
              <a:rPr lang="de-DE" sz="2000" dirty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Dirk </a:t>
            </a: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Nordt		graphics </a:t>
            </a:r>
            <a:r>
              <a:rPr lang="de-DE" sz="2000" dirty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design </a:t>
            </a: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and outlook</a:t>
            </a:r>
          </a:p>
          <a:p>
            <a:pPr>
              <a:lnSpc>
                <a:spcPct val="110000"/>
              </a:lnSpc>
            </a:pP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Keijo Korhonen 		structure</a:t>
            </a:r>
            <a:r>
              <a:rPr lang="de-DE" sz="2000" dirty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, </a:t>
            </a: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content </a:t>
            </a:r>
            <a:r>
              <a:rPr lang="de-DE" sz="2000" dirty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and site </a:t>
            </a: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setup</a:t>
            </a:r>
          </a:p>
          <a:p>
            <a:pPr>
              <a:lnSpc>
                <a:spcPct val="110000"/>
              </a:lnSpc>
            </a:pP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Azadeh Sarkheyli 	structure</a:t>
            </a:r>
            <a:r>
              <a:rPr lang="de-DE" sz="2000" dirty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, setup and </a:t>
            </a: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content</a:t>
            </a:r>
          </a:p>
          <a:p>
            <a:pPr>
              <a:lnSpc>
                <a:spcPct val="110000"/>
              </a:lnSpc>
            </a:pP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Heinz Junkes		hosting and technical support</a:t>
            </a:r>
          </a:p>
          <a:p>
            <a:pPr>
              <a:lnSpc>
                <a:spcPct val="110000"/>
              </a:lnSpc>
            </a:pP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Andrew Johnson,</a:t>
            </a:r>
          </a:p>
          <a:p>
            <a:pPr>
              <a:lnSpc>
                <a:spcPct val="110000"/>
              </a:lnSpc>
            </a:pP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Ralph Lange,</a:t>
            </a:r>
          </a:p>
          <a:p>
            <a:pPr>
              <a:lnSpc>
                <a:spcPct val="110000"/>
              </a:lnSpc>
            </a:pP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Timo Korhonen</a:t>
            </a:r>
            <a:r>
              <a:rPr lang="de-DE" sz="2000" dirty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	</a:t>
            </a: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	steering, advice and content</a:t>
            </a:r>
          </a:p>
          <a:p>
            <a:pPr>
              <a:lnSpc>
                <a:spcPct val="110000"/>
              </a:lnSpc>
            </a:pP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Henrik Carling		funding </a:t>
            </a:r>
            <a:r>
              <a:rPr lang="de-DE" sz="2000" dirty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and </a:t>
            </a: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resources</a:t>
            </a:r>
          </a:p>
          <a:p>
            <a:pPr>
              <a:lnSpc>
                <a:spcPct val="110000"/>
              </a:lnSpc>
            </a:pP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Annika Nordt		producer</a:t>
            </a:r>
            <a:endParaRPr lang="de-DE" sz="2000" dirty="0">
              <a:solidFill>
                <a:srgbClr val="C0D0CF"/>
              </a:solidFill>
              <a:latin typeface="Source Sans Pro"/>
              <a:ea typeface="Milo-Medium"/>
              <a:cs typeface="Source Sans Pro"/>
            </a:endParaRPr>
          </a:p>
        </p:txBody>
      </p:sp>
      <p:pic>
        <p:nvPicPr>
          <p:cNvPr id="36" name="Grafik 8">
            <a:extLst>
              <a:ext uri="{FF2B5EF4-FFF2-40B4-BE49-F238E27FC236}">
                <a16:creationId xmlns:a16="http://schemas.microsoft.com/office/drawing/2014/main" xmlns="" id="{BBFCB516-DB00-4844-B0CC-5A420930EB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48" y="6139281"/>
            <a:ext cx="648829" cy="34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59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504</Words>
  <Application>Microsoft Office PowerPoint</Application>
  <PresentationFormat>Custom</PresentationFormat>
  <Paragraphs>71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Oswald Regular</vt:lpstr>
      <vt:lpstr>Milo-Medium</vt:lpstr>
      <vt:lpstr>Source Sans Pro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New EPICS Website</dc:title>
  <dc:creator>Ralph.Lange@iter.org</dc:creator>
  <cp:lastModifiedBy>Lange Ralph</cp:lastModifiedBy>
  <cp:revision>120</cp:revision>
  <dcterms:created xsi:type="dcterms:W3CDTF">2017-06-28T18:01:38Z</dcterms:created>
  <dcterms:modified xsi:type="dcterms:W3CDTF">2018-11-14T05:22:41Z</dcterms:modified>
</cp:coreProperties>
</file>