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1"/>
  </p:notesMasterIdLst>
  <p:sldIdLst>
    <p:sldId id="351" r:id="rId2"/>
    <p:sldId id="474" r:id="rId3"/>
    <p:sldId id="475" r:id="rId4"/>
    <p:sldId id="437" r:id="rId5"/>
    <p:sldId id="387" r:id="rId6"/>
    <p:sldId id="482" r:id="rId7"/>
    <p:sldId id="388" r:id="rId8"/>
    <p:sldId id="438" r:id="rId9"/>
    <p:sldId id="417" r:id="rId10"/>
    <p:sldId id="426" r:id="rId11"/>
    <p:sldId id="418" r:id="rId12"/>
    <p:sldId id="420" r:id="rId13"/>
    <p:sldId id="421" r:id="rId14"/>
    <p:sldId id="422" r:id="rId15"/>
    <p:sldId id="423" r:id="rId16"/>
    <p:sldId id="469" r:id="rId17"/>
    <p:sldId id="468" r:id="rId18"/>
    <p:sldId id="434" r:id="rId19"/>
    <p:sldId id="483" r:id="rId20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3795" userDrawn="1">
          <p15:clr>
            <a:srgbClr val="A4A3A4"/>
          </p15:clr>
        </p15:guide>
        <p15:guide id="3" orient="horz" pos="216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an Geilhufe" initials="JG" lastIdx="0" clrIdx="0">
    <p:extLst>
      <p:ext uri="{19B8F6BF-5375-455C-9EA6-DF929625EA0E}">
        <p15:presenceInfo xmlns:p15="http://schemas.microsoft.com/office/powerpoint/2012/main" userId="S-1-5-21-2461452694-1550732142-1432349340-20196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729FC"/>
    <a:srgbClr val="F6BB00"/>
    <a:srgbClr val="7FB2FF"/>
    <a:srgbClr val="84B4E0"/>
    <a:srgbClr val="8EBAE2"/>
    <a:srgbClr val="0066FF"/>
    <a:srgbClr val="FFFFFF"/>
    <a:srgbClr val="FF33CC"/>
    <a:srgbClr val="ECECEC"/>
    <a:srgbClr val="5A83D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729" autoAdjust="0"/>
    <p:restoredTop sz="92363" autoAdjust="0"/>
  </p:normalViewPr>
  <p:slideViewPr>
    <p:cSldViewPr snapToGrid="0" showGuides="1">
      <p:cViewPr>
        <p:scale>
          <a:sx n="100" d="100"/>
          <a:sy n="100" d="100"/>
        </p:scale>
        <p:origin x="318" y="162"/>
      </p:cViewPr>
      <p:guideLst>
        <p:guide pos="3795"/>
        <p:guide orient="horz" pos="2160"/>
      </p:guideLst>
    </p:cSldViewPr>
  </p:slideViewPr>
  <p:notesTextViewPr>
    <p:cViewPr>
      <p:scale>
        <a:sx n="66" d="100"/>
        <a:sy n="66" d="100"/>
      </p:scale>
      <p:origin x="0" y="0"/>
    </p:cViewPr>
  </p:notesTextViewPr>
  <p:sorterViewPr>
    <p:cViewPr>
      <p:scale>
        <a:sx n="100" d="100"/>
        <a:sy n="100" d="100"/>
      </p:scale>
      <p:origin x="0" y="-1398"/>
    </p:cViewPr>
  </p:sorterViewPr>
  <p:notesViewPr>
    <p:cSldViewPr snapToGrid="0">
      <p:cViewPr varScale="1">
        <p:scale>
          <a:sx n="100" d="100"/>
          <a:sy n="100" d="100"/>
        </p:scale>
        <p:origin x="2220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F0BB5F67-9B09-46AD-95CB-965279F483F6}" type="datetimeFigureOut">
              <a:rPr lang="en-CA" smtClean="0"/>
              <a:t>2018-10-29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A98B4A63-4C1C-4432-9875-0A12687907AA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3804458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8B4A63-4C1C-4432-9875-0A12687907AA}" type="slidenum">
              <a:rPr lang="en-CA" smtClean="0"/>
              <a:t>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9362445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8B4A63-4C1C-4432-9875-0A12687907AA}" type="slidenum">
              <a:rPr lang="en-CA" smtClean="0"/>
              <a:t>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25991942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8B4A63-4C1C-4432-9875-0A12687907AA}" type="slidenum">
              <a:rPr lang="en-CA" smtClean="0"/>
              <a:t>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2173157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  <a:p>
            <a:endParaRPr lang="en-US" baseline="0" dirty="0" smtClean="0"/>
          </a:p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8B4A63-4C1C-4432-9875-0A12687907AA}" type="slidenum">
              <a:rPr lang="en-CA" smtClean="0"/>
              <a:t>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06436312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8B4A63-4C1C-4432-9875-0A12687907AA}" type="slidenum">
              <a:rPr lang="en-CA" smtClean="0"/>
              <a:t>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96197118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8B4A63-4C1C-4432-9875-0A12687907AA}" type="slidenum">
              <a:rPr lang="en-CA" smtClean="0"/>
              <a:t>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56475197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8B4A63-4C1C-4432-9875-0A12687907AA}" type="slidenum">
              <a:rPr lang="en-CA" smtClean="0"/>
              <a:t>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93507412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98B4A63-4C1C-4432-9875-0A12687907AA}" type="slidenum">
              <a:rPr kumimoji="0" lang="en-C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C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3382605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8B4A63-4C1C-4432-9875-0A12687907AA}" type="slidenum">
              <a:rPr lang="en-CA" smtClean="0"/>
              <a:t>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23289664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8B4A63-4C1C-4432-9875-0A12687907AA}" type="slidenum">
              <a:rPr lang="en-CA" smtClean="0"/>
              <a:t>10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93509617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8B4A63-4C1C-4432-9875-0A12687907AA}" type="slidenum">
              <a:rPr lang="en-CA" smtClean="0"/>
              <a:t>11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03741934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8B4A63-4C1C-4432-9875-0A12687907AA}" type="slidenum">
              <a:rPr lang="en-CA" smtClean="0"/>
              <a:t>12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7020763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8B4A63-4C1C-4432-9875-0A12687907AA}" type="slidenum">
              <a:rPr lang="en-CA" smtClean="0"/>
              <a:t>13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13605618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8B4A63-4C1C-4432-9875-0A12687907AA}" type="slidenum">
              <a:rPr lang="en-CA" smtClean="0"/>
              <a:t>14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47608929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8B4A63-4C1C-4432-9875-0A12687907AA}" type="slidenum">
              <a:rPr lang="en-CA" smtClean="0"/>
              <a:t>15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75812688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8B4A63-4C1C-4432-9875-0A12687907AA}" type="slidenum">
              <a:rPr lang="en-CA" smtClean="0"/>
              <a:t>16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9754828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8B4A63-4C1C-4432-9875-0A12687907AA}" type="slidenum">
              <a:rPr lang="en-CA" smtClean="0"/>
              <a:t>17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35259795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8B4A63-4C1C-4432-9875-0A12687907AA}" type="slidenum">
              <a:rPr lang="en-CA" smtClean="0"/>
              <a:t>18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1296250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98B4A63-4C1C-4432-9875-0A12687907AA}" type="slidenum">
              <a:rPr kumimoji="0" lang="en-C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C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940507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74FEDE2-1BBC-41B3-A60B-6C478124A725}" type="datetimeFigureOut">
              <a:rPr lang="en-CA" smtClean="0"/>
              <a:t>2018-10-29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010DB29-62B3-471D-A8D9-FD62EF0DE506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830867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74FEDE2-1BBC-41B3-A60B-6C478124A725}" type="datetimeFigureOut">
              <a:rPr lang="en-CA" smtClean="0"/>
              <a:t>2018-10-29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010DB29-62B3-471D-A8D9-FD62EF0DE506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9736571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74FEDE2-1BBC-41B3-A60B-6C478124A725}" type="datetimeFigureOut">
              <a:rPr lang="en-CA" smtClean="0"/>
              <a:t>2018-10-29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010DB29-62B3-471D-A8D9-FD62EF0DE506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14299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74FEDE2-1BBC-41B3-A60B-6C478124A725}" type="datetimeFigureOut">
              <a:rPr lang="en-CA" smtClean="0"/>
              <a:t>2018-10-29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010DB29-62B3-471D-A8D9-FD62EF0DE506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8812995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74FEDE2-1BBC-41B3-A60B-6C478124A725}" type="datetimeFigureOut">
              <a:rPr lang="en-CA" smtClean="0"/>
              <a:t>2018-10-29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010DB29-62B3-471D-A8D9-FD62EF0DE506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3511507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74FEDE2-1BBC-41B3-A60B-6C478124A725}" type="datetimeFigureOut">
              <a:rPr lang="en-CA" smtClean="0"/>
              <a:t>2018-10-29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010DB29-62B3-471D-A8D9-FD62EF0DE506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960869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74FEDE2-1BBC-41B3-A60B-6C478124A725}" type="datetimeFigureOut">
              <a:rPr lang="en-CA" smtClean="0"/>
              <a:t>2018-10-29</a:t>
            </a:fld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010DB29-62B3-471D-A8D9-FD62EF0DE506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4187056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74FEDE2-1BBC-41B3-A60B-6C478124A725}" type="datetimeFigureOut">
              <a:rPr lang="en-CA" smtClean="0"/>
              <a:t>2018-10-29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010DB29-62B3-471D-A8D9-FD62EF0DE506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2542241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74FEDE2-1BBC-41B3-A60B-6C478124A725}" type="datetimeFigureOut">
              <a:rPr lang="en-CA" smtClean="0"/>
              <a:t>2018-10-29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010DB29-62B3-471D-A8D9-FD62EF0DE506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9913914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74FEDE2-1BBC-41B3-A60B-6C478124A725}" type="datetimeFigureOut">
              <a:rPr lang="en-CA" smtClean="0"/>
              <a:t>2018-10-29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010DB29-62B3-471D-A8D9-FD62EF0DE506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2534627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74FEDE2-1BBC-41B3-A60B-6C478124A725}" type="datetimeFigureOut">
              <a:rPr lang="en-CA" smtClean="0"/>
              <a:t>2018-10-29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010DB29-62B3-471D-A8D9-FD62EF0DE506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96348270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CA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 dirty="0"/>
          </a:p>
        </p:txBody>
      </p:sp>
      <p:pic>
        <p:nvPicPr>
          <p:cNvPr id="7" name="Picture 6"/>
          <p:cNvPicPr/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929" y="6134716"/>
            <a:ext cx="2042160" cy="501650"/>
          </a:xfrm>
          <a:prstGeom prst="rect">
            <a:avLst/>
          </a:prstGeom>
          <a:extLst>
            <a:ext uri="{FAA26D3D-D897-4be2-8F04-BA451C77F1D7}">
              <ma14:placeholderFlag xmlns:wpc="http://schemas.microsoft.com/office/word/2010/wordprocessingCanvas" xmlns:mc="http://schemas.openxmlformats.org/markup-compatibility/2006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pic="http://schemas.openxmlformats.org/drawingml/2006/picture" xmlns:ma14="http://schemas.microsoft.com/office/mac/drawingml/2011/main" xmlns:w="http://schemas.openxmlformats.org/wordprocessingml/2006/main" xmlns:w10="urn:schemas-microsoft-com:office:word" xmlns:v="urn:schemas-microsoft-com:vml" xmlns:o="urn:schemas-microsoft-com:office:office" xmlns:mv="urn:schemas-microsoft-com:mac:vml" xmlns:mo="http://schemas.microsoft.com/office/mac/office/2008/main" xmlns="" xmlns:lc="http://schemas.openxmlformats.org/drawingml/2006/lockedCanvas"/>
            </a:ext>
          </a:extLst>
        </p:spPr>
      </p:pic>
      <p:pic>
        <p:nvPicPr>
          <p:cNvPr id="8" name="Picture 7"/>
          <p:cNvPicPr/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241" b="52748"/>
          <a:stretch/>
        </p:blipFill>
        <p:spPr bwMode="auto">
          <a:xfrm>
            <a:off x="7270685" y="6269653"/>
            <a:ext cx="4667250" cy="38163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  <a:ext uri="{FAA26D3D-D897-4be2-8F04-BA451C77F1D7}">
              <ma14:placeholderFlag xmlns:wpc="http://schemas.microsoft.com/office/word/2010/wordprocessingCanvas" xmlns:mc="http://schemas.openxmlformats.org/markup-compatibility/2006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pic="http://schemas.openxmlformats.org/drawingml/2006/picture" xmlns:ma14="http://schemas.microsoft.com/office/mac/drawingml/2011/main" xmlns:w="http://schemas.openxmlformats.org/wordprocessingml/2006/main" xmlns:w10="urn:schemas-microsoft-com:office:word" xmlns:v="urn:schemas-microsoft-com:vml" xmlns:o="urn:schemas-microsoft-com:office:office" xmlns:mv="urn:schemas-microsoft-com:mac:vml" xmlns:mo="http://schemas.microsoft.com/office/mac/office/2008/main" xmlns="" xmlns:lc="http://schemas.openxmlformats.org/drawingml/2006/lockedCanvas"/>
            </a:ext>
          </a:extLst>
        </p:spPr>
      </p:pic>
    </p:spTree>
    <p:extLst>
      <p:ext uri="{BB962C8B-B14F-4D97-AF65-F5344CB8AC3E}">
        <p14:creationId xmlns:p14="http://schemas.microsoft.com/office/powerpoint/2010/main" val="12432098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rgbClr val="002060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notesSlide" Target="../notesSlides/notesSlide2.xml"/><Relationship Id="rId7" Type="http://schemas.microsoft.com/office/2007/relationships/hdphoto" Target="../media/hdphoto1.wdp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g"/><Relationship Id="rId3" Type="http://schemas.openxmlformats.org/officeDocument/2006/relationships/image" Target="../media/image9.jpe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jpg"/><Relationship Id="rId5" Type="http://schemas.openxmlformats.org/officeDocument/2006/relationships/image" Target="../media/image11.jpg"/><Relationship Id="rId4" Type="http://schemas.openxmlformats.org/officeDocument/2006/relationships/image" Target="../media/image10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jp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9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microsoft.com/office/2007/relationships/hdphoto" Target="../media/hdphoto2.wdp"/><Relationship Id="rId5" Type="http://schemas.openxmlformats.org/officeDocument/2006/relationships/image" Target="../media/image28.png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.jpeg"/><Relationship Id="rId4" Type="http://schemas.openxmlformats.org/officeDocument/2006/relationships/image" Target="../media/image3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41.png"/><Relationship Id="rId2" Type="http://schemas.microsoft.com/office/2007/relationships/media" Target="../media/media4.mp4"/><Relationship Id="rId1" Type="http://schemas.openxmlformats.org/officeDocument/2006/relationships/video" Target="NULL" TargetMode="Externa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13" Type="http://schemas.openxmlformats.org/officeDocument/2006/relationships/image" Target="../media/image53.png"/><Relationship Id="rId3" Type="http://schemas.openxmlformats.org/officeDocument/2006/relationships/image" Target="../media/image43.png"/><Relationship Id="rId7" Type="http://schemas.openxmlformats.org/officeDocument/2006/relationships/image" Target="../media/image47.jpeg"/><Relationship Id="rId12" Type="http://schemas.openxmlformats.org/officeDocument/2006/relationships/image" Target="../media/image5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6.jpeg"/><Relationship Id="rId11" Type="http://schemas.openxmlformats.org/officeDocument/2006/relationships/image" Target="../media/image51.png"/><Relationship Id="rId5" Type="http://schemas.openxmlformats.org/officeDocument/2006/relationships/image" Target="../media/image45.jpeg"/><Relationship Id="rId10" Type="http://schemas.openxmlformats.org/officeDocument/2006/relationships/image" Target="../media/image50.png"/><Relationship Id="rId4" Type="http://schemas.openxmlformats.org/officeDocument/2006/relationships/image" Target="../media/image44.png"/><Relationship Id="rId9" Type="http://schemas.openxmlformats.org/officeDocument/2006/relationships/image" Target="../media/image4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 rot="16200000">
            <a:off x="8737852" y="2318438"/>
            <a:ext cx="5772586" cy="1135710"/>
          </a:xfrm>
          <a:prstGeom prst="rect">
            <a:avLst/>
          </a:prstGeom>
          <a:gradFill flip="none" rotWithShape="1">
            <a:gsLst>
              <a:gs pos="0">
                <a:srgbClr val="7030A0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sp>
        <p:nvSpPr>
          <p:cNvPr id="4" name="TextBox 3"/>
          <p:cNvSpPr txBox="1"/>
          <p:nvPr/>
        </p:nvSpPr>
        <p:spPr>
          <a:xfrm>
            <a:off x="1965959" y="1298906"/>
            <a:ext cx="818197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err="1" smtClean="0"/>
              <a:t>pySTXM</a:t>
            </a:r>
            <a:r>
              <a:rPr lang="en-US" sz="3200" b="1" dirty="0" smtClean="0"/>
              <a:t> </a:t>
            </a:r>
          </a:p>
          <a:p>
            <a:pPr algn="ctr"/>
            <a:r>
              <a:rPr lang="en-CA" sz="2400" dirty="0" smtClean="0"/>
              <a:t>Scanning </a:t>
            </a:r>
            <a:r>
              <a:rPr lang="en-CA" sz="2400" dirty="0"/>
              <a:t>microscope data </a:t>
            </a:r>
            <a:r>
              <a:rPr lang="en-CA" sz="2400" dirty="0" smtClean="0"/>
              <a:t>collection</a:t>
            </a:r>
            <a:endParaRPr lang="en-US" sz="2400" b="1" i="1" dirty="0">
              <a:solidFill>
                <a:srgbClr val="0000FF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09111" y="89319"/>
            <a:ext cx="3023941" cy="891067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2346959" y="5802243"/>
            <a:ext cx="76352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EPICS Meeting Fall 2018 					</a:t>
            </a:r>
            <a:r>
              <a:rPr lang="en-US" b="1" dirty="0" smtClean="0"/>
              <a:t>Russ </a:t>
            </a:r>
            <a:r>
              <a:rPr lang="en-US" b="1" dirty="0" smtClean="0"/>
              <a:t>Berg   </a:t>
            </a:r>
            <a:endParaRPr lang="en-CA" i="1" dirty="0"/>
          </a:p>
        </p:txBody>
      </p:sp>
      <p:sp>
        <p:nvSpPr>
          <p:cNvPr id="10" name="Rectangle 9"/>
          <p:cNvSpPr/>
          <p:nvPr/>
        </p:nvSpPr>
        <p:spPr>
          <a:xfrm rot="16200000">
            <a:off x="-2318438" y="2318438"/>
            <a:ext cx="5772586" cy="1135710"/>
          </a:xfrm>
          <a:prstGeom prst="rect">
            <a:avLst/>
          </a:prstGeom>
          <a:gradFill flip="none" rotWithShape="1">
            <a:gsLst>
              <a:gs pos="0">
                <a:srgbClr val="7030A0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6817" y="2694644"/>
            <a:ext cx="5062158" cy="2850634"/>
          </a:xfrm>
          <a:prstGeom prst="rect">
            <a:avLst/>
          </a:prstGeom>
          <a:effectLst>
            <a:outerShdw blurRad="114300" dist="38100" dir="8100000" sx="102000" sy="102000" algn="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9856580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858"/>
    </mc:Choice>
    <mc:Fallback>
      <p:transition spd="slow" advTm="6858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 rot="10800000">
            <a:off x="0" y="0"/>
            <a:ext cx="12192000" cy="1135710"/>
          </a:xfrm>
          <a:prstGeom prst="rect">
            <a:avLst/>
          </a:prstGeom>
          <a:gradFill flip="none" rotWithShape="1">
            <a:gsLst>
              <a:gs pos="0">
                <a:srgbClr val="7030A0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0" y="-242702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kern="1200">
                <a:solidFill>
                  <a:srgbClr val="002060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First what is STXM? 	</a:t>
            </a:r>
            <a:endParaRPr lang="en-CA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1" name="Content Placeholder 2"/>
          <p:cNvSpPr txBox="1">
            <a:spLocks/>
          </p:cNvSpPr>
          <p:nvPr/>
        </p:nvSpPr>
        <p:spPr>
          <a:xfrm>
            <a:off x="255270" y="1135711"/>
            <a:ext cx="10515600" cy="188804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b="1" dirty="0" smtClean="0"/>
              <a:t>S</a:t>
            </a:r>
            <a:r>
              <a:rPr lang="en-US" dirty="0" smtClean="0"/>
              <a:t>canning</a:t>
            </a:r>
          </a:p>
          <a:p>
            <a:pPr algn="l"/>
            <a:r>
              <a:rPr lang="en-US" b="1" dirty="0" smtClean="0"/>
              <a:t>T</a:t>
            </a:r>
            <a:r>
              <a:rPr lang="en-US" dirty="0" smtClean="0"/>
              <a:t>ransmission</a:t>
            </a:r>
          </a:p>
          <a:p>
            <a:pPr algn="l"/>
            <a:r>
              <a:rPr lang="en-US" b="1" dirty="0" smtClean="0"/>
              <a:t>X-</a:t>
            </a:r>
            <a:r>
              <a:rPr lang="en-US" dirty="0" smtClean="0"/>
              <a:t>ray </a:t>
            </a:r>
          </a:p>
          <a:p>
            <a:pPr algn="l"/>
            <a:r>
              <a:rPr lang="en-US" b="1" dirty="0" smtClean="0"/>
              <a:t>M</a:t>
            </a:r>
            <a:r>
              <a:rPr lang="en-US" dirty="0" smtClean="0"/>
              <a:t>icroscopy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CA" dirty="0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54716" y="1150298"/>
            <a:ext cx="6508359" cy="1697833"/>
          </a:xfrm>
          <a:prstGeom prst="rect">
            <a:avLst/>
          </a:prstGeom>
        </p:spPr>
      </p:pic>
      <p:pic>
        <p:nvPicPr>
          <p:cNvPr id="31" name="Picture 2" descr="Image result for computer workstation pictogram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17303" y="3362961"/>
            <a:ext cx="1601177" cy="16011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31"/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colorTemperature colorTemp="4074"/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64174"/>
          <a:stretch/>
        </p:blipFill>
        <p:spPr>
          <a:xfrm>
            <a:off x="9745617" y="3563081"/>
            <a:ext cx="833344" cy="685426"/>
          </a:xfrm>
          <a:prstGeom prst="rect">
            <a:avLst/>
          </a:prstGeom>
          <a:noFill/>
        </p:spPr>
      </p:pic>
      <p:grpSp>
        <p:nvGrpSpPr>
          <p:cNvPr id="33" name="Group 32"/>
          <p:cNvGrpSpPr/>
          <p:nvPr/>
        </p:nvGrpSpPr>
        <p:grpSpPr>
          <a:xfrm>
            <a:off x="2537613" y="3583980"/>
            <a:ext cx="5799508" cy="1444292"/>
            <a:chOff x="-151880" y="2099203"/>
            <a:chExt cx="5247566" cy="1567542"/>
          </a:xfrm>
        </p:grpSpPr>
        <p:sp>
          <p:nvSpPr>
            <p:cNvPr id="34" name="Rectangle 33"/>
            <p:cNvSpPr/>
            <p:nvPr/>
          </p:nvSpPr>
          <p:spPr>
            <a:xfrm>
              <a:off x="-151880" y="2301982"/>
              <a:ext cx="1600683" cy="1214847"/>
            </a:xfrm>
            <a:prstGeom prst="rect">
              <a:avLst/>
            </a:prstGeom>
            <a:solidFill>
              <a:srgbClr val="7FB2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35" name="Isosceles Triangle 34"/>
            <p:cNvSpPr/>
            <p:nvPr/>
          </p:nvSpPr>
          <p:spPr>
            <a:xfrm rot="16200000">
              <a:off x="3977737" y="2206206"/>
              <a:ext cx="829502" cy="1406397"/>
            </a:xfrm>
            <a:prstGeom prst="triangle">
              <a:avLst/>
            </a:prstGeom>
            <a:solidFill>
              <a:srgbClr val="0066FF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36" name="Isosceles Triangle 35"/>
            <p:cNvSpPr/>
            <p:nvPr/>
          </p:nvSpPr>
          <p:spPr>
            <a:xfrm rot="5400000">
              <a:off x="2010505" y="1740279"/>
              <a:ext cx="1214846" cy="2338252"/>
            </a:xfrm>
            <a:prstGeom prst="triangle">
              <a:avLst/>
            </a:prstGeom>
            <a:solidFill>
              <a:srgbClr val="0066FF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37" name="Flowchart: Delay 36"/>
            <p:cNvSpPr/>
            <p:nvPr/>
          </p:nvSpPr>
          <p:spPr>
            <a:xfrm>
              <a:off x="1092961" y="2099203"/>
              <a:ext cx="493486" cy="1567542"/>
            </a:xfrm>
            <a:prstGeom prst="flowChartDelay">
              <a:avLst/>
            </a:prstGeom>
            <a:solidFill>
              <a:srgbClr val="FFC000">
                <a:alpha val="50196"/>
              </a:srgbClr>
            </a:solidFill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38" name="TextBox 37"/>
            <p:cNvSpPr txBox="1"/>
            <p:nvPr/>
          </p:nvSpPr>
          <p:spPr>
            <a:xfrm rot="16200000">
              <a:off x="559918" y="2750467"/>
              <a:ext cx="145275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/>
                <a:t>X-RAY LENS</a:t>
              </a:r>
              <a:endParaRPr lang="en-CA" dirty="0"/>
            </a:p>
          </p:txBody>
        </p:sp>
      </p:grpSp>
      <p:sp>
        <p:nvSpPr>
          <p:cNvPr id="39" name="Flowchart: Process 38"/>
          <p:cNvSpPr/>
          <p:nvPr/>
        </p:nvSpPr>
        <p:spPr>
          <a:xfrm>
            <a:off x="8316588" y="3067732"/>
            <a:ext cx="989510" cy="2289758"/>
          </a:xfrm>
          <a:prstGeom prst="flowChartProcess">
            <a:avLst/>
          </a:prstGeom>
          <a:solidFill>
            <a:srgbClr val="825CE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2800"/>
          </a:p>
        </p:txBody>
      </p:sp>
      <p:sp>
        <p:nvSpPr>
          <p:cNvPr id="40" name="Flowchart: Process 39"/>
          <p:cNvSpPr/>
          <p:nvPr/>
        </p:nvSpPr>
        <p:spPr>
          <a:xfrm rot="16200000">
            <a:off x="2029074" y="4144334"/>
            <a:ext cx="2612498" cy="400508"/>
          </a:xfrm>
          <a:prstGeom prst="flowChartProcess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400" b="1" dirty="0"/>
              <a:t>Synchrotron</a:t>
            </a:r>
            <a:r>
              <a:rPr lang="en-CA" dirty="0"/>
              <a:t> </a:t>
            </a:r>
            <a:endParaRPr lang="en-CA" sz="2800" dirty="0"/>
          </a:p>
        </p:txBody>
      </p:sp>
      <p:sp>
        <p:nvSpPr>
          <p:cNvPr id="16" name="Flowchart: Process 15"/>
          <p:cNvSpPr/>
          <p:nvPr/>
        </p:nvSpPr>
        <p:spPr>
          <a:xfrm>
            <a:off x="6297050" y="3563081"/>
            <a:ext cx="1410001" cy="1534491"/>
          </a:xfrm>
          <a:prstGeom prst="flowChartProcess">
            <a:avLst/>
          </a:prstGeom>
          <a:blipFill>
            <a:blip r:embed="rId8">
              <a:extLst/>
            </a:blip>
            <a:srcRect/>
            <a:stretch>
              <a:fillRect r="-188840"/>
            </a:stretch>
          </a:blipFill>
          <a:scene3d>
            <a:camera prst="orthographicFront">
              <a:rot lat="4260914" lon="20881026" rev="15533781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8" name="TextBox 17"/>
          <p:cNvSpPr txBox="1"/>
          <p:nvPr/>
        </p:nvSpPr>
        <p:spPr>
          <a:xfrm rot="16200000">
            <a:off x="7848718" y="3951001"/>
            <a:ext cx="19252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chemeClr val="bg1"/>
                </a:solidFill>
              </a:rPr>
              <a:t>DETECTOR</a:t>
            </a:r>
            <a:endParaRPr lang="en-CA" sz="2800" b="1" dirty="0">
              <a:solidFill>
                <a:schemeClr val="bg1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4838564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8553"/>
    </mc:Choice>
    <mc:Fallback>
      <p:transition spd="slow" advTm="855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6" presetClass="emph" presetSubtype="0" repeatCount="1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440" tmFilter="0, 0; .2, .5; .8, .5; 1, 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220" autoRev="1" fill="hold"/>
                                        <p:tgtEl>
                                          <p:spTgt spid="3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1" presetID="4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534 1.11022E-16 C -0.00534 -0.01898 -0.00521 -0.03704 -0.00508 -0.03704 C -0.00495 -0.03704 -0.00482 -0.01898 -0.00482 1.11022E-16 C -0.00469 0.02106 -0.00456 0.0419 -0.00443 0.0419 C -0.00417 0.0419 -0.00417 0.02106 -0.00404 1.11022E-16 C -0.00404 -0.01898 -0.00391 -0.03704 -0.00378 -0.03704 C -0.00352 -0.03704 -0.00352 -0.01898 -0.00339 1.11022E-16 C -0.00339 0.02106 -0.00326 0.0419 -0.00313 0.0419 C -0.00287 0.0419 -0.00274 1.11022E-16 -0.00274 0.00023 C -0.00274 -0.01898 -0.00261 -0.03704 -0.00248 -0.03704 C -0.00222 -0.03704 -0.00222 -0.01898 -0.00209 1.11022E-16 C -0.00196 0.02106 -0.00196 0.0419 -0.0017 0.0419 C -0.00156 0.0419 -0.00143 0.02106 -0.00143 1.11022E-16 C -0.0013 -0.01898 -0.0013 -0.03704 -0.00104 -0.03704 C -0.00091 -0.03704 -0.00078 -0.01898 -0.00078 1.11022E-16 C -0.00065 0.02106 -0.00065 0.0419 -0.00039 0.0419 C -0.00026 0.0419 -0.00013 0.02106 2.5E-6 1.11022E-16 " pathEditMode="relative" rAng="0" ptsTypes="AAAAAAAAAAAAAAAAA">
                                      <p:cBhvr>
                                        <p:cTn id="12" dur="5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0" y="23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 animBg="1"/>
      <p:bldP spid="1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6007" y="4714478"/>
            <a:ext cx="3019458" cy="1879528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19" y="3387776"/>
            <a:ext cx="3021954" cy="2266466"/>
          </a:xfrm>
          <a:prstGeom prst="rect">
            <a:avLst/>
          </a:prstGeom>
          <a:scene3d>
            <a:camera prst="orthographicFront">
              <a:rot lat="10800000" lon="10800000" rev="0"/>
            </a:camera>
            <a:lightRig rig="threePt" dir="t"/>
          </a:scene3d>
        </p:spPr>
      </p:pic>
      <p:sp>
        <p:nvSpPr>
          <p:cNvPr id="13" name="Rectangle 12"/>
          <p:cNvSpPr/>
          <p:nvPr/>
        </p:nvSpPr>
        <p:spPr>
          <a:xfrm rot="10800000">
            <a:off x="0" y="0"/>
            <a:ext cx="12192000" cy="1135710"/>
          </a:xfrm>
          <a:prstGeom prst="rect">
            <a:avLst/>
          </a:prstGeom>
          <a:gradFill flip="none" rotWithShape="1">
            <a:gsLst>
              <a:gs pos="0">
                <a:srgbClr val="7030A0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0" y="21033"/>
            <a:ext cx="10463536" cy="109888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kern="1200">
                <a:solidFill>
                  <a:srgbClr val="002060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What is STXM? 	</a:t>
            </a:r>
            <a:endParaRPr lang="en-CA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1" name="Content Placeholder 2"/>
          <p:cNvSpPr txBox="1">
            <a:spLocks/>
          </p:cNvSpPr>
          <p:nvPr/>
        </p:nvSpPr>
        <p:spPr>
          <a:xfrm>
            <a:off x="255270" y="1135711"/>
            <a:ext cx="10515600" cy="4806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CA" dirty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255270" y="1325562"/>
            <a:ext cx="10515600" cy="2084387"/>
          </a:xfrm>
          <a:prstGeom prst="rect">
            <a:avLst/>
          </a:prstGeom>
        </p:spPr>
        <p:txBody>
          <a:bodyPr vert="horz" lIns="91440" tIns="45720" rIns="91440" bIns="45720" rtlCol="0">
            <a:normAutofit fontScale="250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4400" b="1" dirty="0" smtClean="0"/>
              <a:t>S</a:t>
            </a:r>
            <a:r>
              <a:rPr lang="en-US" sz="14400" dirty="0" smtClean="0"/>
              <a:t>canning</a:t>
            </a:r>
          </a:p>
          <a:p>
            <a:pPr algn="l"/>
            <a:r>
              <a:rPr lang="en-US" sz="14400" b="1" dirty="0" smtClean="0"/>
              <a:t>T</a:t>
            </a:r>
            <a:r>
              <a:rPr lang="en-US" sz="14400" dirty="0" smtClean="0"/>
              <a:t>ransmission</a:t>
            </a:r>
          </a:p>
          <a:p>
            <a:pPr algn="l"/>
            <a:r>
              <a:rPr lang="en-US" sz="14400" b="1" dirty="0" smtClean="0"/>
              <a:t>X-</a:t>
            </a:r>
            <a:r>
              <a:rPr lang="en-US" sz="14400" dirty="0" smtClean="0"/>
              <a:t>ray </a:t>
            </a:r>
          </a:p>
          <a:p>
            <a:pPr algn="l"/>
            <a:r>
              <a:rPr lang="en-US" sz="14400" b="1" dirty="0" smtClean="0"/>
              <a:t>M</a:t>
            </a:r>
            <a:r>
              <a:rPr lang="en-US" sz="14400" dirty="0" smtClean="0"/>
              <a:t>icroscopy</a:t>
            </a:r>
          </a:p>
          <a:p>
            <a:pPr algn="l"/>
            <a:endParaRPr lang="en-US" dirty="0" smtClean="0"/>
          </a:p>
          <a:p>
            <a:pPr algn="l"/>
            <a:r>
              <a:rPr lang="en-US" dirty="0" smtClean="0"/>
              <a:t>	</a:t>
            </a:r>
          </a:p>
          <a:p>
            <a:pPr algn="l"/>
            <a:endParaRPr lang="en-US" dirty="0" smtClean="0"/>
          </a:p>
          <a:p>
            <a:endParaRPr lang="en-US" dirty="0" smtClean="0"/>
          </a:p>
          <a:p>
            <a:endParaRPr lang="en-CA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1737" y="1410222"/>
            <a:ext cx="1727326" cy="2249123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3098125" y="2199668"/>
            <a:ext cx="332398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It’s a microscope</a:t>
            </a:r>
          </a:p>
          <a:p>
            <a:endParaRPr lang="en-CA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7256" y="4201179"/>
            <a:ext cx="2747208" cy="2240441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1904" y="3822147"/>
            <a:ext cx="2099654" cy="2515495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6698" y="2398283"/>
            <a:ext cx="3230259" cy="3870019"/>
          </a:xfrm>
          <a:prstGeom prst="rect">
            <a:avLst/>
          </a:prstGeom>
        </p:spPr>
      </p:pic>
      <p:cxnSp>
        <p:nvCxnSpPr>
          <p:cNvPr id="16" name="Elbow Connector 15"/>
          <p:cNvCxnSpPr/>
          <p:nvPr/>
        </p:nvCxnSpPr>
        <p:spPr>
          <a:xfrm>
            <a:off x="1730829" y="4674054"/>
            <a:ext cx="1518557" cy="689882"/>
          </a:xfrm>
          <a:prstGeom prst="bentConnector3">
            <a:avLst>
              <a:gd name="adj1" fmla="val 50000"/>
            </a:avLst>
          </a:prstGeom>
          <a:ln w="69850">
            <a:solidFill>
              <a:srgbClr val="8EBAE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Elbow Connector 17"/>
          <p:cNvCxnSpPr/>
          <p:nvPr/>
        </p:nvCxnSpPr>
        <p:spPr>
          <a:xfrm flipV="1">
            <a:off x="3429000" y="5216979"/>
            <a:ext cx="2155371" cy="146958"/>
          </a:xfrm>
          <a:prstGeom prst="bentConnector3">
            <a:avLst/>
          </a:prstGeom>
          <a:ln w="69850">
            <a:solidFill>
              <a:srgbClr val="8EBAE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Elbow Connector 19"/>
          <p:cNvCxnSpPr/>
          <p:nvPr/>
        </p:nvCxnSpPr>
        <p:spPr>
          <a:xfrm flipV="1">
            <a:off x="5886450" y="5143501"/>
            <a:ext cx="1289957" cy="73478"/>
          </a:xfrm>
          <a:prstGeom prst="bentConnector3">
            <a:avLst/>
          </a:prstGeom>
          <a:ln w="69850">
            <a:solidFill>
              <a:srgbClr val="8EBAE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Elbow Connector 21"/>
          <p:cNvCxnSpPr/>
          <p:nvPr/>
        </p:nvCxnSpPr>
        <p:spPr>
          <a:xfrm flipV="1">
            <a:off x="7347857" y="4201179"/>
            <a:ext cx="1600200" cy="444300"/>
          </a:xfrm>
          <a:prstGeom prst="bentConnector3">
            <a:avLst/>
          </a:prstGeom>
          <a:ln w="69850">
            <a:solidFill>
              <a:srgbClr val="8EBAE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41230375"/>
      </p:ext>
    </p:extLst>
  </p:cSld>
  <p:clrMapOvr>
    <a:masterClrMapping/>
  </p:clrMapOvr>
  <p:transition spd="med" advTm="2736">
    <p:pull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Group 23"/>
          <p:cNvGrpSpPr/>
          <p:nvPr/>
        </p:nvGrpSpPr>
        <p:grpSpPr>
          <a:xfrm>
            <a:off x="3817157" y="1758028"/>
            <a:ext cx="8317693" cy="4093918"/>
            <a:chOff x="3807632" y="1500853"/>
            <a:chExt cx="8317693" cy="4093918"/>
          </a:xfrm>
        </p:grpSpPr>
        <p:pic>
          <p:nvPicPr>
            <p:cNvPr id="22" name="Picture 2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807632" y="1500853"/>
              <a:ext cx="8317693" cy="4093918"/>
            </a:xfrm>
            <a:prstGeom prst="rect">
              <a:avLst/>
            </a:prstGeom>
            <a:effectLst>
              <a:outerShdw blurRad="50800" dist="50800" dir="5400000" algn="ctr" rotWithShape="0">
                <a:srgbClr val="000000">
                  <a:alpha val="43137"/>
                </a:srgbClr>
              </a:outerShdw>
            </a:effectLst>
          </p:spPr>
        </p:pic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709090" y="1901038"/>
              <a:ext cx="1112526" cy="472824"/>
            </a:xfrm>
            <a:prstGeom prst="rect">
              <a:avLst/>
            </a:prstGeom>
            <a:effectLst>
              <a:outerShdw blurRad="50800" dist="50800" dir="5400000" algn="ctr" rotWithShape="0">
                <a:srgbClr val="000000">
                  <a:alpha val="43137"/>
                </a:srgbClr>
              </a:outerShdw>
            </a:effectLst>
          </p:spPr>
        </p:pic>
        <p:pic>
          <p:nvPicPr>
            <p:cNvPr id="23" name="Picture 22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049432" y="1900538"/>
              <a:ext cx="1218018" cy="400556"/>
            </a:xfrm>
            <a:prstGeom prst="rect">
              <a:avLst/>
            </a:prstGeom>
            <a:effectLst>
              <a:outerShdw blurRad="50800" dist="50800" dir="7800000" algn="ctr" rotWithShape="0">
                <a:srgbClr val="000000">
                  <a:alpha val="43137"/>
                </a:srgbClr>
              </a:outerShdw>
            </a:effectLst>
          </p:spPr>
        </p:pic>
      </p:grpSp>
      <p:sp>
        <p:nvSpPr>
          <p:cNvPr id="13" name="Rectangle 12"/>
          <p:cNvSpPr/>
          <p:nvPr/>
        </p:nvSpPr>
        <p:spPr>
          <a:xfrm rot="10800000">
            <a:off x="0" y="0"/>
            <a:ext cx="12192000" cy="1135710"/>
          </a:xfrm>
          <a:prstGeom prst="rect">
            <a:avLst/>
          </a:prstGeom>
          <a:gradFill flip="none" rotWithShape="1">
            <a:gsLst>
              <a:gs pos="0">
                <a:srgbClr val="7030A0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sp>
        <p:nvSpPr>
          <p:cNvPr id="6" name="TextBox 5"/>
          <p:cNvSpPr txBox="1"/>
          <p:nvPr/>
        </p:nvSpPr>
        <p:spPr>
          <a:xfrm>
            <a:off x="179185" y="1326099"/>
            <a:ext cx="4145165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- </a:t>
            </a:r>
            <a:r>
              <a:rPr lang="en-US" dirty="0" err="1" smtClean="0"/>
              <a:t>pySTXM</a:t>
            </a:r>
            <a:r>
              <a:rPr lang="en-US" dirty="0" smtClean="0"/>
              <a:t> </a:t>
            </a:r>
            <a:r>
              <a:rPr lang="en-US" dirty="0" smtClean="0"/>
              <a:t>is essentially 2 levels of software, the user level software is written in python using </a:t>
            </a:r>
            <a:r>
              <a:rPr lang="en-US" dirty="0" err="1" smtClean="0"/>
              <a:t>Qt</a:t>
            </a:r>
            <a:r>
              <a:rPr lang="en-US" dirty="0" smtClean="0"/>
              <a:t> as its application framework and that acts as a client to the STXM devices that are accessed over the second level of software via Epics channel access.</a:t>
            </a:r>
          </a:p>
          <a:p>
            <a:endParaRPr lang="en-US" dirty="0" smtClean="0"/>
          </a:p>
        </p:txBody>
      </p:sp>
      <p:sp>
        <p:nvSpPr>
          <p:cNvPr id="9" name="TextBox 8"/>
          <p:cNvSpPr txBox="1"/>
          <p:nvPr/>
        </p:nvSpPr>
        <p:spPr>
          <a:xfrm>
            <a:off x="179185" y="4488789"/>
            <a:ext cx="338363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 smtClean="0"/>
          </a:p>
          <a:p>
            <a:r>
              <a:rPr lang="en-US" dirty="0" smtClean="0"/>
              <a:t>- Target operating system can be Windows, Linux or MAC OS for either level GUI or EPICS, currently all </a:t>
            </a:r>
            <a:r>
              <a:rPr lang="en-US" dirty="0" smtClean="0"/>
              <a:t>Windows</a:t>
            </a:r>
            <a:endParaRPr lang="en-US" dirty="0"/>
          </a:p>
        </p:txBody>
      </p:sp>
      <p:sp>
        <p:nvSpPr>
          <p:cNvPr id="16" name="Title 1"/>
          <p:cNvSpPr txBox="1">
            <a:spLocks/>
          </p:cNvSpPr>
          <p:nvPr/>
        </p:nvSpPr>
        <p:spPr>
          <a:xfrm>
            <a:off x="0" y="-1"/>
            <a:ext cx="10512000" cy="177910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kern="1200">
                <a:solidFill>
                  <a:srgbClr val="002060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lvl="1">
              <a:lnSpc>
                <a:spcPct val="90000"/>
              </a:lnSpc>
              <a:spcBef>
                <a:spcPct val="0"/>
              </a:spcBef>
            </a:pPr>
            <a:r>
              <a:rPr lang="en-US" sz="2800" b="1" dirty="0" err="1" smtClean="0"/>
              <a:t>pySTXM</a:t>
            </a:r>
            <a:r>
              <a:rPr lang="en-US" sz="2800" b="1" dirty="0" smtClean="0"/>
              <a:t>: </a:t>
            </a:r>
          </a:p>
          <a:p>
            <a:pPr marL="0" lvl="1">
              <a:lnSpc>
                <a:spcPct val="90000"/>
              </a:lnSpc>
              <a:spcBef>
                <a:spcPct val="0"/>
              </a:spcBef>
            </a:pPr>
            <a:r>
              <a:rPr lang="en-US" sz="4000" b="1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General software structure</a:t>
            </a:r>
            <a:endParaRPr lang="en-US" sz="4000" b="1" dirty="0" smtClean="0">
              <a:solidFill>
                <a:schemeClr val="accent1">
                  <a:lumMod val="75000"/>
                </a:schemeClr>
              </a:solidFill>
              <a:latin typeface="+mj-lt"/>
            </a:endParaRPr>
          </a:p>
          <a:p>
            <a:pPr algn="l"/>
            <a:endParaRPr lang="en-CA" b="0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6510" y="4456671"/>
            <a:ext cx="854012" cy="770782"/>
          </a:xfrm>
          <a:prstGeom prst="rect">
            <a:avLst/>
          </a:prstGeom>
          <a:effectLst>
            <a:outerShdw blurRad="50800" dist="50800" dir="7800000" algn="ctr" rotWithShape="0">
              <a:srgbClr val="000000">
                <a:alpha val="43137"/>
              </a:srgbClr>
            </a:outerShdw>
          </a:effectLst>
        </p:spPr>
      </p:pic>
      <p:sp>
        <p:nvSpPr>
          <p:cNvPr id="25" name="TextBox 24"/>
          <p:cNvSpPr txBox="1"/>
          <p:nvPr/>
        </p:nvSpPr>
        <p:spPr>
          <a:xfrm>
            <a:off x="179184" y="3265856"/>
            <a:ext cx="36379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 smtClean="0"/>
          </a:p>
          <a:p>
            <a:r>
              <a:rPr lang="en-US" dirty="0" smtClean="0"/>
              <a:t>- </a:t>
            </a:r>
            <a:r>
              <a:rPr lang="en-US" dirty="0" smtClean="0"/>
              <a:t>Rolled my own ca enabled widgets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37784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2200"/>
    </mc:Choice>
    <mc:Fallback>
      <p:transition spd="slow" advTm="12200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 rot="10800000">
            <a:off x="0" y="0"/>
            <a:ext cx="12192000" cy="1135710"/>
          </a:xfrm>
          <a:prstGeom prst="rect">
            <a:avLst/>
          </a:prstGeom>
          <a:gradFill flip="none" rotWithShape="1">
            <a:gsLst>
              <a:gs pos="0">
                <a:srgbClr val="7030A0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sp>
        <p:nvSpPr>
          <p:cNvPr id="7" name="TextBox 6"/>
          <p:cNvSpPr txBox="1"/>
          <p:nvPr/>
        </p:nvSpPr>
        <p:spPr>
          <a:xfrm>
            <a:off x="114300" y="1147938"/>
            <a:ext cx="901881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Layout that facilitates workflow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“like typed” information organized into </a:t>
            </a:r>
            <a:r>
              <a:rPr lang="en-US" dirty="0" smtClean="0"/>
              <a:t>panel’s </a:t>
            </a:r>
            <a:r>
              <a:rPr lang="en-US" dirty="0" smtClean="0"/>
              <a:t>on the screen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Minimal color pallet used to express as few different types of information as possible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Open as few new screens as possible to get at </a:t>
            </a:r>
            <a:r>
              <a:rPr lang="en-US" dirty="0" smtClean="0"/>
              <a:t>data/parameters</a:t>
            </a:r>
            <a:endParaRPr lang="en-US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Took Inspiration </a:t>
            </a:r>
            <a:r>
              <a:rPr lang="en-US" dirty="0" smtClean="0"/>
              <a:t>from:</a:t>
            </a:r>
            <a:endParaRPr lang="en-CA" dirty="0"/>
          </a:p>
        </p:txBody>
      </p:sp>
      <p:sp>
        <p:nvSpPr>
          <p:cNvPr id="2" name="TextBox 1"/>
          <p:cNvSpPr txBox="1"/>
          <p:nvPr/>
        </p:nvSpPr>
        <p:spPr>
          <a:xfrm>
            <a:off x="114299" y="213360"/>
            <a:ext cx="1200319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chemeClr val="accent1">
                    <a:lumMod val="75000"/>
                  </a:schemeClr>
                </a:solidFill>
              </a:rPr>
              <a:t>GUI layout and goals</a:t>
            </a:r>
            <a:r>
              <a:rPr lang="en-US" sz="4000" dirty="0" smtClean="0">
                <a:solidFill>
                  <a:schemeClr val="accent1">
                    <a:lumMod val="75000"/>
                  </a:schemeClr>
                </a:solidFill>
              </a:rPr>
              <a:t>: what </a:t>
            </a:r>
            <a:r>
              <a:rPr lang="en-US" sz="4000" dirty="0" smtClean="0">
                <a:solidFill>
                  <a:schemeClr val="accent1">
                    <a:lumMod val="75000"/>
                  </a:schemeClr>
                </a:solidFill>
              </a:rPr>
              <a:t>I was inspired by</a:t>
            </a:r>
            <a:endParaRPr lang="en-CA" sz="4000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6038" y="2665718"/>
            <a:ext cx="5715000" cy="3571875"/>
          </a:xfrm>
          <a:prstGeom prst="rect">
            <a:avLst/>
          </a:prstGeom>
          <a:effectLst>
            <a:outerShdw blurRad="50800" dist="101600" dir="7800000" algn="ctr" rotWithShape="0">
              <a:srgbClr val="000000">
                <a:alpha val="43137"/>
              </a:srgbClr>
            </a:outerShdw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229" y="2999751"/>
            <a:ext cx="5193457" cy="3241029"/>
          </a:xfrm>
          <a:prstGeom prst="rect">
            <a:avLst/>
          </a:prstGeom>
          <a:effectLst>
            <a:outerShdw blurRad="50800" dist="101600" dir="7800000" algn="ctr" rotWithShape="0">
              <a:srgbClr val="000000">
                <a:alpha val="43137"/>
              </a:srgbClr>
            </a:outerShdw>
          </a:effectLst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5559" y="2396669"/>
            <a:ext cx="1767810" cy="549692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34377" y="2089845"/>
            <a:ext cx="1348741" cy="4003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60508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3106"/>
    </mc:Choice>
    <mc:Fallback>
      <p:transition spd="slow" advTm="23106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 rot="10800000">
            <a:off x="0" y="0"/>
            <a:ext cx="12192000" cy="1135710"/>
          </a:xfrm>
          <a:prstGeom prst="rect">
            <a:avLst/>
          </a:prstGeom>
          <a:gradFill flip="none" rotWithShape="1">
            <a:gsLst>
              <a:gs pos="0">
                <a:srgbClr val="7030A0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sp>
        <p:nvSpPr>
          <p:cNvPr id="7" name="TextBox 6"/>
          <p:cNvSpPr txBox="1"/>
          <p:nvPr/>
        </p:nvSpPr>
        <p:spPr>
          <a:xfrm>
            <a:off x="114299" y="1224140"/>
            <a:ext cx="95304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wanted a structure that would scale as new features and capabilities were realized</a:t>
            </a:r>
            <a:endParaRPr lang="en-CA" dirty="0"/>
          </a:p>
        </p:txBody>
      </p:sp>
      <p:sp>
        <p:nvSpPr>
          <p:cNvPr id="2" name="TextBox 1"/>
          <p:cNvSpPr txBox="1"/>
          <p:nvPr/>
        </p:nvSpPr>
        <p:spPr>
          <a:xfrm>
            <a:off x="114299" y="213360"/>
            <a:ext cx="1200319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chemeClr val="accent1">
                    <a:lumMod val="75000"/>
                  </a:schemeClr>
                </a:solidFill>
              </a:rPr>
              <a:t>GUI layout and goals</a:t>
            </a:r>
            <a:r>
              <a:rPr lang="en-US" sz="4000" dirty="0" smtClean="0">
                <a:solidFill>
                  <a:schemeClr val="accent1">
                    <a:lumMod val="75000"/>
                  </a:schemeClr>
                </a:solidFill>
              </a:rPr>
              <a:t>: what I did want</a:t>
            </a:r>
            <a:endParaRPr lang="en-CA" sz="40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14300" y="2296020"/>
            <a:ext cx="303167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 smtClean="0"/>
              <a:t>Typ</a:t>
            </a:r>
            <a:r>
              <a:rPr lang="en-US" b="1" dirty="0" smtClean="0"/>
              <a:t>e A Stuff: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 smtClean="0"/>
              <a:t>Scan definition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 smtClean="0"/>
              <a:t>User Preferences</a:t>
            </a:r>
            <a:endParaRPr lang="en-US" dirty="0" smtClean="0"/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CA" dirty="0"/>
          </a:p>
        </p:txBody>
      </p:sp>
      <p:sp>
        <p:nvSpPr>
          <p:cNvPr id="13" name="TextBox 12"/>
          <p:cNvSpPr txBox="1"/>
          <p:nvPr/>
        </p:nvSpPr>
        <p:spPr>
          <a:xfrm>
            <a:off x="114299" y="4342534"/>
            <a:ext cx="30316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 smtClean="0"/>
              <a:t>Typ</a:t>
            </a:r>
            <a:r>
              <a:rPr lang="en-US" b="1" dirty="0" smtClean="0"/>
              <a:t>e B Stuff: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 smtClean="0"/>
              <a:t>Scan control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410699" y="3522669"/>
            <a:ext cx="30316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 smtClean="0"/>
              <a:t>Typ</a:t>
            </a:r>
            <a:r>
              <a:rPr lang="en-US" b="1" dirty="0" smtClean="0"/>
              <a:t>e D Stuff: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 smtClean="0"/>
              <a:t>Device Control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410698" y="2296020"/>
            <a:ext cx="303167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 smtClean="0"/>
              <a:t>Typ</a:t>
            </a:r>
            <a:r>
              <a:rPr lang="en-US" b="1" dirty="0" smtClean="0"/>
              <a:t>e C Stuff: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 smtClean="0"/>
              <a:t>Data that has been collected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410697" y="4472320"/>
            <a:ext cx="30316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 smtClean="0"/>
              <a:t>Typ</a:t>
            </a:r>
            <a:r>
              <a:rPr lang="en-US" b="1" dirty="0" smtClean="0"/>
              <a:t>e E Stuff: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 smtClean="0"/>
              <a:t>Log, Info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410697" y="5327406"/>
            <a:ext cx="30316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 smtClean="0"/>
              <a:t>Typ</a:t>
            </a:r>
            <a:r>
              <a:rPr lang="en-US" b="1" dirty="0" smtClean="0"/>
              <a:t>e F Stuff: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 smtClean="0"/>
              <a:t>Status bar</a:t>
            </a: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5970" y="1601506"/>
            <a:ext cx="5876190" cy="4706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65158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2426"/>
    </mc:Choice>
    <mc:Fallback>
      <p:transition spd="slow" advTm="22426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 rot="10800000">
            <a:off x="0" y="0"/>
            <a:ext cx="12192000" cy="1135710"/>
          </a:xfrm>
          <a:prstGeom prst="rect">
            <a:avLst/>
          </a:prstGeom>
          <a:gradFill flip="none" rotWithShape="1">
            <a:gsLst>
              <a:gs pos="0">
                <a:srgbClr val="7030A0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sp>
        <p:nvSpPr>
          <p:cNvPr id="2" name="TextBox 1"/>
          <p:cNvSpPr txBox="1"/>
          <p:nvPr/>
        </p:nvSpPr>
        <p:spPr>
          <a:xfrm>
            <a:off x="0" y="213912"/>
            <a:ext cx="78790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chemeClr val="accent1">
                    <a:lumMod val="75000"/>
                  </a:schemeClr>
                </a:solidFill>
              </a:rPr>
              <a:t>What I ended up with: </a:t>
            </a:r>
            <a:r>
              <a:rPr lang="en-US" sz="4000" dirty="0" err="1" smtClean="0">
                <a:solidFill>
                  <a:schemeClr val="accent1">
                    <a:lumMod val="75000"/>
                  </a:schemeClr>
                </a:solidFill>
              </a:rPr>
              <a:t>pySTXM</a:t>
            </a:r>
            <a:r>
              <a:rPr lang="en-US" sz="4000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sz="4000" dirty="0" smtClean="0">
                <a:solidFill>
                  <a:schemeClr val="accent1">
                    <a:lumMod val="75000"/>
                  </a:schemeClr>
                </a:solidFill>
              </a:rPr>
              <a:t>UI</a:t>
            </a:r>
            <a:endParaRPr lang="en-CA" sz="4000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95551" y="1302723"/>
            <a:ext cx="7453842" cy="4947044"/>
          </a:xfrm>
          <a:prstGeom prst="rect">
            <a:avLst/>
          </a:prstGeom>
          <a:effectLst>
            <a:outerShdw blurRad="50800" dist="101600" dir="8340000" algn="ctr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9882006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663"/>
    </mc:Choice>
    <mc:Fallback>
      <p:transition spd="slow" advTm="3663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Picture 3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95551" y="1302723"/>
            <a:ext cx="7453842" cy="4947044"/>
          </a:xfrm>
          <a:prstGeom prst="rect">
            <a:avLst/>
          </a:prstGeom>
          <a:effectLst>
            <a:outerShdw blurRad="50800" dist="101600" dir="8340000" algn="ctr" rotWithShape="0">
              <a:srgbClr val="000000">
                <a:alpha val="43000"/>
              </a:srgbClr>
            </a:outerShdw>
          </a:effectLst>
        </p:spPr>
      </p:pic>
      <p:sp>
        <p:nvSpPr>
          <p:cNvPr id="4" name="Rectangle 3"/>
          <p:cNvSpPr/>
          <p:nvPr/>
        </p:nvSpPr>
        <p:spPr>
          <a:xfrm rot="10800000">
            <a:off x="0" y="0"/>
            <a:ext cx="12192000" cy="1135710"/>
          </a:xfrm>
          <a:prstGeom prst="rect">
            <a:avLst/>
          </a:prstGeom>
          <a:gradFill flip="none" rotWithShape="1">
            <a:gsLst>
              <a:gs pos="0">
                <a:srgbClr val="7030A0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0" y="40392"/>
            <a:ext cx="78790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pySTXM</a:t>
            </a: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UI</a:t>
            </a:r>
            <a:endParaRPr kumimoji="0" lang="en-CA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943475" y="201616"/>
            <a:ext cx="24165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Image data</a:t>
            </a:r>
          </a:p>
          <a:p>
            <a:pPr marL="285750" marR="0" lvl="0" indent="-2857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Spectra data</a:t>
            </a:r>
          </a:p>
          <a:p>
            <a:pPr marL="285750" marR="0" lvl="0" indent="-2857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Calibration Camera </a:t>
            </a:r>
            <a:endParaRPr kumimoji="0" lang="en-C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5" name="Straight Arrow Connector 14"/>
          <p:cNvCxnSpPr/>
          <p:nvPr/>
        </p:nvCxnSpPr>
        <p:spPr>
          <a:xfrm>
            <a:off x="6294120" y="1066800"/>
            <a:ext cx="30480" cy="46672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Rectangle 19"/>
          <p:cNvSpPr/>
          <p:nvPr/>
        </p:nvSpPr>
        <p:spPr>
          <a:xfrm>
            <a:off x="2495550" y="1427210"/>
            <a:ext cx="2447923" cy="850489"/>
          </a:xfrm>
          <a:prstGeom prst="rect">
            <a:avLst/>
          </a:prstGeom>
          <a:noFill/>
          <a:ln w="50800">
            <a:solidFill>
              <a:srgbClr val="84B4E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2495551" y="2277701"/>
            <a:ext cx="2447923" cy="2741974"/>
          </a:xfrm>
          <a:prstGeom prst="rect">
            <a:avLst/>
          </a:prstGeom>
          <a:noFill/>
          <a:ln w="50800">
            <a:solidFill>
              <a:srgbClr val="84B4E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4943474" y="1427211"/>
            <a:ext cx="3419475" cy="3592464"/>
          </a:xfrm>
          <a:prstGeom prst="rect">
            <a:avLst/>
          </a:prstGeom>
          <a:noFill/>
          <a:ln w="50800">
            <a:solidFill>
              <a:srgbClr val="84B4E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8376707" y="1427211"/>
            <a:ext cx="1572686" cy="2163714"/>
          </a:xfrm>
          <a:prstGeom prst="rect">
            <a:avLst/>
          </a:prstGeom>
          <a:noFill/>
          <a:ln w="50800">
            <a:solidFill>
              <a:srgbClr val="84B4E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8376707" y="3590926"/>
            <a:ext cx="1572686" cy="1428750"/>
          </a:xfrm>
          <a:prstGeom prst="rect">
            <a:avLst/>
          </a:prstGeom>
          <a:noFill/>
          <a:ln w="50800">
            <a:solidFill>
              <a:srgbClr val="84B4E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2495551" y="5019676"/>
            <a:ext cx="4091518" cy="1066800"/>
          </a:xfrm>
          <a:prstGeom prst="rect">
            <a:avLst/>
          </a:prstGeom>
          <a:noFill/>
          <a:ln w="50800">
            <a:solidFill>
              <a:srgbClr val="84B4E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6600825" y="5019675"/>
            <a:ext cx="3348567" cy="1066801"/>
          </a:xfrm>
          <a:prstGeom prst="rect">
            <a:avLst/>
          </a:prstGeom>
          <a:noFill/>
          <a:ln w="50800">
            <a:solidFill>
              <a:srgbClr val="84B4E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2495550" y="6086475"/>
            <a:ext cx="7453841" cy="163292"/>
          </a:xfrm>
          <a:prstGeom prst="rect">
            <a:avLst/>
          </a:prstGeom>
          <a:noFill/>
          <a:ln w="50800">
            <a:solidFill>
              <a:srgbClr val="84B4E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148576" y="1238250"/>
            <a:ext cx="1588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Live PMT</a:t>
            </a:r>
            <a:endParaRPr kumimoji="0" lang="en-C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30" name="Straight Arrow Connector 29"/>
          <p:cNvCxnSpPr>
            <a:endCxn id="20" idx="1"/>
          </p:cNvCxnSpPr>
          <p:nvPr/>
        </p:nvCxnSpPr>
        <p:spPr>
          <a:xfrm>
            <a:off x="1333500" y="1533525"/>
            <a:ext cx="1162051" cy="32861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148577" y="4305301"/>
            <a:ext cx="227077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Scan control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+ feedback</a:t>
            </a:r>
            <a:endParaRPr kumimoji="0" lang="en-C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36" name="Straight Arrow Connector 35"/>
          <p:cNvCxnSpPr/>
          <p:nvPr/>
        </p:nvCxnSpPr>
        <p:spPr>
          <a:xfrm>
            <a:off x="1255389" y="4929427"/>
            <a:ext cx="1276351" cy="38183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148576" y="5438620"/>
            <a:ext cx="1588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Status Bar</a:t>
            </a:r>
            <a:endParaRPr kumimoji="0" lang="en-C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38" name="Straight Arrow Connector 37"/>
          <p:cNvCxnSpPr/>
          <p:nvPr/>
        </p:nvCxnSpPr>
        <p:spPr>
          <a:xfrm>
            <a:off x="1219200" y="5794975"/>
            <a:ext cx="1276351" cy="38183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10210363" y="1436046"/>
            <a:ext cx="1588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Data in current data directory</a:t>
            </a:r>
          </a:p>
          <a:p>
            <a:pPr marL="285750" marR="0" lvl="0" indent="-2857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 smtClean="0">
                <a:solidFill>
                  <a:prstClr val="black"/>
                </a:solidFill>
                <a:latin typeface="Calibri" panose="020F0502020204030204"/>
              </a:rPr>
              <a:t>Updates dynamically</a:t>
            </a:r>
            <a:endParaRPr kumimoji="0" lang="en-C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40" name="Straight Arrow Connector 39"/>
          <p:cNvCxnSpPr>
            <a:stCxn id="39" idx="1"/>
          </p:cNvCxnSpPr>
          <p:nvPr/>
        </p:nvCxnSpPr>
        <p:spPr>
          <a:xfrm flipH="1">
            <a:off x="10008445" y="2036211"/>
            <a:ext cx="201918" cy="18453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xtBox 42"/>
          <p:cNvSpPr txBox="1"/>
          <p:nvPr/>
        </p:nvSpPr>
        <p:spPr>
          <a:xfrm>
            <a:off x="10025593" y="2828676"/>
            <a:ext cx="235267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Endstation</a:t>
            </a: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/Beamline Devices</a:t>
            </a:r>
          </a:p>
          <a:p>
            <a:pPr marL="285750" marR="0" lvl="0" indent="-28575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Positioners</a:t>
            </a:r>
          </a:p>
          <a:p>
            <a:pPr marL="285750" marR="0" lvl="0" indent="-28575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Vacuum</a:t>
            </a:r>
          </a:p>
          <a:p>
            <a:pPr marL="285750" marR="0" lvl="0" indent="-28575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Temperatures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44" name="Straight Arrow Connector 43"/>
          <p:cNvCxnSpPr/>
          <p:nvPr/>
        </p:nvCxnSpPr>
        <p:spPr>
          <a:xfrm flipH="1">
            <a:off x="9963150" y="3244039"/>
            <a:ext cx="211444" cy="4618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TextBox 44"/>
          <p:cNvSpPr txBox="1"/>
          <p:nvPr/>
        </p:nvSpPr>
        <p:spPr>
          <a:xfrm>
            <a:off x="9991724" y="4921167"/>
            <a:ext cx="198883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Log window</a:t>
            </a:r>
          </a:p>
          <a:p>
            <a:pPr marL="285750" marR="0" lvl="0" indent="-28575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Python console</a:t>
            </a:r>
          </a:p>
          <a:p>
            <a:pPr marL="285750" marR="0" lvl="0" indent="-28575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Status</a:t>
            </a:r>
          </a:p>
        </p:txBody>
      </p:sp>
      <p:cxnSp>
        <p:nvCxnSpPr>
          <p:cNvPr id="46" name="Straight Arrow Connector 45"/>
          <p:cNvCxnSpPr/>
          <p:nvPr/>
        </p:nvCxnSpPr>
        <p:spPr>
          <a:xfrm flipH="1">
            <a:off x="9915526" y="5586412"/>
            <a:ext cx="259068" cy="12771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148576" y="2172504"/>
            <a:ext cx="188977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Scan plugins</a:t>
            </a:r>
          </a:p>
          <a:p>
            <a:pPr marL="285750" marR="0" lvl="0" indent="-2857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Session info</a:t>
            </a:r>
          </a:p>
          <a:p>
            <a:pPr marL="285750" marR="0" lvl="0" indent="-2857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 smtClean="0">
                <a:solidFill>
                  <a:prstClr val="black"/>
                </a:solidFill>
                <a:latin typeface="Calibri" panose="020F0502020204030204"/>
              </a:rPr>
              <a:t>Preferences</a:t>
            </a:r>
            <a:endParaRPr kumimoji="0" lang="en-C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32" name="Straight Arrow Connector 31"/>
          <p:cNvCxnSpPr/>
          <p:nvPr/>
        </p:nvCxnSpPr>
        <p:spPr>
          <a:xfrm>
            <a:off x="1924050" y="2714625"/>
            <a:ext cx="571501" cy="19606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582507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5609"/>
    </mc:Choice>
    <mc:Fallback>
      <p:transition spd="slow" advTm="15609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7690" y="1135711"/>
            <a:ext cx="7453842" cy="4947044"/>
          </a:xfrm>
          <a:prstGeom prst="rect">
            <a:avLst/>
          </a:prstGeom>
          <a:effectLst>
            <a:outerShdw blurRad="25400" dist="76200" dir="8340000" algn="ctr" rotWithShape="0">
              <a:srgbClr val="000000">
                <a:alpha val="43000"/>
              </a:srgbClr>
            </a:outerShdw>
          </a:effectLst>
        </p:spPr>
      </p:pic>
      <p:sp>
        <p:nvSpPr>
          <p:cNvPr id="4" name="Rectangle 3"/>
          <p:cNvSpPr/>
          <p:nvPr/>
        </p:nvSpPr>
        <p:spPr>
          <a:xfrm rot="10800000">
            <a:off x="0" y="0"/>
            <a:ext cx="12192000" cy="1135710"/>
          </a:xfrm>
          <a:prstGeom prst="rect">
            <a:avLst/>
          </a:prstGeom>
          <a:gradFill flip="none" rotWithShape="1">
            <a:gsLst>
              <a:gs pos="0">
                <a:srgbClr val="7030A0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sp>
        <p:nvSpPr>
          <p:cNvPr id="2" name="TextBox 1"/>
          <p:cNvSpPr txBox="1"/>
          <p:nvPr/>
        </p:nvSpPr>
        <p:spPr>
          <a:xfrm>
            <a:off x="0" y="-16920"/>
            <a:ext cx="787908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err="1" smtClean="0"/>
              <a:t>pySTXM</a:t>
            </a:r>
            <a:r>
              <a:rPr lang="en-US" sz="3200" b="1" dirty="0" smtClean="0"/>
              <a:t> 	</a:t>
            </a:r>
          </a:p>
          <a:p>
            <a:r>
              <a:rPr lang="en-US" sz="4000" b="1" dirty="0" smtClean="0"/>
              <a:t>Scan plugin layout -&gt; workflow</a:t>
            </a:r>
            <a:endParaRPr lang="en-CA" sz="4000" b="1" dirty="0"/>
          </a:p>
        </p:txBody>
      </p:sp>
      <p:sp>
        <p:nvSpPr>
          <p:cNvPr id="48" name="TextBox 47"/>
          <p:cNvSpPr txBox="1"/>
          <p:nvPr/>
        </p:nvSpPr>
        <p:spPr>
          <a:xfrm>
            <a:off x="9340385" y="2541926"/>
            <a:ext cx="2783035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Scan plugins ordered from top to bottom in usual order a user needs to work to collect data.</a:t>
            </a:r>
          </a:p>
          <a:p>
            <a:endParaRPr lang="en-US" sz="1600" dirty="0"/>
          </a:p>
          <a:p>
            <a:r>
              <a:rPr lang="en-US" sz="1600" dirty="0" smtClean="0"/>
              <a:t>Top -&gt; alignment scans</a:t>
            </a:r>
          </a:p>
          <a:p>
            <a:r>
              <a:rPr lang="en-US" sz="1600" dirty="0" smtClean="0"/>
              <a:t>Down -&gt; image and focus scans </a:t>
            </a:r>
          </a:p>
          <a:p>
            <a:pPr algn="ctr"/>
            <a:endParaRPr lang="en-US" dirty="0" smtClean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01808" y="1429122"/>
            <a:ext cx="4117868" cy="4786312"/>
          </a:xfrm>
          <a:prstGeom prst="rect">
            <a:avLst/>
          </a:prstGeom>
          <a:effectLst>
            <a:outerShdw blurRad="101600" dist="1016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3" name="Right Arrow 2"/>
          <p:cNvSpPr/>
          <p:nvPr/>
        </p:nvSpPr>
        <p:spPr>
          <a:xfrm>
            <a:off x="2255527" y="3135264"/>
            <a:ext cx="2117690" cy="105242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2666432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6352"/>
    </mc:Choice>
    <mc:Fallback>
      <p:transition spd="slow" advTm="16352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 rot="10800000">
            <a:off x="0" y="0"/>
            <a:ext cx="12192000" cy="1135710"/>
          </a:xfrm>
          <a:prstGeom prst="rect">
            <a:avLst/>
          </a:prstGeom>
          <a:gradFill flip="none" rotWithShape="1">
            <a:gsLst>
              <a:gs pos="0">
                <a:srgbClr val="7030A0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sp>
        <p:nvSpPr>
          <p:cNvPr id="43" name="TextBox 42"/>
          <p:cNvSpPr txBox="1"/>
          <p:nvPr/>
        </p:nvSpPr>
        <p:spPr>
          <a:xfrm>
            <a:off x="8804500" y="1265333"/>
            <a:ext cx="235267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Visual cues to indicate and impossible scan</a:t>
            </a:r>
          </a:p>
          <a:p>
            <a:pPr algn="ctr"/>
            <a:endParaRPr lang="en-US" dirty="0" smtClean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7096" y="1144100"/>
            <a:ext cx="7488064" cy="4969757"/>
          </a:xfrm>
          <a:prstGeom prst="rect">
            <a:avLst/>
          </a:prstGeom>
          <a:effectLst>
            <a:outerShdw blurRad="50800" dist="76200" dir="8340000" algn="ctr" rotWithShape="0">
              <a:srgbClr val="000000">
                <a:alpha val="43000"/>
              </a:srgbClr>
            </a:outerShdw>
          </a:effectLst>
        </p:spPr>
      </p:pic>
      <p:sp>
        <p:nvSpPr>
          <p:cNvPr id="6" name="TextBox 5"/>
          <p:cNvSpPr txBox="1"/>
          <p:nvPr/>
        </p:nvSpPr>
        <p:spPr>
          <a:xfrm>
            <a:off x="0" y="-39758"/>
            <a:ext cx="11774836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err="1" smtClean="0"/>
              <a:t>pySTXM</a:t>
            </a:r>
            <a:r>
              <a:rPr lang="en-US" sz="3200" b="1" dirty="0" smtClean="0"/>
              <a:t> </a:t>
            </a:r>
            <a:r>
              <a:rPr lang="en-US" sz="3200" b="1" dirty="0"/>
              <a:t>	</a:t>
            </a:r>
            <a:endParaRPr lang="en-US" sz="3200" b="1" dirty="0" smtClean="0"/>
          </a:p>
          <a:p>
            <a:r>
              <a:rPr lang="en-US" sz="4000" b="1" dirty="0" smtClean="0"/>
              <a:t>Only </a:t>
            </a:r>
            <a:r>
              <a:rPr lang="en-US" sz="4000" b="1" dirty="0"/>
              <a:t>allow valid scans to </a:t>
            </a:r>
            <a:r>
              <a:rPr lang="en-US" sz="4000" b="1" dirty="0" smtClean="0"/>
              <a:t>be configured/executed</a:t>
            </a:r>
            <a:endParaRPr lang="en-CA" sz="4000" b="1" dirty="0"/>
          </a:p>
          <a:p>
            <a:endParaRPr lang="en-CA" sz="3200" b="1" dirty="0"/>
          </a:p>
        </p:txBody>
      </p:sp>
      <p:pic>
        <p:nvPicPr>
          <p:cNvPr id="3" name="viscue_1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623791" y="2197052"/>
            <a:ext cx="5151045" cy="2897462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39324205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5428"/>
    </mc:Choice>
    <mc:Fallback>
      <p:transition spd="slow" advTm="1542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88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  <p:extLst>
    <p:ext uri="{E180D4A7-C9FB-4DFB-919C-405C955672EB}">
      <p14:showEvtLst xmlns:p14="http://schemas.microsoft.com/office/powerpoint/2010/main">
        <p14:playEvt time="0" objId="3"/>
        <p14:playEvt time="6205" objId="3"/>
        <p14:playEvt time="12373" objId="3"/>
        <p14:stopEvt time="15428" objId="3"/>
      </p14:showEvtLst>
    </p:ext>
  </p:extLs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-31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69686" y="1144676"/>
            <a:ext cx="7507357" cy="4982561"/>
          </a:xfrm>
          <a:prstGeom prst="rect">
            <a:avLst/>
          </a:prstGeom>
          <a:effectLst>
            <a:outerShdw blurRad="50800" dist="76200" dir="8340000" algn="ctr" rotWithShape="0">
              <a:srgbClr val="000000">
                <a:alpha val="43000"/>
              </a:srgbClr>
            </a:outerShdw>
          </a:effectLst>
        </p:spPr>
      </p:pic>
      <p:sp>
        <p:nvSpPr>
          <p:cNvPr id="4" name="Rectangle 3"/>
          <p:cNvSpPr/>
          <p:nvPr/>
        </p:nvSpPr>
        <p:spPr>
          <a:xfrm rot="10800000">
            <a:off x="0" y="0"/>
            <a:ext cx="12192000" cy="1135710"/>
          </a:xfrm>
          <a:prstGeom prst="rect">
            <a:avLst/>
          </a:prstGeom>
          <a:gradFill flip="none" rotWithShape="1">
            <a:gsLst>
              <a:gs pos="0">
                <a:srgbClr val="7030A0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3902" y="1669084"/>
            <a:ext cx="3974706" cy="4498975"/>
          </a:xfrm>
          <a:prstGeom prst="rect">
            <a:avLst/>
          </a:prstGeom>
          <a:effectLst>
            <a:outerShdw blurRad="101600" dist="228600" dir="8100000" algn="ctr" rotWithShape="0">
              <a:srgbClr val="000000">
                <a:alpha val="43137"/>
              </a:srgbClr>
            </a:outerShdw>
          </a:effectLst>
        </p:spPr>
      </p:pic>
      <p:sp>
        <p:nvSpPr>
          <p:cNvPr id="2" name="TextBox 1"/>
          <p:cNvSpPr txBox="1"/>
          <p:nvPr/>
        </p:nvSpPr>
        <p:spPr>
          <a:xfrm>
            <a:off x="0" y="53645"/>
            <a:ext cx="996828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err="1" smtClean="0"/>
              <a:t>pySTXM</a:t>
            </a:r>
            <a:r>
              <a:rPr lang="en-US" sz="3200" b="1" dirty="0" smtClean="0"/>
              <a:t> 	</a:t>
            </a:r>
          </a:p>
          <a:p>
            <a:r>
              <a:rPr lang="en-US" sz="4000" b="1" dirty="0" smtClean="0"/>
              <a:t>Easy access to </a:t>
            </a:r>
            <a:r>
              <a:rPr lang="en-US" sz="4000" b="1" dirty="0" smtClean="0"/>
              <a:t>data, </a:t>
            </a:r>
            <a:r>
              <a:rPr lang="en-US" sz="4000" b="1" dirty="0" smtClean="0"/>
              <a:t>Thumbnail </a:t>
            </a:r>
            <a:r>
              <a:rPr lang="en-US" sz="4000" b="1" dirty="0" smtClean="0"/>
              <a:t>viewer</a:t>
            </a:r>
            <a:endParaRPr lang="en-CA" sz="4000" b="1" dirty="0"/>
          </a:p>
        </p:txBody>
      </p:sp>
      <p:sp>
        <p:nvSpPr>
          <p:cNvPr id="48" name="TextBox 47"/>
          <p:cNvSpPr txBox="1"/>
          <p:nvPr/>
        </p:nvSpPr>
        <p:spPr>
          <a:xfrm>
            <a:off x="9540188" y="2210434"/>
            <a:ext cx="235267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Mouse over brings up tooltip of metadata mined from the hdf5 file(s)</a:t>
            </a:r>
          </a:p>
          <a:p>
            <a:pPr algn="ctr"/>
            <a:endParaRPr lang="en-US" dirty="0" smtClean="0"/>
          </a:p>
        </p:txBody>
      </p:sp>
      <p:cxnSp>
        <p:nvCxnSpPr>
          <p:cNvPr id="49" name="Straight Arrow Connector 48"/>
          <p:cNvCxnSpPr/>
          <p:nvPr/>
        </p:nvCxnSpPr>
        <p:spPr>
          <a:xfrm flipH="1">
            <a:off x="7409314" y="2663665"/>
            <a:ext cx="2001386" cy="67008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9540187" y="1135711"/>
            <a:ext cx="235267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Loads data from disk as it becomes available</a:t>
            </a:r>
          </a:p>
          <a:p>
            <a:pPr algn="ctr"/>
            <a:endParaRPr lang="en-US" dirty="0" smtClean="0"/>
          </a:p>
        </p:txBody>
      </p:sp>
      <p:pic>
        <p:nvPicPr>
          <p:cNvPr id="5" name="metaData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360931" y="2414714"/>
            <a:ext cx="4342192" cy="2442483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14572785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1149"/>
    </mc:Choice>
    <mc:Fallback>
      <p:transition spd="slow" advTm="2114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92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  <p:extLst>
    <p:ext uri="{E180D4A7-C9FB-4DFB-919C-405C955672EB}">
      <p14:showEvtLst xmlns:p14="http://schemas.microsoft.com/office/powerpoint/2010/main">
        <p14:playEvt time="0" objId="5"/>
        <p14:playEvt time="12140" objId="5"/>
        <p14:stopEvt time="21149" objId="5"/>
      </p14:showEvtLst>
    </p:ext>
  </p:extLs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7545" y="1401403"/>
            <a:ext cx="3387474" cy="4640262"/>
          </a:xfrm>
          <a:prstGeom prst="rect">
            <a:avLst/>
          </a:prstGeom>
          <a:effectLst>
            <a:outerShdw blurRad="50800" dist="101600" dir="8100000" algn="ctr" rotWithShape="0">
              <a:srgbClr val="000000">
                <a:alpha val="43137"/>
              </a:srgbClr>
            </a:outerShdw>
          </a:effectLst>
        </p:spPr>
      </p:pic>
      <p:sp>
        <p:nvSpPr>
          <p:cNvPr id="4" name="Rectangle 3"/>
          <p:cNvSpPr/>
          <p:nvPr/>
        </p:nvSpPr>
        <p:spPr>
          <a:xfrm rot="10800000">
            <a:off x="0" y="0"/>
            <a:ext cx="12192000" cy="1135710"/>
          </a:xfrm>
          <a:prstGeom prst="rect">
            <a:avLst/>
          </a:prstGeom>
          <a:gradFill flip="none" rotWithShape="1">
            <a:gsLst>
              <a:gs pos="0">
                <a:srgbClr val="7030A0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sp>
        <p:nvSpPr>
          <p:cNvPr id="2" name="TextBox 1"/>
          <p:cNvSpPr txBox="1"/>
          <p:nvPr/>
        </p:nvSpPr>
        <p:spPr>
          <a:xfrm>
            <a:off x="0" y="29246"/>
            <a:ext cx="1102898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err="1" smtClean="0"/>
              <a:t>pySTXM</a:t>
            </a:r>
            <a:r>
              <a:rPr lang="en-US" sz="3200" b="1" dirty="0" smtClean="0"/>
              <a:t> 	</a:t>
            </a:r>
            <a:r>
              <a:rPr lang="en-US" sz="3200" dirty="0"/>
              <a:t> </a:t>
            </a:r>
            <a:endParaRPr lang="en-US" sz="3200" dirty="0" smtClean="0"/>
          </a:p>
          <a:p>
            <a:r>
              <a:rPr lang="en-US" sz="4000" b="1" dirty="0" smtClean="0"/>
              <a:t>Easy </a:t>
            </a:r>
            <a:r>
              <a:rPr lang="en-US" sz="4000" b="1" dirty="0"/>
              <a:t>access to data, </a:t>
            </a:r>
            <a:r>
              <a:rPr lang="en-US" sz="4000" b="1" dirty="0" smtClean="0"/>
              <a:t>print or load into a viewer</a:t>
            </a:r>
            <a:endParaRPr lang="en-CA" sz="4000" b="1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16531" y="1164958"/>
            <a:ext cx="3764280" cy="4509803"/>
          </a:xfrm>
          <a:prstGeom prst="rect">
            <a:avLst/>
          </a:prstGeom>
          <a:effectLst>
            <a:outerShdw blurRad="50800" dist="101600" dir="8100000" algn="ctr" rotWithShape="0">
              <a:srgbClr val="000000">
                <a:alpha val="43137"/>
              </a:srgbClr>
            </a:outerShdw>
          </a:effectLst>
        </p:spPr>
      </p:pic>
      <p:sp>
        <p:nvSpPr>
          <p:cNvPr id="9" name="TextBox 8"/>
          <p:cNvSpPr txBox="1"/>
          <p:nvPr/>
        </p:nvSpPr>
        <p:spPr>
          <a:xfrm>
            <a:off x="7778572" y="1106464"/>
            <a:ext cx="4413428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Right click menu:</a:t>
            </a:r>
          </a:p>
          <a:p>
            <a:pPr marL="285750" indent="-285750">
              <a:buFontTx/>
              <a:buChar char="-"/>
            </a:pPr>
            <a:r>
              <a:rPr lang="en-US" dirty="0" smtClean="0"/>
              <a:t>“</a:t>
            </a:r>
            <a:r>
              <a:rPr lang="en-US" b="1" dirty="0" smtClean="0"/>
              <a:t>send to Viewer</a:t>
            </a:r>
            <a:r>
              <a:rPr lang="en-US" dirty="0" smtClean="0"/>
              <a:t>” to load data into separate </a:t>
            </a:r>
            <a:r>
              <a:rPr lang="en-US" dirty="0" smtClean="0"/>
              <a:t>viewer</a:t>
            </a:r>
          </a:p>
          <a:p>
            <a:pPr marL="285750" indent="-285750">
              <a:buFontTx/>
              <a:buChar char="-"/>
            </a:pPr>
            <a:r>
              <a:rPr lang="en-US" dirty="0"/>
              <a:t>“</a:t>
            </a:r>
            <a:r>
              <a:rPr lang="en-US" b="1" dirty="0"/>
              <a:t>print</a:t>
            </a:r>
            <a:r>
              <a:rPr lang="en-US" dirty="0"/>
              <a:t>” data small enough to fit in log book</a:t>
            </a:r>
          </a:p>
          <a:p>
            <a:endParaRPr lang="en-US" dirty="0" smtClean="0"/>
          </a:p>
          <a:p>
            <a:pPr algn="ctr"/>
            <a:endParaRPr lang="en-US" dirty="0" smtClean="0"/>
          </a:p>
        </p:txBody>
      </p:sp>
      <p:sp>
        <p:nvSpPr>
          <p:cNvPr id="7" name="Rounded Rectangle 6"/>
          <p:cNvSpPr/>
          <p:nvPr/>
        </p:nvSpPr>
        <p:spPr>
          <a:xfrm>
            <a:off x="2171335" y="4639388"/>
            <a:ext cx="1379220" cy="43366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Right Click</a:t>
            </a:r>
            <a:endParaRPr lang="en-CA" dirty="0"/>
          </a:p>
        </p:txBody>
      </p:sp>
      <p:cxnSp>
        <p:nvCxnSpPr>
          <p:cNvPr id="12" name="Straight Arrow Connector 11"/>
          <p:cNvCxnSpPr/>
          <p:nvPr/>
        </p:nvCxnSpPr>
        <p:spPr>
          <a:xfrm flipV="1">
            <a:off x="2966357" y="3670774"/>
            <a:ext cx="1355272" cy="174895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7847404" y="3047363"/>
            <a:ext cx="3522117" cy="2641588"/>
          </a:xfrm>
          <a:prstGeom prst="rect">
            <a:avLst/>
          </a:prstGeom>
          <a:effectLst>
            <a:outerShdw blurRad="76200" dist="101600" dir="7800000" algn="ctr" rotWithShape="0">
              <a:srgbClr val="000000">
                <a:alpha val="43137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5628011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2292"/>
    </mc:Choice>
    <mc:Fallback>
      <p:transition spd="slow" advTm="12292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 rot="10800000">
            <a:off x="0" y="0"/>
            <a:ext cx="12192000" cy="1135710"/>
          </a:xfrm>
          <a:prstGeom prst="rect">
            <a:avLst/>
          </a:prstGeom>
          <a:gradFill flip="none" rotWithShape="1">
            <a:gsLst>
              <a:gs pos="0">
                <a:srgbClr val="7030A0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sp>
        <p:nvSpPr>
          <p:cNvPr id="2" name="TextBox 1"/>
          <p:cNvSpPr txBox="1"/>
          <p:nvPr/>
        </p:nvSpPr>
        <p:spPr>
          <a:xfrm>
            <a:off x="0" y="75236"/>
            <a:ext cx="1190437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err="1" smtClean="0"/>
              <a:t>pySTXM</a:t>
            </a:r>
            <a:endParaRPr lang="en-US" sz="2000" b="1" dirty="0" smtClean="0"/>
          </a:p>
          <a:p>
            <a:r>
              <a:rPr lang="en-US" sz="4000" b="1" dirty="0" smtClean="0"/>
              <a:t>Easy </a:t>
            </a:r>
            <a:r>
              <a:rPr lang="en-US" sz="4000" b="1" dirty="0"/>
              <a:t>access to data, </a:t>
            </a:r>
            <a:r>
              <a:rPr lang="en-US" sz="4000" b="1" dirty="0" smtClean="0"/>
              <a:t>quickly load a previous scan</a:t>
            </a:r>
            <a:endParaRPr lang="en-CA" sz="40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8549644" y="2607855"/>
            <a:ext cx="2352675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Load previous scan </a:t>
            </a:r>
            <a:r>
              <a:rPr lang="en-US" dirty="0" smtClean="0"/>
              <a:t>and </a:t>
            </a:r>
            <a:r>
              <a:rPr lang="en-US" dirty="0"/>
              <a:t>use to select scan area</a:t>
            </a:r>
            <a:endParaRPr lang="en-CA" b="1" dirty="0"/>
          </a:p>
          <a:p>
            <a:endParaRPr lang="en-US" dirty="0" smtClean="0"/>
          </a:p>
          <a:p>
            <a:r>
              <a:rPr lang="en-US" dirty="0" smtClean="0"/>
              <a:t>Drag and drop data from Thumbnail viewer to central plot to be used to select ROI for a different scan</a:t>
            </a:r>
          </a:p>
          <a:p>
            <a:pPr algn="ctr"/>
            <a:endParaRPr lang="en-US" dirty="0" smtClean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1343" y="1219531"/>
            <a:ext cx="7385362" cy="4901594"/>
          </a:xfrm>
          <a:prstGeom prst="rect">
            <a:avLst/>
          </a:prstGeom>
          <a:effectLst>
            <a:outerShdw blurRad="50800" dist="101600" dir="8100000" algn="ctr" rotWithShape="0">
              <a:srgbClr val="000000">
                <a:alpha val="43137"/>
              </a:srgbClr>
            </a:outerShdw>
          </a:effectLst>
        </p:spPr>
      </p:pic>
      <p:sp>
        <p:nvSpPr>
          <p:cNvPr id="7" name="Rounded Rectangle 6"/>
          <p:cNvSpPr/>
          <p:nvPr/>
        </p:nvSpPr>
        <p:spPr>
          <a:xfrm>
            <a:off x="5384774" y="1703860"/>
            <a:ext cx="1686585" cy="43366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Drag and Drop</a:t>
            </a:r>
            <a:endParaRPr lang="en-CA" dirty="0"/>
          </a:p>
        </p:txBody>
      </p:sp>
      <p:sp>
        <p:nvSpPr>
          <p:cNvPr id="10" name="Right Arrow 9"/>
          <p:cNvSpPr/>
          <p:nvPr/>
        </p:nvSpPr>
        <p:spPr>
          <a:xfrm rot="10800000">
            <a:off x="5778500" y="2921772"/>
            <a:ext cx="1135380" cy="41148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9943971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2128"/>
    </mc:Choice>
    <mc:Fallback>
      <p:transition spd="slow" advTm="12128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7276" y="1230962"/>
            <a:ext cx="7439429" cy="4937478"/>
          </a:xfrm>
          <a:prstGeom prst="rect">
            <a:avLst/>
          </a:prstGeom>
          <a:effectLst>
            <a:outerShdw blurRad="50800" dist="101600" dir="8100000" algn="ctr" rotWithShape="0">
              <a:srgbClr val="000000">
                <a:alpha val="43137"/>
              </a:srgbClr>
            </a:outerShdw>
          </a:effectLst>
        </p:spPr>
      </p:pic>
      <p:sp>
        <p:nvSpPr>
          <p:cNvPr id="4" name="Rectangle 3"/>
          <p:cNvSpPr/>
          <p:nvPr/>
        </p:nvSpPr>
        <p:spPr>
          <a:xfrm rot="10800000">
            <a:off x="0" y="0"/>
            <a:ext cx="12192000" cy="1135710"/>
          </a:xfrm>
          <a:prstGeom prst="rect">
            <a:avLst/>
          </a:prstGeom>
          <a:gradFill flip="none" rotWithShape="1">
            <a:gsLst>
              <a:gs pos="0">
                <a:srgbClr val="7030A0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sp>
        <p:nvSpPr>
          <p:cNvPr id="2" name="TextBox 1"/>
          <p:cNvSpPr txBox="1"/>
          <p:nvPr/>
        </p:nvSpPr>
        <p:spPr>
          <a:xfrm>
            <a:off x="0" y="58493"/>
            <a:ext cx="1212532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err="1" smtClean="0"/>
              <a:t>pySTXM</a:t>
            </a:r>
            <a:r>
              <a:rPr lang="en-US" sz="3200" b="1" dirty="0" smtClean="0"/>
              <a:t>	</a:t>
            </a:r>
          </a:p>
          <a:p>
            <a:r>
              <a:rPr lang="en-US" sz="4000" b="1" dirty="0" smtClean="0"/>
              <a:t>Easy </a:t>
            </a:r>
            <a:r>
              <a:rPr lang="en-US" sz="4000" b="1" dirty="0"/>
              <a:t>access to data, </a:t>
            </a:r>
            <a:r>
              <a:rPr lang="en-US" sz="4000" b="1" dirty="0" smtClean="0"/>
              <a:t>Load </a:t>
            </a:r>
            <a:r>
              <a:rPr lang="en-US" sz="4000" b="1" dirty="0"/>
              <a:t>previous scan </a:t>
            </a:r>
            <a:r>
              <a:rPr lang="en-US" sz="4000" b="1" dirty="0" smtClean="0"/>
              <a:t>for re-execution</a:t>
            </a:r>
            <a:endParaRPr lang="en-CA" sz="4000" b="1" dirty="0"/>
          </a:p>
        </p:txBody>
      </p:sp>
      <p:sp>
        <p:nvSpPr>
          <p:cNvPr id="7" name="Rounded Rectangle 6"/>
          <p:cNvSpPr/>
          <p:nvPr/>
        </p:nvSpPr>
        <p:spPr>
          <a:xfrm>
            <a:off x="5384774" y="1703860"/>
            <a:ext cx="1686585" cy="43366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Drag and Drop</a:t>
            </a:r>
            <a:endParaRPr lang="en-CA" dirty="0"/>
          </a:p>
        </p:txBody>
      </p:sp>
      <p:sp>
        <p:nvSpPr>
          <p:cNvPr id="10" name="Right Arrow 9"/>
          <p:cNvSpPr/>
          <p:nvPr/>
        </p:nvSpPr>
        <p:spPr>
          <a:xfrm rot="10277896">
            <a:off x="2855916" y="3322775"/>
            <a:ext cx="4542768" cy="38025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1" name="TextBox 10"/>
          <p:cNvSpPr txBox="1"/>
          <p:nvPr/>
        </p:nvSpPr>
        <p:spPr>
          <a:xfrm>
            <a:off x="8551081" y="2588788"/>
            <a:ext cx="3175185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Drag and drop data from Thumbnail viewer to central plotter</a:t>
            </a:r>
          </a:p>
          <a:p>
            <a:r>
              <a:rPr lang="en-US" dirty="0" smtClean="0"/>
              <a:t>	Or</a:t>
            </a:r>
          </a:p>
          <a:p>
            <a:r>
              <a:rPr lang="en-US" dirty="0" smtClean="0"/>
              <a:t>Onto the scan plugins pane to be reloaded</a:t>
            </a:r>
          </a:p>
          <a:p>
            <a:pPr algn="ctr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5370319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3544"/>
    </mc:Choice>
    <mc:Fallback>
      <p:transition spd="slow" advTm="13544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 rot="10800000">
            <a:off x="0" y="0"/>
            <a:ext cx="12192000" cy="1135710"/>
          </a:xfrm>
          <a:prstGeom prst="rect">
            <a:avLst/>
          </a:prstGeom>
          <a:gradFill flip="none" rotWithShape="1">
            <a:gsLst>
              <a:gs pos="0">
                <a:srgbClr val="7030A0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sp>
        <p:nvSpPr>
          <p:cNvPr id="2" name="TextBox 1"/>
          <p:cNvSpPr txBox="1"/>
          <p:nvPr/>
        </p:nvSpPr>
        <p:spPr>
          <a:xfrm>
            <a:off x="-6486" y="229572"/>
            <a:ext cx="1099950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err="1"/>
              <a:t>pySTXM</a:t>
            </a:r>
            <a:endParaRPr lang="en-US" sz="2000" b="1" dirty="0"/>
          </a:p>
          <a:p>
            <a:r>
              <a:rPr lang="en-US" sz="4000" dirty="0" smtClean="0"/>
              <a:t>Interactively build larger view from smaller images </a:t>
            </a:r>
            <a:endParaRPr lang="en-CA" sz="4000" dirty="0"/>
          </a:p>
        </p:txBody>
      </p:sp>
      <p:sp>
        <p:nvSpPr>
          <p:cNvPr id="11" name="TextBox 10"/>
          <p:cNvSpPr txBox="1"/>
          <p:nvPr/>
        </p:nvSpPr>
        <p:spPr>
          <a:xfrm>
            <a:off x="8453487" y="2268038"/>
            <a:ext cx="2352675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Drag and drop multiple images from thumbnail viewer onto another viewer building up a mosaic of a number of scans</a:t>
            </a:r>
          </a:p>
          <a:p>
            <a:pPr algn="ctr"/>
            <a:endParaRPr lang="en-US" dirty="0" smtClean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6828" y="1135710"/>
            <a:ext cx="4321485" cy="5449179"/>
          </a:xfrm>
          <a:prstGeom prst="rect">
            <a:avLst/>
          </a:prstGeom>
          <a:effectLst>
            <a:outerShdw blurRad="50800" dist="101600" dir="8100000" algn="ctr" rotWithShape="0">
              <a:srgbClr val="000000">
                <a:alpha val="43137"/>
              </a:srgbClr>
            </a:outerShdw>
          </a:effectLst>
        </p:spPr>
      </p:pic>
      <p:sp>
        <p:nvSpPr>
          <p:cNvPr id="10" name="Right Arrow 9"/>
          <p:cNvSpPr/>
          <p:nvPr/>
        </p:nvSpPr>
        <p:spPr>
          <a:xfrm rot="1596787">
            <a:off x="4711550" y="2029663"/>
            <a:ext cx="770339" cy="41148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2" name="Right Arrow 11"/>
          <p:cNvSpPr/>
          <p:nvPr/>
        </p:nvSpPr>
        <p:spPr>
          <a:xfrm rot="1596787">
            <a:off x="4711551" y="2337834"/>
            <a:ext cx="770339" cy="41148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3" name="Right Arrow 12"/>
          <p:cNvSpPr/>
          <p:nvPr/>
        </p:nvSpPr>
        <p:spPr>
          <a:xfrm rot="1596787">
            <a:off x="4671572" y="2646007"/>
            <a:ext cx="770339" cy="41148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4" name="Right Arrow 13"/>
          <p:cNvSpPr/>
          <p:nvPr/>
        </p:nvSpPr>
        <p:spPr>
          <a:xfrm rot="1596787">
            <a:off x="4671571" y="3002332"/>
            <a:ext cx="770339" cy="41148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5" name="Right Arrow 14"/>
          <p:cNvSpPr/>
          <p:nvPr/>
        </p:nvSpPr>
        <p:spPr>
          <a:xfrm rot="1596787">
            <a:off x="4671569" y="3344930"/>
            <a:ext cx="770339" cy="41148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7" name="Rounded Rectangle 6"/>
          <p:cNvSpPr/>
          <p:nvPr/>
        </p:nvSpPr>
        <p:spPr>
          <a:xfrm>
            <a:off x="3922365" y="1381823"/>
            <a:ext cx="2595275" cy="43366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Repeated Drag and Drop</a:t>
            </a:r>
            <a:endParaRPr lang="en-CA" dirty="0"/>
          </a:p>
        </p:txBody>
      </p:sp>
      <p:sp>
        <p:nvSpPr>
          <p:cNvPr id="18" name="TextBox 17"/>
          <p:cNvSpPr txBox="1"/>
          <p:nvPr/>
        </p:nvSpPr>
        <p:spPr>
          <a:xfrm>
            <a:off x="8453486" y="4058738"/>
            <a:ext cx="235267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Or select and load multiple files from disk</a:t>
            </a:r>
          </a:p>
          <a:p>
            <a:pPr algn="ctr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0396701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3771"/>
    </mc:Choice>
    <mc:Fallback>
      <p:transition spd="slow" advTm="13771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 rot="10800000">
            <a:off x="0" y="0"/>
            <a:ext cx="12192000" cy="1135710"/>
          </a:xfrm>
          <a:prstGeom prst="rect">
            <a:avLst/>
          </a:prstGeom>
          <a:gradFill flip="none" rotWithShape="1">
            <a:gsLst>
              <a:gs pos="0">
                <a:srgbClr val="7030A0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4022" y="1220722"/>
            <a:ext cx="6045976" cy="5018590"/>
          </a:xfrm>
          <a:prstGeom prst="rect">
            <a:avLst/>
          </a:prstGeom>
          <a:effectLst>
            <a:outerShdw blurRad="50800" dist="101600" dir="8100000" algn="ctr" rotWithShape="0">
              <a:srgbClr val="000000">
                <a:alpha val="43137"/>
              </a:srgbClr>
            </a:outerShdw>
          </a:effectLst>
        </p:spPr>
      </p:pic>
      <p:sp>
        <p:nvSpPr>
          <p:cNvPr id="2" name="TextBox 1"/>
          <p:cNvSpPr txBox="1"/>
          <p:nvPr/>
        </p:nvSpPr>
        <p:spPr>
          <a:xfrm>
            <a:off x="0" y="10196"/>
            <a:ext cx="787908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err="1" smtClean="0"/>
              <a:t>pySTXM</a:t>
            </a:r>
            <a:r>
              <a:rPr lang="en-US" sz="3200" b="1" dirty="0" smtClean="0"/>
              <a:t> 	</a:t>
            </a:r>
          </a:p>
          <a:p>
            <a:r>
              <a:rPr lang="en-US" sz="4000" b="1" dirty="0">
                <a:latin typeface="+mj-lt"/>
              </a:rPr>
              <a:t>C</a:t>
            </a:r>
            <a:r>
              <a:rPr lang="en-US" sz="4000" b="1" dirty="0" smtClean="0">
                <a:latin typeface="+mj-lt"/>
              </a:rPr>
              <a:t>ombine </a:t>
            </a:r>
            <a:r>
              <a:rPr lang="en-US" sz="4000" b="1" dirty="0" smtClean="0">
                <a:latin typeface="+mj-lt"/>
              </a:rPr>
              <a:t>coarse and fine images</a:t>
            </a:r>
            <a:endParaRPr lang="en-CA" sz="4000" b="1" dirty="0">
              <a:latin typeface="+mj-lt"/>
            </a:endParaRPr>
          </a:p>
        </p:txBody>
      </p:sp>
      <p:sp>
        <p:nvSpPr>
          <p:cNvPr id="10" name="Right Arrow 9"/>
          <p:cNvSpPr/>
          <p:nvPr/>
        </p:nvSpPr>
        <p:spPr>
          <a:xfrm rot="1596787">
            <a:off x="2246622" y="1771462"/>
            <a:ext cx="770339" cy="41148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2" name="Right Arrow 11"/>
          <p:cNvSpPr/>
          <p:nvPr/>
        </p:nvSpPr>
        <p:spPr>
          <a:xfrm rot="1596787">
            <a:off x="2246623" y="2079633"/>
            <a:ext cx="770339" cy="41148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3" name="Right Arrow 12"/>
          <p:cNvSpPr/>
          <p:nvPr/>
        </p:nvSpPr>
        <p:spPr>
          <a:xfrm rot="1596787">
            <a:off x="2206644" y="2387806"/>
            <a:ext cx="770339" cy="41148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4" name="Right Arrow 13"/>
          <p:cNvSpPr/>
          <p:nvPr/>
        </p:nvSpPr>
        <p:spPr>
          <a:xfrm rot="1596787">
            <a:off x="2206643" y="2744131"/>
            <a:ext cx="770339" cy="41148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5" name="Right Arrow 14"/>
          <p:cNvSpPr/>
          <p:nvPr/>
        </p:nvSpPr>
        <p:spPr>
          <a:xfrm rot="1596787">
            <a:off x="2206641" y="3086729"/>
            <a:ext cx="770339" cy="41148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6" name="Right Arrow 15"/>
          <p:cNvSpPr/>
          <p:nvPr/>
        </p:nvSpPr>
        <p:spPr>
          <a:xfrm rot="1596787">
            <a:off x="2206638" y="3443214"/>
            <a:ext cx="770339" cy="41148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7" name="Right Arrow 16"/>
          <p:cNvSpPr/>
          <p:nvPr/>
        </p:nvSpPr>
        <p:spPr>
          <a:xfrm rot="1596787">
            <a:off x="2206635" y="3786305"/>
            <a:ext cx="770339" cy="41148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7" name="Rounded Rectangle 6"/>
          <p:cNvSpPr/>
          <p:nvPr/>
        </p:nvSpPr>
        <p:spPr>
          <a:xfrm>
            <a:off x="1481081" y="1138233"/>
            <a:ext cx="2595275" cy="43366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Repeated Drag and Drop</a:t>
            </a:r>
            <a:endParaRPr lang="en-CA" dirty="0"/>
          </a:p>
        </p:txBody>
      </p:sp>
      <p:sp>
        <p:nvSpPr>
          <p:cNvPr id="18" name="TextBox 17"/>
          <p:cNvSpPr txBox="1"/>
          <p:nvPr/>
        </p:nvSpPr>
        <p:spPr>
          <a:xfrm>
            <a:off x="6698342" y="1091621"/>
            <a:ext cx="338613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Images are placed on top of each other based on scan resolution and scan range</a:t>
            </a:r>
          </a:p>
          <a:p>
            <a:pPr algn="ctr"/>
            <a:endParaRPr lang="en-US" dirty="0" smtClean="0"/>
          </a:p>
        </p:txBody>
      </p:sp>
      <p:pic>
        <p:nvPicPr>
          <p:cNvPr id="5" name="drgdrp_zoom_1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6"/>
          <a:srcRect l="1" r="3476"/>
          <a:stretch/>
        </p:blipFill>
        <p:spPr>
          <a:xfrm>
            <a:off x="5706835" y="2227333"/>
            <a:ext cx="6192000" cy="360840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prstDash val="solid"/>
            <a:miter lim="800000"/>
          </a:ln>
          <a:effectLst>
            <a:outerShdw blurRad="55000" dist="889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3099605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3744"/>
    </mc:Choice>
    <mc:Fallback>
      <p:transition spd="slow" advTm="2374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869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  <p:extLst>
    <p:ext uri="{E180D4A7-C9FB-4DFB-919C-405C955672EB}">
      <p14:showEvtLst xmlns:p14="http://schemas.microsoft.com/office/powerpoint/2010/main">
        <p14:playEvt time="1" objId="5"/>
        <p14:stopEvt time="23744" objId="5"/>
      </p14:showEvtLst>
    </p:ext>
  </p:extLs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drag-beam-final-still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end="1153.6666"/>
                </p14:media>
              </p:ext>
            </p:extLst>
          </p:nvPr>
        </p:nvPicPr>
        <p:blipFill rotWithShape="1">
          <a:blip r:embed="rId5"/>
          <a:srcRect r="6923"/>
          <a:stretch>
            <a:fillRect/>
          </a:stretch>
        </p:blipFill>
        <p:spPr>
          <a:xfrm>
            <a:off x="5372098" y="1995403"/>
            <a:ext cx="6444000" cy="389436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prstDash val="solid"/>
            <a:miter lim="800000"/>
          </a:ln>
          <a:effectLst>
            <a:outerShdw blurRad="55000" dist="889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1782544" y="1751264"/>
            <a:ext cx="6838950" cy="4382642"/>
          </a:xfrm>
          <a:prstGeom prst="rect">
            <a:avLst/>
          </a:prstGeom>
          <a:effectLst>
            <a:outerShdw blurRad="50800" dist="101600" dir="8100000" algn="ctr" rotWithShape="0">
              <a:srgbClr val="000000">
                <a:alpha val="43137"/>
              </a:srgbClr>
            </a:outerShdw>
          </a:effectLst>
        </p:spPr>
      </p:pic>
      <p:sp>
        <p:nvSpPr>
          <p:cNvPr id="4" name="Rectangle 3"/>
          <p:cNvSpPr/>
          <p:nvPr/>
        </p:nvSpPr>
        <p:spPr>
          <a:xfrm rot="10800000">
            <a:off x="0" y="0"/>
            <a:ext cx="12192000" cy="1135710"/>
          </a:xfrm>
          <a:prstGeom prst="rect">
            <a:avLst/>
          </a:prstGeom>
          <a:gradFill flip="none" rotWithShape="1">
            <a:gsLst>
              <a:gs pos="0">
                <a:srgbClr val="7030A0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sp>
        <p:nvSpPr>
          <p:cNvPr id="2" name="TextBox 1"/>
          <p:cNvSpPr txBox="1"/>
          <p:nvPr/>
        </p:nvSpPr>
        <p:spPr>
          <a:xfrm>
            <a:off x="0" y="0"/>
            <a:ext cx="114340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err="1" smtClean="0"/>
              <a:t>pySTXM</a:t>
            </a:r>
            <a:r>
              <a:rPr lang="en-US" sz="2000" b="1" dirty="0" smtClean="0"/>
              <a:t> </a:t>
            </a:r>
          </a:p>
          <a:p>
            <a:r>
              <a:rPr lang="en-US" sz="4000" b="1" dirty="0" smtClean="0">
                <a:latin typeface="+mj-lt"/>
              </a:rPr>
              <a:t>visual tools – </a:t>
            </a:r>
            <a:r>
              <a:rPr lang="en-US" sz="4000" dirty="0" smtClean="0">
                <a:latin typeface="+mj-lt"/>
              </a:rPr>
              <a:t>Drag the beam</a:t>
            </a:r>
            <a:endParaRPr lang="en-CA" sz="4000" dirty="0">
              <a:latin typeface="+mj-lt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-1" y="1092342"/>
            <a:ext cx="10982740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Target shows current position of beam, then use tool to drag it to desired location, ex: I0 optimization</a:t>
            </a:r>
          </a:p>
          <a:p>
            <a:pPr algn="ctr"/>
            <a:endParaRPr lang="en-US" dirty="0" smtClean="0"/>
          </a:p>
        </p:txBody>
      </p:sp>
      <p:cxnSp>
        <p:nvCxnSpPr>
          <p:cNvPr id="18" name="Straight Arrow Connector 17"/>
          <p:cNvCxnSpPr/>
          <p:nvPr/>
        </p:nvCxnSpPr>
        <p:spPr>
          <a:xfrm>
            <a:off x="1930400" y="1436914"/>
            <a:ext cx="1262743" cy="193244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96807" y="1801900"/>
            <a:ext cx="2057400" cy="1724025"/>
          </a:xfrm>
          <a:prstGeom prst="rect">
            <a:avLst/>
          </a:prstGeom>
          <a:effectLst>
            <a:outerShdw blurRad="50800" dist="101600" dir="8100000" algn="ctr" rotWithShape="0">
              <a:srgbClr val="000000">
                <a:alpha val="43137"/>
              </a:srgbClr>
            </a:outerShdw>
          </a:effectLst>
        </p:spPr>
      </p:pic>
      <p:cxnSp>
        <p:nvCxnSpPr>
          <p:cNvPr id="15" name="Straight Arrow Connector 14"/>
          <p:cNvCxnSpPr/>
          <p:nvPr/>
        </p:nvCxnSpPr>
        <p:spPr>
          <a:xfrm>
            <a:off x="1930399" y="1436914"/>
            <a:ext cx="3338287" cy="107609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659817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8240"/>
    </mc:Choice>
    <mc:Fallback>
      <p:transition spd="slow" advTm="1824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9529" fill="hold"/>
                                        <p:tgtEl>
                                          <p:spTgt spid="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2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</p:childTnLst>
        </p:cTn>
      </p:par>
    </p:tnLst>
  </p:timing>
  <p:extLst>
    <p:ext uri="{E180D4A7-C9FB-4DFB-919C-405C955672EB}">
      <p14:showEvtLst xmlns:p14="http://schemas.microsoft.com/office/powerpoint/2010/main">
        <p14:playEvt time="0" objId="23"/>
        <p14:stopEvt time="18240" objId="23"/>
      </p14:showEvtLst>
    </p:ext>
  </p:extLs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 rot="10800000">
            <a:off x="0" y="0"/>
            <a:ext cx="12192000" cy="1135710"/>
          </a:xfrm>
          <a:prstGeom prst="rect">
            <a:avLst/>
          </a:prstGeom>
          <a:gradFill flip="none" rotWithShape="1">
            <a:gsLst>
              <a:gs pos="0">
                <a:srgbClr val="7030A0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sp>
        <p:nvSpPr>
          <p:cNvPr id="2" name="TextBox 1"/>
          <p:cNvSpPr txBox="1"/>
          <p:nvPr/>
        </p:nvSpPr>
        <p:spPr>
          <a:xfrm>
            <a:off x="-31946" y="-17853"/>
            <a:ext cx="117234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err="1" smtClean="0"/>
              <a:t>pySTXM</a:t>
            </a:r>
            <a:endParaRPr lang="en-US" sz="2000" b="1" dirty="0" smtClean="0"/>
          </a:p>
          <a:p>
            <a:r>
              <a:rPr lang="en-US" sz="4000" b="1" dirty="0" smtClean="0">
                <a:latin typeface="+mj-lt"/>
              </a:rPr>
              <a:t>Calibrate </a:t>
            </a:r>
            <a:r>
              <a:rPr lang="en-US" sz="4000" b="1" dirty="0" smtClean="0">
                <a:latin typeface="+mj-lt"/>
              </a:rPr>
              <a:t>critical stages </a:t>
            </a:r>
            <a:r>
              <a:rPr lang="en-US" sz="4000" b="1" dirty="0" smtClean="0">
                <a:latin typeface="+mj-lt"/>
              </a:rPr>
              <a:t>with </a:t>
            </a:r>
            <a:r>
              <a:rPr lang="en-US" sz="4000" b="1" dirty="0" smtClean="0">
                <a:latin typeface="+mj-lt"/>
              </a:rPr>
              <a:t>little to no expertise</a:t>
            </a:r>
            <a:endParaRPr lang="en-CA" sz="4000" b="1" dirty="0">
              <a:latin typeface="+mj-lt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30084" y="1325203"/>
            <a:ext cx="7337212" cy="4834204"/>
          </a:xfrm>
          <a:prstGeom prst="rect">
            <a:avLst/>
          </a:prstGeom>
          <a:effectLst>
            <a:outerShdw blurRad="50800" dist="76200" dir="8100000" algn="ctr" rotWithShape="0">
              <a:srgbClr val="000000">
                <a:alpha val="43137"/>
              </a:srgbClr>
            </a:outerShdw>
          </a:effectLst>
        </p:spPr>
      </p:pic>
      <p:cxnSp>
        <p:nvCxnSpPr>
          <p:cNvPr id="18" name="Straight Arrow Connector 17"/>
          <p:cNvCxnSpPr/>
          <p:nvPr/>
        </p:nvCxnSpPr>
        <p:spPr>
          <a:xfrm flipH="1">
            <a:off x="6432096" y="2888148"/>
            <a:ext cx="2737946" cy="3184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Picture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62027" y="4752913"/>
            <a:ext cx="3419475" cy="892037"/>
          </a:xfrm>
          <a:prstGeom prst="rect">
            <a:avLst/>
          </a:prstGeom>
          <a:effectLst>
            <a:outerShdw blurRad="114300" dist="38100" dir="4080000" sx="103000" sy="103000" algn="tr" rotWithShape="0">
              <a:prstClr val="black">
                <a:alpha val="40000"/>
              </a:prstClr>
            </a:outerShdw>
          </a:effectLst>
        </p:spPr>
      </p:pic>
      <p:cxnSp>
        <p:nvCxnSpPr>
          <p:cNvPr id="8" name="Straight Arrow Connector 7"/>
          <p:cNvCxnSpPr/>
          <p:nvPr/>
        </p:nvCxnSpPr>
        <p:spPr>
          <a:xfrm flipV="1">
            <a:off x="4712154" y="3343530"/>
            <a:ext cx="21771" cy="14224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 flipH="1" flipV="1">
            <a:off x="5699125" y="3337022"/>
            <a:ext cx="130629" cy="167371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 flipV="1">
            <a:off x="6163580" y="3416101"/>
            <a:ext cx="130631" cy="153355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 flipH="1" flipV="1">
            <a:off x="6715125" y="3253097"/>
            <a:ext cx="79829" cy="181772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9297868" y="1344882"/>
            <a:ext cx="2352675" cy="3816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Calibration Camera, roughly calibrate 3 devices in seconds </a:t>
            </a:r>
            <a:endParaRPr lang="en-CA" sz="1600" dirty="0"/>
          </a:p>
          <a:p>
            <a:endParaRPr lang="en-US" sz="1600" dirty="0" smtClean="0"/>
          </a:p>
          <a:p>
            <a:endParaRPr lang="en-US" sz="1600" dirty="0"/>
          </a:p>
          <a:p>
            <a:r>
              <a:rPr lang="en-US" sz="1600" dirty="0" smtClean="0"/>
              <a:t>Frame of video taken from fire wire camera looking inside the UHV STXM tank.</a:t>
            </a:r>
          </a:p>
          <a:p>
            <a:r>
              <a:rPr lang="en-US" sz="1600" dirty="0" smtClean="0"/>
              <a:t>Used to set the initial distance of:</a:t>
            </a:r>
          </a:p>
          <a:p>
            <a:r>
              <a:rPr lang="en-US" sz="1600" dirty="0"/>
              <a:t> </a:t>
            </a:r>
            <a:r>
              <a:rPr lang="en-US" sz="1600" dirty="0" smtClean="0"/>
              <a:t>- </a:t>
            </a:r>
            <a:r>
              <a:rPr lang="en-US" sz="1600" dirty="0" err="1" smtClean="0"/>
              <a:t>Zoneplate</a:t>
            </a:r>
            <a:r>
              <a:rPr lang="en-US" sz="1600" dirty="0" smtClean="0"/>
              <a:t> Z </a:t>
            </a:r>
          </a:p>
          <a:p>
            <a:r>
              <a:rPr lang="en-US" sz="1600" dirty="0"/>
              <a:t> </a:t>
            </a:r>
            <a:r>
              <a:rPr lang="en-US" sz="1600" dirty="0" smtClean="0"/>
              <a:t>- OSA Z </a:t>
            </a:r>
          </a:p>
          <a:p>
            <a:r>
              <a:rPr lang="en-US" sz="1600" dirty="0" smtClean="0"/>
              <a:t> - Detector Z</a:t>
            </a:r>
          </a:p>
          <a:p>
            <a:pPr algn="ctr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5842682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0186"/>
    </mc:Choice>
    <mc:Fallback>
      <p:transition spd="slow" advTm="10186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TextBox 32"/>
          <p:cNvSpPr txBox="1"/>
          <p:nvPr/>
        </p:nvSpPr>
        <p:spPr>
          <a:xfrm>
            <a:off x="4295801" y="100485"/>
            <a:ext cx="233403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Cryo</a:t>
            </a:r>
            <a:r>
              <a:rPr kumimoji="0" lang="en-CA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-STXM funding partners,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7968210" y="260939"/>
            <a:ext cx="239001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Good image quality at -181 °C</a:t>
            </a:r>
          </a:p>
        </p:txBody>
      </p:sp>
      <p:sp>
        <p:nvSpPr>
          <p:cNvPr id="37" name="Rectangle 36"/>
          <p:cNvSpPr/>
          <p:nvPr/>
        </p:nvSpPr>
        <p:spPr>
          <a:xfrm rot="10800000">
            <a:off x="1" y="290"/>
            <a:ext cx="12192000" cy="715048"/>
          </a:xfrm>
          <a:prstGeom prst="rect">
            <a:avLst/>
          </a:prstGeom>
          <a:gradFill flip="none" rotWithShape="1">
            <a:gsLst>
              <a:gs pos="0">
                <a:srgbClr val="7030A0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38" name="Table 3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41471211"/>
              </p:ext>
            </p:extLst>
          </p:nvPr>
        </p:nvGraphicFramePr>
        <p:xfrm>
          <a:off x="1" y="289"/>
          <a:ext cx="12192000" cy="71504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061166">
                  <a:extLst>
                    <a:ext uri="{9D8B030D-6E8A-4147-A177-3AD203B41FA5}">
                      <a16:colId xmlns:a16="http://schemas.microsoft.com/office/drawing/2014/main" val="1794737445"/>
                    </a:ext>
                  </a:extLst>
                </a:gridCol>
                <a:gridCol w="6130834">
                  <a:extLst>
                    <a:ext uri="{9D8B030D-6E8A-4147-A177-3AD203B41FA5}">
                      <a16:colId xmlns:a16="http://schemas.microsoft.com/office/drawing/2014/main" val="1837608836"/>
                    </a:ext>
                  </a:extLst>
                </a:gridCol>
              </a:tblGrid>
              <a:tr h="715049">
                <a:tc>
                  <a:txBody>
                    <a:bodyPr/>
                    <a:lstStyle/>
                    <a:p>
                      <a:pPr algn="l"/>
                      <a:r>
                        <a:rPr lang="en-US" sz="2000" b="1" dirty="0" smtClean="0">
                          <a:solidFill>
                            <a:schemeClr val="tx1"/>
                          </a:solidFill>
                        </a:rPr>
                        <a:t>Acknowledgements</a:t>
                      </a:r>
                      <a:endParaRPr lang="en-CA" sz="20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2800" b="0" dirty="0" err="1" smtClean="0">
                          <a:solidFill>
                            <a:schemeClr val="bg1"/>
                          </a:solidFill>
                          <a:latin typeface="+mn-lt"/>
                        </a:rPr>
                        <a:t>pySTXM</a:t>
                      </a:r>
                      <a:endParaRPr lang="en-CA" b="0" dirty="0" smtClean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1407506"/>
                  </a:ext>
                </a:extLst>
              </a:tr>
            </a:tbl>
          </a:graphicData>
        </a:graphic>
      </p:graphicFrame>
      <p:sp>
        <p:nvSpPr>
          <p:cNvPr id="10" name="Rectangle 9"/>
          <p:cNvSpPr/>
          <p:nvPr/>
        </p:nvSpPr>
        <p:spPr>
          <a:xfrm>
            <a:off x="152400" y="6793941"/>
            <a:ext cx="11748230" cy="13213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A" sz="20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041446" y="982066"/>
            <a:ext cx="17090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Thanks!</a:t>
            </a:r>
            <a:endParaRPr kumimoji="0" lang="en-CA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38174" y="2232615"/>
            <a:ext cx="525780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Chithra Karunakaran – </a:t>
            </a:r>
            <a:r>
              <a:rPr kumimoji="0" lang="en-CA" altLang="en-US" sz="11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Science </a:t>
            </a:r>
            <a:r>
              <a:rPr kumimoji="0" lang="en-CA" alt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Manager, Environmental &amp; Earth </a:t>
            </a:r>
            <a:r>
              <a:rPr kumimoji="0" lang="en-CA" altLang="en-US" sz="11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Sciences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Jian Wang </a:t>
            </a:r>
            <a:r>
              <a:rPr kumimoji="0" lang="en-US" alt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– </a:t>
            </a:r>
            <a:r>
              <a:rPr kumimoji="0" lang="en-US" altLang="en-US" sz="11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SM Beamline Manager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Jan Geilhufe </a:t>
            </a:r>
            <a:r>
              <a:rPr kumimoji="0" lang="en-US" alt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– </a:t>
            </a:r>
            <a:r>
              <a:rPr kumimoji="0" lang="en-US" altLang="en-US" sz="11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SM Beamline Scientist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James Dynes </a:t>
            </a:r>
            <a:r>
              <a:rPr kumimoji="0" lang="en-US" altLang="en-US" sz="11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– SM Beamline Scientist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Adam Leontowich- </a:t>
            </a:r>
            <a:r>
              <a:rPr kumimoji="0" lang="en-US" alt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Former SM Beamline </a:t>
            </a:r>
            <a:r>
              <a:rPr kumimoji="0" lang="en-US" altLang="en-US" sz="11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Scientist</a:t>
            </a:r>
            <a:endParaRPr kumimoji="0" lang="en-US" alt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1809338" y="1818169"/>
            <a:ext cx="16006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sng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SM Beamline</a:t>
            </a:r>
            <a:endParaRPr kumimoji="0" lang="en-CA" sz="1800" b="1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7968210" y="1899871"/>
            <a:ext cx="16006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sng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Project Mgt</a:t>
            </a:r>
            <a:r>
              <a:rPr kumimoji="0" lang="en-US" sz="1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  <a:endParaRPr kumimoji="0" lang="en-CA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6276974" y="2269203"/>
            <a:ext cx="52578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John Swirsky – </a:t>
            </a:r>
            <a:r>
              <a:rPr kumimoji="0" lang="en-CA" altLang="en-US" sz="11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Project Manager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7968210" y="2831309"/>
            <a:ext cx="16006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sng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CID</a:t>
            </a:r>
            <a:endParaRPr kumimoji="0" lang="en-CA" sz="1800" b="1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6276974" y="3200641"/>
            <a:ext cx="52578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Glen Wright– </a:t>
            </a:r>
            <a:r>
              <a:rPr kumimoji="0" lang="en-CA" altLang="en-US" sz="11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CID Manager</a:t>
            </a:r>
          </a:p>
        </p:txBody>
      </p:sp>
      <p:sp>
        <p:nvSpPr>
          <p:cNvPr id="16" name="Rectangle 15"/>
          <p:cNvSpPr/>
          <p:nvPr/>
        </p:nvSpPr>
        <p:spPr>
          <a:xfrm>
            <a:off x="0" y="5535322"/>
            <a:ext cx="12192000" cy="114104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 rotWithShape="1">
          <a:blip r:embed="rId3" cstate="print"/>
          <a:srcRect b="71789"/>
          <a:stretch/>
        </p:blipFill>
        <p:spPr>
          <a:xfrm>
            <a:off x="-537702" y="5287819"/>
            <a:ext cx="3463996" cy="621309"/>
          </a:xfrm>
          <a:prstGeom prst="rect">
            <a:avLst/>
          </a:prstGeom>
        </p:spPr>
      </p:pic>
      <p:pic>
        <p:nvPicPr>
          <p:cNvPr id="18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9809" y="6119684"/>
            <a:ext cx="982122" cy="3777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9" name="Picture 10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2284" y="6119684"/>
            <a:ext cx="1437932" cy="378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" name="Picture 5" descr="http://www.innovation.ca/sites/default/files/images/corporate_logos/INN_CFI_ENB_2C_RGB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6078315"/>
            <a:ext cx="1482121" cy="448719"/>
          </a:xfrm>
          <a:prstGeom prst="rect">
            <a:avLst/>
          </a:prstGeom>
          <a:noFill/>
        </p:spPr>
      </p:pic>
      <p:pic>
        <p:nvPicPr>
          <p:cNvPr id="21" name="Picture 9" descr="The Government of Saskatchewan’s new logo, top, can be seen alongside the old wheat sheaf logo. The change has caused some to criticize the move and say it’s politically motivated. "/>
          <p:cNvPicPr>
            <a:picLocks noChangeAspect="1" noChangeArrowheads="1"/>
          </p:cNvPicPr>
          <p:nvPr/>
        </p:nvPicPr>
        <p:blipFill>
          <a:blip r:embed="rId7" cstate="print"/>
          <a:srcRect b="53054"/>
          <a:stretch>
            <a:fillRect/>
          </a:stretch>
        </p:blipFill>
        <p:spPr bwMode="auto">
          <a:xfrm>
            <a:off x="5226655" y="6018165"/>
            <a:ext cx="1742109" cy="529716"/>
          </a:xfrm>
          <a:prstGeom prst="rect">
            <a:avLst/>
          </a:prstGeom>
          <a:noFill/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4469" y="5248552"/>
            <a:ext cx="2252047" cy="553741"/>
          </a:xfrm>
          <a:prstGeom prst="rect">
            <a:avLst/>
          </a:prstGeom>
          <a:extLst>
            <a:ext uri="{FAA26D3D-D897-4be2-8F04-BA451C77F1D7}">
              <ma14:placeholderFlag xmlns:wpc="http://schemas.microsoft.com/office/word/2010/wordprocessingCanvas" xmlns:mc="http://schemas.openxmlformats.org/markup-compatibility/2006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pic="http://schemas.openxmlformats.org/drawingml/2006/picture" xmlns:ma14="http://schemas.microsoft.com/office/mac/drawingml/2011/main" xmlns:w="http://schemas.openxmlformats.org/wordprocessingml/2006/main" xmlns:w10="urn:schemas-microsoft-com:office:word" xmlns:v="urn:schemas-microsoft-com:vml" xmlns:o="urn:schemas-microsoft-com:office:office" xmlns:mv="urn:schemas-microsoft-com:mac:vml" xmlns:mo="http://schemas.microsoft.com/office/mac/office/2008/main" xmlns="" xmlns:lc="http://schemas.openxmlformats.org/drawingml/2006/lockedCanvas"/>
            </a:ext>
          </a:extLst>
        </p:spPr>
      </p:pic>
      <p:pic>
        <p:nvPicPr>
          <p:cNvPr id="24" name="Picture 23"/>
          <p:cNvPicPr>
            <a:picLocks noChangeAspect="1"/>
          </p:cNvPicPr>
          <p:nvPr/>
        </p:nvPicPr>
        <p:blipFill rotWithShape="1">
          <a:blip r:embed="rId3" cstate="print"/>
          <a:srcRect t="30711" b="32743"/>
          <a:stretch/>
        </p:blipFill>
        <p:spPr>
          <a:xfrm>
            <a:off x="2460821" y="5104284"/>
            <a:ext cx="3463995" cy="804844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 rotWithShape="1">
          <a:blip r:embed="rId3" cstate="print"/>
          <a:srcRect t="64686"/>
          <a:stretch/>
        </p:blipFill>
        <p:spPr>
          <a:xfrm>
            <a:off x="6100085" y="5024558"/>
            <a:ext cx="3463994" cy="777735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>
          <a:xfrm>
            <a:off x="4663598" y="4764418"/>
            <a:ext cx="284417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000" b="1" dirty="0" smtClean="0"/>
              <a:t>Project funding </a:t>
            </a:r>
            <a:r>
              <a:rPr lang="en-CA" sz="2000" b="1" dirty="0" smtClean="0"/>
              <a:t>partners:</a:t>
            </a:r>
            <a:endParaRPr lang="en-CA" sz="2000" b="1" dirty="0"/>
          </a:p>
        </p:txBody>
      </p:sp>
      <p:pic>
        <p:nvPicPr>
          <p:cNvPr id="27" name="Picture 15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96718" y="6068665"/>
            <a:ext cx="555506" cy="1633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8" name="Picture 16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24"/>
          <a:stretch>
            <a:fillRect/>
          </a:stretch>
        </p:blipFill>
        <p:spPr bwMode="auto">
          <a:xfrm>
            <a:off x="10737171" y="6319010"/>
            <a:ext cx="1454829" cy="1559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9" name="Picture 9" descr="CIHR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53488" y="5910212"/>
            <a:ext cx="995242" cy="6550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18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0005" y="6068665"/>
            <a:ext cx="496819" cy="1430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1" name="Picture 19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93886" y="6299077"/>
            <a:ext cx="1671159" cy="1435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611533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553"/>
    </mc:Choice>
    <mc:Fallback>
      <p:transition spd="slow" advTm="2553"/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4"/>
</p:tagLst>
</file>

<file path=ppt/theme/theme1.xml><?xml version="1.0" encoding="utf-8"?>
<a:theme xmlns:a="http://schemas.openxmlformats.org/drawingml/2006/main" name="PowerPoint Slide Master 2016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PowerPoint Slide Master 2016</Template>
  <TotalTime>201102</TotalTime>
  <Words>654</Words>
  <Application>Microsoft Office PowerPoint</Application>
  <PresentationFormat>Widescreen</PresentationFormat>
  <Paragraphs>162</Paragraphs>
  <Slides>19</Slides>
  <Notes>19</Notes>
  <HiddenSlides>0</HiddenSlides>
  <MMClips>4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3" baseType="lpstr">
      <vt:lpstr>Arial</vt:lpstr>
      <vt:lpstr>Calibri</vt:lpstr>
      <vt:lpstr>Calibri Light</vt:lpstr>
      <vt:lpstr>PowerPoint Slide Master 2016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Canadian Light Source Inc.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Jan Geilhufe</dc:creator>
  <cp:lastModifiedBy>Russ Berg</cp:lastModifiedBy>
  <cp:revision>1654</cp:revision>
  <cp:lastPrinted>2018-05-08T19:09:07Z</cp:lastPrinted>
  <dcterms:created xsi:type="dcterms:W3CDTF">2017-03-14T16:36:55Z</dcterms:created>
  <dcterms:modified xsi:type="dcterms:W3CDTF">2018-11-13T05:22:57Z</dcterms:modified>
</cp:coreProperties>
</file>