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 autoCompressPictures="0">
  <p:sldMasterIdLst>
    <p:sldMasterId id="2147483649" r:id="rId1"/>
  </p:sldMasterIdLst>
  <p:notesMasterIdLst>
    <p:notesMasterId r:id="rId7"/>
  </p:notesMasterIdLst>
  <p:handoutMasterIdLst>
    <p:handoutMasterId r:id="rId8"/>
  </p:handoutMasterIdLst>
  <p:sldIdLst>
    <p:sldId id="256" r:id="rId2"/>
    <p:sldId id="313" r:id="rId3"/>
    <p:sldId id="317" r:id="rId4"/>
    <p:sldId id="314" r:id="rId5"/>
    <p:sldId id="319" r:id="rId6"/>
  </p:sldIdLst>
  <p:sldSz cx="9144000" cy="6858000" type="screen4x3"/>
  <p:notesSz cx="6858000" cy="9144000"/>
  <p:defaultTextStyle>
    <a:defPPr>
      <a:defRPr lang="en-GB"/>
    </a:defPPr>
    <a:lvl1pPr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Calibri" charset="0"/>
        <a:ea typeface="ＭＳ Ｐゴシック" charset="-128"/>
        <a:cs typeface="+mn-cs"/>
      </a:defRPr>
    </a:lvl1pPr>
    <a:lvl2pPr marL="742950" indent="-28575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Calibri" charset="0"/>
        <a:ea typeface="ＭＳ Ｐゴシック" charset="-128"/>
        <a:cs typeface="+mn-cs"/>
      </a:defRPr>
    </a:lvl2pPr>
    <a:lvl3pPr marL="11430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Calibri" charset="0"/>
        <a:ea typeface="ＭＳ Ｐゴシック" charset="-128"/>
        <a:cs typeface="+mn-cs"/>
      </a:defRPr>
    </a:lvl3pPr>
    <a:lvl4pPr marL="16002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Calibri" charset="0"/>
        <a:ea typeface="ＭＳ Ｐゴシック" charset="-128"/>
        <a:cs typeface="+mn-cs"/>
      </a:defRPr>
    </a:lvl4pPr>
    <a:lvl5pPr marL="2057400" indent="-228600" algn="l" defTabSz="457200" rtl="0" eaLnBrk="0" fontAlgn="base" hangingPunct="0">
      <a:spcBef>
        <a:spcPct val="0"/>
      </a:spcBef>
      <a:spcAft>
        <a:spcPct val="0"/>
      </a:spcAft>
      <a:defRPr sz="2400" kern="1200">
        <a:solidFill>
          <a:schemeClr val="bg1"/>
        </a:solidFill>
        <a:latin typeface="Calibri" charset="0"/>
        <a:ea typeface="ＭＳ Ｐゴシック" charset="-128"/>
        <a:cs typeface="+mn-cs"/>
      </a:defRPr>
    </a:lvl5pPr>
    <a:lvl6pPr marL="2286000" algn="l" defTabSz="914400" rtl="0" eaLnBrk="1" latinLnBrk="0" hangingPunct="1">
      <a:defRPr sz="2400" kern="1200">
        <a:solidFill>
          <a:schemeClr val="bg1"/>
        </a:solidFill>
        <a:latin typeface="Calibri" charset="0"/>
        <a:ea typeface="ＭＳ Ｐゴシック" charset="-128"/>
        <a:cs typeface="+mn-cs"/>
      </a:defRPr>
    </a:lvl6pPr>
    <a:lvl7pPr marL="2743200" algn="l" defTabSz="914400" rtl="0" eaLnBrk="1" latinLnBrk="0" hangingPunct="1">
      <a:defRPr sz="2400" kern="1200">
        <a:solidFill>
          <a:schemeClr val="bg1"/>
        </a:solidFill>
        <a:latin typeface="Calibri" charset="0"/>
        <a:ea typeface="ＭＳ Ｐゴシック" charset="-128"/>
        <a:cs typeface="+mn-cs"/>
      </a:defRPr>
    </a:lvl7pPr>
    <a:lvl8pPr marL="3200400" algn="l" defTabSz="914400" rtl="0" eaLnBrk="1" latinLnBrk="0" hangingPunct="1">
      <a:defRPr sz="2400" kern="1200">
        <a:solidFill>
          <a:schemeClr val="bg1"/>
        </a:solidFill>
        <a:latin typeface="Calibri" charset="0"/>
        <a:ea typeface="ＭＳ Ｐゴシック" charset="-128"/>
        <a:cs typeface="+mn-cs"/>
      </a:defRPr>
    </a:lvl8pPr>
    <a:lvl9pPr marL="3657600" algn="l" defTabSz="914400" rtl="0" eaLnBrk="1" latinLnBrk="0" hangingPunct="1">
      <a:defRPr sz="2400" kern="1200">
        <a:solidFill>
          <a:schemeClr val="bg1"/>
        </a:solidFill>
        <a:latin typeface="Calibri" charset="0"/>
        <a:ea typeface="ＭＳ Ｐゴシック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chemeClr val="tx1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008F17"/>
    <a:srgbClr val="7030A0"/>
    <a:srgbClr val="00FDFF"/>
    <a:srgbClr val="FF9300"/>
    <a:srgbClr val="FFC000"/>
    <a:srgbClr val="C1D100"/>
    <a:srgbClr val="43CD14"/>
    <a:srgbClr val="10BB3C"/>
    <a:srgbClr val="000000"/>
    <a:srgbClr val="3030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74C1A8A3-306A-4EB7-A6B1-4F7E0EB9C5D6}" styleName="Medium Style 3 - Accent 5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160"/>
    <p:restoredTop sz="89531"/>
  </p:normalViewPr>
  <p:slideViewPr>
    <p:cSldViewPr>
      <p:cViewPr varScale="1">
        <p:scale>
          <a:sx n="105" d="100"/>
          <a:sy n="105" d="100"/>
        </p:scale>
        <p:origin x="1464" y="192"/>
      </p:cViewPr>
      <p:guideLst>
        <p:guide orient="horz" pos="2160"/>
        <p:guide pos="2880"/>
      </p:guideLst>
    </p:cSldViewPr>
  </p:slideViewPr>
  <p:outlineViewPr>
    <p:cViewPr varScale="1">
      <p:scale>
        <a:sx n="170" d="200"/>
        <a:sy n="170" d="200"/>
      </p:scale>
      <p:origin x="-780" y="-84"/>
    </p:cViewPr>
  </p:outlin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130" d="100"/>
          <a:sy n="130" d="100"/>
        </p:scale>
        <p:origin x="4888" y="208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823B7D29-23D4-4A4C-B0F5-6A603A0C3162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7568B4-6576-0C4D-B386-1B8D4BAB8071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054104D-3012-1845-A779-17C9FC5929DA}" type="datetimeFigureOut">
              <a:rPr lang="en-US" smtClean="0"/>
              <a:t>11/14/18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7E0B41E-1AA5-564D-8927-C955786F996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B98E423-079A-0344-897E-4B458B0632E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29A4962-D793-974C-8F3C-0F6FF4D01FB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239409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794" name="AutoShape 1"/>
          <p:cNvSpPr>
            <a:spLocks noChangeArrowheads="1"/>
          </p:cNvSpPr>
          <p:nvPr/>
        </p:nvSpPr>
        <p:spPr bwMode="auto">
          <a:xfrm>
            <a:off x="0" y="0"/>
            <a:ext cx="6858000" cy="9144000"/>
          </a:xfrm>
          <a:prstGeom prst="roundRect">
            <a:avLst>
              <a:gd name="adj" fmla="val 23"/>
            </a:avLst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altLang="en-US"/>
          </a:p>
        </p:txBody>
      </p:sp>
      <p:sp>
        <p:nvSpPr>
          <p:cNvPr id="161795" name="Text Box 2"/>
          <p:cNvSpPr txBox="1"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buClr>
                <a:srgbClr val="000000"/>
              </a:buClr>
              <a:buSzPct val="100000"/>
              <a:buFont typeface="Times New Roman" charset="0"/>
              <a:buNone/>
            </a:pPr>
            <a:endParaRPr lang="en-US" altLang="en-US"/>
          </a:p>
        </p:txBody>
      </p:sp>
      <p:sp>
        <p:nvSpPr>
          <p:cNvPr id="15363" name="Rectangle 3"/>
          <p:cNvSpPr>
            <a:spLocks noGrp="1" noChangeArrowheads="1"/>
          </p:cNvSpPr>
          <p:nvPr>
            <p:ph type="dt"/>
          </p:nvPr>
        </p:nvSpPr>
        <p:spPr bwMode="auto">
          <a:xfrm>
            <a:off x="3884613" y="0"/>
            <a:ext cx="2970212" cy="45561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45000"/>
              <a:buFont typeface="Wingdings" charset="0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>
                <a:solidFill>
                  <a:srgbClr val="000000"/>
                </a:solidFill>
                <a:latin typeface="Times New Roman" charset="0"/>
                <a:ea typeface="ＭＳ Ｐゴシック" charset="0"/>
                <a:cs typeface="DejaVu Sans" charset="0"/>
              </a:defRPr>
            </a:lvl1pPr>
          </a:lstStyle>
          <a:p>
            <a:pPr>
              <a:defRPr/>
            </a:pPr>
            <a:r>
              <a:rPr lang="en-US"/>
              <a:t>10/25/12</a:t>
            </a:r>
          </a:p>
        </p:txBody>
      </p:sp>
      <p:sp>
        <p:nvSpPr>
          <p:cNvPr id="161797" name="Rectangle 4"/>
          <p:cNvSpPr>
            <a:spLocks noGrp="1" noRot="1" noChangeAspect="1" noChangeArrowheads="1"/>
          </p:cNvSpPr>
          <p:nvPr>
            <p:ph type="sldImg"/>
          </p:nvPr>
        </p:nvSpPr>
        <p:spPr bwMode="auto">
          <a:xfrm>
            <a:off x="1143000" y="685800"/>
            <a:ext cx="4570413" cy="3427413"/>
          </a:xfrm>
          <a:prstGeom prst="rect">
            <a:avLst/>
          </a:prstGeom>
          <a:noFill/>
          <a:ln w="126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sp>
      <p:sp>
        <p:nvSpPr>
          <p:cNvPr id="15365" name="Rectangle 5"/>
          <p:cNvSpPr>
            <a:spLocks noGrp="1" noChangeArrowheads="1"/>
          </p:cNvSpPr>
          <p:nvPr>
            <p:ph type="body"/>
          </p:nvPr>
        </p:nvSpPr>
        <p:spPr bwMode="auto">
          <a:xfrm>
            <a:off x="685800" y="4343400"/>
            <a:ext cx="5484813" cy="4113213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endParaRPr lang="en-US" noProof="0"/>
          </a:p>
        </p:txBody>
      </p:sp>
      <p:sp>
        <p:nvSpPr>
          <p:cNvPr id="15366" name="Rectangle 6"/>
          <p:cNvSpPr>
            <a:spLocks noGrp="1" noChangeArrowheads="1"/>
          </p:cNvSpPr>
          <p:nvPr>
            <p:ph type="ftr"/>
          </p:nvPr>
        </p:nvSpPr>
        <p:spPr bwMode="auto">
          <a:xfrm>
            <a:off x="0" y="8501063"/>
            <a:ext cx="2970213" cy="63976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eaLnBrk="1" hangingPunct="1">
              <a:buClr>
                <a:srgbClr val="000000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 smtClean="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r>
              <a:rPr lang="en-US" altLang="en-US"/>
              <a:t>Go to ”Insert (View) | Header and Footer" to add your organization, sponsor, meeting name here; then, click "Apply to All"</a:t>
            </a:r>
          </a:p>
        </p:txBody>
      </p:sp>
      <p:sp>
        <p:nvSpPr>
          <p:cNvPr id="15367" name="Rectangle 7"/>
          <p:cNvSpPr>
            <a:spLocks noGrp="1" noChangeArrowheads="1"/>
          </p:cNvSpPr>
          <p:nvPr>
            <p:ph type="sldNum"/>
          </p:nvPr>
        </p:nvSpPr>
        <p:spPr bwMode="auto">
          <a:xfrm>
            <a:off x="3884613" y="8685213"/>
            <a:ext cx="2970212" cy="455612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6800" rIns="90000" bIns="46800" numCol="1" anchor="b" anchorCtr="0" compatLnSpc="1">
            <a:prstTxWarp prst="textNoShape">
              <a:avLst/>
            </a:prstTxWarp>
          </a:bodyPr>
          <a:lstStyle>
            <a:lvl1pPr algn="r" eaLnBrk="1" hangingPunct="1">
              <a:buClr>
                <a:srgbClr val="000000"/>
              </a:buClr>
              <a:buSzPct val="45000"/>
              <a:buFont typeface="Wingdings" charset="2"/>
              <a:buNone/>
              <a:tabLst>
                <a:tab pos="723900" algn="l"/>
                <a:tab pos="1447800" algn="l"/>
                <a:tab pos="2171700" algn="l"/>
                <a:tab pos="2895600" algn="l"/>
              </a:tabLst>
              <a:defRPr sz="1200" smtClean="0">
                <a:solidFill>
                  <a:srgbClr val="000000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8F805EEA-4043-8B49-A594-F50A61DEB0F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16892909"/>
      </p:ext>
    </p:extLst>
  </p:cSld>
  <p:clrMap bg1="lt1" tx1="dk1" bg2="lt2" tx2="dk2" accent1="accent1" accent2="accent2" accent3="accent3" accent4="accent4" accent5="accent5" accent6="accent6" hlink="hlink" folHlink="folHlink"/>
  <p:hf hdr="0"/>
  <p:notesStyle>
    <a:lvl1pPr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ＭＳ Ｐゴシック" charset="0"/>
      </a:defRPr>
    </a:lvl1pPr>
    <a:lvl2pPr marL="742950" indent="-28575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2pPr>
    <a:lvl3pPr marL="11430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3pPr>
    <a:lvl4pPr marL="16002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4pPr>
    <a:lvl5pPr marL="2057400" indent="-228600" algn="l" defTabSz="457200" rtl="0" eaLnBrk="0" fontAlgn="base" hangingPunct="0">
      <a:spcBef>
        <a:spcPct val="30000"/>
      </a:spcBef>
      <a:spcAft>
        <a:spcPct val="0"/>
      </a:spcAft>
      <a:buClr>
        <a:srgbClr val="000000"/>
      </a:buClr>
      <a:buSzPct val="100000"/>
      <a:buFont typeface="Times New Roman" charset="0"/>
      <a:defRPr sz="1200" kern="1200">
        <a:solidFill>
          <a:srgbClr val="000000"/>
        </a:solidFill>
        <a:latin typeface="Times New Roman" charset="0"/>
        <a:ea typeface="ＭＳ Ｐゴシック" charset="0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10/25/12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>
              <a:defRPr/>
            </a:pPr>
            <a:r>
              <a:rPr lang="en-US" altLang="en-US"/>
              <a:t>Go to ”Insert (View) | Header and Footer" to add your organization, sponsor, meeting name here; then, click "Apply to All"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>
              <a:defRPr/>
            </a:pPr>
            <a:fld id="{8F805EEA-4043-8B49-A594-F50A61DEB0F3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16164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1">
            <a:extLst>
              <a:ext uri="{FF2B5EF4-FFF2-40B4-BE49-F238E27FC236}">
                <a16:creationId xmlns:a16="http://schemas.microsoft.com/office/drawing/2014/main" id="{6006EFBF-97C5-4649-ACC8-0C0BF357691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258888"/>
            <a:ext cx="5029200" cy="51355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l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 2018 EPICS Collaboration Meeting, G. Shen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FEF25E-49EE-C447-8E20-DC5D28D340C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608934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Arial" panose="020B0604020202020204" pitchFamily="34" charset="0"/>
              <a:buChar char="•"/>
              <a:defRPr/>
            </a:lvl1pPr>
            <a:lvl2pPr>
              <a:buFont typeface="Arial" panose="020B0604020202020204" pitchFamily="34" charset="0"/>
              <a:buChar char="•"/>
              <a:defRPr/>
            </a:lvl2pPr>
            <a:lvl3pPr marL="1200150" indent="-285750">
              <a:buFont typeface="Arial" panose="020B0604020202020204" pitchFamily="34" charset="0"/>
              <a:buChar char="•"/>
              <a:defRPr/>
            </a:lvl3pPr>
            <a:lvl4pPr marL="1657350" indent="-285750">
              <a:buFont typeface="Arial" panose="020B0604020202020204" pitchFamily="34" charset="0"/>
              <a:buChar char="•"/>
              <a:defRPr/>
            </a:lvl4pPr>
            <a:lvl5pPr marL="2114550" indent="-28575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 2018 EPICS Collaboration Meeting, G. Shen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C2A227-9D21-0C42-807D-6A90AB6A8603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10794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 2018 EPICS Collaboration Meeting, G. Shen</a:t>
            </a:r>
            <a:endParaRPr lang="en-US" dirty="0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377A8AA-1137-2B4E-AEA5-26E038B8D0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315428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7013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6613" y="1600200"/>
            <a:ext cx="4038600" cy="45243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 2018 EPICS Collaboration Meeting, G. Shen</a:t>
            </a:r>
            <a:endParaRPr lang="en-US" dirty="0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CA3ED2A-801F-9441-9105-7BEE4B320F76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7689984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/>
          <p:cNvSpPr>
            <a:spLocks noGrp="1" noChangeArrowheads="1"/>
          </p:cNvSpPr>
          <p:nvPr>
            <p:ph type="ft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Nov 2018 EPICS Collaboration Meeting, G. Shen</a:t>
            </a:r>
            <a:endParaRPr lang="en-US" dirty="0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sldNum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B6FBC8-4EE6-B746-A2A8-C423265DF2D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3968608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eg"/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6324600"/>
            <a:ext cx="9144000" cy="530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8013" cy="1141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title text format</a:t>
            </a:r>
          </a:p>
        </p:txBody>
      </p:sp>
      <p:sp>
        <p:nvSpPr>
          <p:cNvPr id="13316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8013" cy="4524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the outline text format</a:t>
            </a:r>
          </a:p>
          <a:p>
            <a:pPr lvl="1"/>
            <a:r>
              <a:rPr lang="en-GB" altLang="en-US"/>
              <a:t>Second Outline Level</a:t>
            </a:r>
          </a:p>
          <a:p>
            <a:pPr lvl="2"/>
            <a:r>
              <a:rPr lang="en-GB" altLang="en-US"/>
              <a:t>Third Outline Level</a:t>
            </a:r>
          </a:p>
          <a:p>
            <a:pPr lvl="3"/>
            <a:r>
              <a:rPr lang="en-GB" altLang="en-US"/>
              <a:t>Fourth Outline Level</a:t>
            </a:r>
          </a:p>
          <a:p>
            <a:pPr lvl="4"/>
            <a:r>
              <a:rPr lang="en-GB" altLang="en-US"/>
              <a:t>Fifth Outline Level</a:t>
            </a:r>
          </a:p>
          <a:p>
            <a:pPr lvl="4"/>
            <a:r>
              <a:rPr lang="en-GB" altLang="en-US"/>
              <a:t>Sixth Outline Level</a:t>
            </a:r>
          </a:p>
          <a:p>
            <a:pPr lvl="4"/>
            <a:r>
              <a:rPr lang="en-GB" altLang="en-US"/>
              <a:t>Seventh Outline Level</a:t>
            </a:r>
          </a:p>
          <a:p>
            <a:pPr lvl="4"/>
            <a:r>
              <a:rPr lang="en-GB" altLang="en-US"/>
              <a:t>Eighth Outline Level</a:t>
            </a:r>
          </a:p>
          <a:p>
            <a:pPr lvl="4"/>
            <a:r>
              <a:rPr lang="en-GB" altLang="en-US"/>
              <a:t>Ninth Outline Level</a:t>
            </a:r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/>
          </p:nvPr>
        </p:nvSpPr>
        <p:spPr bwMode="auto">
          <a:xfrm>
            <a:off x="657225" y="6307138"/>
            <a:ext cx="5940425" cy="230187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eaLnBrk="1" hangingPunct="1">
              <a:buClrTx/>
              <a:buSzPct val="100000"/>
              <a:buFontTx/>
              <a:buNone/>
              <a:tabLst>
                <a:tab pos="723900" algn="l"/>
                <a:tab pos="1447800" algn="l"/>
                <a:tab pos="2171700" algn="l"/>
                <a:tab pos="2895600" algn="l"/>
                <a:tab pos="3619500" algn="l"/>
                <a:tab pos="4343400" algn="l"/>
                <a:tab pos="5067300" algn="l"/>
                <a:tab pos="5791200" algn="l"/>
              </a:tabLst>
              <a:defRPr sz="900">
                <a:solidFill>
                  <a:srgbClr val="404040"/>
                </a:solidFill>
                <a:latin typeface="Times New Roman" charset="0"/>
                <a:ea typeface="ＭＳ Ｐゴシック" charset="0"/>
                <a:cs typeface="DejaVu Sans" charset="0"/>
              </a:defRPr>
            </a:lvl1pPr>
          </a:lstStyle>
          <a:p>
            <a:pPr>
              <a:defRPr/>
            </a:pPr>
            <a:r>
              <a:rPr lang="en-US"/>
              <a:t>Nov 2018 EPICS Collaboration Meeting, G. Shen</a:t>
            </a: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/>
          </p:nvPr>
        </p:nvSpPr>
        <p:spPr bwMode="auto">
          <a:xfrm>
            <a:off x="8610600" y="6489700"/>
            <a:ext cx="382588" cy="363538"/>
          </a:xfrm>
          <a:prstGeom prst="rect">
            <a:avLst/>
          </a:prstGeom>
          <a:noFill/>
          <a:ln>
            <a:noFill/>
          </a:ln>
          <a:effectLst/>
          <a:extLst>
            <a:ext uri="{FAA26D3D-D897-4be2-8F04-BA451C77F1D7}">
              <ma14:placeholderFlag xmlns="" xmlns:ma14="http://schemas.microsoft.com/office/mac/drawingml/2011/main" val="1"/>
            </a:ext>
            <a:ext uri="{909E8E84-426E-40dd-AFC4-6F175D3DCCD1}"/>
            <a:ext uri="{91240B29-F687-4f45-9708-019B960494DF}"/>
            <a:ext uri="{AF507438-7753-43e0-B8FC-AC1667EBCBE1}"/>
          </a:extLst>
        </p:spPr>
        <p:txBody>
          <a:bodyPr vert="horz" wrap="square" lIns="90000" tIns="46800" rIns="90000" bIns="46800" numCol="1" anchor="t" anchorCtr="0" compatLnSpc="1">
            <a:prstTxWarp prst="textNoShape">
              <a:avLst/>
            </a:prstTxWarp>
          </a:bodyPr>
          <a:lstStyle>
            <a:lvl1pPr algn="r" eaLnBrk="1" hangingPunct="1">
              <a:buClrTx/>
              <a:buSzPct val="100000"/>
              <a:buFontTx/>
              <a:buNone/>
              <a:defRPr sz="900" smtClean="0">
                <a:solidFill>
                  <a:srgbClr val="404040"/>
                </a:solidFill>
                <a:latin typeface="Times New Roman" charset="0"/>
              </a:defRPr>
            </a:lvl1pPr>
          </a:lstStyle>
          <a:p>
            <a:pPr>
              <a:defRPr/>
            </a:pPr>
            <a:fld id="{3166CF80-2760-154C-A706-02C8784DBFE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pic>
        <p:nvPicPr>
          <p:cNvPr id="13319" name="Picture 6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15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dt="0"/>
  <p:txStyles>
    <p:titleStyle>
      <a:lvl1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600" b="1">
          <a:solidFill>
            <a:srgbClr val="1F497D"/>
          </a:solidFill>
          <a:latin typeface="+mj-lt"/>
          <a:ea typeface="+mj-ea"/>
          <a:cs typeface="+mj-cs"/>
        </a:defRPr>
      </a:lvl1pPr>
      <a:lvl2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600" b="1">
          <a:solidFill>
            <a:srgbClr val="1F497D"/>
          </a:solidFill>
          <a:latin typeface="Trebuchet MS" charset="0"/>
          <a:ea typeface="ＭＳ Ｐゴシック" charset="0"/>
          <a:cs typeface="MS PGothic" charset="0"/>
        </a:defRPr>
      </a:lvl2pPr>
      <a:lvl3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600" b="1">
          <a:solidFill>
            <a:srgbClr val="1F497D"/>
          </a:solidFill>
          <a:latin typeface="Trebuchet MS" charset="0"/>
          <a:ea typeface="ＭＳ Ｐゴシック" charset="0"/>
          <a:cs typeface="MS PGothic" charset="0"/>
        </a:defRPr>
      </a:lvl3pPr>
      <a:lvl4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600" b="1">
          <a:solidFill>
            <a:srgbClr val="1F497D"/>
          </a:solidFill>
          <a:latin typeface="Trebuchet MS" charset="0"/>
          <a:ea typeface="ＭＳ Ｐゴシック" charset="0"/>
          <a:cs typeface="MS PGothic" charset="0"/>
        </a:defRPr>
      </a:lvl4pPr>
      <a:lvl5pPr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600" b="1">
          <a:solidFill>
            <a:srgbClr val="1F497D"/>
          </a:solidFill>
          <a:latin typeface="Trebuchet MS" charset="0"/>
          <a:ea typeface="ＭＳ Ｐゴシック" charset="0"/>
          <a:cs typeface="MS PGothic" charset="0"/>
        </a:defRPr>
      </a:lvl5pPr>
      <a:lvl6pPr marL="2514600" indent="-228600"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600" b="1">
          <a:solidFill>
            <a:srgbClr val="1F497D"/>
          </a:solidFill>
          <a:latin typeface="Trebuchet MS" charset="0"/>
          <a:ea typeface="ＭＳ Ｐゴシック" charset="0"/>
          <a:cs typeface="MS PGothic" charset="0"/>
        </a:defRPr>
      </a:lvl6pPr>
      <a:lvl7pPr marL="2971800" indent="-228600"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600" b="1">
          <a:solidFill>
            <a:srgbClr val="1F497D"/>
          </a:solidFill>
          <a:latin typeface="Trebuchet MS" charset="0"/>
          <a:ea typeface="ＭＳ Ｐゴシック" charset="0"/>
          <a:cs typeface="MS PGothic" charset="0"/>
        </a:defRPr>
      </a:lvl7pPr>
      <a:lvl8pPr marL="3429000" indent="-228600"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600" b="1">
          <a:solidFill>
            <a:srgbClr val="1F497D"/>
          </a:solidFill>
          <a:latin typeface="Trebuchet MS" charset="0"/>
          <a:ea typeface="ＭＳ Ｐゴシック" charset="0"/>
          <a:cs typeface="MS PGothic" charset="0"/>
        </a:defRPr>
      </a:lvl8pPr>
      <a:lvl9pPr marL="3886200" indent="-228600" algn="l" defTabSz="457200" rtl="0" eaLnBrk="0" fontAlgn="base" hangingPunct="0">
        <a:spcBef>
          <a:spcPct val="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2600" b="1">
          <a:solidFill>
            <a:srgbClr val="1F497D"/>
          </a:solidFill>
          <a:latin typeface="Trebuchet MS" charset="0"/>
          <a:ea typeface="ＭＳ Ｐゴシック" charset="0"/>
          <a:cs typeface="MS PGothic" charset="0"/>
        </a:defRPr>
      </a:lvl9pPr>
    </p:titleStyle>
    <p:bodyStyle>
      <a:lvl1pPr marL="342900" indent="-342900" algn="l" defTabSz="457200" rtl="0" eaLnBrk="0" fontAlgn="base" hangingPunct="0">
        <a:spcBef>
          <a:spcPts val="450"/>
        </a:spcBef>
        <a:spcAft>
          <a:spcPct val="0"/>
        </a:spcAft>
        <a:buClr>
          <a:srgbClr val="000000"/>
        </a:buClr>
        <a:buSzPct val="100000"/>
        <a:buFont typeface="Times New Roman" charset="0"/>
        <a:defRPr>
          <a:solidFill>
            <a:srgbClr val="404040"/>
          </a:solidFill>
          <a:latin typeface="+mn-lt"/>
          <a:ea typeface="+mn-ea"/>
          <a:cs typeface="+mn-cs"/>
        </a:defRPr>
      </a:lvl1pPr>
      <a:lvl2pPr marL="742950" indent="-285750" algn="l" defTabSz="457200" rtl="0" eaLnBrk="0" fontAlgn="base" hangingPunct="0">
        <a:spcBef>
          <a:spcPts val="40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600">
          <a:solidFill>
            <a:srgbClr val="404040"/>
          </a:solidFill>
          <a:latin typeface="+mn-lt"/>
          <a:ea typeface="+mn-ea"/>
          <a:cs typeface="+mn-cs"/>
        </a:defRPr>
      </a:lvl2pPr>
      <a:lvl3pPr marL="1143000" indent="-228600" algn="l" defTabSz="457200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400">
          <a:solidFill>
            <a:srgbClr val="404040"/>
          </a:solidFill>
          <a:latin typeface="+mn-lt"/>
          <a:ea typeface="+mn-ea"/>
          <a:cs typeface="+mn-cs"/>
        </a:defRPr>
      </a:lvl3pPr>
      <a:lvl4pPr marL="1600200" indent="-228600" algn="l" defTabSz="457200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400">
          <a:solidFill>
            <a:srgbClr val="404040"/>
          </a:solidFill>
          <a:latin typeface="+mn-lt"/>
          <a:ea typeface="+mn-ea"/>
          <a:cs typeface="+mn-cs"/>
        </a:defRPr>
      </a:lvl4pPr>
      <a:lvl5pPr marL="2057400" indent="-228600" algn="l" defTabSz="457200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400">
          <a:solidFill>
            <a:srgbClr val="404040"/>
          </a:solidFill>
          <a:latin typeface="+mn-lt"/>
          <a:ea typeface="+mn-ea"/>
          <a:cs typeface="+mn-cs"/>
        </a:defRPr>
      </a:lvl5pPr>
      <a:lvl6pPr marL="2514600" indent="-228600" algn="l" defTabSz="457200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400">
          <a:solidFill>
            <a:srgbClr val="404040"/>
          </a:solidFill>
          <a:latin typeface="+mn-lt"/>
          <a:ea typeface="+mn-ea"/>
          <a:cs typeface="+mn-cs"/>
        </a:defRPr>
      </a:lvl6pPr>
      <a:lvl7pPr marL="2971800" indent="-228600" algn="l" defTabSz="457200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400">
          <a:solidFill>
            <a:srgbClr val="404040"/>
          </a:solidFill>
          <a:latin typeface="+mn-lt"/>
          <a:ea typeface="+mn-ea"/>
          <a:cs typeface="+mn-cs"/>
        </a:defRPr>
      </a:lvl7pPr>
      <a:lvl8pPr marL="3429000" indent="-228600" algn="l" defTabSz="457200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400">
          <a:solidFill>
            <a:srgbClr val="404040"/>
          </a:solidFill>
          <a:latin typeface="+mn-lt"/>
          <a:ea typeface="+mn-ea"/>
          <a:cs typeface="+mn-cs"/>
        </a:defRPr>
      </a:lvl8pPr>
      <a:lvl9pPr marL="3886200" indent="-228600" algn="l" defTabSz="457200" rtl="0" eaLnBrk="0" fontAlgn="base" hangingPunct="0">
        <a:spcBef>
          <a:spcPts val="350"/>
        </a:spcBef>
        <a:spcAft>
          <a:spcPct val="0"/>
        </a:spcAft>
        <a:buClr>
          <a:srgbClr val="000000"/>
        </a:buClr>
        <a:buSzPct val="100000"/>
        <a:buFont typeface="Times New Roman" charset="0"/>
        <a:defRPr sz="1400">
          <a:solidFill>
            <a:srgbClr val="404040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C2FCAA-69FB-5E4B-9E92-08349CB6F6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algn="ctr"/>
            <a:r>
              <a:rPr lang="en-US" altLang="en-US" sz="3200" dirty="0">
                <a:latin typeface="Trebuchet MS" charset="0"/>
              </a:rPr>
              <a:t>APS-U HLA Client Scripting Environment</a:t>
            </a:r>
            <a:endParaRPr lang="en-US" sz="32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42C283F-B3C8-BD4F-B038-B9BEE19971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224" y="4191000"/>
            <a:ext cx="8029576" cy="1752600"/>
          </a:xfrm>
        </p:spPr>
        <p:txBody>
          <a:bodyPr/>
          <a:lstStyle/>
          <a:p>
            <a:pPr eaLnBrk="1" hangingPunct="1">
              <a:spcBef>
                <a:spcPct val="0"/>
              </a:spcBef>
              <a:buClrTx/>
            </a:pPr>
            <a:r>
              <a:rPr lang="en-US" altLang="en-US" sz="2000" b="1" dirty="0">
                <a:solidFill>
                  <a:srgbClr val="202020"/>
                </a:solidFill>
                <a:latin typeface="Trebuchet MS" charset="0"/>
              </a:rPr>
              <a:t>Guobao Shen</a:t>
            </a:r>
            <a:r>
              <a:rPr lang="en-US" altLang="en-US" sz="2000" dirty="0">
                <a:solidFill>
                  <a:srgbClr val="202020"/>
                </a:solidFill>
                <a:latin typeface="Trebuchet MS" charset="0"/>
              </a:rPr>
              <a:t>, Tom </a:t>
            </a:r>
            <a:r>
              <a:rPr lang="en-US" altLang="en-US" sz="2000" dirty="0" err="1">
                <a:solidFill>
                  <a:srgbClr val="202020"/>
                </a:solidFill>
                <a:latin typeface="Trebuchet MS" charset="0"/>
              </a:rPr>
              <a:t>Fors</a:t>
            </a:r>
            <a:r>
              <a:rPr lang="en-US" altLang="en-US" sz="2000" dirty="0">
                <a:solidFill>
                  <a:srgbClr val="202020"/>
                </a:solidFill>
                <a:latin typeface="Trebuchet MS" charset="0"/>
              </a:rPr>
              <a:t>, Andrew Johnson, </a:t>
            </a:r>
            <a:r>
              <a:rPr lang="en-US" altLang="en-US" sz="2000" dirty="0" err="1">
                <a:solidFill>
                  <a:srgbClr val="202020"/>
                </a:solidFill>
                <a:latin typeface="Trebuchet MS" charset="0"/>
              </a:rPr>
              <a:t>Sinisa</a:t>
            </a:r>
            <a:r>
              <a:rPr lang="en-US" altLang="en-US" sz="2000" dirty="0">
                <a:solidFill>
                  <a:srgbClr val="202020"/>
                </a:solidFill>
                <a:latin typeface="Trebuchet MS" charset="0"/>
              </a:rPr>
              <a:t> </a:t>
            </a:r>
            <a:r>
              <a:rPr lang="en-US" altLang="en-US" sz="2000" dirty="0" err="1">
                <a:solidFill>
                  <a:srgbClr val="202020"/>
                </a:solidFill>
                <a:latin typeface="Trebuchet MS" charset="0"/>
              </a:rPr>
              <a:t>Veseli</a:t>
            </a:r>
            <a:r>
              <a:rPr lang="en-US" altLang="en-US" sz="2000" dirty="0">
                <a:solidFill>
                  <a:srgbClr val="202020"/>
                </a:solidFill>
                <a:latin typeface="Trebuchet MS" charset="0"/>
              </a:rPr>
              <a:t>, Ned Arnold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US" altLang="en-US" dirty="0">
                <a:latin typeface="Trebuchet MS" charset="0"/>
              </a:rPr>
              <a:t>Argonne National Laboratory</a:t>
            </a:r>
          </a:p>
          <a:p>
            <a:pPr eaLnBrk="1" hangingPunct="1">
              <a:spcBef>
                <a:spcPct val="0"/>
              </a:spcBef>
              <a:buClrTx/>
            </a:pPr>
            <a:endParaRPr lang="en-US" altLang="en-US" dirty="0">
              <a:solidFill>
                <a:srgbClr val="202020"/>
              </a:solidFill>
              <a:latin typeface="Trebuchet MS" charset="0"/>
            </a:endParaRPr>
          </a:p>
          <a:p>
            <a:pPr eaLnBrk="1" hangingPunct="1">
              <a:spcBef>
                <a:spcPct val="0"/>
              </a:spcBef>
              <a:buClrTx/>
            </a:pPr>
            <a:r>
              <a:rPr lang="en-US" altLang="en-US" dirty="0">
                <a:solidFill>
                  <a:srgbClr val="202020"/>
                </a:solidFill>
                <a:latin typeface="Trebuchet MS" charset="0"/>
              </a:rPr>
              <a:t>Nov 2018 EPICS Collaboration Meeting</a:t>
            </a:r>
          </a:p>
          <a:p>
            <a:pPr eaLnBrk="1" hangingPunct="1">
              <a:spcBef>
                <a:spcPct val="0"/>
              </a:spcBef>
              <a:buClrTx/>
            </a:pPr>
            <a:r>
              <a:rPr lang="en-US" altLang="en-US" dirty="0">
                <a:solidFill>
                  <a:srgbClr val="202020"/>
                </a:solidFill>
                <a:latin typeface="Trebuchet MS" charset="0"/>
              </a:rPr>
              <a:t>2018-11-15</a:t>
            </a:r>
          </a:p>
        </p:txBody>
      </p:sp>
    </p:spTree>
    <p:extLst>
      <p:ext uri="{BB962C8B-B14F-4D97-AF65-F5344CB8AC3E}">
        <p14:creationId xmlns:p14="http://schemas.microsoft.com/office/powerpoint/2010/main" val="27952173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0432E24-7FD7-4943-8E92-2A514645B547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Nov 2018 EPICS Collaboration Meeting, G. Shen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DBB4CBD-F4E8-B344-A72D-2D09DAD7791E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DAC2A227-9D21-0C42-807D-6A90AB6A8603}" type="slidenum">
              <a:rPr lang="en-US" altLang="en-US" smtClean="0"/>
              <a:pPr>
                <a:defRPr/>
              </a:pPr>
              <a:t>2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377D12C-C833-D34F-8982-652963074E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5400000">
            <a:off x="1447800" y="-838200"/>
            <a:ext cx="6477000" cy="8915400"/>
          </a:xfrm>
          <a:prstGeom prst="rect">
            <a:avLst/>
          </a:prstGeom>
          <a:solidFill>
            <a:srgbClr val="FFFFFF"/>
          </a:solidFill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C8D207FE-5818-FC44-A2CE-AD12B94A270A}"/>
              </a:ext>
            </a:extLst>
          </p:cNvPr>
          <p:cNvSpPr txBox="1"/>
          <p:nvPr/>
        </p:nvSpPr>
        <p:spPr>
          <a:xfrm>
            <a:off x="2971800" y="381000"/>
            <a:ext cx="2514600" cy="461665"/>
          </a:xfrm>
          <a:prstGeom prst="rect">
            <a:avLst/>
          </a:prstGeom>
          <a:solidFill>
            <a:srgbClr val="FFFFFF"/>
          </a:solidFill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42FC031-C783-2244-982F-E5682B23E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2587" y="152400"/>
            <a:ext cx="8228013" cy="1141412"/>
          </a:xfrm>
        </p:spPr>
        <p:txBody>
          <a:bodyPr/>
          <a:lstStyle/>
          <a:p>
            <a:r>
              <a:rPr lang="en-US" dirty="0"/>
              <a:t>APS-U Controls Software Infrastructure</a:t>
            </a: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D1CE9B86-DADC-1649-AD05-2FBEAAA76BA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0187" y="534987"/>
            <a:ext cx="8228013" cy="4524375"/>
          </a:xfrm>
        </p:spPr>
        <p:txBody>
          <a:bodyPr/>
          <a:lstStyle/>
          <a:p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457458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Content Placeholder 2">
            <a:extLst>
              <a:ext uri="{FF2B5EF4-FFF2-40B4-BE49-F238E27FC236}">
                <a16:creationId xmlns:a16="http://schemas.microsoft.com/office/drawing/2014/main" id="{E2FCF23A-4B94-F843-91A3-07A26DEF758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4400"/>
            <a:ext cx="8228013" cy="4524375"/>
          </a:xfrm>
        </p:spPr>
        <p:txBody>
          <a:bodyPr/>
          <a:lstStyle/>
          <a:p>
            <a:r>
              <a:rPr lang="en-US" sz="2400" kern="1200" dirty="0">
                <a:solidFill>
                  <a:sysClr val="windowText" lastClr="000000"/>
                </a:solidFill>
                <a:latin typeface="Calibri Light" panose="020F0302020204030204"/>
              </a:rPr>
              <a:t>Current APS Status and APS-U Approach</a:t>
            </a:r>
          </a:p>
        </p:txBody>
      </p:sp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755EC4A1-16C7-8D44-A9ED-84E7DC8C52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43603" y="2299474"/>
            <a:ext cx="0" cy="237898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15DCF87-BBA9-3A49-9D3B-460EBA6326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APS/APSU Controls Software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D04CE0-4928-9346-B06E-F0E2DA86EE7C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657225" y="6307138"/>
            <a:ext cx="5940425" cy="230187"/>
          </a:xfrm>
        </p:spPr>
        <p:txBody>
          <a:bodyPr/>
          <a:lstStyle/>
          <a:p>
            <a:pPr>
              <a:defRPr/>
            </a:pPr>
            <a:r>
              <a:rPr lang="en-US"/>
              <a:t>Nov 2018 EPICS Collaboration Meeting, G. Shen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C226D-854E-9A41-BAA7-6ADFD926C39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DAC2A227-9D21-0C42-807D-6A90AB6A8603}" type="slidenum">
              <a:rPr lang="en-US" altLang="en-US" smtClean="0"/>
              <a:pPr>
                <a:defRPr/>
              </a:pPr>
              <a:t>3</a:t>
            </a:fld>
            <a:endParaRPr lang="en-US" altLang="en-US"/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15FEEBF1-197B-954E-9D0E-4B6F2DC0812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09439" y="2065683"/>
            <a:ext cx="0" cy="463060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625BBFF6-58D7-CA43-8625-1966642DCD3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48946" y="2160354"/>
            <a:ext cx="0" cy="385884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1A33C433-32D5-C649-92C4-EA85D649E2A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801583" y="2309350"/>
            <a:ext cx="1238" cy="230458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E2DC8EF5-25C9-E141-9885-2CE03E1517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0682" y="2519709"/>
            <a:ext cx="1871" cy="1429674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Box 28">
            <a:extLst>
              <a:ext uri="{FF2B5EF4-FFF2-40B4-BE49-F238E27FC236}">
                <a16:creationId xmlns:a16="http://schemas.microsoft.com/office/drawing/2014/main" id="{44DB6E41-67D1-EC45-BE53-8295E8B4D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667" y="2306786"/>
            <a:ext cx="5613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4572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4572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</a:rPr>
              <a:t>Network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845508A5-1AC2-FD48-8DC9-00958550B98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0002" y="2531839"/>
            <a:ext cx="7805163" cy="21860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0" name="Snip Single Corner Rectangle 129">
            <a:extLst>
              <a:ext uri="{FF2B5EF4-FFF2-40B4-BE49-F238E27FC236}">
                <a16:creationId xmlns:a16="http://schemas.microsoft.com/office/drawing/2014/main" id="{A46A3C76-7A0D-7947-99F6-8FABB4742C25}"/>
              </a:ext>
            </a:extLst>
          </p:cNvPr>
          <p:cNvSpPr/>
          <p:nvPr/>
        </p:nvSpPr>
        <p:spPr bwMode="auto">
          <a:xfrm>
            <a:off x="7487009" y="2144906"/>
            <a:ext cx="651926" cy="228024"/>
          </a:xfrm>
          <a:prstGeom prst="snip1Rect">
            <a:avLst/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Others</a:t>
            </a: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1B0CE6FF-D132-9E4F-9A45-E2ADDF9862B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2552" y="3928830"/>
            <a:ext cx="7792613" cy="20553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2" name="Snip Single Corner Rectangle 131">
            <a:extLst>
              <a:ext uri="{FF2B5EF4-FFF2-40B4-BE49-F238E27FC236}">
                <a16:creationId xmlns:a16="http://schemas.microsoft.com/office/drawing/2014/main" id="{09705EBD-7ED9-BD4B-B73F-828EEE482A2B}"/>
              </a:ext>
            </a:extLst>
          </p:cNvPr>
          <p:cNvSpPr/>
          <p:nvPr/>
        </p:nvSpPr>
        <p:spPr bwMode="auto">
          <a:xfrm>
            <a:off x="4938794" y="1864160"/>
            <a:ext cx="1079166" cy="550012"/>
          </a:xfrm>
          <a:prstGeom prst="snip1Rect">
            <a:avLst/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anchor="ctr" anchorCtr="0">
            <a:normAutofit fontScale="8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EPICS Extensions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MEDM, </a:t>
            </a:r>
            <a:r>
              <a:rPr kumimoji="0" lang="en-US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alh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, </a:t>
            </a:r>
            <a:r>
              <a:rPr kumimoji="0" lang="en-US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burt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,</a:t>
            </a:r>
            <a:b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</a:b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 </a:t>
            </a:r>
            <a:r>
              <a:rPr kumimoji="0" lang="en-US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StripTool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, </a:t>
            </a:r>
            <a:r>
              <a:rPr kumimoji="0" lang="en-US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adt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, …</a:t>
            </a:r>
          </a:p>
        </p:txBody>
      </p:sp>
      <p:sp>
        <p:nvSpPr>
          <p:cNvPr id="133" name="Rounded Rectangle 401">
            <a:extLst>
              <a:ext uri="{FF2B5EF4-FFF2-40B4-BE49-F238E27FC236}">
                <a16:creationId xmlns:a16="http://schemas.microsoft.com/office/drawing/2014/main" id="{4173101C-867C-B147-A79E-A250B4EF6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808398"/>
            <a:ext cx="980408" cy="372856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lIns="0" rIns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MCR logbook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79850293-534C-7649-8C66-095DE887D29D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153451" y="2532284"/>
            <a:ext cx="1092" cy="262506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5" name="Rounded Rectangle 401">
            <a:extLst>
              <a:ext uri="{FF2B5EF4-FFF2-40B4-BE49-F238E27FC236}">
                <a16:creationId xmlns:a16="http://schemas.microsoft.com/office/drawing/2014/main" id="{3339727D-6497-B64A-830F-4B42F547A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798449"/>
            <a:ext cx="892668" cy="658246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lIns="0" rIns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PV Gateways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36" name="Rounded Rectangle 401">
            <a:extLst>
              <a:ext uri="{FF2B5EF4-FFF2-40B4-BE49-F238E27FC236}">
                <a16:creationId xmlns:a16="http://schemas.microsoft.com/office/drawing/2014/main" id="{7460DC0B-D3C3-F548-B21B-A38694D53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2152" y="2846954"/>
            <a:ext cx="892668" cy="658246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lIns="0" rIns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PV Gateways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6649B12A-DE60-314B-A155-3B83F0467F15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337932" y="3966896"/>
            <a:ext cx="1437" cy="1080474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5" name="Rectangle 119">
            <a:extLst>
              <a:ext uri="{FF2B5EF4-FFF2-40B4-BE49-F238E27FC236}">
                <a16:creationId xmlns:a16="http://schemas.microsoft.com/office/drawing/2014/main" id="{33EB577E-6D47-EB41-BA8D-0B30BC5E5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461" y="5021608"/>
            <a:ext cx="1578319" cy="612308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EPICS 3 IOCs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Technical Systems</a:t>
            </a:r>
          </a:p>
        </p:txBody>
      </p: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1CE9CC79-BA1E-DE4D-B323-5C7DE12476B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03461" y="5264796"/>
            <a:ext cx="1578319" cy="0"/>
          </a:xfrm>
          <a:prstGeom prst="line">
            <a:avLst/>
          </a:prstGeom>
          <a:noFill/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7" name="Rectangle 119">
            <a:extLst>
              <a:ext uri="{FF2B5EF4-FFF2-40B4-BE49-F238E27FC236}">
                <a16:creationId xmlns:a16="http://schemas.microsoft.com/office/drawing/2014/main" id="{B3CA2733-9623-714C-AFAB-279AC6A00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2294" y="5150236"/>
            <a:ext cx="1578319" cy="612308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EPICS 3 IOCs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Technical Systems</a:t>
            </a:r>
          </a:p>
        </p:txBody>
      </p:sp>
      <p:sp>
        <p:nvSpPr>
          <p:cNvPr id="168" name="Rectangle 119">
            <a:extLst>
              <a:ext uri="{FF2B5EF4-FFF2-40B4-BE49-F238E27FC236}">
                <a16:creationId xmlns:a16="http://schemas.microsoft.com/office/drawing/2014/main" id="{06864BCB-ECEA-5141-B180-7A611B279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1127" y="5278864"/>
            <a:ext cx="1578319" cy="612308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EPICS 3 IOCs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Technical Systems</a:t>
            </a:r>
          </a:p>
        </p:txBody>
      </p:sp>
      <p:sp>
        <p:nvSpPr>
          <p:cNvPr id="169" name="Rectangle 119">
            <a:extLst>
              <a:ext uri="{FF2B5EF4-FFF2-40B4-BE49-F238E27FC236}">
                <a16:creationId xmlns:a16="http://schemas.microsoft.com/office/drawing/2014/main" id="{7443DFF6-1DBE-834B-8027-C6F41ABB0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9960" y="5407492"/>
            <a:ext cx="1578319" cy="612308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EPICS 3 IOCs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Technical Systems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94B6A53-0C00-2542-BFCB-74993E56BDA1}"/>
              </a:ext>
            </a:extLst>
          </p:cNvPr>
          <p:cNvGrpSpPr/>
          <p:nvPr/>
        </p:nvGrpSpPr>
        <p:grpSpPr>
          <a:xfrm>
            <a:off x="6096000" y="1600200"/>
            <a:ext cx="1497897" cy="928543"/>
            <a:chOff x="6096000" y="1600200"/>
            <a:chExt cx="1497897" cy="928543"/>
          </a:xfrm>
        </p:grpSpPr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E81AC6B5-2F33-1F4C-8501-F15385013FD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6827686" y="2093765"/>
              <a:ext cx="1" cy="434978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0" name="Rounded Rectangle 401">
              <a:extLst>
                <a:ext uri="{FF2B5EF4-FFF2-40B4-BE49-F238E27FC236}">
                  <a16:creationId xmlns:a16="http://schemas.microsoft.com/office/drawing/2014/main" id="{922E5BF2-C7BA-0B40-9203-AAD8BBBB0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0" y="1600200"/>
              <a:ext cx="1497897" cy="471012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(PVA)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Waveform/Image Viewer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517C325-EC4E-D94E-8B7F-C838341943B5}"/>
              </a:ext>
            </a:extLst>
          </p:cNvPr>
          <p:cNvGrpSpPr/>
          <p:nvPr/>
        </p:nvGrpSpPr>
        <p:grpSpPr>
          <a:xfrm>
            <a:off x="8112865" y="2517793"/>
            <a:ext cx="954935" cy="3349607"/>
            <a:chOff x="8077200" y="2438400"/>
            <a:chExt cx="954935" cy="3349607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ECD6FF8D-8F01-0C4D-897D-A5E076769DE5}"/>
                </a:ext>
              </a:extLst>
            </p:cNvPr>
            <p:cNvSpPr/>
            <p:nvPr/>
          </p:nvSpPr>
          <p:spPr>
            <a:xfrm>
              <a:off x="8077200" y="2438400"/>
              <a:ext cx="954935" cy="3349607"/>
            </a:xfrm>
            <a:prstGeom prst="rect">
              <a:avLst/>
            </a:prstGeom>
            <a:solidFill>
              <a:srgbClr val="DF0001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Snip Single Corner Rectangle 141">
              <a:extLst>
                <a:ext uri="{FF2B5EF4-FFF2-40B4-BE49-F238E27FC236}">
                  <a16:creationId xmlns:a16="http://schemas.microsoft.com/office/drawing/2014/main" id="{25719A6E-F238-C541-8854-95A17A87CEA4}"/>
                </a:ext>
              </a:extLst>
            </p:cNvPr>
            <p:cNvSpPr/>
            <p:nvPr/>
          </p:nvSpPr>
          <p:spPr bwMode="auto">
            <a:xfrm>
              <a:off x="8116990" y="2487941"/>
              <a:ext cx="879079" cy="340639"/>
            </a:xfrm>
            <a:prstGeom prst="snip1Rect">
              <a:avLst/>
            </a:prstGeom>
            <a:solidFill>
              <a:srgbClr val="DF0001"/>
            </a:solidFill>
            <a:ln w="9525" cap="flat" cmpd="sng" algn="ctr">
              <a:solidFill>
                <a:srgbClr val="70AD47">
                  <a:lumMod val="75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lIns="0" tIns="0" rIns="0" bIns="0" anchor="ctr" anchorCtr="0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Display Manager</a:t>
              </a:r>
            </a:p>
          </p:txBody>
        </p:sp>
        <p:sp>
          <p:nvSpPr>
            <p:cNvPr id="143" name="Rounded Rectangle 401">
              <a:extLst>
                <a:ext uri="{FF2B5EF4-FFF2-40B4-BE49-F238E27FC236}">
                  <a16:creationId xmlns:a16="http://schemas.microsoft.com/office/drawing/2014/main" id="{9797DF5F-7510-C14D-932D-4E28F5D95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5870" y="2857657"/>
              <a:ext cx="888343" cy="412138"/>
            </a:xfrm>
            <a:prstGeom prst="roundRect">
              <a:avLst>
                <a:gd name="adj" fmla="val 16667"/>
              </a:avLst>
            </a:prstGeom>
            <a:solidFill>
              <a:srgbClr val="DF0001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  <p:txBody>
            <a:bodyPr lIns="0" rIns="0" anchor="ctr" anchorCtr="0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kern="0" dirty="0">
                  <a:solidFill>
                    <a:prstClr val="white"/>
                  </a:solidFill>
                  <a:latin typeface="Calibri"/>
                  <a:ea typeface="+mn-ea"/>
                </a:rPr>
                <a:t>EPICS 7    HTTP</a:t>
              </a: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kern="0" dirty="0">
                  <a:solidFill>
                    <a:prstClr val="white"/>
                  </a:solidFill>
                  <a:latin typeface="Calibri" panose="020F0502020204030204"/>
                  <a:ea typeface="+mn-ea"/>
                </a:rPr>
                <a:t>Historian Data</a:t>
              </a:r>
              <a:endParaRPr lang="en-US" sz="7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1CE1B367-4262-194A-B063-FBC07FC22A8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591490" y="2862872"/>
              <a:ext cx="0" cy="192942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61E2E711-C640-8A41-BD6C-FD55CA07617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104788" y="3052318"/>
              <a:ext cx="889188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sp>
          <p:nvSpPr>
            <p:cNvPr id="146" name="Rounded Rectangle 401">
              <a:extLst>
                <a:ext uri="{FF2B5EF4-FFF2-40B4-BE49-F238E27FC236}">
                  <a16:creationId xmlns:a16="http://schemas.microsoft.com/office/drawing/2014/main" id="{ADA99DD6-3288-6F40-81BF-DC30A72F49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5208" y="3298901"/>
              <a:ext cx="899760" cy="412138"/>
            </a:xfrm>
            <a:prstGeom prst="roundRect">
              <a:avLst>
                <a:gd name="adj" fmla="val 16667"/>
              </a:avLst>
            </a:prstGeom>
            <a:solidFill>
              <a:srgbClr val="DF0001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  <p:txBody>
            <a:bodyPr lIns="0" rIns="0" anchor="ctr" anchorCtr="0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kern="0" dirty="0">
                  <a:solidFill>
                    <a:prstClr val="white"/>
                  </a:solidFill>
                  <a:latin typeface="Calibri" panose="020F0502020204030204"/>
                  <a:ea typeface="+mn-ea"/>
                </a:rPr>
                <a:t>EPICS 7       HTTP</a:t>
              </a: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kern="0" dirty="0">
                  <a:solidFill>
                    <a:prstClr val="white"/>
                  </a:solidFill>
                  <a:latin typeface="Calibri" panose="020F0502020204030204"/>
                  <a:ea typeface="+mn-ea"/>
                </a:rPr>
                <a:t>Electronic logbook</a:t>
              </a:r>
              <a:endParaRPr lang="en-US" sz="7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ADCD38B4-5EF0-134E-AE75-8291DB60786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8581301" y="3306488"/>
              <a:ext cx="308" cy="192942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8582227E-9A05-5F42-A5CC-F1C72D53B11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094126" y="3487895"/>
              <a:ext cx="898160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sp>
          <p:nvSpPr>
            <p:cNvPr id="149" name="Rounded Rectangle 401">
              <a:extLst>
                <a:ext uri="{FF2B5EF4-FFF2-40B4-BE49-F238E27FC236}">
                  <a16:creationId xmlns:a16="http://schemas.microsoft.com/office/drawing/2014/main" id="{2B718137-D5F4-4A4F-9402-F5AF75E50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6007" y="3746771"/>
              <a:ext cx="881051" cy="415821"/>
            </a:xfrm>
            <a:prstGeom prst="roundRect">
              <a:avLst>
                <a:gd name="adj" fmla="val 16667"/>
              </a:avLst>
            </a:prstGeom>
            <a:solidFill>
              <a:srgbClr val="DF0001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  <p:txBody>
            <a:bodyPr lIns="0" rIns="0" anchor="ctr" anchorCtr="0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kern="0" dirty="0">
                  <a:solidFill>
                    <a:prstClr val="white"/>
                  </a:solidFill>
                  <a:latin typeface="Calibri"/>
                  <a:ea typeface="+mn-ea"/>
                </a:rPr>
                <a:t> EPICS 7</a:t>
              </a: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kern="0" dirty="0">
                  <a:solidFill>
                    <a:prstClr val="white"/>
                  </a:solidFill>
                  <a:latin typeface="Calibri" panose="020F0502020204030204"/>
                  <a:ea typeface="+mn-ea"/>
                </a:rPr>
                <a:t>Save/Set/Restore</a:t>
              </a:r>
              <a:endParaRPr lang="en-US" sz="7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89BDD20A-3F6F-E143-B16E-BA13630E2BE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084925" y="3927726"/>
              <a:ext cx="879486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sp>
          <p:nvSpPr>
            <p:cNvPr id="151" name="Rounded Rectangle 401">
              <a:extLst>
                <a:ext uri="{FF2B5EF4-FFF2-40B4-BE49-F238E27FC236}">
                  <a16:creationId xmlns:a16="http://schemas.microsoft.com/office/drawing/2014/main" id="{B0C8CD2D-BC39-B741-815A-50DF07FE7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4354" y="4197882"/>
              <a:ext cx="887933" cy="412138"/>
            </a:xfrm>
            <a:prstGeom prst="roundRect">
              <a:avLst>
                <a:gd name="adj" fmla="val 16667"/>
              </a:avLst>
            </a:prstGeom>
            <a:solidFill>
              <a:srgbClr val="DF0001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  <p:txBody>
            <a:bodyPr lIns="0" rIns="0" anchor="ctr" anchorCtr="0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kern="0" dirty="0">
                  <a:solidFill>
                    <a:prstClr val="white"/>
                  </a:solidFill>
                  <a:latin typeface="Calibri"/>
                  <a:ea typeface="+mn-ea"/>
                </a:rPr>
                <a:t> EPICS 7      HTTP</a:t>
              </a: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kern="0" dirty="0">
                  <a:solidFill>
                    <a:prstClr val="white"/>
                  </a:solidFill>
                  <a:latin typeface="Calibri" panose="020F0502020204030204"/>
                  <a:ea typeface="+mn-ea"/>
                </a:rPr>
                <a:t>Alarm Service</a:t>
              </a:r>
              <a:endParaRPr lang="en-US" sz="7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5BB69AE8-A9AD-5A4B-B7B7-59745E408CD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526922" y="4205800"/>
              <a:ext cx="42" cy="192942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8D5D7AE8-5CCC-6B49-BCC2-4E038281CEA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103270" y="4379167"/>
              <a:ext cx="889144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sp>
          <p:nvSpPr>
            <p:cNvPr id="154" name="Rounded Rectangle 401">
              <a:extLst>
                <a:ext uri="{FF2B5EF4-FFF2-40B4-BE49-F238E27FC236}">
                  <a16:creationId xmlns:a16="http://schemas.microsoft.com/office/drawing/2014/main" id="{95D76986-9DC1-5E41-843C-79979DF53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6285" y="4661757"/>
              <a:ext cx="886002" cy="379613"/>
            </a:xfrm>
            <a:prstGeom prst="roundRect">
              <a:avLst>
                <a:gd name="adj" fmla="val 16667"/>
              </a:avLst>
            </a:prstGeom>
            <a:solidFill>
              <a:srgbClr val="DF0001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  <p:txBody>
            <a:bodyPr lIns="0" rIns="0" anchor="ctr" anchorCtr="0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kern="0" dirty="0">
                  <a:solidFill>
                    <a:prstClr val="white"/>
                  </a:solidFill>
                  <a:latin typeface="Calibri"/>
                  <a:ea typeface="+mn-ea"/>
                </a:rPr>
                <a:t> EPICS 7          HTTP</a:t>
              </a: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kern="0" dirty="0">
                  <a:solidFill>
                    <a:prstClr val="white"/>
                  </a:solidFill>
                  <a:latin typeface="Calibri" panose="020F0502020204030204"/>
                  <a:ea typeface="+mn-ea"/>
                </a:rPr>
                <a:t>Logging</a:t>
              </a:r>
              <a:endParaRPr lang="en-US" sz="7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468265CA-D9BC-1542-BDC8-E6D9951DC23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8533808" y="4652046"/>
              <a:ext cx="140" cy="177715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93858A1B-236A-1A49-86EB-4AF71F7A4DE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106285" y="4810835"/>
              <a:ext cx="886002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C924E8BB-D650-104A-88EB-7999B88B7DA4}"/>
                </a:ext>
              </a:extLst>
            </p:cNvPr>
            <p:cNvSpPr txBox="1"/>
            <p:nvPr/>
          </p:nvSpPr>
          <p:spPr>
            <a:xfrm>
              <a:off x="8099574" y="5188587"/>
              <a:ext cx="897490" cy="523220"/>
            </a:xfrm>
            <a:prstGeom prst="rect">
              <a:avLst/>
            </a:prstGeom>
            <a:solidFill>
              <a:srgbClr val="DF0001"/>
            </a:solidFill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vert="horz" wrap="square" rtlCol="0">
              <a:sp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700" dirty="0">
                  <a:solidFill>
                    <a:prstClr val="white"/>
                  </a:solidFill>
                  <a:latin typeface="Calibri" panose="020F0502020204030204"/>
                  <a:ea typeface="+mn-ea"/>
                </a:rPr>
                <a:t>Leverage from / collaborate with the EPICS Community</a:t>
              </a:r>
            </a:p>
          </p:txBody>
        </p:sp>
      </p:grpSp>
      <p:sp>
        <p:nvSpPr>
          <p:cNvPr id="172" name="Snip Single Corner Rectangle 171">
            <a:extLst>
              <a:ext uri="{FF2B5EF4-FFF2-40B4-BE49-F238E27FC236}">
                <a16:creationId xmlns:a16="http://schemas.microsoft.com/office/drawing/2014/main" id="{AE79632B-4F64-B14D-8F09-A6E36937C99E}"/>
              </a:ext>
            </a:extLst>
          </p:cNvPr>
          <p:cNvSpPr/>
          <p:nvPr/>
        </p:nvSpPr>
        <p:spPr bwMode="auto">
          <a:xfrm>
            <a:off x="1409939" y="1718846"/>
            <a:ext cx="3230869" cy="701215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anchor="t" anchorCtr="0">
            <a:normAutofit/>
          </a:bodyPr>
          <a:lstStyle/>
          <a:p>
            <a:pPr algn="ctr"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956B09F9-2E7C-964E-B74C-75C9251552E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888208" y="1705990"/>
            <a:ext cx="1" cy="533618"/>
          </a:xfrm>
          <a:prstGeom prst="line">
            <a:avLst/>
          </a:prstGeom>
          <a:gradFill rotWithShape="1">
            <a:gsLst>
              <a:gs pos="0">
                <a:srgbClr val="4E8542">
                  <a:tint val="50000"/>
                  <a:satMod val="300000"/>
                </a:srgbClr>
              </a:gs>
              <a:gs pos="35000">
                <a:srgbClr val="4E8542">
                  <a:tint val="37000"/>
                  <a:satMod val="300000"/>
                </a:srgbClr>
              </a:gs>
              <a:gs pos="100000">
                <a:srgbClr val="4E854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dash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175" name="TextBox 174">
            <a:extLst>
              <a:ext uri="{FF2B5EF4-FFF2-40B4-BE49-F238E27FC236}">
                <a16:creationId xmlns:a16="http://schemas.microsoft.com/office/drawing/2014/main" id="{8372AFCB-BFB7-7342-847E-4C47AB17F8D8}"/>
              </a:ext>
            </a:extLst>
          </p:cNvPr>
          <p:cNvSpPr txBox="1"/>
          <p:nvPr/>
        </p:nvSpPr>
        <p:spPr>
          <a:xfrm>
            <a:off x="1468980" y="1600200"/>
            <a:ext cx="3019428" cy="184666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Physics Applications, Beam Study &amp; MCR Tools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43B8F85F-5EA7-3B44-AA5D-00D033C12851}"/>
              </a:ext>
            </a:extLst>
          </p:cNvPr>
          <p:cNvSpPr txBox="1"/>
          <p:nvPr/>
        </p:nvSpPr>
        <p:spPr>
          <a:xfrm>
            <a:off x="1371600" y="1792069"/>
            <a:ext cx="15928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prstClr val="black"/>
                </a:solidFill>
                <a:latin typeface="Calibri" panose="020F0502020204030204"/>
                <a:ea typeface="+mn-ea"/>
              </a:rPr>
              <a:t>PEM, </a:t>
            </a:r>
            <a:r>
              <a:rPr lang="en-US" sz="1100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sddsexperiment</a:t>
            </a:r>
            <a:r>
              <a:rPr lang="en-US" sz="1100" dirty="0">
                <a:solidFill>
                  <a:prstClr val="black"/>
                </a:solidFill>
                <a:latin typeface="Calibri" panose="020F0502020204030204"/>
                <a:ea typeface="+mn-ea"/>
              </a:rPr>
              <a:t>, 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prstClr val="black"/>
                </a:solidFill>
                <a:latin typeface="Calibri" panose="020F0502020204030204"/>
                <a:ea typeface="+mn-ea"/>
              </a:rPr>
              <a:t>1000s of scripts, …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2DB09363-4138-D345-9E2F-C8127ADD1334}"/>
              </a:ext>
            </a:extLst>
          </p:cNvPr>
          <p:cNvSpPr txBox="1"/>
          <p:nvPr/>
        </p:nvSpPr>
        <p:spPr>
          <a:xfrm>
            <a:off x="2888208" y="1730942"/>
            <a:ext cx="1752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Save/Compare/Restore,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Archiving, Glitch logger, 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MPS Dump Review, </a:t>
            </a:r>
            <a:r>
              <a:rPr lang="mr-IN" sz="1000" dirty="0">
                <a:solidFill>
                  <a:prstClr val="black"/>
                </a:solidFill>
                <a:latin typeface="Calibri" panose="020F0502020204030204"/>
                <a:ea typeface="+mn-ea"/>
                <a:cs typeface="Mangal" panose="02040503050203030202" pitchFamily="18" charset="0"/>
              </a:rPr>
              <a:t>…</a:t>
            </a:r>
            <a:endParaRPr lang="en-US" sz="1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68900C30-BABE-3342-89D8-69D21D1DF50D}"/>
              </a:ext>
            </a:extLst>
          </p:cNvPr>
          <p:cNvGrpSpPr/>
          <p:nvPr/>
        </p:nvGrpSpPr>
        <p:grpSpPr>
          <a:xfrm>
            <a:off x="5410200" y="2551012"/>
            <a:ext cx="1257245" cy="1046225"/>
            <a:chOff x="2785353" y="2937126"/>
            <a:chExt cx="1280160" cy="985479"/>
          </a:xfrm>
        </p:grpSpPr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6CE214BF-F359-3046-A9FF-1EB3319ECAE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351781" y="2937126"/>
              <a:ext cx="1843" cy="273050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1" name="Rectangle 119">
              <a:extLst>
                <a:ext uri="{FF2B5EF4-FFF2-40B4-BE49-F238E27FC236}">
                  <a16:creationId xmlns:a16="http://schemas.microsoft.com/office/drawing/2014/main" id="{F85F5B17-A4A9-B14F-9A04-D63711314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5353" y="3218916"/>
              <a:ext cx="1265734" cy="703689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tIns="0" bIns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</a:rPr>
                <a:t>EPICS IOC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</a:rPr>
                <a:t>Soft Records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</a:rPr>
                <a:t>(run control, </a:t>
              </a:r>
              <a:r>
                <a:rPr kumimoji="0" lang="en-US" sz="105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</a:rPr>
                <a:t>etc</a:t>
              </a: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</a:rPr>
                <a:t>)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272F2A2D-C5CF-564A-9313-13BCE85F051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2785353" y="3466245"/>
              <a:ext cx="1280160" cy="0"/>
            </a:xfrm>
            <a:prstGeom prst="line">
              <a:avLst/>
            </a:prstGeom>
            <a:noFill/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7A33C6B-D704-1C4D-A488-C21F247A4C41}"/>
              </a:ext>
            </a:extLst>
          </p:cNvPr>
          <p:cNvGrpSpPr/>
          <p:nvPr/>
        </p:nvGrpSpPr>
        <p:grpSpPr>
          <a:xfrm>
            <a:off x="38597" y="3928830"/>
            <a:ext cx="1062623" cy="833238"/>
            <a:chOff x="38597" y="3928830"/>
            <a:chExt cx="1062623" cy="833238"/>
          </a:xfrm>
        </p:grpSpPr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0227AE29-0522-B442-9505-9305C193B43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09600" y="3928830"/>
              <a:ext cx="0" cy="168780"/>
            </a:xfrm>
            <a:prstGeom prst="line">
              <a:avLst/>
            </a:prstGeom>
            <a:noFill/>
            <a:ln w="28575">
              <a:solidFill>
                <a:srgbClr val="006633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3" name="Rounded Rectangle 401">
              <a:extLst>
                <a:ext uri="{FF2B5EF4-FFF2-40B4-BE49-F238E27FC236}">
                  <a16:creationId xmlns:a16="http://schemas.microsoft.com/office/drawing/2014/main" id="{1502B869-20FE-AF42-B6E4-55A33DA14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06" y="4103822"/>
              <a:ext cx="1054514" cy="658246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Virtual Technical System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AA315F65-3222-4144-A8E1-3C9A772A79B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8597" y="4305465"/>
              <a:ext cx="1054514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F0A7A8C6-8124-CB41-BFB5-F93EF84F898E}"/>
              </a:ext>
            </a:extLst>
          </p:cNvPr>
          <p:cNvGrpSpPr/>
          <p:nvPr/>
        </p:nvGrpSpPr>
        <p:grpSpPr>
          <a:xfrm>
            <a:off x="1447800" y="2540464"/>
            <a:ext cx="867582" cy="1261246"/>
            <a:chOff x="2719047" y="2942387"/>
            <a:chExt cx="956943" cy="1494341"/>
          </a:xfrm>
        </p:grpSpPr>
        <p:sp>
          <p:nvSpPr>
            <p:cNvPr id="186" name="Can 47">
              <a:extLst>
                <a:ext uri="{FF2B5EF4-FFF2-40B4-BE49-F238E27FC236}">
                  <a16:creationId xmlns:a16="http://schemas.microsoft.com/office/drawing/2014/main" id="{771F34A7-EC7C-6043-BE59-429C32DE35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8508" y="4015091"/>
              <a:ext cx="844689" cy="421637"/>
            </a:xfrm>
            <a:prstGeom prst="can">
              <a:avLst>
                <a:gd name="adj" fmla="val 25000"/>
              </a:avLst>
            </a:prstGeom>
            <a:solidFill>
              <a:srgbClr val="70AD47">
                <a:lumMod val="60000"/>
                <a:lumOff val="40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Database</a:t>
              </a:r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E407640-1C84-9D46-B275-B4FCDF740FA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74823" y="3750582"/>
              <a:ext cx="0" cy="311020"/>
            </a:xfrm>
            <a:prstGeom prst="line">
              <a:avLst/>
            </a:prstGeom>
            <a:noFill/>
            <a:ln w="28575">
              <a:solidFill>
                <a:srgbClr val="006633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9F043C52-9DD2-A445-8BBE-3481CE30697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78599" y="2942387"/>
              <a:ext cx="0" cy="208355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9" name="Rounded Rectangle 401">
              <a:extLst>
                <a:ext uri="{FF2B5EF4-FFF2-40B4-BE49-F238E27FC236}">
                  <a16:creationId xmlns:a16="http://schemas.microsoft.com/office/drawing/2014/main" id="{6D57176D-273C-B541-A849-8CED1E459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446" y="3159453"/>
              <a:ext cx="946544" cy="779897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HTTP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Infrastructure Monitoring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00EF2DA1-2B25-6444-A46B-FC263B13888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719047" y="3398363"/>
              <a:ext cx="920914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12290E92-37E4-6C49-9C8A-641A37003494}"/>
              </a:ext>
            </a:extLst>
          </p:cNvPr>
          <p:cNvGrpSpPr/>
          <p:nvPr/>
        </p:nvGrpSpPr>
        <p:grpSpPr>
          <a:xfrm>
            <a:off x="3505200" y="2554659"/>
            <a:ext cx="840830" cy="1261246"/>
            <a:chOff x="1880847" y="2932862"/>
            <a:chExt cx="848829" cy="1494341"/>
          </a:xfrm>
        </p:grpSpPr>
        <p:sp>
          <p:nvSpPr>
            <p:cNvPr id="192" name="Can 47">
              <a:extLst>
                <a:ext uri="{FF2B5EF4-FFF2-40B4-BE49-F238E27FC236}">
                  <a16:creationId xmlns:a16="http://schemas.microsoft.com/office/drawing/2014/main" id="{B6F84202-AE2C-2F4E-B878-77F25846F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8935" y="4005566"/>
              <a:ext cx="796692" cy="421637"/>
            </a:xfrm>
            <a:prstGeom prst="can">
              <a:avLst>
                <a:gd name="adj" fmla="val 25000"/>
              </a:avLst>
            </a:prstGeom>
            <a:solidFill>
              <a:srgbClr val="70AD47">
                <a:lumMod val="60000"/>
                <a:lumOff val="40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Database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2D5E5E9A-DCB6-0741-B86D-F7300B58691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98523" y="3741057"/>
              <a:ext cx="0" cy="311020"/>
            </a:xfrm>
            <a:prstGeom prst="line">
              <a:avLst/>
            </a:prstGeom>
            <a:noFill/>
            <a:ln w="28575">
              <a:solidFill>
                <a:srgbClr val="006633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DB4A353A-364B-344E-A78F-59095BE59A6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302299" y="2932862"/>
              <a:ext cx="0" cy="208355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5" name="Rounded Rectangle 401">
              <a:extLst>
                <a:ext uri="{FF2B5EF4-FFF2-40B4-BE49-F238E27FC236}">
                  <a16:creationId xmlns:a16="http://schemas.microsoft.com/office/drawing/2014/main" id="{FC600989-EA99-D44D-8414-2A58C5C11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1246" y="3149928"/>
              <a:ext cx="838430" cy="779898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HTTP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Cable Management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8A2DACFA-EF18-2447-9C8D-25B042960A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80847" y="3388838"/>
              <a:ext cx="838430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C2EAA79-1EE0-684C-B9F3-9E11220CFAAD}"/>
              </a:ext>
            </a:extLst>
          </p:cNvPr>
          <p:cNvGrpSpPr/>
          <p:nvPr/>
        </p:nvGrpSpPr>
        <p:grpSpPr>
          <a:xfrm>
            <a:off x="2362200" y="2553699"/>
            <a:ext cx="1057402" cy="1294364"/>
            <a:chOff x="2352867" y="2931724"/>
            <a:chExt cx="1079122" cy="1533579"/>
          </a:xfrm>
        </p:grpSpPr>
        <p:sp>
          <p:nvSpPr>
            <p:cNvPr id="205" name="Can 47">
              <a:extLst>
                <a:ext uri="{FF2B5EF4-FFF2-40B4-BE49-F238E27FC236}">
                  <a16:creationId xmlns:a16="http://schemas.microsoft.com/office/drawing/2014/main" id="{AF67B27D-8999-A745-96A8-5425ECBFD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632" y="4043666"/>
              <a:ext cx="886325" cy="421637"/>
            </a:xfrm>
            <a:prstGeom prst="can">
              <a:avLst>
                <a:gd name="adj" fmla="val 25000"/>
              </a:avLst>
            </a:prstGeom>
            <a:solidFill>
              <a:srgbClr val="70AD47">
                <a:lumMod val="60000"/>
                <a:lumOff val="40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Database</a:t>
              </a:r>
            </a:p>
          </p:txBody>
        </p: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5B823FBD-A73B-0B4B-BCDF-E1379E5313B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897224" y="2931724"/>
              <a:ext cx="0" cy="1188720"/>
            </a:xfrm>
            <a:prstGeom prst="line">
              <a:avLst/>
            </a:prstGeom>
            <a:noFill/>
            <a:ln w="28575">
              <a:solidFill>
                <a:srgbClr val="006633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7" name="Rounded Rectangle 401">
              <a:extLst>
                <a:ext uri="{FF2B5EF4-FFF2-40B4-BE49-F238E27FC236}">
                  <a16:creationId xmlns:a16="http://schemas.microsoft.com/office/drawing/2014/main" id="{5FC76358-7E7E-464A-9FD4-F5E470186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867" y="3002818"/>
              <a:ext cx="920327" cy="377352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t" anchorCtr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Traveler</a:t>
              </a:r>
            </a:p>
          </p:txBody>
        </p:sp>
        <p:sp>
          <p:nvSpPr>
            <p:cNvPr id="208" name="Rounded Rectangle 401">
              <a:extLst>
                <a:ext uri="{FF2B5EF4-FFF2-40B4-BE49-F238E27FC236}">
                  <a16:creationId xmlns:a16="http://schemas.microsoft.com/office/drawing/2014/main" id="{E40D5E65-D614-D143-B273-EE90FB299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662" y="3183793"/>
              <a:ext cx="920327" cy="802306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 EPICS 7    HTTP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Component Database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</p:txBody>
        </p: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AEB43938-E900-514E-A09F-7C190EE74A8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513490" y="3440921"/>
              <a:ext cx="918499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4C71E197-8EDB-3545-9BA0-4F4E0C794F3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037944" y="3183793"/>
              <a:ext cx="1643" cy="236995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6D3D6296-A3FF-1D41-9802-11709183B8DE}"/>
              </a:ext>
            </a:extLst>
          </p:cNvPr>
          <p:cNvGrpSpPr/>
          <p:nvPr/>
        </p:nvGrpSpPr>
        <p:grpSpPr>
          <a:xfrm>
            <a:off x="4393185" y="2532020"/>
            <a:ext cx="940814" cy="1116540"/>
            <a:chOff x="2729446" y="2951912"/>
            <a:chExt cx="920914" cy="1322891"/>
          </a:xfrm>
        </p:grpSpPr>
        <p:sp>
          <p:nvSpPr>
            <p:cNvPr id="212" name="Can 47">
              <a:extLst>
                <a:ext uri="{FF2B5EF4-FFF2-40B4-BE49-F238E27FC236}">
                  <a16:creationId xmlns:a16="http://schemas.microsoft.com/office/drawing/2014/main" id="{812AAFA4-505C-E14C-A56A-6D8AC869EE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5272" y="3853166"/>
              <a:ext cx="766655" cy="421637"/>
            </a:xfrm>
            <a:prstGeom prst="can">
              <a:avLst>
                <a:gd name="adj" fmla="val 25000"/>
              </a:avLst>
            </a:prstGeom>
            <a:solidFill>
              <a:sysClr val="window" lastClr="FFFFFF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</a:rPr>
                <a:t>Database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357CE683-66F0-5644-BE5D-C37ECBBEDA0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74823" y="3750582"/>
              <a:ext cx="0" cy="182880"/>
            </a:xfrm>
            <a:prstGeom prst="line">
              <a:avLst/>
            </a:prstGeom>
            <a:noFill/>
            <a:ln w="28575">
              <a:solidFill>
                <a:srgbClr val="006633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081264E2-DD23-5B4D-B8B0-7924C60785C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78599" y="2951912"/>
              <a:ext cx="0" cy="274320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" name="Rounded Rectangle 401">
              <a:extLst>
                <a:ext uri="{FF2B5EF4-FFF2-40B4-BE49-F238E27FC236}">
                  <a16:creationId xmlns:a16="http://schemas.microsoft.com/office/drawing/2014/main" id="{9B89BE0A-8193-4341-A47D-3C1113C39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446" y="3159453"/>
              <a:ext cx="920914" cy="582919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</a:rPr>
                <a:t>HTTP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IRMIS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25F86C65-7114-314D-B1BC-A79398641A2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729446" y="3398363"/>
              <a:ext cx="920914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</p:grpSp>
      <p:sp>
        <p:nvSpPr>
          <p:cNvPr id="217" name="Rectangle 216">
            <a:extLst>
              <a:ext uri="{FF2B5EF4-FFF2-40B4-BE49-F238E27FC236}">
                <a16:creationId xmlns:a16="http://schemas.microsoft.com/office/drawing/2014/main" id="{BE52AE10-71B6-5441-B17F-4A40F8683C2E}"/>
              </a:ext>
            </a:extLst>
          </p:cNvPr>
          <p:cNvSpPr/>
          <p:nvPr/>
        </p:nvSpPr>
        <p:spPr>
          <a:xfrm>
            <a:off x="1447800" y="4028839"/>
            <a:ext cx="3492685" cy="2060872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C85CA7C-71EA-6749-AA3D-FC61C3E4E30B}"/>
              </a:ext>
            </a:extLst>
          </p:cNvPr>
          <p:cNvGrpSpPr/>
          <p:nvPr/>
        </p:nvGrpSpPr>
        <p:grpSpPr>
          <a:xfrm>
            <a:off x="2966655" y="3938852"/>
            <a:ext cx="5018510" cy="1801957"/>
            <a:chOff x="2966655" y="3938852"/>
            <a:chExt cx="5018510" cy="1801957"/>
          </a:xfrm>
        </p:grpSpPr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5C18A05-28E3-984A-B726-85B64510CD3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973918" y="4411275"/>
              <a:ext cx="1373934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2857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343FB1F2-4262-0B41-8E87-0E7B1D5BF43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631128" y="4608507"/>
              <a:ext cx="0" cy="263395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8" name="Rectangle 119">
              <a:extLst>
                <a:ext uri="{FF2B5EF4-FFF2-40B4-BE49-F238E27FC236}">
                  <a16:creationId xmlns:a16="http://schemas.microsoft.com/office/drawing/2014/main" id="{0F58389F-A1AC-2E4C-A13F-AD182B71F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9273" y="4742869"/>
              <a:ext cx="1407089" cy="553313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DAQ IOCs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Technical Systems</a:t>
              </a: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AE000511-F255-EC4D-8D6E-7A6470F4EDA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79273" y="5101144"/>
              <a:ext cx="1407089" cy="0"/>
            </a:xfrm>
            <a:prstGeom prst="line">
              <a:avLst/>
            </a:prstGeom>
            <a:noFill/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0" name="Rectangle 119">
              <a:extLst>
                <a:ext uri="{FF2B5EF4-FFF2-40B4-BE49-F238E27FC236}">
                  <a16:creationId xmlns:a16="http://schemas.microsoft.com/office/drawing/2014/main" id="{0574FDFC-C959-0D44-A1B1-FA798C215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8107" y="4871496"/>
              <a:ext cx="1407089" cy="553313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DAQ IOCs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Technical Systems</a:t>
              </a:r>
            </a:p>
          </p:txBody>
        </p:sp>
        <p:sp>
          <p:nvSpPr>
            <p:cNvPr id="141" name="Rectangle 119">
              <a:extLst>
                <a:ext uri="{FF2B5EF4-FFF2-40B4-BE49-F238E27FC236}">
                  <a16:creationId xmlns:a16="http://schemas.microsoft.com/office/drawing/2014/main" id="{1984CA05-3271-7E47-83B4-A066E9ED5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6940" y="5000124"/>
              <a:ext cx="1407089" cy="553313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DAQ IOCs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Technical Systems</a:t>
              </a:r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93B2A143-FE4A-8B41-AC66-40437F985FE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886086" y="3941851"/>
              <a:ext cx="1437" cy="230458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8" name="Rectangle 119">
              <a:extLst>
                <a:ext uri="{FF2B5EF4-FFF2-40B4-BE49-F238E27FC236}">
                  <a16:creationId xmlns:a16="http://schemas.microsoft.com/office/drawing/2014/main" id="{5FE3BA13-AB18-9D45-829D-6EB2DE33F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6655" y="4087764"/>
              <a:ext cx="1578319" cy="543308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IOCs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Technical Systems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853DC70F-C45A-024B-8448-54E9D44233E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966655" y="4330951"/>
              <a:ext cx="1578319" cy="0"/>
            </a:xfrm>
            <a:prstGeom prst="line">
              <a:avLst/>
            </a:prstGeom>
            <a:noFill/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1" name="Rectangle 119">
              <a:extLst>
                <a:ext uri="{FF2B5EF4-FFF2-40B4-BE49-F238E27FC236}">
                  <a16:creationId xmlns:a16="http://schemas.microsoft.com/office/drawing/2014/main" id="{DF19689A-5F49-3A4E-910E-6C5B2B2668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489" y="4216391"/>
              <a:ext cx="1578319" cy="543308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IOCs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Technical Systems</a:t>
              </a:r>
            </a:p>
          </p:txBody>
        </p:sp>
        <p:sp>
          <p:nvSpPr>
            <p:cNvPr id="162" name="Rectangle 119">
              <a:extLst>
                <a:ext uri="{FF2B5EF4-FFF2-40B4-BE49-F238E27FC236}">
                  <a16:creationId xmlns:a16="http://schemas.microsoft.com/office/drawing/2014/main" id="{45D6EBBB-C4ED-7547-9A1D-02A7D2E2EC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4322" y="4345019"/>
              <a:ext cx="1578319" cy="543308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IOCs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Technical Systems</a:t>
              </a:r>
            </a:p>
          </p:txBody>
        </p:sp>
        <p:sp>
          <p:nvSpPr>
            <p:cNvPr id="163" name="Rectangle 119">
              <a:extLst>
                <a:ext uri="{FF2B5EF4-FFF2-40B4-BE49-F238E27FC236}">
                  <a16:creationId xmlns:a16="http://schemas.microsoft.com/office/drawing/2014/main" id="{90E7AE29-2959-FD41-9AB1-8E854FCA5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3155" y="4473647"/>
              <a:ext cx="1578319" cy="543308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IOCs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Technical Systems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72A7EE22-7EB4-B14D-B7E4-F2649E86CC3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553200" y="3938852"/>
              <a:ext cx="0" cy="169218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C06CD3A5-EE35-BA41-AEE0-7ED817A4C33D}"/>
                </a:ext>
              </a:extLst>
            </p:cNvPr>
            <p:cNvGrpSpPr/>
            <p:nvPr/>
          </p:nvGrpSpPr>
          <p:grpSpPr>
            <a:xfrm>
              <a:off x="5084384" y="4168736"/>
              <a:ext cx="890248" cy="504213"/>
              <a:chOff x="7511859" y="4945412"/>
              <a:chExt cx="947985" cy="525127"/>
            </a:xfrm>
          </p:grpSpPr>
          <p:sp>
            <p:nvSpPr>
              <p:cNvPr id="220" name="Rounded Rectangle 401">
                <a:extLst>
                  <a:ext uri="{FF2B5EF4-FFF2-40B4-BE49-F238E27FC236}">
                    <a16:creationId xmlns:a16="http://schemas.microsoft.com/office/drawing/2014/main" id="{F207504C-BA48-6F46-8D15-4643686910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11859" y="4945412"/>
                <a:ext cx="947985" cy="525127"/>
              </a:xfrm>
              <a:prstGeom prst="roundRect">
                <a:avLst>
                  <a:gd name="adj" fmla="val 16667"/>
                </a:avLst>
              </a:prstGeom>
              <a:solidFill>
                <a:srgbClr val="70AD47">
                  <a:lumMod val="75000"/>
                </a:srgbClr>
              </a:soli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  <p:txBody>
              <a:bodyPr lIns="0" rIns="0" anchor="ctr" anchorCtr="0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</a:rPr>
                  <a:t> EPICS 7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rPr>
                  <a:t>DAQ Server</a:t>
                </a: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66EAD44E-0737-C84F-BA52-EF3512255B6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533451" y="5169088"/>
                <a:ext cx="918499" cy="0"/>
              </a:xfrm>
              <a:prstGeom prst="line">
                <a:avLst/>
              </a:prstGeom>
              <a:gradFill rotWithShape="1">
                <a:gsLst>
                  <a:gs pos="0">
                    <a:srgbClr val="4E8542">
                      <a:tint val="50000"/>
                      <a:satMod val="300000"/>
                    </a:srgbClr>
                  </a:gs>
                  <a:gs pos="35000">
                    <a:srgbClr val="4E8542">
                      <a:tint val="37000"/>
                      <a:satMod val="300000"/>
                    </a:srgbClr>
                  </a:gs>
                  <a:gs pos="100000">
                    <a:srgbClr val="4E854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</p:cxn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8464DFF1-9B34-344F-9F30-E878FBFBFF1A}"/>
                </a:ext>
              </a:extLst>
            </p:cNvPr>
            <p:cNvGrpSpPr/>
            <p:nvPr/>
          </p:nvGrpSpPr>
          <p:grpSpPr>
            <a:xfrm>
              <a:off x="6038229" y="4174323"/>
              <a:ext cx="876721" cy="493937"/>
              <a:chOff x="8516033" y="4952033"/>
              <a:chExt cx="933580" cy="592107"/>
            </a:xfrm>
          </p:grpSpPr>
          <p:sp>
            <p:nvSpPr>
              <p:cNvPr id="223" name="Rounded Rectangle 401">
                <a:extLst>
                  <a:ext uri="{FF2B5EF4-FFF2-40B4-BE49-F238E27FC236}">
                    <a16:creationId xmlns:a16="http://schemas.microsoft.com/office/drawing/2014/main" id="{82DC5D26-6663-3547-BCD3-C439437A8A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16033" y="4952033"/>
                <a:ext cx="933580" cy="592107"/>
              </a:xfrm>
              <a:prstGeom prst="roundRect">
                <a:avLst>
                  <a:gd name="adj" fmla="val 16667"/>
                </a:avLst>
              </a:prstGeom>
              <a:solidFill>
                <a:srgbClr val="70AD47">
                  <a:lumMod val="75000"/>
                </a:srgbClr>
              </a:soli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  <p:txBody>
              <a:bodyPr lIns="0" rIns="0" anchor="ctr" anchorCtr="0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</a:rPr>
                  <a:t> EPICS 7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rPr>
                  <a:t>DAQ Data Management</a:t>
                </a: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732EED3E-32E9-A241-9A43-35646CC2C63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8516034" y="5138466"/>
                <a:ext cx="918499" cy="0"/>
              </a:xfrm>
              <a:prstGeom prst="line">
                <a:avLst/>
              </a:prstGeom>
              <a:gradFill rotWithShape="1">
                <a:gsLst>
                  <a:gs pos="0">
                    <a:srgbClr val="4E8542">
                      <a:tint val="50000"/>
                      <a:satMod val="300000"/>
                    </a:srgbClr>
                  </a:gs>
                  <a:gs pos="35000">
                    <a:srgbClr val="4E8542">
                      <a:tint val="37000"/>
                      <a:satMod val="300000"/>
                    </a:srgbClr>
                  </a:gs>
                  <a:gs pos="100000">
                    <a:srgbClr val="4E854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</p:cxn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E19B53CD-2188-5E47-9D78-F38E23F1C976}"/>
                </a:ext>
              </a:extLst>
            </p:cNvPr>
            <p:cNvGrpSpPr/>
            <p:nvPr/>
          </p:nvGrpSpPr>
          <p:grpSpPr>
            <a:xfrm>
              <a:off x="6998998" y="4174323"/>
              <a:ext cx="915806" cy="478131"/>
              <a:chOff x="9466862" y="4952033"/>
              <a:chExt cx="975200" cy="497963"/>
            </a:xfrm>
          </p:grpSpPr>
          <p:sp>
            <p:nvSpPr>
              <p:cNvPr id="226" name="Rounded Rectangle 401">
                <a:extLst>
                  <a:ext uri="{FF2B5EF4-FFF2-40B4-BE49-F238E27FC236}">
                    <a16:creationId xmlns:a16="http://schemas.microsoft.com/office/drawing/2014/main" id="{3A74C789-40B1-4543-ADE0-A5F2BE7DAC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66862" y="4952033"/>
                <a:ext cx="973542" cy="497963"/>
              </a:xfrm>
              <a:prstGeom prst="roundRect">
                <a:avLst>
                  <a:gd name="adj" fmla="val 16667"/>
                </a:avLst>
              </a:prstGeom>
              <a:solidFill>
                <a:srgbClr val="70AD47">
                  <a:lumMod val="75000"/>
                </a:srgbClr>
              </a:soli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  <p:txBody>
              <a:bodyPr lIns="0" rIns="0" anchor="ctr" anchorCtr="0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</a:rPr>
                  <a:t> EPICS 7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rPr>
                  <a:t>DAQ Processing</a:t>
                </a:r>
                <a:endPara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FD6BA906-ADF7-6445-88BF-32A90FCEC5D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481942" y="5169088"/>
                <a:ext cx="960120" cy="0"/>
              </a:xfrm>
              <a:prstGeom prst="line">
                <a:avLst/>
              </a:prstGeom>
              <a:gradFill rotWithShape="1">
                <a:gsLst>
                  <a:gs pos="0">
                    <a:srgbClr val="4E8542">
                      <a:tint val="50000"/>
                      <a:satMod val="300000"/>
                    </a:srgbClr>
                  </a:gs>
                  <a:gs pos="35000">
                    <a:srgbClr val="4E8542">
                      <a:tint val="37000"/>
                      <a:satMod val="300000"/>
                    </a:srgbClr>
                  </a:gs>
                  <a:gs pos="100000">
                    <a:srgbClr val="4E854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</p:cxnSp>
        </p:grp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1537D1D4-115A-E84D-B905-EA472466AE89}"/>
                </a:ext>
              </a:extLst>
            </p:cNvPr>
            <p:cNvGrpSpPr/>
            <p:nvPr/>
          </p:nvGrpSpPr>
          <p:grpSpPr>
            <a:xfrm>
              <a:off x="7012925" y="4733688"/>
              <a:ext cx="903036" cy="447912"/>
              <a:chOff x="10512198" y="4950013"/>
              <a:chExt cx="961602" cy="466491"/>
            </a:xfrm>
          </p:grpSpPr>
          <p:sp>
            <p:nvSpPr>
              <p:cNvPr id="229" name="Rounded Rectangle 401">
                <a:extLst>
                  <a:ext uri="{FF2B5EF4-FFF2-40B4-BE49-F238E27FC236}">
                    <a16:creationId xmlns:a16="http://schemas.microsoft.com/office/drawing/2014/main" id="{81FD8FB9-78A8-CB40-AA13-1DE56C98CB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12198" y="4950013"/>
                <a:ext cx="961601" cy="466491"/>
              </a:xfrm>
              <a:prstGeom prst="roundRect">
                <a:avLst>
                  <a:gd name="adj" fmla="val 16667"/>
                </a:avLst>
              </a:prstGeom>
              <a:solidFill>
                <a:srgbClr val="70AD47">
                  <a:lumMod val="75000"/>
                </a:srgbClr>
              </a:soli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  <p:txBody>
              <a:bodyPr lIns="0" rIns="0" anchor="ctr" anchorCtr="0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</a:rPr>
                  <a:t> EPICS 7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rPr>
                  <a:t>sdds2pvObject</a:t>
                </a: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id="{30329629-6F22-D44D-AE31-7837C80E2B3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513680" y="5166101"/>
                <a:ext cx="960120" cy="0"/>
              </a:xfrm>
              <a:prstGeom prst="line">
                <a:avLst/>
              </a:prstGeom>
              <a:gradFill rotWithShape="1">
                <a:gsLst>
                  <a:gs pos="0">
                    <a:srgbClr val="4E8542">
                      <a:tint val="50000"/>
                      <a:satMod val="300000"/>
                    </a:srgbClr>
                  </a:gs>
                  <a:gs pos="35000">
                    <a:srgbClr val="4E8542">
                      <a:tint val="37000"/>
                      <a:satMod val="300000"/>
                    </a:srgbClr>
                  </a:gs>
                  <a:gs pos="100000">
                    <a:srgbClr val="4E854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</p:cxnSp>
        </p:grp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0238A9BC-4E0B-8E4B-9FBD-DD1BABB72B36}"/>
                </a:ext>
              </a:extLst>
            </p:cNvPr>
            <p:cNvSpPr/>
            <p:nvPr/>
          </p:nvSpPr>
          <p:spPr>
            <a:xfrm>
              <a:off x="5029200" y="4111665"/>
              <a:ext cx="2955965" cy="1629144"/>
            </a:xfrm>
            <a:prstGeom prst="rect">
              <a:avLst/>
            </a:prstGeom>
            <a:noFill/>
            <a:ln w="12700" cap="flat" cmpd="sng" algn="ctr">
              <a:solidFill>
                <a:srgbClr val="4472C4">
                  <a:shade val="50000"/>
                </a:srgb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C3BD9FD-F986-F046-BAE2-D3FABB0841CB}"/>
              </a:ext>
            </a:extLst>
          </p:cNvPr>
          <p:cNvGrpSpPr/>
          <p:nvPr/>
        </p:nvGrpSpPr>
        <p:grpSpPr>
          <a:xfrm>
            <a:off x="6908615" y="2923154"/>
            <a:ext cx="1045068" cy="783092"/>
            <a:chOff x="6908615" y="2923154"/>
            <a:chExt cx="1045068" cy="783092"/>
          </a:xfrm>
        </p:grpSpPr>
        <p:sp>
          <p:nvSpPr>
            <p:cNvPr id="137" name="Rounded Rectangle 401">
              <a:extLst>
                <a:ext uri="{FF2B5EF4-FFF2-40B4-BE49-F238E27FC236}">
                  <a16:creationId xmlns:a16="http://schemas.microsoft.com/office/drawing/2014/main" id="{7341F107-82DD-7447-B66D-CB7E9DCC4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8615" y="2923154"/>
              <a:ext cx="892668" cy="658246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PV Gateways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EPICS 7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234" name="Rounded Rectangle 401">
              <a:extLst>
                <a:ext uri="{FF2B5EF4-FFF2-40B4-BE49-F238E27FC236}">
                  <a16:creationId xmlns:a16="http://schemas.microsoft.com/office/drawing/2014/main" id="{38FB4CA1-4258-F742-B020-E40F6FD0B0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1015" y="3048000"/>
              <a:ext cx="892668" cy="658246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PV Gateways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EPICS 7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</p:grp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591472A5-8B48-8B45-ABFE-E48B2B1C84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16297" y="2239608"/>
            <a:ext cx="3224511" cy="0"/>
          </a:xfrm>
          <a:prstGeom prst="line">
            <a:avLst/>
          </a:prstGeom>
          <a:noFill/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8E3EAED1-C9AB-DE4A-987C-CEE987595EC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9974" y="2540707"/>
            <a:ext cx="0" cy="457200"/>
          </a:xfrm>
          <a:prstGeom prst="line">
            <a:avLst/>
          </a:prstGeom>
          <a:noFill/>
          <a:ln w="28575">
            <a:solidFill>
              <a:srgbClr val="006633"/>
            </a:solidFill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7" name="Rectangle 119">
            <a:extLst>
              <a:ext uri="{FF2B5EF4-FFF2-40B4-BE49-F238E27FC236}">
                <a16:creationId xmlns:a16="http://schemas.microsoft.com/office/drawing/2014/main" id="{E0B5C389-746C-3F44-89D5-EA1926CB9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482" y="2840893"/>
            <a:ext cx="626667" cy="24871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0" dirty="0">
                <a:solidFill>
                  <a:prstClr val="black"/>
                </a:solidFill>
                <a:latin typeface="Calibri"/>
                <a:ea typeface="+mn-ea"/>
              </a:rPr>
              <a:t>PV List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F1CA878-3A5D-2440-A226-11789D345E1E}"/>
              </a:ext>
            </a:extLst>
          </p:cNvPr>
          <p:cNvGrpSpPr/>
          <p:nvPr/>
        </p:nvGrpSpPr>
        <p:grpSpPr>
          <a:xfrm>
            <a:off x="228600" y="2553699"/>
            <a:ext cx="1064557" cy="1294364"/>
            <a:chOff x="300303" y="2537614"/>
            <a:chExt cx="1064557" cy="1294364"/>
          </a:xfrm>
        </p:grpSpPr>
        <p:sp>
          <p:nvSpPr>
            <p:cNvPr id="198" name="Can 47">
              <a:extLst>
                <a:ext uri="{FF2B5EF4-FFF2-40B4-BE49-F238E27FC236}">
                  <a16:creationId xmlns:a16="http://schemas.microsoft.com/office/drawing/2014/main" id="{0BFFC954-491B-B74C-AD61-B8EB67638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" y="3476110"/>
              <a:ext cx="983860" cy="355868"/>
            </a:xfrm>
            <a:prstGeom prst="can">
              <a:avLst>
                <a:gd name="adj" fmla="val 25000"/>
              </a:avLst>
            </a:prstGeom>
            <a:solidFill>
              <a:srgbClr val="70AD47">
                <a:lumMod val="60000"/>
                <a:lumOff val="40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Database</a:t>
              </a:r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342C06BD-03AE-9745-A74A-F74141C49E8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74870" y="2537614"/>
              <a:ext cx="0" cy="1003298"/>
            </a:xfrm>
            <a:prstGeom prst="line">
              <a:avLst/>
            </a:prstGeom>
            <a:noFill/>
            <a:ln w="28575">
              <a:solidFill>
                <a:srgbClr val="006633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0" name="Rounded Rectangle 401">
              <a:extLst>
                <a:ext uri="{FF2B5EF4-FFF2-40B4-BE49-F238E27FC236}">
                  <a16:creationId xmlns:a16="http://schemas.microsoft.com/office/drawing/2014/main" id="{E222D32C-0F63-BF46-832D-6E74560AB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03" y="2597618"/>
              <a:ext cx="900807" cy="318491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Naming Service</a:t>
              </a:r>
            </a:p>
          </p:txBody>
        </p:sp>
        <p:sp>
          <p:nvSpPr>
            <p:cNvPr id="201" name="Rounded Rectangle 401">
              <a:extLst>
                <a:ext uri="{FF2B5EF4-FFF2-40B4-BE49-F238E27FC236}">
                  <a16:creationId xmlns:a16="http://schemas.microsoft.com/office/drawing/2014/main" id="{21AC0578-53DC-8F49-9AF2-BF57D691F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" y="2750364"/>
              <a:ext cx="900807" cy="677158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 EPICS 7    HTTP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Directory Service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1C53631-17B6-DF4B-ABB5-296727504F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58989" y="2967384"/>
              <a:ext cx="899018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FBBCCDA7-696C-6543-AF2B-0C9FC98BC85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972320" y="2750364"/>
              <a:ext cx="1608" cy="200027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</p:grpSp>
      <p:sp>
        <p:nvSpPr>
          <p:cNvPr id="233" name="TextBox 232">
            <a:extLst>
              <a:ext uri="{FF2B5EF4-FFF2-40B4-BE49-F238E27FC236}">
                <a16:creationId xmlns:a16="http://schemas.microsoft.com/office/drawing/2014/main" id="{555D085C-CA8F-0E43-8A11-68AA76D8A227}"/>
              </a:ext>
            </a:extLst>
          </p:cNvPr>
          <p:cNvSpPr txBox="1"/>
          <p:nvPr/>
        </p:nvSpPr>
        <p:spPr>
          <a:xfrm>
            <a:off x="1416297" y="2229370"/>
            <a:ext cx="3230870" cy="198662"/>
          </a:xfrm>
          <a:prstGeom prst="rect">
            <a:avLst/>
          </a:prstGeom>
          <a:noFill/>
        </p:spPr>
        <p:txBody>
          <a:bodyPr wrap="square" tIns="0" bIns="0" rtlCol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SDDS-EPICS Toolkit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68EB7F18-A44B-0C46-A739-D1BF81FA9506}"/>
              </a:ext>
            </a:extLst>
          </p:cNvPr>
          <p:cNvSpPr txBox="1"/>
          <p:nvPr/>
        </p:nvSpPr>
        <p:spPr>
          <a:xfrm>
            <a:off x="1416297" y="2241292"/>
            <a:ext cx="3230870" cy="198662"/>
          </a:xfrm>
          <a:prstGeom prst="rect">
            <a:avLst/>
          </a:prstGeom>
          <a:solidFill>
            <a:srgbClr val="70AD47">
              <a:lumMod val="75000"/>
            </a:srgbClr>
          </a:solidFill>
        </p:spPr>
        <p:txBody>
          <a:bodyPr wrap="square" tIns="0" bIns="0" rtlCol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SDDS-EPICS 7 Toolkit</a:t>
            </a:r>
          </a:p>
        </p:txBody>
      </p:sp>
    </p:spTree>
    <p:extLst>
      <p:ext uri="{BB962C8B-B14F-4D97-AF65-F5344CB8AC3E}">
        <p14:creationId xmlns:p14="http://schemas.microsoft.com/office/powerpoint/2010/main" val="17041274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11F921-6498-1A4F-AA25-59D49921A0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HLA Client Scripting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373BD66-2AF2-4341-B0AC-0D20A18BCF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055437"/>
            <a:ext cx="8228013" cy="4524375"/>
          </a:xfrm>
        </p:spPr>
        <p:txBody>
          <a:bodyPr/>
          <a:lstStyle/>
          <a:p>
            <a:r>
              <a:rPr lang="en-US" dirty="0"/>
              <a:t>Python Based</a:t>
            </a:r>
          </a:p>
          <a:p>
            <a:pPr lvl="1"/>
            <a:r>
              <a:rPr lang="en-US" dirty="0"/>
              <a:t>Python3.6 and above</a:t>
            </a:r>
          </a:p>
          <a:p>
            <a:r>
              <a:rPr lang="en-US" dirty="0"/>
              <a:t>PyQt5</a:t>
            </a:r>
          </a:p>
          <a:p>
            <a:r>
              <a:rPr lang="en-US" dirty="0" err="1"/>
              <a:t>pvaPy</a:t>
            </a:r>
            <a:endParaRPr lang="en-US" dirty="0"/>
          </a:p>
          <a:p>
            <a:r>
              <a:rPr lang="en-US" dirty="0" err="1"/>
              <a:t>Conda</a:t>
            </a:r>
            <a:r>
              <a:rPr lang="en-US" dirty="0"/>
              <a:t> as the package and environment management system</a:t>
            </a:r>
          </a:p>
          <a:p>
            <a:pPr lvl="1"/>
            <a:r>
              <a:rPr lang="en-US" dirty="0"/>
              <a:t>Keep ROOT environment minimum</a:t>
            </a:r>
          </a:p>
          <a:p>
            <a:pPr lvl="1"/>
            <a:r>
              <a:rPr lang="en-US" dirty="0"/>
              <a:t>Application managed by its own </a:t>
            </a:r>
            <a:r>
              <a:rPr lang="en-US" dirty="0" err="1"/>
              <a:t>conda</a:t>
            </a:r>
            <a:r>
              <a:rPr lang="en-US" dirty="0"/>
              <a:t> environment </a:t>
            </a:r>
          </a:p>
          <a:p>
            <a:r>
              <a:rPr lang="en-US" dirty="0"/>
              <a:t>Directory structure design and version control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EC9416D-A36E-B943-854C-AFC0B025D3F1}"/>
              </a:ext>
            </a:extLst>
          </p:cNvPr>
          <p:cNvSpPr>
            <a:spLocks noGrp="1"/>
          </p:cNvSpPr>
          <p:nvPr>
            <p:ph type="ftr" idx="10"/>
          </p:nvPr>
        </p:nvSpPr>
        <p:spPr/>
        <p:txBody>
          <a:bodyPr/>
          <a:lstStyle/>
          <a:p>
            <a:pPr>
              <a:defRPr/>
            </a:pPr>
            <a:r>
              <a:rPr lang="en-US"/>
              <a:t>Nov 2018 EPICS Collaboration Meeting, G. Shen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A7A6E85-D610-0043-8EBE-7E52773B16A5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DAC2A227-9D21-0C42-807D-6A90AB6A8603}" type="slidenum">
              <a:rPr lang="en-US" altLang="en-US" smtClean="0"/>
              <a:pPr>
                <a:defRPr/>
              </a:pPr>
              <a:t>4</a:t>
            </a:fld>
            <a:endParaRPr lang="en-US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7D19E72-BE3D-CA40-B8E6-03F141265D81}"/>
              </a:ext>
            </a:extLst>
          </p:cNvPr>
          <p:cNvPicPr/>
          <p:nvPr/>
        </p:nvPicPr>
        <p:blipFill>
          <a:blip r:embed="rId2"/>
          <a:stretch>
            <a:fillRect/>
          </a:stretch>
        </p:blipFill>
        <p:spPr>
          <a:xfrm>
            <a:off x="5617845" y="3317625"/>
            <a:ext cx="2916555" cy="31318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54965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19" name="Straight Connector 118">
            <a:extLst>
              <a:ext uri="{FF2B5EF4-FFF2-40B4-BE49-F238E27FC236}">
                <a16:creationId xmlns:a16="http://schemas.microsoft.com/office/drawing/2014/main" id="{755EC4A1-16C7-8D44-A9ED-84E7DC8C52B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2943603" y="2299474"/>
            <a:ext cx="0" cy="237898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C15DCF87-BBA9-3A49-9D3B-460EBA63265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2400" y="274638"/>
            <a:ext cx="8228013" cy="1141412"/>
          </a:xfrm>
        </p:spPr>
        <p:txBody>
          <a:bodyPr/>
          <a:lstStyle/>
          <a:p>
            <a:r>
              <a:rPr lang="en-US" dirty="0"/>
              <a:t>HLA Client Scripting Environment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FD04CE0-4928-9346-B06E-F0E2DA86EE7C}"/>
              </a:ext>
            </a:extLst>
          </p:cNvPr>
          <p:cNvSpPr>
            <a:spLocks noGrp="1"/>
          </p:cNvSpPr>
          <p:nvPr>
            <p:ph type="ftr" idx="10"/>
          </p:nvPr>
        </p:nvSpPr>
        <p:spPr>
          <a:xfrm>
            <a:off x="657225" y="6307138"/>
            <a:ext cx="5940425" cy="230187"/>
          </a:xfrm>
        </p:spPr>
        <p:txBody>
          <a:bodyPr/>
          <a:lstStyle/>
          <a:p>
            <a:pPr>
              <a:defRPr/>
            </a:pPr>
            <a:r>
              <a:rPr lang="en-US"/>
              <a:t>Nov 2018 EPICS Collaboration Meeting, G. Shen</a:t>
            </a:r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F5C226D-854E-9A41-BAA7-6ADFD926C39C}"/>
              </a:ext>
            </a:extLst>
          </p:cNvPr>
          <p:cNvSpPr>
            <a:spLocks noGrp="1"/>
          </p:cNvSpPr>
          <p:nvPr>
            <p:ph type="sldNum" idx="11"/>
          </p:nvPr>
        </p:nvSpPr>
        <p:spPr/>
        <p:txBody>
          <a:bodyPr/>
          <a:lstStyle/>
          <a:p>
            <a:pPr>
              <a:defRPr/>
            </a:pPr>
            <a:fld id="{DAC2A227-9D21-0C42-807D-6A90AB6A8603}" type="slidenum">
              <a:rPr lang="en-US" altLang="en-US" smtClean="0"/>
              <a:pPr>
                <a:defRPr/>
              </a:pPr>
              <a:t>5</a:t>
            </a:fld>
            <a:endParaRPr lang="en-US" altLang="en-US"/>
          </a:p>
        </p:txBody>
      </p: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15FEEBF1-197B-954E-9D0E-4B6F2DC0812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809439" y="2065683"/>
            <a:ext cx="0" cy="463060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2" name="Straight Connector 121">
            <a:extLst>
              <a:ext uri="{FF2B5EF4-FFF2-40B4-BE49-F238E27FC236}">
                <a16:creationId xmlns:a16="http://schemas.microsoft.com/office/drawing/2014/main" id="{625BBFF6-58D7-CA43-8625-1966642DCD38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448946" y="2160354"/>
            <a:ext cx="0" cy="385884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1A33C433-32D5-C649-92C4-EA85D649E2A2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801583" y="2309350"/>
            <a:ext cx="1238" cy="230458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127" name="Straight Connector 126">
            <a:extLst>
              <a:ext uri="{FF2B5EF4-FFF2-40B4-BE49-F238E27FC236}">
                <a16:creationId xmlns:a16="http://schemas.microsoft.com/office/drawing/2014/main" id="{E2DC8EF5-25C9-E141-9885-2CE03E15178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0682" y="2519709"/>
            <a:ext cx="1871" cy="1429674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28" name="TextBox 28">
            <a:extLst>
              <a:ext uri="{FF2B5EF4-FFF2-40B4-BE49-F238E27FC236}">
                <a16:creationId xmlns:a16="http://schemas.microsoft.com/office/drawing/2014/main" id="{44DB6E41-67D1-EC45-BE53-8295E8B4D3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6667" y="2306786"/>
            <a:ext cx="561372" cy="21544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defTabSz="4572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1pPr>
            <a:lvl2pPr marL="742950" indent="-285750" defTabSz="4572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2pPr>
            <a:lvl3pPr marL="1143000" indent="-228600" defTabSz="4572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3pPr>
            <a:lvl4pPr marL="1600200" indent="-228600" defTabSz="4572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4pPr>
            <a:lvl5pPr marL="2057400" indent="-228600" defTabSz="457200"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Arial" charset="0"/>
                <a:ea typeface="MS PGothic" charset="0"/>
                <a:cs typeface="MS PGothic" charset="0"/>
              </a:defRPr>
            </a:lvl9pPr>
          </a:lstStyle>
          <a:p>
            <a:pPr marL="0" marR="0" lvl="0" indent="0" defTabSz="4572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charset="0"/>
                <a:ea typeface="MS PGothic" charset="0"/>
              </a:rPr>
              <a:t>Network</a:t>
            </a:r>
          </a:p>
        </p:txBody>
      </p:sp>
      <p:cxnSp>
        <p:nvCxnSpPr>
          <p:cNvPr id="129" name="Straight Connector 128">
            <a:extLst>
              <a:ext uri="{FF2B5EF4-FFF2-40B4-BE49-F238E27FC236}">
                <a16:creationId xmlns:a16="http://schemas.microsoft.com/office/drawing/2014/main" id="{845508A5-1AC2-FD48-8DC9-00958550B98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80002" y="2531839"/>
            <a:ext cx="7805163" cy="21860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0" name="Snip Single Corner Rectangle 129">
            <a:extLst>
              <a:ext uri="{FF2B5EF4-FFF2-40B4-BE49-F238E27FC236}">
                <a16:creationId xmlns:a16="http://schemas.microsoft.com/office/drawing/2014/main" id="{A46A3C76-7A0D-7947-99F6-8FABB4742C25}"/>
              </a:ext>
            </a:extLst>
          </p:cNvPr>
          <p:cNvSpPr/>
          <p:nvPr/>
        </p:nvSpPr>
        <p:spPr bwMode="auto">
          <a:xfrm>
            <a:off x="7487009" y="2144906"/>
            <a:ext cx="651926" cy="228024"/>
          </a:xfrm>
          <a:prstGeom prst="snip1Rect">
            <a:avLst/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Others</a:t>
            </a:r>
          </a:p>
        </p:txBody>
      </p:sp>
      <p:cxnSp>
        <p:nvCxnSpPr>
          <p:cNvPr id="131" name="Straight Connector 130">
            <a:extLst>
              <a:ext uri="{FF2B5EF4-FFF2-40B4-BE49-F238E27FC236}">
                <a16:creationId xmlns:a16="http://schemas.microsoft.com/office/drawing/2014/main" id="{1B0CE6FF-D132-9E4F-9A45-E2ADDF9862B7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92552" y="3928830"/>
            <a:ext cx="7792613" cy="20553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2" name="Snip Single Corner Rectangle 131">
            <a:extLst>
              <a:ext uri="{FF2B5EF4-FFF2-40B4-BE49-F238E27FC236}">
                <a16:creationId xmlns:a16="http://schemas.microsoft.com/office/drawing/2014/main" id="{09705EBD-7ED9-BD4B-B73F-828EEE482A2B}"/>
              </a:ext>
            </a:extLst>
          </p:cNvPr>
          <p:cNvSpPr/>
          <p:nvPr/>
        </p:nvSpPr>
        <p:spPr bwMode="auto">
          <a:xfrm>
            <a:off x="4938794" y="1864160"/>
            <a:ext cx="1079166" cy="550012"/>
          </a:xfrm>
          <a:prstGeom prst="snip1Rect">
            <a:avLst/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anchor="ctr" anchorCtr="0">
            <a:normAutofit fontScale="85000" lnSpcReduction="20000"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EPICS Extensions</a:t>
            </a:r>
          </a:p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MEDM, </a:t>
            </a:r>
            <a:r>
              <a:rPr kumimoji="0" lang="en-US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alh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, </a:t>
            </a:r>
            <a:r>
              <a:rPr kumimoji="0" lang="en-US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burt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,</a:t>
            </a:r>
            <a:b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</a:b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 </a:t>
            </a:r>
            <a:r>
              <a:rPr kumimoji="0" lang="en-US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StripTool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, </a:t>
            </a:r>
            <a:r>
              <a:rPr kumimoji="0" lang="en-US" sz="900" b="0" i="0" u="none" strike="noStrike" kern="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adt</a:t>
            </a:r>
            <a:r>
              <a: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, …</a:t>
            </a:r>
          </a:p>
        </p:txBody>
      </p:sp>
      <p:sp>
        <p:nvSpPr>
          <p:cNvPr id="133" name="Rounded Rectangle 401">
            <a:extLst>
              <a:ext uri="{FF2B5EF4-FFF2-40B4-BE49-F238E27FC236}">
                <a16:creationId xmlns:a16="http://schemas.microsoft.com/office/drawing/2014/main" id="{4173101C-867C-B147-A79E-A250B4EF6E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4800" y="1808398"/>
            <a:ext cx="980408" cy="372856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lIns="0" rIns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MCR logbook</a:t>
            </a:r>
          </a:p>
        </p:txBody>
      </p:sp>
      <p:cxnSp>
        <p:nvCxnSpPr>
          <p:cNvPr id="134" name="Straight Connector 133">
            <a:extLst>
              <a:ext uri="{FF2B5EF4-FFF2-40B4-BE49-F238E27FC236}">
                <a16:creationId xmlns:a16="http://schemas.microsoft.com/office/drawing/2014/main" id="{79850293-534C-7649-8C66-095DE887D29D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7153451" y="2532284"/>
            <a:ext cx="1092" cy="262506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35" name="Rounded Rectangle 401">
            <a:extLst>
              <a:ext uri="{FF2B5EF4-FFF2-40B4-BE49-F238E27FC236}">
                <a16:creationId xmlns:a16="http://schemas.microsoft.com/office/drawing/2014/main" id="{3339727D-6497-B64A-830F-4B42F547AAF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05600" y="2798449"/>
            <a:ext cx="892668" cy="658246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lIns="0" rIns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PV Gateways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sp>
        <p:nvSpPr>
          <p:cNvPr id="136" name="Rounded Rectangle 401">
            <a:extLst>
              <a:ext uri="{FF2B5EF4-FFF2-40B4-BE49-F238E27FC236}">
                <a16:creationId xmlns:a16="http://schemas.microsoft.com/office/drawing/2014/main" id="{7460DC0B-D3C3-F548-B21B-A38694D53F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02152" y="2846954"/>
            <a:ext cx="892668" cy="658246"/>
          </a:xfrm>
          <a:prstGeom prst="roundRect">
            <a:avLst>
              <a:gd name="adj" fmla="val 16667"/>
            </a:avLst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 lIns="0" rIns="0" anchor="ctr" anchorCtr="0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PV Gateways</a:t>
            </a:r>
            <a:endParaRPr kumimoji="0" lang="en-US" sz="105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</a:endParaRPr>
          </a:p>
        </p:txBody>
      </p:sp>
      <p:cxnSp>
        <p:nvCxnSpPr>
          <p:cNvPr id="164" name="Straight Connector 163">
            <a:extLst>
              <a:ext uri="{FF2B5EF4-FFF2-40B4-BE49-F238E27FC236}">
                <a16:creationId xmlns:a16="http://schemas.microsoft.com/office/drawing/2014/main" id="{6649B12A-DE60-314B-A155-3B83F0467F15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337932" y="3966896"/>
            <a:ext cx="1437" cy="1080474"/>
          </a:xfrm>
          <a:prstGeom prst="line">
            <a:avLst/>
          </a:prstGeom>
          <a:noFill/>
          <a:ln w="38100" cap="flat" cmpd="sng" algn="ctr">
            <a:solidFill>
              <a:srgbClr val="4E8542"/>
            </a:solidFill>
            <a:prstDash val="solid"/>
            <a:headEnd/>
            <a:tailEnd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5" name="Rectangle 119">
            <a:extLst>
              <a:ext uri="{FF2B5EF4-FFF2-40B4-BE49-F238E27FC236}">
                <a16:creationId xmlns:a16="http://schemas.microsoft.com/office/drawing/2014/main" id="{33EB577E-6D47-EB41-BA8D-0B30BC5E53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03461" y="5021608"/>
            <a:ext cx="1578319" cy="612308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EPICS 3 IOCs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Technical Systems</a:t>
            </a:r>
          </a:p>
        </p:txBody>
      </p:sp>
      <p:cxnSp>
        <p:nvCxnSpPr>
          <p:cNvPr id="166" name="Straight Connector 165">
            <a:extLst>
              <a:ext uri="{FF2B5EF4-FFF2-40B4-BE49-F238E27FC236}">
                <a16:creationId xmlns:a16="http://schemas.microsoft.com/office/drawing/2014/main" id="{1CE9CC79-BA1E-DE4D-B323-5C7DE12476B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503461" y="5264796"/>
            <a:ext cx="1578319" cy="0"/>
          </a:xfrm>
          <a:prstGeom prst="line">
            <a:avLst/>
          </a:prstGeom>
          <a:noFill/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  <a:headEnd/>
            <a:tailEnd/>
          </a:ln>
          <a:effectLst/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sp>
        <p:nvSpPr>
          <p:cNvPr id="167" name="Rectangle 119">
            <a:extLst>
              <a:ext uri="{FF2B5EF4-FFF2-40B4-BE49-F238E27FC236}">
                <a16:creationId xmlns:a16="http://schemas.microsoft.com/office/drawing/2014/main" id="{B3CA2733-9623-714C-AFAB-279AC6A007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22294" y="5150236"/>
            <a:ext cx="1578319" cy="612308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EPICS 3 IOCs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Technical Systems</a:t>
            </a:r>
          </a:p>
        </p:txBody>
      </p:sp>
      <p:sp>
        <p:nvSpPr>
          <p:cNvPr id="168" name="Rectangle 119">
            <a:extLst>
              <a:ext uri="{FF2B5EF4-FFF2-40B4-BE49-F238E27FC236}">
                <a16:creationId xmlns:a16="http://schemas.microsoft.com/office/drawing/2014/main" id="{06864BCB-ECEA-5141-B180-7A611B2792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41127" y="5278864"/>
            <a:ext cx="1578319" cy="612308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EPICS 3 IOCs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Technical Systems</a:t>
            </a:r>
          </a:p>
        </p:txBody>
      </p:sp>
      <p:sp>
        <p:nvSpPr>
          <p:cNvPr id="169" name="Rectangle 119">
            <a:extLst>
              <a:ext uri="{FF2B5EF4-FFF2-40B4-BE49-F238E27FC236}">
                <a16:creationId xmlns:a16="http://schemas.microsoft.com/office/drawing/2014/main" id="{7443DFF6-1DBE-834B-8027-C6F41ABB0E0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859960" y="5407492"/>
            <a:ext cx="1578319" cy="612308"/>
          </a:xfrm>
          <a:prstGeom prst="rect">
            <a:avLst/>
          </a:prstGeom>
          <a:solidFill>
            <a:sysClr val="window" lastClr="FFFFFF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EPICS 3 IOCs</a:t>
            </a: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" b="0" i="0" u="none" strike="noStrike" kern="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</a:endParaRPr>
          </a:p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rPr>
              <a:t>Technical Systems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F94B6A53-0C00-2542-BFCB-74993E56BDA1}"/>
              </a:ext>
            </a:extLst>
          </p:cNvPr>
          <p:cNvGrpSpPr/>
          <p:nvPr/>
        </p:nvGrpSpPr>
        <p:grpSpPr>
          <a:xfrm>
            <a:off x="6096000" y="1600200"/>
            <a:ext cx="1497897" cy="928543"/>
            <a:chOff x="6096000" y="1600200"/>
            <a:chExt cx="1497897" cy="928543"/>
          </a:xfrm>
        </p:grpSpPr>
        <p:cxnSp>
          <p:nvCxnSpPr>
            <p:cNvPr id="120" name="Straight Connector 119">
              <a:extLst>
                <a:ext uri="{FF2B5EF4-FFF2-40B4-BE49-F238E27FC236}">
                  <a16:creationId xmlns:a16="http://schemas.microsoft.com/office/drawing/2014/main" id="{E81AC6B5-2F33-1F4C-8501-F15385013FD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6827686" y="2093765"/>
              <a:ext cx="1" cy="434978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0" name="Rounded Rectangle 401">
              <a:extLst>
                <a:ext uri="{FF2B5EF4-FFF2-40B4-BE49-F238E27FC236}">
                  <a16:creationId xmlns:a16="http://schemas.microsoft.com/office/drawing/2014/main" id="{922E5BF2-C7BA-0B40-9203-AAD8BBBB047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096000" y="1600200"/>
              <a:ext cx="1497897" cy="471012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(PVA) 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Waveform/Image Viewer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2517C325-EC4E-D94E-8B7F-C838341943B5}"/>
              </a:ext>
            </a:extLst>
          </p:cNvPr>
          <p:cNvGrpSpPr/>
          <p:nvPr/>
        </p:nvGrpSpPr>
        <p:grpSpPr>
          <a:xfrm>
            <a:off x="8112865" y="2517793"/>
            <a:ext cx="954935" cy="3349607"/>
            <a:chOff x="8077200" y="2438400"/>
            <a:chExt cx="954935" cy="3349607"/>
          </a:xfrm>
        </p:grpSpPr>
        <p:sp>
          <p:nvSpPr>
            <p:cNvPr id="125" name="Rectangle 124">
              <a:extLst>
                <a:ext uri="{FF2B5EF4-FFF2-40B4-BE49-F238E27FC236}">
                  <a16:creationId xmlns:a16="http://schemas.microsoft.com/office/drawing/2014/main" id="{ECD6FF8D-8F01-0C4D-897D-A5E076769DE5}"/>
                </a:ext>
              </a:extLst>
            </p:cNvPr>
            <p:cNvSpPr/>
            <p:nvPr/>
          </p:nvSpPr>
          <p:spPr>
            <a:xfrm>
              <a:off x="8077200" y="2438400"/>
              <a:ext cx="954935" cy="3349607"/>
            </a:xfrm>
            <a:prstGeom prst="rect">
              <a:avLst/>
            </a:prstGeom>
            <a:solidFill>
              <a:srgbClr val="DF0001"/>
            </a:solidFill>
            <a:ln w="12700" cap="flat" cmpd="sng" algn="ctr">
              <a:solidFill>
                <a:srgbClr val="4472C4">
                  <a:shade val="50000"/>
                </a:srgbClr>
              </a:solidFill>
              <a:prstDash val="solid"/>
              <a:miter lim="800000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142" name="Snip Single Corner Rectangle 141">
              <a:extLst>
                <a:ext uri="{FF2B5EF4-FFF2-40B4-BE49-F238E27FC236}">
                  <a16:creationId xmlns:a16="http://schemas.microsoft.com/office/drawing/2014/main" id="{25719A6E-F238-C541-8854-95A17A87CEA4}"/>
                </a:ext>
              </a:extLst>
            </p:cNvPr>
            <p:cNvSpPr/>
            <p:nvPr/>
          </p:nvSpPr>
          <p:spPr bwMode="auto">
            <a:xfrm>
              <a:off x="8116990" y="2487941"/>
              <a:ext cx="879079" cy="340639"/>
            </a:xfrm>
            <a:prstGeom prst="snip1Rect">
              <a:avLst/>
            </a:prstGeom>
            <a:solidFill>
              <a:srgbClr val="DF0001"/>
            </a:solidFill>
            <a:ln w="9525" cap="flat" cmpd="sng" algn="ctr">
              <a:solidFill>
                <a:srgbClr val="70AD47">
                  <a:lumMod val="75000"/>
                </a:srgbClr>
              </a:solidFill>
              <a:prstDash val="solid"/>
              <a:headEnd type="none" w="med" len="med"/>
              <a:tailEnd type="none" w="med" len="me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lIns="0" tIns="0" rIns="0" bIns="0" anchor="ctr" anchorCtr="0">
              <a:normAutofit/>
            </a:bodyPr>
            <a:lstStyle/>
            <a:p>
              <a:pPr marL="0" marR="0" lvl="0" indent="0" algn="ctr" defTabSz="91440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Display Manager</a:t>
              </a:r>
            </a:p>
          </p:txBody>
        </p:sp>
        <p:sp>
          <p:nvSpPr>
            <p:cNvPr id="143" name="Rounded Rectangle 401">
              <a:extLst>
                <a:ext uri="{FF2B5EF4-FFF2-40B4-BE49-F238E27FC236}">
                  <a16:creationId xmlns:a16="http://schemas.microsoft.com/office/drawing/2014/main" id="{9797DF5F-7510-C14D-932D-4E28F5D95FF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5870" y="2857657"/>
              <a:ext cx="888343" cy="412138"/>
            </a:xfrm>
            <a:prstGeom prst="roundRect">
              <a:avLst>
                <a:gd name="adj" fmla="val 16667"/>
              </a:avLst>
            </a:prstGeom>
            <a:solidFill>
              <a:srgbClr val="DF0001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  <p:txBody>
            <a:bodyPr lIns="0" rIns="0" anchor="ctr" anchorCtr="0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kern="0" dirty="0">
                  <a:solidFill>
                    <a:prstClr val="white"/>
                  </a:solidFill>
                  <a:latin typeface="Calibri"/>
                  <a:ea typeface="+mn-ea"/>
                </a:rPr>
                <a:t>EPICS 7    HTTP</a:t>
              </a: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kern="0" dirty="0">
                  <a:solidFill>
                    <a:prstClr val="white"/>
                  </a:solidFill>
                  <a:latin typeface="Calibri" panose="020F0502020204030204"/>
                  <a:ea typeface="+mn-ea"/>
                </a:rPr>
                <a:t>Historian Data</a:t>
              </a:r>
              <a:endParaRPr lang="en-US" sz="7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cxnSp>
          <p:nvCxnSpPr>
            <p:cNvPr id="144" name="Straight Connector 143">
              <a:extLst>
                <a:ext uri="{FF2B5EF4-FFF2-40B4-BE49-F238E27FC236}">
                  <a16:creationId xmlns:a16="http://schemas.microsoft.com/office/drawing/2014/main" id="{1CE1B367-4262-194A-B063-FBC07FC22A8A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591490" y="2862872"/>
              <a:ext cx="0" cy="192942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cxnSp>
          <p:nvCxnSpPr>
            <p:cNvPr id="145" name="Straight Connector 144">
              <a:extLst>
                <a:ext uri="{FF2B5EF4-FFF2-40B4-BE49-F238E27FC236}">
                  <a16:creationId xmlns:a16="http://schemas.microsoft.com/office/drawing/2014/main" id="{61E2E711-C640-8A41-BD6C-FD55CA07617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104788" y="3052318"/>
              <a:ext cx="889188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sp>
          <p:nvSpPr>
            <p:cNvPr id="146" name="Rounded Rectangle 401">
              <a:extLst>
                <a:ext uri="{FF2B5EF4-FFF2-40B4-BE49-F238E27FC236}">
                  <a16:creationId xmlns:a16="http://schemas.microsoft.com/office/drawing/2014/main" id="{ADA99DD6-3288-6F40-81BF-DC30A72F492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95208" y="3298901"/>
              <a:ext cx="899760" cy="412138"/>
            </a:xfrm>
            <a:prstGeom prst="roundRect">
              <a:avLst>
                <a:gd name="adj" fmla="val 16667"/>
              </a:avLst>
            </a:prstGeom>
            <a:solidFill>
              <a:srgbClr val="DF0001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  <p:txBody>
            <a:bodyPr lIns="0" rIns="0" anchor="ctr" anchorCtr="0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kern="0" dirty="0">
                  <a:solidFill>
                    <a:prstClr val="white"/>
                  </a:solidFill>
                  <a:latin typeface="Calibri" panose="020F0502020204030204"/>
                  <a:ea typeface="+mn-ea"/>
                </a:rPr>
                <a:t>EPICS 7       HTTP</a:t>
              </a: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kern="0" dirty="0">
                  <a:solidFill>
                    <a:prstClr val="white"/>
                  </a:solidFill>
                  <a:latin typeface="Calibri" panose="020F0502020204030204"/>
                  <a:ea typeface="+mn-ea"/>
                </a:rPr>
                <a:t>Electronic logbook</a:t>
              </a:r>
              <a:endParaRPr lang="en-US" sz="7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cxnSp>
          <p:nvCxnSpPr>
            <p:cNvPr id="147" name="Straight Connector 146">
              <a:extLst>
                <a:ext uri="{FF2B5EF4-FFF2-40B4-BE49-F238E27FC236}">
                  <a16:creationId xmlns:a16="http://schemas.microsoft.com/office/drawing/2014/main" id="{ADCD38B4-5EF0-134E-AE75-8291DB60786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8581301" y="3306488"/>
              <a:ext cx="308" cy="192942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cxnSp>
          <p:nvCxnSpPr>
            <p:cNvPr id="148" name="Straight Connector 147">
              <a:extLst>
                <a:ext uri="{FF2B5EF4-FFF2-40B4-BE49-F238E27FC236}">
                  <a16:creationId xmlns:a16="http://schemas.microsoft.com/office/drawing/2014/main" id="{8582227E-9A05-5F42-A5CC-F1C72D53B11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094126" y="3487895"/>
              <a:ext cx="898160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sp>
          <p:nvSpPr>
            <p:cNvPr id="149" name="Rounded Rectangle 401">
              <a:extLst>
                <a:ext uri="{FF2B5EF4-FFF2-40B4-BE49-F238E27FC236}">
                  <a16:creationId xmlns:a16="http://schemas.microsoft.com/office/drawing/2014/main" id="{2B718137-D5F4-4A4F-9402-F5AF75E5068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86007" y="3746771"/>
              <a:ext cx="881051" cy="415821"/>
            </a:xfrm>
            <a:prstGeom prst="roundRect">
              <a:avLst>
                <a:gd name="adj" fmla="val 16667"/>
              </a:avLst>
            </a:prstGeom>
            <a:solidFill>
              <a:srgbClr val="DF0001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  <p:txBody>
            <a:bodyPr lIns="0" rIns="0" anchor="ctr" anchorCtr="0"/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kern="0" dirty="0">
                  <a:solidFill>
                    <a:prstClr val="white"/>
                  </a:solidFill>
                  <a:latin typeface="Calibri"/>
                  <a:ea typeface="+mn-ea"/>
                </a:rPr>
                <a:t> EPICS 7</a:t>
              </a: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kern="0" dirty="0">
                  <a:solidFill>
                    <a:prstClr val="white"/>
                  </a:solidFill>
                  <a:latin typeface="Calibri" panose="020F0502020204030204"/>
                  <a:ea typeface="+mn-ea"/>
                </a:rPr>
                <a:t>Save/Set/Restore</a:t>
              </a:r>
              <a:endParaRPr lang="en-US" sz="7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cxnSp>
          <p:nvCxnSpPr>
            <p:cNvPr id="150" name="Straight Connector 149">
              <a:extLst>
                <a:ext uri="{FF2B5EF4-FFF2-40B4-BE49-F238E27FC236}">
                  <a16:creationId xmlns:a16="http://schemas.microsoft.com/office/drawing/2014/main" id="{89BDD20A-3F6F-E143-B16E-BA13630E2BE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084925" y="3927726"/>
              <a:ext cx="879486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sp>
          <p:nvSpPr>
            <p:cNvPr id="151" name="Rounded Rectangle 401">
              <a:extLst>
                <a:ext uri="{FF2B5EF4-FFF2-40B4-BE49-F238E27FC236}">
                  <a16:creationId xmlns:a16="http://schemas.microsoft.com/office/drawing/2014/main" id="{B0C8CD2D-BC39-B741-815A-50DF07FE70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4354" y="4197882"/>
              <a:ext cx="887933" cy="412138"/>
            </a:xfrm>
            <a:prstGeom prst="roundRect">
              <a:avLst>
                <a:gd name="adj" fmla="val 16667"/>
              </a:avLst>
            </a:prstGeom>
            <a:solidFill>
              <a:srgbClr val="DF0001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  <p:txBody>
            <a:bodyPr lIns="0" rIns="0" anchor="ctr" anchorCtr="0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kern="0" dirty="0">
                  <a:solidFill>
                    <a:prstClr val="white"/>
                  </a:solidFill>
                  <a:latin typeface="Calibri"/>
                  <a:ea typeface="+mn-ea"/>
                </a:rPr>
                <a:t> EPICS 7      HTTP</a:t>
              </a: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kern="0" dirty="0">
                  <a:solidFill>
                    <a:prstClr val="white"/>
                  </a:solidFill>
                  <a:latin typeface="Calibri" panose="020F0502020204030204"/>
                  <a:ea typeface="+mn-ea"/>
                </a:rPr>
                <a:t>Alarm Service</a:t>
              </a:r>
              <a:endParaRPr lang="en-US" sz="7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cxnSp>
          <p:nvCxnSpPr>
            <p:cNvPr id="152" name="Straight Connector 151">
              <a:extLst>
                <a:ext uri="{FF2B5EF4-FFF2-40B4-BE49-F238E27FC236}">
                  <a16:creationId xmlns:a16="http://schemas.microsoft.com/office/drawing/2014/main" id="{5BB69AE8-A9AD-5A4B-B7B7-59745E408CD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526922" y="4205800"/>
              <a:ext cx="42" cy="192942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cxnSp>
          <p:nvCxnSpPr>
            <p:cNvPr id="153" name="Straight Connector 152">
              <a:extLst>
                <a:ext uri="{FF2B5EF4-FFF2-40B4-BE49-F238E27FC236}">
                  <a16:creationId xmlns:a16="http://schemas.microsoft.com/office/drawing/2014/main" id="{8D5D7AE8-5CCC-6B49-BCC2-4E038281CEA4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103270" y="4379167"/>
              <a:ext cx="889144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sp>
          <p:nvSpPr>
            <p:cNvPr id="154" name="Rounded Rectangle 401">
              <a:extLst>
                <a:ext uri="{FF2B5EF4-FFF2-40B4-BE49-F238E27FC236}">
                  <a16:creationId xmlns:a16="http://schemas.microsoft.com/office/drawing/2014/main" id="{95D76986-9DC1-5E41-843C-79979DF53B1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06285" y="4661757"/>
              <a:ext cx="886002" cy="379613"/>
            </a:xfrm>
            <a:prstGeom prst="roundRect">
              <a:avLst>
                <a:gd name="adj" fmla="val 16667"/>
              </a:avLst>
            </a:prstGeom>
            <a:solidFill>
              <a:srgbClr val="DF0001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  <p:txBody>
            <a:bodyPr lIns="0" rIns="0" anchor="ctr" anchorCtr="0"/>
            <a:lstStyle/>
            <a:p>
              <a:pPr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700" kern="0" dirty="0">
                  <a:solidFill>
                    <a:prstClr val="white"/>
                  </a:solidFill>
                  <a:latin typeface="Calibri"/>
                  <a:ea typeface="+mn-ea"/>
                </a:rPr>
                <a:t> EPICS 7          HTTP</a:t>
              </a: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sz="3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en-US" sz="800" kern="0" dirty="0">
                  <a:solidFill>
                    <a:prstClr val="white"/>
                  </a:solidFill>
                  <a:latin typeface="Calibri" panose="020F0502020204030204"/>
                  <a:ea typeface="+mn-ea"/>
                </a:rPr>
                <a:t>Logging</a:t>
              </a:r>
              <a:endParaRPr lang="en-US" sz="700" kern="0" dirty="0">
                <a:solidFill>
                  <a:prstClr val="white"/>
                </a:solidFill>
                <a:latin typeface="Calibri" panose="020F0502020204030204"/>
                <a:ea typeface="+mn-ea"/>
              </a:endParaRPr>
            </a:p>
          </p:txBody>
        </p:sp>
        <p:cxnSp>
          <p:nvCxnSpPr>
            <p:cNvPr id="155" name="Straight Connector 154">
              <a:extLst>
                <a:ext uri="{FF2B5EF4-FFF2-40B4-BE49-F238E27FC236}">
                  <a16:creationId xmlns:a16="http://schemas.microsoft.com/office/drawing/2014/main" id="{468265CA-D9BC-1542-BDC8-E6D9951DC23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8533808" y="4652046"/>
              <a:ext cx="140" cy="177715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cxnSp>
          <p:nvCxnSpPr>
            <p:cNvPr id="156" name="Straight Connector 155">
              <a:extLst>
                <a:ext uri="{FF2B5EF4-FFF2-40B4-BE49-F238E27FC236}">
                  <a16:creationId xmlns:a16="http://schemas.microsoft.com/office/drawing/2014/main" id="{93858A1B-236A-1A49-86EB-4AF71F7A4DE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106285" y="4810835"/>
              <a:ext cx="886002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innerShdw blurRad="63500" dist="50800" dir="2700000">
                <a:prstClr val="black">
                  <a:alpha val="50000"/>
                </a:prstClr>
              </a:innerShdw>
            </a:effectLst>
            <a:extLst/>
          </p:spPr>
        </p:cxnSp>
        <p:sp>
          <p:nvSpPr>
            <p:cNvPr id="171" name="TextBox 170">
              <a:extLst>
                <a:ext uri="{FF2B5EF4-FFF2-40B4-BE49-F238E27FC236}">
                  <a16:creationId xmlns:a16="http://schemas.microsoft.com/office/drawing/2014/main" id="{C924E8BB-D650-104A-88EB-7999B88B7DA4}"/>
                </a:ext>
              </a:extLst>
            </p:cNvPr>
            <p:cNvSpPr txBox="1"/>
            <p:nvPr/>
          </p:nvSpPr>
          <p:spPr>
            <a:xfrm>
              <a:off x="8099574" y="5188587"/>
              <a:ext cx="897490" cy="523220"/>
            </a:xfrm>
            <a:prstGeom prst="rect">
              <a:avLst/>
            </a:prstGeom>
            <a:solidFill>
              <a:srgbClr val="DF0001"/>
            </a:solidFill>
            <a:effectLst>
              <a:innerShdw blurRad="63500" dist="50800" dir="2700000">
                <a:prstClr val="black">
                  <a:alpha val="50000"/>
                </a:prstClr>
              </a:innerShdw>
            </a:effectLst>
          </p:spPr>
          <p:txBody>
            <a:bodyPr vert="horz" wrap="square" rtlCol="0">
              <a:spAutoFit/>
            </a:bodyPr>
            <a:lstStyle/>
            <a:p>
              <a:pPr algn="ctr" defTabSz="914400" eaLnBrk="1" fontAlgn="auto" hangingPunct="1">
                <a:spcBef>
                  <a:spcPts val="0"/>
                </a:spcBef>
                <a:spcAft>
                  <a:spcPts val="0"/>
                </a:spcAft>
              </a:pPr>
              <a:r>
                <a:rPr lang="en-US" sz="700" dirty="0">
                  <a:solidFill>
                    <a:prstClr val="white"/>
                  </a:solidFill>
                  <a:latin typeface="Calibri" panose="020F0502020204030204"/>
                  <a:ea typeface="+mn-ea"/>
                </a:rPr>
                <a:t>Leverage from / collaborate with the EPICS Community</a:t>
              </a:r>
            </a:p>
          </p:txBody>
        </p:sp>
      </p:grpSp>
      <p:sp>
        <p:nvSpPr>
          <p:cNvPr id="172" name="Snip Single Corner Rectangle 171">
            <a:extLst>
              <a:ext uri="{FF2B5EF4-FFF2-40B4-BE49-F238E27FC236}">
                <a16:creationId xmlns:a16="http://schemas.microsoft.com/office/drawing/2014/main" id="{AE79632B-4F64-B14D-8F09-A6E36937C99E}"/>
              </a:ext>
            </a:extLst>
          </p:cNvPr>
          <p:cNvSpPr/>
          <p:nvPr/>
        </p:nvSpPr>
        <p:spPr bwMode="auto">
          <a:xfrm>
            <a:off x="1409939" y="1718846"/>
            <a:ext cx="3230869" cy="701215"/>
          </a:xfrm>
          <a:prstGeom prst="snip1Rect">
            <a:avLst/>
          </a:prstGeom>
          <a:solidFill>
            <a:schemeClr val="bg1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  <a:headEnd type="none" w="med" len="med"/>
            <a:tailEnd type="none" w="med" len="me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</p:spPr>
        <p:txBody>
          <a:bodyPr lIns="0" tIns="0" rIns="0" bIns="0" anchor="t" anchorCtr="0">
            <a:normAutofit/>
          </a:bodyPr>
          <a:lstStyle/>
          <a:p>
            <a:pPr algn="ctr" defTabSz="9144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endParaRPr lang="en-US" sz="1600" kern="0" dirty="0">
              <a:solidFill>
                <a:prstClr val="black"/>
              </a:solidFill>
              <a:latin typeface="Calibri"/>
              <a:ea typeface="+mn-ea"/>
            </a:endParaRPr>
          </a:p>
        </p:txBody>
      </p:sp>
      <p:cxnSp>
        <p:nvCxnSpPr>
          <p:cNvPr id="174" name="Straight Connector 173">
            <a:extLst>
              <a:ext uri="{FF2B5EF4-FFF2-40B4-BE49-F238E27FC236}">
                <a16:creationId xmlns:a16="http://schemas.microsoft.com/office/drawing/2014/main" id="{956B09F9-2E7C-964E-B74C-75C9251552EE}"/>
              </a:ext>
            </a:extLst>
          </p:cNvPr>
          <p:cNvCxnSpPr>
            <a:cxnSpLocks noChangeShapeType="1"/>
          </p:cNvCxnSpPr>
          <p:nvPr/>
        </p:nvCxnSpPr>
        <p:spPr bwMode="auto">
          <a:xfrm flipH="1">
            <a:off x="2888208" y="1705990"/>
            <a:ext cx="1" cy="533618"/>
          </a:xfrm>
          <a:prstGeom prst="line">
            <a:avLst/>
          </a:prstGeom>
          <a:gradFill rotWithShape="1">
            <a:gsLst>
              <a:gs pos="0">
                <a:srgbClr val="4E8542">
                  <a:tint val="50000"/>
                  <a:satMod val="300000"/>
                </a:srgbClr>
              </a:gs>
              <a:gs pos="35000">
                <a:srgbClr val="4E8542">
                  <a:tint val="37000"/>
                  <a:satMod val="300000"/>
                </a:srgbClr>
              </a:gs>
              <a:gs pos="100000">
                <a:srgbClr val="4E8542">
                  <a:tint val="15000"/>
                  <a:satMod val="350000"/>
                </a:srgbClr>
              </a:gs>
            </a:gsLst>
            <a:lin ang="16200000" scaled="1"/>
          </a:gra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dash"/>
            <a:headEnd/>
            <a:tailEnd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</p:cxnSp>
      <p:sp>
        <p:nvSpPr>
          <p:cNvPr id="175" name="TextBox 174">
            <a:extLst>
              <a:ext uri="{FF2B5EF4-FFF2-40B4-BE49-F238E27FC236}">
                <a16:creationId xmlns:a16="http://schemas.microsoft.com/office/drawing/2014/main" id="{8372AFCB-BFB7-7342-847E-4C47AB17F8D8}"/>
              </a:ext>
            </a:extLst>
          </p:cNvPr>
          <p:cNvSpPr txBox="1"/>
          <p:nvPr/>
        </p:nvSpPr>
        <p:spPr>
          <a:xfrm>
            <a:off x="1468980" y="1600200"/>
            <a:ext cx="3019428" cy="184666"/>
          </a:xfrm>
          <a:prstGeom prst="rect">
            <a:avLst/>
          </a:prstGeom>
          <a:solidFill>
            <a:sysClr val="window" lastClr="FFFFFF"/>
          </a:solidFill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Physics Applications, Beam Study &amp; MCR Tools</a:t>
            </a:r>
          </a:p>
        </p:txBody>
      </p:sp>
      <p:sp>
        <p:nvSpPr>
          <p:cNvPr id="176" name="TextBox 175">
            <a:extLst>
              <a:ext uri="{FF2B5EF4-FFF2-40B4-BE49-F238E27FC236}">
                <a16:creationId xmlns:a16="http://schemas.microsoft.com/office/drawing/2014/main" id="{43B8F85F-5EA7-3B44-AA5D-00D033C12851}"/>
              </a:ext>
            </a:extLst>
          </p:cNvPr>
          <p:cNvSpPr txBox="1"/>
          <p:nvPr/>
        </p:nvSpPr>
        <p:spPr>
          <a:xfrm>
            <a:off x="1371600" y="1792069"/>
            <a:ext cx="1592808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prstClr val="black"/>
                </a:solidFill>
                <a:latin typeface="Calibri" panose="020F0502020204030204"/>
                <a:ea typeface="+mn-ea"/>
              </a:rPr>
              <a:t>PEM, </a:t>
            </a:r>
            <a:r>
              <a:rPr lang="en-US" sz="1100" dirty="0" err="1">
                <a:solidFill>
                  <a:prstClr val="black"/>
                </a:solidFill>
                <a:latin typeface="Calibri" panose="020F0502020204030204"/>
                <a:ea typeface="+mn-ea"/>
              </a:rPr>
              <a:t>sddsexperiment</a:t>
            </a:r>
            <a:r>
              <a:rPr lang="en-US" sz="1100" dirty="0">
                <a:solidFill>
                  <a:prstClr val="black"/>
                </a:solidFill>
                <a:latin typeface="Calibri" panose="020F0502020204030204"/>
                <a:ea typeface="+mn-ea"/>
              </a:rPr>
              <a:t>, 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100" dirty="0">
                <a:solidFill>
                  <a:prstClr val="black"/>
                </a:solidFill>
                <a:latin typeface="Calibri" panose="020F0502020204030204"/>
                <a:ea typeface="+mn-ea"/>
              </a:rPr>
              <a:t>1000s of scripts, …</a:t>
            </a:r>
          </a:p>
        </p:txBody>
      </p:sp>
      <p:sp>
        <p:nvSpPr>
          <p:cNvPr id="177" name="TextBox 176">
            <a:extLst>
              <a:ext uri="{FF2B5EF4-FFF2-40B4-BE49-F238E27FC236}">
                <a16:creationId xmlns:a16="http://schemas.microsoft.com/office/drawing/2014/main" id="{2DB09363-4138-D345-9E2F-C8127ADD1334}"/>
              </a:ext>
            </a:extLst>
          </p:cNvPr>
          <p:cNvSpPr txBox="1"/>
          <p:nvPr/>
        </p:nvSpPr>
        <p:spPr>
          <a:xfrm>
            <a:off x="2888208" y="1730942"/>
            <a:ext cx="1752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Save/Compare/Restore,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Archiving, Glitch logger, </a:t>
            </a:r>
          </a:p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solidFill>
                  <a:prstClr val="black"/>
                </a:solidFill>
                <a:latin typeface="Calibri" panose="020F0502020204030204"/>
                <a:ea typeface="+mn-ea"/>
              </a:rPr>
              <a:t>MPS Dump Review, </a:t>
            </a:r>
            <a:r>
              <a:rPr lang="mr-IN" sz="1000" dirty="0">
                <a:solidFill>
                  <a:prstClr val="black"/>
                </a:solidFill>
                <a:latin typeface="Calibri" panose="020F0502020204030204"/>
                <a:ea typeface="+mn-ea"/>
                <a:cs typeface="Mangal" panose="02040503050203030202" pitchFamily="18" charset="0"/>
              </a:rPr>
              <a:t>…</a:t>
            </a:r>
            <a:endParaRPr lang="en-US" sz="1000" dirty="0">
              <a:solidFill>
                <a:prstClr val="black"/>
              </a:solidFill>
              <a:latin typeface="Calibri" panose="020F0502020204030204"/>
              <a:ea typeface="+mn-ea"/>
            </a:endParaRPr>
          </a:p>
        </p:txBody>
      </p:sp>
      <p:grpSp>
        <p:nvGrpSpPr>
          <p:cNvPr id="179" name="Group 178">
            <a:extLst>
              <a:ext uri="{FF2B5EF4-FFF2-40B4-BE49-F238E27FC236}">
                <a16:creationId xmlns:a16="http://schemas.microsoft.com/office/drawing/2014/main" id="{68900C30-BABE-3342-89D8-69D21D1DF50D}"/>
              </a:ext>
            </a:extLst>
          </p:cNvPr>
          <p:cNvGrpSpPr/>
          <p:nvPr/>
        </p:nvGrpSpPr>
        <p:grpSpPr>
          <a:xfrm>
            <a:off x="5410200" y="2551012"/>
            <a:ext cx="1257245" cy="1046225"/>
            <a:chOff x="2785353" y="2937126"/>
            <a:chExt cx="1280160" cy="985479"/>
          </a:xfrm>
        </p:grpSpPr>
        <p:cxnSp>
          <p:nvCxnSpPr>
            <p:cNvPr id="180" name="Straight Connector 179">
              <a:extLst>
                <a:ext uri="{FF2B5EF4-FFF2-40B4-BE49-F238E27FC236}">
                  <a16:creationId xmlns:a16="http://schemas.microsoft.com/office/drawing/2014/main" id="{6CE214BF-F359-3046-A9FF-1EB3319ECAE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351781" y="2937126"/>
              <a:ext cx="1843" cy="273050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1" name="Rectangle 119">
              <a:extLst>
                <a:ext uri="{FF2B5EF4-FFF2-40B4-BE49-F238E27FC236}">
                  <a16:creationId xmlns:a16="http://schemas.microsoft.com/office/drawing/2014/main" id="{F85F5B17-A4A9-B14F-9A04-D637113147A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85353" y="3218916"/>
              <a:ext cx="1265734" cy="703689"/>
            </a:xfrm>
            <a:prstGeom prst="rect">
              <a:avLst/>
            </a:prstGeom>
            <a:solidFill>
              <a:sysClr val="window" lastClr="FFFFFF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tIns="0" bIns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</a:rPr>
                <a:t>EPICS IOC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</a:rPr>
                <a:t>Soft Records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</a:rPr>
                <a:t>(run control, </a:t>
              </a:r>
              <a:r>
                <a:rPr kumimoji="0" lang="en-US" sz="1050" b="0" i="0" u="none" strike="noStrike" kern="0" cap="none" spc="0" normalizeH="0" baseline="0" noProof="0" dirty="0" err="1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</a:rPr>
                <a:t>etc</a:t>
              </a: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</a:rPr>
                <a:t>)</a:t>
              </a:r>
            </a:p>
          </p:txBody>
        </p:sp>
        <p:cxnSp>
          <p:nvCxnSpPr>
            <p:cNvPr id="182" name="Straight Connector 181">
              <a:extLst>
                <a:ext uri="{FF2B5EF4-FFF2-40B4-BE49-F238E27FC236}">
                  <a16:creationId xmlns:a16="http://schemas.microsoft.com/office/drawing/2014/main" id="{272F2A2D-C5CF-564A-9313-13BCE85F051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2785353" y="3466245"/>
              <a:ext cx="1280160" cy="0"/>
            </a:xfrm>
            <a:prstGeom prst="line">
              <a:avLst/>
            </a:prstGeom>
            <a:noFill/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C7A33C6B-D704-1C4D-A488-C21F247A4C41}"/>
              </a:ext>
            </a:extLst>
          </p:cNvPr>
          <p:cNvGrpSpPr/>
          <p:nvPr/>
        </p:nvGrpSpPr>
        <p:grpSpPr>
          <a:xfrm>
            <a:off x="38597" y="3928830"/>
            <a:ext cx="1062623" cy="833238"/>
            <a:chOff x="38597" y="3928830"/>
            <a:chExt cx="1062623" cy="833238"/>
          </a:xfrm>
        </p:grpSpPr>
        <p:cxnSp>
          <p:nvCxnSpPr>
            <p:cNvPr id="160" name="Straight Connector 159">
              <a:extLst>
                <a:ext uri="{FF2B5EF4-FFF2-40B4-BE49-F238E27FC236}">
                  <a16:creationId xmlns:a16="http://schemas.microsoft.com/office/drawing/2014/main" id="{0227AE29-0522-B442-9505-9305C193B43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09600" y="3928830"/>
              <a:ext cx="0" cy="168780"/>
            </a:xfrm>
            <a:prstGeom prst="line">
              <a:avLst/>
            </a:prstGeom>
            <a:noFill/>
            <a:ln w="28575">
              <a:solidFill>
                <a:srgbClr val="006633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3" name="Rounded Rectangle 401">
              <a:extLst>
                <a:ext uri="{FF2B5EF4-FFF2-40B4-BE49-F238E27FC236}">
                  <a16:creationId xmlns:a16="http://schemas.microsoft.com/office/drawing/2014/main" id="{1502B869-20FE-AF42-B6E4-55A33DA140B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6706" y="4103822"/>
              <a:ext cx="1054514" cy="658246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Virtual Technical System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cxnSp>
          <p:nvCxnSpPr>
            <p:cNvPr id="184" name="Straight Connector 183">
              <a:extLst>
                <a:ext uri="{FF2B5EF4-FFF2-40B4-BE49-F238E27FC236}">
                  <a16:creationId xmlns:a16="http://schemas.microsoft.com/office/drawing/2014/main" id="{AA315F65-3222-4144-A8E1-3C9A772A79B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8597" y="4305465"/>
              <a:ext cx="1054514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F0A7A8C6-8124-CB41-BFB5-F93EF84F898E}"/>
              </a:ext>
            </a:extLst>
          </p:cNvPr>
          <p:cNvGrpSpPr/>
          <p:nvPr/>
        </p:nvGrpSpPr>
        <p:grpSpPr>
          <a:xfrm>
            <a:off x="1447800" y="2540464"/>
            <a:ext cx="867582" cy="1261246"/>
            <a:chOff x="2719047" y="2942387"/>
            <a:chExt cx="956943" cy="1494341"/>
          </a:xfrm>
        </p:grpSpPr>
        <p:sp>
          <p:nvSpPr>
            <p:cNvPr id="186" name="Can 47">
              <a:extLst>
                <a:ext uri="{FF2B5EF4-FFF2-40B4-BE49-F238E27FC236}">
                  <a16:creationId xmlns:a16="http://schemas.microsoft.com/office/drawing/2014/main" id="{771F34A7-EC7C-6043-BE59-429C32DE351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38508" y="4015091"/>
              <a:ext cx="844689" cy="421637"/>
            </a:xfrm>
            <a:prstGeom prst="can">
              <a:avLst>
                <a:gd name="adj" fmla="val 25000"/>
              </a:avLst>
            </a:prstGeom>
            <a:solidFill>
              <a:srgbClr val="70AD47">
                <a:lumMod val="60000"/>
                <a:lumOff val="40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Database</a:t>
              </a:r>
            </a:p>
          </p:txBody>
        </p:sp>
        <p:cxnSp>
          <p:nvCxnSpPr>
            <p:cNvPr id="187" name="Straight Connector 186">
              <a:extLst>
                <a:ext uri="{FF2B5EF4-FFF2-40B4-BE49-F238E27FC236}">
                  <a16:creationId xmlns:a16="http://schemas.microsoft.com/office/drawing/2014/main" id="{BE407640-1C84-9D46-B275-B4FCDF740FA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74823" y="3750582"/>
              <a:ext cx="0" cy="311020"/>
            </a:xfrm>
            <a:prstGeom prst="line">
              <a:avLst/>
            </a:prstGeom>
            <a:noFill/>
            <a:ln w="28575">
              <a:solidFill>
                <a:srgbClr val="006633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88" name="Straight Connector 187">
              <a:extLst>
                <a:ext uri="{FF2B5EF4-FFF2-40B4-BE49-F238E27FC236}">
                  <a16:creationId xmlns:a16="http://schemas.microsoft.com/office/drawing/2014/main" id="{9F043C52-9DD2-A445-8BBE-3481CE30697D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78599" y="2942387"/>
              <a:ext cx="0" cy="208355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89" name="Rounded Rectangle 401">
              <a:extLst>
                <a:ext uri="{FF2B5EF4-FFF2-40B4-BE49-F238E27FC236}">
                  <a16:creationId xmlns:a16="http://schemas.microsoft.com/office/drawing/2014/main" id="{6D57176D-273C-B541-A849-8CED1E459B7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446" y="3159453"/>
              <a:ext cx="946544" cy="779897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HTTP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Infrastructure Monitoring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cxnSp>
          <p:nvCxnSpPr>
            <p:cNvPr id="190" name="Straight Connector 189">
              <a:extLst>
                <a:ext uri="{FF2B5EF4-FFF2-40B4-BE49-F238E27FC236}">
                  <a16:creationId xmlns:a16="http://schemas.microsoft.com/office/drawing/2014/main" id="{00EF2DA1-2B25-6444-A46B-FC263B13888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719047" y="3398363"/>
              <a:ext cx="920914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</p:grpSp>
      <p:grpSp>
        <p:nvGrpSpPr>
          <p:cNvPr id="191" name="Group 190">
            <a:extLst>
              <a:ext uri="{FF2B5EF4-FFF2-40B4-BE49-F238E27FC236}">
                <a16:creationId xmlns:a16="http://schemas.microsoft.com/office/drawing/2014/main" id="{12290E92-37E4-6C49-9C8A-641A37003494}"/>
              </a:ext>
            </a:extLst>
          </p:cNvPr>
          <p:cNvGrpSpPr/>
          <p:nvPr/>
        </p:nvGrpSpPr>
        <p:grpSpPr>
          <a:xfrm>
            <a:off x="3505200" y="2554659"/>
            <a:ext cx="840830" cy="1261246"/>
            <a:chOff x="1880847" y="2932862"/>
            <a:chExt cx="848829" cy="1494341"/>
          </a:xfrm>
        </p:grpSpPr>
        <p:sp>
          <p:nvSpPr>
            <p:cNvPr id="192" name="Can 47">
              <a:extLst>
                <a:ext uri="{FF2B5EF4-FFF2-40B4-BE49-F238E27FC236}">
                  <a16:creationId xmlns:a16="http://schemas.microsoft.com/office/drawing/2014/main" id="{B6F84202-AE2C-2F4E-B878-77F25846F44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88935" y="4005566"/>
              <a:ext cx="796692" cy="421637"/>
            </a:xfrm>
            <a:prstGeom prst="can">
              <a:avLst>
                <a:gd name="adj" fmla="val 25000"/>
              </a:avLst>
            </a:prstGeom>
            <a:solidFill>
              <a:srgbClr val="70AD47">
                <a:lumMod val="60000"/>
                <a:lumOff val="40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Database</a:t>
              </a:r>
            </a:p>
          </p:txBody>
        </p:sp>
        <p:cxnSp>
          <p:nvCxnSpPr>
            <p:cNvPr id="193" name="Straight Connector 192">
              <a:extLst>
                <a:ext uri="{FF2B5EF4-FFF2-40B4-BE49-F238E27FC236}">
                  <a16:creationId xmlns:a16="http://schemas.microsoft.com/office/drawing/2014/main" id="{2D5E5E9A-DCB6-0741-B86D-F7300B586910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298523" y="3741057"/>
              <a:ext cx="0" cy="311020"/>
            </a:xfrm>
            <a:prstGeom prst="line">
              <a:avLst/>
            </a:prstGeom>
            <a:noFill/>
            <a:ln w="28575">
              <a:solidFill>
                <a:srgbClr val="006633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94" name="Straight Connector 193">
              <a:extLst>
                <a:ext uri="{FF2B5EF4-FFF2-40B4-BE49-F238E27FC236}">
                  <a16:creationId xmlns:a16="http://schemas.microsoft.com/office/drawing/2014/main" id="{DB4A353A-364B-344E-A78F-59095BE59A6F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302299" y="2932862"/>
              <a:ext cx="0" cy="208355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5" name="Rounded Rectangle 401">
              <a:extLst>
                <a:ext uri="{FF2B5EF4-FFF2-40B4-BE49-F238E27FC236}">
                  <a16:creationId xmlns:a16="http://schemas.microsoft.com/office/drawing/2014/main" id="{FC600989-EA99-D44D-8414-2A58C5C1150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891246" y="3149928"/>
              <a:ext cx="838430" cy="779898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HTTP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Cable Management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cxnSp>
          <p:nvCxnSpPr>
            <p:cNvPr id="196" name="Straight Connector 195">
              <a:extLst>
                <a:ext uri="{FF2B5EF4-FFF2-40B4-BE49-F238E27FC236}">
                  <a16:creationId xmlns:a16="http://schemas.microsoft.com/office/drawing/2014/main" id="{8A2DACFA-EF18-2447-9C8D-25B042960A56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1880847" y="3388838"/>
              <a:ext cx="838430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</p:grpSp>
      <p:grpSp>
        <p:nvGrpSpPr>
          <p:cNvPr id="204" name="Group 203">
            <a:extLst>
              <a:ext uri="{FF2B5EF4-FFF2-40B4-BE49-F238E27FC236}">
                <a16:creationId xmlns:a16="http://schemas.microsoft.com/office/drawing/2014/main" id="{3C2EAA79-1EE0-684C-B9F3-9E11220CFAAD}"/>
              </a:ext>
            </a:extLst>
          </p:cNvPr>
          <p:cNvGrpSpPr/>
          <p:nvPr/>
        </p:nvGrpSpPr>
        <p:grpSpPr>
          <a:xfrm>
            <a:off x="2362200" y="2553699"/>
            <a:ext cx="1057402" cy="1294364"/>
            <a:chOff x="2352867" y="2931724"/>
            <a:chExt cx="1079122" cy="1533579"/>
          </a:xfrm>
        </p:grpSpPr>
        <p:sp>
          <p:nvSpPr>
            <p:cNvPr id="205" name="Can 47">
              <a:extLst>
                <a:ext uri="{FF2B5EF4-FFF2-40B4-BE49-F238E27FC236}">
                  <a16:creationId xmlns:a16="http://schemas.microsoft.com/office/drawing/2014/main" id="{AF67B27D-8999-A745-96A8-5425ECBFDF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30632" y="4043666"/>
              <a:ext cx="886325" cy="421637"/>
            </a:xfrm>
            <a:prstGeom prst="can">
              <a:avLst>
                <a:gd name="adj" fmla="val 25000"/>
              </a:avLst>
            </a:prstGeom>
            <a:solidFill>
              <a:srgbClr val="70AD47">
                <a:lumMod val="60000"/>
                <a:lumOff val="40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Database</a:t>
              </a:r>
            </a:p>
          </p:txBody>
        </p:sp>
        <p:cxnSp>
          <p:nvCxnSpPr>
            <p:cNvPr id="206" name="Straight Connector 205">
              <a:extLst>
                <a:ext uri="{FF2B5EF4-FFF2-40B4-BE49-F238E27FC236}">
                  <a16:creationId xmlns:a16="http://schemas.microsoft.com/office/drawing/2014/main" id="{5B823FBD-A73B-0B4B-BCDF-E1379E5313B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897224" y="2931724"/>
              <a:ext cx="0" cy="1188720"/>
            </a:xfrm>
            <a:prstGeom prst="line">
              <a:avLst/>
            </a:prstGeom>
            <a:noFill/>
            <a:ln w="28575">
              <a:solidFill>
                <a:srgbClr val="006633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7" name="Rounded Rectangle 401">
              <a:extLst>
                <a:ext uri="{FF2B5EF4-FFF2-40B4-BE49-F238E27FC236}">
                  <a16:creationId xmlns:a16="http://schemas.microsoft.com/office/drawing/2014/main" id="{5FC76358-7E7E-464A-9FD4-F5E4701861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2867" y="3002818"/>
              <a:ext cx="920327" cy="377352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t" anchorCtr="0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Traveler</a:t>
              </a:r>
            </a:p>
          </p:txBody>
        </p:sp>
        <p:sp>
          <p:nvSpPr>
            <p:cNvPr id="208" name="Rounded Rectangle 401">
              <a:extLst>
                <a:ext uri="{FF2B5EF4-FFF2-40B4-BE49-F238E27FC236}">
                  <a16:creationId xmlns:a16="http://schemas.microsoft.com/office/drawing/2014/main" id="{E40D5E65-D614-D143-B273-EE90FB29933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11662" y="3183793"/>
              <a:ext cx="920327" cy="802306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 EPICS 7    HTTP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Component Database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</p:txBody>
        </p:sp>
        <p:cxnSp>
          <p:nvCxnSpPr>
            <p:cNvPr id="209" name="Straight Connector 208">
              <a:extLst>
                <a:ext uri="{FF2B5EF4-FFF2-40B4-BE49-F238E27FC236}">
                  <a16:creationId xmlns:a16="http://schemas.microsoft.com/office/drawing/2014/main" id="{AEB43938-E900-514E-A09F-7C190EE74A8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513490" y="3440921"/>
              <a:ext cx="918499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  <p:cxnSp>
          <p:nvCxnSpPr>
            <p:cNvPr id="210" name="Straight Connector 209">
              <a:extLst>
                <a:ext uri="{FF2B5EF4-FFF2-40B4-BE49-F238E27FC236}">
                  <a16:creationId xmlns:a16="http://schemas.microsoft.com/office/drawing/2014/main" id="{4C71E197-8EDB-3545-9BA0-4F4E0C794F3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037944" y="3183793"/>
              <a:ext cx="1643" cy="236995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</p:grp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6D3D6296-A3FF-1D41-9802-11709183B8DE}"/>
              </a:ext>
            </a:extLst>
          </p:cNvPr>
          <p:cNvGrpSpPr/>
          <p:nvPr/>
        </p:nvGrpSpPr>
        <p:grpSpPr>
          <a:xfrm>
            <a:off x="4393185" y="2532020"/>
            <a:ext cx="940814" cy="1116540"/>
            <a:chOff x="2729446" y="2951912"/>
            <a:chExt cx="920914" cy="1322891"/>
          </a:xfrm>
        </p:grpSpPr>
        <p:sp>
          <p:nvSpPr>
            <p:cNvPr id="212" name="Can 47">
              <a:extLst>
                <a:ext uri="{FF2B5EF4-FFF2-40B4-BE49-F238E27FC236}">
                  <a16:creationId xmlns:a16="http://schemas.microsoft.com/office/drawing/2014/main" id="{812AAFA4-505C-E14C-A56A-6D8AC869EEE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95272" y="3853166"/>
              <a:ext cx="766655" cy="421637"/>
            </a:xfrm>
            <a:prstGeom prst="can">
              <a:avLst>
                <a:gd name="adj" fmla="val 25000"/>
              </a:avLst>
            </a:prstGeom>
            <a:solidFill>
              <a:sysClr val="window" lastClr="FFFFFF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</a:rPr>
                <a:t>Database</a:t>
              </a:r>
            </a:p>
          </p:txBody>
        </p:sp>
        <p:cxnSp>
          <p:nvCxnSpPr>
            <p:cNvPr id="213" name="Straight Connector 212">
              <a:extLst>
                <a:ext uri="{FF2B5EF4-FFF2-40B4-BE49-F238E27FC236}">
                  <a16:creationId xmlns:a16="http://schemas.microsoft.com/office/drawing/2014/main" id="{357CE683-66F0-5644-BE5D-C37ECBBEDA0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74823" y="3750582"/>
              <a:ext cx="0" cy="182880"/>
            </a:xfrm>
            <a:prstGeom prst="line">
              <a:avLst/>
            </a:prstGeom>
            <a:noFill/>
            <a:ln w="28575">
              <a:solidFill>
                <a:srgbClr val="006633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14" name="Straight Connector 213">
              <a:extLst>
                <a:ext uri="{FF2B5EF4-FFF2-40B4-BE49-F238E27FC236}">
                  <a16:creationId xmlns:a16="http://schemas.microsoft.com/office/drawing/2014/main" id="{081264E2-DD23-5B4D-B8B0-7924C60785C8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3178599" y="2951912"/>
              <a:ext cx="0" cy="274320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15" name="Rounded Rectangle 401">
              <a:extLst>
                <a:ext uri="{FF2B5EF4-FFF2-40B4-BE49-F238E27FC236}">
                  <a16:creationId xmlns:a16="http://schemas.microsoft.com/office/drawing/2014/main" id="{9B89BE0A-8193-4341-A47D-3C1113C39C2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729446" y="3159453"/>
              <a:ext cx="920914" cy="582919"/>
            </a:xfrm>
            <a:prstGeom prst="roundRect">
              <a:avLst>
                <a:gd name="adj" fmla="val 16667"/>
              </a:avLst>
            </a:prstGeom>
            <a:solidFill>
              <a:sysClr val="window" lastClr="FFFFFF"/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/>
                  <a:ea typeface="+mn-ea"/>
                </a:rPr>
                <a:t>HTTP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IRMIS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cxnSp>
          <p:nvCxnSpPr>
            <p:cNvPr id="216" name="Straight Connector 215">
              <a:extLst>
                <a:ext uri="{FF2B5EF4-FFF2-40B4-BE49-F238E27FC236}">
                  <a16:creationId xmlns:a16="http://schemas.microsoft.com/office/drawing/2014/main" id="{25F86C65-7114-314D-B1BC-A79398641A2C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729446" y="3398363"/>
              <a:ext cx="920914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</p:grpSp>
      <p:sp>
        <p:nvSpPr>
          <p:cNvPr id="217" name="Rectangle 216">
            <a:extLst>
              <a:ext uri="{FF2B5EF4-FFF2-40B4-BE49-F238E27FC236}">
                <a16:creationId xmlns:a16="http://schemas.microsoft.com/office/drawing/2014/main" id="{BE52AE10-71B6-5441-B17F-4A40F8683C2E}"/>
              </a:ext>
            </a:extLst>
          </p:cNvPr>
          <p:cNvSpPr/>
          <p:nvPr/>
        </p:nvSpPr>
        <p:spPr>
          <a:xfrm>
            <a:off x="1447800" y="4028839"/>
            <a:ext cx="3492685" cy="2060872"/>
          </a:xfrm>
          <a:prstGeom prst="rect">
            <a:avLst/>
          </a:prstGeom>
          <a:noFill/>
          <a:ln w="12700" cap="flat" cmpd="sng" algn="ctr">
            <a:solidFill>
              <a:srgbClr val="4472C4">
                <a:shade val="50000"/>
              </a:srgbClr>
            </a:solidFill>
            <a:prstDash val="dash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4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9C85CA7C-71EA-6749-AA3D-FC61C3E4E30B}"/>
              </a:ext>
            </a:extLst>
          </p:cNvPr>
          <p:cNvGrpSpPr/>
          <p:nvPr/>
        </p:nvGrpSpPr>
        <p:grpSpPr>
          <a:xfrm>
            <a:off x="2966655" y="3938852"/>
            <a:ext cx="5018510" cy="1801957"/>
            <a:chOff x="2966655" y="3938852"/>
            <a:chExt cx="5018510" cy="1801957"/>
          </a:xfrm>
        </p:grpSpPr>
        <p:cxnSp>
          <p:nvCxnSpPr>
            <p:cNvPr id="123" name="Straight Connector 122">
              <a:extLst>
                <a:ext uri="{FF2B5EF4-FFF2-40B4-BE49-F238E27FC236}">
                  <a16:creationId xmlns:a16="http://schemas.microsoft.com/office/drawing/2014/main" id="{D5C18A05-28E3-984A-B726-85B64510CD3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973918" y="4411275"/>
              <a:ext cx="1373934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2857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  <p:cxnSp>
          <p:nvCxnSpPr>
            <p:cNvPr id="124" name="Straight Connector 123">
              <a:extLst>
                <a:ext uri="{FF2B5EF4-FFF2-40B4-BE49-F238E27FC236}">
                  <a16:creationId xmlns:a16="http://schemas.microsoft.com/office/drawing/2014/main" id="{343FB1F2-4262-0B41-8E87-0E7B1D5BF43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631128" y="4608507"/>
              <a:ext cx="0" cy="263395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8" name="Rectangle 119">
              <a:extLst>
                <a:ext uri="{FF2B5EF4-FFF2-40B4-BE49-F238E27FC236}">
                  <a16:creationId xmlns:a16="http://schemas.microsoft.com/office/drawing/2014/main" id="{0F58389F-A1AC-2E4C-A13F-AD182B71FDE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079273" y="4742869"/>
              <a:ext cx="1407089" cy="553313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DAQ IOCs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Technical Systems</a:t>
              </a:r>
            </a:p>
          </p:txBody>
        </p:sp>
        <p:cxnSp>
          <p:nvCxnSpPr>
            <p:cNvPr id="139" name="Straight Connector 138">
              <a:extLst>
                <a:ext uri="{FF2B5EF4-FFF2-40B4-BE49-F238E27FC236}">
                  <a16:creationId xmlns:a16="http://schemas.microsoft.com/office/drawing/2014/main" id="{AE000511-F255-EC4D-8D6E-7A6470F4EDA2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079273" y="5101144"/>
              <a:ext cx="1407089" cy="0"/>
            </a:xfrm>
            <a:prstGeom prst="line">
              <a:avLst/>
            </a:prstGeom>
            <a:noFill/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40" name="Rectangle 119">
              <a:extLst>
                <a:ext uri="{FF2B5EF4-FFF2-40B4-BE49-F238E27FC236}">
                  <a16:creationId xmlns:a16="http://schemas.microsoft.com/office/drawing/2014/main" id="{0574FDFC-C959-0D44-A1B1-FA798C2156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8107" y="4871496"/>
              <a:ext cx="1407089" cy="553313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DAQ IOCs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Technical Systems</a:t>
              </a:r>
            </a:p>
          </p:txBody>
        </p:sp>
        <p:sp>
          <p:nvSpPr>
            <p:cNvPr id="141" name="Rectangle 119">
              <a:extLst>
                <a:ext uri="{FF2B5EF4-FFF2-40B4-BE49-F238E27FC236}">
                  <a16:creationId xmlns:a16="http://schemas.microsoft.com/office/drawing/2014/main" id="{1984CA05-3271-7E47-83B4-A066E9ED54E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16940" y="5000124"/>
              <a:ext cx="1407089" cy="553313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DAQ IOCs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3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Technical Systems</a:t>
              </a:r>
            </a:p>
          </p:txBody>
        </p:sp>
        <p:cxnSp>
          <p:nvCxnSpPr>
            <p:cNvPr id="157" name="Straight Connector 156">
              <a:extLst>
                <a:ext uri="{FF2B5EF4-FFF2-40B4-BE49-F238E27FC236}">
                  <a16:creationId xmlns:a16="http://schemas.microsoft.com/office/drawing/2014/main" id="{93B2A143-FE4A-8B41-AC66-40437F985FE9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3886086" y="3941851"/>
              <a:ext cx="1437" cy="230458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58" name="Rectangle 119">
              <a:extLst>
                <a:ext uri="{FF2B5EF4-FFF2-40B4-BE49-F238E27FC236}">
                  <a16:creationId xmlns:a16="http://schemas.microsoft.com/office/drawing/2014/main" id="{5FE3BA13-AB18-9D45-829D-6EB2DE33FB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66655" y="4087764"/>
              <a:ext cx="1578319" cy="543308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IOCs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Technical Systems</a:t>
              </a:r>
            </a:p>
          </p:txBody>
        </p:sp>
        <p:cxnSp>
          <p:nvCxnSpPr>
            <p:cNvPr id="159" name="Straight Connector 158">
              <a:extLst>
                <a:ext uri="{FF2B5EF4-FFF2-40B4-BE49-F238E27FC236}">
                  <a16:creationId xmlns:a16="http://schemas.microsoft.com/office/drawing/2014/main" id="{853DC70F-C45A-024B-8448-54E9D44233E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2966655" y="4330951"/>
              <a:ext cx="1578319" cy="0"/>
            </a:xfrm>
            <a:prstGeom prst="line">
              <a:avLst/>
            </a:prstGeom>
            <a:noFill/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/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61" name="Rectangle 119">
              <a:extLst>
                <a:ext uri="{FF2B5EF4-FFF2-40B4-BE49-F238E27FC236}">
                  <a16:creationId xmlns:a16="http://schemas.microsoft.com/office/drawing/2014/main" id="{DF19689A-5F49-3A4E-910E-6C5B2B2668C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85489" y="4216391"/>
              <a:ext cx="1578319" cy="543308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IOCs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Technical Systems</a:t>
              </a:r>
            </a:p>
          </p:txBody>
        </p:sp>
        <p:sp>
          <p:nvSpPr>
            <p:cNvPr id="162" name="Rectangle 119">
              <a:extLst>
                <a:ext uri="{FF2B5EF4-FFF2-40B4-BE49-F238E27FC236}">
                  <a16:creationId xmlns:a16="http://schemas.microsoft.com/office/drawing/2014/main" id="{45D6EBBB-C4ED-7547-9A1D-02A7D2E2EC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204322" y="4345019"/>
              <a:ext cx="1578319" cy="543308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IOCs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Technical Systems</a:t>
              </a:r>
            </a:p>
          </p:txBody>
        </p:sp>
        <p:sp>
          <p:nvSpPr>
            <p:cNvPr id="163" name="Rectangle 119">
              <a:extLst>
                <a:ext uri="{FF2B5EF4-FFF2-40B4-BE49-F238E27FC236}">
                  <a16:creationId xmlns:a16="http://schemas.microsoft.com/office/drawing/2014/main" id="{90E7AE29-2959-FD41-9AB1-8E854FCA5E0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323155" y="4473647"/>
              <a:ext cx="1578319" cy="543308"/>
            </a:xfrm>
            <a:prstGeom prst="rect">
              <a:avLst/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EPICS 7 IOCs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Technical Systems</a:t>
              </a:r>
            </a:p>
          </p:txBody>
        </p:sp>
        <p:cxnSp>
          <p:nvCxnSpPr>
            <p:cNvPr id="218" name="Straight Connector 217">
              <a:extLst>
                <a:ext uri="{FF2B5EF4-FFF2-40B4-BE49-F238E27FC236}">
                  <a16:creationId xmlns:a16="http://schemas.microsoft.com/office/drawing/2014/main" id="{72A7EE22-7EB4-B14D-B7E4-F2649E86CC3E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6553200" y="3938852"/>
              <a:ext cx="0" cy="169218"/>
            </a:xfrm>
            <a:prstGeom prst="line">
              <a:avLst/>
            </a:prstGeom>
            <a:noFill/>
            <a:ln w="38100" cap="flat" cmpd="sng" algn="ctr">
              <a:solidFill>
                <a:srgbClr val="4E8542"/>
              </a:solidFill>
              <a:prstDash val="solid"/>
              <a:headEnd/>
              <a:tailEnd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grpSp>
          <p:nvGrpSpPr>
            <p:cNvPr id="219" name="Group 218">
              <a:extLst>
                <a:ext uri="{FF2B5EF4-FFF2-40B4-BE49-F238E27FC236}">
                  <a16:creationId xmlns:a16="http://schemas.microsoft.com/office/drawing/2014/main" id="{C06CD3A5-EE35-BA41-AEE0-7ED817A4C33D}"/>
                </a:ext>
              </a:extLst>
            </p:cNvPr>
            <p:cNvGrpSpPr/>
            <p:nvPr/>
          </p:nvGrpSpPr>
          <p:grpSpPr>
            <a:xfrm>
              <a:off x="5084384" y="4168736"/>
              <a:ext cx="890248" cy="504213"/>
              <a:chOff x="7511859" y="4945412"/>
              <a:chExt cx="947985" cy="525127"/>
            </a:xfrm>
          </p:grpSpPr>
          <p:sp>
            <p:nvSpPr>
              <p:cNvPr id="220" name="Rounded Rectangle 401">
                <a:extLst>
                  <a:ext uri="{FF2B5EF4-FFF2-40B4-BE49-F238E27FC236}">
                    <a16:creationId xmlns:a16="http://schemas.microsoft.com/office/drawing/2014/main" id="{F207504C-BA48-6F46-8D15-46436869102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7511859" y="4945412"/>
                <a:ext cx="947985" cy="525127"/>
              </a:xfrm>
              <a:prstGeom prst="roundRect">
                <a:avLst>
                  <a:gd name="adj" fmla="val 16667"/>
                </a:avLst>
              </a:prstGeom>
              <a:solidFill>
                <a:srgbClr val="70AD47">
                  <a:lumMod val="75000"/>
                </a:srgbClr>
              </a:soli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  <p:txBody>
              <a:bodyPr lIns="0" rIns="0" anchor="ctr" anchorCtr="0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</a:rPr>
                  <a:t> EPICS 7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rPr>
                  <a:t>DAQ Server</a:t>
                </a: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  <p:cxnSp>
            <p:nvCxnSpPr>
              <p:cNvPr id="221" name="Straight Connector 220">
                <a:extLst>
                  <a:ext uri="{FF2B5EF4-FFF2-40B4-BE49-F238E27FC236}">
                    <a16:creationId xmlns:a16="http://schemas.microsoft.com/office/drawing/2014/main" id="{66EAD44E-0737-C84F-BA52-EF3512255B60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7533451" y="5169088"/>
                <a:ext cx="918499" cy="0"/>
              </a:xfrm>
              <a:prstGeom prst="line">
                <a:avLst/>
              </a:prstGeom>
              <a:gradFill rotWithShape="1">
                <a:gsLst>
                  <a:gs pos="0">
                    <a:srgbClr val="4E8542">
                      <a:tint val="50000"/>
                      <a:satMod val="300000"/>
                    </a:srgbClr>
                  </a:gs>
                  <a:gs pos="35000">
                    <a:srgbClr val="4E8542">
                      <a:tint val="37000"/>
                      <a:satMod val="300000"/>
                    </a:srgbClr>
                  </a:gs>
                  <a:gs pos="100000">
                    <a:srgbClr val="4E854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</p:cxnSp>
        </p:grpSp>
        <p:grpSp>
          <p:nvGrpSpPr>
            <p:cNvPr id="222" name="Group 221">
              <a:extLst>
                <a:ext uri="{FF2B5EF4-FFF2-40B4-BE49-F238E27FC236}">
                  <a16:creationId xmlns:a16="http://schemas.microsoft.com/office/drawing/2014/main" id="{8464DFF1-9B34-344F-9F30-E878FBFBFF1A}"/>
                </a:ext>
              </a:extLst>
            </p:cNvPr>
            <p:cNvGrpSpPr/>
            <p:nvPr/>
          </p:nvGrpSpPr>
          <p:grpSpPr>
            <a:xfrm>
              <a:off x="6038229" y="4174323"/>
              <a:ext cx="876721" cy="493937"/>
              <a:chOff x="8516033" y="4952033"/>
              <a:chExt cx="933580" cy="592107"/>
            </a:xfrm>
          </p:grpSpPr>
          <p:sp>
            <p:nvSpPr>
              <p:cNvPr id="223" name="Rounded Rectangle 401">
                <a:extLst>
                  <a:ext uri="{FF2B5EF4-FFF2-40B4-BE49-F238E27FC236}">
                    <a16:creationId xmlns:a16="http://schemas.microsoft.com/office/drawing/2014/main" id="{82DC5D26-6663-3547-BCD3-C439437A8A1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8516033" y="4952033"/>
                <a:ext cx="933580" cy="592107"/>
              </a:xfrm>
              <a:prstGeom prst="roundRect">
                <a:avLst>
                  <a:gd name="adj" fmla="val 16667"/>
                </a:avLst>
              </a:prstGeom>
              <a:solidFill>
                <a:srgbClr val="70AD47">
                  <a:lumMod val="75000"/>
                </a:srgbClr>
              </a:soli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  <p:txBody>
              <a:bodyPr lIns="0" rIns="0" anchor="ctr" anchorCtr="0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</a:rPr>
                  <a:t> EPICS 7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rPr>
                  <a:t>DAQ Data Management</a:t>
                </a: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  <p:cxnSp>
            <p:nvCxnSpPr>
              <p:cNvPr id="224" name="Straight Connector 223">
                <a:extLst>
                  <a:ext uri="{FF2B5EF4-FFF2-40B4-BE49-F238E27FC236}">
                    <a16:creationId xmlns:a16="http://schemas.microsoft.com/office/drawing/2014/main" id="{732EED3E-32E9-A241-9A43-35646CC2C63A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8516034" y="5138466"/>
                <a:ext cx="918499" cy="0"/>
              </a:xfrm>
              <a:prstGeom prst="line">
                <a:avLst/>
              </a:prstGeom>
              <a:gradFill rotWithShape="1">
                <a:gsLst>
                  <a:gs pos="0">
                    <a:srgbClr val="4E8542">
                      <a:tint val="50000"/>
                      <a:satMod val="300000"/>
                    </a:srgbClr>
                  </a:gs>
                  <a:gs pos="35000">
                    <a:srgbClr val="4E8542">
                      <a:tint val="37000"/>
                      <a:satMod val="300000"/>
                    </a:srgbClr>
                  </a:gs>
                  <a:gs pos="100000">
                    <a:srgbClr val="4E854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</p:cxnSp>
        </p:grpSp>
        <p:grpSp>
          <p:nvGrpSpPr>
            <p:cNvPr id="225" name="Group 224">
              <a:extLst>
                <a:ext uri="{FF2B5EF4-FFF2-40B4-BE49-F238E27FC236}">
                  <a16:creationId xmlns:a16="http://schemas.microsoft.com/office/drawing/2014/main" id="{E19B53CD-2188-5E47-9D78-F38E23F1C976}"/>
                </a:ext>
              </a:extLst>
            </p:cNvPr>
            <p:cNvGrpSpPr/>
            <p:nvPr/>
          </p:nvGrpSpPr>
          <p:grpSpPr>
            <a:xfrm>
              <a:off x="6998998" y="4174323"/>
              <a:ext cx="915806" cy="478131"/>
              <a:chOff x="9466862" y="4952033"/>
              <a:chExt cx="975200" cy="497963"/>
            </a:xfrm>
          </p:grpSpPr>
          <p:sp>
            <p:nvSpPr>
              <p:cNvPr id="226" name="Rounded Rectangle 401">
                <a:extLst>
                  <a:ext uri="{FF2B5EF4-FFF2-40B4-BE49-F238E27FC236}">
                    <a16:creationId xmlns:a16="http://schemas.microsoft.com/office/drawing/2014/main" id="{3A74C789-40B1-4543-ADE0-A5F2BE7DAC7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466862" y="4952033"/>
                <a:ext cx="973542" cy="497963"/>
              </a:xfrm>
              <a:prstGeom prst="roundRect">
                <a:avLst>
                  <a:gd name="adj" fmla="val 16667"/>
                </a:avLst>
              </a:prstGeom>
              <a:solidFill>
                <a:srgbClr val="70AD47">
                  <a:lumMod val="75000"/>
                </a:srgbClr>
              </a:soli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  <p:txBody>
              <a:bodyPr lIns="0" rIns="0" anchor="ctr" anchorCtr="0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8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</a:rPr>
                  <a:t> EPICS 7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3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rPr>
                  <a:t>DAQ Processing</a:t>
                </a:r>
                <a:endParaRPr kumimoji="0" lang="en-US" sz="8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  <p:cxnSp>
            <p:nvCxnSpPr>
              <p:cNvPr id="227" name="Straight Connector 226">
                <a:extLst>
                  <a:ext uri="{FF2B5EF4-FFF2-40B4-BE49-F238E27FC236}">
                    <a16:creationId xmlns:a16="http://schemas.microsoft.com/office/drawing/2014/main" id="{FD6BA906-ADF7-6445-88BF-32A90FCEC5D6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9481942" y="5169088"/>
                <a:ext cx="960120" cy="0"/>
              </a:xfrm>
              <a:prstGeom prst="line">
                <a:avLst/>
              </a:prstGeom>
              <a:gradFill rotWithShape="1">
                <a:gsLst>
                  <a:gs pos="0">
                    <a:srgbClr val="4E8542">
                      <a:tint val="50000"/>
                      <a:satMod val="300000"/>
                    </a:srgbClr>
                  </a:gs>
                  <a:gs pos="35000">
                    <a:srgbClr val="4E8542">
                      <a:tint val="37000"/>
                      <a:satMod val="300000"/>
                    </a:srgbClr>
                  </a:gs>
                  <a:gs pos="100000">
                    <a:srgbClr val="4E854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</p:cxnSp>
        </p:grpSp>
        <p:grpSp>
          <p:nvGrpSpPr>
            <p:cNvPr id="228" name="Group 227">
              <a:extLst>
                <a:ext uri="{FF2B5EF4-FFF2-40B4-BE49-F238E27FC236}">
                  <a16:creationId xmlns:a16="http://schemas.microsoft.com/office/drawing/2014/main" id="{1537D1D4-115A-E84D-B905-EA472466AE89}"/>
                </a:ext>
              </a:extLst>
            </p:cNvPr>
            <p:cNvGrpSpPr/>
            <p:nvPr/>
          </p:nvGrpSpPr>
          <p:grpSpPr>
            <a:xfrm>
              <a:off x="7012925" y="4733688"/>
              <a:ext cx="903036" cy="447912"/>
              <a:chOff x="10512198" y="4950013"/>
              <a:chExt cx="961602" cy="466491"/>
            </a:xfrm>
          </p:grpSpPr>
          <p:sp>
            <p:nvSpPr>
              <p:cNvPr id="229" name="Rounded Rectangle 401">
                <a:extLst>
                  <a:ext uri="{FF2B5EF4-FFF2-40B4-BE49-F238E27FC236}">
                    <a16:creationId xmlns:a16="http://schemas.microsoft.com/office/drawing/2014/main" id="{81FD8FB9-78A8-CB40-AA13-1DE56C98CB3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10512198" y="4950013"/>
                <a:ext cx="961601" cy="466491"/>
              </a:xfrm>
              <a:prstGeom prst="roundRect">
                <a:avLst>
                  <a:gd name="adj" fmla="val 16667"/>
                </a:avLst>
              </a:prstGeom>
              <a:solidFill>
                <a:srgbClr val="70AD47">
                  <a:lumMod val="75000"/>
                </a:srgbClr>
              </a:soli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  <p:txBody>
              <a:bodyPr lIns="0" rIns="0" anchor="ctr" anchorCtr="0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9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/>
                    <a:ea typeface="+mn-ea"/>
                  </a:rPr>
                  <a:t> EPICS 7</a:t>
                </a: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en-US" sz="6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0" i="0" u="none" strike="noStrike" kern="0" cap="none" spc="0" normalizeH="0" baseline="0" noProof="0" dirty="0">
                    <a:ln>
                      <a:noFill/>
                    </a:ln>
                    <a:solidFill>
                      <a:prstClr val="white"/>
                    </a:solidFill>
                    <a:effectLst/>
                    <a:uLnTx/>
                    <a:uFillTx/>
                    <a:latin typeface="Calibri" panose="020F0502020204030204"/>
                    <a:ea typeface="+mn-ea"/>
                  </a:rPr>
                  <a:t>sdds2pvObject</a:t>
                </a:r>
                <a:endPara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endParaRPr>
              </a:p>
            </p:txBody>
          </p:sp>
          <p:cxnSp>
            <p:nvCxnSpPr>
              <p:cNvPr id="230" name="Straight Connector 229">
                <a:extLst>
                  <a:ext uri="{FF2B5EF4-FFF2-40B4-BE49-F238E27FC236}">
                    <a16:creationId xmlns:a16="http://schemas.microsoft.com/office/drawing/2014/main" id="{30329629-6F22-D44D-AE31-7837C80E2B3C}"/>
                  </a:ext>
                </a:extLst>
              </p:cNvPr>
              <p:cNvCxnSpPr>
                <a:cxnSpLocks noChangeShapeType="1"/>
              </p:cNvCxnSpPr>
              <p:nvPr/>
            </p:nvCxnSpPr>
            <p:spPr bwMode="auto">
              <a:xfrm>
                <a:off x="10513680" y="5166101"/>
                <a:ext cx="960120" cy="0"/>
              </a:xfrm>
              <a:prstGeom prst="line">
                <a:avLst/>
              </a:prstGeom>
              <a:gradFill rotWithShape="1">
                <a:gsLst>
                  <a:gs pos="0">
                    <a:srgbClr val="4E8542">
                      <a:tint val="50000"/>
                      <a:satMod val="300000"/>
                    </a:srgbClr>
                  </a:gs>
                  <a:gs pos="35000">
                    <a:srgbClr val="4E8542">
                      <a:tint val="37000"/>
                      <a:satMod val="300000"/>
                    </a:srgbClr>
                  </a:gs>
                  <a:gs pos="100000">
                    <a:srgbClr val="4E8542">
                      <a:tint val="15000"/>
                      <a:satMod val="350000"/>
                    </a:srgbClr>
                  </a:gs>
                </a:gsLst>
                <a:lin ang="16200000" scaled="1"/>
              </a:gradFill>
              <a:ln w="9525" cap="flat" cmpd="sng" algn="ctr">
                <a:solidFill>
                  <a:srgbClr val="4E8542">
                    <a:shade val="95000"/>
                    <a:satMod val="105000"/>
                  </a:srgbClr>
                </a:solidFill>
                <a:prstDash val="solid"/>
                <a:headEnd/>
                <a:tailEnd/>
              </a:ln>
              <a:effectLst>
                <a:outerShdw blurRad="40000" dist="20000" dir="5400000" rotWithShape="0">
                  <a:srgbClr val="000000">
                    <a:alpha val="38000"/>
                  </a:srgbClr>
                </a:outerShdw>
              </a:effectLst>
              <a:extLst/>
            </p:spPr>
          </p:cxnSp>
        </p:grpSp>
        <p:sp>
          <p:nvSpPr>
            <p:cNvPr id="231" name="Rectangle 230">
              <a:extLst>
                <a:ext uri="{FF2B5EF4-FFF2-40B4-BE49-F238E27FC236}">
                  <a16:creationId xmlns:a16="http://schemas.microsoft.com/office/drawing/2014/main" id="{0238A9BC-4E0B-8E4B-9FBD-DD1BABB72B36}"/>
                </a:ext>
              </a:extLst>
            </p:cNvPr>
            <p:cNvSpPr/>
            <p:nvPr/>
          </p:nvSpPr>
          <p:spPr>
            <a:xfrm>
              <a:off x="5029200" y="4111665"/>
              <a:ext cx="2955965" cy="1629144"/>
            </a:xfrm>
            <a:prstGeom prst="rect">
              <a:avLst/>
            </a:prstGeom>
            <a:noFill/>
            <a:ln w="12700" cap="flat" cmpd="sng" algn="ctr">
              <a:solidFill>
                <a:srgbClr val="4472C4">
                  <a:shade val="50000"/>
                </a:srgbClr>
              </a:solidFill>
              <a:prstDash val="dash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grpSp>
        <p:nvGrpSpPr>
          <p:cNvPr id="9" name="Group 8">
            <a:extLst>
              <a:ext uri="{FF2B5EF4-FFF2-40B4-BE49-F238E27FC236}">
                <a16:creationId xmlns:a16="http://schemas.microsoft.com/office/drawing/2014/main" id="{AC3BD9FD-F986-F046-BAE2-D3FABB0841CB}"/>
              </a:ext>
            </a:extLst>
          </p:cNvPr>
          <p:cNvGrpSpPr/>
          <p:nvPr/>
        </p:nvGrpSpPr>
        <p:grpSpPr>
          <a:xfrm>
            <a:off x="6908615" y="2923154"/>
            <a:ext cx="1045068" cy="783092"/>
            <a:chOff x="6908615" y="2923154"/>
            <a:chExt cx="1045068" cy="783092"/>
          </a:xfrm>
        </p:grpSpPr>
        <p:sp>
          <p:nvSpPr>
            <p:cNvPr id="137" name="Rounded Rectangle 401">
              <a:extLst>
                <a:ext uri="{FF2B5EF4-FFF2-40B4-BE49-F238E27FC236}">
                  <a16:creationId xmlns:a16="http://schemas.microsoft.com/office/drawing/2014/main" id="{7341F107-82DD-7447-B66D-CB7E9DCC4D2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908615" y="2923154"/>
              <a:ext cx="892668" cy="658246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PV Gateways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EPICS 7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  <p:sp>
          <p:nvSpPr>
            <p:cNvPr id="234" name="Rounded Rectangle 401">
              <a:extLst>
                <a:ext uri="{FF2B5EF4-FFF2-40B4-BE49-F238E27FC236}">
                  <a16:creationId xmlns:a16="http://schemas.microsoft.com/office/drawing/2014/main" id="{38FB4CA1-4258-F742-B020-E40F6FD0B0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061015" y="3048000"/>
              <a:ext cx="892668" cy="658246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PV Gateways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</a:rPr>
                <a:t>EPICS 7</a:t>
              </a:r>
              <a:endPara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endParaRPr>
            </a:p>
          </p:txBody>
        </p:sp>
      </p:grpSp>
      <p:cxnSp>
        <p:nvCxnSpPr>
          <p:cNvPr id="117" name="Straight Connector 116">
            <a:extLst>
              <a:ext uri="{FF2B5EF4-FFF2-40B4-BE49-F238E27FC236}">
                <a16:creationId xmlns:a16="http://schemas.microsoft.com/office/drawing/2014/main" id="{591472A5-8B48-8B45-ABFE-E48B2B1C840C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1416297" y="2239608"/>
            <a:ext cx="3224511" cy="0"/>
          </a:xfrm>
          <a:prstGeom prst="line">
            <a:avLst/>
          </a:prstGeom>
          <a:noFill/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cxnSp>
        <p:nvCxnSpPr>
          <p:cNvPr id="173" name="Straight Connector 172">
            <a:extLst>
              <a:ext uri="{FF2B5EF4-FFF2-40B4-BE49-F238E27FC236}">
                <a16:creationId xmlns:a16="http://schemas.microsoft.com/office/drawing/2014/main" id="{8E3EAED1-C9AB-DE4A-987C-CEE987595ECE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99974" y="2540707"/>
            <a:ext cx="0" cy="457200"/>
          </a:xfrm>
          <a:prstGeom prst="line">
            <a:avLst/>
          </a:prstGeom>
          <a:noFill/>
          <a:ln w="28575">
            <a:solidFill>
              <a:srgbClr val="006633"/>
            </a:solidFill>
            <a:round/>
            <a:headEnd/>
            <a:tailEnd/>
          </a:ln>
          <a:effectLst>
            <a:outerShdw blurRad="50800" dist="38100" dir="2700000" algn="tl" rotWithShape="0">
              <a:srgbClr val="000000">
                <a:alpha val="42998"/>
              </a:srgbClr>
            </a:outerShdw>
          </a:effectLst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</a:extLst>
        </p:spPr>
      </p:cxnSp>
      <p:sp>
        <p:nvSpPr>
          <p:cNvPr id="197" name="Rectangle 119">
            <a:extLst>
              <a:ext uri="{FF2B5EF4-FFF2-40B4-BE49-F238E27FC236}">
                <a16:creationId xmlns:a16="http://schemas.microsoft.com/office/drawing/2014/main" id="{E0B5C389-746C-3F44-89D5-EA1926CB928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2482" y="2840893"/>
            <a:ext cx="626667" cy="248711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rgbClr val="4E8542">
                <a:shade val="95000"/>
                <a:satMod val="105000"/>
              </a:srgbClr>
            </a:solidFill>
            <a:prstDash val="solid"/>
          </a:ln>
          <a:effectLst>
            <a:outerShdw blurRad="40000" dist="20000" dir="5400000" rotWithShape="0">
              <a:srgbClr val="000000">
                <a:alpha val="38000"/>
              </a:srgbClr>
            </a:outerShdw>
          </a:effectLst>
          <a:extLst/>
        </p:spPr>
        <p:txBody>
          <a:bodyPr/>
          <a:lstStyle/>
          <a:p>
            <a:pPr algn="ctr" defTabSz="342900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900" kern="0" dirty="0">
                <a:solidFill>
                  <a:prstClr val="black"/>
                </a:solidFill>
                <a:latin typeface="Calibri"/>
                <a:ea typeface="+mn-ea"/>
              </a:rPr>
              <a:t>PV List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F1CA878-3A5D-2440-A226-11789D345E1E}"/>
              </a:ext>
            </a:extLst>
          </p:cNvPr>
          <p:cNvGrpSpPr/>
          <p:nvPr/>
        </p:nvGrpSpPr>
        <p:grpSpPr>
          <a:xfrm>
            <a:off x="228600" y="2553699"/>
            <a:ext cx="1064557" cy="1294364"/>
            <a:chOff x="300303" y="2537614"/>
            <a:chExt cx="1064557" cy="1294364"/>
          </a:xfrm>
        </p:grpSpPr>
        <p:sp>
          <p:nvSpPr>
            <p:cNvPr id="198" name="Can 47">
              <a:extLst>
                <a:ext uri="{FF2B5EF4-FFF2-40B4-BE49-F238E27FC236}">
                  <a16:creationId xmlns:a16="http://schemas.microsoft.com/office/drawing/2014/main" id="{0BFFC954-491B-B74C-AD61-B8EB6763889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1000" y="3476110"/>
              <a:ext cx="983860" cy="355868"/>
            </a:xfrm>
            <a:prstGeom prst="can">
              <a:avLst>
                <a:gd name="adj" fmla="val 25000"/>
              </a:avLst>
            </a:prstGeom>
            <a:solidFill>
              <a:srgbClr val="70AD47">
                <a:lumMod val="60000"/>
                <a:lumOff val="40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Database</a:t>
              </a:r>
            </a:p>
          </p:txBody>
        </p:sp>
        <p:cxnSp>
          <p:nvCxnSpPr>
            <p:cNvPr id="199" name="Straight Connector 198">
              <a:extLst>
                <a:ext uri="{FF2B5EF4-FFF2-40B4-BE49-F238E27FC236}">
                  <a16:creationId xmlns:a16="http://schemas.microsoft.com/office/drawing/2014/main" id="{342C06BD-03AE-9745-A74A-F74141C49E81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874870" y="2537614"/>
              <a:ext cx="0" cy="1003298"/>
            </a:xfrm>
            <a:prstGeom prst="line">
              <a:avLst/>
            </a:prstGeom>
            <a:noFill/>
            <a:ln w="28575">
              <a:solidFill>
                <a:srgbClr val="006633"/>
              </a:solidFill>
              <a:round/>
              <a:headEnd/>
              <a:tailEnd/>
            </a:ln>
            <a:effectLst>
              <a:outerShdw blurRad="50800" dist="38100" dir="2700000" algn="tl" rotWithShape="0">
                <a:srgbClr val="000000">
                  <a:alpha val="42998"/>
                </a:srgbClr>
              </a:outerShdw>
            </a:effectLst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200" name="Rounded Rectangle 401">
              <a:extLst>
                <a:ext uri="{FF2B5EF4-FFF2-40B4-BE49-F238E27FC236}">
                  <a16:creationId xmlns:a16="http://schemas.microsoft.com/office/drawing/2014/main" id="{E222D32C-0F63-BF46-832D-6E74560AB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00303" y="2597618"/>
              <a:ext cx="900807" cy="318491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t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Naming Service</a:t>
              </a:r>
            </a:p>
          </p:txBody>
        </p:sp>
        <p:sp>
          <p:nvSpPr>
            <p:cNvPr id="201" name="Rounded Rectangle 401">
              <a:extLst>
                <a:ext uri="{FF2B5EF4-FFF2-40B4-BE49-F238E27FC236}">
                  <a16:creationId xmlns:a16="http://schemas.microsoft.com/office/drawing/2014/main" id="{21AC0578-53DC-8F49-9AF2-BF57D691F7A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57200" y="2750364"/>
              <a:ext cx="900807" cy="677158"/>
            </a:xfrm>
            <a:prstGeom prst="roundRect">
              <a:avLst>
                <a:gd name="adj" fmla="val 16667"/>
              </a:avLst>
            </a:prstGeom>
            <a:solidFill>
              <a:srgbClr val="70AD47">
                <a:lumMod val="75000"/>
              </a:srgbClr>
            </a:soli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  <p:txBody>
            <a:bodyPr lIns="0" rIns="0" anchor="ctr" anchorCtr="0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 EPICS 7    HTTP</a:t>
              </a: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6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0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/>
                  <a:ea typeface="+mn-ea"/>
                </a:rPr>
                <a:t>Directory Service</a:t>
              </a:r>
              <a:endParaRPr kumimoji="0" lang="en-US" sz="9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</a:endParaRPr>
            </a:p>
          </p:txBody>
        </p:sp>
        <p:cxnSp>
          <p:nvCxnSpPr>
            <p:cNvPr id="202" name="Straight Connector 201">
              <a:extLst>
                <a:ext uri="{FF2B5EF4-FFF2-40B4-BE49-F238E27FC236}">
                  <a16:creationId xmlns:a16="http://schemas.microsoft.com/office/drawing/2014/main" id="{D1C53631-17B6-DF4B-ABB5-296727504F97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458989" y="2967384"/>
              <a:ext cx="899018" cy="0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  <p:cxnSp>
          <p:nvCxnSpPr>
            <p:cNvPr id="203" name="Straight Connector 202">
              <a:extLst>
                <a:ext uri="{FF2B5EF4-FFF2-40B4-BE49-F238E27FC236}">
                  <a16:creationId xmlns:a16="http://schemas.microsoft.com/office/drawing/2014/main" id="{FBBCCDA7-696C-6543-AF2B-0C9FC98BC853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 flipH="1">
              <a:off x="972320" y="2750364"/>
              <a:ext cx="1608" cy="200027"/>
            </a:xfrm>
            <a:prstGeom prst="line">
              <a:avLst/>
            </a:prstGeom>
            <a:gradFill rotWithShape="1">
              <a:gsLst>
                <a:gs pos="0">
                  <a:srgbClr val="4E8542">
                    <a:tint val="50000"/>
                    <a:satMod val="300000"/>
                  </a:srgbClr>
                </a:gs>
                <a:gs pos="35000">
                  <a:srgbClr val="4E8542">
                    <a:tint val="37000"/>
                    <a:satMod val="300000"/>
                  </a:srgbClr>
                </a:gs>
                <a:gs pos="100000">
                  <a:srgbClr val="4E8542">
                    <a:tint val="15000"/>
                    <a:satMod val="350000"/>
                  </a:srgbClr>
                </a:gs>
              </a:gsLst>
              <a:lin ang="16200000" scaled="1"/>
            </a:gradFill>
            <a:ln w="9525" cap="flat" cmpd="sng" algn="ctr">
              <a:solidFill>
                <a:srgbClr val="4E8542">
                  <a:shade val="95000"/>
                  <a:satMod val="105000"/>
                </a:srgbClr>
              </a:solidFill>
              <a:prstDash val="solid"/>
              <a:headEnd/>
              <a:tailEnd/>
            </a:ln>
            <a:effectLst>
              <a:outerShdw blurRad="40000" dist="20000" dir="5400000" rotWithShape="0">
                <a:srgbClr val="000000">
                  <a:alpha val="38000"/>
                </a:srgbClr>
              </a:outerShdw>
            </a:effectLst>
            <a:extLst/>
          </p:spPr>
        </p:cxnSp>
      </p:grpSp>
      <p:sp>
        <p:nvSpPr>
          <p:cNvPr id="233" name="TextBox 232">
            <a:extLst>
              <a:ext uri="{FF2B5EF4-FFF2-40B4-BE49-F238E27FC236}">
                <a16:creationId xmlns:a16="http://schemas.microsoft.com/office/drawing/2014/main" id="{555D085C-CA8F-0E43-8A11-68AA76D8A227}"/>
              </a:ext>
            </a:extLst>
          </p:cNvPr>
          <p:cNvSpPr txBox="1"/>
          <p:nvPr/>
        </p:nvSpPr>
        <p:spPr>
          <a:xfrm>
            <a:off x="1416297" y="2229370"/>
            <a:ext cx="3230870" cy="198662"/>
          </a:xfrm>
          <a:prstGeom prst="rect">
            <a:avLst/>
          </a:prstGeom>
          <a:noFill/>
        </p:spPr>
        <p:txBody>
          <a:bodyPr wrap="square" tIns="0" bIns="0" rtlCol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SDDS-EPICS Toolkit</a:t>
            </a:r>
          </a:p>
        </p:txBody>
      </p:sp>
      <p:sp>
        <p:nvSpPr>
          <p:cNvPr id="178" name="TextBox 177">
            <a:extLst>
              <a:ext uri="{FF2B5EF4-FFF2-40B4-BE49-F238E27FC236}">
                <a16:creationId xmlns:a16="http://schemas.microsoft.com/office/drawing/2014/main" id="{68EB7F18-A44B-0C46-A739-D1BF81FA9506}"/>
              </a:ext>
            </a:extLst>
          </p:cNvPr>
          <p:cNvSpPr txBox="1"/>
          <p:nvPr/>
        </p:nvSpPr>
        <p:spPr>
          <a:xfrm>
            <a:off x="1416297" y="2241292"/>
            <a:ext cx="3230870" cy="198662"/>
          </a:xfrm>
          <a:prstGeom prst="rect">
            <a:avLst/>
          </a:prstGeom>
          <a:solidFill>
            <a:srgbClr val="70AD47">
              <a:lumMod val="75000"/>
            </a:srgbClr>
          </a:solidFill>
        </p:spPr>
        <p:txBody>
          <a:bodyPr wrap="square" tIns="0" bIns="0" rtlCol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</a:rPr>
              <a:t>SDDS-EPICS 7 Toolkit</a:t>
            </a:r>
          </a:p>
        </p:txBody>
      </p:sp>
      <p:pic>
        <p:nvPicPr>
          <p:cNvPr id="235" name="Picture 234">
            <a:extLst>
              <a:ext uri="{FF2B5EF4-FFF2-40B4-BE49-F238E27FC236}">
                <a16:creationId xmlns:a16="http://schemas.microsoft.com/office/drawing/2014/main" id="{470E02B0-69A9-AD48-B765-A39DD1E3E63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63927" y="436096"/>
            <a:ext cx="2231800" cy="1542229"/>
          </a:xfrm>
          <a:prstGeom prst="rect">
            <a:avLst/>
          </a:prstGeom>
        </p:spPr>
      </p:pic>
      <p:pic>
        <p:nvPicPr>
          <p:cNvPr id="236" name="Picture 235">
            <a:extLst>
              <a:ext uri="{FF2B5EF4-FFF2-40B4-BE49-F238E27FC236}">
                <a16:creationId xmlns:a16="http://schemas.microsoft.com/office/drawing/2014/main" id="{B208F938-3204-3646-8ADF-3C8BA4D7E09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13144" y="1512191"/>
            <a:ext cx="2336045" cy="13799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03285667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 Them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 Theme">
      <a:majorFont>
        <a:latin typeface="Trebuchet MS"/>
        <a:ea typeface="ＭＳ Ｐゴシック"/>
        <a:cs typeface="MS PGothic"/>
      </a:majorFont>
      <a:minorFont>
        <a:latin typeface="Calibri"/>
        <a:ea typeface="ＭＳ Ｐゴシック"/>
        <a:cs typeface="MS PGothic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Calibri" charset="0"/>
            <a:ea typeface="ＭＳ Ｐゴシック" charset="0"/>
            <a:cs typeface="MS PGothic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00B8FF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blurRad="63500" dist="38099" dir="2700000" algn="ctr" rotWithShape="0">
                  <a:schemeClr val="bg2">
                    <a:alpha val="74998"/>
                  </a:schemeClr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4572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>
            <a:srgbClr val="000000"/>
          </a:buClr>
          <a:buSzPct val="100000"/>
          <a:buFont typeface="Times New Roman" charset="0"/>
          <a:buNone/>
          <a:tabLst/>
          <a:defRPr kumimoji="0" lang="en-GB" sz="2400" b="0" i="0" u="none" strike="noStrike" cap="none" normalizeH="0" baseline="0">
            <a:ln>
              <a:noFill/>
            </a:ln>
            <a:solidFill>
              <a:schemeClr val="bg1"/>
            </a:solidFill>
            <a:effectLst/>
            <a:latin typeface="Calibri" charset="0"/>
            <a:ea typeface="ＭＳ Ｐゴシック" charset="0"/>
            <a:cs typeface="MS PGothic" charset="0"/>
          </a:defRPr>
        </a:defPPr>
      </a:lstStyle>
    </a:lnDef>
  </a:objectDefaults>
  <a:extraClrSchemeLst>
    <a:extraClrScheme>
      <a:clrScheme name="Office Them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Theme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Theme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30439</TotalTime>
  <Words>622</Words>
  <Application>Microsoft Macintosh PowerPoint</Application>
  <PresentationFormat>On-screen Show (4:3)</PresentationFormat>
  <Paragraphs>254</Paragraphs>
  <Slides>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6" baseType="lpstr">
      <vt:lpstr>DejaVu Sans</vt:lpstr>
      <vt:lpstr>MS PGothic</vt:lpstr>
      <vt:lpstr>MS PGothic</vt:lpstr>
      <vt:lpstr>Arial</vt:lpstr>
      <vt:lpstr>Calibri</vt:lpstr>
      <vt:lpstr>Calibri Light</vt:lpstr>
      <vt:lpstr>Mangal</vt:lpstr>
      <vt:lpstr>Times New Roman</vt:lpstr>
      <vt:lpstr>Trebuchet MS</vt:lpstr>
      <vt:lpstr>Wingdings</vt:lpstr>
      <vt:lpstr>1_Office Theme</vt:lpstr>
      <vt:lpstr>APS-U HLA Client Scripting Environment</vt:lpstr>
      <vt:lpstr>APS-U Controls Software Infrastructure</vt:lpstr>
      <vt:lpstr>APS/APSU Controls Software</vt:lpstr>
      <vt:lpstr>HLA Client Scripting Environment</vt:lpstr>
      <vt:lpstr>HLA Client Scripting Environment</vt:lpstr>
    </vt:vector>
  </TitlesOfParts>
  <LinksUpToDate>false</LinksUpToDate>
  <SharedDoc>false</SharedDoc>
  <HyperlinksChanged>false</HyperlinksChanged>
  <AppVersion>16.0016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Betty Waterman</dc:creator>
  <cp:lastModifiedBy>Shen, Guobao</cp:lastModifiedBy>
  <cp:revision>1082</cp:revision>
  <cp:lastPrinted>1601-01-01T00:00:00Z</cp:lastPrinted>
  <dcterms:created xsi:type="dcterms:W3CDTF">2012-08-10T18:43:07Z</dcterms:created>
  <dcterms:modified xsi:type="dcterms:W3CDTF">2018-11-14T03:09:17Z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dlc_DocId">
    <vt:lpwstr>APSU-435-24</vt:lpwstr>
  </property>
  <property fmtid="{D5CDD505-2E9C-101B-9397-08002B2CF9AE}" pid="3" name="_dlc_DocIdItemGuid">
    <vt:lpwstr>4c7dfb71-9dd9-4e5d-a0e6-06c532a9f2f4</vt:lpwstr>
  </property>
  <property fmtid="{D5CDD505-2E9C-101B-9397-08002B2CF9AE}" pid="4" name="_dlc_DocIdUrl">
    <vt:lpwstr>https://apsshare.aps.anl.gov/apsu/reviews/spx0_201208/_layouts/DocIdRedir.aspx?ID=APSU-435-24, APSU-435-24</vt:lpwstr>
  </property>
</Properties>
</file>