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7" r:id="rId1"/>
    <p:sldMasterId id="2147484456" r:id="rId2"/>
    <p:sldMasterId id="2147484510" r:id="rId3"/>
    <p:sldMasterId id="2147484518" r:id="rId4"/>
    <p:sldMasterId id="2147484498" r:id="rId5"/>
    <p:sldMasterId id="2147484486" r:id="rId6"/>
    <p:sldMasterId id="2147484434" r:id="rId7"/>
    <p:sldMasterId id="2147484001" r:id="rId8"/>
  </p:sldMasterIdLst>
  <p:notesMasterIdLst>
    <p:notesMasterId r:id="rId18"/>
  </p:notesMasterIdLst>
  <p:handoutMasterIdLst>
    <p:handoutMasterId r:id="rId19"/>
  </p:handoutMasterIdLst>
  <p:sldIdLst>
    <p:sldId id="256" r:id="rId9"/>
    <p:sldId id="317" r:id="rId10"/>
    <p:sldId id="331" r:id="rId11"/>
    <p:sldId id="328" r:id="rId12"/>
    <p:sldId id="333" r:id="rId13"/>
    <p:sldId id="334" r:id="rId14"/>
    <p:sldId id="337" r:id="rId15"/>
    <p:sldId id="335" r:id="rId16"/>
    <p:sldId id="336" r:id="rId17"/>
  </p:sldIdLst>
  <p:sldSz cx="9906000" cy="6858000" type="A4"/>
  <p:notesSz cx="6799263" cy="99298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9470EACB-0B6B-B042-9E89-B24ABC7A6291}">
          <p14:sldIdLst>
            <p14:sldId id="256"/>
            <p14:sldId id="317"/>
            <p14:sldId id="331"/>
            <p14:sldId id="328"/>
            <p14:sldId id="333"/>
            <p14:sldId id="334"/>
            <p14:sldId id="337"/>
            <p14:sldId id="335"/>
            <p14:sldId id="3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D76B"/>
    <a:srgbClr val="70C53B"/>
    <a:srgbClr val="64AF34"/>
    <a:srgbClr val="0079BE"/>
    <a:srgbClr val="005A9B"/>
    <a:srgbClr val="447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2086" autoAdjust="0"/>
  </p:normalViewPr>
  <p:slideViewPr>
    <p:cSldViewPr snapToObjects="1">
      <p:cViewPr varScale="1">
        <p:scale>
          <a:sx n="67" d="100"/>
          <a:sy n="67" d="100"/>
        </p:scale>
        <p:origin x="1368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3" d="100"/>
          <a:sy n="83" d="100"/>
        </p:scale>
        <p:origin x="33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4" y="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r">
              <a:defRPr sz="1200"/>
            </a:lvl1pPr>
          </a:lstStyle>
          <a:p>
            <a:fld id="{B91D5046-BF61-48C9-9190-476407C9A37F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4" y="9431600"/>
            <a:ext cx="2946348" cy="49649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r">
              <a:defRPr sz="1200"/>
            </a:lvl1pPr>
          </a:lstStyle>
          <a:p>
            <a:fld id="{99D4FE6A-ED66-4BD9-ADBD-FFE2BCBA7F8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5923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36" cy="496412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543" y="0"/>
            <a:ext cx="2946136" cy="496412"/>
          </a:xfrm>
          <a:prstGeom prst="rect">
            <a:avLst/>
          </a:prstGeom>
        </p:spPr>
        <p:txBody>
          <a:bodyPr vert="horz" lIns="91339" tIns="45670" rIns="91339" bIns="45670" rtlCol="0"/>
          <a:lstStyle>
            <a:lvl1pPr algn="r">
              <a:defRPr sz="1200"/>
            </a:lvl1pPr>
          </a:lstStyle>
          <a:p>
            <a:fld id="{087EF56F-38DF-483A-8A7B-3F8D707E94B1}" type="datetimeFigureOut">
              <a:rPr lang="en-AU" smtClean="0"/>
              <a:pPr/>
              <a:t>13/11/2018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368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9" tIns="45670" rIns="91339" bIns="4567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5" y="4716702"/>
            <a:ext cx="5438776" cy="4467702"/>
          </a:xfrm>
          <a:prstGeom prst="rect">
            <a:avLst/>
          </a:prstGeom>
        </p:spPr>
        <p:txBody>
          <a:bodyPr vert="horz" lIns="91339" tIns="45670" rIns="91339" bIns="456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818"/>
            <a:ext cx="2946136" cy="49641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543" y="9431818"/>
            <a:ext cx="2946136" cy="496411"/>
          </a:xfrm>
          <a:prstGeom prst="rect">
            <a:avLst/>
          </a:prstGeom>
        </p:spPr>
        <p:txBody>
          <a:bodyPr vert="horz" lIns="91339" tIns="45670" rIns="91339" bIns="45670" rtlCol="0" anchor="b"/>
          <a:lstStyle>
            <a:lvl1pPr algn="r">
              <a:defRPr sz="1200"/>
            </a:lvl1pPr>
          </a:lstStyle>
          <a:p>
            <a:fld id="{AE0F613D-4A63-485C-BD66-E24E2935EDD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825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F613D-4A63-485C-BD66-E24E2935EDDB}" type="slidenum">
              <a:rPr lang="en-AU" smtClean="0"/>
              <a:pPr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9859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F613D-4A63-485C-BD66-E24E2935EDDB}" type="slidenum">
              <a:rPr lang="en-AU" smtClean="0"/>
              <a:pPr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273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0F613D-4A63-485C-BD66-E24E2935EDDB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531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Eiger1 not listed as formal deliverable in PMP – was a milestone and key ‘stepping stone’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F613D-4A63-485C-BD66-E24E2935EDDB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674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8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1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9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03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40768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0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93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906000" cy="6021288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88504" y="5589240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56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9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04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25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79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50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30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40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105401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83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0"/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00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39201"/>
            <a:ext cx="9906000" cy="86400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6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551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906000" cy="60212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8504" y="5589240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682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65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8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78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867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35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118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7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A7D2C649-6107-0C4B-9517-5C10A57B9FBE}" type="datetimeFigureOut">
              <a:rPr lang="en-US"/>
              <a:pPr>
                <a:defRPr/>
              </a:pPr>
              <a:t>11/13/2018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295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0"/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46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91200"/>
            <a:ext cx="9163050" cy="1470025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853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77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571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220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23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732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329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93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9877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628800"/>
            <a:ext cx="8089900" cy="329830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9849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91200"/>
            <a:ext cx="9163050" cy="1470025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11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860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703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02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962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090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382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702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6144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628800"/>
            <a:ext cx="8089900" cy="329830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30915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916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295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24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6625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10022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11324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05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841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657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6246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spc="-150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8603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515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093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717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752725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4636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6862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236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320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793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53406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4805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95300" y="2924944"/>
            <a:ext cx="89154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NSTO-logo-In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55" y="1512900"/>
            <a:ext cx="4828691" cy="84914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495300" y="4293096"/>
            <a:ext cx="89154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ust-Synchrotron-vector-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pic>
        <p:nvPicPr>
          <p:cNvPr id="5" name="Picture 4" descr="Victoria-StateGov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6197977"/>
            <a:ext cx="792088" cy="45149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en-AU" sz="1000" dirty="0">
                <a:solidFill>
                  <a:schemeClr val="bg1"/>
                </a:solidFill>
              </a:rPr>
              <a:t>synchrotron.org.au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473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95300" y="2924944"/>
            <a:ext cx="8915400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NSTO-logo-In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55" y="1512900"/>
            <a:ext cx="4828691" cy="849140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495300" y="4293096"/>
            <a:ext cx="8915400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ust-Synchrotron-vector-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pic>
        <p:nvPicPr>
          <p:cNvPr id="18" name="Picture 17" descr="Victoria-StateGov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6197977"/>
            <a:ext cx="792088" cy="451490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en-AU" sz="1000" dirty="0">
                <a:solidFill>
                  <a:schemeClr val="bg1"/>
                </a:solidFill>
              </a:rPr>
              <a:t>synchrotron.org.au </a:t>
            </a:r>
          </a:p>
        </p:txBody>
      </p:sp>
    </p:spTree>
    <p:extLst>
      <p:ext uri="{BB962C8B-B14F-4D97-AF65-F5344CB8AC3E}">
        <p14:creationId xmlns:p14="http://schemas.microsoft.com/office/powerpoint/2010/main" val="380875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7" r:id="rId1"/>
    <p:sldLayoutId id="2147484458" r:id="rId2"/>
    <p:sldLayoutId id="2147484472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9906000" cy="836711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6" name="Picture 5" descr="ANSTO-logo-Inline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75" y="151504"/>
            <a:ext cx="3077524" cy="541192"/>
          </a:xfrm>
          <a:prstGeom prst="rect">
            <a:avLst/>
          </a:prstGeom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542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9"/>
            <a:ext cx="8007350" cy="324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pic>
        <p:nvPicPr>
          <p:cNvPr id="10" name="Picture 9" descr="Aust-Synchrotron-vector-grey.eps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synchrotron.org.au </a:t>
            </a:r>
          </a:p>
        </p:txBody>
      </p:sp>
    </p:spTree>
    <p:extLst>
      <p:ext uri="{BB962C8B-B14F-4D97-AF65-F5344CB8AC3E}">
        <p14:creationId xmlns:p14="http://schemas.microsoft.com/office/powerpoint/2010/main" val="28488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24" r:id="rId4"/>
    <p:sldLayoutId id="2147484533" r:id="rId5"/>
    <p:sldLayoutId id="2147484534" r:id="rId6"/>
    <p:sldLayoutId id="2147484535" r:id="rId7"/>
    <p:sldLayoutId id="2147484536" r:id="rId8"/>
    <p:sldLayoutId id="2147484537" r:id="rId9"/>
    <p:sldLayoutId id="2147484538" r:id="rId10"/>
    <p:sldLayoutId id="2147484525" r:id="rId11"/>
    <p:sldLayoutId id="214748451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906000" cy="83671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 descr="ANSTO-logo-Inline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75" y="151504"/>
            <a:ext cx="3077524" cy="541192"/>
          </a:xfrm>
          <a:prstGeom prst="rect">
            <a:avLst/>
          </a:prstGeom>
        </p:spPr>
      </p:pic>
      <p:pic>
        <p:nvPicPr>
          <p:cNvPr id="8" name="Picture 7" descr="Aust-Synchrotron-vector-grey.eps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9"/>
            <a:ext cx="8007350" cy="324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synchrotron.org.au </a:t>
            </a:r>
          </a:p>
        </p:txBody>
      </p:sp>
    </p:spTree>
    <p:extLst>
      <p:ext uri="{BB962C8B-B14F-4D97-AF65-F5344CB8AC3E}">
        <p14:creationId xmlns:p14="http://schemas.microsoft.com/office/powerpoint/2010/main" val="239960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9" r:id="rId1"/>
    <p:sldLayoutId id="2147484520" r:id="rId2"/>
    <p:sldLayoutId id="2147484521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22" r:id="rId11"/>
    <p:sldLayoutId id="2147484523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9120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8"/>
            <a:ext cx="8007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906000" cy="548679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69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9" r:id="rId1"/>
    <p:sldLayoutId id="2147484500" r:id="rId2"/>
    <p:sldLayoutId id="2147484501" r:id="rId3"/>
    <p:sldLayoutId id="2147484502" r:id="rId4"/>
    <p:sldLayoutId id="2147484503" r:id="rId5"/>
    <p:sldLayoutId id="2147484504" r:id="rId6"/>
    <p:sldLayoutId id="2147484505" r:id="rId7"/>
    <p:sldLayoutId id="2147484506" r:id="rId8"/>
    <p:sldLayoutId id="2147484507" r:id="rId9"/>
    <p:sldLayoutId id="2147484508" r:id="rId10"/>
    <p:sldLayoutId id="214748450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9120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8"/>
            <a:ext cx="8007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9906000" cy="548679"/>
          </a:xfrm>
          <a:prstGeom prst="rect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4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8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6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48" r:id="rId9"/>
    <p:sldLayoutId id="2147484349" r:id="rId10"/>
    <p:sldLayoutId id="2147484383" r:id="rId11"/>
    <p:sldLayoutId id="2147484466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3futhh356pk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liftm@ansto.gov.a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4720" y="3060250"/>
            <a:ext cx="69060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u="sng" dirty="0" smtClean="0">
                <a:solidFill>
                  <a:schemeClr val="bg1"/>
                </a:solidFill>
              </a:rPr>
              <a:t>EPICS Solution for EPSON Robots</a:t>
            </a:r>
            <a:endParaRPr lang="en-AU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520" y="4581128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</a:rPr>
              <a:t>Speaker: Dr Mark Clift</a:t>
            </a:r>
            <a:endParaRPr lang="en-AU" dirty="0">
              <a:solidFill>
                <a:schemeClr val="bg1"/>
              </a:solidFill>
            </a:endParaRPr>
          </a:p>
          <a:p>
            <a:pPr algn="ctr"/>
            <a:r>
              <a:rPr lang="en-AU" dirty="0">
                <a:solidFill>
                  <a:schemeClr val="bg1"/>
                </a:solidFill>
              </a:rPr>
              <a:t>Date: </a:t>
            </a:r>
            <a:r>
              <a:rPr lang="en-AU" dirty="0" smtClean="0">
                <a:solidFill>
                  <a:schemeClr val="bg1"/>
                </a:solidFill>
              </a:rPr>
              <a:t>12/11/2018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1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r>
              <a:rPr lang="en-AU" dirty="0" smtClean="0"/>
              <a:t>EPSON robots</a:t>
            </a:r>
          </a:p>
          <a:p>
            <a:r>
              <a:rPr lang="en-AU" dirty="0" smtClean="0"/>
              <a:t>RC-620, RC-700 controllers</a:t>
            </a:r>
          </a:p>
          <a:p>
            <a:r>
              <a:rPr lang="en-AU" dirty="0" smtClean="0"/>
              <a:t>Ethernet connected</a:t>
            </a:r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Features</a:t>
            </a:r>
            <a:endParaRPr lang="en-AU" sz="34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25" y="3068960"/>
            <a:ext cx="4182383" cy="24100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2" y="2636912"/>
            <a:ext cx="4536504" cy="340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9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64" y="870547"/>
            <a:ext cx="9505056" cy="5400600"/>
          </a:xfrm>
        </p:spPr>
        <p:txBody>
          <a:bodyPr/>
          <a:lstStyle/>
          <a:p>
            <a:r>
              <a:rPr lang="en-AU" dirty="0" smtClean="0"/>
              <a:t>EPSON 4-6 axis robots</a:t>
            </a:r>
          </a:p>
          <a:p>
            <a:r>
              <a:rPr lang="en-AU" dirty="0" smtClean="0"/>
              <a:t>Multiple robots per controller supported</a:t>
            </a:r>
          </a:p>
          <a:p>
            <a:r>
              <a:rPr lang="en-AU" dirty="0" smtClean="0"/>
              <a:t>Utilise all robot facilities (Vision, force sensing, TP)</a:t>
            </a:r>
          </a:p>
          <a:p>
            <a:r>
              <a:rPr lang="en-AU" dirty="0" smtClean="0"/>
              <a:t>Designed to integrate any application</a:t>
            </a:r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-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-128"/>
                <a:cs typeface="Arial"/>
              </a:rPr>
              <a:t>Features</a:t>
            </a:r>
            <a:endParaRPr kumimoji="0" lang="en-AU" sz="34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charset="-128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040" y="3850495"/>
            <a:ext cx="1809750" cy="2524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36" y="3588557"/>
            <a:ext cx="4953000" cy="27860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087" y="3023494"/>
            <a:ext cx="1531266" cy="14580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3429" y="5112557"/>
            <a:ext cx="1803077" cy="104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3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480" y="864096"/>
            <a:ext cx="9073008" cy="5733256"/>
          </a:xfrm>
        </p:spPr>
        <p:txBody>
          <a:bodyPr/>
          <a:lstStyle/>
          <a:p>
            <a:r>
              <a:rPr lang="en-AU" sz="2400" dirty="0" smtClean="0"/>
              <a:t>Major components:</a:t>
            </a:r>
          </a:p>
          <a:p>
            <a:pPr lvl="1"/>
            <a:r>
              <a:rPr lang="en-AU" sz="2200" dirty="0" smtClean="0"/>
              <a:t>A network server written in the robot native language (SPEL)</a:t>
            </a:r>
          </a:p>
          <a:p>
            <a:pPr lvl="2"/>
            <a:r>
              <a:rPr lang="en-AU" sz="1800" dirty="0" smtClean="0"/>
              <a:t>Foreground – manipulator</a:t>
            </a:r>
          </a:p>
          <a:p>
            <a:pPr lvl="2"/>
            <a:r>
              <a:rPr lang="en-AU" sz="1800" dirty="0" smtClean="0"/>
              <a:t>Background – logic, data, IO</a:t>
            </a:r>
          </a:p>
          <a:p>
            <a:pPr lvl="1"/>
            <a:r>
              <a:rPr lang="en-AU" sz="2200" dirty="0" smtClean="0"/>
              <a:t>Function name resolution service – DLL .NET </a:t>
            </a:r>
            <a:r>
              <a:rPr lang="en-AU" sz="2200" dirty="0" err="1" smtClean="0"/>
              <a:t>c++</a:t>
            </a:r>
            <a:endParaRPr lang="en-AU" sz="2200" dirty="0" smtClean="0"/>
          </a:p>
          <a:p>
            <a:pPr lvl="1"/>
            <a:r>
              <a:rPr lang="en-AU" sz="2200" dirty="0"/>
              <a:t>F</a:t>
            </a:r>
            <a:r>
              <a:rPr lang="en-AU" sz="2200" dirty="0" smtClean="0"/>
              <a:t>orce sensing module – DLL .NET </a:t>
            </a:r>
            <a:r>
              <a:rPr lang="en-AU" sz="2200" dirty="0" err="1" smtClean="0"/>
              <a:t>c++</a:t>
            </a:r>
            <a:endParaRPr lang="en-AU" sz="2200" dirty="0" smtClean="0"/>
          </a:p>
          <a:p>
            <a:pPr lvl="1"/>
            <a:r>
              <a:rPr lang="en-AU" sz="2200" dirty="0" smtClean="0"/>
              <a:t>An </a:t>
            </a:r>
            <a:r>
              <a:rPr lang="en-AU" sz="2200" dirty="0"/>
              <a:t>EPICS database </a:t>
            </a:r>
            <a:r>
              <a:rPr lang="en-AU" sz="2200" dirty="0" smtClean="0"/>
              <a:t>for robot </a:t>
            </a:r>
            <a:r>
              <a:rPr lang="en-AU" sz="2200" dirty="0"/>
              <a:t>operations (</a:t>
            </a:r>
            <a:r>
              <a:rPr lang="en-AU" sz="2200" dirty="0" err="1"/>
              <a:t>eg</a:t>
            </a:r>
            <a:r>
              <a:rPr lang="en-AU" sz="2200" dirty="0"/>
              <a:t>. motor </a:t>
            </a:r>
            <a:r>
              <a:rPr lang="en-AU" sz="2200" dirty="0" smtClean="0"/>
              <a:t>on, brake on)</a:t>
            </a:r>
          </a:p>
          <a:p>
            <a:pPr lvl="1"/>
            <a:r>
              <a:rPr lang="en-AU" sz="2200" dirty="0" smtClean="0"/>
              <a:t>Python interface to generic EPICS database</a:t>
            </a:r>
          </a:p>
          <a:p>
            <a:pPr lvl="1"/>
            <a:r>
              <a:rPr lang="en-AU" sz="2200" dirty="0" smtClean="0"/>
              <a:t>Set of EDM screens – Engineering</a:t>
            </a:r>
          </a:p>
          <a:p>
            <a:pPr lvl="1"/>
            <a:endParaRPr lang="en-AU" sz="2200" dirty="0"/>
          </a:p>
          <a:p>
            <a:pPr lvl="1"/>
            <a:endParaRPr lang="en-AU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Components</a:t>
            </a:r>
            <a:endParaRPr lang="en-AU" sz="3400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527758"/>
              </p:ext>
            </p:extLst>
          </p:nvPr>
        </p:nvGraphicFramePr>
        <p:xfrm>
          <a:off x="2727412" y="4725144"/>
          <a:ext cx="4598888" cy="1516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7520">
                  <a:extLst>
                    <a:ext uri="{9D8B030D-6E8A-4147-A177-3AD203B41FA5}">
                      <a16:colId xmlns:a16="http://schemas.microsoft.com/office/drawing/2014/main" val="1070307411"/>
                    </a:ext>
                  </a:extLst>
                </a:gridCol>
                <a:gridCol w="479884">
                  <a:extLst>
                    <a:ext uri="{9D8B030D-6E8A-4147-A177-3AD203B41FA5}">
                      <a16:colId xmlns:a16="http://schemas.microsoft.com/office/drawing/2014/main" val="3342487054"/>
                    </a:ext>
                  </a:extLst>
                </a:gridCol>
                <a:gridCol w="683471">
                  <a:extLst>
                    <a:ext uri="{9D8B030D-6E8A-4147-A177-3AD203B41FA5}">
                      <a16:colId xmlns:a16="http://schemas.microsoft.com/office/drawing/2014/main" val="2921943717"/>
                    </a:ext>
                  </a:extLst>
                </a:gridCol>
                <a:gridCol w="698013">
                  <a:extLst>
                    <a:ext uri="{9D8B030D-6E8A-4147-A177-3AD203B41FA5}">
                      <a16:colId xmlns:a16="http://schemas.microsoft.com/office/drawing/2014/main" val="54878706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Attribute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Epson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Supplied</a:t>
                      </a:r>
                      <a:endParaRPr lang="en-A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42273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Max sample frequency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500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28000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>
                          <a:effectLst/>
                        </a:rPr>
                        <a:t>Hz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755457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Sample frequency run-time adjustable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No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Yes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967831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 dirty="0">
                          <a:effectLst/>
                        </a:rPr>
                        <a:t>Averaging run-time adjustable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No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u="none" strike="noStrike">
                          <a:effectLst/>
                        </a:rPr>
                        <a:t>Yes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259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59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Components</a:t>
            </a:r>
            <a:endParaRPr lang="en-AU" sz="34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704" y="936104"/>
            <a:ext cx="5184576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7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Safety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488" y="980728"/>
            <a:ext cx="921702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Dual redundant safety inputs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Teach mode – Teach pendant – Can be used to block user operations during robot recovery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Network server shows operators robot mode (</a:t>
            </a:r>
            <a:r>
              <a:rPr lang="en-AU" sz="2400" dirty="0" err="1" smtClean="0"/>
              <a:t>eg</a:t>
            </a:r>
            <a:r>
              <a:rPr lang="en-AU" sz="2400" dirty="0" smtClean="0"/>
              <a:t>. program or teach)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Robot cannot move when safety bad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Network server can still control IO – Open grippers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Network server can still run background tasks (</a:t>
            </a:r>
            <a:r>
              <a:rPr lang="en-AU" sz="2400" dirty="0" err="1" smtClean="0"/>
              <a:t>eg</a:t>
            </a:r>
            <a:r>
              <a:rPr lang="en-AU" sz="2400" dirty="0" smtClean="0"/>
              <a:t>. Send sample port status to GUI client)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200" dirty="0"/>
          </a:p>
        </p:txBody>
      </p:sp>
      <p:pic>
        <p:nvPicPr>
          <p:cNvPr id="4" name="Picture 2" descr="Image result for Epson TP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8" y="4390338"/>
            <a:ext cx="2710929" cy="180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Epson TP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8" name="AutoShape 8" descr="Image result for Epson TP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813" y="4588601"/>
            <a:ext cx="2609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9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Application development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488" y="980728"/>
            <a:ext cx="921702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Generic robot EPICS database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Add application specific database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sz="2400" dirty="0"/>
              <a:t>Generic python </a:t>
            </a:r>
            <a:r>
              <a:rPr lang="en-AU" sz="2400" dirty="0" smtClean="0"/>
              <a:t>interface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Add application python</a:t>
            </a:r>
            <a:endParaRPr lang="en-AU" sz="24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sz="2400" dirty="0"/>
              <a:t>EDM Engineering </a:t>
            </a:r>
            <a:r>
              <a:rPr lang="en-AU" sz="2400" dirty="0" smtClean="0"/>
              <a:t>screens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Add application specific screens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AU" sz="2400" dirty="0"/>
              <a:t>Robot </a:t>
            </a:r>
            <a:r>
              <a:rPr lang="en-AU" sz="2400" dirty="0" smtClean="0"/>
              <a:t>application – in SPEL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200" dirty="0"/>
          </a:p>
        </p:txBody>
      </p:sp>
      <p:sp>
        <p:nvSpPr>
          <p:cNvPr id="2" name="AutoShape 2" descr="Image result for Epson TP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8" name="AutoShape 8" descr="Image result for Epson TP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016" y="1124744"/>
            <a:ext cx="4275629" cy="487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9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Examples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4488" y="980728"/>
            <a:ext cx="921702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MX1 </a:t>
            </a:r>
            <a:r>
              <a:rPr lang="en-AU" sz="2400" dirty="0" smtClean="0"/>
              <a:t>sample mounting – SSRL cheetah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MX2 sample mounting – SSRL cheetah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PD sample mounting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200" dirty="0"/>
          </a:p>
        </p:txBody>
      </p:sp>
      <p:pic>
        <p:nvPicPr>
          <p:cNvPr id="7" name="3futhh356p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21720" y="2276872"/>
            <a:ext cx="678475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7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E27778-1CA7-4271-A8F7-799C9D8CA2D0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9060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360363" algn="l"/>
            <a:r>
              <a:rPr lang="en-AU" sz="3400" dirty="0" smtClean="0">
                <a:solidFill>
                  <a:schemeClr val="bg1"/>
                </a:solidFill>
              </a:rPr>
              <a:t>Contact</a:t>
            </a:r>
            <a:endParaRPr lang="en-AU" sz="34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4488" y="980728"/>
            <a:ext cx="9217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To obtain the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Email</a:t>
            </a:r>
            <a:r>
              <a:rPr lang="en-AU" sz="2400" dirty="0"/>
              <a:t>: </a:t>
            </a:r>
            <a:r>
              <a:rPr lang="en-AU" sz="2400" dirty="0" smtClean="0">
                <a:hlinkClick r:id="rId2"/>
              </a:rPr>
              <a:t>cliftm@ansto.gov.au</a:t>
            </a:r>
            <a:endParaRPr lang="en-AU" sz="2400" dirty="0"/>
          </a:p>
        </p:txBody>
      </p:sp>
      <p:sp>
        <p:nvSpPr>
          <p:cNvPr id="7" name="Rectangle 6"/>
          <p:cNvSpPr/>
          <p:nvPr/>
        </p:nvSpPr>
        <p:spPr>
          <a:xfrm>
            <a:off x="560512" y="3501008"/>
            <a:ext cx="92170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A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200" dirty="0"/>
          </a:p>
        </p:txBody>
      </p:sp>
    </p:spTree>
    <p:extLst>
      <p:ext uri="{BB962C8B-B14F-4D97-AF65-F5344CB8AC3E}">
        <p14:creationId xmlns:p14="http://schemas.microsoft.com/office/powerpoint/2010/main" val="121863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Header - blue -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Header - grey -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Blu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Grey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ooter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ooter - 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ANSTO-ANM-TEMPLATE</Template>
  <TotalTime>14609</TotalTime>
  <Words>283</Words>
  <Application>Microsoft Office PowerPoint</Application>
  <PresentationFormat>A4 Paper (210x297 mm)</PresentationFormat>
  <Paragraphs>63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ＭＳ Ｐゴシック</vt:lpstr>
      <vt:lpstr>Arial</vt:lpstr>
      <vt:lpstr>Calibri</vt:lpstr>
      <vt:lpstr>Title - Blue</vt:lpstr>
      <vt:lpstr>Title - Grey</vt:lpstr>
      <vt:lpstr>1_Header - blue - logo</vt:lpstr>
      <vt:lpstr>Header - grey - logo</vt:lpstr>
      <vt:lpstr>2_Blue Top</vt:lpstr>
      <vt:lpstr>1_Grey Top</vt:lpstr>
      <vt:lpstr>Footer - blue</vt:lpstr>
      <vt:lpstr>Footer - grey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O'BRIEN, Clare</dc:creator>
  <cp:lastModifiedBy>CLIFT, Mark</cp:lastModifiedBy>
  <cp:revision>629</cp:revision>
  <cp:lastPrinted>2018-06-29T02:56:23Z</cp:lastPrinted>
  <dcterms:created xsi:type="dcterms:W3CDTF">2015-09-04T04:19:26Z</dcterms:created>
  <dcterms:modified xsi:type="dcterms:W3CDTF">2018-11-13T11:22:49Z</dcterms:modified>
  <cp:contentStatus/>
</cp:coreProperties>
</file>