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74" r:id="rId4"/>
    <p:sldId id="266" r:id="rId5"/>
    <p:sldId id="275" r:id="rId6"/>
    <p:sldId id="269" r:id="rId7"/>
    <p:sldId id="270" r:id="rId8"/>
    <p:sldId id="276" r:id="rId9"/>
    <p:sldId id="267" r:id="rId10"/>
    <p:sldId id="271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04" autoAdjust="0"/>
    <p:restoredTop sz="94660"/>
  </p:normalViewPr>
  <p:slideViewPr>
    <p:cSldViewPr>
      <p:cViewPr varScale="1">
        <p:scale>
          <a:sx n="64" d="100"/>
          <a:sy n="64" d="100"/>
        </p:scale>
        <p:origin x="13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9B23F-56AD-4F27-B1AD-6E502056620B}" type="datetimeFigureOut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12867-F5E2-4E1A-904B-BC68C6B58A8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3919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AB958-7C7B-454D-BAE2-E5E636E8052D}" type="datetime1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5375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06090"/>
          </a:xfrm>
        </p:spPr>
        <p:txBody>
          <a:bodyPr/>
          <a:lstStyle>
            <a:lvl1pPr>
              <a:defRPr u="sng" baseline="0"/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AE86F-4E8A-40F7-AFAD-166183ABB79C}" type="datetime1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810128" y="-32469"/>
            <a:ext cx="370384" cy="365125"/>
          </a:xfrm>
        </p:spPr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17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7EDE2-8A36-481B-A335-97D259177C30}" type="datetime1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2877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44B15-0928-42D8-A617-B916FE1FF2D7}" type="datetime1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059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EF636-72A6-46C7-AE27-03337EFEC24D}" type="datetime1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6653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97782-22CB-4B5D-9E50-D73AEDFC45A9}" type="datetime1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233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7295D-0415-41B6-8E92-D834ACDD35E5}" type="datetime1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8446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15A70-698D-4E6B-BE02-15C0DD766525}" type="datetime1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361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7E23F-8658-4DDB-B142-B8AC6A3E3A73}" type="datetime1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5417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90B8D-C475-471E-908F-D07A266D690F}" type="datetime1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219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52191-ED48-43D3-A70F-791CA156569E}" type="datetime1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3971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8954A-E9F8-4B6F-A36E-174D4605DF31}" type="datetime1">
              <a:rPr kumimoji="1" lang="ja-JP" altLang="en-US" smtClean="0"/>
              <a:pPr/>
              <a:t>2018/11/14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D1596-DAA6-453E-8754-394087E0512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4328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9602E1-0664-4CA6-BE9F-8F20A2F19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52" y="-11562"/>
            <a:ext cx="9159417" cy="686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628800"/>
            <a:ext cx="7772400" cy="1470025"/>
          </a:xfrm>
        </p:spPr>
        <p:txBody>
          <a:bodyPr>
            <a:normAutofit/>
          </a:bodyPr>
          <a:lstStyle/>
          <a:p>
            <a:r>
              <a:rPr kumimoji="1" lang="en-US" altLang="ja-JP" sz="3600" b="1" dirty="0">
                <a:solidFill>
                  <a:srgbClr val="FFFF00"/>
                </a:solidFill>
              </a:rPr>
              <a:t>Injection Archive System for </a:t>
            </a:r>
            <a:r>
              <a:rPr kumimoji="1" lang="en-US" altLang="ja-JP" sz="3600" b="1" dirty="0" err="1">
                <a:solidFill>
                  <a:srgbClr val="FFFF00"/>
                </a:solidFill>
              </a:rPr>
              <a:t>SuperKEKB</a:t>
            </a:r>
            <a:endParaRPr kumimoji="1" lang="ja-JP" altLang="en-US" sz="3600" b="1" dirty="0">
              <a:solidFill>
                <a:srgbClr val="FFFF00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5229200"/>
            <a:ext cx="6400800" cy="864096"/>
          </a:xfrm>
        </p:spPr>
        <p:txBody>
          <a:bodyPr/>
          <a:lstStyle/>
          <a:p>
            <a:r>
              <a:rPr kumimoji="1" lang="en-US" altLang="ja-JP" b="1" dirty="0">
                <a:solidFill>
                  <a:srgbClr val="FFFF00"/>
                </a:solidFill>
              </a:rPr>
              <a:t>Hiroshi Kaji (KEK)</a:t>
            </a:r>
            <a:endParaRPr kumimoji="1" lang="ja-JP" alt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91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FEB61A-91D7-451F-9896-2106FDA4B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Overview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0622343-11B9-4F9A-B703-482848449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9B033F-0162-483D-8C82-7EA9B0152F88}"/>
              </a:ext>
            </a:extLst>
          </p:cNvPr>
          <p:cNvSpPr txBox="1"/>
          <p:nvPr/>
        </p:nvSpPr>
        <p:spPr>
          <a:xfrm>
            <a:off x="1043608" y="1118349"/>
            <a:ext cx="68407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Archive Objects:</a:t>
            </a:r>
          </a:p>
          <a:p>
            <a:r>
              <a:rPr lang="en-US" altLang="ja-JP" sz="2400" dirty="0"/>
              <a:t>	EPICS PVs for </a:t>
            </a:r>
            <a:r>
              <a:rPr lang="en-US" altLang="ja-JP" sz="2400" dirty="0" err="1"/>
              <a:t>SuperKEKB</a:t>
            </a:r>
            <a:r>
              <a:rPr lang="en-US" altLang="ja-JP" sz="2400" dirty="0"/>
              <a:t> accelerator </a:t>
            </a:r>
            <a:br>
              <a:rPr lang="en-US" altLang="ja-JP" sz="2400" dirty="0"/>
            </a:br>
            <a:br>
              <a:rPr lang="en-US" altLang="ja-JP" sz="2400" dirty="0"/>
            </a:br>
            <a:r>
              <a:rPr lang="en-US" altLang="ja-JP" sz="2400" dirty="0"/>
              <a:t>System Configuration:</a:t>
            </a:r>
          </a:p>
          <a:p>
            <a:r>
              <a:rPr lang="en-US" altLang="ja-JP" sz="2400" dirty="0"/>
              <a:t>	Standalone PC</a:t>
            </a:r>
            <a:br>
              <a:rPr lang="en-US" altLang="ja-JP" sz="2400" dirty="0"/>
            </a:br>
            <a:r>
              <a:rPr lang="en-US" altLang="ja-JP" sz="2400" dirty="0"/>
              <a:t>	  - OS: CentOS7 </a:t>
            </a:r>
            <a:r>
              <a:rPr lang="en-US" altLang="ja-JP" sz="2400" dirty="0" err="1"/>
              <a:t>linux</a:t>
            </a:r>
            <a:r>
              <a:rPr lang="en-US" altLang="ja-JP" sz="2400" dirty="0"/>
              <a:t> </a:t>
            </a:r>
            <a:br>
              <a:rPr lang="en-US" altLang="ja-JP" sz="2400" dirty="0"/>
            </a:br>
            <a:r>
              <a:rPr lang="en-US" altLang="ja-JP" sz="2400" dirty="0"/>
              <a:t>	  - CSS archiver</a:t>
            </a:r>
            <a:br>
              <a:rPr lang="en-US" altLang="ja-JP" sz="2400" dirty="0"/>
            </a:br>
            <a:r>
              <a:rPr lang="en-US" altLang="ja-JP" sz="2400" dirty="0"/>
              <a:t>	  - PostgreSQL</a:t>
            </a:r>
            <a:br>
              <a:rPr lang="en-US" altLang="ja-JP" sz="2400" dirty="0"/>
            </a:br>
            <a:r>
              <a:rPr lang="en-US" altLang="ja-JP" sz="2400" dirty="0"/>
              <a:t>	VME/VxWorks IOC with EVR</a:t>
            </a:r>
            <a:br>
              <a:rPr lang="en-US" altLang="ja-JP" sz="2400" dirty="0"/>
            </a:br>
            <a:r>
              <a:rPr lang="en-US" altLang="ja-JP" sz="2400" dirty="0"/>
              <a:t>	</a:t>
            </a:r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lang="en-US" altLang="ja-JP" sz="2400" dirty="0"/>
              <a:t>CPU: MVME5565</a:t>
            </a:r>
            <a:br>
              <a:rPr lang="en-US" altLang="ja-JP" sz="2400" dirty="0"/>
            </a:br>
            <a:r>
              <a:rPr lang="en-US" altLang="ja-JP" sz="2400" dirty="0"/>
              <a:t>	</a:t>
            </a:r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lang="en-US" altLang="ja-JP" sz="2400" dirty="0"/>
              <a:t>EVR: VME-EVR-230RF</a:t>
            </a:r>
            <a:br>
              <a:rPr lang="en-US" altLang="ja-JP" sz="2400" dirty="0"/>
            </a:br>
            <a:br>
              <a:rPr lang="en-US" altLang="ja-JP" sz="2400" dirty="0"/>
            </a:br>
            <a:r>
              <a:rPr lang="en-US" altLang="ja-JP" sz="2400" dirty="0"/>
              <a:t>Retreat software:</a:t>
            </a:r>
          </a:p>
          <a:p>
            <a:r>
              <a:rPr lang="en-US" altLang="ja-JP" sz="2400" dirty="0"/>
              <a:t>	ROOT</a:t>
            </a:r>
            <a:endParaRPr kumimoji="1" lang="ja-JP" altLang="en-US" sz="2400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DF82681-3978-48AE-A2F4-042243723E9F}"/>
              </a:ext>
            </a:extLst>
          </p:cNvPr>
          <p:cNvGrpSpPr/>
          <p:nvPr/>
        </p:nvGrpSpPr>
        <p:grpSpPr>
          <a:xfrm>
            <a:off x="4299727" y="2564904"/>
            <a:ext cx="4664761" cy="1944216"/>
            <a:chOff x="4299727" y="2564904"/>
            <a:chExt cx="4664761" cy="194421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475BD406-D4C7-4033-A267-8B7F25DFBC34}"/>
                </a:ext>
              </a:extLst>
            </p:cNvPr>
            <p:cNvSpPr txBox="1"/>
            <p:nvPr/>
          </p:nvSpPr>
          <p:spPr>
            <a:xfrm>
              <a:off x="7020272" y="2564904"/>
              <a:ext cx="1440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b="1" dirty="0">
                  <a:solidFill>
                    <a:srgbClr val="FF0000"/>
                  </a:solidFill>
                </a:rPr>
                <a:t>Archiver</a:t>
              </a:r>
              <a:endParaRPr kumimoji="1" lang="ja-JP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3C83625-9170-4FF9-AAFF-1C25C6DAF40C}"/>
                </a:ext>
              </a:extLst>
            </p:cNvPr>
            <p:cNvSpPr txBox="1"/>
            <p:nvPr/>
          </p:nvSpPr>
          <p:spPr>
            <a:xfrm>
              <a:off x="7020272" y="4047455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b="1" dirty="0">
                  <a:solidFill>
                    <a:srgbClr val="0070C0"/>
                  </a:solidFill>
                </a:rPr>
                <a:t>Data collector</a:t>
              </a:r>
              <a:endParaRPr kumimoji="1" lang="ja-JP" altLang="en-US" sz="2400" b="1" dirty="0">
                <a:solidFill>
                  <a:srgbClr val="0070C0"/>
                </a:solidFill>
              </a:endParaRPr>
            </a:p>
          </p:txBody>
        </p:sp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AE287B17-4D0B-4387-8925-BE23E78C0D04}"/>
                </a:ext>
              </a:extLst>
            </p:cNvPr>
            <p:cNvCxnSpPr/>
            <p:nvPr/>
          </p:nvCxnSpPr>
          <p:spPr>
            <a:xfrm flipH="1">
              <a:off x="4299727" y="2804781"/>
              <a:ext cx="27360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矢印コネクタ 11">
              <a:extLst>
                <a:ext uri="{FF2B5EF4-FFF2-40B4-BE49-F238E27FC236}">
                  <a16:creationId xmlns:a16="http://schemas.microsoft.com/office/drawing/2014/main" id="{2F9D2C37-0B81-429B-A510-6DEC1246059C}"/>
                </a:ext>
              </a:extLst>
            </p:cNvPr>
            <p:cNvCxnSpPr/>
            <p:nvPr/>
          </p:nvCxnSpPr>
          <p:spPr>
            <a:xfrm flipH="1">
              <a:off x="5688312" y="4261292"/>
              <a:ext cx="1332000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9877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Archived data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EE69D0-7024-40DE-B454-3F004E3E6F4E}"/>
              </a:ext>
            </a:extLst>
          </p:cNvPr>
          <p:cNvSpPr txBox="1"/>
          <p:nvPr/>
        </p:nvSpPr>
        <p:spPr>
          <a:xfrm>
            <a:off x="755576" y="1124744"/>
            <a:ext cx="7704856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Followings are recorded in </a:t>
            </a:r>
            <a:r>
              <a:rPr kumimoji="1" lang="en-US" altLang="ja-JP" sz="2400" b="1" u="sng" dirty="0"/>
              <a:t>pulse-by-pulse</a:t>
            </a:r>
            <a:br>
              <a:rPr kumimoji="1" lang="en-US" altLang="ja-JP" sz="2400" dirty="0"/>
            </a:br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kumimoji="1" lang="en-US" altLang="ja-JP" sz="2400" dirty="0"/>
              <a:t>Shot ID</a:t>
            </a:r>
            <a:br>
              <a:rPr kumimoji="1" lang="en-US" altLang="ja-JP" sz="2400" dirty="0"/>
            </a:br>
            <a:r>
              <a:rPr kumimoji="1" lang="en-US" altLang="ja-JP" sz="2400" dirty="0"/>
              <a:t>  - Injection RF-bucket#</a:t>
            </a:r>
            <a:br>
              <a:rPr kumimoji="1" lang="en-US" altLang="ja-JP" sz="2400" dirty="0"/>
            </a:br>
            <a:r>
              <a:rPr kumimoji="1" lang="en-US" altLang="ja-JP" sz="2400" dirty="0"/>
              <a:t>  - Bunch current before injection (for 1</a:t>
            </a:r>
            <a:r>
              <a:rPr kumimoji="1" lang="en-US" altLang="ja-JP" sz="2400" baseline="30000" dirty="0"/>
              <a:t>st</a:t>
            </a:r>
            <a:r>
              <a:rPr kumimoji="1" lang="en-US" altLang="ja-JP" sz="2400" dirty="0"/>
              <a:t> injection bunch)</a:t>
            </a:r>
            <a:br>
              <a:rPr kumimoji="1" lang="en-US" altLang="ja-JP" sz="2400" dirty="0"/>
            </a:br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lang="en-US" altLang="ja-JP" sz="2400" dirty="0"/>
              <a:t>Bunch</a:t>
            </a:r>
            <a:r>
              <a:rPr lang="ja-JP" altLang="en-US" sz="2400" dirty="0"/>
              <a:t> </a:t>
            </a:r>
            <a:r>
              <a:rPr lang="en-US" altLang="ja-JP" sz="2400" dirty="0"/>
              <a:t>current</a:t>
            </a:r>
            <a:r>
              <a:rPr lang="ja-JP" altLang="en-US" sz="2400" dirty="0"/>
              <a:t> </a:t>
            </a:r>
            <a:r>
              <a:rPr lang="en-US" altLang="ja-JP" sz="2400" dirty="0"/>
              <a:t>before</a:t>
            </a:r>
            <a:r>
              <a:rPr lang="ja-JP" altLang="en-US" sz="2400" dirty="0"/>
              <a:t> </a:t>
            </a:r>
            <a:r>
              <a:rPr lang="en-US" altLang="ja-JP" sz="2400" dirty="0"/>
              <a:t>injection</a:t>
            </a:r>
            <a:r>
              <a:rPr lang="ja-JP" altLang="en-US" sz="2400" dirty="0"/>
              <a:t> </a:t>
            </a:r>
            <a:r>
              <a:rPr lang="en-US" altLang="ja-JP" sz="2400" dirty="0"/>
              <a:t>(for</a:t>
            </a:r>
            <a:r>
              <a:rPr lang="ja-JP" altLang="en-US" sz="2400" dirty="0"/>
              <a:t> </a:t>
            </a:r>
            <a:r>
              <a:rPr lang="en-US" altLang="ja-JP" sz="2400" dirty="0"/>
              <a:t>2</a:t>
            </a:r>
            <a:r>
              <a:rPr lang="en-US" altLang="ja-JP" sz="2400" baseline="30000" dirty="0"/>
              <a:t>nd</a:t>
            </a:r>
            <a:r>
              <a:rPr lang="ja-JP" altLang="en-US" sz="2400" dirty="0"/>
              <a:t> </a:t>
            </a:r>
            <a:r>
              <a:rPr lang="en-US" altLang="ja-JP" sz="2400" dirty="0"/>
              <a:t>injection</a:t>
            </a:r>
            <a:r>
              <a:rPr lang="ja-JP" altLang="en-US" sz="2400" dirty="0"/>
              <a:t> </a:t>
            </a:r>
            <a:r>
              <a:rPr lang="en-US" altLang="ja-JP" sz="2400" dirty="0"/>
              <a:t>bunch)</a:t>
            </a:r>
            <a:br>
              <a:rPr lang="en-US" altLang="ja-JP" sz="2400" dirty="0"/>
            </a:br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lang="en-US" altLang="ja-JP" sz="2400" dirty="0"/>
              <a:t>Bunch current after injection (for 1</a:t>
            </a:r>
            <a:r>
              <a:rPr lang="en-US" altLang="ja-JP" sz="2400" baseline="30000" dirty="0"/>
              <a:t>st</a:t>
            </a:r>
            <a:r>
              <a:rPr lang="en-US" altLang="ja-JP" sz="2400" dirty="0"/>
              <a:t> injection bunch)</a:t>
            </a:r>
            <a:br>
              <a:rPr lang="en-US" altLang="ja-JP" sz="2400" dirty="0"/>
            </a:br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lang="en-US" altLang="ja-JP" sz="2400" dirty="0"/>
              <a:t>Bunch</a:t>
            </a:r>
            <a:r>
              <a:rPr lang="ja-JP" altLang="en-US" sz="2400" dirty="0"/>
              <a:t> </a:t>
            </a:r>
            <a:r>
              <a:rPr lang="en-US" altLang="ja-JP" sz="2400" dirty="0"/>
              <a:t>current</a:t>
            </a:r>
            <a:r>
              <a:rPr lang="ja-JP" altLang="en-US" sz="2400" dirty="0"/>
              <a:t> </a:t>
            </a:r>
            <a:r>
              <a:rPr lang="en-US" altLang="ja-JP" sz="2400" dirty="0"/>
              <a:t>after</a:t>
            </a:r>
            <a:r>
              <a:rPr lang="ja-JP" altLang="en-US" sz="2400" dirty="0"/>
              <a:t> </a:t>
            </a:r>
            <a:r>
              <a:rPr lang="en-US" altLang="ja-JP" sz="2400" dirty="0"/>
              <a:t>injection</a:t>
            </a:r>
            <a:r>
              <a:rPr lang="ja-JP" altLang="en-US" sz="2400" dirty="0"/>
              <a:t> </a:t>
            </a:r>
            <a:r>
              <a:rPr lang="en-US" altLang="ja-JP" sz="2400" dirty="0"/>
              <a:t>(for 2</a:t>
            </a:r>
            <a:r>
              <a:rPr lang="en-US" altLang="ja-JP" sz="2400" baseline="30000" dirty="0"/>
              <a:t>nd</a:t>
            </a:r>
            <a:r>
              <a:rPr lang="en-US" altLang="ja-JP" sz="2400" dirty="0"/>
              <a:t> injection bunch)</a:t>
            </a:r>
            <a:br>
              <a:rPr lang="en-US" altLang="ja-JP" sz="2400" dirty="0"/>
            </a:br>
            <a:r>
              <a:rPr lang="en-US" altLang="ja-JP" sz="2400" dirty="0"/>
              <a:t>  - 1</a:t>
            </a:r>
            <a:r>
              <a:rPr lang="en-US" altLang="ja-JP" sz="2400" baseline="30000" dirty="0"/>
              <a:t>st</a:t>
            </a:r>
            <a:r>
              <a:rPr lang="en-US" altLang="ja-JP" sz="2400" dirty="0"/>
              <a:t> bunch current at the end of beam transport</a:t>
            </a:r>
            <a:br>
              <a:rPr lang="en-US" altLang="ja-JP" sz="2400" dirty="0"/>
            </a:br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lang="en-US" altLang="ja-JP" sz="2400" dirty="0"/>
              <a:t>2</a:t>
            </a:r>
            <a:r>
              <a:rPr lang="en-US" altLang="ja-JP" sz="2400" baseline="30000" dirty="0"/>
              <a:t>nd</a:t>
            </a:r>
            <a:r>
              <a:rPr lang="ja-JP" altLang="en-US" sz="2400" dirty="0"/>
              <a:t> </a:t>
            </a:r>
            <a:r>
              <a:rPr lang="en-US" altLang="ja-JP" sz="2400" dirty="0"/>
              <a:t>bunch</a:t>
            </a:r>
            <a:r>
              <a:rPr lang="ja-JP" altLang="en-US" sz="2400" dirty="0"/>
              <a:t> </a:t>
            </a:r>
            <a:r>
              <a:rPr lang="en-US" altLang="ja-JP" sz="2400" dirty="0"/>
              <a:t>current</a:t>
            </a:r>
            <a:r>
              <a:rPr lang="ja-JP" altLang="en-US" sz="2400" dirty="0"/>
              <a:t> </a:t>
            </a:r>
            <a:r>
              <a:rPr lang="en-US" altLang="ja-JP" sz="2400" dirty="0"/>
              <a:t>at</a:t>
            </a:r>
            <a:r>
              <a:rPr lang="ja-JP" altLang="en-US" sz="2400" dirty="0"/>
              <a:t> </a:t>
            </a:r>
            <a:r>
              <a:rPr lang="en-US" altLang="ja-JP" sz="2400" dirty="0"/>
              <a:t>the</a:t>
            </a:r>
            <a:r>
              <a:rPr lang="ja-JP" altLang="en-US" sz="2400" dirty="0"/>
              <a:t> </a:t>
            </a:r>
            <a:r>
              <a:rPr lang="en-US" altLang="ja-JP" sz="2400" dirty="0"/>
              <a:t>end</a:t>
            </a:r>
            <a:r>
              <a:rPr lang="ja-JP" altLang="en-US" sz="2400" dirty="0"/>
              <a:t> </a:t>
            </a:r>
            <a:r>
              <a:rPr lang="en-US" altLang="ja-JP" sz="2400" dirty="0"/>
              <a:t>of</a:t>
            </a:r>
            <a:r>
              <a:rPr lang="ja-JP" altLang="en-US" sz="2400" dirty="0"/>
              <a:t> </a:t>
            </a:r>
            <a:r>
              <a:rPr lang="en-US" altLang="ja-JP" sz="2400" dirty="0"/>
              <a:t>beam</a:t>
            </a:r>
            <a:r>
              <a:rPr lang="ja-JP" altLang="en-US" sz="2400" dirty="0"/>
              <a:t> </a:t>
            </a:r>
            <a:r>
              <a:rPr lang="en-US" altLang="ja-JP" sz="2400" dirty="0"/>
              <a:t>transport</a:t>
            </a:r>
            <a:endParaRPr kumimoji="1" lang="ja-JP" altLang="en-US" sz="24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0FB42A-10F6-4B3F-83DA-841F97D14ED6}"/>
              </a:ext>
            </a:extLst>
          </p:cNvPr>
          <p:cNvSpPr txBox="1"/>
          <p:nvPr/>
        </p:nvSpPr>
        <p:spPr>
          <a:xfrm>
            <a:off x="755576" y="4869160"/>
            <a:ext cx="7704856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Followings are record when they are processed</a:t>
            </a:r>
            <a:br>
              <a:rPr lang="en-US" altLang="ja-JP" sz="2400" dirty="0"/>
            </a:br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lang="en-US" altLang="ja-JP" sz="2400" dirty="0"/>
              <a:t>Injection</a:t>
            </a:r>
            <a:r>
              <a:rPr lang="ja-JP" altLang="en-US" sz="2400" dirty="0"/>
              <a:t> </a:t>
            </a:r>
            <a:r>
              <a:rPr lang="en-US" altLang="ja-JP" sz="2400" dirty="0"/>
              <a:t>septum</a:t>
            </a:r>
            <a:r>
              <a:rPr lang="ja-JP" altLang="en-US" sz="2400" dirty="0"/>
              <a:t> </a:t>
            </a:r>
            <a:r>
              <a:rPr lang="en-US" altLang="ja-JP" sz="2400" dirty="0"/>
              <a:t>angle</a:t>
            </a:r>
            <a:br>
              <a:rPr lang="en-US" altLang="ja-JP" sz="2400" dirty="0"/>
            </a:br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lang="en-US" altLang="ja-JP" sz="2400" dirty="0"/>
              <a:t>RF</a:t>
            </a:r>
            <a:r>
              <a:rPr lang="ja-JP" altLang="en-US" sz="2400" dirty="0"/>
              <a:t> </a:t>
            </a:r>
            <a:r>
              <a:rPr lang="en-US" altLang="ja-JP" sz="2400" dirty="0"/>
              <a:t>phase</a:t>
            </a:r>
            <a:r>
              <a:rPr lang="ja-JP" altLang="en-US" sz="2400" dirty="0"/>
              <a:t> </a:t>
            </a:r>
            <a:r>
              <a:rPr lang="en-US" altLang="ja-JP" sz="2400" dirty="0"/>
              <a:t>of</a:t>
            </a:r>
            <a:r>
              <a:rPr lang="ja-JP" altLang="en-US" sz="2400" dirty="0"/>
              <a:t> </a:t>
            </a:r>
            <a:r>
              <a:rPr lang="en-US" altLang="ja-JP" sz="2400" dirty="0"/>
              <a:t>main ring</a:t>
            </a:r>
            <a:br>
              <a:rPr lang="en-US" altLang="ja-JP" sz="2400" dirty="0"/>
            </a:br>
            <a:r>
              <a:rPr lang="en-US" altLang="ja-JP" sz="2400" dirty="0"/>
              <a:t>  - </a:t>
            </a:r>
            <a:r>
              <a:rPr lang="en-US" altLang="ja-JP" sz="2400" dirty="0" err="1"/>
              <a:t>etc</a:t>
            </a:r>
            <a:r>
              <a:rPr lang="en-US" altLang="ja-JP" sz="2400" dirty="0"/>
              <a:t> ...</a:t>
            </a:r>
            <a:endParaRPr kumimoji="1" lang="ja-JP" altLang="en-US" sz="2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CB935C9-1FB0-4FE7-821A-0E533F50F839}"/>
              </a:ext>
            </a:extLst>
          </p:cNvPr>
          <p:cNvSpPr txBox="1"/>
          <p:nvPr/>
        </p:nvSpPr>
        <p:spPr>
          <a:xfrm rot="20342390">
            <a:off x="6550529" y="782655"/>
            <a:ext cx="26924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0070C0"/>
                </a:solidFill>
              </a:rPr>
              <a:t>Using </a:t>
            </a:r>
            <a:br>
              <a:rPr kumimoji="1" lang="en-US" altLang="ja-JP" sz="2800" b="1" dirty="0">
                <a:solidFill>
                  <a:srgbClr val="0070C0"/>
                </a:solidFill>
              </a:rPr>
            </a:br>
            <a:r>
              <a:rPr kumimoji="1" lang="en-US" altLang="ja-JP" sz="2800" b="1" dirty="0">
                <a:solidFill>
                  <a:srgbClr val="0070C0"/>
                </a:solidFill>
              </a:rPr>
              <a:t>“data collector”</a:t>
            </a:r>
            <a:endParaRPr kumimoji="1" lang="ja-JP" alt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95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DF7E5C-C1B5-4E5D-87A1-5B22B24FB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System Configuration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7450CFA-95F7-45EA-B767-CA511EF01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777" y="894730"/>
            <a:ext cx="6471655" cy="2480364"/>
          </a:xfrm>
          <a:prstGeom prst="rect">
            <a:avLst/>
          </a:prstGeom>
        </p:spPr>
      </p:pic>
      <p:pic>
        <p:nvPicPr>
          <p:cNvPr id="6" name="Picture 2" descr="E:\DCIM\103NC1J1\DSC_02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66731" y="3355163"/>
            <a:ext cx="3909768" cy="261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E:\DCIM\103NC1J1\DSC_027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2" t="23896" r="3640" b="22445"/>
          <a:stretch/>
        </p:blipFill>
        <p:spPr bwMode="auto">
          <a:xfrm>
            <a:off x="3923928" y="3878779"/>
            <a:ext cx="5000497" cy="1998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131840" y="5877272"/>
            <a:ext cx="57925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VME/VxWorks IOC with Event Receiver</a:t>
            </a:r>
            <a:br>
              <a:rPr kumimoji="1" lang="en-US" altLang="ja-JP" dirty="0"/>
            </a:br>
            <a:r>
              <a:rPr lang="ja-JP" altLang="en-US" dirty="0"/>
              <a:t>  </a:t>
            </a:r>
            <a:r>
              <a:rPr lang="en-US" altLang="ja-JP" dirty="0"/>
              <a:t>- Precisely process between every two injection pulse</a:t>
            </a:r>
            <a:br>
              <a:rPr lang="en-US" altLang="ja-JP" dirty="0"/>
            </a:br>
            <a:r>
              <a:rPr lang="ja-JP" altLang="en-US" dirty="0"/>
              <a:t>  </a:t>
            </a:r>
            <a:r>
              <a:rPr lang="en-US" altLang="ja-JP" dirty="0"/>
              <a:t>- Collect injection RF-bucket# and shot ID from data buffer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5496" y="1772816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Database server (</a:t>
            </a:r>
            <a:r>
              <a:rPr kumimoji="1" lang="en-US" altLang="ja-JP" b="1" dirty="0">
                <a:solidFill>
                  <a:srgbClr val="FF0000"/>
                </a:solidFill>
              </a:rPr>
              <a:t>archiver</a:t>
            </a:r>
            <a:r>
              <a:rPr kumimoji="1" lang="en-US" altLang="ja-JP" dirty="0"/>
              <a:t>)</a:t>
            </a:r>
            <a:br>
              <a:rPr kumimoji="1" lang="en-US" altLang="ja-JP" dirty="0"/>
            </a:br>
            <a:r>
              <a:rPr lang="ja-JP" altLang="en-US" dirty="0"/>
              <a:t>  </a:t>
            </a:r>
            <a:r>
              <a:rPr lang="en-US" altLang="ja-JP" dirty="0"/>
              <a:t>- CSS Archiver</a:t>
            </a:r>
            <a:br>
              <a:rPr lang="en-US" altLang="ja-JP" dirty="0"/>
            </a:br>
            <a:r>
              <a:rPr lang="ja-JP" altLang="en-US" dirty="0"/>
              <a:t>  </a:t>
            </a:r>
            <a:r>
              <a:rPr lang="en-US" altLang="ja-JP" dirty="0"/>
              <a:t>- </a:t>
            </a:r>
            <a:r>
              <a:rPr lang="en-US" altLang="ja-JP" dirty="0" err="1"/>
              <a:t>postgreSQL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49C4189-89D2-452D-B17D-79923301A462}"/>
              </a:ext>
            </a:extLst>
          </p:cNvPr>
          <p:cNvSpPr txBox="1"/>
          <p:nvPr/>
        </p:nvSpPr>
        <p:spPr>
          <a:xfrm>
            <a:off x="5724128" y="3286725"/>
            <a:ext cx="3244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P</a:t>
            </a:r>
            <a:r>
              <a:rPr kumimoji="1" lang="en-US" altLang="ja-JP" b="1" dirty="0"/>
              <a:t>ulse information is once stored on EVR IOC (</a:t>
            </a:r>
            <a:r>
              <a:rPr kumimoji="1" lang="en-US" altLang="ja-JP" b="1" dirty="0">
                <a:solidFill>
                  <a:srgbClr val="0070C0"/>
                </a:solidFill>
              </a:rPr>
              <a:t>data collector</a:t>
            </a:r>
            <a:r>
              <a:rPr kumimoji="1" lang="en-US" altLang="ja-JP" b="1" dirty="0"/>
              <a:t>).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4267746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DF7E5C-C1B5-4E5D-87A1-5B22B24FB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Scheme fo</a:t>
            </a:r>
            <a:r>
              <a:rPr lang="en-US" altLang="ja-JP" dirty="0"/>
              <a:t>r archiving injection current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7450CFA-95F7-45EA-B767-CA511EF01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7C29952-7011-4D0F-99DF-1D9CFEBF72BF}"/>
              </a:ext>
            </a:extLst>
          </p:cNvPr>
          <p:cNvGrpSpPr/>
          <p:nvPr/>
        </p:nvGrpSpPr>
        <p:grpSpPr>
          <a:xfrm>
            <a:off x="107504" y="3422134"/>
            <a:ext cx="8856984" cy="3247226"/>
            <a:chOff x="107504" y="3422134"/>
            <a:chExt cx="8856984" cy="3247226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04" y="3422134"/>
              <a:ext cx="8856984" cy="3247226"/>
            </a:xfrm>
            <a:prstGeom prst="rect">
              <a:avLst/>
            </a:prstGeom>
          </p:spPr>
        </p:pic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8363DFB1-C8ED-4101-8381-35964EE77148}"/>
                </a:ext>
              </a:extLst>
            </p:cNvPr>
            <p:cNvSpPr/>
            <p:nvPr/>
          </p:nvSpPr>
          <p:spPr>
            <a:xfrm>
              <a:off x="4211960" y="3465004"/>
              <a:ext cx="2592288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5" name="図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898" y="1037792"/>
            <a:ext cx="6614792" cy="253522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56A9E5-E3A7-4F7E-843F-49BDB77DE4B7}"/>
              </a:ext>
            </a:extLst>
          </p:cNvPr>
          <p:cNvSpPr txBox="1"/>
          <p:nvPr/>
        </p:nvSpPr>
        <p:spPr>
          <a:xfrm>
            <a:off x="7020272" y="910461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solidFill>
                  <a:srgbClr val="FF0000"/>
                </a:solidFill>
              </a:rPr>
              <a:t>Bunch</a:t>
            </a:r>
            <a:br>
              <a:rPr kumimoji="1" lang="en-US" altLang="ja-JP" sz="1200" b="1" dirty="0">
                <a:solidFill>
                  <a:srgbClr val="FF0000"/>
                </a:solidFill>
              </a:rPr>
            </a:br>
            <a:r>
              <a:rPr kumimoji="1" lang="en-US" altLang="ja-JP" sz="1200" b="1" dirty="0">
                <a:solidFill>
                  <a:srgbClr val="FF0000"/>
                </a:solidFill>
              </a:rPr>
              <a:t>Current</a:t>
            </a:r>
            <a:br>
              <a:rPr kumimoji="1" lang="en-US" altLang="ja-JP" sz="1200" b="1" dirty="0">
                <a:solidFill>
                  <a:srgbClr val="FF0000"/>
                </a:solidFill>
              </a:rPr>
            </a:br>
            <a:r>
              <a:rPr kumimoji="1" lang="en-US" altLang="ja-JP" sz="1200" b="1" dirty="0">
                <a:solidFill>
                  <a:srgbClr val="FF0000"/>
                </a:solidFill>
              </a:rPr>
              <a:t>Monitor</a:t>
            </a:r>
            <a:endParaRPr kumimoji="1" lang="ja-JP" altLang="en-US" sz="1200" b="1" dirty="0">
              <a:solidFill>
                <a:srgbClr val="FF0000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15D14E96-5AB6-44D7-9963-D64A5E8B96F4}"/>
              </a:ext>
            </a:extLst>
          </p:cNvPr>
          <p:cNvGrpSpPr/>
          <p:nvPr/>
        </p:nvGrpSpPr>
        <p:grpSpPr>
          <a:xfrm>
            <a:off x="3851920" y="2132856"/>
            <a:ext cx="5328592" cy="2024935"/>
            <a:chOff x="3851920" y="2132856"/>
            <a:chExt cx="5328592" cy="2024935"/>
          </a:xfrm>
        </p:grpSpPr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EC27ABB-96B3-4843-AFBD-6718F5107C6F}"/>
                </a:ext>
              </a:extLst>
            </p:cNvPr>
            <p:cNvSpPr txBox="1"/>
            <p:nvPr/>
          </p:nvSpPr>
          <p:spPr>
            <a:xfrm>
              <a:off x="8028384" y="2132856"/>
              <a:ext cx="11521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b="1" dirty="0"/>
                <a:t>BCM</a:t>
              </a:r>
              <a:r>
                <a:rPr kumimoji="1" lang="en-US" altLang="ja-JP" sz="2400" b="1" dirty="0"/>
                <a:t> driven</a:t>
              </a:r>
              <a:endParaRPr kumimoji="1" lang="ja-JP" altLang="en-US" sz="2400" b="1" dirty="0"/>
            </a:p>
          </p:txBody>
        </p:sp>
        <p:cxnSp>
          <p:nvCxnSpPr>
            <p:cNvPr id="13" name="直線矢印コネクタ 12">
              <a:extLst>
                <a:ext uri="{FF2B5EF4-FFF2-40B4-BE49-F238E27FC236}">
                  <a16:creationId xmlns:a16="http://schemas.microsoft.com/office/drawing/2014/main" id="{2F71B514-9079-4EC0-9044-26CE6CFF0ECB}"/>
                </a:ext>
              </a:extLst>
            </p:cNvPr>
            <p:cNvCxnSpPr/>
            <p:nvPr/>
          </p:nvCxnSpPr>
          <p:spPr>
            <a:xfrm>
              <a:off x="7380312" y="2556953"/>
              <a:ext cx="648072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5C01D6D-C0CD-409B-93F1-B749C7B02577}"/>
                </a:ext>
              </a:extLst>
            </p:cNvPr>
            <p:cNvSpPr txBox="1"/>
            <p:nvPr/>
          </p:nvSpPr>
          <p:spPr>
            <a:xfrm>
              <a:off x="3851920" y="3573016"/>
              <a:ext cx="51845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b="1" dirty="0">
                  <a:solidFill>
                    <a:srgbClr val="0070C0"/>
                  </a:solidFill>
                </a:rPr>
                <a:t>Bunch Current Monitor (BCM) renews information </a:t>
              </a:r>
              <a:r>
                <a:rPr lang="en-US" altLang="ja-JP" sz="1600" b="1" dirty="0">
                  <a:solidFill>
                    <a:srgbClr val="0070C0"/>
                  </a:solidFill>
                </a:rPr>
                <a:t>after every injection. Event IOC collects it!</a:t>
              </a:r>
              <a:endParaRPr kumimoji="1" lang="ja-JP" altLang="en-US" sz="16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90C0DAD5-55C5-4D30-B703-DBC20F750761}"/>
              </a:ext>
            </a:extLst>
          </p:cNvPr>
          <p:cNvGrpSpPr/>
          <p:nvPr/>
        </p:nvGrpSpPr>
        <p:grpSpPr>
          <a:xfrm>
            <a:off x="107504" y="2132856"/>
            <a:ext cx="7056784" cy="1488361"/>
            <a:chOff x="107504" y="2132856"/>
            <a:chExt cx="7056784" cy="1488361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1AD4D7C-CEDB-4F6A-9127-CAC0C5D25D75}"/>
                </a:ext>
              </a:extLst>
            </p:cNvPr>
            <p:cNvSpPr txBox="1"/>
            <p:nvPr/>
          </p:nvSpPr>
          <p:spPr>
            <a:xfrm>
              <a:off x="5652120" y="2132856"/>
              <a:ext cx="10076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b="1" dirty="0"/>
                <a:t>Event driven</a:t>
              </a:r>
              <a:endParaRPr kumimoji="1" lang="ja-JP" altLang="en-US" sz="2400" b="1" dirty="0"/>
            </a:p>
          </p:txBody>
        </p:sp>
        <p:cxnSp>
          <p:nvCxnSpPr>
            <p:cNvPr id="12" name="直線矢印コネクタ 11">
              <a:extLst>
                <a:ext uri="{FF2B5EF4-FFF2-40B4-BE49-F238E27FC236}">
                  <a16:creationId xmlns:a16="http://schemas.microsoft.com/office/drawing/2014/main" id="{0B160979-B7E8-43DF-919F-49477A16F5F8}"/>
                </a:ext>
              </a:extLst>
            </p:cNvPr>
            <p:cNvCxnSpPr/>
            <p:nvPr/>
          </p:nvCxnSpPr>
          <p:spPr>
            <a:xfrm>
              <a:off x="6516216" y="2558908"/>
              <a:ext cx="648072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CA7CDC8-82AE-4AFA-9389-B568F915C0FC}"/>
                </a:ext>
              </a:extLst>
            </p:cNvPr>
            <p:cNvSpPr txBox="1"/>
            <p:nvPr/>
          </p:nvSpPr>
          <p:spPr>
            <a:xfrm>
              <a:off x="107504" y="2420888"/>
              <a:ext cx="33843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00B050"/>
                  </a:solidFill>
                </a:rPr>
                <a:t>EVR receives which RF-bucket should be checked for next injection via data buffer.</a:t>
              </a:r>
              <a:br>
                <a:rPr kumimoji="1" lang="en-US" altLang="ja-JP" b="1" dirty="0">
                  <a:solidFill>
                    <a:srgbClr val="00B050"/>
                  </a:solidFill>
                </a:rPr>
              </a:br>
              <a:r>
                <a:rPr kumimoji="1" lang="en-US" altLang="ja-JP" b="1" dirty="0">
                  <a:solidFill>
                    <a:srgbClr val="00B050"/>
                  </a:solidFill>
                </a:rPr>
                <a:t>Event IOC collects </a:t>
              </a:r>
              <a:r>
                <a:rPr lang="en-US" altLang="ja-JP" b="1" dirty="0">
                  <a:solidFill>
                    <a:srgbClr val="00B050"/>
                  </a:solidFill>
                </a:rPr>
                <a:t>it!</a:t>
              </a:r>
              <a:endParaRPr kumimoji="1" lang="ja-JP" altLang="en-US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55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6FF4F1-A4DC-417C-9CC7-71F5EDDC6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ROOT as </a:t>
            </a:r>
            <a:r>
              <a:rPr lang="en-US" altLang="ja-JP" dirty="0"/>
              <a:t>offline</a:t>
            </a:r>
            <a:r>
              <a:rPr kumimoji="1" lang="en-US" altLang="ja-JP" dirty="0"/>
              <a:t> software</a:t>
            </a:r>
            <a:endParaRPr kumimoji="1" lang="ja-JP" altLang="en-US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00BEE955-F343-4BD8-9940-A42513BE5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FE6300E-B605-41EE-99F6-11AE4E46D665}"/>
              </a:ext>
            </a:extLst>
          </p:cNvPr>
          <p:cNvSpPr txBox="1"/>
          <p:nvPr/>
        </p:nvSpPr>
        <p:spPr>
          <a:xfrm>
            <a:off x="1115616" y="908720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ROOT website: </a:t>
            </a:r>
            <a:r>
              <a:rPr kumimoji="1" lang="en-US" altLang="ja-JP" i="1" dirty="0">
                <a:solidFill>
                  <a:srgbClr val="00B0F0"/>
                </a:solidFill>
              </a:rPr>
              <a:t>https://root.cern.ch/</a:t>
            </a:r>
            <a:br>
              <a:rPr kumimoji="1" lang="en-US" altLang="ja-JP" i="1" dirty="0">
                <a:solidFill>
                  <a:srgbClr val="00B0F0"/>
                </a:solidFill>
              </a:rPr>
            </a:br>
            <a:r>
              <a:rPr lang="ja-JP" altLang="en-US" dirty="0"/>
              <a:t>  </a:t>
            </a:r>
            <a:r>
              <a:rPr lang="en-US" altLang="ja-JP" dirty="0"/>
              <a:t>-</a:t>
            </a:r>
            <a:r>
              <a:rPr lang="ja-JP" altLang="en-US" dirty="0"/>
              <a:t> </a:t>
            </a:r>
            <a:r>
              <a:rPr lang="en-US" altLang="ja-JP" dirty="0"/>
              <a:t>popular</a:t>
            </a:r>
            <a:r>
              <a:rPr lang="ja-JP" altLang="en-US" dirty="0"/>
              <a:t> </a:t>
            </a:r>
            <a:r>
              <a:rPr lang="en-US" altLang="ja-JP" dirty="0"/>
              <a:t>software</a:t>
            </a:r>
            <a:r>
              <a:rPr lang="ja-JP" altLang="en-US" dirty="0"/>
              <a:t> </a:t>
            </a:r>
            <a:r>
              <a:rPr lang="en-US" altLang="ja-JP" dirty="0"/>
              <a:t>for</a:t>
            </a:r>
            <a:r>
              <a:rPr lang="ja-JP" altLang="en-US" dirty="0"/>
              <a:t> </a:t>
            </a:r>
            <a:r>
              <a:rPr lang="en-US" altLang="ja-JP" dirty="0"/>
              <a:t>data handling (analysis) at High Energy Physics</a:t>
            </a:r>
            <a:br>
              <a:rPr lang="en-US" altLang="ja-JP" dirty="0"/>
            </a:br>
            <a:r>
              <a:rPr lang="en-US" altLang="ja-JP" dirty="0"/>
              <a:t> </a:t>
            </a:r>
            <a:r>
              <a:rPr lang="ja-JP" altLang="en-US" dirty="0"/>
              <a:t> </a:t>
            </a:r>
            <a:r>
              <a:rPr lang="en-US" altLang="ja-JP" dirty="0"/>
              <a:t>-</a:t>
            </a:r>
            <a:r>
              <a:rPr lang="ja-JP" altLang="en-US" dirty="0"/>
              <a:t> </a:t>
            </a:r>
            <a:r>
              <a:rPr lang="en-US" altLang="ja-JP" dirty="0"/>
              <a:t>C++</a:t>
            </a:r>
            <a:r>
              <a:rPr lang="ja-JP" altLang="en-US" dirty="0"/>
              <a:t> </a:t>
            </a:r>
            <a:r>
              <a:rPr lang="en-US" altLang="ja-JP" dirty="0"/>
              <a:t>base</a:t>
            </a:r>
            <a:br>
              <a:rPr lang="en-US" altLang="ja-JP" dirty="0"/>
            </a:br>
            <a:r>
              <a:rPr lang="en-US" altLang="ja-JP" dirty="0"/>
              <a:t>  - includes PostgreSQL library, GUI, and so on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52936"/>
            <a:ext cx="4752528" cy="2958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A41F8C4-6E1F-4579-A0F2-F8D0B8006EEF}"/>
              </a:ext>
            </a:extLst>
          </p:cNvPr>
          <p:cNvSpPr txBox="1"/>
          <p:nvPr/>
        </p:nvSpPr>
        <p:spPr>
          <a:xfrm>
            <a:off x="5220072" y="3645024"/>
            <a:ext cx="3672408" cy="12311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b="1" u="sng" dirty="0"/>
              <a:t>Offline process with ROOT</a:t>
            </a:r>
            <a:br>
              <a:rPr lang="en-US" altLang="ja-JP" dirty="0"/>
            </a:br>
            <a:r>
              <a:rPr lang="ja-JP" altLang="en-US" dirty="0"/>
              <a:t>  </a:t>
            </a:r>
            <a:r>
              <a:rPr lang="en-US" altLang="ja-JP" dirty="0"/>
              <a:t>-</a:t>
            </a:r>
            <a:r>
              <a:rPr lang="ja-JP" altLang="en-US" dirty="0"/>
              <a:t> </a:t>
            </a:r>
            <a:r>
              <a:rPr lang="en-US" altLang="ja-JP" dirty="0"/>
              <a:t>retreat data from archiver</a:t>
            </a:r>
            <a:br>
              <a:rPr lang="en-US" altLang="ja-JP" dirty="0"/>
            </a:br>
            <a:r>
              <a:rPr lang="en-US" altLang="ja-JP" dirty="0"/>
              <a:t>  - </a:t>
            </a:r>
            <a:r>
              <a:rPr lang="en-US" altLang="ja-JP" b="1" dirty="0">
                <a:solidFill>
                  <a:srgbClr val="FF0000"/>
                </a:solidFill>
              </a:rPr>
              <a:t>put several kinds of data together</a:t>
            </a:r>
            <a:br>
              <a:rPr lang="en-US" altLang="ja-JP" dirty="0"/>
            </a:br>
            <a:r>
              <a:rPr lang="ja-JP" altLang="en-US" dirty="0"/>
              <a:t>  </a:t>
            </a:r>
            <a:r>
              <a:rPr lang="en-US" altLang="ja-JP" dirty="0"/>
              <a:t>-</a:t>
            </a:r>
            <a:r>
              <a:rPr lang="ja-JP" altLang="en-US" dirty="0"/>
              <a:t> </a:t>
            </a:r>
            <a:r>
              <a:rPr lang="en-US" altLang="ja-JP" dirty="0"/>
              <a:t>draw</a:t>
            </a:r>
            <a:r>
              <a:rPr lang="ja-JP" altLang="en-US" dirty="0"/>
              <a:t> </a:t>
            </a:r>
            <a:r>
              <a:rPr lang="en-US" altLang="ja-JP" dirty="0"/>
              <a:t>graphs</a:t>
            </a:r>
            <a:r>
              <a:rPr lang="ja-JP" altLang="en-US" dirty="0"/>
              <a:t> </a:t>
            </a:r>
            <a:r>
              <a:rPr lang="en-US" altLang="ja-JP" dirty="0"/>
              <a:t>and</a:t>
            </a:r>
            <a:r>
              <a:rPr lang="ja-JP" altLang="en-US" dirty="0"/>
              <a:t> </a:t>
            </a:r>
            <a:r>
              <a:rPr lang="en-US" altLang="ja-JP" dirty="0"/>
              <a:t>histograms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4211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Data retreat and analysis with ROOT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4139952" y="2924944"/>
            <a:ext cx="5129772" cy="3639775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3796"/>
            <a:ext cx="5184576" cy="1900815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957045"/>
            <a:ext cx="4570912" cy="175187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7DDA193-1293-4BF5-A58D-0B763FCEDB33}"/>
              </a:ext>
            </a:extLst>
          </p:cNvPr>
          <p:cNvSpPr txBox="1"/>
          <p:nvPr/>
        </p:nvSpPr>
        <p:spPr>
          <a:xfrm>
            <a:off x="3923928" y="6381328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(Small jitter and 0.2% packet loss caused in CA access) 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659E624-CD9B-4474-97D8-892C5524BC87}"/>
              </a:ext>
            </a:extLst>
          </p:cNvPr>
          <p:cNvSpPr txBox="1"/>
          <p:nvPr/>
        </p:nvSpPr>
        <p:spPr>
          <a:xfrm>
            <a:off x="107504" y="3344793"/>
            <a:ext cx="439248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/>
              <a:t>Injected Current: </a:t>
            </a:r>
            <a:br>
              <a:rPr lang="en-US" altLang="ja-JP" sz="2800" b="1" dirty="0"/>
            </a:br>
            <a:r>
              <a:rPr lang="en-US" altLang="ja-JP" sz="2800" b="1" dirty="0"/>
              <a:t>	</a:t>
            </a:r>
            <a:r>
              <a:rPr lang="en-US" altLang="ja-JP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ja-JP" sz="2800" b="1" baseline="-25000" dirty="0" err="1"/>
              <a:t>inj</a:t>
            </a:r>
            <a:r>
              <a:rPr lang="en-US" altLang="ja-JP" sz="2800" b="1" dirty="0"/>
              <a:t> = </a:t>
            </a:r>
            <a:r>
              <a:rPr lang="en-US" altLang="ja-JP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ja-JP" sz="2800" b="1" baseline="-25000" dirty="0" err="1"/>
              <a:t>after</a:t>
            </a:r>
            <a:r>
              <a:rPr lang="en-US" altLang="ja-JP" sz="2800" b="1" dirty="0"/>
              <a:t> – </a:t>
            </a:r>
            <a:r>
              <a:rPr lang="en-US" altLang="ja-JP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ja-JP" sz="2800" b="1" baseline="-25000" dirty="0" err="1"/>
              <a:t>before</a:t>
            </a:r>
            <a:br>
              <a:rPr lang="en-US" altLang="ja-JP" sz="2000" b="1" dirty="0">
                <a:solidFill>
                  <a:srgbClr val="0070C0"/>
                </a:solidFill>
              </a:rPr>
            </a:br>
            <a:br>
              <a:rPr lang="en-US" altLang="ja-JP" sz="2000" b="1" dirty="0">
                <a:solidFill>
                  <a:srgbClr val="0070C0"/>
                </a:solidFill>
              </a:rPr>
            </a:br>
            <a:br>
              <a:rPr lang="en-US" altLang="ja-JP" sz="2000" b="1" dirty="0">
                <a:solidFill>
                  <a:srgbClr val="0070C0"/>
                </a:solidFill>
              </a:rPr>
            </a:br>
            <a:r>
              <a:rPr lang="en-US" altLang="ja-JP" sz="2000" b="1" dirty="0"/>
              <a:t>Two PVs for </a:t>
            </a:r>
            <a:r>
              <a:rPr lang="en-US" altLang="ja-JP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ja-JP" sz="2000" b="1" baseline="-25000" dirty="0" err="1"/>
              <a:t>before</a:t>
            </a:r>
            <a:r>
              <a:rPr lang="en-US" altLang="ja-JP" sz="2000" b="1" dirty="0"/>
              <a:t> and </a:t>
            </a:r>
            <a:r>
              <a:rPr lang="en-US" altLang="ja-JP" sz="2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ja-JP" sz="2000" b="1" baseline="-25000" dirty="0" err="1"/>
              <a:t>after</a:t>
            </a:r>
            <a:r>
              <a:rPr lang="en-US" altLang="ja-JP" sz="2000" b="1" dirty="0"/>
              <a:t> are with timestamp.</a:t>
            </a:r>
            <a:br>
              <a:rPr lang="en-US" altLang="ja-JP" sz="2000" b="1" dirty="0"/>
            </a:br>
            <a:r>
              <a:rPr lang="en-US" altLang="ja-JP" sz="2000" b="1" dirty="0"/>
              <a:t>The timestamps should be </a:t>
            </a:r>
            <a:r>
              <a:rPr lang="en-US" altLang="ja-JP" sz="2000" b="1" dirty="0">
                <a:solidFill>
                  <a:srgbClr val="FF0000"/>
                </a:solidFill>
              </a:rPr>
              <a:t>differ 27ms</a:t>
            </a:r>
            <a:br>
              <a:rPr lang="en-US" altLang="ja-JP" sz="2000" b="1" dirty="0">
                <a:solidFill>
                  <a:srgbClr val="FF0000"/>
                </a:solidFill>
              </a:rPr>
            </a:br>
            <a:r>
              <a:rPr lang="en-US" altLang="ja-JP" sz="2000" b="1" dirty="0"/>
              <a:t>if they are for one injection</a:t>
            </a:r>
            <a:r>
              <a:rPr lang="ja-JP" altLang="en-US" sz="2000" b="1" dirty="0"/>
              <a:t> </a:t>
            </a:r>
            <a:r>
              <a:rPr lang="en-US" altLang="ja-JP" sz="2000" b="1" dirty="0"/>
              <a:t>process.</a:t>
            </a:r>
            <a:br>
              <a:rPr lang="en-US" altLang="ja-JP" sz="2000" b="1" dirty="0"/>
            </a:br>
            <a:r>
              <a:rPr lang="en-US" altLang="ja-JP" sz="2000" b="1" dirty="0"/>
              <a:t>The matching is performed with ROOT.</a:t>
            </a:r>
            <a:endParaRPr kumimoji="1" lang="ja-JP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75512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5490DA-A255-4551-A38C-3E423DBF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ja-JP" sz="3600" dirty="0"/>
              <a:t>C</a:t>
            </a:r>
            <a:r>
              <a:rPr kumimoji="1" lang="en-US" altLang="ja-JP" sz="3600" dirty="0"/>
              <a:t>omparison with </a:t>
            </a:r>
            <a:r>
              <a:rPr lang="en-US" altLang="ja-JP" sz="3600" dirty="0"/>
              <a:t>O</a:t>
            </a:r>
            <a:r>
              <a:rPr kumimoji="1" lang="en-US" altLang="ja-JP" sz="3600" dirty="0"/>
              <a:t>rdinary </a:t>
            </a:r>
            <a:r>
              <a:rPr lang="en-US" altLang="ja-JP" sz="3600" dirty="0"/>
              <a:t>S</a:t>
            </a:r>
            <a:r>
              <a:rPr kumimoji="1" lang="en-US" altLang="ja-JP" sz="3600" dirty="0"/>
              <a:t>ystem</a:t>
            </a:r>
            <a:endParaRPr kumimoji="1" lang="ja-JP" altLang="en-US" sz="3600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0FBFE62-ED34-40E7-8925-586A43C06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0929431D-6B0A-4FD8-AAAB-2BC35B0FD6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39402"/>
              </p:ext>
            </p:extLst>
          </p:nvPr>
        </p:nvGraphicFramePr>
        <p:xfrm>
          <a:off x="323528" y="1988840"/>
          <a:ext cx="8568953" cy="38760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8009591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401582337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776054014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4258964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Hardware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Measured information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Frequency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303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Ordinary system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DCCT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All beam current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 Hz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4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/>
                        <a:t>New</a:t>
                      </a:r>
                      <a:br>
                        <a:rPr kumimoji="1" lang="en-US" altLang="ja-JP" dirty="0"/>
                      </a:br>
                      <a:r>
                        <a:rPr kumimoji="1" lang="en-US" altLang="ja-JP" dirty="0"/>
                        <a:t>system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Bunch Current Monitor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Bunch current for injection RF-bucket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25Hz</a:t>
                      </a:r>
                      <a:br>
                        <a:rPr kumimoji="1" lang="en-US" altLang="ja-JP" dirty="0"/>
                      </a:br>
                      <a:r>
                        <a:rPr kumimoji="1" lang="en-US" altLang="ja-JP" dirty="0"/>
                        <a:t>(every injection pulse)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883026"/>
                  </a:ext>
                </a:extLst>
              </a:tr>
              <a:tr h="2225040"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Comments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Bunch current of RF-bucket to be injected is measured in new system.</a:t>
                      </a:r>
                      <a:br>
                        <a:rPr kumimoji="1" lang="en-US" altLang="ja-JP" dirty="0"/>
                      </a:br>
                      <a:r>
                        <a:rPr kumimoji="1" lang="en-US" altLang="ja-JP" dirty="0"/>
                        <a:t>The RF-bucket# is delivered from EVR.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New system can avoid influence of non-injection RF-buckets.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New system records for all injection pulses.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565342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C7C8BDB-9094-4443-8E94-BDD63266DF29}"/>
              </a:ext>
            </a:extLst>
          </p:cNvPr>
          <p:cNvSpPr txBox="1"/>
          <p:nvPr/>
        </p:nvSpPr>
        <p:spPr>
          <a:xfrm>
            <a:off x="457200" y="1516722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rgbClr val="0070C0"/>
                </a:solidFill>
              </a:rPr>
              <a:t>The injected current is evaluated with more sophisticated way than before.</a:t>
            </a:r>
            <a:endParaRPr kumimoji="1" lang="ja-JP" altLang="en-US" sz="2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67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05490DA-A255-4551-A38C-3E423DBF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ja-JP" sz="3600" dirty="0"/>
              <a:t>Performance compared with old system</a:t>
            </a:r>
            <a:endParaRPr kumimoji="1" lang="ja-JP" altLang="en-US" sz="3600" dirty="0"/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30FBFE62-ED34-40E7-8925-586A43C06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73"/>
          <a:stretch/>
        </p:blipFill>
        <p:spPr>
          <a:xfrm>
            <a:off x="357818" y="908720"/>
            <a:ext cx="8717866" cy="165618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F5D2276-6A20-4CEB-92BD-EAA9C8D0C3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43"/>
          <a:stretch/>
        </p:blipFill>
        <p:spPr>
          <a:xfrm>
            <a:off x="362357" y="2636912"/>
            <a:ext cx="8717866" cy="18002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3A37134-FBFF-42A8-8520-3CFA17252BDD}"/>
              </a:ext>
            </a:extLst>
          </p:cNvPr>
          <p:cNvSpPr txBox="1"/>
          <p:nvPr/>
        </p:nvSpPr>
        <p:spPr>
          <a:xfrm>
            <a:off x="8316416" y="1844824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solidFill>
                  <a:srgbClr val="00B050"/>
                </a:solidFill>
              </a:rPr>
              <a:t>0.10</a:t>
            </a:r>
            <a:r>
              <a:rPr kumimoji="1" lang="en-US" altLang="ja-JP" sz="1400" b="1" dirty="0">
                <a:solidFill>
                  <a:srgbClr val="00B050"/>
                </a:solidFill>
              </a:rPr>
              <a:t>mA</a:t>
            </a:r>
            <a:endParaRPr kumimoji="1" lang="ja-JP" altLang="en-US" sz="1400" b="1" dirty="0">
              <a:solidFill>
                <a:srgbClr val="00B05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D1D4E5C-AEAA-4E2A-BB6A-4B9AC96D0A46}"/>
              </a:ext>
            </a:extLst>
          </p:cNvPr>
          <p:cNvSpPr txBox="1"/>
          <p:nvPr/>
        </p:nvSpPr>
        <p:spPr>
          <a:xfrm>
            <a:off x="8316416" y="2114002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B0F0"/>
                </a:solidFill>
              </a:rPr>
              <a:t>0.05mA</a:t>
            </a:r>
            <a:endParaRPr kumimoji="1" lang="ja-JP" altLang="en-US" sz="1400" b="1" dirty="0">
              <a:solidFill>
                <a:srgbClr val="00B0F0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CBB2CDA9-5CA8-4392-A11E-FE0A56C8EE30}"/>
              </a:ext>
            </a:extLst>
          </p:cNvPr>
          <p:cNvCxnSpPr/>
          <p:nvPr/>
        </p:nvCxnSpPr>
        <p:spPr>
          <a:xfrm>
            <a:off x="1259632" y="2248591"/>
            <a:ext cx="7056784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B9EA02A5-20F3-42C2-84ED-F850C082C45C}"/>
              </a:ext>
            </a:extLst>
          </p:cNvPr>
          <p:cNvCxnSpPr/>
          <p:nvPr/>
        </p:nvCxnSpPr>
        <p:spPr>
          <a:xfrm>
            <a:off x="1259632" y="1998267"/>
            <a:ext cx="7056784" cy="0"/>
          </a:xfrm>
          <a:prstGeom prst="line">
            <a:avLst/>
          </a:prstGeom>
          <a:ln w="1905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002835-4B9F-48DC-BB52-3431DE45407E}"/>
              </a:ext>
            </a:extLst>
          </p:cNvPr>
          <p:cNvSpPr txBox="1"/>
          <p:nvPr/>
        </p:nvSpPr>
        <p:spPr>
          <a:xfrm>
            <a:off x="2555776" y="874414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Beam Current</a:t>
            </a:r>
            <a:endParaRPr kumimoji="1" lang="ja-JP" altLang="en-US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0AAC229-926F-490B-A31B-17564910B298}"/>
              </a:ext>
            </a:extLst>
          </p:cNvPr>
          <p:cNvSpPr txBox="1"/>
          <p:nvPr/>
        </p:nvSpPr>
        <p:spPr>
          <a:xfrm>
            <a:off x="2555776" y="169151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/>
              <a:t>Ordinary system</a:t>
            </a:r>
            <a:endParaRPr kumimoji="1" lang="ja-JP" altLang="en-US" b="1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69EE9D-9B2D-490C-A9E0-74F2D9744DDB}"/>
              </a:ext>
            </a:extLst>
          </p:cNvPr>
          <p:cNvSpPr txBox="1"/>
          <p:nvPr/>
        </p:nvSpPr>
        <p:spPr>
          <a:xfrm>
            <a:off x="2555776" y="269962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/>
              <a:t>New system</a:t>
            </a:r>
            <a:endParaRPr kumimoji="1" lang="ja-JP" altLang="en-US" b="1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B2FFA5B-4A59-4BBF-A279-409D2FC82F6A}"/>
              </a:ext>
            </a:extLst>
          </p:cNvPr>
          <p:cNvSpPr txBox="1"/>
          <p:nvPr/>
        </p:nvSpPr>
        <p:spPr>
          <a:xfrm>
            <a:off x="899592" y="4964975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/>
              <a:t>The new system has following advantages:</a:t>
            </a:r>
            <a:br>
              <a:rPr kumimoji="1" lang="en-US" altLang="ja-JP" sz="2400" dirty="0"/>
            </a:br>
            <a:r>
              <a:rPr kumimoji="1" lang="en-US" altLang="ja-JP" sz="2400" dirty="0"/>
              <a:t>  - avoid unnecessary influence from non-injection bunches.</a:t>
            </a:r>
            <a:br>
              <a:rPr kumimoji="1" lang="en-US" altLang="ja-JP" sz="2400" dirty="0"/>
            </a:br>
            <a:r>
              <a:rPr kumimoji="1" lang="en-US" altLang="ja-JP" sz="2400" dirty="0"/>
              <a:t>  - </a:t>
            </a:r>
            <a:r>
              <a:rPr lang="en-US" altLang="ja-JP" sz="2400" dirty="0"/>
              <a:t>distinguish the beam pulse loss.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14236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/>
              <a:t>Conclusion</a:t>
            </a:r>
            <a:endParaRPr kumimoji="1" lang="ja-JP" altLang="en-US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D1596-DAA6-453E-8754-394087E0512A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C72F8B2-A5FB-4883-9599-4F4A4FCCE995}"/>
              </a:ext>
            </a:extLst>
          </p:cNvPr>
          <p:cNvSpPr txBox="1"/>
          <p:nvPr/>
        </p:nvSpPr>
        <p:spPr>
          <a:xfrm>
            <a:off x="755576" y="1199649"/>
            <a:ext cx="7632848" cy="15696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W</a:t>
            </a:r>
            <a:r>
              <a:rPr kumimoji="1" lang="en-US" altLang="ja-JP" sz="2400" dirty="0"/>
              <a:t>e develop the 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new injection archive system </a:t>
            </a:r>
            <a:r>
              <a:rPr kumimoji="1" lang="en-US" altLang="ja-JP" sz="2400" dirty="0"/>
              <a:t>for</a:t>
            </a:r>
            <a:r>
              <a:rPr lang="ja-JP" altLang="en-US" sz="2400" dirty="0"/>
              <a:t> </a:t>
            </a:r>
            <a:r>
              <a:rPr lang="en-US" altLang="ja-JP" sz="2400" dirty="0"/>
              <a:t>the</a:t>
            </a:r>
            <a:r>
              <a:rPr kumimoji="1" lang="en-US" altLang="ja-JP" sz="2400" dirty="0"/>
              <a:t> </a:t>
            </a:r>
            <a:r>
              <a:rPr kumimoji="1" lang="en-US" altLang="ja-JP" sz="2400" dirty="0" err="1"/>
              <a:t>SuperKEKB</a:t>
            </a:r>
            <a:r>
              <a:rPr kumimoji="1" lang="en-US" altLang="ja-JP" sz="2400" dirty="0"/>
              <a:t> collider.</a:t>
            </a:r>
          </a:p>
          <a:p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lang="en-US" altLang="ja-JP" sz="2400" dirty="0"/>
              <a:t>It consists of archiver and data collector.</a:t>
            </a:r>
            <a:br>
              <a:rPr lang="en-US" altLang="ja-JP" sz="2400" dirty="0"/>
            </a:br>
            <a:r>
              <a:rPr lang="en-US" altLang="ja-JP" sz="2400" dirty="0"/>
              <a:t>  - Data collector utilizes the Event Timing System.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5C27794-67F4-4C24-A122-75C3C269AA1C}"/>
              </a:ext>
            </a:extLst>
          </p:cNvPr>
          <p:cNvSpPr txBox="1"/>
          <p:nvPr/>
        </p:nvSpPr>
        <p:spPr>
          <a:xfrm>
            <a:off x="755576" y="3036369"/>
            <a:ext cx="7632848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Offline data handling with </a:t>
            </a:r>
            <a:r>
              <a:rPr lang="en-US" altLang="ja-JP" sz="2400" b="1" dirty="0">
                <a:solidFill>
                  <a:srgbClr val="0070C0"/>
                </a:solidFill>
              </a:rPr>
              <a:t>ROOT</a:t>
            </a:r>
            <a:br>
              <a:rPr lang="en-US" altLang="ja-JP" sz="2400" b="1" dirty="0"/>
            </a:br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lang="en-US" altLang="ja-JP" sz="2400" dirty="0"/>
              <a:t>retreat</a:t>
            </a:r>
            <a:r>
              <a:rPr lang="ja-JP" altLang="en-US" sz="2400" dirty="0"/>
              <a:t> </a:t>
            </a:r>
            <a:r>
              <a:rPr lang="en-US" altLang="ja-JP" sz="2400" dirty="0"/>
              <a:t>data</a:t>
            </a:r>
            <a:br>
              <a:rPr lang="en-US" altLang="ja-JP" sz="2400" dirty="0"/>
            </a:br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lang="en-US" altLang="ja-JP" sz="2400" dirty="0"/>
              <a:t>combine them for each injection</a:t>
            </a:r>
            <a:br>
              <a:rPr lang="en-US" altLang="ja-JP" sz="2400" dirty="0"/>
            </a:br>
            <a:r>
              <a:rPr lang="en-US" altLang="ja-JP" sz="2400" dirty="0"/>
              <a:t>  - draw pictures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2EC9F0E-B750-4A3C-B501-F9B17E00D771}"/>
              </a:ext>
            </a:extLst>
          </p:cNvPr>
          <p:cNvSpPr txBox="1"/>
          <p:nvPr/>
        </p:nvSpPr>
        <p:spPr>
          <a:xfrm>
            <a:off x="755576" y="4869160"/>
            <a:ext cx="7632848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400" dirty="0"/>
              <a:t>New system has </a:t>
            </a:r>
            <a:r>
              <a:rPr lang="en-US" altLang="ja-JP" sz="2400" b="1" dirty="0">
                <a:solidFill>
                  <a:srgbClr val="00B050"/>
                </a:solidFill>
              </a:rPr>
              <a:t>advantages</a:t>
            </a:r>
            <a:r>
              <a:rPr lang="en-US" altLang="ja-JP" sz="2400" dirty="0">
                <a:solidFill>
                  <a:srgbClr val="7030A0"/>
                </a:solidFill>
              </a:rPr>
              <a:t>:</a:t>
            </a:r>
            <a:br>
              <a:rPr lang="en-US" altLang="ja-JP" sz="2400" b="1" dirty="0">
                <a:solidFill>
                  <a:srgbClr val="7030A0"/>
                </a:solidFill>
              </a:rPr>
            </a:br>
            <a:r>
              <a:rPr lang="ja-JP" altLang="en-US" sz="2400" dirty="0"/>
              <a:t>  </a:t>
            </a:r>
            <a:r>
              <a:rPr lang="en-US" altLang="ja-JP" sz="2400" dirty="0"/>
              <a:t>-</a:t>
            </a:r>
            <a:r>
              <a:rPr lang="ja-JP" altLang="en-US" sz="2400" dirty="0"/>
              <a:t> </a:t>
            </a:r>
            <a:r>
              <a:rPr lang="en-US" altLang="ja-JP" sz="2400" dirty="0"/>
              <a:t>avoid</a:t>
            </a:r>
            <a:r>
              <a:rPr lang="ja-JP" altLang="en-US" sz="2400" dirty="0"/>
              <a:t> </a:t>
            </a:r>
            <a:r>
              <a:rPr lang="en-US" altLang="ja-JP" sz="2400" dirty="0"/>
              <a:t>the</a:t>
            </a:r>
            <a:r>
              <a:rPr lang="ja-JP" altLang="en-US" sz="2400" dirty="0"/>
              <a:t> </a:t>
            </a:r>
            <a:r>
              <a:rPr lang="en-US" altLang="ja-JP" sz="2400" dirty="0"/>
              <a:t>influence</a:t>
            </a:r>
            <a:r>
              <a:rPr lang="ja-JP" altLang="en-US" sz="2400" dirty="0"/>
              <a:t> </a:t>
            </a:r>
            <a:r>
              <a:rPr lang="en-US" altLang="ja-JP" sz="2400" dirty="0"/>
              <a:t>of non-injection bunches</a:t>
            </a:r>
            <a:br>
              <a:rPr lang="en-US" altLang="ja-JP" sz="2400" dirty="0"/>
            </a:br>
            <a:r>
              <a:rPr lang="en-US" altLang="ja-JP" sz="2400" dirty="0"/>
              <a:t>  - distinguish the beam pulse loss</a:t>
            </a:r>
          </a:p>
        </p:txBody>
      </p:sp>
    </p:spTree>
    <p:extLst>
      <p:ext uri="{BB962C8B-B14F-4D97-AF65-F5344CB8AC3E}">
        <p14:creationId xmlns:p14="http://schemas.microsoft.com/office/powerpoint/2010/main" val="1543885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271</Words>
  <Application>Microsoft Office PowerPoint</Application>
  <PresentationFormat>画面に合わせる (4:3)</PresentationFormat>
  <Paragraphs>67</Paragraphs>
  <Slides>10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5" baseType="lpstr">
      <vt:lpstr>ＭＳ Ｐゴシック</vt:lpstr>
      <vt:lpstr>Arial</vt:lpstr>
      <vt:lpstr>Calibri</vt:lpstr>
      <vt:lpstr>Times New Roman</vt:lpstr>
      <vt:lpstr>Office ​​テーマ</vt:lpstr>
      <vt:lpstr>Injection Archive System for SuperKEKB</vt:lpstr>
      <vt:lpstr>Overview</vt:lpstr>
      <vt:lpstr>Archived data</vt:lpstr>
      <vt:lpstr>System Configuration</vt:lpstr>
      <vt:lpstr>Scheme for archiving injection current</vt:lpstr>
      <vt:lpstr>ROOT as offline software</vt:lpstr>
      <vt:lpstr>Data retreat and analysis with ROOT</vt:lpstr>
      <vt:lpstr>Comparison with Ordinary System</vt:lpstr>
      <vt:lpstr>Performance compared with old system</vt:lpstr>
      <vt:lpstr>Conclusion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kaji</dc:creator>
  <cp:lastModifiedBy>Kaji Hiroshi</cp:lastModifiedBy>
  <cp:revision>116</cp:revision>
  <dcterms:created xsi:type="dcterms:W3CDTF">2013-01-07T10:06:01Z</dcterms:created>
  <dcterms:modified xsi:type="dcterms:W3CDTF">2018-11-14T08:28:18Z</dcterms:modified>
</cp:coreProperties>
</file>