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301" r:id="rId3"/>
    <p:sldId id="257" r:id="rId4"/>
    <p:sldId id="298" r:id="rId5"/>
    <p:sldId id="299" r:id="rId6"/>
    <p:sldId id="258" r:id="rId7"/>
    <p:sldId id="259" r:id="rId8"/>
    <p:sldId id="260" r:id="rId9"/>
    <p:sldId id="261" r:id="rId10"/>
    <p:sldId id="262" r:id="rId11"/>
    <p:sldId id="268" r:id="rId12"/>
    <p:sldId id="269" r:id="rId13"/>
    <p:sldId id="271" r:id="rId14"/>
    <p:sldId id="263" r:id="rId15"/>
    <p:sldId id="264" r:id="rId16"/>
    <p:sldId id="265" r:id="rId17"/>
    <p:sldId id="266" r:id="rId18"/>
    <p:sldId id="267"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300"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14FD016-00CE-A340-A6C4-43948DF4ECE7}">
          <p14:sldIdLst>
            <p14:sldId id="256"/>
            <p14:sldId id="301"/>
            <p14:sldId id="257"/>
            <p14:sldId id="298"/>
            <p14:sldId id="299"/>
            <p14:sldId id="258"/>
            <p14:sldId id="259"/>
            <p14:sldId id="260"/>
            <p14:sldId id="261"/>
            <p14:sldId id="262"/>
            <p14:sldId id="268"/>
            <p14:sldId id="269"/>
            <p14:sldId id="271"/>
            <p14:sldId id="263"/>
            <p14:sldId id="264"/>
            <p14:sldId id="265"/>
            <p14:sldId id="266"/>
            <p14:sldId id="267"/>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300"/>
          </p14:sldIdLst>
        </p14:section>
      </p14:sectionLst>
    </p:ex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89775" autoAdjust="0"/>
  </p:normalViewPr>
  <p:slideViewPr>
    <p:cSldViewPr snapToGrid="0">
      <p:cViewPr varScale="1">
        <p:scale>
          <a:sx n="91" d="100"/>
          <a:sy n="91" d="100"/>
        </p:scale>
        <p:origin x="-544" y="-11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printerSettings" Target="printerSettings/printerSettings1.bin"/><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EF9A16-FEAF-2440-A278-080738971800}" type="datetimeFigureOut">
              <a:rPr lang="en-US" smtClean="0"/>
              <a:t>11/15/18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C566D0-E27A-C044-80E2-C86EDCA30759}" type="slidenum">
              <a:rPr lang="en-US" smtClean="0"/>
              <a:t>‹#›</a:t>
            </a:fld>
            <a:endParaRPr lang="en-US"/>
          </a:p>
        </p:txBody>
      </p:sp>
    </p:spTree>
    <p:extLst>
      <p:ext uri="{BB962C8B-B14F-4D97-AF65-F5344CB8AC3E}">
        <p14:creationId xmlns:p14="http://schemas.microsoft.com/office/powerpoint/2010/main" val="32167647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Pv</a:t>
            </a:r>
            <a:r>
              <a:rPr lang="en-US" dirty="0" smtClean="0"/>
              <a:t> access</a:t>
            </a:r>
          </a:p>
          <a:p>
            <a:endParaRPr lang="en-US" dirty="0" smtClean="0"/>
          </a:p>
          <a:p>
            <a:r>
              <a:rPr lang="en-US" dirty="0" smtClean="0"/>
              <a:t>Changes in this commit are primarily for Java 9 or newer.</a:t>
            </a:r>
          </a:p>
          <a:p>
            <a:endParaRPr lang="en-US" dirty="0" smtClean="0"/>
          </a:p>
          <a:p>
            <a:r>
              <a:rPr lang="en-US" dirty="0" smtClean="0"/>
              <a:t>The code was successfully built with Java 1.8, Java 9.0.4 and Java 10.0.1, using</a:t>
            </a:r>
          </a:p>
          <a:p>
            <a:r>
              <a:rPr lang="hr-HR" dirty="0" smtClean="0"/>
              <a:t>Maven 3.5.2 on Mac OS 10.12.6.</a:t>
            </a:r>
          </a:p>
          <a:p>
            <a:endParaRPr lang="hr-HR" dirty="0" smtClean="0"/>
          </a:p>
          <a:p>
            <a:r>
              <a:rPr lang="en-US" dirty="0" smtClean="0"/>
              <a:t>Summary of changes:</a:t>
            </a:r>
          </a:p>
          <a:p>
            <a:r>
              <a:rPr lang="en-US" dirty="0" smtClean="0"/>
              <a:t>* Dependencies to </a:t>
            </a:r>
            <a:r>
              <a:rPr lang="en-US" dirty="0" err="1" smtClean="0"/>
              <a:t>Corba</a:t>
            </a:r>
            <a:r>
              <a:rPr lang="en-US" dirty="0" smtClean="0"/>
              <a:t> have been removed. This does imply a few API changes,</a:t>
            </a:r>
          </a:p>
          <a:p>
            <a:r>
              <a:rPr lang="en-US" dirty="0" smtClean="0"/>
              <a:t>but should have very limited impact.</a:t>
            </a:r>
          </a:p>
          <a:p>
            <a:r>
              <a:rPr lang="en-US" dirty="0" smtClean="0"/>
              <a:t>* Some </a:t>
            </a:r>
            <a:r>
              <a:rPr lang="en-US" dirty="0" err="1" smtClean="0"/>
              <a:t>pom</a:t>
            </a:r>
            <a:r>
              <a:rPr lang="en-US" dirty="0" smtClean="0"/>
              <a:t> files have been updated to fix an issue with the </a:t>
            </a:r>
            <a:r>
              <a:rPr lang="en-US" dirty="0" err="1" smtClean="0"/>
              <a:t>javadoc</a:t>
            </a:r>
            <a:r>
              <a:rPr lang="en-US" dirty="0" smtClean="0"/>
              <a:t> Maven plugin.</a:t>
            </a:r>
          </a:p>
          <a:p>
            <a:r>
              <a:rPr lang="en-US" dirty="0" smtClean="0"/>
              <a:t>* </a:t>
            </a:r>
            <a:r>
              <a:rPr lang="en-US" dirty="0" err="1" smtClean="0"/>
              <a:t>javadoc</a:t>
            </a:r>
            <a:r>
              <a:rPr lang="en-US" dirty="0" smtClean="0"/>
              <a:t> warnings eliminated.</a:t>
            </a:r>
          </a:p>
          <a:p>
            <a:r>
              <a:rPr lang="en-US" dirty="0" smtClean="0"/>
              <a:t>* Some html was changed due to the </a:t>
            </a:r>
            <a:r>
              <a:rPr lang="en-US" dirty="0" err="1" smtClean="0"/>
              <a:t>javadoc</a:t>
            </a:r>
            <a:r>
              <a:rPr lang="en-US" dirty="0" smtClean="0"/>
              <a:t> tool behavior in Java 9+, which</a:t>
            </a:r>
          </a:p>
          <a:p>
            <a:r>
              <a:rPr lang="en-US" dirty="0" smtClean="0"/>
              <a:t>treats self-closing elements as errors and hence aborts the Maven build.</a:t>
            </a:r>
          </a:p>
          <a:p>
            <a:r>
              <a:rPr lang="en-US" dirty="0" smtClean="0"/>
              <a:t>* Classes considered superfluous removed.</a:t>
            </a:r>
          </a:p>
          <a:p>
            <a:r>
              <a:rPr lang="en-US" dirty="0" smtClean="0"/>
              <a:t>put with and without callback.</a:t>
            </a:r>
          </a:p>
          <a:p>
            <a:endParaRPr lang="en-US" dirty="0" smtClean="0"/>
          </a:p>
          <a:p>
            <a:endParaRPr lang="en-US" dirty="0" smtClean="0"/>
          </a:p>
          <a:p>
            <a:r>
              <a:rPr lang="en-US" dirty="0" err="1" smtClean="0"/>
              <a:t>Pv</a:t>
            </a:r>
            <a:r>
              <a:rPr lang="en-US" dirty="0" smtClean="0"/>
              <a:t> data</a:t>
            </a:r>
          </a:p>
          <a:p>
            <a:endParaRPr lang="en-US" dirty="0" smtClean="0"/>
          </a:p>
          <a:p>
            <a:r>
              <a:rPr lang="en-US" sz="1200" kern="1200" dirty="0" smtClean="0">
                <a:solidFill>
                  <a:schemeClr val="tx1"/>
                </a:solidFill>
                <a:latin typeface="+mn-lt"/>
                <a:ea typeface="+mn-ea"/>
                <a:cs typeface="+mn-cs"/>
              </a:rPr>
              <a:t>Adding support for Numerical lists with unsigned support</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Adding getter and putter for </a:t>
            </a:r>
            <a:r>
              <a:rPr lang="en-US" sz="1200" kern="1200" dirty="0" err="1" smtClean="0">
                <a:solidFill>
                  <a:schemeClr val="tx1"/>
                </a:solidFill>
                <a:latin typeface="+mn-lt"/>
                <a:ea typeface="+mn-ea"/>
                <a:cs typeface="+mn-cs"/>
              </a:rPr>
              <a:t>ListNumber</a:t>
            </a:r>
            <a:r>
              <a:rPr lang="en-US" sz="1200" kern="1200" dirty="0" smtClean="0">
                <a:solidFill>
                  <a:schemeClr val="tx1"/>
                </a:solidFill>
                <a:latin typeface="+mn-lt"/>
                <a:ea typeface="+mn-ea"/>
                <a:cs typeface="+mn-cs"/>
              </a:rPr>
              <a:t> on </a:t>
            </a:r>
            <a:r>
              <a:rPr lang="en-US" sz="1200" kern="1200" dirty="0" err="1" smtClean="0">
                <a:solidFill>
                  <a:schemeClr val="tx1"/>
                </a:solidFill>
                <a:latin typeface="+mn-lt"/>
                <a:ea typeface="+mn-ea"/>
                <a:cs typeface="+mn-cs"/>
              </a:rPr>
              <a:t>PVDoubleArray</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Adding </a:t>
            </a:r>
            <a:r>
              <a:rPr lang="en-US" sz="1200" kern="1200" dirty="0" err="1" smtClean="0">
                <a:solidFill>
                  <a:schemeClr val="tx1"/>
                </a:solidFill>
                <a:latin typeface="+mn-lt"/>
                <a:ea typeface="+mn-ea"/>
                <a:cs typeface="+mn-cs"/>
              </a:rPr>
              <a:t>ListNumber</a:t>
            </a:r>
            <a:r>
              <a:rPr lang="en-US" sz="1200" kern="1200" dirty="0" smtClean="0">
                <a:solidFill>
                  <a:schemeClr val="tx1"/>
                </a:solidFill>
                <a:latin typeface="+mn-lt"/>
                <a:ea typeface="+mn-ea"/>
                <a:cs typeface="+mn-cs"/>
              </a:rPr>
              <a:t> support for </a:t>
            </a:r>
            <a:r>
              <a:rPr lang="en-US" sz="1200" kern="1200" dirty="0" err="1" smtClean="0">
                <a:solidFill>
                  <a:schemeClr val="tx1"/>
                </a:solidFill>
                <a:latin typeface="+mn-lt"/>
                <a:ea typeface="+mn-ea"/>
                <a:cs typeface="+mn-cs"/>
              </a:rPr>
              <a:t>PVIntArray</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PVNumberArray</a:t>
            </a:r>
            <a:r>
              <a:rPr lang="en-US" sz="1200" kern="1200" dirty="0" smtClean="0">
                <a:solidFill>
                  <a:schemeClr val="tx1"/>
                </a:solidFill>
                <a:latin typeface="+mn-lt"/>
                <a:ea typeface="+mn-ea"/>
                <a:cs typeface="+mn-cs"/>
              </a:rPr>
              <a:t> superclass.</a:t>
            </a:r>
          </a:p>
          <a:p>
            <a:r>
              <a:rPr lang="en-US" sz="1200" kern="1200" dirty="0" smtClean="0">
                <a:solidFill>
                  <a:schemeClr val="tx1"/>
                </a:solidFill>
                <a:latin typeface="+mn-lt"/>
                <a:ea typeface="+mn-ea"/>
                <a:cs typeface="+mn-cs"/>
              </a:rPr>
              <a:t>Integrated </a:t>
            </a:r>
            <a:r>
              <a:rPr lang="en-US" sz="1200" kern="1200" dirty="0" err="1" smtClean="0">
                <a:solidFill>
                  <a:schemeClr val="tx1"/>
                </a:solidFill>
                <a:latin typeface="+mn-lt"/>
                <a:ea typeface="+mn-ea"/>
                <a:cs typeface="+mn-cs"/>
              </a:rPr>
              <a:t>ListNumber</a:t>
            </a:r>
            <a:r>
              <a:rPr lang="en-US" sz="1200" kern="1200" dirty="0" smtClean="0">
                <a:solidFill>
                  <a:schemeClr val="tx1"/>
                </a:solidFill>
                <a:latin typeface="+mn-lt"/>
                <a:ea typeface="+mn-ea"/>
                <a:cs typeface="+mn-cs"/>
              </a:rPr>
              <a:t> support into signed numeric arrays.</a:t>
            </a:r>
          </a:p>
          <a:p>
            <a:r>
              <a:rPr lang="en-US" sz="1200" kern="1200" dirty="0" smtClean="0">
                <a:solidFill>
                  <a:schemeClr val="tx1"/>
                </a:solidFill>
                <a:latin typeface="+mn-lt"/>
                <a:ea typeface="+mn-ea"/>
                <a:cs typeface="+mn-cs"/>
              </a:rPr>
              <a:t>Adding unsigned array support</a:t>
            </a:r>
          </a:p>
          <a:p>
            <a:r>
              <a:rPr lang="en-US" sz="1200" kern="1200" dirty="0" smtClean="0">
                <a:solidFill>
                  <a:schemeClr val="tx1"/>
                </a:solidFill>
                <a:latin typeface="+mn-lt"/>
                <a:ea typeface="+mn-ea"/>
                <a:cs typeface="+mn-cs"/>
              </a:rPr>
              <a:t>Renamed </a:t>
            </a:r>
            <a:r>
              <a:rPr lang="en-US" sz="1200" kern="1200" dirty="0" err="1" smtClean="0">
                <a:solidFill>
                  <a:schemeClr val="tx1"/>
                </a:solidFill>
                <a:latin typeface="+mn-lt"/>
                <a:ea typeface="+mn-ea"/>
                <a:cs typeface="+mn-cs"/>
              </a:rPr>
              <a:t>XxxIntYyy</a:t>
            </a:r>
            <a:r>
              <a:rPr lang="en-US" sz="1200" kern="1200" dirty="0" smtClean="0">
                <a:solidFill>
                  <a:schemeClr val="tx1"/>
                </a:solidFill>
                <a:latin typeface="+mn-lt"/>
                <a:ea typeface="+mn-ea"/>
                <a:cs typeface="+mn-cs"/>
              </a:rPr>
              <a:t> to </a:t>
            </a:r>
            <a:r>
              <a:rPr lang="en-US" sz="1200" kern="1200" dirty="0" err="1" smtClean="0">
                <a:solidFill>
                  <a:schemeClr val="tx1"/>
                </a:solidFill>
                <a:latin typeface="+mn-lt"/>
                <a:ea typeface="+mn-ea"/>
                <a:cs typeface="+mn-cs"/>
              </a:rPr>
              <a:t>XxxIntegerYyy</a:t>
            </a:r>
            <a:r>
              <a:rPr lang="en-US" sz="1200" kern="1200" dirty="0" smtClean="0">
                <a:solidFill>
                  <a:schemeClr val="tx1"/>
                </a:solidFill>
                <a:latin typeface="+mn-lt"/>
                <a:ea typeface="+mn-ea"/>
                <a:cs typeface="+mn-cs"/>
              </a:rPr>
              <a:t> so it better follows Java conventions</a:t>
            </a:r>
          </a:p>
          <a:p>
            <a:endParaRPr lang="en-US" dirty="0" smtClean="0"/>
          </a:p>
          <a:p>
            <a:r>
              <a:rPr lang="en-US" sz="1200" kern="1200" dirty="0" smtClean="0">
                <a:solidFill>
                  <a:schemeClr val="tx1"/>
                </a:solidFill>
                <a:latin typeface="+mn-lt"/>
                <a:ea typeface="+mn-ea"/>
                <a:cs typeface="+mn-cs"/>
              </a:rPr>
              <a:t>Changes in this commit are primarily for Java 9 or newer.</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code was successfully built with Java 1.8, Java 9.0.4 and Java 10.0.1, using</a:t>
            </a:r>
          </a:p>
          <a:p>
            <a:r>
              <a:rPr lang="hr-HR" sz="1200" kern="1200" dirty="0" smtClean="0">
                <a:solidFill>
                  <a:schemeClr val="tx1"/>
                </a:solidFill>
                <a:latin typeface="+mn-lt"/>
                <a:ea typeface="+mn-ea"/>
                <a:cs typeface="+mn-cs"/>
              </a:rPr>
              <a:t>Maven 3.5.2 on Mac OS 10.12.6.</a:t>
            </a:r>
          </a:p>
          <a:p>
            <a:endParaRPr lang="hr-H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Summary of changes:</a:t>
            </a:r>
          </a:p>
          <a:p>
            <a:r>
              <a:rPr lang="en-US" sz="1200" kern="1200" dirty="0" smtClean="0">
                <a:solidFill>
                  <a:schemeClr val="tx1"/>
                </a:solidFill>
                <a:latin typeface="+mn-lt"/>
                <a:ea typeface="+mn-ea"/>
                <a:cs typeface="+mn-cs"/>
              </a:rPr>
              <a:t>* Dependencies to </a:t>
            </a:r>
            <a:r>
              <a:rPr lang="en-US" sz="1200" kern="1200" dirty="0" err="1" smtClean="0">
                <a:solidFill>
                  <a:schemeClr val="tx1"/>
                </a:solidFill>
                <a:latin typeface="+mn-lt"/>
                <a:ea typeface="+mn-ea"/>
                <a:cs typeface="+mn-cs"/>
              </a:rPr>
              <a:t>Corba</a:t>
            </a:r>
            <a:r>
              <a:rPr lang="en-US" sz="1200" kern="1200" dirty="0" smtClean="0">
                <a:solidFill>
                  <a:schemeClr val="tx1"/>
                </a:solidFill>
                <a:latin typeface="+mn-lt"/>
                <a:ea typeface="+mn-ea"/>
                <a:cs typeface="+mn-cs"/>
              </a:rPr>
              <a:t> have been removed. This does imply a few API changes,</a:t>
            </a:r>
          </a:p>
          <a:p>
            <a:r>
              <a:rPr lang="en-US" sz="1200" kern="1200" dirty="0" smtClean="0">
                <a:solidFill>
                  <a:schemeClr val="tx1"/>
                </a:solidFill>
                <a:latin typeface="+mn-lt"/>
                <a:ea typeface="+mn-ea"/>
                <a:cs typeface="+mn-cs"/>
              </a:rPr>
              <a:t>but should have very limited impact.</a:t>
            </a:r>
          </a:p>
          <a:p>
            <a:r>
              <a:rPr lang="en-US" sz="1200" kern="1200" dirty="0" smtClean="0">
                <a:solidFill>
                  <a:schemeClr val="tx1"/>
                </a:solidFill>
                <a:latin typeface="+mn-lt"/>
                <a:ea typeface="+mn-ea"/>
                <a:cs typeface="+mn-cs"/>
              </a:rPr>
              <a:t>* Some </a:t>
            </a:r>
            <a:r>
              <a:rPr lang="en-US" sz="1200" kern="1200" dirty="0" err="1" smtClean="0">
                <a:solidFill>
                  <a:schemeClr val="tx1"/>
                </a:solidFill>
                <a:latin typeface="+mn-lt"/>
                <a:ea typeface="+mn-ea"/>
                <a:cs typeface="+mn-cs"/>
              </a:rPr>
              <a:t>pom</a:t>
            </a:r>
            <a:r>
              <a:rPr lang="en-US" sz="1200" kern="1200" dirty="0" smtClean="0">
                <a:solidFill>
                  <a:schemeClr val="tx1"/>
                </a:solidFill>
                <a:latin typeface="+mn-lt"/>
                <a:ea typeface="+mn-ea"/>
                <a:cs typeface="+mn-cs"/>
              </a:rPr>
              <a:t> files have been updated to fix an issue with the </a:t>
            </a:r>
            <a:r>
              <a:rPr lang="en-US" sz="1200" kern="1200" dirty="0" err="1" smtClean="0">
                <a:solidFill>
                  <a:schemeClr val="tx1"/>
                </a:solidFill>
                <a:latin typeface="+mn-lt"/>
                <a:ea typeface="+mn-ea"/>
                <a:cs typeface="+mn-cs"/>
              </a:rPr>
              <a:t>javadoc</a:t>
            </a:r>
            <a:r>
              <a:rPr lang="en-US" sz="1200" kern="1200" dirty="0" smtClean="0">
                <a:solidFill>
                  <a:schemeClr val="tx1"/>
                </a:solidFill>
                <a:latin typeface="+mn-lt"/>
                <a:ea typeface="+mn-ea"/>
                <a:cs typeface="+mn-cs"/>
              </a:rPr>
              <a:t> Maven plugin.</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javadoc</a:t>
            </a:r>
            <a:r>
              <a:rPr lang="en-US" sz="1200" kern="1200" dirty="0" smtClean="0">
                <a:solidFill>
                  <a:schemeClr val="tx1"/>
                </a:solidFill>
                <a:latin typeface="+mn-lt"/>
                <a:ea typeface="+mn-ea"/>
                <a:cs typeface="+mn-cs"/>
              </a:rPr>
              <a:t> warnings eliminated.</a:t>
            </a:r>
          </a:p>
          <a:p>
            <a:r>
              <a:rPr lang="en-US" sz="1200" kern="1200" dirty="0" smtClean="0">
                <a:solidFill>
                  <a:schemeClr val="tx1"/>
                </a:solidFill>
                <a:latin typeface="+mn-lt"/>
                <a:ea typeface="+mn-ea"/>
                <a:cs typeface="+mn-cs"/>
              </a:rPr>
              <a:t>* Some html was changed due to the </a:t>
            </a:r>
            <a:r>
              <a:rPr lang="en-US" sz="1200" kern="1200" dirty="0" err="1" smtClean="0">
                <a:solidFill>
                  <a:schemeClr val="tx1"/>
                </a:solidFill>
                <a:latin typeface="+mn-lt"/>
                <a:ea typeface="+mn-ea"/>
                <a:cs typeface="+mn-cs"/>
              </a:rPr>
              <a:t>javadoc</a:t>
            </a:r>
            <a:r>
              <a:rPr lang="en-US" sz="1200" kern="1200" dirty="0" smtClean="0">
                <a:solidFill>
                  <a:schemeClr val="tx1"/>
                </a:solidFill>
                <a:latin typeface="+mn-lt"/>
                <a:ea typeface="+mn-ea"/>
                <a:cs typeface="+mn-cs"/>
              </a:rPr>
              <a:t> tool behavior in Java 9+, which</a:t>
            </a:r>
          </a:p>
          <a:p>
            <a:r>
              <a:rPr lang="en-US" sz="1200" kern="1200" dirty="0" smtClean="0">
                <a:solidFill>
                  <a:schemeClr val="tx1"/>
                </a:solidFill>
                <a:latin typeface="+mn-lt"/>
                <a:ea typeface="+mn-ea"/>
                <a:cs typeface="+mn-cs"/>
              </a:rPr>
              <a:t>treats self-closing elements as errors and hence aborts the Maven build.</a:t>
            </a:r>
          </a:p>
          <a:p>
            <a:r>
              <a:rPr lang="en-US" sz="1200" kern="1200" dirty="0" smtClean="0">
                <a:solidFill>
                  <a:schemeClr val="tx1"/>
                </a:solidFill>
                <a:latin typeface="+mn-lt"/>
                <a:ea typeface="+mn-ea"/>
                <a:cs typeface="+mn-cs"/>
              </a:rPr>
              <a:t>* Classes considered superfluous removed.</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4EC566D0-E27A-C044-80E2-C86EDCA30759}" type="slidenum">
              <a:rPr lang="en-US" smtClean="0"/>
              <a:t>4</a:t>
            </a:fld>
            <a:endParaRPr lang="en-US"/>
          </a:p>
        </p:txBody>
      </p:sp>
    </p:spTree>
    <p:extLst>
      <p:ext uri="{BB962C8B-B14F-4D97-AF65-F5344CB8AC3E}">
        <p14:creationId xmlns:p14="http://schemas.microsoft.com/office/powerpoint/2010/main" val="3006964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Pv</a:t>
            </a:r>
            <a:r>
              <a:rPr lang="en-US" dirty="0" smtClean="0"/>
              <a:t> access</a:t>
            </a:r>
          </a:p>
          <a:p>
            <a:endParaRPr lang="en-US" dirty="0" smtClean="0"/>
          </a:p>
          <a:p>
            <a:r>
              <a:rPr lang="en-US" dirty="0" smtClean="0"/>
              <a:t>Changes in this commit are primarily for Java 9 or newer.</a:t>
            </a:r>
          </a:p>
          <a:p>
            <a:endParaRPr lang="en-US" dirty="0" smtClean="0"/>
          </a:p>
          <a:p>
            <a:r>
              <a:rPr lang="en-US" dirty="0" smtClean="0"/>
              <a:t>The code was successfully built with Java 1.8, Java 9.0.4 and Java 10.0.1, using</a:t>
            </a:r>
          </a:p>
          <a:p>
            <a:r>
              <a:rPr lang="hr-HR" dirty="0" smtClean="0"/>
              <a:t>Maven 3.5.2 on Mac OS 10.12.6.</a:t>
            </a:r>
          </a:p>
          <a:p>
            <a:endParaRPr lang="hr-HR" dirty="0" smtClean="0"/>
          </a:p>
          <a:p>
            <a:r>
              <a:rPr lang="en-US" dirty="0" smtClean="0"/>
              <a:t>Summary of changes:</a:t>
            </a:r>
          </a:p>
          <a:p>
            <a:r>
              <a:rPr lang="en-US" dirty="0" smtClean="0"/>
              <a:t>* Dependencies to </a:t>
            </a:r>
            <a:r>
              <a:rPr lang="en-US" dirty="0" err="1" smtClean="0"/>
              <a:t>Corba</a:t>
            </a:r>
            <a:r>
              <a:rPr lang="en-US" dirty="0" smtClean="0"/>
              <a:t> have been removed. This does imply a few API changes,</a:t>
            </a:r>
          </a:p>
          <a:p>
            <a:r>
              <a:rPr lang="en-US" dirty="0" smtClean="0"/>
              <a:t>but should have very limited impact.</a:t>
            </a:r>
          </a:p>
          <a:p>
            <a:r>
              <a:rPr lang="en-US" dirty="0" smtClean="0"/>
              <a:t>* Some </a:t>
            </a:r>
            <a:r>
              <a:rPr lang="en-US" dirty="0" err="1" smtClean="0"/>
              <a:t>pom</a:t>
            </a:r>
            <a:r>
              <a:rPr lang="en-US" dirty="0" smtClean="0"/>
              <a:t> files have been updated to fix an issue with the </a:t>
            </a:r>
            <a:r>
              <a:rPr lang="en-US" dirty="0" err="1" smtClean="0"/>
              <a:t>javadoc</a:t>
            </a:r>
            <a:r>
              <a:rPr lang="en-US" dirty="0" smtClean="0"/>
              <a:t> Maven plugin.</a:t>
            </a:r>
          </a:p>
          <a:p>
            <a:r>
              <a:rPr lang="en-US" dirty="0" smtClean="0"/>
              <a:t>* </a:t>
            </a:r>
            <a:r>
              <a:rPr lang="en-US" dirty="0" err="1" smtClean="0"/>
              <a:t>javadoc</a:t>
            </a:r>
            <a:r>
              <a:rPr lang="en-US" dirty="0" smtClean="0"/>
              <a:t> warnings eliminated.</a:t>
            </a:r>
          </a:p>
          <a:p>
            <a:r>
              <a:rPr lang="en-US" dirty="0" smtClean="0"/>
              <a:t>* Some html was changed due to the </a:t>
            </a:r>
            <a:r>
              <a:rPr lang="en-US" dirty="0" err="1" smtClean="0"/>
              <a:t>javadoc</a:t>
            </a:r>
            <a:r>
              <a:rPr lang="en-US" dirty="0" smtClean="0"/>
              <a:t> tool behavior in Java 9+, which</a:t>
            </a:r>
          </a:p>
          <a:p>
            <a:r>
              <a:rPr lang="en-US" dirty="0" smtClean="0"/>
              <a:t>treats self-closing elements as errors and hence aborts the Maven build.</a:t>
            </a:r>
          </a:p>
          <a:p>
            <a:r>
              <a:rPr lang="en-US" dirty="0" smtClean="0"/>
              <a:t>* Classes considered superfluous removed.</a:t>
            </a:r>
          </a:p>
          <a:p>
            <a:r>
              <a:rPr lang="en-US" dirty="0" smtClean="0"/>
              <a:t>put with and without callback.</a:t>
            </a:r>
          </a:p>
          <a:p>
            <a:endParaRPr lang="en-US" dirty="0" smtClean="0"/>
          </a:p>
          <a:p>
            <a:endParaRPr lang="en-US" dirty="0" smtClean="0"/>
          </a:p>
          <a:p>
            <a:r>
              <a:rPr lang="en-US" dirty="0" err="1" smtClean="0"/>
              <a:t>Pv</a:t>
            </a:r>
            <a:r>
              <a:rPr lang="en-US" dirty="0" smtClean="0"/>
              <a:t> data</a:t>
            </a:r>
          </a:p>
          <a:p>
            <a:endParaRPr lang="en-US" dirty="0" smtClean="0"/>
          </a:p>
          <a:p>
            <a:r>
              <a:rPr lang="en-US" sz="1200" kern="1200" dirty="0" smtClean="0">
                <a:solidFill>
                  <a:schemeClr val="tx1"/>
                </a:solidFill>
                <a:latin typeface="+mn-lt"/>
                <a:ea typeface="+mn-ea"/>
                <a:cs typeface="+mn-cs"/>
              </a:rPr>
              <a:t>Adding support for Numerical lists with unsigned support</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Adding getter and putter for </a:t>
            </a:r>
            <a:r>
              <a:rPr lang="en-US" sz="1200" kern="1200" dirty="0" err="1" smtClean="0">
                <a:solidFill>
                  <a:schemeClr val="tx1"/>
                </a:solidFill>
                <a:latin typeface="+mn-lt"/>
                <a:ea typeface="+mn-ea"/>
                <a:cs typeface="+mn-cs"/>
              </a:rPr>
              <a:t>ListNumber</a:t>
            </a:r>
            <a:r>
              <a:rPr lang="en-US" sz="1200" kern="1200" dirty="0" smtClean="0">
                <a:solidFill>
                  <a:schemeClr val="tx1"/>
                </a:solidFill>
                <a:latin typeface="+mn-lt"/>
                <a:ea typeface="+mn-ea"/>
                <a:cs typeface="+mn-cs"/>
              </a:rPr>
              <a:t> on </a:t>
            </a:r>
            <a:r>
              <a:rPr lang="en-US" sz="1200" kern="1200" dirty="0" err="1" smtClean="0">
                <a:solidFill>
                  <a:schemeClr val="tx1"/>
                </a:solidFill>
                <a:latin typeface="+mn-lt"/>
                <a:ea typeface="+mn-ea"/>
                <a:cs typeface="+mn-cs"/>
              </a:rPr>
              <a:t>PVDoubleArray</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Adding </a:t>
            </a:r>
            <a:r>
              <a:rPr lang="en-US" sz="1200" kern="1200" dirty="0" err="1" smtClean="0">
                <a:solidFill>
                  <a:schemeClr val="tx1"/>
                </a:solidFill>
                <a:latin typeface="+mn-lt"/>
                <a:ea typeface="+mn-ea"/>
                <a:cs typeface="+mn-cs"/>
              </a:rPr>
              <a:t>ListNumber</a:t>
            </a:r>
            <a:r>
              <a:rPr lang="en-US" sz="1200" kern="1200" dirty="0" smtClean="0">
                <a:solidFill>
                  <a:schemeClr val="tx1"/>
                </a:solidFill>
                <a:latin typeface="+mn-lt"/>
                <a:ea typeface="+mn-ea"/>
                <a:cs typeface="+mn-cs"/>
              </a:rPr>
              <a:t> support for </a:t>
            </a:r>
            <a:r>
              <a:rPr lang="en-US" sz="1200" kern="1200" dirty="0" err="1" smtClean="0">
                <a:solidFill>
                  <a:schemeClr val="tx1"/>
                </a:solidFill>
                <a:latin typeface="+mn-lt"/>
                <a:ea typeface="+mn-ea"/>
                <a:cs typeface="+mn-cs"/>
              </a:rPr>
              <a:t>PVIntArray</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PVNumberArray</a:t>
            </a:r>
            <a:r>
              <a:rPr lang="en-US" sz="1200" kern="1200" dirty="0" smtClean="0">
                <a:solidFill>
                  <a:schemeClr val="tx1"/>
                </a:solidFill>
                <a:latin typeface="+mn-lt"/>
                <a:ea typeface="+mn-ea"/>
                <a:cs typeface="+mn-cs"/>
              </a:rPr>
              <a:t> superclass.</a:t>
            </a:r>
          </a:p>
          <a:p>
            <a:r>
              <a:rPr lang="en-US" sz="1200" kern="1200" dirty="0" smtClean="0">
                <a:solidFill>
                  <a:schemeClr val="tx1"/>
                </a:solidFill>
                <a:latin typeface="+mn-lt"/>
                <a:ea typeface="+mn-ea"/>
                <a:cs typeface="+mn-cs"/>
              </a:rPr>
              <a:t>Integrated </a:t>
            </a:r>
            <a:r>
              <a:rPr lang="en-US" sz="1200" kern="1200" dirty="0" err="1" smtClean="0">
                <a:solidFill>
                  <a:schemeClr val="tx1"/>
                </a:solidFill>
                <a:latin typeface="+mn-lt"/>
                <a:ea typeface="+mn-ea"/>
                <a:cs typeface="+mn-cs"/>
              </a:rPr>
              <a:t>ListNumber</a:t>
            </a:r>
            <a:r>
              <a:rPr lang="en-US" sz="1200" kern="1200" dirty="0" smtClean="0">
                <a:solidFill>
                  <a:schemeClr val="tx1"/>
                </a:solidFill>
                <a:latin typeface="+mn-lt"/>
                <a:ea typeface="+mn-ea"/>
                <a:cs typeface="+mn-cs"/>
              </a:rPr>
              <a:t> support into signed numeric arrays.</a:t>
            </a:r>
          </a:p>
          <a:p>
            <a:r>
              <a:rPr lang="en-US" sz="1200" kern="1200" dirty="0" smtClean="0">
                <a:solidFill>
                  <a:schemeClr val="tx1"/>
                </a:solidFill>
                <a:latin typeface="+mn-lt"/>
                <a:ea typeface="+mn-ea"/>
                <a:cs typeface="+mn-cs"/>
              </a:rPr>
              <a:t>Adding unsigned array support</a:t>
            </a:r>
          </a:p>
          <a:p>
            <a:r>
              <a:rPr lang="en-US" sz="1200" kern="1200" dirty="0" smtClean="0">
                <a:solidFill>
                  <a:schemeClr val="tx1"/>
                </a:solidFill>
                <a:latin typeface="+mn-lt"/>
                <a:ea typeface="+mn-ea"/>
                <a:cs typeface="+mn-cs"/>
              </a:rPr>
              <a:t>Renamed </a:t>
            </a:r>
            <a:r>
              <a:rPr lang="en-US" sz="1200" kern="1200" dirty="0" err="1" smtClean="0">
                <a:solidFill>
                  <a:schemeClr val="tx1"/>
                </a:solidFill>
                <a:latin typeface="+mn-lt"/>
                <a:ea typeface="+mn-ea"/>
                <a:cs typeface="+mn-cs"/>
              </a:rPr>
              <a:t>XxxIntYyy</a:t>
            </a:r>
            <a:r>
              <a:rPr lang="en-US" sz="1200" kern="1200" dirty="0" smtClean="0">
                <a:solidFill>
                  <a:schemeClr val="tx1"/>
                </a:solidFill>
                <a:latin typeface="+mn-lt"/>
                <a:ea typeface="+mn-ea"/>
                <a:cs typeface="+mn-cs"/>
              </a:rPr>
              <a:t> to </a:t>
            </a:r>
            <a:r>
              <a:rPr lang="en-US" sz="1200" kern="1200" dirty="0" err="1" smtClean="0">
                <a:solidFill>
                  <a:schemeClr val="tx1"/>
                </a:solidFill>
                <a:latin typeface="+mn-lt"/>
                <a:ea typeface="+mn-ea"/>
                <a:cs typeface="+mn-cs"/>
              </a:rPr>
              <a:t>XxxIntegerYyy</a:t>
            </a:r>
            <a:r>
              <a:rPr lang="en-US" sz="1200" kern="1200" dirty="0" smtClean="0">
                <a:solidFill>
                  <a:schemeClr val="tx1"/>
                </a:solidFill>
                <a:latin typeface="+mn-lt"/>
                <a:ea typeface="+mn-ea"/>
                <a:cs typeface="+mn-cs"/>
              </a:rPr>
              <a:t> so it better follows Java conventions</a:t>
            </a:r>
          </a:p>
          <a:p>
            <a:endParaRPr lang="en-US" dirty="0" smtClean="0"/>
          </a:p>
          <a:p>
            <a:r>
              <a:rPr lang="en-US" sz="1200" kern="1200" dirty="0" smtClean="0">
                <a:solidFill>
                  <a:schemeClr val="tx1"/>
                </a:solidFill>
                <a:latin typeface="+mn-lt"/>
                <a:ea typeface="+mn-ea"/>
                <a:cs typeface="+mn-cs"/>
              </a:rPr>
              <a:t>Changes in this commit are primarily for Java 9 or newer.</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code was successfully built with Java 1.8, Java 9.0.4 and Java 10.0.1, using</a:t>
            </a:r>
          </a:p>
          <a:p>
            <a:r>
              <a:rPr lang="hr-HR" sz="1200" kern="1200" dirty="0" smtClean="0">
                <a:solidFill>
                  <a:schemeClr val="tx1"/>
                </a:solidFill>
                <a:latin typeface="+mn-lt"/>
                <a:ea typeface="+mn-ea"/>
                <a:cs typeface="+mn-cs"/>
              </a:rPr>
              <a:t>Maven 3.5.2 on Mac OS 10.12.6.</a:t>
            </a:r>
          </a:p>
          <a:p>
            <a:endParaRPr lang="hr-H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Summary of changes:</a:t>
            </a:r>
          </a:p>
          <a:p>
            <a:r>
              <a:rPr lang="en-US" sz="1200" kern="1200" dirty="0" smtClean="0">
                <a:solidFill>
                  <a:schemeClr val="tx1"/>
                </a:solidFill>
                <a:latin typeface="+mn-lt"/>
                <a:ea typeface="+mn-ea"/>
                <a:cs typeface="+mn-cs"/>
              </a:rPr>
              <a:t>* Dependencies to </a:t>
            </a:r>
            <a:r>
              <a:rPr lang="en-US" sz="1200" kern="1200" dirty="0" err="1" smtClean="0">
                <a:solidFill>
                  <a:schemeClr val="tx1"/>
                </a:solidFill>
                <a:latin typeface="+mn-lt"/>
                <a:ea typeface="+mn-ea"/>
                <a:cs typeface="+mn-cs"/>
              </a:rPr>
              <a:t>Corba</a:t>
            </a:r>
            <a:r>
              <a:rPr lang="en-US" sz="1200" kern="1200" dirty="0" smtClean="0">
                <a:solidFill>
                  <a:schemeClr val="tx1"/>
                </a:solidFill>
                <a:latin typeface="+mn-lt"/>
                <a:ea typeface="+mn-ea"/>
                <a:cs typeface="+mn-cs"/>
              </a:rPr>
              <a:t> have been removed. This does imply a few API changes,</a:t>
            </a:r>
          </a:p>
          <a:p>
            <a:r>
              <a:rPr lang="en-US" sz="1200" kern="1200" dirty="0" smtClean="0">
                <a:solidFill>
                  <a:schemeClr val="tx1"/>
                </a:solidFill>
                <a:latin typeface="+mn-lt"/>
                <a:ea typeface="+mn-ea"/>
                <a:cs typeface="+mn-cs"/>
              </a:rPr>
              <a:t>but should have very limited impact.</a:t>
            </a:r>
          </a:p>
          <a:p>
            <a:r>
              <a:rPr lang="en-US" sz="1200" kern="1200" dirty="0" smtClean="0">
                <a:solidFill>
                  <a:schemeClr val="tx1"/>
                </a:solidFill>
                <a:latin typeface="+mn-lt"/>
                <a:ea typeface="+mn-ea"/>
                <a:cs typeface="+mn-cs"/>
              </a:rPr>
              <a:t>* Some </a:t>
            </a:r>
            <a:r>
              <a:rPr lang="en-US" sz="1200" kern="1200" dirty="0" err="1" smtClean="0">
                <a:solidFill>
                  <a:schemeClr val="tx1"/>
                </a:solidFill>
                <a:latin typeface="+mn-lt"/>
                <a:ea typeface="+mn-ea"/>
                <a:cs typeface="+mn-cs"/>
              </a:rPr>
              <a:t>pom</a:t>
            </a:r>
            <a:r>
              <a:rPr lang="en-US" sz="1200" kern="1200" dirty="0" smtClean="0">
                <a:solidFill>
                  <a:schemeClr val="tx1"/>
                </a:solidFill>
                <a:latin typeface="+mn-lt"/>
                <a:ea typeface="+mn-ea"/>
                <a:cs typeface="+mn-cs"/>
              </a:rPr>
              <a:t> files have been updated to fix an issue with the </a:t>
            </a:r>
            <a:r>
              <a:rPr lang="en-US" sz="1200" kern="1200" dirty="0" err="1" smtClean="0">
                <a:solidFill>
                  <a:schemeClr val="tx1"/>
                </a:solidFill>
                <a:latin typeface="+mn-lt"/>
                <a:ea typeface="+mn-ea"/>
                <a:cs typeface="+mn-cs"/>
              </a:rPr>
              <a:t>javadoc</a:t>
            </a:r>
            <a:r>
              <a:rPr lang="en-US" sz="1200" kern="1200" dirty="0" smtClean="0">
                <a:solidFill>
                  <a:schemeClr val="tx1"/>
                </a:solidFill>
                <a:latin typeface="+mn-lt"/>
                <a:ea typeface="+mn-ea"/>
                <a:cs typeface="+mn-cs"/>
              </a:rPr>
              <a:t> Maven plugin.</a:t>
            </a:r>
          </a:p>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javadoc</a:t>
            </a:r>
            <a:r>
              <a:rPr lang="en-US" sz="1200" kern="1200" dirty="0" smtClean="0">
                <a:solidFill>
                  <a:schemeClr val="tx1"/>
                </a:solidFill>
                <a:latin typeface="+mn-lt"/>
                <a:ea typeface="+mn-ea"/>
                <a:cs typeface="+mn-cs"/>
              </a:rPr>
              <a:t> warnings eliminated.</a:t>
            </a:r>
          </a:p>
          <a:p>
            <a:r>
              <a:rPr lang="en-US" sz="1200" kern="1200" dirty="0" smtClean="0">
                <a:solidFill>
                  <a:schemeClr val="tx1"/>
                </a:solidFill>
                <a:latin typeface="+mn-lt"/>
                <a:ea typeface="+mn-ea"/>
                <a:cs typeface="+mn-cs"/>
              </a:rPr>
              <a:t>* Some html was changed due to the </a:t>
            </a:r>
            <a:r>
              <a:rPr lang="en-US" sz="1200" kern="1200" dirty="0" err="1" smtClean="0">
                <a:solidFill>
                  <a:schemeClr val="tx1"/>
                </a:solidFill>
                <a:latin typeface="+mn-lt"/>
                <a:ea typeface="+mn-ea"/>
                <a:cs typeface="+mn-cs"/>
              </a:rPr>
              <a:t>javadoc</a:t>
            </a:r>
            <a:r>
              <a:rPr lang="en-US" sz="1200" kern="1200" dirty="0" smtClean="0">
                <a:solidFill>
                  <a:schemeClr val="tx1"/>
                </a:solidFill>
                <a:latin typeface="+mn-lt"/>
                <a:ea typeface="+mn-ea"/>
                <a:cs typeface="+mn-cs"/>
              </a:rPr>
              <a:t> tool behavior in Java 9+, which</a:t>
            </a:r>
          </a:p>
          <a:p>
            <a:r>
              <a:rPr lang="en-US" sz="1200" kern="1200" dirty="0" smtClean="0">
                <a:solidFill>
                  <a:schemeClr val="tx1"/>
                </a:solidFill>
                <a:latin typeface="+mn-lt"/>
                <a:ea typeface="+mn-ea"/>
                <a:cs typeface="+mn-cs"/>
              </a:rPr>
              <a:t>treats self-closing elements as errors and hence aborts the Maven build.</a:t>
            </a:r>
          </a:p>
          <a:p>
            <a:r>
              <a:rPr lang="en-US" sz="1200" kern="1200" dirty="0" smtClean="0">
                <a:solidFill>
                  <a:schemeClr val="tx1"/>
                </a:solidFill>
                <a:latin typeface="+mn-lt"/>
                <a:ea typeface="+mn-ea"/>
                <a:cs typeface="+mn-cs"/>
              </a:rPr>
              <a:t>* Classes considered superfluous removed.</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4EC566D0-E27A-C044-80E2-C86EDCA30759}" type="slidenum">
              <a:rPr lang="en-US" smtClean="0"/>
              <a:t>5</a:t>
            </a:fld>
            <a:endParaRPr lang="en-US"/>
          </a:p>
        </p:txBody>
      </p:sp>
    </p:spTree>
    <p:extLst>
      <p:ext uri="{BB962C8B-B14F-4D97-AF65-F5344CB8AC3E}">
        <p14:creationId xmlns:p14="http://schemas.microsoft.com/office/powerpoint/2010/main" val="3006964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8B1FC11-47D5-4DEE-8134-87190ECDCE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0CB925D7-8B69-4D2B-BB17-B0F044D1D8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E34D927A-5B69-403F-AA1B-A2C19C0CAE92}"/>
              </a:ext>
            </a:extLst>
          </p:cNvPr>
          <p:cNvSpPr>
            <a:spLocks noGrp="1"/>
          </p:cNvSpPr>
          <p:nvPr>
            <p:ph type="dt" sz="half" idx="10"/>
          </p:nvPr>
        </p:nvSpPr>
        <p:spPr/>
        <p:txBody>
          <a:bodyPr/>
          <a:lstStyle/>
          <a:p>
            <a:fld id="{4BEB2D2A-9AC4-4349-B4C8-8690D770BA23}" type="datetimeFigureOut">
              <a:rPr lang="en-US" smtClean="0"/>
              <a:t>11/15/18</a:t>
            </a:fld>
            <a:endParaRPr lang="en-US"/>
          </a:p>
        </p:txBody>
      </p:sp>
      <p:sp>
        <p:nvSpPr>
          <p:cNvPr id="5" name="Footer Placeholder 4">
            <a:extLst>
              <a:ext uri="{FF2B5EF4-FFF2-40B4-BE49-F238E27FC236}">
                <a16:creationId xmlns="" xmlns:a16="http://schemas.microsoft.com/office/drawing/2014/main" id="{A0E33E4A-65D3-4627-9886-F37FB5CB95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4ABE2978-9041-48D4-843B-6C25615DE017}"/>
              </a:ext>
            </a:extLst>
          </p:cNvPr>
          <p:cNvSpPr>
            <a:spLocks noGrp="1"/>
          </p:cNvSpPr>
          <p:nvPr>
            <p:ph type="sldNum" sz="quarter" idx="12"/>
          </p:nvPr>
        </p:nvSpPr>
        <p:spPr/>
        <p:txBody>
          <a:bodyPr/>
          <a:lstStyle/>
          <a:p>
            <a:fld id="{0D9BAC7C-07F8-46BD-AEFC-4A53705F16B2}" type="slidenum">
              <a:rPr lang="en-US" smtClean="0"/>
              <a:t>‹#›</a:t>
            </a:fld>
            <a:endParaRPr lang="en-US"/>
          </a:p>
        </p:txBody>
      </p:sp>
    </p:spTree>
    <p:extLst>
      <p:ext uri="{BB962C8B-B14F-4D97-AF65-F5344CB8AC3E}">
        <p14:creationId xmlns:p14="http://schemas.microsoft.com/office/powerpoint/2010/main" val="2546792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7B246B-05CB-4BE1-B7CF-DF234F13D2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C7A9D01C-E469-4A85-B39B-57B7B221DB5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C45385D5-040C-4B4B-AA39-93F66E2772D1}"/>
              </a:ext>
            </a:extLst>
          </p:cNvPr>
          <p:cNvSpPr>
            <a:spLocks noGrp="1"/>
          </p:cNvSpPr>
          <p:nvPr>
            <p:ph type="dt" sz="half" idx="10"/>
          </p:nvPr>
        </p:nvSpPr>
        <p:spPr/>
        <p:txBody>
          <a:bodyPr/>
          <a:lstStyle/>
          <a:p>
            <a:fld id="{4BEB2D2A-9AC4-4349-B4C8-8690D770BA23}" type="datetimeFigureOut">
              <a:rPr lang="en-US" smtClean="0"/>
              <a:t>11/15/18</a:t>
            </a:fld>
            <a:endParaRPr lang="en-US"/>
          </a:p>
        </p:txBody>
      </p:sp>
      <p:sp>
        <p:nvSpPr>
          <p:cNvPr id="5" name="Footer Placeholder 4">
            <a:extLst>
              <a:ext uri="{FF2B5EF4-FFF2-40B4-BE49-F238E27FC236}">
                <a16:creationId xmlns="" xmlns:a16="http://schemas.microsoft.com/office/drawing/2014/main" id="{34978943-6877-42E7-9969-10F39858F2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E0426CD-0FF9-46CA-88ED-CB968AF8C91D}"/>
              </a:ext>
            </a:extLst>
          </p:cNvPr>
          <p:cNvSpPr>
            <a:spLocks noGrp="1"/>
          </p:cNvSpPr>
          <p:nvPr>
            <p:ph type="sldNum" sz="quarter" idx="12"/>
          </p:nvPr>
        </p:nvSpPr>
        <p:spPr/>
        <p:txBody>
          <a:bodyPr/>
          <a:lstStyle/>
          <a:p>
            <a:fld id="{0D9BAC7C-07F8-46BD-AEFC-4A53705F16B2}" type="slidenum">
              <a:rPr lang="en-US" smtClean="0"/>
              <a:t>‹#›</a:t>
            </a:fld>
            <a:endParaRPr lang="en-US"/>
          </a:p>
        </p:txBody>
      </p:sp>
    </p:spTree>
    <p:extLst>
      <p:ext uri="{BB962C8B-B14F-4D97-AF65-F5344CB8AC3E}">
        <p14:creationId xmlns:p14="http://schemas.microsoft.com/office/powerpoint/2010/main" val="3616416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36E6D6-388A-413B-A27A-4C32CA5484A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85269C74-3F80-49CC-B989-86AC614138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8C535105-F4AD-4EE5-AFB0-9ADCA86403DF}"/>
              </a:ext>
            </a:extLst>
          </p:cNvPr>
          <p:cNvSpPr>
            <a:spLocks noGrp="1"/>
          </p:cNvSpPr>
          <p:nvPr>
            <p:ph type="dt" sz="half" idx="10"/>
          </p:nvPr>
        </p:nvSpPr>
        <p:spPr/>
        <p:txBody>
          <a:bodyPr/>
          <a:lstStyle/>
          <a:p>
            <a:fld id="{4BEB2D2A-9AC4-4349-B4C8-8690D770BA23}" type="datetimeFigureOut">
              <a:rPr lang="en-US" smtClean="0"/>
              <a:t>11/15/18</a:t>
            </a:fld>
            <a:endParaRPr lang="en-US"/>
          </a:p>
        </p:txBody>
      </p:sp>
      <p:sp>
        <p:nvSpPr>
          <p:cNvPr id="5" name="Footer Placeholder 4">
            <a:extLst>
              <a:ext uri="{FF2B5EF4-FFF2-40B4-BE49-F238E27FC236}">
                <a16:creationId xmlns="" xmlns:a16="http://schemas.microsoft.com/office/drawing/2014/main" id="{DEC888B1-3494-484A-89D6-76A5D6E8B4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070AF83B-75D5-4D16-83EE-B6A9BF76A501}"/>
              </a:ext>
            </a:extLst>
          </p:cNvPr>
          <p:cNvSpPr>
            <a:spLocks noGrp="1"/>
          </p:cNvSpPr>
          <p:nvPr>
            <p:ph type="sldNum" sz="quarter" idx="12"/>
          </p:nvPr>
        </p:nvSpPr>
        <p:spPr/>
        <p:txBody>
          <a:bodyPr/>
          <a:lstStyle/>
          <a:p>
            <a:fld id="{0D9BAC7C-07F8-46BD-AEFC-4A53705F16B2}" type="slidenum">
              <a:rPr lang="en-US" smtClean="0"/>
              <a:t>‹#›</a:t>
            </a:fld>
            <a:endParaRPr lang="en-US"/>
          </a:p>
        </p:txBody>
      </p:sp>
    </p:spTree>
    <p:extLst>
      <p:ext uri="{BB962C8B-B14F-4D97-AF65-F5344CB8AC3E}">
        <p14:creationId xmlns:p14="http://schemas.microsoft.com/office/powerpoint/2010/main" val="487877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1056C7-2E04-467C-AC47-D28F82EF7D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2C1A62CB-D1BB-4016-B9FC-F40BFDBAB8C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8A8FCE8F-B772-4C46-A44C-363CB980C82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CD3276BC-071D-4CB1-8DDD-4D2E95925F20}"/>
              </a:ext>
            </a:extLst>
          </p:cNvPr>
          <p:cNvSpPr>
            <a:spLocks noGrp="1"/>
          </p:cNvSpPr>
          <p:nvPr>
            <p:ph type="dt" sz="half" idx="10"/>
          </p:nvPr>
        </p:nvSpPr>
        <p:spPr/>
        <p:txBody>
          <a:bodyPr/>
          <a:lstStyle/>
          <a:p>
            <a:fld id="{4BEB2D2A-9AC4-4349-B4C8-8690D770BA23}" type="datetimeFigureOut">
              <a:rPr lang="en-US" smtClean="0"/>
              <a:t>11/15/18</a:t>
            </a:fld>
            <a:endParaRPr lang="en-US"/>
          </a:p>
        </p:txBody>
      </p:sp>
      <p:sp>
        <p:nvSpPr>
          <p:cNvPr id="6" name="Footer Placeholder 5">
            <a:extLst>
              <a:ext uri="{FF2B5EF4-FFF2-40B4-BE49-F238E27FC236}">
                <a16:creationId xmlns="" xmlns:a16="http://schemas.microsoft.com/office/drawing/2014/main" id="{7491DEA5-9B31-434D-89E0-D80686C13C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167910D7-057C-460B-85A2-32A65A4722F4}"/>
              </a:ext>
            </a:extLst>
          </p:cNvPr>
          <p:cNvSpPr>
            <a:spLocks noGrp="1"/>
          </p:cNvSpPr>
          <p:nvPr>
            <p:ph type="sldNum" sz="quarter" idx="12"/>
          </p:nvPr>
        </p:nvSpPr>
        <p:spPr/>
        <p:txBody>
          <a:bodyPr/>
          <a:lstStyle/>
          <a:p>
            <a:fld id="{0D9BAC7C-07F8-46BD-AEFC-4A53705F16B2}" type="slidenum">
              <a:rPr lang="en-US" smtClean="0"/>
              <a:t>‹#›</a:t>
            </a:fld>
            <a:endParaRPr lang="en-US"/>
          </a:p>
        </p:txBody>
      </p:sp>
    </p:spTree>
    <p:extLst>
      <p:ext uri="{BB962C8B-B14F-4D97-AF65-F5344CB8AC3E}">
        <p14:creationId xmlns:p14="http://schemas.microsoft.com/office/powerpoint/2010/main" val="849505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D2DE0C-B183-4667-B181-0159271513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5E05BEF2-8A5E-4359-B99D-FF1EA2A3C6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80A78210-BE23-4466-8E8D-E4D00244548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3F58E35B-D4FF-418B-A827-083742BB65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E4B88AB4-6984-4F3A-AF9C-9F613FF6C15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511D9624-762D-442E-847D-9AB7723868CC}"/>
              </a:ext>
            </a:extLst>
          </p:cNvPr>
          <p:cNvSpPr>
            <a:spLocks noGrp="1"/>
          </p:cNvSpPr>
          <p:nvPr>
            <p:ph type="dt" sz="half" idx="10"/>
          </p:nvPr>
        </p:nvSpPr>
        <p:spPr/>
        <p:txBody>
          <a:bodyPr/>
          <a:lstStyle/>
          <a:p>
            <a:fld id="{4BEB2D2A-9AC4-4349-B4C8-8690D770BA23}" type="datetimeFigureOut">
              <a:rPr lang="en-US" smtClean="0"/>
              <a:t>11/15/18</a:t>
            </a:fld>
            <a:endParaRPr lang="en-US"/>
          </a:p>
        </p:txBody>
      </p:sp>
      <p:sp>
        <p:nvSpPr>
          <p:cNvPr id="8" name="Footer Placeholder 7">
            <a:extLst>
              <a:ext uri="{FF2B5EF4-FFF2-40B4-BE49-F238E27FC236}">
                <a16:creationId xmlns="" xmlns:a16="http://schemas.microsoft.com/office/drawing/2014/main" id="{1904A4D1-33F3-47FE-A457-9BA0F79E7B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3AAB60E6-4A03-4DB0-BB11-B4A638F5C10D}"/>
              </a:ext>
            </a:extLst>
          </p:cNvPr>
          <p:cNvSpPr>
            <a:spLocks noGrp="1"/>
          </p:cNvSpPr>
          <p:nvPr>
            <p:ph type="sldNum" sz="quarter" idx="12"/>
          </p:nvPr>
        </p:nvSpPr>
        <p:spPr/>
        <p:txBody>
          <a:bodyPr/>
          <a:lstStyle/>
          <a:p>
            <a:fld id="{0D9BAC7C-07F8-46BD-AEFC-4A53705F16B2}" type="slidenum">
              <a:rPr lang="en-US" smtClean="0"/>
              <a:t>‹#›</a:t>
            </a:fld>
            <a:endParaRPr lang="en-US"/>
          </a:p>
        </p:txBody>
      </p:sp>
    </p:spTree>
    <p:extLst>
      <p:ext uri="{BB962C8B-B14F-4D97-AF65-F5344CB8AC3E}">
        <p14:creationId xmlns:p14="http://schemas.microsoft.com/office/powerpoint/2010/main" val="234540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C21AD5-84FC-4369-8E9C-9C674B610E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5C2BA367-FDFD-4294-B284-5DB81C3A79AD}"/>
              </a:ext>
            </a:extLst>
          </p:cNvPr>
          <p:cNvSpPr>
            <a:spLocks noGrp="1"/>
          </p:cNvSpPr>
          <p:nvPr>
            <p:ph type="dt" sz="half" idx="10"/>
          </p:nvPr>
        </p:nvSpPr>
        <p:spPr/>
        <p:txBody>
          <a:bodyPr/>
          <a:lstStyle/>
          <a:p>
            <a:fld id="{4BEB2D2A-9AC4-4349-B4C8-8690D770BA23}" type="datetimeFigureOut">
              <a:rPr lang="en-US" smtClean="0"/>
              <a:t>11/15/18</a:t>
            </a:fld>
            <a:endParaRPr lang="en-US"/>
          </a:p>
        </p:txBody>
      </p:sp>
      <p:sp>
        <p:nvSpPr>
          <p:cNvPr id="4" name="Footer Placeholder 3">
            <a:extLst>
              <a:ext uri="{FF2B5EF4-FFF2-40B4-BE49-F238E27FC236}">
                <a16:creationId xmlns="" xmlns:a16="http://schemas.microsoft.com/office/drawing/2014/main" id="{C2FEBCF1-3681-4CC2-B71E-16D7BDD0D27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E328725B-5E01-4DCD-B7C8-1DC22CED7024}"/>
              </a:ext>
            </a:extLst>
          </p:cNvPr>
          <p:cNvSpPr>
            <a:spLocks noGrp="1"/>
          </p:cNvSpPr>
          <p:nvPr>
            <p:ph type="sldNum" sz="quarter" idx="12"/>
          </p:nvPr>
        </p:nvSpPr>
        <p:spPr/>
        <p:txBody>
          <a:bodyPr/>
          <a:lstStyle/>
          <a:p>
            <a:fld id="{0D9BAC7C-07F8-46BD-AEFC-4A53705F16B2}" type="slidenum">
              <a:rPr lang="en-US" smtClean="0"/>
              <a:t>‹#›</a:t>
            </a:fld>
            <a:endParaRPr lang="en-US"/>
          </a:p>
        </p:txBody>
      </p:sp>
    </p:spTree>
    <p:extLst>
      <p:ext uri="{BB962C8B-B14F-4D97-AF65-F5344CB8AC3E}">
        <p14:creationId xmlns:p14="http://schemas.microsoft.com/office/powerpoint/2010/main" val="728604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8BD939DA-9A84-4E73-8CC3-DC25EDD1B256}"/>
              </a:ext>
            </a:extLst>
          </p:cNvPr>
          <p:cNvSpPr>
            <a:spLocks noGrp="1"/>
          </p:cNvSpPr>
          <p:nvPr>
            <p:ph type="dt" sz="half" idx="10"/>
          </p:nvPr>
        </p:nvSpPr>
        <p:spPr/>
        <p:txBody>
          <a:bodyPr/>
          <a:lstStyle/>
          <a:p>
            <a:fld id="{4BEB2D2A-9AC4-4349-B4C8-8690D770BA23}" type="datetimeFigureOut">
              <a:rPr lang="en-US" smtClean="0"/>
              <a:t>11/15/18</a:t>
            </a:fld>
            <a:endParaRPr lang="en-US"/>
          </a:p>
        </p:txBody>
      </p:sp>
      <p:sp>
        <p:nvSpPr>
          <p:cNvPr id="3" name="Footer Placeholder 2">
            <a:extLst>
              <a:ext uri="{FF2B5EF4-FFF2-40B4-BE49-F238E27FC236}">
                <a16:creationId xmlns="" xmlns:a16="http://schemas.microsoft.com/office/drawing/2014/main" id="{42E4B532-2627-4921-B420-84854A044B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759D0ADC-2944-45B4-9E41-8EB09DBA3C57}"/>
              </a:ext>
            </a:extLst>
          </p:cNvPr>
          <p:cNvSpPr>
            <a:spLocks noGrp="1"/>
          </p:cNvSpPr>
          <p:nvPr>
            <p:ph type="sldNum" sz="quarter" idx="12"/>
          </p:nvPr>
        </p:nvSpPr>
        <p:spPr/>
        <p:txBody>
          <a:bodyPr/>
          <a:lstStyle/>
          <a:p>
            <a:fld id="{0D9BAC7C-07F8-46BD-AEFC-4A53705F16B2}" type="slidenum">
              <a:rPr lang="en-US" smtClean="0"/>
              <a:t>‹#›</a:t>
            </a:fld>
            <a:endParaRPr lang="en-US"/>
          </a:p>
        </p:txBody>
      </p:sp>
    </p:spTree>
    <p:extLst>
      <p:ext uri="{BB962C8B-B14F-4D97-AF65-F5344CB8AC3E}">
        <p14:creationId xmlns:p14="http://schemas.microsoft.com/office/powerpoint/2010/main" val="2352361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1A8B9BA-7339-40E4-B289-829D6ACCF3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23467D9F-9C78-42A1-BDBC-89B9E27380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AFFF1E0F-4298-4CC2-9243-3FFCD08CF0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379FFAA3-0E55-462D-BD43-B4335C2F20A3}"/>
              </a:ext>
            </a:extLst>
          </p:cNvPr>
          <p:cNvSpPr>
            <a:spLocks noGrp="1"/>
          </p:cNvSpPr>
          <p:nvPr>
            <p:ph type="dt" sz="half" idx="10"/>
          </p:nvPr>
        </p:nvSpPr>
        <p:spPr/>
        <p:txBody>
          <a:bodyPr/>
          <a:lstStyle/>
          <a:p>
            <a:fld id="{4BEB2D2A-9AC4-4349-B4C8-8690D770BA23}" type="datetimeFigureOut">
              <a:rPr lang="en-US" smtClean="0"/>
              <a:t>11/15/18</a:t>
            </a:fld>
            <a:endParaRPr lang="en-US"/>
          </a:p>
        </p:txBody>
      </p:sp>
      <p:sp>
        <p:nvSpPr>
          <p:cNvPr id="6" name="Footer Placeholder 5">
            <a:extLst>
              <a:ext uri="{FF2B5EF4-FFF2-40B4-BE49-F238E27FC236}">
                <a16:creationId xmlns="" xmlns:a16="http://schemas.microsoft.com/office/drawing/2014/main" id="{97BE141C-4195-4B5A-B8D4-DCEC8C014B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21CE6473-E65E-4D88-A24D-0231B78A24BF}"/>
              </a:ext>
            </a:extLst>
          </p:cNvPr>
          <p:cNvSpPr>
            <a:spLocks noGrp="1"/>
          </p:cNvSpPr>
          <p:nvPr>
            <p:ph type="sldNum" sz="quarter" idx="12"/>
          </p:nvPr>
        </p:nvSpPr>
        <p:spPr/>
        <p:txBody>
          <a:bodyPr/>
          <a:lstStyle/>
          <a:p>
            <a:fld id="{0D9BAC7C-07F8-46BD-AEFC-4A53705F16B2}" type="slidenum">
              <a:rPr lang="en-US" smtClean="0"/>
              <a:t>‹#›</a:t>
            </a:fld>
            <a:endParaRPr lang="en-US"/>
          </a:p>
        </p:txBody>
      </p:sp>
    </p:spTree>
    <p:extLst>
      <p:ext uri="{BB962C8B-B14F-4D97-AF65-F5344CB8AC3E}">
        <p14:creationId xmlns:p14="http://schemas.microsoft.com/office/powerpoint/2010/main" val="3005004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65BCC17-5D8D-4E4F-9E5F-16017EC7F1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F19C5CC6-3344-45A3-9D4B-9440C12733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EB3F25F7-1736-4320-86D4-4E31AE5640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9D1FEB17-C63C-4B09-AE07-052D21599CFC}"/>
              </a:ext>
            </a:extLst>
          </p:cNvPr>
          <p:cNvSpPr>
            <a:spLocks noGrp="1"/>
          </p:cNvSpPr>
          <p:nvPr>
            <p:ph type="dt" sz="half" idx="10"/>
          </p:nvPr>
        </p:nvSpPr>
        <p:spPr/>
        <p:txBody>
          <a:bodyPr/>
          <a:lstStyle/>
          <a:p>
            <a:fld id="{4BEB2D2A-9AC4-4349-B4C8-8690D770BA23}" type="datetimeFigureOut">
              <a:rPr lang="en-US" smtClean="0"/>
              <a:t>11/15/18</a:t>
            </a:fld>
            <a:endParaRPr lang="en-US"/>
          </a:p>
        </p:txBody>
      </p:sp>
      <p:sp>
        <p:nvSpPr>
          <p:cNvPr id="6" name="Footer Placeholder 5">
            <a:extLst>
              <a:ext uri="{FF2B5EF4-FFF2-40B4-BE49-F238E27FC236}">
                <a16:creationId xmlns="" xmlns:a16="http://schemas.microsoft.com/office/drawing/2014/main" id="{8C2EA217-A1F0-4061-B445-B03D56A5F1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A50EC464-242C-4734-9E2D-4306C056F826}"/>
              </a:ext>
            </a:extLst>
          </p:cNvPr>
          <p:cNvSpPr>
            <a:spLocks noGrp="1"/>
          </p:cNvSpPr>
          <p:nvPr>
            <p:ph type="sldNum" sz="quarter" idx="12"/>
          </p:nvPr>
        </p:nvSpPr>
        <p:spPr/>
        <p:txBody>
          <a:bodyPr/>
          <a:lstStyle/>
          <a:p>
            <a:fld id="{0D9BAC7C-07F8-46BD-AEFC-4A53705F16B2}" type="slidenum">
              <a:rPr lang="en-US" smtClean="0"/>
              <a:t>‹#›</a:t>
            </a:fld>
            <a:endParaRPr lang="en-US"/>
          </a:p>
        </p:txBody>
      </p:sp>
    </p:spTree>
    <p:extLst>
      <p:ext uri="{BB962C8B-B14F-4D97-AF65-F5344CB8AC3E}">
        <p14:creationId xmlns:p14="http://schemas.microsoft.com/office/powerpoint/2010/main" val="3583339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8690B0-EDB0-4335-A92F-72B56B3DDB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DE59F120-9206-43AF-9E5A-FA723A538A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93A722B7-5340-47BD-B4CC-B80BBDF1BCCD}"/>
              </a:ext>
            </a:extLst>
          </p:cNvPr>
          <p:cNvSpPr>
            <a:spLocks noGrp="1"/>
          </p:cNvSpPr>
          <p:nvPr>
            <p:ph type="dt" sz="half" idx="10"/>
          </p:nvPr>
        </p:nvSpPr>
        <p:spPr/>
        <p:txBody>
          <a:bodyPr/>
          <a:lstStyle/>
          <a:p>
            <a:fld id="{4BEB2D2A-9AC4-4349-B4C8-8690D770BA23}" type="datetimeFigureOut">
              <a:rPr lang="en-US" smtClean="0"/>
              <a:t>11/15/18</a:t>
            </a:fld>
            <a:endParaRPr lang="en-US"/>
          </a:p>
        </p:txBody>
      </p:sp>
      <p:sp>
        <p:nvSpPr>
          <p:cNvPr id="5" name="Footer Placeholder 4">
            <a:extLst>
              <a:ext uri="{FF2B5EF4-FFF2-40B4-BE49-F238E27FC236}">
                <a16:creationId xmlns="" xmlns:a16="http://schemas.microsoft.com/office/drawing/2014/main" id="{A17CBC3D-491B-43C6-B38C-D2675C253D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9BABB948-75A1-4CE9-83B4-50B5D4BD2B90}"/>
              </a:ext>
            </a:extLst>
          </p:cNvPr>
          <p:cNvSpPr>
            <a:spLocks noGrp="1"/>
          </p:cNvSpPr>
          <p:nvPr>
            <p:ph type="sldNum" sz="quarter" idx="12"/>
          </p:nvPr>
        </p:nvSpPr>
        <p:spPr/>
        <p:txBody>
          <a:bodyPr/>
          <a:lstStyle/>
          <a:p>
            <a:fld id="{0D9BAC7C-07F8-46BD-AEFC-4A53705F16B2}" type="slidenum">
              <a:rPr lang="en-US" smtClean="0"/>
              <a:t>‹#›</a:t>
            </a:fld>
            <a:endParaRPr lang="en-US"/>
          </a:p>
        </p:txBody>
      </p:sp>
    </p:spTree>
    <p:extLst>
      <p:ext uri="{BB962C8B-B14F-4D97-AF65-F5344CB8AC3E}">
        <p14:creationId xmlns:p14="http://schemas.microsoft.com/office/powerpoint/2010/main" val="3921568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1E792BB9-739E-4523-9AC0-3C496FC9613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18A73404-8303-42F8-8577-2E7AEAD478E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387E1E9A-98B6-41D4-86F0-3EB952FAA0EE}"/>
              </a:ext>
            </a:extLst>
          </p:cNvPr>
          <p:cNvSpPr>
            <a:spLocks noGrp="1"/>
          </p:cNvSpPr>
          <p:nvPr>
            <p:ph type="dt" sz="half" idx="10"/>
          </p:nvPr>
        </p:nvSpPr>
        <p:spPr/>
        <p:txBody>
          <a:bodyPr/>
          <a:lstStyle/>
          <a:p>
            <a:fld id="{4BEB2D2A-9AC4-4349-B4C8-8690D770BA23}" type="datetimeFigureOut">
              <a:rPr lang="en-US" smtClean="0"/>
              <a:t>11/15/18</a:t>
            </a:fld>
            <a:endParaRPr lang="en-US"/>
          </a:p>
        </p:txBody>
      </p:sp>
      <p:sp>
        <p:nvSpPr>
          <p:cNvPr id="5" name="Footer Placeholder 4">
            <a:extLst>
              <a:ext uri="{FF2B5EF4-FFF2-40B4-BE49-F238E27FC236}">
                <a16:creationId xmlns="" xmlns:a16="http://schemas.microsoft.com/office/drawing/2014/main" id="{7951BDA2-C9E9-4F03-AFE9-13A4A152D9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15A6FB83-714D-4CB6-9526-0F59D589A097}"/>
              </a:ext>
            </a:extLst>
          </p:cNvPr>
          <p:cNvSpPr>
            <a:spLocks noGrp="1"/>
          </p:cNvSpPr>
          <p:nvPr>
            <p:ph type="sldNum" sz="quarter" idx="12"/>
          </p:nvPr>
        </p:nvSpPr>
        <p:spPr/>
        <p:txBody>
          <a:bodyPr/>
          <a:lstStyle/>
          <a:p>
            <a:fld id="{0D9BAC7C-07F8-46BD-AEFC-4A53705F16B2}" type="slidenum">
              <a:rPr lang="en-US" smtClean="0"/>
              <a:t>‹#›</a:t>
            </a:fld>
            <a:endParaRPr lang="en-US"/>
          </a:p>
        </p:txBody>
      </p:sp>
    </p:spTree>
    <p:extLst>
      <p:ext uri="{BB962C8B-B14F-4D97-AF65-F5344CB8AC3E}">
        <p14:creationId xmlns:p14="http://schemas.microsoft.com/office/powerpoint/2010/main" val="150539178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8423E491-FFF2-4F47-A9D5-08D871FE26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51929887-74AA-4FA7-8209-230EB62024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8FD64C9-F6C8-45AE-90F0-7EA64A4618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EB2D2A-9AC4-4349-B4C8-8690D770BA23}" type="datetimeFigureOut">
              <a:rPr lang="en-US" smtClean="0"/>
              <a:t>11/15/18</a:t>
            </a:fld>
            <a:endParaRPr lang="en-US"/>
          </a:p>
        </p:txBody>
      </p:sp>
      <p:sp>
        <p:nvSpPr>
          <p:cNvPr id="5" name="Footer Placeholder 4">
            <a:extLst>
              <a:ext uri="{FF2B5EF4-FFF2-40B4-BE49-F238E27FC236}">
                <a16:creationId xmlns="" xmlns:a16="http://schemas.microsoft.com/office/drawing/2014/main" id="{149ECA15-7EC6-4C00-9F08-40A6BB5C0B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C21F1D3E-7A97-48B4-8351-CF94C0D875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9BAC7C-07F8-46BD-AEFC-4A53705F16B2}" type="slidenum">
              <a:rPr lang="en-US" smtClean="0"/>
              <a:t>‹#›</a:t>
            </a:fld>
            <a:endParaRPr lang="en-US"/>
          </a:p>
        </p:txBody>
      </p:sp>
    </p:spTree>
    <p:extLst>
      <p:ext uri="{BB962C8B-B14F-4D97-AF65-F5344CB8AC3E}">
        <p14:creationId xmlns:p14="http://schemas.microsoft.com/office/powerpoint/2010/main" val="29165767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openjdk.java.net/projects/valhalla/"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gif"/><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gif"/><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gif"/><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gif"/><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gif"/><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gif"/><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gif"/><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gif"/><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gif"/><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gif"/><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6.gif"/><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search.maven.org/search?q=org.epics" TargetMode="External"/><Relationship Id="rId4" Type="http://schemas.openxmlformats.org/officeDocument/2006/relationships/hyperlink" Target="https://github.com/epics-base/epicsCoreJava" TargetMode="External"/><Relationship Id="rId1" Type="http://schemas.openxmlformats.org/officeDocument/2006/relationships/slideLayout" Target="../slideLayouts/slideLayout2.xml"/><Relationship Id="rId2" Type="http://schemas.openxmlformats.org/officeDocument/2006/relationships/hyperlink" Target="https://github.com/epics-base/epicsCoreJava/releases/tag/epics-7.0.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252DAE0-C3DD-4294-B8CF-CBE71FA1E0CF}"/>
              </a:ext>
            </a:extLst>
          </p:cNvPr>
          <p:cNvSpPr>
            <a:spLocks noGrp="1"/>
          </p:cNvSpPr>
          <p:nvPr>
            <p:ph type="ctrTitle"/>
          </p:nvPr>
        </p:nvSpPr>
        <p:spPr/>
        <p:txBody>
          <a:bodyPr/>
          <a:lstStyle/>
          <a:p>
            <a:r>
              <a:rPr lang="en-US" dirty="0"/>
              <a:t>EPICS </a:t>
            </a:r>
            <a:r>
              <a:rPr lang="en-US" dirty="0" smtClean="0"/>
              <a:t>Java 7.0.2</a:t>
            </a:r>
            <a:endParaRPr lang="en-US" dirty="0"/>
          </a:p>
        </p:txBody>
      </p:sp>
      <p:sp>
        <p:nvSpPr>
          <p:cNvPr id="3" name="Subtitle 2">
            <a:extLst>
              <a:ext uri="{FF2B5EF4-FFF2-40B4-BE49-F238E27FC236}">
                <a16:creationId xmlns="" xmlns:a16="http://schemas.microsoft.com/office/drawing/2014/main" id="{AF49A5BA-88AE-4D2E-9CB5-AF9E34007454}"/>
              </a:ext>
            </a:extLst>
          </p:cNvPr>
          <p:cNvSpPr>
            <a:spLocks noGrp="1"/>
          </p:cNvSpPr>
          <p:nvPr>
            <p:ph type="subTitle" idx="1"/>
          </p:nvPr>
        </p:nvSpPr>
        <p:spPr/>
        <p:txBody>
          <a:bodyPr>
            <a:normAutofit/>
          </a:bodyPr>
          <a:lstStyle/>
          <a:p>
            <a:r>
              <a:rPr lang="en-US" dirty="0" smtClean="0"/>
              <a:t>Nov 2018</a:t>
            </a:r>
          </a:p>
          <a:p>
            <a:r>
              <a:rPr lang="en-US" dirty="0" smtClean="0"/>
              <a:t>Epics Collaboration Meeting</a:t>
            </a:r>
          </a:p>
          <a:p>
            <a:r>
              <a:rPr lang="en-US" sz="1800" dirty="0" smtClean="0"/>
              <a:t>Kunal Shroff, Gabriele </a:t>
            </a:r>
            <a:r>
              <a:rPr lang="en-US" sz="1800" dirty="0" err="1" smtClean="0"/>
              <a:t>Carcassi</a:t>
            </a:r>
            <a:r>
              <a:rPr lang="en-US" sz="1800" dirty="0" smtClean="0"/>
              <a:t>, George Weiss, Marty </a:t>
            </a:r>
            <a:r>
              <a:rPr lang="en-US" sz="1800" dirty="0" err="1" smtClean="0"/>
              <a:t>Kraimer</a:t>
            </a:r>
            <a:r>
              <a:rPr lang="en-US" sz="1800" dirty="0" smtClean="0"/>
              <a:t>, Ralph Lange</a:t>
            </a:r>
            <a:endParaRPr lang="en-US" sz="1800" dirty="0"/>
          </a:p>
        </p:txBody>
      </p:sp>
    </p:spTree>
    <p:extLst>
      <p:ext uri="{BB962C8B-B14F-4D97-AF65-F5344CB8AC3E}">
        <p14:creationId xmlns:p14="http://schemas.microsoft.com/office/powerpoint/2010/main" val="3576504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EPICS Java 7.0.2</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Released Nov 6</a:t>
            </a:r>
            <a:r>
              <a:rPr lang="en-US" baseline="30000" dirty="0" smtClean="0"/>
              <a:t>th</a:t>
            </a:r>
            <a:r>
              <a:rPr lang="en-US" dirty="0" smtClean="0"/>
              <a:t>, 2018</a:t>
            </a:r>
          </a:p>
          <a:p>
            <a:pPr marL="0" indent="0">
              <a:buNone/>
            </a:pPr>
            <a:endParaRPr lang="en-US" dirty="0" smtClean="0"/>
          </a:p>
          <a:p>
            <a:pPr marL="0" indent="0">
              <a:buNone/>
            </a:pPr>
            <a:r>
              <a:rPr lang="en-US" dirty="0" smtClean="0"/>
              <a:t>Core Modules</a:t>
            </a:r>
          </a:p>
          <a:p>
            <a:r>
              <a:rPr lang="en-US" dirty="0" err="1" smtClean="0"/>
              <a:t>pvData</a:t>
            </a:r>
            <a:r>
              <a:rPr lang="en-US" dirty="0" smtClean="0"/>
              <a:t>			</a:t>
            </a:r>
            <a:r>
              <a:rPr lang="en-US" i="1" dirty="0">
                <a:solidFill>
                  <a:schemeClr val="tx1">
                    <a:lumMod val="50000"/>
                    <a:lumOff val="50000"/>
                  </a:schemeClr>
                </a:solidFill>
              </a:rPr>
              <a:t>version </a:t>
            </a:r>
            <a:r>
              <a:rPr lang="en-US" i="1" dirty="0" smtClean="0">
                <a:solidFill>
                  <a:schemeClr val="tx1">
                    <a:lumMod val="50000"/>
                    <a:lumOff val="50000"/>
                  </a:schemeClr>
                </a:solidFill>
              </a:rPr>
              <a:t>6.1.2</a:t>
            </a:r>
            <a:endParaRPr lang="en-US" dirty="0" smtClean="0"/>
          </a:p>
          <a:p>
            <a:r>
              <a:rPr lang="en-US" dirty="0" err="1" smtClean="0"/>
              <a:t>pvAccess</a:t>
            </a:r>
            <a:r>
              <a:rPr lang="en-US" dirty="0" smtClean="0"/>
              <a:t>			</a:t>
            </a:r>
            <a:r>
              <a:rPr lang="en-US" i="1" dirty="0">
                <a:solidFill>
                  <a:schemeClr val="tx1">
                    <a:lumMod val="50000"/>
                    <a:lumOff val="50000"/>
                  </a:schemeClr>
                </a:solidFill>
              </a:rPr>
              <a:t>version </a:t>
            </a:r>
            <a:r>
              <a:rPr lang="en-US" i="1" dirty="0" smtClean="0">
                <a:solidFill>
                  <a:schemeClr val="tx1">
                    <a:lumMod val="50000"/>
                    <a:lumOff val="50000"/>
                  </a:schemeClr>
                </a:solidFill>
              </a:rPr>
              <a:t>5.1.2</a:t>
            </a:r>
            <a:endParaRPr lang="en-US" dirty="0" smtClean="0"/>
          </a:p>
          <a:p>
            <a:r>
              <a:rPr lang="en-US" dirty="0" err="1" smtClean="0"/>
              <a:t>ntTypes</a:t>
            </a:r>
            <a:r>
              <a:rPr lang="en-US" dirty="0" smtClean="0"/>
              <a:t>			</a:t>
            </a:r>
            <a:r>
              <a:rPr lang="en-US" i="1">
                <a:solidFill>
                  <a:schemeClr val="tx1">
                    <a:lumMod val="50000"/>
                    <a:lumOff val="50000"/>
                  </a:schemeClr>
                </a:solidFill>
              </a:rPr>
              <a:t>version </a:t>
            </a:r>
            <a:r>
              <a:rPr lang="en-US" i="1" smtClean="0">
                <a:solidFill>
                  <a:schemeClr val="tx1">
                    <a:lumMod val="50000"/>
                    <a:lumOff val="50000"/>
                  </a:schemeClr>
                </a:solidFill>
              </a:rPr>
              <a:t>0.3.2</a:t>
            </a:r>
            <a:endParaRPr lang="en-US" dirty="0" smtClean="0"/>
          </a:p>
          <a:p>
            <a:r>
              <a:rPr lang="en-US" dirty="0" err="1"/>
              <a:t>j</a:t>
            </a:r>
            <a:r>
              <a:rPr lang="en-US" dirty="0" err="1" smtClean="0"/>
              <a:t>ca</a:t>
            </a:r>
            <a:r>
              <a:rPr lang="en-US" dirty="0" smtClean="0"/>
              <a:t>				</a:t>
            </a:r>
            <a:r>
              <a:rPr lang="en-US" i="1" dirty="0" smtClean="0">
                <a:solidFill>
                  <a:schemeClr val="tx1">
                    <a:lumMod val="50000"/>
                    <a:lumOff val="50000"/>
                  </a:schemeClr>
                </a:solidFill>
              </a:rPr>
              <a:t>version 2.4.2</a:t>
            </a:r>
          </a:p>
          <a:p>
            <a:pPr marL="0" indent="0">
              <a:buNone/>
            </a:pPr>
            <a:r>
              <a:rPr lang="en-US" dirty="0" smtClean="0"/>
              <a:t>Support Modules</a:t>
            </a:r>
          </a:p>
          <a:p>
            <a:r>
              <a:rPr lang="en-US" dirty="0"/>
              <a:t>e</a:t>
            </a:r>
            <a:r>
              <a:rPr lang="en-US" dirty="0" smtClean="0"/>
              <a:t>pics-</a:t>
            </a:r>
            <a:r>
              <a:rPr lang="en-US" dirty="0" err="1" smtClean="0"/>
              <a:t>util</a:t>
            </a:r>
            <a:r>
              <a:rPr lang="en-US" dirty="0" smtClean="0"/>
              <a:t>			</a:t>
            </a:r>
            <a:r>
              <a:rPr lang="en-US" i="1" dirty="0">
                <a:solidFill>
                  <a:schemeClr val="tx1">
                    <a:lumMod val="50000"/>
                    <a:lumOff val="50000"/>
                  </a:schemeClr>
                </a:solidFill>
              </a:rPr>
              <a:t>version </a:t>
            </a:r>
            <a:r>
              <a:rPr lang="en-US" i="1" dirty="0" smtClean="0">
                <a:solidFill>
                  <a:schemeClr val="tx1">
                    <a:lumMod val="50000"/>
                    <a:lumOff val="50000"/>
                  </a:schemeClr>
                </a:solidFill>
              </a:rPr>
              <a:t>1.0.0</a:t>
            </a:r>
            <a:endParaRPr lang="en-US" dirty="0" smtClean="0"/>
          </a:p>
          <a:p>
            <a:r>
              <a:rPr lang="en-US" dirty="0" smtClean="0"/>
              <a:t>epics-</a:t>
            </a:r>
            <a:r>
              <a:rPr lang="en-US" dirty="0" err="1" smtClean="0"/>
              <a:t>vtypes</a:t>
            </a:r>
            <a:r>
              <a:rPr lang="en-US" dirty="0" smtClean="0"/>
              <a:t>			</a:t>
            </a:r>
            <a:r>
              <a:rPr lang="en-US" i="1" dirty="0">
                <a:solidFill>
                  <a:schemeClr val="tx1">
                    <a:lumMod val="50000"/>
                    <a:lumOff val="50000"/>
                  </a:schemeClr>
                </a:solidFill>
              </a:rPr>
              <a:t>version </a:t>
            </a:r>
            <a:r>
              <a:rPr lang="en-US" i="1" dirty="0" smtClean="0">
                <a:solidFill>
                  <a:schemeClr val="tx1">
                    <a:lumMod val="50000"/>
                    <a:lumOff val="50000"/>
                  </a:schemeClr>
                </a:solidFill>
              </a:rPr>
              <a:t>1.0.0</a:t>
            </a:r>
            <a:endParaRPr lang="en-US" dirty="0" smtClean="0"/>
          </a:p>
          <a:p>
            <a:r>
              <a:rPr lang="en-US" dirty="0" err="1" smtClean="0"/>
              <a:t>gp</a:t>
            </a:r>
            <a:r>
              <a:rPr lang="en-US" dirty="0" smtClean="0"/>
              <a:t>-client			</a:t>
            </a:r>
            <a:r>
              <a:rPr lang="en-US" i="1" dirty="0">
                <a:solidFill>
                  <a:schemeClr val="tx1">
                    <a:lumMod val="50000"/>
                    <a:lumOff val="50000"/>
                  </a:schemeClr>
                </a:solidFill>
              </a:rPr>
              <a:t>version </a:t>
            </a:r>
            <a:r>
              <a:rPr lang="en-US" i="1" dirty="0" smtClean="0">
                <a:solidFill>
                  <a:schemeClr val="tx1">
                    <a:lumMod val="50000"/>
                    <a:lumOff val="50000"/>
                  </a:schemeClr>
                </a:solidFill>
              </a:rPr>
              <a:t>1.0.0</a:t>
            </a:r>
            <a:endParaRPr lang="en-US" dirty="0"/>
          </a:p>
        </p:txBody>
      </p:sp>
    </p:spTree>
    <p:extLst>
      <p:ext uri="{BB962C8B-B14F-4D97-AF65-F5344CB8AC3E}">
        <p14:creationId xmlns:p14="http://schemas.microsoft.com/office/powerpoint/2010/main" val="861499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PVAccess</a:t>
            </a:r>
            <a:r>
              <a:rPr lang="en-US" dirty="0" smtClean="0"/>
              <a:t> &amp; </a:t>
            </a:r>
            <a:r>
              <a:rPr lang="en-US" dirty="0" err="1" smtClean="0"/>
              <a:t>PVData</a:t>
            </a:r>
            <a:endParaRPr lang="en-US" dirty="0"/>
          </a:p>
        </p:txBody>
      </p:sp>
      <p:sp>
        <p:nvSpPr>
          <p:cNvPr id="5" name="Text Placeholder 4"/>
          <p:cNvSpPr>
            <a:spLocks noGrp="1"/>
          </p:cNvSpPr>
          <p:nvPr>
            <p:ph type="body" idx="1"/>
          </p:nvPr>
        </p:nvSpPr>
        <p:spPr/>
        <p:txBody>
          <a:bodyPr/>
          <a:lstStyle/>
          <a:p>
            <a:r>
              <a:rPr lang="en-US" smtClean="0"/>
              <a:t>Version 5.1.2 and 6.1.2</a:t>
            </a:r>
            <a:endParaRPr lang="en-US" dirty="0" smtClean="0"/>
          </a:p>
        </p:txBody>
      </p:sp>
      <p:sp>
        <p:nvSpPr>
          <p:cNvPr id="6" name="TextBox 5"/>
          <p:cNvSpPr txBox="1"/>
          <p:nvPr/>
        </p:nvSpPr>
        <p:spPr>
          <a:xfrm>
            <a:off x="1990881" y="7001724"/>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392545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PVAccess</a:t>
            </a:r>
            <a:r>
              <a:rPr lang="en-US" dirty="0" smtClean="0"/>
              <a:t>: version 5.1.2</a:t>
            </a:r>
            <a:endParaRPr lang="en-US" dirty="0"/>
          </a:p>
        </p:txBody>
      </p:sp>
      <p:sp>
        <p:nvSpPr>
          <p:cNvPr id="5" name="Content Placeholder 4"/>
          <p:cNvSpPr>
            <a:spLocks noGrp="1"/>
          </p:cNvSpPr>
          <p:nvPr>
            <p:ph idx="1"/>
          </p:nvPr>
        </p:nvSpPr>
        <p:spPr/>
        <p:txBody>
          <a:bodyPr>
            <a:normAutofit/>
          </a:bodyPr>
          <a:lstStyle/>
          <a:p>
            <a:r>
              <a:rPr lang="en-US" dirty="0"/>
              <a:t>The code was successfully built with Java 1.8, Java 9.0.4 and Java </a:t>
            </a:r>
            <a:r>
              <a:rPr lang="en-US" dirty="0" smtClean="0"/>
              <a:t>10.0.1</a:t>
            </a:r>
          </a:p>
          <a:p>
            <a:r>
              <a:rPr lang="en-US" dirty="0" smtClean="0"/>
              <a:t>Dependencies </a:t>
            </a:r>
            <a:r>
              <a:rPr lang="en-US" dirty="0"/>
              <a:t>to </a:t>
            </a:r>
            <a:r>
              <a:rPr lang="en-US" dirty="0" err="1"/>
              <a:t>Corba</a:t>
            </a:r>
            <a:r>
              <a:rPr lang="en-US" dirty="0"/>
              <a:t> have been </a:t>
            </a:r>
            <a:r>
              <a:rPr lang="en-US" dirty="0" smtClean="0"/>
              <a:t>removed</a:t>
            </a:r>
          </a:p>
          <a:p>
            <a:r>
              <a:rPr lang="en-US" dirty="0" smtClean="0"/>
              <a:t>Put </a:t>
            </a:r>
            <a:r>
              <a:rPr lang="en-US" dirty="0"/>
              <a:t>with and without </a:t>
            </a:r>
            <a:r>
              <a:rPr lang="en-US" dirty="0" smtClean="0"/>
              <a:t>callback</a:t>
            </a:r>
            <a:endParaRPr lang="en-US" dirty="0"/>
          </a:p>
          <a:p>
            <a:r>
              <a:rPr lang="en-US" dirty="0"/>
              <a:t>Maven </a:t>
            </a:r>
            <a:r>
              <a:rPr lang="en-US" dirty="0" err="1"/>
              <a:t>javadoc</a:t>
            </a:r>
            <a:r>
              <a:rPr lang="en-US" dirty="0"/>
              <a:t> tool </a:t>
            </a:r>
            <a:r>
              <a:rPr lang="en-US" dirty="0" smtClean="0"/>
              <a:t>fixes</a:t>
            </a:r>
          </a:p>
          <a:p>
            <a:r>
              <a:rPr lang="en-US" dirty="0" smtClean="0"/>
              <a:t>Code </a:t>
            </a:r>
            <a:r>
              <a:rPr lang="en-US" dirty="0" err="1" smtClean="0"/>
              <a:t>clean-up</a:t>
            </a:r>
            <a:r>
              <a:rPr lang="en-US" dirty="0" smtClean="0"/>
              <a:t> classes </a:t>
            </a:r>
            <a:r>
              <a:rPr lang="en-US" dirty="0"/>
              <a:t>considered superfluous removed.</a:t>
            </a:r>
          </a:p>
          <a:p>
            <a:endParaRPr lang="en-US" dirty="0"/>
          </a:p>
          <a:p>
            <a:endParaRPr lang="en-US" dirty="0"/>
          </a:p>
        </p:txBody>
      </p:sp>
    </p:spTree>
    <p:extLst>
      <p:ext uri="{BB962C8B-B14F-4D97-AF65-F5344CB8AC3E}">
        <p14:creationId xmlns:p14="http://schemas.microsoft.com/office/powerpoint/2010/main" val="3092943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PVData</a:t>
            </a:r>
            <a:r>
              <a:rPr lang="en-US" dirty="0" smtClean="0"/>
              <a:t>: version 6.1.2</a:t>
            </a:r>
            <a:endParaRPr lang="en-US" dirty="0"/>
          </a:p>
        </p:txBody>
      </p:sp>
      <p:sp>
        <p:nvSpPr>
          <p:cNvPr id="5" name="Content Placeholder 4"/>
          <p:cNvSpPr>
            <a:spLocks noGrp="1"/>
          </p:cNvSpPr>
          <p:nvPr>
            <p:ph idx="1"/>
          </p:nvPr>
        </p:nvSpPr>
        <p:spPr/>
        <p:txBody>
          <a:bodyPr>
            <a:normAutofit/>
          </a:bodyPr>
          <a:lstStyle/>
          <a:p>
            <a:r>
              <a:rPr lang="en-US" dirty="0"/>
              <a:t>The code was successfully built with Java 1.8, Java 9.0.4 and Java </a:t>
            </a:r>
            <a:r>
              <a:rPr lang="en-US" dirty="0" smtClean="0"/>
              <a:t>10.0.1</a:t>
            </a:r>
          </a:p>
          <a:p>
            <a:r>
              <a:rPr lang="en-US" dirty="0"/>
              <a:t>Adding support for Numerical </a:t>
            </a:r>
            <a:r>
              <a:rPr lang="en-US" dirty="0" smtClean="0"/>
              <a:t>lists</a:t>
            </a:r>
          </a:p>
          <a:p>
            <a:r>
              <a:rPr lang="en-US" dirty="0"/>
              <a:t>Adding unsigned array </a:t>
            </a:r>
            <a:r>
              <a:rPr lang="en-US" dirty="0" smtClean="0"/>
              <a:t>support</a:t>
            </a:r>
          </a:p>
          <a:p>
            <a:r>
              <a:rPr lang="en-US" dirty="0" smtClean="0"/>
              <a:t>Maven </a:t>
            </a:r>
            <a:r>
              <a:rPr lang="en-US" dirty="0" err="1"/>
              <a:t>javadoc</a:t>
            </a:r>
            <a:r>
              <a:rPr lang="en-US" dirty="0"/>
              <a:t> tool </a:t>
            </a:r>
            <a:r>
              <a:rPr lang="en-US" dirty="0" smtClean="0"/>
              <a:t>fixes</a:t>
            </a:r>
          </a:p>
          <a:p>
            <a:r>
              <a:rPr lang="en-US" dirty="0" smtClean="0"/>
              <a:t>Code </a:t>
            </a:r>
            <a:r>
              <a:rPr lang="en-US" dirty="0" err="1" smtClean="0"/>
              <a:t>clean-up</a:t>
            </a:r>
            <a:endParaRPr lang="en-US" dirty="0"/>
          </a:p>
          <a:p>
            <a:endParaRPr lang="en-US" dirty="0"/>
          </a:p>
          <a:p>
            <a:endParaRPr lang="en-US" dirty="0"/>
          </a:p>
        </p:txBody>
      </p:sp>
    </p:spTree>
    <p:extLst>
      <p:ext uri="{BB962C8B-B14F-4D97-AF65-F5344CB8AC3E}">
        <p14:creationId xmlns:p14="http://schemas.microsoft.com/office/powerpoint/2010/main" val="3017365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a:t>
            </a:r>
            <a:r>
              <a:rPr lang="en-US" dirty="0" err="1" smtClean="0"/>
              <a:t>PVData</a:t>
            </a:r>
            <a:r>
              <a:rPr lang="en-US" dirty="0"/>
              <a:t> </a:t>
            </a:r>
            <a:r>
              <a:rPr lang="en-US" dirty="0" smtClean="0"/>
              <a:t>&amp; </a:t>
            </a:r>
            <a:r>
              <a:rPr lang="en-US" dirty="0" err="1" smtClean="0"/>
              <a:t>PVAccess</a:t>
            </a:r>
            <a:r>
              <a:rPr lang="en-US" dirty="0" smtClean="0"/>
              <a:t> API’s</a:t>
            </a:r>
            <a:endParaRPr lang="en-US" dirty="0"/>
          </a:p>
        </p:txBody>
      </p:sp>
      <p:sp>
        <p:nvSpPr>
          <p:cNvPr id="4" name="Rectangle 3"/>
          <p:cNvSpPr/>
          <p:nvPr/>
        </p:nvSpPr>
        <p:spPr>
          <a:xfrm>
            <a:off x="858138" y="1890030"/>
            <a:ext cx="10486450" cy="3970318"/>
          </a:xfrm>
          <a:prstGeom prst="rect">
            <a:avLst/>
          </a:prstGeom>
        </p:spPr>
        <p:txBody>
          <a:bodyPr wrap="square">
            <a:spAutoFit/>
          </a:bodyPr>
          <a:lstStyle/>
          <a:p>
            <a:r>
              <a:rPr lang="en-US" dirty="0" err="1" smtClean="0">
                <a:solidFill>
                  <a:srgbClr val="000000"/>
                </a:solidFill>
                <a:latin typeface="Monaco"/>
              </a:rPr>
              <a:t>PVDoubleArray</a:t>
            </a:r>
            <a:r>
              <a:rPr lang="en-US" dirty="0" smtClean="0">
                <a:solidFill>
                  <a:srgbClr val="000000"/>
                </a:solidFill>
                <a:latin typeface="Monaco"/>
              </a:rPr>
              <a:t> </a:t>
            </a:r>
            <a:r>
              <a:rPr lang="en-US" dirty="0">
                <a:solidFill>
                  <a:srgbClr val="6A3E3E"/>
                </a:solidFill>
                <a:latin typeface="Monaco"/>
              </a:rPr>
              <a:t>array</a:t>
            </a:r>
            <a:r>
              <a:rPr lang="en-US" dirty="0">
                <a:solidFill>
                  <a:srgbClr val="000000"/>
                </a:solidFill>
                <a:latin typeface="Monaco"/>
              </a:rPr>
              <a:t> = (</a:t>
            </a:r>
            <a:r>
              <a:rPr lang="en-US" dirty="0" err="1">
                <a:solidFill>
                  <a:srgbClr val="000000"/>
                </a:solidFill>
                <a:latin typeface="Monaco"/>
              </a:rPr>
              <a:t>PVDoubleArray</a:t>
            </a:r>
            <a:r>
              <a:rPr lang="en-US" dirty="0">
                <a:solidFill>
                  <a:srgbClr val="000000"/>
                </a:solidFill>
                <a:latin typeface="Monaco"/>
              </a:rPr>
              <a:t>) </a:t>
            </a:r>
            <a:r>
              <a:rPr lang="en-US" u="sng" dirty="0" err="1">
                <a:solidFill>
                  <a:srgbClr val="000000"/>
                </a:solidFill>
                <a:latin typeface="Monaco"/>
              </a:rPr>
              <a:t>table.getColumn</a:t>
            </a:r>
            <a:r>
              <a:rPr lang="en-US" u="sng" dirty="0">
                <a:solidFill>
                  <a:srgbClr val="000000"/>
                </a:solidFill>
                <a:latin typeface="Monaco"/>
              </a:rPr>
              <a:t>(value)</a:t>
            </a:r>
            <a:r>
              <a:rPr lang="en-US" u="sng" dirty="0" smtClean="0">
                <a:solidFill>
                  <a:srgbClr val="000000"/>
                </a:solidFill>
                <a:latin typeface="Monaco"/>
              </a:rPr>
              <a:t>;</a:t>
            </a:r>
          </a:p>
          <a:p>
            <a:endParaRPr lang="en-US" u="sng" dirty="0">
              <a:solidFill>
                <a:srgbClr val="000000"/>
              </a:solidFill>
              <a:latin typeface="Monaco"/>
            </a:endParaRPr>
          </a:p>
          <a:p>
            <a:r>
              <a:rPr lang="en-US" dirty="0">
                <a:solidFill>
                  <a:srgbClr val="000000"/>
                </a:solidFill>
                <a:latin typeface="Monaco"/>
              </a:rPr>
              <a:t>		</a:t>
            </a:r>
          </a:p>
          <a:p>
            <a:r>
              <a:rPr lang="en-US" dirty="0" smtClean="0">
                <a:solidFill>
                  <a:srgbClr val="3F7F5F"/>
                </a:solidFill>
                <a:latin typeface="Monaco"/>
              </a:rPr>
              <a:t>/</a:t>
            </a:r>
            <a:r>
              <a:rPr lang="en-US" dirty="0">
                <a:solidFill>
                  <a:srgbClr val="3F7F5F"/>
                </a:solidFill>
                <a:latin typeface="Monaco"/>
              </a:rPr>
              <a:t>/ Old </a:t>
            </a:r>
            <a:r>
              <a:rPr lang="en-US" dirty="0" err="1">
                <a:solidFill>
                  <a:srgbClr val="3F7F5F"/>
                </a:solidFill>
                <a:latin typeface="Monaco"/>
              </a:rPr>
              <a:t>PVData</a:t>
            </a:r>
            <a:r>
              <a:rPr lang="en-US" dirty="0">
                <a:solidFill>
                  <a:srgbClr val="3F7F5F"/>
                </a:solidFill>
                <a:latin typeface="Monaco"/>
              </a:rPr>
              <a:t> API</a:t>
            </a:r>
          </a:p>
          <a:p>
            <a:r>
              <a:rPr lang="en-US" dirty="0" err="1" smtClean="0">
                <a:solidFill>
                  <a:srgbClr val="000000"/>
                </a:solidFill>
                <a:latin typeface="Monaco"/>
              </a:rPr>
              <a:t>DoubleArrayData</a:t>
            </a:r>
            <a:r>
              <a:rPr lang="en-US" dirty="0" smtClean="0">
                <a:solidFill>
                  <a:srgbClr val="000000"/>
                </a:solidFill>
                <a:latin typeface="Monaco"/>
              </a:rPr>
              <a:t> </a:t>
            </a:r>
            <a:r>
              <a:rPr lang="en-US" dirty="0">
                <a:solidFill>
                  <a:srgbClr val="000000"/>
                </a:solidFill>
                <a:latin typeface="Monaco"/>
              </a:rPr>
              <a:t>data = </a:t>
            </a:r>
            <a:r>
              <a:rPr lang="en-US" b="1" dirty="0">
                <a:solidFill>
                  <a:srgbClr val="7F0055"/>
                </a:solidFill>
                <a:latin typeface="Monaco"/>
              </a:rPr>
              <a:t>new</a:t>
            </a:r>
            <a:r>
              <a:rPr lang="en-US" b="1" dirty="0">
                <a:solidFill>
                  <a:srgbClr val="000000"/>
                </a:solidFill>
                <a:latin typeface="Monaco"/>
              </a:rPr>
              <a:t> </a:t>
            </a:r>
            <a:r>
              <a:rPr lang="en-US" b="1" dirty="0" err="1">
                <a:solidFill>
                  <a:srgbClr val="000000"/>
                </a:solidFill>
                <a:latin typeface="Monaco"/>
              </a:rPr>
              <a:t>DoubleArrayData</a:t>
            </a:r>
            <a:r>
              <a:rPr lang="en-US" b="1" dirty="0">
                <a:solidFill>
                  <a:srgbClr val="000000"/>
                </a:solidFill>
                <a:latin typeface="Monaco"/>
              </a:rPr>
              <a:t>();</a:t>
            </a:r>
          </a:p>
          <a:p>
            <a:r>
              <a:rPr lang="en-US" b="1" dirty="0" err="1" smtClean="0">
                <a:solidFill>
                  <a:srgbClr val="7F0055"/>
                </a:solidFill>
                <a:latin typeface="Monaco"/>
              </a:rPr>
              <a:t>int</a:t>
            </a:r>
            <a:r>
              <a:rPr lang="en-US" b="1" dirty="0" smtClean="0">
                <a:solidFill>
                  <a:srgbClr val="000000"/>
                </a:solidFill>
                <a:latin typeface="Monaco"/>
              </a:rPr>
              <a:t> </a:t>
            </a:r>
            <a:r>
              <a:rPr lang="en-US" b="1" dirty="0" err="1">
                <a:solidFill>
                  <a:srgbClr val="000000"/>
                </a:solidFill>
                <a:latin typeface="Monaco"/>
              </a:rPr>
              <a:t>len</a:t>
            </a:r>
            <a:r>
              <a:rPr lang="en-US" b="1" dirty="0">
                <a:solidFill>
                  <a:srgbClr val="000000"/>
                </a:solidFill>
                <a:latin typeface="Monaco"/>
              </a:rPr>
              <a:t> = </a:t>
            </a:r>
            <a:r>
              <a:rPr lang="en-US" b="1" dirty="0" err="1">
                <a:solidFill>
                  <a:srgbClr val="000000"/>
                </a:solidFill>
                <a:latin typeface="Monaco"/>
              </a:rPr>
              <a:t>array.get</a:t>
            </a:r>
            <a:r>
              <a:rPr lang="en-US" b="1" dirty="0">
                <a:solidFill>
                  <a:srgbClr val="000000"/>
                </a:solidFill>
                <a:latin typeface="Monaco"/>
              </a:rPr>
              <a:t>(0, </a:t>
            </a:r>
            <a:r>
              <a:rPr lang="en-US" b="1" dirty="0" err="1">
                <a:solidFill>
                  <a:srgbClr val="000000"/>
                </a:solidFill>
                <a:latin typeface="Monaco"/>
              </a:rPr>
              <a:t>array.getLength</a:t>
            </a:r>
            <a:r>
              <a:rPr lang="en-US" b="1" dirty="0">
                <a:solidFill>
                  <a:srgbClr val="000000"/>
                </a:solidFill>
                <a:latin typeface="Monaco"/>
              </a:rPr>
              <a:t>(), data);</a:t>
            </a:r>
          </a:p>
          <a:p>
            <a:r>
              <a:rPr lang="en-US" dirty="0" smtClean="0">
                <a:solidFill>
                  <a:srgbClr val="000000"/>
                </a:solidFill>
                <a:latin typeface="Monaco"/>
              </a:rPr>
              <a:t>List</a:t>
            </a:r>
            <a:r>
              <a:rPr lang="en-US" dirty="0">
                <a:solidFill>
                  <a:srgbClr val="000000"/>
                </a:solidFill>
                <a:latin typeface="Monaco"/>
              </a:rPr>
              <a:t>&lt;Optional&lt;Double&gt;&gt; list = </a:t>
            </a:r>
            <a:r>
              <a:rPr lang="en-US" dirty="0" err="1">
                <a:solidFill>
                  <a:srgbClr val="000000"/>
                </a:solidFill>
                <a:latin typeface="Monaco"/>
              </a:rPr>
              <a:t>Arrays.asList</a:t>
            </a:r>
            <a:r>
              <a:rPr lang="en-US" dirty="0">
                <a:solidFill>
                  <a:srgbClr val="000000"/>
                </a:solidFill>
                <a:latin typeface="Monaco"/>
              </a:rPr>
              <a:t>(</a:t>
            </a:r>
            <a:r>
              <a:rPr lang="en-US" dirty="0" err="1">
                <a:solidFill>
                  <a:srgbClr val="000000"/>
                </a:solidFill>
                <a:latin typeface="Monaco"/>
              </a:rPr>
              <a:t>data.data</a:t>
            </a:r>
            <a:r>
              <a:rPr lang="en-US" dirty="0">
                <a:solidFill>
                  <a:srgbClr val="000000"/>
                </a:solidFill>
                <a:latin typeface="Monaco"/>
              </a:rPr>
              <a:t>).stream().map(Optional::</a:t>
            </a:r>
            <a:r>
              <a:rPr lang="en-US" dirty="0" err="1">
                <a:solidFill>
                  <a:srgbClr val="000000"/>
                </a:solidFill>
                <a:latin typeface="Monaco"/>
              </a:rPr>
              <a:t>ofNullable</a:t>
            </a:r>
            <a:r>
              <a:rPr lang="en-US" dirty="0">
                <a:solidFill>
                  <a:srgbClr val="000000"/>
                </a:solidFill>
                <a:latin typeface="Monaco"/>
              </a:rPr>
              <a:t>).collect(</a:t>
            </a:r>
            <a:r>
              <a:rPr lang="en-US" dirty="0" smtClean="0">
                <a:solidFill>
                  <a:srgbClr val="000000"/>
                </a:solidFill>
                <a:latin typeface="Monaco"/>
              </a:rPr>
              <a:t>Collectors.</a:t>
            </a:r>
            <a:r>
              <a:rPr lang="it-IT" dirty="0" err="1" smtClean="0">
                <a:solidFill>
                  <a:srgbClr val="000000"/>
                </a:solidFill>
                <a:latin typeface="Monaco"/>
              </a:rPr>
              <a:t>toList</a:t>
            </a:r>
            <a:r>
              <a:rPr lang="it-IT" dirty="0">
                <a:solidFill>
                  <a:srgbClr val="000000"/>
                </a:solidFill>
                <a:latin typeface="Monaco"/>
              </a:rPr>
              <a:t>());</a:t>
            </a:r>
          </a:p>
          <a:p>
            <a:r>
              <a:rPr lang="nb-NO" dirty="0" err="1" smtClean="0">
                <a:solidFill>
                  <a:srgbClr val="000000"/>
                </a:solidFill>
                <a:latin typeface="Monaco"/>
              </a:rPr>
              <a:t>list.get</a:t>
            </a:r>
            <a:r>
              <a:rPr lang="nb-NO" dirty="0">
                <a:solidFill>
                  <a:srgbClr val="000000"/>
                </a:solidFill>
                <a:latin typeface="Monaco"/>
              </a:rPr>
              <a:t>(0</a:t>
            </a:r>
            <a:r>
              <a:rPr lang="nb-NO" dirty="0" smtClean="0">
                <a:solidFill>
                  <a:srgbClr val="000000"/>
                </a:solidFill>
                <a:latin typeface="Monaco"/>
              </a:rPr>
              <a:t>);</a:t>
            </a:r>
          </a:p>
          <a:p>
            <a:endParaRPr lang="nb-NO" u="sng" dirty="0">
              <a:solidFill>
                <a:srgbClr val="000000"/>
              </a:solidFill>
              <a:latin typeface="Monaco"/>
            </a:endParaRPr>
          </a:p>
          <a:p>
            <a:r>
              <a:rPr lang="nb-NO" dirty="0">
                <a:solidFill>
                  <a:srgbClr val="000000"/>
                </a:solidFill>
                <a:latin typeface="Monaco"/>
              </a:rPr>
              <a:t>		</a:t>
            </a:r>
          </a:p>
          <a:p>
            <a:r>
              <a:rPr lang="nb-NO" dirty="0" smtClean="0">
                <a:solidFill>
                  <a:srgbClr val="3F7F5F"/>
                </a:solidFill>
                <a:latin typeface="Monaco"/>
              </a:rPr>
              <a:t>/</a:t>
            </a:r>
            <a:r>
              <a:rPr lang="nb-NO" dirty="0">
                <a:solidFill>
                  <a:srgbClr val="3F7F5F"/>
                </a:solidFill>
                <a:latin typeface="Monaco"/>
              </a:rPr>
              <a:t>/ New </a:t>
            </a:r>
            <a:r>
              <a:rPr lang="nb-NO" dirty="0" err="1">
                <a:solidFill>
                  <a:srgbClr val="3F7F5F"/>
                </a:solidFill>
                <a:latin typeface="Monaco"/>
              </a:rPr>
              <a:t>PVData</a:t>
            </a:r>
            <a:r>
              <a:rPr lang="nb-NO" dirty="0">
                <a:solidFill>
                  <a:srgbClr val="3F7F5F"/>
                </a:solidFill>
                <a:latin typeface="Monaco"/>
              </a:rPr>
              <a:t> API </a:t>
            </a:r>
            <a:r>
              <a:rPr lang="nb-NO" dirty="0" err="1">
                <a:solidFill>
                  <a:srgbClr val="3F7F5F"/>
                </a:solidFill>
                <a:latin typeface="Monaco"/>
              </a:rPr>
              <a:t>with</a:t>
            </a:r>
            <a:r>
              <a:rPr lang="nb-NO" dirty="0">
                <a:solidFill>
                  <a:srgbClr val="3F7F5F"/>
                </a:solidFill>
                <a:latin typeface="Monaco"/>
              </a:rPr>
              <a:t> </a:t>
            </a:r>
            <a:r>
              <a:rPr lang="nb-NO" dirty="0" err="1">
                <a:solidFill>
                  <a:srgbClr val="3F7F5F"/>
                </a:solidFill>
                <a:latin typeface="Monaco"/>
              </a:rPr>
              <a:t>written</a:t>
            </a:r>
            <a:r>
              <a:rPr lang="nb-NO" dirty="0">
                <a:solidFill>
                  <a:srgbClr val="3F7F5F"/>
                </a:solidFill>
                <a:latin typeface="Monaco"/>
              </a:rPr>
              <a:t> </a:t>
            </a:r>
            <a:r>
              <a:rPr lang="nb-NO" dirty="0" err="1">
                <a:solidFill>
                  <a:srgbClr val="3F7F5F"/>
                </a:solidFill>
                <a:latin typeface="Monaco"/>
              </a:rPr>
              <a:t>with</a:t>
            </a:r>
            <a:r>
              <a:rPr lang="nb-NO" dirty="0">
                <a:solidFill>
                  <a:srgbClr val="3F7F5F"/>
                </a:solidFill>
                <a:latin typeface="Monaco"/>
              </a:rPr>
              <a:t> </a:t>
            </a:r>
            <a:r>
              <a:rPr lang="nb-NO" dirty="0" err="1">
                <a:solidFill>
                  <a:srgbClr val="3F7F5F"/>
                </a:solidFill>
                <a:latin typeface="Monaco"/>
              </a:rPr>
              <a:t>epics</a:t>
            </a:r>
            <a:r>
              <a:rPr lang="nb-NO" dirty="0">
                <a:solidFill>
                  <a:srgbClr val="3F7F5F"/>
                </a:solidFill>
                <a:latin typeface="Monaco"/>
              </a:rPr>
              <a:t> </a:t>
            </a:r>
            <a:r>
              <a:rPr lang="nb-NO" u="sng" dirty="0" err="1">
                <a:solidFill>
                  <a:srgbClr val="3F7F5F"/>
                </a:solidFill>
                <a:latin typeface="Monaco"/>
              </a:rPr>
              <a:t>util</a:t>
            </a:r>
            <a:r>
              <a:rPr lang="nb-NO" u="sng" dirty="0">
                <a:solidFill>
                  <a:srgbClr val="3F7F5F"/>
                </a:solidFill>
                <a:latin typeface="Monaco"/>
              </a:rPr>
              <a:t> </a:t>
            </a:r>
          </a:p>
          <a:p>
            <a:r>
              <a:rPr lang="nb-NO" dirty="0" smtClean="0">
                <a:solidFill>
                  <a:srgbClr val="000000"/>
                </a:solidFill>
                <a:latin typeface="Monaco"/>
              </a:rPr>
              <a:t>Double </a:t>
            </a:r>
            <a:r>
              <a:rPr lang="nb-NO" dirty="0" err="1">
                <a:solidFill>
                  <a:srgbClr val="6A3E3E"/>
                </a:solidFill>
                <a:latin typeface="Monaco"/>
              </a:rPr>
              <a:t>value</a:t>
            </a:r>
            <a:r>
              <a:rPr lang="nb-NO" dirty="0">
                <a:solidFill>
                  <a:srgbClr val="000000"/>
                </a:solidFill>
                <a:latin typeface="Monaco"/>
              </a:rPr>
              <a:t> = </a:t>
            </a:r>
            <a:r>
              <a:rPr lang="nb-NO" dirty="0" err="1">
                <a:solidFill>
                  <a:srgbClr val="6A3E3E"/>
                </a:solidFill>
                <a:latin typeface="Monaco"/>
              </a:rPr>
              <a:t>array</a:t>
            </a:r>
            <a:r>
              <a:rPr lang="nb-NO" dirty="0" err="1">
                <a:solidFill>
                  <a:srgbClr val="000000"/>
                </a:solidFill>
                <a:latin typeface="Monaco"/>
              </a:rPr>
              <a:t>.get</a:t>
            </a:r>
            <a:r>
              <a:rPr lang="nb-NO" dirty="0">
                <a:solidFill>
                  <a:srgbClr val="000000"/>
                </a:solidFill>
                <a:latin typeface="Monaco"/>
              </a:rPr>
              <a:t>().</a:t>
            </a:r>
            <a:r>
              <a:rPr lang="nb-NO" dirty="0" err="1">
                <a:solidFill>
                  <a:srgbClr val="000000"/>
                </a:solidFill>
                <a:latin typeface="Monaco"/>
              </a:rPr>
              <a:t>getDouble</a:t>
            </a:r>
            <a:r>
              <a:rPr lang="nb-NO" dirty="0">
                <a:solidFill>
                  <a:srgbClr val="000000"/>
                </a:solidFill>
                <a:latin typeface="Monaco"/>
              </a:rPr>
              <a:t>(0);</a:t>
            </a:r>
            <a:endParaRPr lang="en-US" dirty="0"/>
          </a:p>
        </p:txBody>
      </p:sp>
    </p:spTree>
    <p:extLst>
      <p:ext uri="{BB962C8B-B14F-4D97-AF65-F5344CB8AC3E}">
        <p14:creationId xmlns:p14="http://schemas.microsoft.com/office/powerpoint/2010/main" val="465113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JCA</a:t>
            </a:r>
            <a:endParaRPr lang="en-US" dirty="0"/>
          </a:p>
        </p:txBody>
      </p:sp>
      <p:sp>
        <p:nvSpPr>
          <p:cNvPr id="3" name="Text Placeholder 2"/>
          <p:cNvSpPr>
            <a:spLocks noGrp="1"/>
          </p:cNvSpPr>
          <p:nvPr>
            <p:ph type="body" idx="1"/>
          </p:nvPr>
        </p:nvSpPr>
        <p:spPr/>
        <p:txBody>
          <a:bodyPr/>
          <a:lstStyle/>
          <a:p>
            <a:r>
              <a:rPr lang="en-US" dirty="0" smtClean="0"/>
              <a:t>Version 2.4.2</a:t>
            </a:r>
            <a:endParaRPr lang="en-US" dirty="0"/>
          </a:p>
        </p:txBody>
      </p:sp>
    </p:spTree>
    <p:extLst>
      <p:ext uri="{BB962C8B-B14F-4D97-AF65-F5344CB8AC3E}">
        <p14:creationId xmlns:p14="http://schemas.microsoft.com/office/powerpoint/2010/main" val="3870551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JCA version 2.4.2</a:t>
            </a:r>
            <a:endParaRPr lang="en-US" dirty="0"/>
          </a:p>
        </p:txBody>
      </p:sp>
      <p:sp>
        <p:nvSpPr>
          <p:cNvPr id="5" name="Content Placeholder 4"/>
          <p:cNvSpPr>
            <a:spLocks noGrp="1"/>
          </p:cNvSpPr>
          <p:nvPr>
            <p:ph idx="1"/>
          </p:nvPr>
        </p:nvSpPr>
        <p:spPr/>
        <p:txBody>
          <a:bodyPr/>
          <a:lstStyle/>
          <a:p>
            <a:r>
              <a:rPr lang="en-US" dirty="0" smtClean="0"/>
              <a:t>Merges JCA library and the pure java implementation (CAJ)</a:t>
            </a:r>
          </a:p>
          <a:p>
            <a:pPr marL="457200" lvl="1" indent="0">
              <a:buNone/>
            </a:pPr>
            <a:r>
              <a:rPr lang="en-US" sz="2000" dirty="0" smtClean="0">
                <a:solidFill>
                  <a:srgbClr val="008080"/>
                </a:solidFill>
                <a:latin typeface="Monaco"/>
              </a:rPr>
              <a:t>&lt;</a:t>
            </a:r>
            <a:r>
              <a:rPr lang="en-US" sz="2000" dirty="0">
                <a:solidFill>
                  <a:srgbClr val="3F7F7F"/>
                </a:solidFill>
                <a:latin typeface="Monaco"/>
              </a:rPr>
              <a:t>dependency</a:t>
            </a:r>
            <a:r>
              <a:rPr lang="en-US" sz="2000" dirty="0">
                <a:solidFill>
                  <a:srgbClr val="008080"/>
                </a:solidFill>
                <a:latin typeface="Monaco"/>
              </a:rPr>
              <a:t>&gt;</a:t>
            </a:r>
          </a:p>
          <a:p>
            <a:pPr marL="457200" lvl="1" indent="0">
              <a:buNone/>
            </a:pPr>
            <a:r>
              <a:rPr lang="en-US" sz="2000" dirty="0">
                <a:solidFill>
                  <a:srgbClr val="000000"/>
                </a:solidFill>
                <a:latin typeface="Monaco"/>
              </a:rPr>
              <a:t>    </a:t>
            </a:r>
            <a:r>
              <a:rPr lang="en-US" sz="2000" dirty="0" smtClean="0">
                <a:solidFill>
                  <a:srgbClr val="008080"/>
                </a:solidFill>
                <a:latin typeface="Monaco"/>
              </a:rPr>
              <a:t>&lt;</a:t>
            </a:r>
            <a:r>
              <a:rPr lang="en-US" sz="2000" dirty="0" err="1">
                <a:solidFill>
                  <a:srgbClr val="3F7F7F"/>
                </a:solidFill>
                <a:latin typeface="Monaco"/>
              </a:rPr>
              <a:t>groupId</a:t>
            </a:r>
            <a:r>
              <a:rPr lang="en-US" sz="2000" dirty="0">
                <a:solidFill>
                  <a:srgbClr val="008080"/>
                </a:solidFill>
                <a:latin typeface="Monaco"/>
              </a:rPr>
              <a:t>&gt;</a:t>
            </a:r>
            <a:r>
              <a:rPr lang="en-US" sz="2000" dirty="0" err="1">
                <a:solidFill>
                  <a:srgbClr val="000000"/>
                </a:solidFill>
                <a:latin typeface="Monaco"/>
              </a:rPr>
              <a:t>org.epics</a:t>
            </a:r>
            <a:r>
              <a:rPr lang="en-US" sz="2000" dirty="0">
                <a:solidFill>
                  <a:srgbClr val="008080"/>
                </a:solidFill>
                <a:latin typeface="Monaco"/>
              </a:rPr>
              <a:t>&lt;/</a:t>
            </a:r>
            <a:r>
              <a:rPr lang="en-US" sz="2000" dirty="0" err="1">
                <a:solidFill>
                  <a:srgbClr val="3F7F7F"/>
                </a:solidFill>
                <a:latin typeface="Monaco"/>
              </a:rPr>
              <a:t>groupId</a:t>
            </a:r>
            <a:r>
              <a:rPr lang="en-US" sz="2000" dirty="0">
                <a:solidFill>
                  <a:srgbClr val="008080"/>
                </a:solidFill>
                <a:latin typeface="Monaco"/>
              </a:rPr>
              <a:t>&gt;</a:t>
            </a:r>
          </a:p>
          <a:p>
            <a:pPr marL="457200" lvl="1" indent="0">
              <a:buNone/>
            </a:pPr>
            <a:r>
              <a:rPr lang="en-US" sz="2000" dirty="0">
                <a:solidFill>
                  <a:srgbClr val="000000"/>
                </a:solidFill>
                <a:latin typeface="Monaco"/>
              </a:rPr>
              <a:t>    </a:t>
            </a:r>
            <a:r>
              <a:rPr lang="en-US" sz="2000" dirty="0" smtClean="0">
                <a:solidFill>
                  <a:srgbClr val="008080"/>
                </a:solidFill>
                <a:latin typeface="Monaco"/>
              </a:rPr>
              <a:t>&lt;</a:t>
            </a:r>
            <a:r>
              <a:rPr lang="en-US" sz="2000" dirty="0" err="1">
                <a:solidFill>
                  <a:srgbClr val="3F7F7F"/>
                </a:solidFill>
                <a:latin typeface="Monaco"/>
              </a:rPr>
              <a:t>artifactId</a:t>
            </a:r>
            <a:r>
              <a:rPr lang="en-US" sz="2000" dirty="0">
                <a:solidFill>
                  <a:srgbClr val="008080"/>
                </a:solidFill>
                <a:latin typeface="Monaco"/>
              </a:rPr>
              <a:t>&gt;</a:t>
            </a:r>
            <a:r>
              <a:rPr lang="en-US" sz="2000" u="sng" dirty="0" err="1">
                <a:solidFill>
                  <a:srgbClr val="000000"/>
                </a:solidFill>
                <a:latin typeface="Monaco"/>
              </a:rPr>
              <a:t>jca</a:t>
            </a:r>
            <a:r>
              <a:rPr lang="en-US" sz="2000" u="sng" dirty="0">
                <a:solidFill>
                  <a:srgbClr val="008080"/>
                </a:solidFill>
                <a:latin typeface="Monaco"/>
              </a:rPr>
              <a:t>&lt;/</a:t>
            </a:r>
            <a:r>
              <a:rPr lang="en-US" sz="2000" u="sng" dirty="0" err="1">
                <a:solidFill>
                  <a:srgbClr val="3F7F7F"/>
                </a:solidFill>
                <a:latin typeface="Monaco"/>
              </a:rPr>
              <a:t>artifactId</a:t>
            </a:r>
            <a:r>
              <a:rPr lang="en-US" sz="2000" u="sng" dirty="0">
                <a:solidFill>
                  <a:srgbClr val="008080"/>
                </a:solidFill>
                <a:latin typeface="Monaco"/>
              </a:rPr>
              <a:t>&gt;</a:t>
            </a:r>
          </a:p>
          <a:p>
            <a:pPr marL="457200" lvl="1" indent="0">
              <a:buNone/>
            </a:pPr>
            <a:r>
              <a:rPr lang="it-IT" sz="2000" dirty="0">
                <a:solidFill>
                  <a:srgbClr val="000000"/>
                </a:solidFill>
                <a:latin typeface="Monaco"/>
              </a:rPr>
              <a:t>    </a:t>
            </a:r>
            <a:r>
              <a:rPr lang="it-IT" sz="2000" u="sng" dirty="0" smtClean="0">
                <a:solidFill>
                  <a:srgbClr val="008080"/>
                </a:solidFill>
                <a:latin typeface="Monaco"/>
              </a:rPr>
              <a:t>&lt;</a:t>
            </a:r>
            <a:r>
              <a:rPr lang="it-IT" sz="2000" u="sng" dirty="0" err="1">
                <a:solidFill>
                  <a:srgbClr val="3F7F7F"/>
                </a:solidFill>
                <a:latin typeface="Monaco"/>
              </a:rPr>
              <a:t>version</a:t>
            </a:r>
            <a:r>
              <a:rPr lang="it-IT" sz="2000" u="sng" dirty="0">
                <a:solidFill>
                  <a:srgbClr val="008080"/>
                </a:solidFill>
                <a:latin typeface="Monaco"/>
              </a:rPr>
              <a:t>&gt;</a:t>
            </a:r>
            <a:r>
              <a:rPr lang="it-IT" sz="2000" u="sng" dirty="0">
                <a:solidFill>
                  <a:srgbClr val="000000"/>
                </a:solidFill>
                <a:latin typeface="Monaco"/>
              </a:rPr>
              <a:t>2.4.2</a:t>
            </a:r>
            <a:r>
              <a:rPr lang="it-IT" sz="2000" u="sng" dirty="0">
                <a:solidFill>
                  <a:srgbClr val="008080"/>
                </a:solidFill>
                <a:latin typeface="Monaco"/>
              </a:rPr>
              <a:t>&lt;/</a:t>
            </a:r>
            <a:r>
              <a:rPr lang="it-IT" sz="2000" u="sng" dirty="0" err="1">
                <a:solidFill>
                  <a:srgbClr val="3F7F7F"/>
                </a:solidFill>
                <a:latin typeface="Monaco"/>
              </a:rPr>
              <a:t>version</a:t>
            </a:r>
            <a:r>
              <a:rPr lang="it-IT" sz="2000" u="sng" dirty="0">
                <a:solidFill>
                  <a:srgbClr val="008080"/>
                </a:solidFill>
                <a:latin typeface="Monaco"/>
              </a:rPr>
              <a:t>&gt;</a:t>
            </a:r>
          </a:p>
          <a:p>
            <a:pPr marL="457200" lvl="1" indent="0">
              <a:buNone/>
            </a:pPr>
            <a:r>
              <a:rPr lang="it-IT" sz="2000" dirty="0" smtClean="0">
                <a:solidFill>
                  <a:srgbClr val="008080"/>
                </a:solidFill>
                <a:latin typeface="Monaco"/>
              </a:rPr>
              <a:t>&lt;</a:t>
            </a:r>
            <a:r>
              <a:rPr lang="it-IT" sz="2000" dirty="0">
                <a:solidFill>
                  <a:srgbClr val="008080"/>
                </a:solidFill>
                <a:latin typeface="Monaco"/>
              </a:rPr>
              <a:t>/</a:t>
            </a:r>
            <a:r>
              <a:rPr lang="it-IT" sz="2000" dirty="0" err="1">
                <a:solidFill>
                  <a:srgbClr val="3F7F7F"/>
                </a:solidFill>
                <a:latin typeface="Monaco"/>
              </a:rPr>
              <a:t>dependency</a:t>
            </a:r>
            <a:r>
              <a:rPr lang="it-IT" sz="2000" dirty="0" smtClean="0">
                <a:solidFill>
                  <a:srgbClr val="008080"/>
                </a:solidFill>
                <a:latin typeface="Monaco"/>
              </a:rPr>
              <a:t>&gt;</a:t>
            </a:r>
            <a:br>
              <a:rPr lang="it-IT" sz="2000" dirty="0" smtClean="0">
                <a:solidFill>
                  <a:srgbClr val="008080"/>
                </a:solidFill>
                <a:latin typeface="Monaco"/>
              </a:rPr>
            </a:br>
            <a:endParaRPr lang="en-US" sz="2000" dirty="0" smtClean="0"/>
          </a:p>
          <a:p>
            <a:r>
              <a:rPr lang="en-US" dirty="0" smtClean="0"/>
              <a:t>Rewrote a majority of the unit tests using the </a:t>
            </a:r>
            <a:r>
              <a:rPr lang="en-US" dirty="0" err="1" smtClean="0"/>
              <a:t>jca</a:t>
            </a:r>
            <a:r>
              <a:rPr lang="en-US" dirty="0" smtClean="0"/>
              <a:t> channel access server (</a:t>
            </a:r>
            <a:r>
              <a:rPr lang="en-US" dirty="0" err="1" smtClean="0"/>
              <a:t>cas</a:t>
            </a:r>
            <a:r>
              <a:rPr lang="en-US" dirty="0" smtClean="0"/>
              <a:t>)</a:t>
            </a:r>
            <a:endParaRPr lang="en-US" dirty="0"/>
          </a:p>
        </p:txBody>
      </p:sp>
    </p:spTree>
    <p:extLst>
      <p:ext uri="{BB962C8B-B14F-4D97-AF65-F5344CB8AC3E}">
        <p14:creationId xmlns:p14="http://schemas.microsoft.com/office/powerpoint/2010/main" val="4235378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Epics </a:t>
            </a:r>
            <a:r>
              <a:rPr lang="en-US" dirty="0" err="1" smtClean="0"/>
              <a:t>Util</a:t>
            </a:r>
            <a:endParaRPr lang="en-US" dirty="0"/>
          </a:p>
        </p:txBody>
      </p:sp>
      <p:sp>
        <p:nvSpPr>
          <p:cNvPr id="5" name="Text Placeholder 4"/>
          <p:cNvSpPr>
            <a:spLocks noGrp="1"/>
          </p:cNvSpPr>
          <p:nvPr>
            <p:ph type="body" idx="1"/>
          </p:nvPr>
        </p:nvSpPr>
        <p:spPr/>
        <p:txBody>
          <a:bodyPr/>
          <a:lstStyle/>
          <a:p>
            <a:r>
              <a:rPr lang="en-US" dirty="0" smtClean="0"/>
              <a:t>Version 1.0.0</a:t>
            </a:r>
            <a:endParaRPr lang="en-US" dirty="0"/>
          </a:p>
        </p:txBody>
      </p:sp>
    </p:spTree>
    <p:extLst>
      <p:ext uri="{BB962C8B-B14F-4D97-AF65-F5344CB8AC3E}">
        <p14:creationId xmlns:p14="http://schemas.microsoft.com/office/powerpoint/2010/main" val="3862831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874A9B-0436-4A9A-B205-4B7C3C32EE59}"/>
              </a:ext>
            </a:extLst>
          </p:cNvPr>
          <p:cNvSpPr>
            <a:spLocks noGrp="1"/>
          </p:cNvSpPr>
          <p:nvPr>
            <p:ph type="title"/>
          </p:nvPr>
        </p:nvSpPr>
        <p:spPr/>
        <p:txBody>
          <a:bodyPr/>
          <a:lstStyle/>
          <a:p>
            <a:r>
              <a:rPr lang="en-US" dirty="0"/>
              <a:t>Scope of EPICS </a:t>
            </a:r>
            <a:r>
              <a:rPr lang="en-US" dirty="0" err="1"/>
              <a:t>util</a:t>
            </a:r>
            <a:endParaRPr lang="en-US" dirty="0"/>
          </a:p>
        </p:txBody>
      </p:sp>
      <p:sp>
        <p:nvSpPr>
          <p:cNvPr id="3" name="Content Placeholder 2">
            <a:extLst>
              <a:ext uri="{FF2B5EF4-FFF2-40B4-BE49-F238E27FC236}">
                <a16:creationId xmlns:a16="http://schemas.microsoft.com/office/drawing/2014/main" xmlns="" id="{FC391DF3-1A55-4F36-A67F-35085476E225}"/>
              </a:ext>
            </a:extLst>
          </p:cNvPr>
          <p:cNvSpPr>
            <a:spLocks noGrp="1"/>
          </p:cNvSpPr>
          <p:nvPr>
            <p:ph idx="1"/>
          </p:nvPr>
        </p:nvSpPr>
        <p:spPr/>
        <p:txBody>
          <a:bodyPr>
            <a:normAutofit fontScale="92500"/>
          </a:bodyPr>
          <a:lstStyle/>
          <a:p>
            <a:r>
              <a:rPr lang="en-US" dirty="0"/>
              <a:t>This library is meant to provide basic functionality that we’d hope someday to be directly supported in the Java standard library</a:t>
            </a:r>
          </a:p>
          <a:p>
            <a:pPr lvl="1"/>
            <a:r>
              <a:rPr lang="en-US" dirty="0"/>
              <a:t>Before Java 8 there was no class to represent nanosecond precision timestamps</a:t>
            </a:r>
          </a:p>
          <a:p>
            <a:pPr lvl="1"/>
            <a:r>
              <a:rPr lang="en-US" dirty="0"/>
              <a:t>Numeric collections are not provided by Java, though they may be supported in the future (</a:t>
            </a:r>
            <a:r>
              <a:rPr lang="en-US" dirty="0">
                <a:hlinkClick r:id="rId2"/>
              </a:rPr>
              <a:t>http://openjdk.java.net/projects/valhalla/</a:t>
            </a:r>
            <a:r>
              <a:rPr lang="en-US" dirty="0"/>
              <a:t>)</a:t>
            </a:r>
          </a:p>
          <a:p>
            <a:r>
              <a:rPr lang="en-US" dirty="0"/>
              <a:t>While some of the same functionality may be provided by other third party libraries (e.g. Jakarta commons) they typically come with constraints</a:t>
            </a:r>
          </a:p>
          <a:p>
            <a:pPr lvl="1"/>
            <a:r>
              <a:rPr lang="en-US" dirty="0"/>
              <a:t>We want to make sure the performance requirements are met</a:t>
            </a:r>
          </a:p>
          <a:p>
            <a:pPr lvl="1"/>
            <a:r>
              <a:rPr lang="en-US" dirty="0"/>
              <a:t>We want to keep dependency limited</a:t>
            </a:r>
          </a:p>
          <a:p>
            <a:r>
              <a:rPr lang="en-US" dirty="0"/>
              <a:t>It is meant to be used across all other EPICS Java projects</a:t>
            </a:r>
          </a:p>
        </p:txBody>
      </p:sp>
    </p:spTree>
    <p:extLst>
      <p:ext uri="{BB962C8B-B14F-4D97-AF65-F5344CB8AC3E}">
        <p14:creationId xmlns:p14="http://schemas.microsoft.com/office/powerpoint/2010/main" val="3303171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DE2BF1-3F2D-418D-A433-C5552EE2E046}"/>
              </a:ext>
            </a:extLst>
          </p:cNvPr>
          <p:cNvSpPr>
            <a:spLocks noGrp="1"/>
          </p:cNvSpPr>
          <p:nvPr>
            <p:ph type="title"/>
          </p:nvPr>
        </p:nvSpPr>
        <p:spPr/>
        <p:txBody>
          <a:bodyPr/>
          <a:lstStyle/>
          <a:p>
            <a:r>
              <a:rPr lang="en-US" dirty="0"/>
              <a:t>Numeric collections</a:t>
            </a:r>
          </a:p>
        </p:txBody>
      </p:sp>
      <p:sp>
        <p:nvSpPr>
          <p:cNvPr id="3" name="Text Placeholder 2">
            <a:extLst>
              <a:ext uri="{FF2B5EF4-FFF2-40B4-BE49-F238E27FC236}">
                <a16:creationId xmlns:a16="http://schemas.microsoft.com/office/drawing/2014/main" xmlns="" id="{26191777-CB47-4CD0-A6FF-06BC6742688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14782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E5807A-DC3B-4E0C-9B43-AC10F4DCD4EF}"/>
              </a:ext>
            </a:extLst>
          </p:cNvPr>
          <p:cNvSpPr>
            <a:spLocks noGrp="1"/>
          </p:cNvSpPr>
          <p:nvPr>
            <p:ph type="title"/>
          </p:nvPr>
        </p:nvSpPr>
        <p:spPr/>
        <p:txBody>
          <a:bodyPr/>
          <a:lstStyle/>
          <a:p>
            <a:r>
              <a:rPr lang="en-US" dirty="0"/>
              <a:t>Numeric collections</a:t>
            </a:r>
          </a:p>
        </p:txBody>
      </p:sp>
      <p:sp>
        <p:nvSpPr>
          <p:cNvPr id="3" name="Content Placeholder 2">
            <a:extLst>
              <a:ext uri="{FF2B5EF4-FFF2-40B4-BE49-F238E27FC236}">
                <a16:creationId xmlns:a16="http://schemas.microsoft.com/office/drawing/2014/main" xmlns="" id="{3AABD324-0FA9-4F3D-9DAB-D5F5B696A8CC}"/>
              </a:ext>
            </a:extLst>
          </p:cNvPr>
          <p:cNvSpPr>
            <a:spLocks noGrp="1"/>
          </p:cNvSpPr>
          <p:nvPr>
            <p:ph idx="1"/>
          </p:nvPr>
        </p:nvSpPr>
        <p:spPr/>
        <p:txBody>
          <a:bodyPr>
            <a:normAutofit fontScale="92500"/>
          </a:bodyPr>
          <a:lstStyle/>
          <a:p>
            <a:r>
              <a:rPr lang="en-US" dirty="0"/>
              <a:t>While Java provides a rich collection framework for Objects, it does not provide collections for primitives</a:t>
            </a:r>
          </a:p>
          <a:p>
            <a:pPr lvl="1"/>
            <a:r>
              <a:rPr lang="en-US" dirty="0"/>
              <a:t>The only collection provided is the array of primitives</a:t>
            </a:r>
          </a:p>
          <a:p>
            <a:pPr lvl="1"/>
            <a:r>
              <a:rPr lang="en-US" dirty="0"/>
              <a:t>All arrays are read/write, which makes it impossible to implement thread-safety through immutability or to not expose internal state without expensive copies</a:t>
            </a:r>
          </a:p>
          <a:p>
            <a:pPr lvl="1"/>
            <a:r>
              <a:rPr lang="en-US" dirty="0"/>
              <a:t>Each array type is different, therefore one has to code to all 6 primitive types independently</a:t>
            </a:r>
          </a:p>
          <a:p>
            <a:pPr lvl="1"/>
            <a:r>
              <a:rPr lang="en-US" dirty="0"/>
              <a:t>Each array type is a concrete class, making it impossible to provide optimization such as lazy initialization</a:t>
            </a:r>
          </a:p>
          <a:p>
            <a:r>
              <a:rPr lang="en-US" dirty="0"/>
              <a:t>Support for numeric collections is provided within </a:t>
            </a:r>
            <a:r>
              <a:rPr lang="en-US" dirty="0" err="1"/>
              <a:t>org.epics.util.array</a:t>
            </a:r>
            <a:endParaRPr lang="en-US" dirty="0"/>
          </a:p>
          <a:p>
            <a:pPr lvl="1"/>
            <a:r>
              <a:rPr lang="en-US" dirty="0"/>
              <a:t>The hope is that value types and generic reification from Project Valhalla will make these obsolete at some point</a:t>
            </a:r>
          </a:p>
        </p:txBody>
      </p:sp>
    </p:spTree>
    <p:extLst>
      <p:ext uri="{BB962C8B-B14F-4D97-AF65-F5344CB8AC3E}">
        <p14:creationId xmlns:p14="http://schemas.microsoft.com/office/powerpoint/2010/main" val="3500275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CA4CB1-D83D-4E45-9B7C-AE61F012D948}"/>
              </a:ext>
            </a:extLst>
          </p:cNvPr>
          <p:cNvSpPr>
            <a:spLocks noGrp="1"/>
          </p:cNvSpPr>
          <p:nvPr>
            <p:ph type="title"/>
          </p:nvPr>
        </p:nvSpPr>
        <p:spPr/>
        <p:txBody>
          <a:bodyPr/>
          <a:lstStyle/>
          <a:p>
            <a:r>
              <a:rPr lang="en-US" dirty="0"/>
              <a:t>Basic interfaces</a:t>
            </a:r>
          </a:p>
        </p:txBody>
      </p:sp>
      <p:sp>
        <p:nvSpPr>
          <p:cNvPr id="3" name="Content Placeholder 2">
            <a:extLst>
              <a:ext uri="{FF2B5EF4-FFF2-40B4-BE49-F238E27FC236}">
                <a16:creationId xmlns:a16="http://schemas.microsoft.com/office/drawing/2014/main" xmlns="" id="{98D2A237-EDA1-47EA-B19C-222FD16B9C40}"/>
              </a:ext>
            </a:extLst>
          </p:cNvPr>
          <p:cNvSpPr>
            <a:spLocks noGrp="1"/>
          </p:cNvSpPr>
          <p:nvPr>
            <p:ph idx="1"/>
          </p:nvPr>
        </p:nvSpPr>
        <p:spPr/>
        <p:txBody>
          <a:bodyPr>
            <a:normAutofit fontScale="92500" lnSpcReduction="10000"/>
          </a:bodyPr>
          <a:lstStyle/>
          <a:p>
            <a:r>
              <a:rPr lang="en-US" dirty="0"/>
              <a:t>EPICS </a:t>
            </a:r>
            <a:r>
              <a:rPr lang="en-US" dirty="0" err="1"/>
              <a:t>util</a:t>
            </a:r>
            <a:r>
              <a:rPr lang="en-US" dirty="0"/>
              <a:t> provide a set of interfaces that are as much as possible similar to the Java Collection framework</a:t>
            </a:r>
          </a:p>
          <a:p>
            <a:r>
              <a:rPr lang="en-US" dirty="0"/>
              <a:t>The most basic interface is the </a:t>
            </a:r>
            <a:r>
              <a:rPr lang="en-US" dirty="0" err="1"/>
              <a:t>CollectionNumber</a:t>
            </a:r>
            <a:r>
              <a:rPr lang="en-US" dirty="0"/>
              <a:t> that, through the </a:t>
            </a:r>
            <a:r>
              <a:rPr lang="en-US" dirty="0" err="1"/>
              <a:t>IteratorNumber</a:t>
            </a:r>
            <a:r>
              <a:rPr lang="en-US" dirty="0"/>
              <a:t>, allows iteration through a generic collection of primitives </a:t>
            </a:r>
          </a:p>
          <a:p>
            <a:r>
              <a:rPr lang="en-US" dirty="0" err="1"/>
              <a:t>org.epics.util.array</a:t>
            </a:r>
            <a:r>
              <a:rPr lang="en-US" dirty="0"/>
              <a:t> provides support for numeric collections</a:t>
            </a:r>
          </a:p>
          <a:p>
            <a:pPr lvl="1"/>
            <a:r>
              <a:rPr lang="en-US" dirty="0"/>
              <a:t>Allows iterating on a set of numbers regardless of their type</a:t>
            </a:r>
          </a:p>
          <a:p>
            <a:pPr lvl="1"/>
            <a:r>
              <a:rPr lang="en-US" dirty="0"/>
              <a:t>Allows creating read-only wrappers</a:t>
            </a:r>
          </a:p>
          <a:p>
            <a:pPr lvl="1"/>
            <a:r>
              <a:rPr lang="en-US" dirty="0"/>
              <a:t>Allows implementing arrays that are lazily calculated</a:t>
            </a:r>
          </a:p>
          <a:p>
            <a:pPr lvl="1"/>
            <a:r>
              <a:rPr lang="en-US" dirty="0"/>
              <a:t>If using the concrete array implementations, the performance is guaranteed to be the same as using arrays directly</a:t>
            </a:r>
          </a:p>
          <a:p>
            <a:r>
              <a:rPr lang="en-US" dirty="0"/>
              <a:t>Includes interfaces/implementations for all 10 numeric types (2 floating point, 4 integers, 4 unsigned integers)</a:t>
            </a:r>
          </a:p>
        </p:txBody>
      </p:sp>
    </p:spTree>
    <p:extLst>
      <p:ext uri="{BB962C8B-B14F-4D97-AF65-F5344CB8AC3E}">
        <p14:creationId xmlns:p14="http://schemas.microsoft.com/office/powerpoint/2010/main" val="2723396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DE2BF1-3F2D-418D-A433-C5552EE2E046}"/>
              </a:ext>
            </a:extLst>
          </p:cNvPr>
          <p:cNvSpPr>
            <a:spLocks noGrp="1"/>
          </p:cNvSpPr>
          <p:nvPr>
            <p:ph type="title"/>
          </p:nvPr>
        </p:nvSpPr>
        <p:spPr/>
        <p:txBody>
          <a:bodyPr/>
          <a:lstStyle/>
          <a:p>
            <a:r>
              <a:rPr lang="en-US" dirty="0"/>
              <a:t>Unsigned types</a:t>
            </a:r>
          </a:p>
        </p:txBody>
      </p:sp>
      <p:sp>
        <p:nvSpPr>
          <p:cNvPr id="3" name="Text Placeholder 2">
            <a:extLst>
              <a:ext uri="{FF2B5EF4-FFF2-40B4-BE49-F238E27FC236}">
                <a16:creationId xmlns:a16="http://schemas.microsoft.com/office/drawing/2014/main" xmlns="" id="{26191777-CB47-4CD0-A6FF-06BC6742688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69440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874A9B-0436-4A9A-B205-4B7C3C32EE59}"/>
              </a:ext>
            </a:extLst>
          </p:cNvPr>
          <p:cNvSpPr>
            <a:spLocks noGrp="1"/>
          </p:cNvSpPr>
          <p:nvPr>
            <p:ph type="title"/>
          </p:nvPr>
        </p:nvSpPr>
        <p:spPr/>
        <p:txBody>
          <a:bodyPr/>
          <a:lstStyle/>
          <a:p>
            <a:r>
              <a:rPr lang="en-US" dirty="0"/>
              <a:t>Unsigned integers</a:t>
            </a:r>
          </a:p>
        </p:txBody>
      </p:sp>
      <p:sp>
        <p:nvSpPr>
          <p:cNvPr id="3" name="Content Placeholder 2">
            <a:extLst>
              <a:ext uri="{FF2B5EF4-FFF2-40B4-BE49-F238E27FC236}">
                <a16:creationId xmlns:a16="http://schemas.microsoft.com/office/drawing/2014/main" xmlns="" id="{FC391DF3-1A55-4F36-A67F-35085476E225}"/>
              </a:ext>
            </a:extLst>
          </p:cNvPr>
          <p:cNvSpPr>
            <a:spLocks noGrp="1"/>
          </p:cNvSpPr>
          <p:nvPr>
            <p:ph idx="1"/>
          </p:nvPr>
        </p:nvSpPr>
        <p:spPr>
          <a:xfrm>
            <a:off x="838200" y="1825625"/>
            <a:ext cx="10515600" cy="4351338"/>
          </a:xfrm>
        </p:spPr>
        <p:txBody>
          <a:bodyPr>
            <a:normAutofit/>
          </a:bodyPr>
          <a:lstStyle/>
          <a:p>
            <a:r>
              <a:rPr lang="en-US" dirty="0"/>
              <a:t>Java does not provide native support for unsigned types</a:t>
            </a:r>
          </a:p>
          <a:p>
            <a:pPr lvl="1"/>
            <a:r>
              <a:rPr lang="en-US" dirty="0"/>
              <a:t>Consequently, EPICS support in Java for unsigned types has always been subpar</a:t>
            </a:r>
          </a:p>
          <a:p>
            <a:r>
              <a:rPr lang="en-US" dirty="0"/>
              <a:t>Support for unsigned integers is provided by the package </a:t>
            </a:r>
            <a:r>
              <a:rPr lang="en-US" dirty="0" err="1"/>
              <a:t>org.epics.util.number</a:t>
            </a:r>
            <a:r>
              <a:rPr lang="en-US" dirty="0"/>
              <a:t>, which consists of two parts</a:t>
            </a:r>
          </a:p>
          <a:p>
            <a:pPr lvl="1"/>
            <a:r>
              <a:rPr lang="en-US" dirty="0" err="1"/>
              <a:t>UnsignedConversions</a:t>
            </a:r>
            <a:r>
              <a:rPr lang="en-US" dirty="0"/>
              <a:t> provides utility methods to convert primitive values</a:t>
            </a:r>
          </a:p>
          <a:p>
            <a:pPr lvl="1"/>
            <a:r>
              <a:rPr lang="en-US" dirty="0" err="1"/>
              <a:t>ULong</a:t>
            </a:r>
            <a:r>
              <a:rPr lang="en-US" dirty="0"/>
              <a:t>, </a:t>
            </a:r>
            <a:r>
              <a:rPr lang="en-US" dirty="0" err="1"/>
              <a:t>UInteger</a:t>
            </a:r>
            <a:r>
              <a:rPr lang="en-US" dirty="0"/>
              <a:t>, </a:t>
            </a:r>
            <a:r>
              <a:rPr lang="en-US" dirty="0" err="1"/>
              <a:t>UShort</a:t>
            </a:r>
            <a:r>
              <a:rPr lang="en-US" dirty="0"/>
              <a:t> and </a:t>
            </a:r>
            <a:r>
              <a:rPr lang="en-US" dirty="0" err="1"/>
              <a:t>UByte</a:t>
            </a:r>
            <a:r>
              <a:rPr lang="en-US" dirty="0"/>
              <a:t>  provide primitive wrappers that extend </a:t>
            </a:r>
            <a:r>
              <a:rPr lang="en-US" dirty="0" err="1"/>
              <a:t>java.lang.Number</a:t>
            </a:r>
            <a:endParaRPr lang="en-US" dirty="0"/>
          </a:p>
        </p:txBody>
      </p:sp>
    </p:spTree>
    <p:extLst>
      <p:ext uri="{BB962C8B-B14F-4D97-AF65-F5344CB8AC3E}">
        <p14:creationId xmlns:p14="http://schemas.microsoft.com/office/powerpoint/2010/main" val="1138365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874A9B-0436-4A9A-B205-4B7C3C32EE59}"/>
              </a:ext>
            </a:extLst>
          </p:cNvPr>
          <p:cNvSpPr>
            <a:spLocks noGrp="1"/>
          </p:cNvSpPr>
          <p:nvPr>
            <p:ph type="title"/>
          </p:nvPr>
        </p:nvSpPr>
        <p:spPr/>
        <p:txBody>
          <a:bodyPr/>
          <a:lstStyle/>
          <a:p>
            <a:r>
              <a:rPr lang="en-US" dirty="0" err="1"/>
              <a:t>UnsignedConversions</a:t>
            </a:r>
            <a:endParaRPr lang="en-US" dirty="0"/>
          </a:p>
        </p:txBody>
      </p:sp>
      <p:sp>
        <p:nvSpPr>
          <p:cNvPr id="3" name="Content Placeholder 2">
            <a:extLst>
              <a:ext uri="{FF2B5EF4-FFF2-40B4-BE49-F238E27FC236}">
                <a16:creationId xmlns:a16="http://schemas.microsoft.com/office/drawing/2014/main" xmlns="" id="{FC391DF3-1A55-4F36-A67F-35085476E225}"/>
              </a:ext>
            </a:extLst>
          </p:cNvPr>
          <p:cNvSpPr>
            <a:spLocks noGrp="1"/>
          </p:cNvSpPr>
          <p:nvPr>
            <p:ph idx="1"/>
          </p:nvPr>
        </p:nvSpPr>
        <p:spPr/>
        <p:txBody>
          <a:bodyPr>
            <a:normAutofit/>
          </a:bodyPr>
          <a:lstStyle/>
          <a:p>
            <a:r>
              <a:rPr lang="en-US" dirty="0" err="1"/>
              <a:t>UnsignedConversions</a:t>
            </a:r>
            <a:r>
              <a:rPr lang="en-US" dirty="0"/>
              <a:t> provides all the possible widening conversions (narrowing conversions are the same) through static methods</a:t>
            </a:r>
          </a:p>
          <a:p>
            <a:pPr lvl="1"/>
            <a:r>
              <a:rPr lang="en-US" dirty="0"/>
              <a:t>Widening means going from smaller number of bits (e.g. 8 bits) to larger number of bits (e.g. 16 bits): these are the ones that do change if the narrower type is signed or not</a:t>
            </a:r>
          </a:p>
          <a:p>
            <a:pPr lvl="1"/>
            <a:r>
              <a:rPr lang="en-US" dirty="0"/>
              <a:t>Narrowing does not change, so one can use normal casting: the operation is the same whether the narrower type is signed or not</a:t>
            </a:r>
          </a:p>
          <a:p>
            <a:r>
              <a:rPr lang="en-US" dirty="0"/>
              <a:t>The Java standard library does not provide all possible conversions</a:t>
            </a:r>
          </a:p>
          <a:p>
            <a:pPr lvl="1"/>
            <a:r>
              <a:rPr lang="en-US" dirty="0"/>
              <a:t>Java 8 introduced some methods like </a:t>
            </a:r>
            <a:r>
              <a:rPr lang="en-US" dirty="0" err="1"/>
              <a:t>Integer.toUnsignedLong</a:t>
            </a:r>
            <a:endParaRPr lang="en-US" dirty="0"/>
          </a:p>
          <a:p>
            <a:pPr lvl="1"/>
            <a:r>
              <a:rPr lang="en-US" dirty="0"/>
              <a:t>It didn’t introduce </a:t>
            </a:r>
            <a:r>
              <a:rPr lang="en-US" dirty="0" err="1"/>
              <a:t>Byte.toUnsignedShort</a:t>
            </a:r>
            <a:r>
              <a:rPr lang="en-US" dirty="0"/>
              <a:t> or </a:t>
            </a:r>
            <a:r>
              <a:rPr lang="en-US" dirty="0" err="1"/>
              <a:t>Long.toUnsignedFloat</a:t>
            </a:r>
            <a:endParaRPr lang="en-US" dirty="0"/>
          </a:p>
        </p:txBody>
      </p:sp>
    </p:spTree>
    <p:extLst>
      <p:ext uri="{BB962C8B-B14F-4D97-AF65-F5344CB8AC3E}">
        <p14:creationId xmlns:p14="http://schemas.microsoft.com/office/powerpoint/2010/main" val="2423656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874A9B-0436-4A9A-B205-4B7C3C32EE59}"/>
              </a:ext>
            </a:extLst>
          </p:cNvPr>
          <p:cNvSpPr>
            <a:spLocks noGrp="1"/>
          </p:cNvSpPr>
          <p:nvPr>
            <p:ph type="title"/>
          </p:nvPr>
        </p:nvSpPr>
        <p:spPr/>
        <p:txBody>
          <a:bodyPr/>
          <a:lstStyle/>
          <a:p>
            <a:r>
              <a:rPr lang="en-US" dirty="0"/>
              <a:t>Unsigned integers wrappers</a:t>
            </a:r>
          </a:p>
        </p:txBody>
      </p:sp>
      <p:sp>
        <p:nvSpPr>
          <p:cNvPr id="3" name="Content Placeholder 2">
            <a:extLst>
              <a:ext uri="{FF2B5EF4-FFF2-40B4-BE49-F238E27FC236}">
                <a16:creationId xmlns:a16="http://schemas.microsoft.com/office/drawing/2014/main" xmlns="" id="{FC391DF3-1A55-4F36-A67F-35085476E225}"/>
              </a:ext>
            </a:extLst>
          </p:cNvPr>
          <p:cNvSpPr>
            <a:spLocks noGrp="1"/>
          </p:cNvSpPr>
          <p:nvPr>
            <p:ph idx="1"/>
          </p:nvPr>
        </p:nvSpPr>
        <p:spPr/>
        <p:txBody>
          <a:bodyPr>
            <a:normAutofit/>
          </a:bodyPr>
          <a:lstStyle/>
          <a:p>
            <a:r>
              <a:rPr lang="en-US" dirty="0" err="1"/>
              <a:t>UByte</a:t>
            </a:r>
            <a:r>
              <a:rPr lang="en-US" dirty="0"/>
              <a:t>, </a:t>
            </a:r>
            <a:r>
              <a:rPr lang="en-US" dirty="0" err="1"/>
              <a:t>UShort</a:t>
            </a:r>
            <a:r>
              <a:rPr lang="en-US" dirty="0"/>
              <a:t>, </a:t>
            </a:r>
            <a:r>
              <a:rPr lang="en-US" dirty="0" err="1"/>
              <a:t>UInteger</a:t>
            </a:r>
            <a:r>
              <a:rPr lang="en-US" dirty="0"/>
              <a:t> and </a:t>
            </a:r>
            <a:r>
              <a:rPr lang="en-US" dirty="0" err="1"/>
              <a:t>ULong</a:t>
            </a:r>
            <a:r>
              <a:rPr lang="en-US" dirty="0"/>
              <a:t> provide </a:t>
            </a:r>
            <a:r>
              <a:rPr lang="en-US" dirty="0" err="1"/>
              <a:t>java.util.Number</a:t>
            </a:r>
            <a:r>
              <a:rPr lang="en-US" dirty="0"/>
              <a:t> implementations that represent unsinged integers</a:t>
            </a:r>
          </a:p>
          <a:p>
            <a:pPr lvl="1"/>
            <a:r>
              <a:rPr lang="en-US" dirty="0"/>
              <a:t>Allows to use unsigned integers wherever normal wrappers are used</a:t>
            </a:r>
          </a:p>
          <a:p>
            <a:pPr lvl="1"/>
            <a:r>
              <a:rPr lang="en-US" dirty="0"/>
              <a:t>They implement all possible widening/narrowing conversions through the standard </a:t>
            </a:r>
            <a:r>
              <a:rPr lang="en-US" dirty="0" err="1"/>
              <a:t>Number.xxxValue</a:t>
            </a:r>
            <a:r>
              <a:rPr lang="en-US" dirty="0"/>
              <a:t>(</a:t>
            </a:r>
            <a:r>
              <a:rPr lang="en-US" dirty="0" smtClean="0"/>
              <a:t>)</a:t>
            </a:r>
            <a:endParaRPr lang="en-US" dirty="0"/>
          </a:p>
        </p:txBody>
      </p:sp>
    </p:spTree>
    <p:extLst>
      <p:ext uri="{BB962C8B-B14F-4D97-AF65-F5344CB8AC3E}">
        <p14:creationId xmlns:p14="http://schemas.microsoft.com/office/powerpoint/2010/main" val="394353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6BF568-A437-4B90-98C0-4989EAE314D1}"/>
              </a:ext>
            </a:extLst>
          </p:cNvPr>
          <p:cNvSpPr>
            <a:spLocks noGrp="1"/>
          </p:cNvSpPr>
          <p:nvPr>
            <p:ph type="title"/>
          </p:nvPr>
        </p:nvSpPr>
        <p:spPr>
          <a:xfrm>
            <a:off x="429069" y="365125"/>
            <a:ext cx="10924731" cy="1325563"/>
          </a:xfrm>
        </p:spPr>
        <p:txBody>
          <a:bodyPr/>
          <a:lstStyle/>
          <a:p>
            <a:r>
              <a:rPr lang="en-US" dirty="0" smtClean="0"/>
              <a:t>Create unsigned types</a:t>
            </a:r>
            <a:endParaRPr lang="en-US" dirty="0"/>
          </a:p>
        </p:txBody>
      </p:sp>
      <p:sp>
        <p:nvSpPr>
          <p:cNvPr id="4" name="Content Placeholder 3"/>
          <p:cNvSpPr>
            <a:spLocks noGrp="1"/>
          </p:cNvSpPr>
          <p:nvPr>
            <p:ph idx="1"/>
          </p:nvPr>
        </p:nvSpPr>
        <p:spPr>
          <a:xfrm>
            <a:off x="343255" y="1647465"/>
            <a:ext cx="11550541" cy="4599172"/>
          </a:xfrm>
        </p:spPr>
        <p:txBody>
          <a:bodyPr>
            <a:noAutofit/>
          </a:bodyPr>
          <a:lstStyle/>
          <a:p>
            <a:pPr marL="0" indent="0">
              <a:buNone/>
            </a:pPr>
            <a:r>
              <a:rPr lang="en-US" sz="1800" dirty="0" smtClean="0">
                <a:solidFill>
                  <a:srgbClr val="3F7F5F"/>
                </a:solidFill>
                <a:latin typeface="Monaco"/>
              </a:rPr>
              <a:t>/</a:t>
            </a:r>
            <a:r>
              <a:rPr lang="en-US" sz="1800" dirty="0">
                <a:solidFill>
                  <a:srgbClr val="3F7F5F"/>
                </a:solidFill>
                <a:latin typeface="Monaco"/>
              </a:rPr>
              <a:t>/ Create Unsigned numerical Types</a:t>
            </a:r>
          </a:p>
          <a:p>
            <a:pPr marL="0" indent="0">
              <a:buNone/>
            </a:pPr>
            <a:r>
              <a:rPr lang="en-US" sz="1800" dirty="0" smtClean="0">
                <a:solidFill>
                  <a:srgbClr val="000000"/>
                </a:solidFill>
                <a:latin typeface="Monaco"/>
              </a:rPr>
              <a:t>Number </a:t>
            </a:r>
            <a:r>
              <a:rPr lang="en-US" sz="1800" dirty="0">
                <a:solidFill>
                  <a:srgbClr val="6A3E3E"/>
                </a:solidFill>
                <a:latin typeface="Monaco"/>
              </a:rPr>
              <a:t>number</a:t>
            </a:r>
            <a:r>
              <a:rPr lang="en-US" sz="1800" dirty="0">
                <a:solidFill>
                  <a:srgbClr val="000000"/>
                </a:solidFill>
                <a:latin typeface="Monaco"/>
              </a:rPr>
              <a:t> = </a:t>
            </a:r>
            <a:r>
              <a:rPr lang="en-US" sz="1800" b="1" dirty="0">
                <a:solidFill>
                  <a:srgbClr val="7F0055"/>
                </a:solidFill>
                <a:latin typeface="Monaco"/>
              </a:rPr>
              <a:t>new</a:t>
            </a:r>
            <a:r>
              <a:rPr lang="en-US" sz="1800" b="1" dirty="0">
                <a:solidFill>
                  <a:srgbClr val="000000"/>
                </a:solidFill>
                <a:latin typeface="Monaco"/>
              </a:rPr>
              <a:t> </a:t>
            </a:r>
            <a:r>
              <a:rPr lang="en-US" sz="1800" b="1" dirty="0" err="1">
                <a:solidFill>
                  <a:srgbClr val="000000"/>
                </a:solidFill>
                <a:latin typeface="Monaco"/>
              </a:rPr>
              <a:t>UByte</a:t>
            </a:r>
            <a:r>
              <a:rPr lang="en-US" sz="1800" b="1" dirty="0">
                <a:solidFill>
                  <a:srgbClr val="000000"/>
                </a:solidFill>
                <a:latin typeface="Monaco"/>
              </a:rPr>
              <a:t>((</a:t>
            </a:r>
            <a:r>
              <a:rPr lang="en-US" sz="1800" b="1" dirty="0">
                <a:solidFill>
                  <a:srgbClr val="7F0055"/>
                </a:solidFill>
                <a:latin typeface="Monaco"/>
              </a:rPr>
              <a:t>byte</a:t>
            </a:r>
            <a:r>
              <a:rPr lang="en-US" sz="1800" b="1" dirty="0">
                <a:solidFill>
                  <a:srgbClr val="000000"/>
                </a:solidFill>
                <a:latin typeface="Monaco"/>
              </a:rPr>
              <a:t>) 167);</a:t>
            </a:r>
          </a:p>
          <a:p>
            <a:pPr marL="0" indent="0">
              <a:buNone/>
            </a:pPr>
            <a:r>
              <a:rPr lang="en-US" sz="1800" dirty="0" err="1" smtClean="0">
                <a:solidFill>
                  <a:srgbClr val="000000"/>
                </a:solidFill>
                <a:latin typeface="Monaco"/>
              </a:rPr>
              <a:t>System.</a:t>
            </a:r>
            <a:r>
              <a:rPr lang="en-US" sz="1800" b="1" i="1" dirty="0" err="1" smtClean="0">
                <a:solidFill>
                  <a:srgbClr val="0000C0"/>
                </a:solidFill>
                <a:latin typeface="Monaco"/>
              </a:rPr>
              <a:t>out</a:t>
            </a:r>
            <a:r>
              <a:rPr lang="en-US" sz="1800" b="1" i="1" dirty="0" err="1" smtClean="0">
                <a:solidFill>
                  <a:srgbClr val="000000"/>
                </a:solidFill>
                <a:latin typeface="Monaco"/>
              </a:rPr>
              <a:t>.println</a:t>
            </a:r>
            <a:r>
              <a:rPr lang="en-US" sz="1800" b="1" i="1" dirty="0">
                <a:solidFill>
                  <a:srgbClr val="000000"/>
                </a:solidFill>
                <a:latin typeface="Monaco"/>
              </a:rPr>
              <a:t>(</a:t>
            </a:r>
            <a:r>
              <a:rPr lang="en-US" sz="1800" b="1" i="1" dirty="0">
                <a:solidFill>
                  <a:srgbClr val="2A00FF"/>
                </a:solidFill>
                <a:latin typeface="Monaco"/>
              </a:rPr>
              <a:t>"Unsigned byte value: </a:t>
            </a:r>
            <a:r>
              <a:rPr lang="en-US" sz="1800" b="1" i="1" dirty="0" smtClean="0">
                <a:solidFill>
                  <a:srgbClr val="2A00FF"/>
                </a:solidFill>
                <a:latin typeface="Monaco"/>
              </a:rPr>
              <a:t>"</a:t>
            </a:r>
            <a:r>
              <a:rPr lang="en-US" sz="1800" b="1" i="1" dirty="0" smtClean="0">
                <a:solidFill>
                  <a:srgbClr val="000000"/>
                </a:solidFill>
                <a:latin typeface="Monaco"/>
              </a:rPr>
              <a:t> + </a:t>
            </a:r>
            <a:r>
              <a:rPr lang="en-US" sz="1800" b="1" i="1" dirty="0" smtClean="0">
                <a:solidFill>
                  <a:srgbClr val="6A3E3E"/>
                </a:solidFill>
                <a:latin typeface="Monaco"/>
              </a:rPr>
              <a:t>number</a:t>
            </a:r>
            <a:r>
              <a:rPr lang="en-US" sz="1800" b="1" i="1" dirty="0">
                <a:solidFill>
                  <a:srgbClr val="000000"/>
                </a:solidFill>
                <a:latin typeface="Monaco"/>
              </a:rPr>
              <a:t>);</a:t>
            </a:r>
          </a:p>
          <a:p>
            <a:pPr marL="0" indent="0">
              <a:buNone/>
            </a:pPr>
            <a:r>
              <a:rPr lang="en-US" sz="1800" dirty="0" smtClean="0">
                <a:solidFill>
                  <a:srgbClr val="6A3E3E"/>
                </a:solidFill>
                <a:latin typeface="Monaco"/>
              </a:rPr>
              <a:t>number</a:t>
            </a:r>
            <a:r>
              <a:rPr lang="en-US" sz="1800" dirty="0" smtClean="0">
                <a:solidFill>
                  <a:srgbClr val="000000"/>
                </a:solidFill>
                <a:latin typeface="Monaco"/>
              </a:rPr>
              <a:t> </a:t>
            </a:r>
            <a:r>
              <a:rPr lang="en-US" sz="1800" dirty="0">
                <a:solidFill>
                  <a:srgbClr val="000000"/>
                </a:solidFill>
                <a:latin typeface="Monaco"/>
              </a:rPr>
              <a:t>= </a:t>
            </a:r>
            <a:r>
              <a:rPr lang="en-US" sz="1800" b="1" dirty="0">
                <a:solidFill>
                  <a:srgbClr val="7F0055"/>
                </a:solidFill>
                <a:latin typeface="Monaco"/>
              </a:rPr>
              <a:t>new</a:t>
            </a:r>
            <a:r>
              <a:rPr lang="en-US" sz="1800" b="1" dirty="0">
                <a:solidFill>
                  <a:srgbClr val="000000"/>
                </a:solidFill>
                <a:latin typeface="Monaco"/>
              </a:rPr>
              <a:t> </a:t>
            </a:r>
            <a:r>
              <a:rPr lang="en-US" sz="1800" b="1" dirty="0" err="1">
                <a:solidFill>
                  <a:srgbClr val="000000"/>
                </a:solidFill>
                <a:latin typeface="Monaco"/>
              </a:rPr>
              <a:t>UShort</a:t>
            </a:r>
            <a:r>
              <a:rPr lang="en-US" sz="1800" b="1" dirty="0">
                <a:solidFill>
                  <a:srgbClr val="000000"/>
                </a:solidFill>
                <a:latin typeface="Monaco"/>
              </a:rPr>
              <a:t>((</a:t>
            </a:r>
            <a:r>
              <a:rPr lang="en-US" sz="1800" b="1" dirty="0">
                <a:solidFill>
                  <a:srgbClr val="7F0055"/>
                </a:solidFill>
                <a:latin typeface="Monaco"/>
              </a:rPr>
              <a:t>short</a:t>
            </a:r>
            <a:r>
              <a:rPr lang="en-US" sz="1800" b="1" dirty="0">
                <a:solidFill>
                  <a:srgbClr val="000000"/>
                </a:solidFill>
                <a:latin typeface="Monaco"/>
              </a:rPr>
              <a:t>) 65535);</a:t>
            </a:r>
          </a:p>
          <a:p>
            <a:pPr marL="0" indent="0">
              <a:buNone/>
            </a:pPr>
            <a:r>
              <a:rPr lang="en-US" sz="1800" dirty="0" err="1" smtClean="0">
                <a:solidFill>
                  <a:srgbClr val="000000"/>
                </a:solidFill>
                <a:latin typeface="Monaco"/>
              </a:rPr>
              <a:t>System.</a:t>
            </a:r>
            <a:r>
              <a:rPr lang="en-US" sz="1800" b="1" i="1" dirty="0" err="1" smtClean="0">
                <a:solidFill>
                  <a:srgbClr val="0000C0"/>
                </a:solidFill>
                <a:latin typeface="Monaco"/>
              </a:rPr>
              <a:t>out</a:t>
            </a:r>
            <a:r>
              <a:rPr lang="en-US" sz="1800" b="1" i="1" dirty="0" err="1" smtClean="0">
                <a:solidFill>
                  <a:srgbClr val="000000"/>
                </a:solidFill>
                <a:latin typeface="Monaco"/>
              </a:rPr>
              <a:t>.println</a:t>
            </a:r>
            <a:r>
              <a:rPr lang="en-US" sz="1800" b="1" i="1" dirty="0">
                <a:solidFill>
                  <a:srgbClr val="000000"/>
                </a:solidFill>
                <a:latin typeface="Monaco"/>
              </a:rPr>
              <a:t>(</a:t>
            </a:r>
            <a:r>
              <a:rPr lang="en-US" sz="1800" b="1" i="1" dirty="0">
                <a:solidFill>
                  <a:srgbClr val="2A00FF"/>
                </a:solidFill>
                <a:latin typeface="Monaco"/>
              </a:rPr>
              <a:t>"Unsigned short value</a:t>
            </a:r>
            <a:r>
              <a:rPr lang="en-US" sz="1800" b="1" i="1" dirty="0" smtClean="0">
                <a:solidFill>
                  <a:srgbClr val="2A00FF"/>
                </a:solidFill>
                <a:latin typeface="Monaco"/>
              </a:rPr>
              <a:t>: "</a:t>
            </a:r>
            <a:r>
              <a:rPr lang="en-US" sz="1800" b="1" i="1" dirty="0" smtClean="0">
                <a:solidFill>
                  <a:srgbClr val="000000"/>
                </a:solidFill>
                <a:latin typeface="Monaco"/>
              </a:rPr>
              <a:t>+ </a:t>
            </a:r>
            <a:r>
              <a:rPr lang="en-US" sz="1800" b="1" i="1" dirty="0">
                <a:solidFill>
                  <a:srgbClr val="6A3E3E"/>
                </a:solidFill>
                <a:latin typeface="Monaco"/>
              </a:rPr>
              <a:t>number</a:t>
            </a:r>
            <a:r>
              <a:rPr lang="en-US" sz="1800" b="1" i="1" dirty="0">
                <a:solidFill>
                  <a:srgbClr val="000000"/>
                </a:solidFill>
                <a:latin typeface="Monaco"/>
              </a:rPr>
              <a:t>);</a:t>
            </a:r>
          </a:p>
          <a:p>
            <a:pPr marL="0" indent="0">
              <a:buNone/>
            </a:pPr>
            <a:r>
              <a:rPr lang="en-US" sz="1800" dirty="0" smtClean="0">
                <a:solidFill>
                  <a:srgbClr val="6A3E3E"/>
                </a:solidFill>
                <a:latin typeface="Monaco"/>
              </a:rPr>
              <a:t>number</a:t>
            </a:r>
            <a:r>
              <a:rPr lang="en-US" sz="1800" dirty="0" smtClean="0">
                <a:solidFill>
                  <a:srgbClr val="000000"/>
                </a:solidFill>
                <a:latin typeface="Monaco"/>
              </a:rPr>
              <a:t> </a:t>
            </a:r>
            <a:r>
              <a:rPr lang="en-US" sz="1800" dirty="0">
                <a:solidFill>
                  <a:srgbClr val="000000"/>
                </a:solidFill>
                <a:latin typeface="Monaco"/>
              </a:rPr>
              <a:t>= </a:t>
            </a:r>
            <a:r>
              <a:rPr lang="en-US" sz="1800" b="1" dirty="0">
                <a:solidFill>
                  <a:srgbClr val="7F0055"/>
                </a:solidFill>
                <a:latin typeface="Monaco"/>
              </a:rPr>
              <a:t>new</a:t>
            </a:r>
            <a:r>
              <a:rPr lang="en-US" sz="1800" b="1" dirty="0">
                <a:solidFill>
                  <a:srgbClr val="000000"/>
                </a:solidFill>
                <a:latin typeface="Monaco"/>
              </a:rPr>
              <a:t> </a:t>
            </a:r>
            <a:r>
              <a:rPr lang="en-US" sz="1800" b="1" dirty="0" err="1">
                <a:solidFill>
                  <a:srgbClr val="000000"/>
                </a:solidFill>
                <a:latin typeface="Monaco"/>
              </a:rPr>
              <a:t>UInteger</a:t>
            </a:r>
            <a:r>
              <a:rPr lang="en-US" sz="1800" b="1" dirty="0">
                <a:solidFill>
                  <a:srgbClr val="000000"/>
                </a:solidFill>
                <a:latin typeface="Monaco"/>
              </a:rPr>
              <a:t>((</a:t>
            </a:r>
            <a:r>
              <a:rPr lang="en-US" sz="1800" b="1" dirty="0" err="1">
                <a:solidFill>
                  <a:srgbClr val="7F0055"/>
                </a:solidFill>
                <a:latin typeface="Monaco"/>
              </a:rPr>
              <a:t>int</a:t>
            </a:r>
            <a:r>
              <a:rPr lang="en-US" sz="1800" b="1" dirty="0">
                <a:solidFill>
                  <a:srgbClr val="000000"/>
                </a:solidFill>
                <a:latin typeface="Monaco"/>
              </a:rPr>
              <a:t>) 4294967295L)</a:t>
            </a:r>
            <a:r>
              <a:rPr lang="en-US" sz="1800" b="1" dirty="0" smtClean="0">
                <a:solidFill>
                  <a:srgbClr val="000000"/>
                </a:solidFill>
                <a:latin typeface="Monaco"/>
              </a:rPr>
              <a:t>;</a:t>
            </a:r>
          </a:p>
          <a:p>
            <a:pPr marL="0" indent="0">
              <a:buNone/>
            </a:pPr>
            <a:r>
              <a:rPr lang="en-US" sz="1800" b="1" dirty="0" smtClean="0">
                <a:solidFill>
                  <a:srgbClr val="000000"/>
                </a:solidFill>
                <a:latin typeface="Monaco"/>
              </a:rPr>
              <a:t>&gt;&gt; </a:t>
            </a:r>
            <a:r>
              <a:rPr lang="en-US" sz="1800" dirty="0" smtClean="0">
                <a:solidFill>
                  <a:srgbClr val="000000"/>
                </a:solidFill>
                <a:latin typeface="Monaco"/>
              </a:rPr>
              <a:t>Unsigned </a:t>
            </a:r>
            <a:r>
              <a:rPr lang="en-US" sz="1800" dirty="0">
                <a:solidFill>
                  <a:srgbClr val="000000"/>
                </a:solidFill>
                <a:latin typeface="Monaco"/>
              </a:rPr>
              <a:t>byte value: </a:t>
            </a:r>
            <a:r>
              <a:rPr lang="en-US" sz="1800" dirty="0" smtClean="0">
                <a:solidFill>
                  <a:srgbClr val="000000"/>
                </a:solidFill>
                <a:latin typeface="Monaco"/>
              </a:rPr>
              <a:t>167</a:t>
            </a:r>
          </a:p>
          <a:p>
            <a:pPr marL="0" indent="0">
              <a:buNone/>
            </a:pPr>
            <a:r>
              <a:rPr lang="en-US" sz="1800" dirty="0" smtClean="0">
                <a:solidFill>
                  <a:srgbClr val="000000"/>
                </a:solidFill>
                <a:latin typeface="Monaco"/>
              </a:rPr>
              <a:t>&gt;&gt; Unsigned </a:t>
            </a:r>
            <a:r>
              <a:rPr lang="en-US" sz="1800" dirty="0">
                <a:solidFill>
                  <a:srgbClr val="000000"/>
                </a:solidFill>
                <a:latin typeface="Monaco"/>
              </a:rPr>
              <a:t>short value: </a:t>
            </a:r>
            <a:r>
              <a:rPr lang="en-US" sz="1800" dirty="0" smtClean="0">
                <a:solidFill>
                  <a:srgbClr val="000000"/>
                </a:solidFill>
                <a:latin typeface="Monaco"/>
              </a:rPr>
              <a:t>65535</a:t>
            </a:r>
          </a:p>
          <a:p>
            <a:pPr marL="0" indent="0">
              <a:buNone/>
            </a:pPr>
            <a:endParaRPr lang="en-US" sz="1800" b="1" dirty="0" smtClean="0">
              <a:solidFill>
                <a:srgbClr val="000000"/>
              </a:solidFill>
              <a:latin typeface="Monaco"/>
            </a:endParaRPr>
          </a:p>
          <a:p>
            <a:pPr marL="0" indent="0">
              <a:buNone/>
            </a:pPr>
            <a:r>
              <a:rPr lang="en-US" sz="1800" dirty="0" err="1">
                <a:solidFill>
                  <a:srgbClr val="6A3E3E"/>
                </a:solidFill>
                <a:latin typeface="Monaco"/>
              </a:rPr>
              <a:t>coll</a:t>
            </a:r>
            <a:r>
              <a:rPr lang="en-US" sz="1800" dirty="0">
                <a:solidFill>
                  <a:srgbClr val="000000"/>
                </a:solidFill>
                <a:latin typeface="Monaco"/>
              </a:rPr>
              <a:t> = </a:t>
            </a:r>
            <a:r>
              <a:rPr lang="en-US" sz="1800" dirty="0" err="1" smtClean="0">
                <a:solidFill>
                  <a:srgbClr val="000000"/>
                </a:solidFill>
                <a:latin typeface="Monaco"/>
              </a:rPr>
              <a:t>ArrayUByte.</a:t>
            </a:r>
            <a:r>
              <a:rPr lang="en-US" sz="1800" i="1" dirty="0" err="1" smtClean="0">
                <a:solidFill>
                  <a:srgbClr val="000000"/>
                </a:solidFill>
                <a:latin typeface="Monaco"/>
              </a:rPr>
              <a:t>o</a:t>
            </a:r>
            <a:r>
              <a:rPr lang="en-US" sz="1800" i="1" dirty="0" err="1">
                <a:solidFill>
                  <a:srgbClr val="000000"/>
                </a:solidFill>
                <a:latin typeface="Monaco"/>
              </a:rPr>
              <a:t>f</a:t>
            </a:r>
            <a:r>
              <a:rPr lang="en-US" sz="1800" i="1" dirty="0" smtClean="0">
                <a:solidFill>
                  <a:srgbClr val="000000"/>
                </a:solidFill>
                <a:latin typeface="Monaco"/>
              </a:rPr>
              <a:t>(</a:t>
            </a:r>
            <a:r>
              <a:rPr lang="en-US" sz="1800" b="1" i="1" dirty="0">
                <a:solidFill>
                  <a:srgbClr val="7F0055"/>
                </a:solidFill>
                <a:latin typeface="Monaco"/>
              </a:rPr>
              <a:t>new</a:t>
            </a:r>
            <a:r>
              <a:rPr lang="en-US" sz="1800" b="1" i="1" dirty="0">
                <a:solidFill>
                  <a:srgbClr val="000000"/>
                </a:solidFill>
                <a:latin typeface="Monaco"/>
              </a:rPr>
              <a:t> </a:t>
            </a:r>
            <a:r>
              <a:rPr lang="en-US" sz="1800" b="1" i="1" dirty="0">
                <a:solidFill>
                  <a:srgbClr val="7F0055"/>
                </a:solidFill>
                <a:latin typeface="Monaco"/>
              </a:rPr>
              <a:t>byte</a:t>
            </a:r>
            <a:r>
              <a:rPr lang="en-US" sz="1800" b="1" i="1" dirty="0">
                <a:solidFill>
                  <a:srgbClr val="000000"/>
                </a:solidFill>
                <a:latin typeface="Monaco"/>
              </a:rPr>
              <a:t>[] {(</a:t>
            </a:r>
            <a:r>
              <a:rPr lang="en-US" sz="1800" b="1" i="1" dirty="0">
                <a:solidFill>
                  <a:srgbClr val="7F0055"/>
                </a:solidFill>
                <a:latin typeface="Monaco"/>
              </a:rPr>
              <a:t>byte</a:t>
            </a:r>
            <a:r>
              <a:rPr lang="en-US" sz="1800" b="1" i="1" dirty="0">
                <a:solidFill>
                  <a:srgbClr val="000000"/>
                </a:solidFill>
                <a:latin typeface="Monaco"/>
              </a:rPr>
              <a:t>) 255,(</a:t>
            </a:r>
            <a:r>
              <a:rPr lang="en-US" sz="1800" b="1" i="1" dirty="0">
                <a:solidFill>
                  <a:srgbClr val="7F0055"/>
                </a:solidFill>
                <a:latin typeface="Monaco"/>
              </a:rPr>
              <a:t>byte</a:t>
            </a:r>
            <a:r>
              <a:rPr lang="en-US" sz="1800" b="1" i="1" dirty="0">
                <a:solidFill>
                  <a:srgbClr val="000000"/>
                </a:solidFill>
                <a:latin typeface="Monaco"/>
              </a:rPr>
              <a:t>) 254,(</a:t>
            </a:r>
            <a:r>
              <a:rPr lang="en-US" sz="1800" b="1" i="1" dirty="0">
                <a:solidFill>
                  <a:srgbClr val="7F0055"/>
                </a:solidFill>
                <a:latin typeface="Monaco"/>
              </a:rPr>
              <a:t>byte</a:t>
            </a:r>
            <a:r>
              <a:rPr lang="en-US" sz="1800" b="1" i="1" dirty="0">
                <a:solidFill>
                  <a:srgbClr val="000000"/>
                </a:solidFill>
                <a:latin typeface="Monaco"/>
              </a:rPr>
              <a:t>) </a:t>
            </a:r>
            <a:r>
              <a:rPr lang="en-US" sz="1800" b="1" i="1" dirty="0" smtClean="0">
                <a:solidFill>
                  <a:srgbClr val="000000"/>
                </a:solidFill>
                <a:latin typeface="Monaco"/>
              </a:rPr>
              <a:t>253}</a:t>
            </a:r>
            <a:r>
              <a:rPr lang="en-US" sz="1800" b="1" i="1" dirty="0">
                <a:solidFill>
                  <a:srgbClr val="000000"/>
                </a:solidFill>
                <a:latin typeface="Monaco"/>
              </a:rPr>
              <a:t>);</a:t>
            </a:r>
          </a:p>
          <a:p>
            <a:pPr marL="0" indent="0">
              <a:buNone/>
            </a:pPr>
            <a:r>
              <a:rPr lang="en-US" sz="1800" dirty="0" err="1">
                <a:solidFill>
                  <a:srgbClr val="000000"/>
                </a:solidFill>
                <a:latin typeface="Monaco"/>
              </a:rPr>
              <a:t>System.</a:t>
            </a:r>
            <a:r>
              <a:rPr lang="en-US" sz="1800" b="1" i="1" dirty="0" err="1">
                <a:solidFill>
                  <a:srgbClr val="0000C0"/>
                </a:solidFill>
                <a:latin typeface="Monaco"/>
              </a:rPr>
              <a:t>out</a:t>
            </a:r>
            <a:r>
              <a:rPr lang="en-US" sz="1800" b="1" i="1" dirty="0" err="1">
                <a:solidFill>
                  <a:srgbClr val="000000"/>
                </a:solidFill>
                <a:latin typeface="Monaco"/>
              </a:rPr>
              <a:t>.println</a:t>
            </a:r>
            <a:r>
              <a:rPr lang="en-US" sz="1800" b="1" i="1" dirty="0">
                <a:solidFill>
                  <a:srgbClr val="000000"/>
                </a:solidFill>
                <a:latin typeface="Monaco"/>
              </a:rPr>
              <a:t>(</a:t>
            </a:r>
            <a:r>
              <a:rPr lang="en-US" sz="1800" b="1" i="1" dirty="0">
                <a:solidFill>
                  <a:srgbClr val="2A00FF"/>
                </a:solidFill>
                <a:latin typeface="Monaco"/>
              </a:rPr>
              <a:t>"Average of "</a:t>
            </a:r>
            <a:r>
              <a:rPr lang="en-US" sz="1800" b="1" i="1" dirty="0">
                <a:solidFill>
                  <a:srgbClr val="000000"/>
                </a:solidFill>
                <a:latin typeface="Monaco"/>
              </a:rPr>
              <a:t> + </a:t>
            </a:r>
            <a:r>
              <a:rPr lang="en-US" sz="1800" b="1" i="1" dirty="0" err="1">
                <a:solidFill>
                  <a:srgbClr val="6A3E3E"/>
                </a:solidFill>
                <a:latin typeface="Monaco"/>
              </a:rPr>
              <a:t>coll</a:t>
            </a:r>
            <a:r>
              <a:rPr lang="en-US" sz="1800" b="1" i="1" dirty="0">
                <a:solidFill>
                  <a:srgbClr val="000000"/>
                </a:solidFill>
                <a:latin typeface="Monaco"/>
              </a:rPr>
              <a:t> + </a:t>
            </a:r>
            <a:r>
              <a:rPr lang="en-US" sz="1800" b="1" i="1" dirty="0">
                <a:solidFill>
                  <a:srgbClr val="2A00FF"/>
                </a:solidFill>
                <a:latin typeface="Monaco"/>
              </a:rPr>
              <a:t>" is "</a:t>
            </a:r>
            <a:r>
              <a:rPr lang="en-US" sz="1800" b="1" i="1" dirty="0">
                <a:solidFill>
                  <a:srgbClr val="000000"/>
                </a:solidFill>
                <a:latin typeface="Monaco"/>
              </a:rPr>
              <a:t> + </a:t>
            </a:r>
            <a:r>
              <a:rPr lang="en-US" sz="1800" b="1" i="1" dirty="0" err="1">
                <a:solidFill>
                  <a:srgbClr val="000000"/>
                </a:solidFill>
                <a:highlight>
                  <a:srgbClr val="D4D4D4"/>
                </a:highlight>
                <a:latin typeface="Monaco"/>
              </a:rPr>
              <a:t>calculateAverage</a:t>
            </a:r>
            <a:r>
              <a:rPr lang="en-US" sz="1800" b="1" i="1" dirty="0">
                <a:solidFill>
                  <a:srgbClr val="000000"/>
                </a:solidFill>
                <a:highlight>
                  <a:srgbClr val="D4D4D4"/>
                </a:highlight>
                <a:latin typeface="Monaco"/>
              </a:rPr>
              <a:t>(</a:t>
            </a:r>
            <a:r>
              <a:rPr lang="en-US" sz="1800" b="1" i="1" dirty="0" err="1">
                <a:solidFill>
                  <a:srgbClr val="6A3E3E"/>
                </a:solidFill>
                <a:highlight>
                  <a:srgbClr val="D4D4D4"/>
                </a:highlight>
                <a:latin typeface="Monaco"/>
              </a:rPr>
              <a:t>coll</a:t>
            </a:r>
            <a:r>
              <a:rPr lang="en-US" sz="1800" b="1" i="1" dirty="0">
                <a:solidFill>
                  <a:srgbClr val="000000"/>
                </a:solidFill>
                <a:highlight>
                  <a:srgbClr val="D4D4D4"/>
                </a:highlight>
                <a:latin typeface="Monaco"/>
              </a:rPr>
              <a:t>));</a:t>
            </a:r>
          </a:p>
          <a:p>
            <a:endParaRPr lang="en-US" sz="1800" b="1" i="1" dirty="0">
              <a:solidFill>
                <a:srgbClr val="000000"/>
              </a:solidFill>
              <a:highlight>
                <a:srgbClr val="D4D4D4"/>
              </a:highlight>
              <a:latin typeface="Monaco"/>
            </a:endParaRPr>
          </a:p>
          <a:p>
            <a:pPr marL="0" indent="0">
              <a:buNone/>
            </a:pPr>
            <a:r>
              <a:rPr lang="en-US" sz="1800" b="1" i="1" dirty="0">
                <a:solidFill>
                  <a:srgbClr val="000000"/>
                </a:solidFill>
                <a:highlight>
                  <a:srgbClr val="D4D4D4"/>
                </a:highlight>
                <a:latin typeface="Monaco"/>
              </a:rPr>
              <a:t>&gt;&gt; </a:t>
            </a:r>
            <a:r>
              <a:rPr lang="en-US" sz="1800" dirty="0">
                <a:solidFill>
                  <a:srgbClr val="000000"/>
                </a:solidFill>
                <a:latin typeface="Monaco"/>
              </a:rPr>
              <a:t>Average of [255, 254, </a:t>
            </a:r>
            <a:r>
              <a:rPr lang="en-US" sz="1800" dirty="0" smtClean="0">
                <a:solidFill>
                  <a:srgbClr val="000000"/>
                </a:solidFill>
                <a:latin typeface="Monaco"/>
              </a:rPr>
              <a:t>253] </a:t>
            </a:r>
            <a:r>
              <a:rPr lang="en-US" sz="1800" dirty="0">
                <a:solidFill>
                  <a:srgbClr val="000000"/>
                </a:solidFill>
                <a:latin typeface="Monaco"/>
              </a:rPr>
              <a:t>is </a:t>
            </a:r>
            <a:r>
              <a:rPr lang="en-US" sz="1800" dirty="0" smtClean="0">
                <a:solidFill>
                  <a:srgbClr val="000000"/>
                </a:solidFill>
                <a:latin typeface="Monaco"/>
              </a:rPr>
              <a:t>254.0</a:t>
            </a:r>
            <a:endParaRPr lang="en-US" sz="1800" dirty="0">
              <a:solidFill>
                <a:srgbClr val="000000"/>
              </a:solidFill>
              <a:latin typeface="Monaco"/>
            </a:endParaRPr>
          </a:p>
          <a:p>
            <a:pPr marL="0" indent="0">
              <a:buNone/>
            </a:pPr>
            <a:endParaRPr lang="en-US" sz="1800" b="1" dirty="0" smtClean="0">
              <a:solidFill>
                <a:srgbClr val="000000"/>
              </a:solidFill>
              <a:latin typeface="Monaco"/>
            </a:endParaRPr>
          </a:p>
        </p:txBody>
      </p:sp>
      <p:sp>
        <p:nvSpPr>
          <p:cNvPr id="5" name="Rectangle 4"/>
          <p:cNvSpPr/>
          <p:nvPr/>
        </p:nvSpPr>
        <p:spPr>
          <a:xfrm>
            <a:off x="858138" y="3895567"/>
            <a:ext cx="9799939" cy="646331"/>
          </a:xfrm>
          <a:prstGeom prst="rect">
            <a:avLst/>
          </a:prstGeom>
        </p:spPr>
        <p:txBody>
          <a:bodyPr wrap="square">
            <a:spAutoFit/>
          </a:bodyPr>
          <a:lstStyle/>
          <a:p>
            <a:endParaRPr lang="en-US" dirty="0">
              <a:latin typeface="Monaco"/>
            </a:endParaRPr>
          </a:p>
          <a:p>
            <a:endParaRPr lang="en-US" dirty="0"/>
          </a:p>
        </p:txBody>
      </p:sp>
    </p:spTree>
    <p:extLst>
      <p:ext uri="{BB962C8B-B14F-4D97-AF65-F5344CB8AC3E}">
        <p14:creationId xmlns:p14="http://schemas.microsoft.com/office/powerpoint/2010/main" val="40198260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Generic Purpose Client</a:t>
            </a:r>
          </a:p>
        </p:txBody>
      </p:sp>
      <p:sp>
        <p:nvSpPr>
          <p:cNvPr id="5" name="Text Placeholder 4"/>
          <p:cNvSpPr>
            <a:spLocks noGrp="1"/>
          </p:cNvSpPr>
          <p:nvPr>
            <p:ph type="body" idx="1"/>
          </p:nvPr>
        </p:nvSpPr>
        <p:spPr/>
        <p:txBody>
          <a:bodyPr/>
          <a:lstStyle/>
          <a:p>
            <a:r>
              <a:rPr lang="en-US" dirty="0" smtClean="0"/>
              <a:t>Version 1.0.0</a:t>
            </a:r>
            <a:endParaRPr lang="en-US" dirty="0"/>
          </a:p>
        </p:txBody>
      </p:sp>
    </p:spTree>
    <p:extLst>
      <p:ext uri="{BB962C8B-B14F-4D97-AF65-F5344CB8AC3E}">
        <p14:creationId xmlns:p14="http://schemas.microsoft.com/office/powerpoint/2010/main" val="1987236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DCEC1A-D542-44F0-AF38-A445FCB245AF}"/>
              </a:ext>
            </a:extLst>
          </p:cNvPr>
          <p:cNvSpPr>
            <a:spLocks noGrp="1"/>
          </p:cNvSpPr>
          <p:nvPr>
            <p:ph type="title"/>
          </p:nvPr>
        </p:nvSpPr>
        <p:spPr/>
        <p:txBody>
          <a:bodyPr/>
          <a:lstStyle/>
          <a:p>
            <a:r>
              <a:rPr lang="en-US" dirty="0"/>
              <a:t>What is the Generic Purpose Client?</a:t>
            </a:r>
          </a:p>
        </p:txBody>
      </p:sp>
      <p:sp>
        <p:nvSpPr>
          <p:cNvPr id="3" name="Content Placeholder 2">
            <a:extLst>
              <a:ext uri="{FF2B5EF4-FFF2-40B4-BE49-F238E27FC236}">
                <a16:creationId xmlns="" xmlns:a16="http://schemas.microsoft.com/office/drawing/2014/main" id="{9DE45ADC-3FD7-4A0A-9E01-53BBB0D4C6AE}"/>
              </a:ext>
            </a:extLst>
          </p:cNvPr>
          <p:cNvSpPr>
            <a:spLocks noGrp="1"/>
          </p:cNvSpPr>
          <p:nvPr>
            <p:ph idx="1"/>
          </p:nvPr>
        </p:nvSpPr>
        <p:spPr/>
        <p:txBody>
          <a:bodyPr/>
          <a:lstStyle/>
          <a:p>
            <a:r>
              <a:rPr lang="en-US" dirty="0" smtClean="0"/>
              <a:t>It’s </a:t>
            </a:r>
            <a:r>
              <a:rPr lang="en-US" dirty="0"/>
              <a:t>the “just give me some data and take care of all the threading stuff” client library</a:t>
            </a:r>
          </a:p>
        </p:txBody>
      </p:sp>
      <p:sp>
        <p:nvSpPr>
          <p:cNvPr id="4" name="Rectangle 3">
            <a:extLst>
              <a:ext uri="{FF2B5EF4-FFF2-40B4-BE49-F238E27FC236}">
                <a16:creationId xmlns="" xmlns:a16="http://schemas.microsoft.com/office/drawing/2014/main" id="{F1212504-7BAA-4953-98E3-53D7A8227BD7}"/>
              </a:ext>
            </a:extLst>
          </p:cNvPr>
          <p:cNvSpPr/>
          <p:nvPr/>
        </p:nvSpPr>
        <p:spPr>
          <a:xfrm>
            <a:off x="673768" y="2762451"/>
            <a:ext cx="11271184" cy="1815882"/>
          </a:xfrm>
          <a:prstGeom prst="rect">
            <a:avLst/>
          </a:prstGeom>
        </p:spPr>
        <p:txBody>
          <a:bodyPr wrap="square">
            <a:spAutoFit/>
          </a:bodyPr>
          <a:lstStyle/>
          <a:p>
            <a:r>
              <a:rPr lang="en-US" sz="1600" dirty="0" smtClean="0">
                <a:latin typeface="Courier New" panose="02070309020205020404" pitchFamily="49" charset="0"/>
                <a:cs typeface="Courier New" panose="02070309020205020404" pitchFamily="49" charset="0"/>
              </a:rPr>
              <a:t> </a:t>
            </a:r>
            <a:r>
              <a:rPr lang="en-US" sz="1600" b="1" dirty="0" err="1" smtClean="0">
                <a:latin typeface="Courier New" panose="02070309020205020404" pitchFamily="49" charset="0"/>
                <a:cs typeface="Courier New" panose="02070309020205020404" pitchFamily="49" charset="0"/>
              </a:rPr>
              <a:t>PVReader</a:t>
            </a:r>
            <a:r>
              <a:rPr lang="en-US" sz="1600" b="1" dirty="0" smtClean="0">
                <a:latin typeface="Courier New" panose="02070309020205020404" pitchFamily="49" charset="0"/>
                <a:cs typeface="Courier New" panose="02070309020205020404" pitchFamily="49" charset="0"/>
              </a:rPr>
              <a:t>&lt;</a:t>
            </a:r>
            <a:r>
              <a:rPr lang="en-US" sz="1600" b="1" dirty="0" err="1" smtClean="0">
                <a:latin typeface="Courier New" panose="02070309020205020404" pitchFamily="49" charset="0"/>
                <a:cs typeface="Courier New" panose="02070309020205020404" pitchFamily="49" charset="0"/>
              </a:rPr>
              <a:t>VType</a:t>
            </a:r>
            <a:r>
              <a:rPr lang="en-US" sz="1600" b="1" dirty="0" smtClean="0">
                <a:latin typeface="Courier New" panose="02070309020205020404" pitchFamily="49" charset="0"/>
                <a:cs typeface="Courier New" panose="02070309020205020404" pitchFamily="49" charset="0"/>
              </a:rPr>
              <a:t>&gt; </a:t>
            </a:r>
            <a:r>
              <a:rPr lang="en-US" sz="1600" b="1" dirty="0" err="1" smtClean="0">
                <a:latin typeface="Courier New" panose="02070309020205020404" pitchFamily="49" charset="0"/>
                <a:cs typeface="Courier New" panose="02070309020205020404" pitchFamily="49" charset="0"/>
              </a:rPr>
              <a:t>pv</a:t>
            </a:r>
            <a:r>
              <a:rPr lang="en-US" sz="1600" b="1" dirty="0" smtClean="0">
                <a:latin typeface="Courier New" panose="02070309020205020404" pitchFamily="49" charset="0"/>
                <a:cs typeface="Courier New" panose="02070309020205020404" pitchFamily="49" charset="0"/>
              </a:rPr>
              <a:t> = </a:t>
            </a:r>
            <a:r>
              <a:rPr lang="en-US" sz="1600" b="1" dirty="0" err="1" smtClean="0">
                <a:latin typeface="Courier New" panose="02070309020205020404" pitchFamily="49" charset="0"/>
                <a:cs typeface="Courier New" panose="02070309020205020404" pitchFamily="49" charset="0"/>
              </a:rPr>
              <a:t>GPClient</a:t>
            </a:r>
            <a:endParaRPr lang="en-US" sz="1600" b="1" dirty="0" smtClean="0">
              <a:latin typeface="Courier New" panose="02070309020205020404" pitchFamily="49" charset="0"/>
              <a:cs typeface="Courier New" panose="02070309020205020404" pitchFamily="49" charset="0"/>
            </a:endParaRPr>
          </a:p>
          <a:p>
            <a:r>
              <a:rPr lang="en-US" sz="1600" b="1" dirty="0" smtClean="0">
                <a:latin typeface="Courier New" panose="02070309020205020404" pitchFamily="49" charset="0"/>
                <a:cs typeface="Courier New" panose="02070309020205020404" pitchFamily="49" charset="0"/>
              </a:rPr>
              <a:t>			.read(“</a:t>
            </a:r>
            <a:r>
              <a:rPr lang="en-US" sz="1600" b="1" dirty="0" err="1" smtClean="0">
                <a:latin typeface="Courier New" panose="02070309020205020404" pitchFamily="49" charset="0"/>
                <a:cs typeface="Courier New" panose="02070309020205020404" pitchFamily="49" charset="0"/>
              </a:rPr>
              <a:t>pva</a:t>
            </a:r>
            <a:r>
              <a:rPr lang="en-US" sz="1600" b="1" dirty="0" smtClean="0">
                <a:latin typeface="Courier New" panose="02070309020205020404" pitchFamily="49" charset="0"/>
                <a:cs typeface="Courier New" panose="02070309020205020404" pitchFamily="49" charset="0"/>
              </a:rPr>
              <a:t>://MGNT10:CurrRB")</a:t>
            </a:r>
          </a:p>
          <a:p>
            <a:r>
              <a:rPr lang="en-US" sz="1600" b="1" dirty="0" smtClean="0">
                <a:latin typeface="Courier New" panose="02070309020205020404" pitchFamily="49" charset="0"/>
                <a:cs typeface="Courier New" panose="02070309020205020404" pitchFamily="49" charset="0"/>
              </a:rPr>
              <a:t>                	.</a:t>
            </a:r>
            <a:r>
              <a:rPr lang="en-US" sz="1600" b="1" dirty="0" err="1" smtClean="0">
                <a:latin typeface="Courier New" panose="02070309020205020404" pitchFamily="49" charset="0"/>
                <a:cs typeface="Courier New" panose="02070309020205020404" pitchFamily="49" charset="0"/>
              </a:rPr>
              <a:t>addListener</a:t>
            </a:r>
            <a:r>
              <a:rPr lang="en-US" sz="1600" b="1" dirty="0" smtClean="0">
                <a:latin typeface="Courier New" panose="02070309020205020404" pitchFamily="49" charset="0"/>
                <a:cs typeface="Courier New" panose="02070309020205020404" pitchFamily="49" charset="0"/>
              </a:rPr>
              <a:t>((</a:t>
            </a:r>
            <a:r>
              <a:rPr lang="en-US" sz="1600" b="1" dirty="0" err="1" smtClean="0">
                <a:latin typeface="Courier New" panose="02070309020205020404" pitchFamily="49" charset="0"/>
                <a:cs typeface="Courier New" panose="02070309020205020404" pitchFamily="49" charset="0"/>
              </a:rPr>
              <a:t>PVEvent</a:t>
            </a:r>
            <a:r>
              <a:rPr lang="en-US" sz="1600" b="1" dirty="0" smtClean="0">
                <a:latin typeface="Courier New" panose="02070309020205020404" pitchFamily="49" charset="0"/>
                <a:cs typeface="Courier New" panose="02070309020205020404" pitchFamily="49" charset="0"/>
              </a:rPr>
              <a:t> event, </a:t>
            </a:r>
            <a:r>
              <a:rPr lang="en-US" sz="1600" b="1" dirty="0" err="1" smtClean="0">
                <a:latin typeface="Courier New" panose="02070309020205020404" pitchFamily="49" charset="0"/>
                <a:cs typeface="Courier New" panose="02070309020205020404" pitchFamily="49" charset="0"/>
              </a:rPr>
              <a:t>PVReader</a:t>
            </a:r>
            <a:r>
              <a:rPr lang="en-US" sz="1600" b="1" dirty="0" smtClean="0">
                <a:latin typeface="Courier New" panose="02070309020205020404" pitchFamily="49" charset="0"/>
                <a:cs typeface="Courier New" panose="02070309020205020404" pitchFamily="49" charset="0"/>
              </a:rPr>
              <a:t>&lt;</a:t>
            </a:r>
            <a:r>
              <a:rPr lang="en-US" sz="1600" b="1" dirty="0" err="1" smtClean="0">
                <a:latin typeface="Courier New" panose="02070309020205020404" pitchFamily="49" charset="0"/>
                <a:cs typeface="Courier New" panose="02070309020205020404" pitchFamily="49" charset="0"/>
              </a:rPr>
              <a:t>VType</a:t>
            </a:r>
            <a:r>
              <a:rPr lang="en-US" sz="1600" b="1" dirty="0" smtClean="0">
                <a:latin typeface="Courier New" panose="02070309020205020404" pitchFamily="49" charset="0"/>
                <a:cs typeface="Courier New" panose="02070309020205020404" pitchFamily="49" charset="0"/>
              </a:rPr>
              <a:t>&gt; p) -&gt; {</a:t>
            </a:r>
          </a:p>
          <a:p>
            <a:pPr lvl="2"/>
            <a:r>
              <a:rPr lang="en-US" sz="1600" b="1" dirty="0" smtClean="0">
                <a:latin typeface="Courier New" panose="02070309020205020404" pitchFamily="49" charset="0"/>
                <a:cs typeface="Courier New" panose="02070309020205020404" pitchFamily="49" charset="0"/>
              </a:rPr>
              <a:t>                    </a:t>
            </a:r>
            <a:r>
              <a:rPr lang="en-US" sz="1600" b="1" dirty="0" err="1" smtClean="0">
                <a:latin typeface="Courier New" panose="02070309020205020404" pitchFamily="49" charset="0"/>
                <a:cs typeface="Courier New" panose="02070309020205020404" pitchFamily="49" charset="0"/>
              </a:rPr>
              <a:t>System.out.println</a:t>
            </a:r>
            <a:r>
              <a:rPr lang="en-US" sz="1600" b="1" dirty="0" smtClean="0">
                <a:latin typeface="Courier New" panose="02070309020205020404" pitchFamily="49" charset="0"/>
                <a:cs typeface="Courier New" panose="02070309020205020404" pitchFamily="49" charset="0"/>
              </a:rPr>
              <a:t>(event + " " + </a:t>
            </a:r>
            <a:r>
              <a:rPr lang="en-US" sz="1600" b="1" dirty="0" err="1" smtClean="0">
                <a:latin typeface="Courier New" panose="02070309020205020404" pitchFamily="49" charset="0"/>
                <a:cs typeface="Courier New" panose="02070309020205020404" pitchFamily="49" charset="0"/>
              </a:rPr>
              <a:t>p.isConnected</a:t>
            </a:r>
            <a:r>
              <a:rPr lang="en-US" sz="1600" b="1" dirty="0" smtClean="0">
                <a:latin typeface="Courier New" panose="02070309020205020404" pitchFamily="49" charset="0"/>
                <a:cs typeface="Courier New" panose="02070309020205020404" pitchFamily="49" charset="0"/>
              </a:rPr>
              <a:t>() + " " + 						  </a:t>
            </a:r>
            <a:r>
              <a:rPr lang="en-US" sz="1600" b="1" dirty="0">
                <a:latin typeface="Courier New" panose="02070309020205020404" pitchFamily="49" charset="0"/>
                <a:cs typeface="Courier New" panose="02070309020205020404" pitchFamily="49" charset="0"/>
              </a:rPr>
              <a:t>	</a:t>
            </a:r>
            <a:r>
              <a:rPr lang="en-US" sz="1600" b="1" dirty="0" smtClean="0">
                <a:latin typeface="Courier New" panose="02070309020205020404" pitchFamily="49" charset="0"/>
                <a:cs typeface="Courier New" panose="02070309020205020404" pitchFamily="49" charset="0"/>
              </a:rPr>
              <a:t> </a:t>
            </a:r>
            <a:r>
              <a:rPr lang="en-US" sz="1600" b="1" dirty="0" err="1" smtClean="0">
                <a:latin typeface="Courier New" panose="02070309020205020404" pitchFamily="49" charset="0"/>
                <a:cs typeface="Courier New" panose="02070309020205020404" pitchFamily="49" charset="0"/>
              </a:rPr>
              <a:t>p.getValue</a:t>
            </a:r>
            <a:r>
              <a:rPr lang="en-US" sz="1600" b="1" dirty="0" smtClean="0">
                <a:latin typeface="Courier New" panose="02070309020205020404" pitchFamily="49" charset="0"/>
                <a:cs typeface="Courier New" panose="02070309020205020404" pitchFamily="49" charset="0"/>
              </a:rPr>
              <a:t>());</a:t>
            </a:r>
          </a:p>
          <a:p>
            <a:pPr lvl="2"/>
            <a:r>
              <a:rPr lang="en-US" sz="1600" b="1" dirty="0" smtClean="0">
                <a:latin typeface="Courier New" panose="02070309020205020404" pitchFamily="49" charset="0"/>
                <a:cs typeface="Courier New" panose="02070309020205020404" pitchFamily="49" charset="0"/>
              </a:rPr>
              <a:t>                })</a:t>
            </a:r>
          </a:p>
          <a:p>
            <a:r>
              <a:rPr lang="en-US" sz="1600" b="1" dirty="0" smtClean="0">
                <a:latin typeface="Courier New" panose="02070309020205020404" pitchFamily="49" charset="0"/>
                <a:cs typeface="Courier New" panose="02070309020205020404" pitchFamily="49" charset="0"/>
              </a:rPr>
              <a:t>                	.start();</a:t>
            </a:r>
            <a:endParaRPr lang="en-US" sz="1600"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04877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DCEC1A-D542-44F0-AF38-A445FCB245AF}"/>
              </a:ext>
            </a:extLst>
          </p:cNvPr>
          <p:cNvSpPr>
            <a:spLocks noGrp="1"/>
          </p:cNvSpPr>
          <p:nvPr>
            <p:ph type="title"/>
          </p:nvPr>
        </p:nvSpPr>
        <p:spPr/>
        <p:txBody>
          <a:bodyPr/>
          <a:lstStyle/>
          <a:p>
            <a:r>
              <a:rPr lang="en-US" dirty="0"/>
              <a:t>What is the Generic Purpose Client?</a:t>
            </a:r>
          </a:p>
        </p:txBody>
      </p:sp>
      <p:sp>
        <p:nvSpPr>
          <p:cNvPr id="3" name="Content Placeholder 2">
            <a:extLst>
              <a:ext uri="{FF2B5EF4-FFF2-40B4-BE49-F238E27FC236}">
                <a16:creationId xmlns="" xmlns:a16="http://schemas.microsoft.com/office/drawing/2014/main" id="{9DE45ADC-3FD7-4A0A-9E01-53BBB0D4C6AE}"/>
              </a:ext>
            </a:extLst>
          </p:cNvPr>
          <p:cNvSpPr>
            <a:spLocks noGrp="1"/>
          </p:cNvSpPr>
          <p:nvPr>
            <p:ph idx="1"/>
          </p:nvPr>
        </p:nvSpPr>
        <p:spPr/>
        <p:txBody>
          <a:bodyPr/>
          <a:lstStyle/>
          <a:p>
            <a:r>
              <a:rPr lang="en-US" dirty="0"/>
              <a:t>It’s a better version of </a:t>
            </a:r>
            <a:r>
              <a:rPr lang="en-US" dirty="0" err="1"/>
              <a:t>pvmanager</a:t>
            </a:r>
            <a:r>
              <a:rPr lang="en-US" dirty="0"/>
              <a:t>/</a:t>
            </a:r>
            <a:r>
              <a:rPr lang="en-US" dirty="0" err="1"/>
              <a:t>diirt</a:t>
            </a:r>
            <a:endParaRPr lang="en-US" dirty="0"/>
          </a:p>
          <a:p>
            <a:pPr lvl="1"/>
            <a:r>
              <a:rPr lang="en-US" dirty="0"/>
              <a:t>Client library to be used when writing a generic purpose application, that does not particularly care about protocol details and does not need an ad-hoc caching and synchronization model</a:t>
            </a:r>
          </a:p>
          <a:p>
            <a:pPr lvl="1"/>
            <a:r>
              <a:rPr lang="en-US" dirty="0"/>
              <a:t>It’s a redesign based on the past experience: we kept what was working, removed the parts of the architecture that we never actually used and better generalized the parts that were </a:t>
            </a:r>
            <a:r>
              <a:rPr lang="en-US" dirty="0" smtClean="0"/>
              <a:t>used</a:t>
            </a:r>
            <a:endParaRPr lang="en-US" dirty="0"/>
          </a:p>
        </p:txBody>
      </p:sp>
    </p:spTree>
    <p:extLst>
      <p:ext uri="{BB962C8B-B14F-4D97-AF65-F5344CB8AC3E}">
        <p14:creationId xmlns:p14="http://schemas.microsoft.com/office/powerpoint/2010/main" val="9603792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CA4CB1-D83D-4E45-9B7C-AE61F012D948}"/>
              </a:ext>
            </a:extLst>
          </p:cNvPr>
          <p:cNvSpPr>
            <a:spLocks noGrp="1"/>
          </p:cNvSpPr>
          <p:nvPr>
            <p:ph type="title"/>
          </p:nvPr>
        </p:nvSpPr>
        <p:spPr/>
        <p:txBody>
          <a:bodyPr/>
          <a:lstStyle/>
          <a:p>
            <a:r>
              <a:rPr lang="en-US" dirty="0"/>
              <a:t>What is the Generic Purpose Client?</a:t>
            </a:r>
          </a:p>
        </p:txBody>
      </p:sp>
      <p:sp>
        <p:nvSpPr>
          <p:cNvPr id="6" name="Rectangle 5">
            <a:extLst>
              <a:ext uri="{FF2B5EF4-FFF2-40B4-BE49-F238E27FC236}">
                <a16:creationId xmlns="" xmlns:a16="http://schemas.microsoft.com/office/drawing/2014/main" id="{2693D53E-5FED-4AC4-9A3E-8DE2CF7BA51E}"/>
              </a:ext>
            </a:extLst>
          </p:cNvPr>
          <p:cNvSpPr/>
          <p:nvPr/>
        </p:nvSpPr>
        <p:spPr>
          <a:xfrm>
            <a:off x="838201" y="5037990"/>
            <a:ext cx="10515600" cy="12045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Protocol Level API (focus on raw performance and feature completeness) </a:t>
            </a:r>
          </a:p>
        </p:txBody>
      </p:sp>
      <p:sp>
        <p:nvSpPr>
          <p:cNvPr id="8" name="Rectangle 7">
            <a:extLst>
              <a:ext uri="{FF2B5EF4-FFF2-40B4-BE49-F238E27FC236}">
                <a16:creationId xmlns="" xmlns:a16="http://schemas.microsoft.com/office/drawing/2014/main" id="{89B6DD56-67E7-49BA-B248-8069C165B74D}"/>
              </a:ext>
            </a:extLst>
          </p:cNvPr>
          <p:cNvSpPr/>
          <p:nvPr/>
        </p:nvSpPr>
        <p:spPr>
          <a:xfrm>
            <a:off x="838199" y="3493112"/>
            <a:ext cx="5191858" cy="15448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Generic Purpose API</a:t>
            </a:r>
          </a:p>
          <a:p>
            <a:pPr algn="ctr"/>
            <a:r>
              <a:rPr lang="en-US" sz="2400" dirty="0"/>
              <a:t>(focus on user productivity)</a:t>
            </a:r>
          </a:p>
        </p:txBody>
      </p:sp>
      <p:sp>
        <p:nvSpPr>
          <p:cNvPr id="9" name="Rectangle 8">
            <a:extLst>
              <a:ext uri="{FF2B5EF4-FFF2-40B4-BE49-F238E27FC236}">
                <a16:creationId xmlns="" xmlns:a16="http://schemas.microsoft.com/office/drawing/2014/main" id="{0C0DF8C0-4DD5-4CAE-95B0-1304F9396B61}"/>
              </a:ext>
            </a:extLst>
          </p:cNvPr>
          <p:cNvSpPr/>
          <p:nvPr/>
        </p:nvSpPr>
        <p:spPr>
          <a:xfrm>
            <a:off x="838200" y="1690688"/>
            <a:ext cx="990600" cy="18024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vert270" rtlCol="0" anchor="ctr"/>
          <a:lstStyle/>
          <a:p>
            <a:pPr algn="ctr"/>
            <a:r>
              <a:rPr lang="en-US" sz="2400" dirty="0"/>
              <a:t>Scripts</a:t>
            </a:r>
          </a:p>
        </p:txBody>
      </p:sp>
      <p:sp>
        <p:nvSpPr>
          <p:cNvPr id="11" name="Rectangle 10">
            <a:extLst>
              <a:ext uri="{FF2B5EF4-FFF2-40B4-BE49-F238E27FC236}">
                <a16:creationId xmlns="" xmlns:a16="http://schemas.microsoft.com/office/drawing/2014/main" id="{1C972A3E-0A4F-4FD8-9D54-9C9C9B7FB2A5}"/>
              </a:ext>
            </a:extLst>
          </p:cNvPr>
          <p:cNvSpPr/>
          <p:nvPr/>
        </p:nvSpPr>
        <p:spPr>
          <a:xfrm>
            <a:off x="1828800" y="1690687"/>
            <a:ext cx="990600" cy="18024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vert270" rtlCol="0" anchor="ctr"/>
          <a:lstStyle/>
          <a:p>
            <a:pPr algn="ctr"/>
            <a:r>
              <a:rPr lang="en-US" sz="2400" dirty="0"/>
              <a:t>User interfaces</a:t>
            </a:r>
          </a:p>
        </p:txBody>
      </p:sp>
      <p:sp>
        <p:nvSpPr>
          <p:cNvPr id="12" name="Rectangle 11">
            <a:extLst>
              <a:ext uri="{FF2B5EF4-FFF2-40B4-BE49-F238E27FC236}">
                <a16:creationId xmlns="" xmlns:a16="http://schemas.microsoft.com/office/drawing/2014/main" id="{71CE6B05-9791-42E4-89B9-C3333EE3377E}"/>
              </a:ext>
            </a:extLst>
          </p:cNvPr>
          <p:cNvSpPr/>
          <p:nvPr/>
        </p:nvSpPr>
        <p:spPr>
          <a:xfrm>
            <a:off x="2816469" y="1687571"/>
            <a:ext cx="990600" cy="18024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vert270" rtlCol="0" anchor="ctr"/>
          <a:lstStyle/>
          <a:p>
            <a:pPr algn="ctr"/>
            <a:r>
              <a:rPr lang="en-US" sz="2400" dirty="0"/>
              <a:t>Testing </a:t>
            </a:r>
          </a:p>
        </p:txBody>
      </p:sp>
      <p:sp>
        <p:nvSpPr>
          <p:cNvPr id="13" name="Rectangle 12">
            <a:extLst>
              <a:ext uri="{FF2B5EF4-FFF2-40B4-BE49-F238E27FC236}">
                <a16:creationId xmlns="" xmlns:a16="http://schemas.microsoft.com/office/drawing/2014/main" id="{65575CB0-0AE0-47BD-97B7-FDBD85B223E1}"/>
              </a:ext>
            </a:extLst>
          </p:cNvPr>
          <p:cNvSpPr/>
          <p:nvPr/>
        </p:nvSpPr>
        <p:spPr>
          <a:xfrm>
            <a:off x="3804138" y="1684453"/>
            <a:ext cx="990600" cy="18024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vert270" rtlCol="0" anchor="ctr"/>
          <a:lstStyle/>
          <a:p>
            <a:pPr algn="ctr"/>
            <a:r>
              <a:rPr lang="en-US" sz="2400" dirty="0"/>
              <a:t>Data integration</a:t>
            </a:r>
          </a:p>
        </p:txBody>
      </p:sp>
      <p:sp>
        <p:nvSpPr>
          <p:cNvPr id="15" name="Content Placeholder 2">
            <a:extLst>
              <a:ext uri="{FF2B5EF4-FFF2-40B4-BE49-F238E27FC236}">
                <a16:creationId xmlns="" xmlns:a16="http://schemas.microsoft.com/office/drawing/2014/main" id="{186E0F9B-6D1C-48E4-B3DB-78C32C083938}"/>
              </a:ext>
            </a:extLst>
          </p:cNvPr>
          <p:cNvSpPr>
            <a:spLocks noGrp="1"/>
          </p:cNvSpPr>
          <p:nvPr>
            <p:ph idx="1"/>
          </p:nvPr>
        </p:nvSpPr>
        <p:spPr>
          <a:xfrm>
            <a:off x="6096000" y="1416265"/>
            <a:ext cx="5816110" cy="3558076"/>
          </a:xfrm>
        </p:spPr>
        <p:txBody>
          <a:bodyPr>
            <a:normAutofit lnSpcReduction="10000"/>
          </a:bodyPr>
          <a:lstStyle/>
          <a:p>
            <a:r>
              <a:rPr lang="en-US" dirty="0"/>
              <a:t>A generic purpose API that focuses on user productivity</a:t>
            </a:r>
          </a:p>
          <a:p>
            <a:pPr lvl="1"/>
            <a:r>
              <a:rPr lang="en-US" dirty="0"/>
              <a:t>Generic (not general) in the sense that is good for 90% of the use cases (but not all)</a:t>
            </a:r>
          </a:p>
          <a:p>
            <a:pPr lvl="1"/>
            <a:r>
              <a:rPr lang="en-US" dirty="0"/>
              <a:t>Give a quick way to implement complex cases with all the hard bits taken care</a:t>
            </a:r>
          </a:p>
          <a:p>
            <a:r>
              <a:rPr lang="en-US" dirty="0"/>
              <a:t>User interfaces, scripts and productivity tooling would typically bind to this API</a:t>
            </a:r>
          </a:p>
        </p:txBody>
      </p:sp>
    </p:spTree>
    <p:extLst>
      <p:ext uri="{BB962C8B-B14F-4D97-AF65-F5344CB8AC3E}">
        <p14:creationId xmlns:p14="http://schemas.microsoft.com/office/powerpoint/2010/main" val="1112588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ED78A1-C1EC-4F86-A17B-787EDE00518F}"/>
              </a:ext>
            </a:extLst>
          </p:cNvPr>
          <p:cNvSpPr>
            <a:spLocks noGrp="1"/>
          </p:cNvSpPr>
          <p:nvPr>
            <p:ph type="title"/>
          </p:nvPr>
        </p:nvSpPr>
        <p:spPr/>
        <p:txBody>
          <a:bodyPr/>
          <a:lstStyle/>
          <a:p>
            <a:r>
              <a:rPr lang="en-US" dirty="0"/>
              <a:t>Main characteristics</a:t>
            </a:r>
          </a:p>
        </p:txBody>
      </p:sp>
      <p:sp>
        <p:nvSpPr>
          <p:cNvPr id="3" name="Content Placeholder 2">
            <a:extLst>
              <a:ext uri="{FF2B5EF4-FFF2-40B4-BE49-F238E27FC236}">
                <a16:creationId xmlns="" xmlns:a16="http://schemas.microsoft.com/office/drawing/2014/main" id="{9061251B-47ED-4AD5-BA6A-19A4ED2F5A85}"/>
              </a:ext>
            </a:extLst>
          </p:cNvPr>
          <p:cNvSpPr>
            <a:spLocks noGrp="1"/>
          </p:cNvSpPr>
          <p:nvPr>
            <p:ph idx="1"/>
          </p:nvPr>
        </p:nvSpPr>
        <p:spPr/>
        <p:txBody>
          <a:bodyPr>
            <a:normAutofit fontScale="85000" lnSpcReduction="10000"/>
          </a:bodyPr>
          <a:lstStyle/>
          <a:p>
            <a:r>
              <a:rPr lang="en-US" dirty="0"/>
              <a:t>Small footprint</a:t>
            </a:r>
          </a:p>
          <a:p>
            <a:pPr lvl="1"/>
            <a:r>
              <a:rPr lang="en-US" dirty="0"/>
              <a:t>The core is 46 classes</a:t>
            </a:r>
          </a:p>
          <a:p>
            <a:r>
              <a:rPr lang="en-US" dirty="0"/>
              <a:t>Extensible architecture: each boundary point is exposed through an interface/abstract class</a:t>
            </a:r>
          </a:p>
          <a:p>
            <a:pPr lvl="1"/>
            <a:r>
              <a:rPr lang="en-US" dirty="0"/>
              <a:t>E.g. Data sources, caching strategy, event aggregation strategy, background computation, thread pool for processing, notification thread, etc. are all things that can be customized</a:t>
            </a:r>
          </a:p>
          <a:p>
            <a:r>
              <a:rPr lang="en-US" dirty="0"/>
              <a:t>A well thought out threading strategy that shields the user from all typical concurrency issues</a:t>
            </a:r>
          </a:p>
          <a:p>
            <a:pPr lvl="1"/>
            <a:r>
              <a:rPr lang="en-US" dirty="0"/>
              <a:t>Minimizes use of locks, locks are not leaked, client processing does not lag, computation is done in the background, notification is done on the thread you need to, …</a:t>
            </a:r>
          </a:p>
          <a:p>
            <a:pPr lvl="1"/>
            <a:r>
              <a:rPr lang="en-US" dirty="0"/>
              <a:t>The strategy is well documented in the code, using standard best practices</a:t>
            </a:r>
          </a:p>
          <a:p>
            <a:pPr lvl="2"/>
            <a:r>
              <a:rPr lang="en-US" dirty="0"/>
              <a:t>All that can be final/immutable is made so</a:t>
            </a:r>
          </a:p>
          <a:p>
            <a:pPr lvl="2"/>
            <a:r>
              <a:rPr lang="en-US" dirty="0"/>
              <a:t>Each class has a lock that guards a specific set of private variables and the lock is never exposed in a user callback</a:t>
            </a:r>
          </a:p>
        </p:txBody>
      </p:sp>
    </p:spTree>
    <p:extLst>
      <p:ext uri="{BB962C8B-B14F-4D97-AF65-F5344CB8AC3E}">
        <p14:creationId xmlns:p14="http://schemas.microsoft.com/office/powerpoint/2010/main" val="28022755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GPClient</a:t>
            </a:r>
            <a:r>
              <a:rPr lang="en-US" dirty="0"/>
              <a:t> core architecture</a:t>
            </a:r>
          </a:p>
        </p:txBody>
      </p:sp>
      <p:pic>
        <p:nvPicPr>
          <p:cNvPr id="4" name="Picture 3" descr="C:\Documents and Settings\carcassi\Desktop\nuvola-1.0.tar\nuvola\128x128\apps\kcmkwm.png"/>
          <p:cNvPicPr>
            <a:picLocks noChangeAspect="1" noChangeArrowheads="1"/>
          </p:cNvPicPr>
          <p:nvPr/>
        </p:nvPicPr>
        <p:blipFill>
          <a:blip r:embed="rId2"/>
          <a:srcRect/>
          <a:stretch>
            <a:fillRect/>
          </a:stretch>
        </p:blipFill>
        <p:spPr bwMode="auto">
          <a:xfrm>
            <a:off x="1045464" y="3653375"/>
            <a:ext cx="1219200" cy="1219200"/>
          </a:xfrm>
          <a:prstGeom prst="rect">
            <a:avLst/>
          </a:prstGeom>
          <a:noFill/>
        </p:spPr>
      </p:pic>
      <p:pic>
        <p:nvPicPr>
          <p:cNvPr id="6" name="Picture 2" descr="C:\Documents and Settings\carcassi\Desktop\nuvola-1.0.tar\nuvola\128x128\apps\edu_mathematics.png"/>
          <p:cNvPicPr>
            <a:picLocks noChangeAspect="1" noChangeArrowheads="1"/>
          </p:cNvPicPr>
          <p:nvPr/>
        </p:nvPicPr>
        <p:blipFill>
          <a:blip r:embed="rId3"/>
          <a:srcRect/>
          <a:stretch>
            <a:fillRect/>
          </a:stretch>
        </p:blipFill>
        <p:spPr bwMode="auto">
          <a:xfrm>
            <a:off x="4838700" y="3297710"/>
            <a:ext cx="990600" cy="990600"/>
          </a:xfrm>
          <a:prstGeom prst="rect">
            <a:avLst/>
          </a:prstGeom>
          <a:noFill/>
        </p:spPr>
      </p:pic>
      <p:pic>
        <p:nvPicPr>
          <p:cNvPr id="8" name="Picture 3" descr="C:\Documents and Settings\carcassi\Desktop\nuvola-1.0.tar\nuvola\128x128\apps\kmix.png"/>
          <p:cNvPicPr>
            <a:picLocks noChangeAspect="1" noChangeArrowheads="1"/>
          </p:cNvPicPr>
          <p:nvPr/>
        </p:nvPicPr>
        <p:blipFill>
          <a:blip r:embed="rId4"/>
          <a:srcRect/>
          <a:stretch>
            <a:fillRect/>
          </a:stretch>
        </p:blipFill>
        <p:spPr bwMode="auto">
          <a:xfrm flipH="1">
            <a:off x="3182112" y="2200430"/>
            <a:ext cx="914400" cy="914400"/>
          </a:xfrm>
          <a:prstGeom prst="rect">
            <a:avLst/>
          </a:prstGeom>
          <a:noFill/>
        </p:spPr>
      </p:pic>
      <p:pic>
        <p:nvPicPr>
          <p:cNvPr id="9" name="Picture 4" descr="C:\Documents and Settings\carcassi\Desktop\nuvola-1.0.tar\nuvola\128x128\filesystems\trashcan_empty.png"/>
          <p:cNvPicPr>
            <a:picLocks noChangeAspect="1" noChangeArrowheads="1"/>
          </p:cNvPicPr>
          <p:nvPr/>
        </p:nvPicPr>
        <p:blipFill>
          <a:blip r:embed="rId5"/>
          <a:srcRect/>
          <a:stretch>
            <a:fillRect/>
          </a:stretch>
        </p:blipFill>
        <p:spPr bwMode="auto">
          <a:xfrm>
            <a:off x="6851904" y="2023646"/>
            <a:ext cx="1219200" cy="1219200"/>
          </a:xfrm>
          <a:prstGeom prst="rect">
            <a:avLst/>
          </a:prstGeom>
          <a:noFill/>
        </p:spPr>
      </p:pic>
      <p:cxnSp>
        <p:nvCxnSpPr>
          <p:cNvPr id="12" name="Straight Arrow Connector 11"/>
          <p:cNvCxnSpPr>
            <a:cxnSpLocks/>
          </p:cNvCxnSpPr>
          <p:nvPr/>
        </p:nvCxnSpPr>
        <p:spPr bwMode="auto">
          <a:xfrm flipH="1">
            <a:off x="2428876" y="3070634"/>
            <a:ext cx="637348" cy="574774"/>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cxnSp>
        <p:nvCxnSpPr>
          <p:cNvPr id="13" name="Straight Arrow Connector 12"/>
          <p:cNvCxnSpPr>
            <a:cxnSpLocks/>
          </p:cNvCxnSpPr>
          <p:nvPr/>
        </p:nvCxnSpPr>
        <p:spPr bwMode="auto">
          <a:xfrm>
            <a:off x="4096512" y="3166645"/>
            <a:ext cx="569848" cy="576526"/>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cxnSp>
        <p:nvCxnSpPr>
          <p:cNvPr id="14" name="Straight Arrow Connector 13"/>
          <p:cNvCxnSpPr>
            <a:cxnSpLocks/>
          </p:cNvCxnSpPr>
          <p:nvPr/>
        </p:nvCxnSpPr>
        <p:spPr bwMode="auto">
          <a:xfrm flipV="1">
            <a:off x="6007736" y="2883408"/>
            <a:ext cx="656872" cy="677704"/>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cxnSp>
        <p:nvCxnSpPr>
          <p:cNvPr id="18" name="Straight Arrow Connector 17"/>
          <p:cNvCxnSpPr/>
          <p:nvPr/>
        </p:nvCxnSpPr>
        <p:spPr bwMode="auto">
          <a:xfrm rot="10800000" flipV="1">
            <a:off x="8328660" y="3724430"/>
            <a:ext cx="1143000" cy="1"/>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sp>
        <p:nvSpPr>
          <p:cNvPr id="20" name="TextBox 19"/>
          <p:cNvSpPr txBox="1"/>
          <p:nvPr/>
        </p:nvSpPr>
        <p:spPr>
          <a:xfrm>
            <a:off x="3112922" y="1819430"/>
            <a:ext cx="1472839"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Rate </a:t>
            </a:r>
            <a:r>
              <a:rPr lang="en-US" sz="1600" b="1" dirty="0" err="1">
                <a:ln w="19050">
                  <a:noFill/>
                  <a:prstDash val="solid"/>
                </a:ln>
                <a:effectLst>
                  <a:outerShdw blurRad="50000" dist="50800" dir="7500000" algn="tl">
                    <a:srgbClr val="000000">
                      <a:shade val="5000"/>
                      <a:alpha val="35000"/>
                    </a:srgbClr>
                  </a:outerShdw>
                </a:effectLst>
              </a:rPr>
              <a:t>decoupler</a:t>
            </a:r>
            <a:endParaRPr lang="en-US" sz="1600" b="1" dirty="0">
              <a:ln w="19050">
                <a:noFill/>
                <a:prstDash val="solid"/>
              </a:ln>
              <a:effectLst>
                <a:outerShdw blurRad="50000" dist="50800" dir="7500000" algn="tl">
                  <a:srgbClr val="000000">
                    <a:shade val="5000"/>
                    <a:alpha val="35000"/>
                  </a:srgbClr>
                </a:outerShdw>
              </a:effectLst>
            </a:endParaRPr>
          </a:p>
        </p:txBody>
      </p:sp>
      <p:sp>
        <p:nvSpPr>
          <p:cNvPr id="21" name="TextBox 20"/>
          <p:cNvSpPr txBox="1"/>
          <p:nvPr/>
        </p:nvSpPr>
        <p:spPr>
          <a:xfrm>
            <a:off x="6988650" y="1518613"/>
            <a:ext cx="1024961"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Collectors</a:t>
            </a:r>
          </a:p>
        </p:txBody>
      </p:sp>
      <p:sp>
        <p:nvSpPr>
          <p:cNvPr id="25" name="TextBox 24"/>
          <p:cNvSpPr txBox="1"/>
          <p:nvPr/>
        </p:nvSpPr>
        <p:spPr>
          <a:xfrm>
            <a:off x="4738810" y="4334030"/>
            <a:ext cx="1277786" cy="584775"/>
          </a:xfrm>
          <a:prstGeom prst="rect">
            <a:avLst/>
          </a:prstGeom>
          <a:noFill/>
        </p:spPr>
        <p:txBody>
          <a:bodyPr wrap="none" rtlCol="0">
            <a:spAutoFit/>
          </a:bodyPr>
          <a:lstStyle/>
          <a:p>
            <a:pPr algn="ctr"/>
            <a:r>
              <a:rPr lang="en-US" sz="1600" b="1" dirty="0">
                <a:ln w="19050">
                  <a:noFill/>
                  <a:prstDash val="solid"/>
                </a:ln>
                <a:effectLst>
                  <a:outerShdw blurRad="50000" dist="50800" dir="7500000" algn="tl">
                    <a:srgbClr val="000000">
                      <a:shade val="5000"/>
                      <a:alpha val="35000"/>
                    </a:srgbClr>
                  </a:outerShdw>
                </a:effectLst>
              </a:rPr>
              <a:t>Background</a:t>
            </a:r>
            <a:br>
              <a:rPr lang="en-US" sz="1600" b="1" dirty="0">
                <a:ln w="19050">
                  <a:noFill/>
                  <a:prstDash val="solid"/>
                </a:ln>
                <a:effectLst>
                  <a:outerShdw blurRad="50000" dist="50800" dir="7500000" algn="tl">
                    <a:srgbClr val="000000">
                      <a:shade val="5000"/>
                      <a:alpha val="35000"/>
                    </a:srgbClr>
                  </a:outerShdw>
                </a:effectLst>
              </a:rPr>
            </a:br>
            <a:r>
              <a:rPr lang="en-US" sz="1600" b="1" dirty="0">
                <a:ln w="19050">
                  <a:noFill/>
                  <a:prstDash val="solid"/>
                </a:ln>
                <a:effectLst>
                  <a:outerShdw blurRad="50000" dist="50800" dir="7500000" algn="tl">
                    <a:srgbClr val="000000">
                      <a:shade val="5000"/>
                      <a:alpha val="35000"/>
                    </a:srgbClr>
                  </a:outerShdw>
                </a:effectLst>
              </a:rPr>
              <a:t>computation</a:t>
            </a:r>
          </a:p>
        </p:txBody>
      </p:sp>
      <p:pic>
        <p:nvPicPr>
          <p:cNvPr id="26" name="Picture 2" descr="C:\Documents and Settings\carcassi\Desktop\nuvola-1.0.tar\nuvola\128x128\apps\clock.png"/>
          <p:cNvPicPr>
            <a:picLocks noChangeAspect="1" noChangeArrowheads="1"/>
          </p:cNvPicPr>
          <p:nvPr/>
        </p:nvPicPr>
        <p:blipFill>
          <a:blip r:embed="rId6"/>
          <a:srcRect/>
          <a:stretch>
            <a:fillRect/>
          </a:stretch>
        </p:blipFill>
        <p:spPr bwMode="auto">
          <a:xfrm>
            <a:off x="4020312" y="2200430"/>
            <a:ext cx="304800" cy="304800"/>
          </a:xfrm>
          <a:prstGeom prst="rect">
            <a:avLst/>
          </a:prstGeom>
          <a:noFill/>
        </p:spPr>
      </p:pic>
      <p:cxnSp>
        <p:nvCxnSpPr>
          <p:cNvPr id="28" name="Straight Connector 27"/>
          <p:cNvCxnSpPr/>
          <p:nvPr/>
        </p:nvCxnSpPr>
        <p:spPr bwMode="auto">
          <a:xfrm>
            <a:off x="7463833" y="1524000"/>
            <a:ext cx="0" cy="4876800"/>
          </a:xfrm>
          <a:prstGeom prst="line">
            <a:avLst/>
          </a:prstGeom>
          <a:ln>
            <a:prstDash val="dash"/>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29" name="TextBox 28"/>
          <p:cNvSpPr txBox="1"/>
          <p:nvPr/>
        </p:nvSpPr>
        <p:spPr>
          <a:xfrm>
            <a:off x="8570130" y="5638801"/>
            <a:ext cx="2110258" cy="584775"/>
          </a:xfrm>
          <a:prstGeom prst="rect">
            <a:avLst/>
          </a:prstGeom>
          <a:noFill/>
        </p:spPr>
        <p:txBody>
          <a:bodyPr wrap="none" rtlCol="0">
            <a:spAutoFit/>
          </a:bodyPr>
          <a:lstStyle/>
          <a:p>
            <a:r>
              <a:rPr lang="en-US" sz="3200" b="1" dirty="0">
                <a:ln w="19050">
                  <a:noFill/>
                  <a:prstDash val="solid"/>
                </a:ln>
                <a:effectLst>
                  <a:outerShdw blurRad="50000" dist="50800" dir="7500000" algn="tl">
                    <a:srgbClr val="000000">
                      <a:shade val="5000"/>
                      <a:alpha val="35000"/>
                    </a:srgbClr>
                  </a:outerShdw>
                </a:effectLst>
              </a:rPr>
              <a:t>Source rate</a:t>
            </a:r>
          </a:p>
        </p:txBody>
      </p:sp>
      <p:sp>
        <p:nvSpPr>
          <p:cNvPr id="30" name="TextBox 29"/>
          <p:cNvSpPr txBox="1"/>
          <p:nvPr/>
        </p:nvSpPr>
        <p:spPr>
          <a:xfrm>
            <a:off x="2725233" y="5638801"/>
            <a:ext cx="2254143" cy="584775"/>
          </a:xfrm>
          <a:prstGeom prst="rect">
            <a:avLst/>
          </a:prstGeom>
          <a:noFill/>
        </p:spPr>
        <p:txBody>
          <a:bodyPr wrap="none" rtlCol="0">
            <a:spAutoFit/>
          </a:bodyPr>
          <a:lstStyle/>
          <a:p>
            <a:r>
              <a:rPr lang="en-US" sz="3200" b="1" dirty="0">
                <a:ln w="19050">
                  <a:noFill/>
                  <a:prstDash val="solid"/>
                </a:ln>
                <a:effectLst>
                  <a:outerShdw blurRad="50000" dist="50800" dir="7500000" algn="tl">
                    <a:srgbClr val="000000">
                      <a:shade val="5000"/>
                      <a:alpha val="35000"/>
                    </a:srgbClr>
                  </a:outerShdw>
                </a:effectLst>
              </a:rPr>
              <a:t>Desired rate</a:t>
            </a:r>
          </a:p>
        </p:txBody>
      </p:sp>
      <p:pic>
        <p:nvPicPr>
          <p:cNvPr id="31" name="Picture 4" descr="C:\Documents and Settings\carcassi\Desktop\nuvola-1.0.tar\nuvola\128x128\filesystems\trashcan_empty.png">
            <a:extLst>
              <a:ext uri="{FF2B5EF4-FFF2-40B4-BE49-F238E27FC236}">
                <a16:creationId xmlns="" xmlns:a16="http://schemas.microsoft.com/office/drawing/2014/main" id="{32AAD1CF-5888-4029-B2C1-CED676445560}"/>
              </a:ext>
            </a:extLst>
          </p:cNvPr>
          <p:cNvPicPr>
            <a:picLocks noChangeAspect="1" noChangeArrowheads="1"/>
          </p:cNvPicPr>
          <p:nvPr/>
        </p:nvPicPr>
        <p:blipFill>
          <a:blip r:embed="rId5"/>
          <a:srcRect/>
          <a:stretch>
            <a:fillRect/>
          </a:stretch>
        </p:blipFill>
        <p:spPr bwMode="auto">
          <a:xfrm>
            <a:off x="6851904" y="3114830"/>
            <a:ext cx="1219200" cy="1219200"/>
          </a:xfrm>
          <a:prstGeom prst="rect">
            <a:avLst/>
          </a:prstGeom>
          <a:noFill/>
        </p:spPr>
      </p:pic>
      <p:pic>
        <p:nvPicPr>
          <p:cNvPr id="32" name="Picture 4" descr="C:\Documents and Settings\carcassi\Desktop\nuvola-1.0.tar\nuvola\128x128\filesystems\trashcan_empty.png">
            <a:extLst>
              <a:ext uri="{FF2B5EF4-FFF2-40B4-BE49-F238E27FC236}">
                <a16:creationId xmlns="" xmlns:a16="http://schemas.microsoft.com/office/drawing/2014/main" id="{133387E1-9C6C-49AB-9B7E-8A529AC0E683}"/>
              </a:ext>
            </a:extLst>
          </p:cNvPr>
          <p:cNvPicPr>
            <a:picLocks noChangeAspect="1" noChangeArrowheads="1"/>
          </p:cNvPicPr>
          <p:nvPr/>
        </p:nvPicPr>
        <p:blipFill>
          <a:blip r:embed="rId5"/>
          <a:srcRect/>
          <a:stretch>
            <a:fillRect/>
          </a:stretch>
        </p:blipFill>
        <p:spPr bwMode="auto">
          <a:xfrm>
            <a:off x="6851904" y="4212110"/>
            <a:ext cx="1219200" cy="1219200"/>
          </a:xfrm>
          <a:prstGeom prst="rect">
            <a:avLst/>
          </a:prstGeom>
          <a:noFill/>
        </p:spPr>
      </p:pic>
      <p:cxnSp>
        <p:nvCxnSpPr>
          <p:cNvPr id="33" name="Straight Arrow Connector 32">
            <a:extLst>
              <a:ext uri="{FF2B5EF4-FFF2-40B4-BE49-F238E27FC236}">
                <a16:creationId xmlns="" xmlns:a16="http://schemas.microsoft.com/office/drawing/2014/main" id="{63A43E33-1A54-40DE-8AB3-7217C4D54961}"/>
              </a:ext>
            </a:extLst>
          </p:cNvPr>
          <p:cNvCxnSpPr>
            <a:cxnSpLocks/>
          </p:cNvCxnSpPr>
          <p:nvPr/>
        </p:nvCxnSpPr>
        <p:spPr bwMode="auto">
          <a:xfrm flipV="1">
            <a:off x="6016596" y="3748813"/>
            <a:ext cx="809440" cy="1"/>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cxnSp>
        <p:nvCxnSpPr>
          <p:cNvPr id="38" name="Straight Arrow Connector 37">
            <a:extLst>
              <a:ext uri="{FF2B5EF4-FFF2-40B4-BE49-F238E27FC236}">
                <a16:creationId xmlns="" xmlns:a16="http://schemas.microsoft.com/office/drawing/2014/main" id="{96718E4A-E562-4328-9019-778D097C5E90}"/>
              </a:ext>
            </a:extLst>
          </p:cNvPr>
          <p:cNvCxnSpPr>
            <a:cxnSpLocks/>
          </p:cNvCxnSpPr>
          <p:nvPr/>
        </p:nvCxnSpPr>
        <p:spPr bwMode="auto">
          <a:xfrm>
            <a:off x="6001640" y="3913632"/>
            <a:ext cx="656872" cy="677704"/>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cxnSp>
        <p:nvCxnSpPr>
          <p:cNvPr id="41" name="Straight Arrow Connector 40">
            <a:extLst>
              <a:ext uri="{FF2B5EF4-FFF2-40B4-BE49-F238E27FC236}">
                <a16:creationId xmlns="" xmlns:a16="http://schemas.microsoft.com/office/drawing/2014/main" id="{3BF98883-2D82-4FF5-9C3C-0B2178040B77}"/>
              </a:ext>
            </a:extLst>
          </p:cNvPr>
          <p:cNvCxnSpPr>
            <a:cxnSpLocks/>
          </p:cNvCxnSpPr>
          <p:nvPr/>
        </p:nvCxnSpPr>
        <p:spPr bwMode="auto">
          <a:xfrm flipH="1">
            <a:off x="4696970" y="2243328"/>
            <a:ext cx="2094026" cy="0"/>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sp>
        <p:nvSpPr>
          <p:cNvPr id="45" name="TextBox 44">
            <a:extLst>
              <a:ext uri="{FF2B5EF4-FFF2-40B4-BE49-F238E27FC236}">
                <a16:creationId xmlns="" xmlns:a16="http://schemas.microsoft.com/office/drawing/2014/main" id="{EBAD84E1-1AD8-4AA0-BCF8-AD00BCEBABA8}"/>
              </a:ext>
            </a:extLst>
          </p:cNvPr>
          <p:cNvSpPr txBox="1"/>
          <p:nvPr/>
        </p:nvSpPr>
        <p:spPr>
          <a:xfrm>
            <a:off x="947327" y="3390448"/>
            <a:ext cx="1403013"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Client callback</a:t>
            </a:r>
          </a:p>
        </p:txBody>
      </p:sp>
      <p:pic>
        <p:nvPicPr>
          <p:cNvPr id="46" name="Picture 2" descr="C:\Documents and Settings\carcassi\Desktop\logo101.gif">
            <a:extLst>
              <a:ext uri="{FF2B5EF4-FFF2-40B4-BE49-F238E27FC236}">
                <a16:creationId xmlns="" xmlns:a16="http://schemas.microsoft.com/office/drawing/2014/main" id="{B3D89377-D291-4A19-B19F-9B2B21703C99}"/>
              </a:ext>
            </a:extLst>
          </p:cNvPr>
          <p:cNvPicPr>
            <a:picLocks noChangeAspect="1" noChangeArrowheads="1"/>
          </p:cNvPicPr>
          <p:nvPr/>
        </p:nvPicPr>
        <p:blipFill>
          <a:blip r:embed="rId7"/>
          <a:srcRect/>
          <a:stretch>
            <a:fillRect/>
          </a:stretch>
        </p:blipFill>
        <p:spPr bwMode="auto">
          <a:xfrm>
            <a:off x="9860893" y="3300950"/>
            <a:ext cx="962025" cy="962025"/>
          </a:xfrm>
          <a:prstGeom prst="rect">
            <a:avLst/>
          </a:prstGeom>
          <a:noFill/>
        </p:spPr>
      </p:pic>
    </p:spTree>
    <p:extLst>
      <p:ext uri="{BB962C8B-B14F-4D97-AF65-F5344CB8AC3E}">
        <p14:creationId xmlns:p14="http://schemas.microsoft.com/office/powerpoint/2010/main" val="31543996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GPClient</a:t>
            </a:r>
            <a:endParaRPr lang="en-US" dirty="0"/>
          </a:p>
        </p:txBody>
      </p:sp>
      <p:pic>
        <p:nvPicPr>
          <p:cNvPr id="4" name="Picture 3" descr="C:\Documents and Settings\carcassi\Desktop\nuvola-1.0.tar\nuvola\128x128\apps\kcmkwm.png"/>
          <p:cNvPicPr>
            <a:picLocks noChangeAspect="1" noChangeArrowheads="1"/>
          </p:cNvPicPr>
          <p:nvPr/>
        </p:nvPicPr>
        <p:blipFill>
          <a:blip r:embed="rId2"/>
          <a:srcRect/>
          <a:stretch>
            <a:fillRect/>
          </a:stretch>
        </p:blipFill>
        <p:spPr bwMode="auto">
          <a:xfrm>
            <a:off x="1045464" y="3653375"/>
            <a:ext cx="1219200" cy="1219200"/>
          </a:xfrm>
          <a:prstGeom prst="rect">
            <a:avLst/>
          </a:prstGeom>
          <a:noFill/>
        </p:spPr>
      </p:pic>
      <p:pic>
        <p:nvPicPr>
          <p:cNvPr id="8" name="Picture 3" descr="C:\Documents and Settings\carcassi\Desktop\nuvola-1.0.tar\nuvola\128x128\apps\kmix.png"/>
          <p:cNvPicPr>
            <a:picLocks noChangeAspect="1" noChangeArrowheads="1"/>
          </p:cNvPicPr>
          <p:nvPr/>
        </p:nvPicPr>
        <p:blipFill>
          <a:blip r:embed="rId3"/>
          <a:srcRect/>
          <a:stretch>
            <a:fillRect/>
          </a:stretch>
        </p:blipFill>
        <p:spPr bwMode="auto">
          <a:xfrm flipH="1">
            <a:off x="3182112" y="2200430"/>
            <a:ext cx="914400" cy="914400"/>
          </a:xfrm>
          <a:prstGeom prst="rect">
            <a:avLst/>
          </a:prstGeom>
          <a:noFill/>
        </p:spPr>
      </p:pic>
      <p:pic>
        <p:nvPicPr>
          <p:cNvPr id="9" name="Picture 4" descr="C:\Documents and Settings\carcassi\Desktop\nuvola-1.0.tar\nuvola\128x128\filesystems\trashcan_empty.png"/>
          <p:cNvPicPr>
            <a:picLocks noChangeAspect="1" noChangeArrowheads="1"/>
          </p:cNvPicPr>
          <p:nvPr/>
        </p:nvPicPr>
        <p:blipFill>
          <a:blip r:embed="rId4"/>
          <a:srcRect/>
          <a:stretch>
            <a:fillRect/>
          </a:stretch>
        </p:blipFill>
        <p:spPr bwMode="auto">
          <a:xfrm>
            <a:off x="6851904" y="2023646"/>
            <a:ext cx="1219200" cy="1219200"/>
          </a:xfrm>
          <a:prstGeom prst="rect">
            <a:avLst/>
          </a:prstGeom>
          <a:noFill/>
        </p:spPr>
      </p:pic>
      <p:cxnSp>
        <p:nvCxnSpPr>
          <p:cNvPr id="12" name="Straight Arrow Connector 11"/>
          <p:cNvCxnSpPr>
            <a:cxnSpLocks/>
          </p:cNvCxnSpPr>
          <p:nvPr/>
        </p:nvCxnSpPr>
        <p:spPr bwMode="auto">
          <a:xfrm flipH="1">
            <a:off x="2428876" y="3070634"/>
            <a:ext cx="637348" cy="574774"/>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cxnSp>
        <p:nvCxnSpPr>
          <p:cNvPr id="13" name="Straight Arrow Connector 12"/>
          <p:cNvCxnSpPr>
            <a:cxnSpLocks/>
          </p:cNvCxnSpPr>
          <p:nvPr/>
        </p:nvCxnSpPr>
        <p:spPr bwMode="auto">
          <a:xfrm>
            <a:off x="4712285" y="2858570"/>
            <a:ext cx="2078711" cy="0"/>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cxnSp>
        <p:nvCxnSpPr>
          <p:cNvPr id="18" name="Straight Arrow Connector 17"/>
          <p:cNvCxnSpPr>
            <a:cxnSpLocks/>
          </p:cNvCxnSpPr>
          <p:nvPr/>
        </p:nvCxnSpPr>
        <p:spPr bwMode="auto">
          <a:xfrm flipH="1" flipV="1">
            <a:off x="8150352" y="2810256"/>
            <a:ext cx="1321308" cy="914174"/>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sp>
        <p:nvSpPr>
          <p:cNvPr id="20" name="TextBox 19"/>
          <p:cNvSpPr txBox="1"/>
          <p:nvPr/>
        </p:nvSpPr>
        <p:spPr>
          <a:xfrm>
            <a:off x="3112922" y="1819430"/>
            <a:ext cx="1472839"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Rate </a:t>
            </a:r>
            <a:r>
              <a:rPr lang="en-US" sz="1600" b="1" dirty="0" err="1">
                <a:ln w="19050">
                  <a:noFill/>
                  <a:prstDash val="solid"/>
                </a:ln>
                <a:effectLst>
                  <a:outerShdw blurRad="50000" dist="50800" dir="7500000" algn="tl">
                    <a:srgbClr val="000000">
                      <a:shade val="5000"/>
                      <a:alpha val="35000"/>
                    </a:srgbClr>
                  </a:outerShdw>
                </a:effectLst>
              </a:rPr>
              <a:t>decoupler</a:t>
            </a:r>
            <a:endParaRPr lang="en-US" sz="1600" b="1" dirty="0">
              <a:ln w="19050">
                <a:noFill/>
                <a:prstDash val="solid"/>
              </a:ln>
              <a:effectLst>
                <a:outerShdw blurRad="50000" dist="50800" dir="7500000" algn="tl">
                  <a:srgbClr val="000000">
                    <a:shade val="5000"/>
                    <a:alpha val="35000"/>
                  </a:srgbClr>
                </a:outerShdw>
              </a:effectLst>
            </a:endParaRPr>
          </a:p>
        </p:txBody>
      </p:sp>
      <p:sp>
        <p:nvSpPr>
          <p:cNvPr id="21" name="TextBox 20"/>
          <p:cNvSpPr txBox="1"/>
          <p:nvPr/>
        </p:nvSpPr>
        <p:spPr>
          <a:xfrm>
            <a:off x="6988650" y="1518613"/>
            <a:ext cx="1024961"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Collectors</a:t>
            </a:r>
          </a:p>
        </p:txBody>
      </p:sp>
      <p:pic>
        <p:nvPicPr>
          <p:cNvPr id="26" name="Picture 2" descr="C:\Documents and Settings\carcassi\Desktop\nuvola-1.0.tar\nuvola\128x128\apps\clock.png"/>
          <p:cNvPicPr>
            <a:picLocks noChangeAspect="1" noChangeArrowheads="1"/>
          </p:cNvPicPr>
          <p:nvPr/>
        </p:nvPicPr>
        <p:blipFill>
          <a:blip r:embed="rId5"/>
          <a:srcRect/>
          <a:stretch>
            <a:fillRect/>
          </a:stretch>
        </p:blipFill>
        <p:spPr bwMode="auto">
          <a:xfrm>
            <a:off x="4020312" y="2200430"/>
            <a:ext cx="304800" cy="304800"/>
          </a:xfrm>
          <a:prstGeom prst="rect">
            <a:avLst/>
          </a:prstGeom>
          <a:noFill/>
        </p:spPr>
      </p:pic>
      <p:cxnSp>
        <p:nvCxnSpPr>
          <p:cNvPr id="28" name="Straight Connector 27"/>
          <p:cNvCxnSpPr/>
          <p:nvPr/>
        </p:nvCxnSpPr>
        <p:spPr bwMode="auto">
          <a:xfrm>
            <a:off x="7463833" y="1524000"/>
            <a:ext cx="0" cy="4876800"/>
          </a:xfrm>
          <a:prstGeom prst="line">
            <a:avLst/>
          </a:prstGeom>
          <a:ln>
            <a:prstDash val="dash"/>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29" name="TextBox 28"/>
          <p:cNvSpPr txBox="1"/>
          <p:nvPr/>
        </p:nvSpPr>
        <p:spPr>
          <a:xfrm>
            <a:off x="8570130" y="5638801"/>
            <a:ext cx="2110258" cy="584775"/>
          </a:xfrm>
          <a:prstGeom prst="rect">
            <a:avLst/>
          </a:prstGeom>
          <a:noFill/>
        </p:spPr>
        <p:txBody>
          <a:bodyPr wrap="none" rtlCol="0">
            <a:spAutoFit/>
          </a:bodyPr>
          <a:lstStyle/>
          <a:p>
            <a:r>
              <a:rPr lang="en-US" sz="3200" b="1" dirty="0">
                <a:ln w="19050">
                  <a:noFill/>
                  <a:prstDash val="solid"/>
                </a:ln>
                <a:effectLst>
                  <a:outerShdw blurRad="50000" dist="50800" dir="7500000" algn="tl">
                    <a:srgbClr val="000000">
                      <a:shade val="5000"/>
                      <a:alpha val="35000"/>
                    </a:srgbClr>
                  </a:outerShdw>
                </a:effectLst>
              </a:rPr>
              <a:t>Source rate</a:t>
            </a:r>
          </a:p>
        </p:txBody>
      </p:sp>
      <p:sp>
        <p:nvSpPr>
          <p:cNvPr id="30" name="TextBox 29"/>
          <p:cNvSpPr txBox="1"/>
          <p:nvPr/>
        </p:nvSpPr>
        <p:spPr>
          <a:xfrm>
            <a:off x="2725233" y="5638801"/>
            <a:ext cx="2254143" cy="584775"/>
          </a:xfrm>
          <a:prstGeom prst="rect">
            <a:avLst/>
          </a:prstGeom>
          <a:noFill/>
        </p:spPr>
        <p:txBody>
          <a:bodyPr wrap="none" rtlCol="0">
            <a:spAutoFit/>
          </a:bodyPr>
          <a:lstStyle/>
          <a:p>
            <a:r>
              <a:rPr lang="en-US" sz="3200" b="1" dirty="0">
                <a:ln w="19050">
                  <a:noFill/>
                  <a:prstDash val="solid"/>
                </a:ln>
                <a:effectLst>
                  <a:outerShdw blurRad="50000" dist="50800" dir="7500000" algn="tl">
                    <a:srgbClr val="000000">
                      <a:shade val="5000"/>
                      <a:alpha val="35000"/>
                    </a:srgbClr>
                  </a:outerShdw>
                </a:effectLst>
              </a:rPr>
              <a:t>Desired rate</a:t>
            </a:r>
          </a:p>
        </p:txBody>
      </p:sp>
      <p:cxnSp>
        <p:nvCxnSpPr>
          <p:cNvPr id="41" name="Straight Arrow Connector 40">
            <a:extLst>
              <a:ext uri="{FF2B5EF4-FFF2-40B4-BE49-F238E27FC236}">
                <a16:creationId xmlns="" xmlns:a16="http://schemas.microsoft.com/office/drawing/2014/main" id="{3BF98883-2D82-4FF5-9C3C-0B2178040B77}"/>
              </a:ext>
            </a:extLst>
          </p:cNvPr>
          <p:cNvCxnSpPr>
            <a:cxnSpLocks/>
          </p:cNvCxnSpPr>
          <p:nvPr/>
        </p:nvCxnSpPr>
        <p:spPr bwMode="auto">
          <a:xfrm flipH="1">
            <a:off x="4696970" y="2243328"/>
            <a:ext cx="2094026" cy="0"/>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sp>
        <p:nvSpPr>
          <p:cNvPr id="45" name="TextBox 44">
            <a:extLst>
              <a:ext uri="{FF2B5EF4-FFF2-40B4-BE49-F238E27FC236}">
                <a16:creationId xmlns="" xmlns:a16="http://schemas.microsoft.com/office/drawing/2014/main" id="{EBAD84E1-1AD8-4AA0-BCF8-AD00BCEBABA8}"/>
              </a:ext>
            </a:extLst>
          </p:cNvPr>
          <p:cNvSpPr txBox="1"/>
          <p:nvPr/>
        </p:nvSpPr>
        <p:spPr>
          <a:xfrm>
            <a:off x="947327" y="3390448"/>
            <a:ext cx="1403013"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Client callback</a:t>
            </a:r>
          </a:p>
        </p:txBody>
      </p:sp>
      <p:pic>
        <p:nvPicPr>
          <p:cNvPr id="46" name="Picture 2" descr="C:\Documents and Settings\carcassi\Desktop\logo101.gif">
            <a:extLst>
              <a:ext uri="{FF2B5EF4-FFF2-40B4-BE49-F238E27FC236}">
                <a16:creationId xmlns="" xmlns:a16="http://schemas.microsoft.com/office/drawing/2014/main" id="{B3D89377-D291-4A19-B19F-9B2B21703C99}"/>
              </a:ext>
            </a:extLst>
          </p:cNvPr>
          <p:cNvPicPr>
            <a:picLocks noChangeAspect="1" noChangeArrowheads="1"/>
          </p:cNvPicPr>
          <p:nvPr/>
        </p:nvPicPr>
        <p:blipFill>
          <a:blip r:embed="rId6"/>
          <a:srcRect/>
          <a:stretch>
            <a:fillRect/>
          </a:stretch>
        </p:blipFill>
        <p:spPr bwMode="auto">
          <a:xfrm>
            <a:off x="9860893" y="3300950"/>
            <a:ext cx="962025" cy="962025"/>
          </a:xfrm>
          <a:prstGeom prst="rect">
            <a:avLst/>
          </a:prstGeom>
          <a:noFill/>
        </p:spPr>
      </p:pic>
      <p:sp>
        <p:nvSpPr>
          <p:cNvPr id="7" name="TextBox 6">
            <a:extLst>
              <a:ext uri="{FF2B5EF4-FFF2-40B4-BE49-F238E27FC236}">
                <a16:creationId xmlns="" xmlns:a16="http://schemas.microsoft.com/office/drawing/2014/main" id="{FBFA73CE-1518-4D3E-9F35-3EA4B7019278}"/>
              </a:ext>
            </a:extLst>
          </p:cNvPr>
          <p:cNvSpPr txBox="1"/>
          <p:nvPr/>
        </p:nvSpPr>
        <p:spPr>
          <a:xfrm>
            <a:off x="8263497" y="550013"/>
            <a:ext cx="3702232" cy="1200329"/>
          </a:xfrm>
          <a:prstGeom prst="rect">
            <a:avLst/>
          </a:prstGeom>
          <a:noFill/>
        </p:spPr>
        <p:txBody>
          <a:bodyPr wrap="none" rtlCol="0">
            <a:spAutoFit/>
          </a:bodyPr>
          <a:lstStyle/>
          <a:p>
            <a:pPr algn="r"/>
            <a:r>
              <a:rPr lang="en-US" sz="3600" dirty="0"/>
              <a:t>Monitor one PV</a:t>
            </a:r>
            <a:br>
              <a:rPr lang="en-US" sz="3600" dirty="0"/>
            </a:br>
            <a:r>
              <a:rPr lang="en-US" sz="3600" dirty="0"/>
              <a:t>with no processing</a:t>
            </a:r>
          </a:p>
        </p:txBody>
      </p:sp>
    </p:spTree>
    <p:extLst>
      <p:ext uri="{BB962C8B-B14F-4D97-AF65-F5344CB8AC3E}">
        <p14:creationId xmlns:p14="http://schemas.microsoft.com/office/powerpoint/2010/main" val="804758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GPClient</a:t>
            </a:r>
            <a:endParaRPr lang="en-US" dirty="0"/>
          </a:p>
        </p:txBody>
      </p:sp>
      <p:pic>
        <p:nvPicPr>
          <p:cNvPr id="4" name="Picture 3" descr="C:\Documents and Settings\carcassi\Desktop\nuvola-1.0.tar\nuvola\128x128\apps\kcmkwm.png"/>
          <p:cNvPicPr>
            <a:picLocks noChangeAspect="1" noChangeArrowheads="1"/>
          </p:cNvPicPr>
          <p:nvPr/>
        </p:nvPicPr>
        <p:blipFill>
          <a:blip r:embed="rId2"/>
          <a:srcRect/>
          <a:stretch>
            <a:fillRect/>
          </a:stretch>
        </p:blipFill>
        <p:spPr bwMode="auto">
          <a:xfrm>
            <a:off x="1045464" y="3653375"/>
            <a:ext cx="1219200" cy="1219200"/>
          </a:xfrm>
          <a:prstGeom prst="rect">
            <a:avLst/>
          </a:prstGeom>
          <a:noFill/>
        </p:spPr>
      </p:pic>
      <p:pic>
        <p:nvPicPr>
          <p:cNvPr id="8" name="Picture 3" descr="C:\Documents and Settings\carcassi\Desktop\nuvola-1.0.tar\nuvola\128x128\apps\kmix.png"/>
          <p:cNvPicPr>
            <a:picLocks noChangeAspect="1" noChangeArrowheads="1"/>
          </p:cNvPicPr>
          <p:nvPr/>
        </p:nvPicPr>
        <p:blipFill>
          <a:blip r:embed="rId3"/>
          <a:srcRect/>
          <a:stretch>
            <a:fillRect/>
          </a:stretch>
        </p:blipFill>
        <p:spPr bwMode="auto">
          <a:xfrm flipH="1">
            <a:off x="3182112" y="2200430"/>
            <a:ext cx="914400" cy="914400"/>
          </a:xfrm>
          <a:prstGeom prst="rect">
            <a:avLst/>
          </a:prstGeom>
          <a:noFill/>
        </p:spPr>
      </p:pic>
      <p:pic>
        <p:nvPicPr>
          <p:cNvPr id="9" name="Picture 4" descr="C:\Documents and Settings\carcassi\Desktop\nuvola-1.0.tar\nuvola\128x128\filesystems\trashcan_empty.png"/>
          <p:cNvPicPr>
            <a:picLocks noChangeAspect="1" noChangeArrowheads="1"/>
          </p:cNvPicPr>
          <p:nvPr/>
        </p:nvPicPr>
        <p:blipFill>
          <a:blip r:embed="rId4"/>
          <a:srcRect/>
          <a:stretch>
            <a:fillRect/>
          </a:stretch>
        </p:blipFill>
        <p:spPr bwMode="auto">
          <a:xfrm>
            <a:off x="6851904" y="2023646"/>
            <a:ext cx="1219200" cy="1219200"/>
          </a:xfrm>
          <a:prstGeom prst="rect">
            <a:avLst/>
          </a:prstGeom>
          <a:noFill/>
        </p:spPr>
      </p:pic>
      <p:cxnSp>
        <p:nvCxnSpPr>
          <p:cNvPr id="12" name="Straight Arrow Connector 11"/>
          <p:cNvCxnSpPr>
            <a:cxnSpLocks/>
          </p:cNvCxnSpPr>
          <p:nvPr/>
        </p:nvCxnSpPr>
        <p:spPr bwMode="auto">
          <a:xfrm flipH="1">
            <a:off x="2428876" y="3070634"/>
            <a:ext cx="637348" cy="574774"/>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cxnSp>
        <p:nvCxnSpPr>
          <p:cNvPr id="13" name="Straight Arrow Connector 12"/>
          <p:cNvCxnSpPr>
            <a:cxnSpLocks/>
          </p:cNvCxnSpPr>
          <p:nvPr/>
        </p:nvCxnSpPr>
        <p:spPr bwMode="auto">
          <a:xfrm>
            <a:off x="4712285" y="2858570"/>
            <a:ext cx="2078711" cy="0"/>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cxnSp>
        <p:nvCxnSpPr>
          <p:cNvPr id="18" name="Straight Arrow Connector 17"/>
          <p:cNvCxnSpPr>
            <a:cxnSpLocks/>
          </p:cNvCxnSpPr>
          <p:nvPr/>
        </p:nvCxnSpPr>
        <p:spPr bwMode="auto">
          <a:xfrm flipH="1" flipV="1">
            <a:off x="8150352" y="2810256"/>
            <a:ext cx="1321308" cy="914174"/>
          </a:xfrm>
          <a:prstGeom prst="straightConnector1">
            <a:avLst/>
          </a:prstGeom>
          <a:solidFill>
            <a:schemeClr val="accent1"/>
          </a:solidFill>
          <a:ln w="44450" cap="flat" cmpd="sng" algn="ctr">
            <a:solidFill>
              <a:schemeClr val="accent6">
                <a:lumMod val="75000"/>
              </a:schemeClr>
            </a:solidFill>
            <a:prstDash val="solid"/>
            <a:round/>
            <a:headEnd type="none" w="med" len="med"/>
            <a:tailEnd type="triangle" w="lg" len="lg"/>
          </a:ln>
          <a:effectLst/>
        </p:spPr>
      </p:cxnSp>
      <p:sp>
        <p:nvSpPr>
          <p:cNvPr id="20" name="TextBox 19"/>
          <p:cNvSpPr txBox="1"/>
          <p:nvPr/>
        </p:nvSpPr>
        <p:spPr>
          <a:xfrm>
            <a:off x="3112922" y="1819430"/>
            <a:ext cx="1472839"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Rate </a:t>
            </a:r>
            <a:r>
              <a:rPr lang="en-US" sz="1600" b="1" dirty="0" err="1">
                <a:ln w="19050">
                  <a:noFill/>
                  <a:prstDash val="solid"/>
                </a:ln>
                <a:effectLst>
                  <a:outerShdw blurRad="50000" dist="50800" dir="7500000" algn="tl">
                    <a:srgbClr val="000000">
                      <a:shade val="5000"/>
                      <a:alpha val="35000"/>
                    </a:srgbClr>
                  </a:outerShdw>
                </a:effectLst>
              </a:rPr>
              <a:t>decoupler</a:t>
            </a:r>
            <a:endParaRPr lang="en-US" sz="1600" b="1" dirty="0">
              <a:ln w="19050">
                <a:noFill/>
                <a:prstDash val="solid"/>
              </a:ln>
              <a:effectLst>
                <a:outerShdw blurRad="50000" dist="50800" dir="7500000" algn="tl">
                  <a:srgbClr val="000000">
                    <a:shade val="5000"/>
                    <a:alpha val="35000"/>
                  </a:srgbClr>
                </a:outerShdw>
              </a:effectLst>
            </a:endParaRPr>
          </a:p>
        </p:txBody>
      </p:sp>
      <p:sp>
        <p:nvSpPr>
          <p:cNvPr id="21" name="TextBox 20"/>
          <p:cNvSpPr txBox="1"/>
          <p:nvPr/>
        </p:nvSpPr>
        <p:spPr>
          <a:xfrm>
            <a:off x="6988650" y="1518613"/>
            <a:ext cx="1024961"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Collectors</a:t>
            </a:r>
          </a:p>
        </p:txBody>
      </p:sp>
      <p:pic>
        <p:nvPicPr>
          <p:cNvPr id="26" name="Picture 2" descr="C:\Documents and Settings\carcassi\Desktop\nuvola-1.0.tar\nuvola\128x128\apps\clock.png"/>
          <p:cNvPicPr>
            <a:picLocks noChangeAspect="1" noChangeArrowheads="1"/>
          </p:cNvPicPr>
          <p:nvPr/>
        </p:nvPicPr>
        <p:blipFill>
          <a:blip r:embed="rId5"/>
          <a:srcRect/>
          <a:stretch>
            <a:fillRect/>
          </a:stretch>
        </p:blipFill>
        <p:spPr bwMode="auto">
          <a:xfrm>
            <a:off x="4020312" y="2200430"/>
            <a:ext cx="304800" cy="304800"/>
          </a:xfrm>
          <a:prstGeom prst="rect">
            <a:avLst/>
          </a:prstGeom>
          <a:noFill/>
        </p:spPr>
      </p:pic>
      <p:cxnSp>
        <p:nvCxnSpPr>
          <p:cNvPr id="28" name="Straight Connector 27"/>
          <p:cNvCxnSpPr/>
          <p:nvPr/>
        </p:nvCxnSpPr>
        <p:spPr bwMode="auto">
          <a:xfrm>
            <a:off x="7463833" y="1524000"/>
            <a:ext cx="0" cy="4876800"/>
          </a:xfrm>
          <a:prstGeom prst="line">
            <a:avLst/>
          </a:prstGeom>
          <a:ln>
            <a:prstDash val="dash"/>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29" name="TextBox 28"/>
          <p:cNvSpPr txBox="1"/>
          <p:nvPr/>
        </p:nvSpPr>
        <p:spPr>
          <a:xfrm>
            <a:off x="8570130" y="5638801"/>
            <a:ext cx="2110258" cy="584775"/>
          </a:xfrm>
          <a:prstGeom prst="rect">
            <a:avLst/>
          </a:prstGeom>
          <a:noFill/>
        </p:spPr>
        <p:txBody>
          <a:bodyPr wrap="none" rtlCol="0">
            <a:spAutoFit/>
          </a:bodyPr>
          <a:lstStyle/>
          <a:p>
            <a:r>
              <a:rPr lang="en-US" sz="3200" b="1" dirty="0">
                <a:ln w="19050">
                  <a:noFill/>
                  <a:prstDash val="solid"/>
                </a:ln>
                <a:effectLst>
                  <a:outerShdw blurRad="50000" dist="50800" dir="7500000" algn="tl">
                    <a:srgbClr val="000000">
                      <a:shade val="5000"/>
                      <a:alpha val="35000"/>
                    </a:srgbClr>
                  </a:outerShdw>
                </a:effectLst>
              </a:rPr>
              <a:t>Source rate</a:t>
            </a:r>
          </a:p>
        </p:txBody>
      </p:sp>
      <p:sp>
        <p:nvSpPr>
          <p:cNvPr id="30" name="TextBox 29"/>
          <p:cNvSpPr txBox="1"/>
          <p:nvPr/>
        </p:nvSpPr>
        <p:spPr>
          <a:xfrm>
            <a:off x="2725233" y="5638801"/>
            <a:ext cx="2254143" cy="584775"/>
          </a:xfrm>
          <a:prstGeom prst="rect">
            <a:avLst/>
          </a:prstGeom>
          <a:noFill/>
        </p:spPr>
        <p:txBody>
          <a:bodyPr wrap="none" rtlCol="0">
            <a:spAutoFit/>
          </a:bodyPr>
          <a:lstStyle/>
          <a:p>
            <a:r>
              <a:rPr lang="en-US" sz="3200" b="1" dirty="0">
                <a:ln w="19050">
                  <a:noFill/>
                  <a:prstDash val="solid"/>
                </a:ln>
                <a:effectLst>
                  <a:outerShdw blurRad="50000" dist="50800" dir="7500000" algn="tl">
                    <a:srgbClr val="000000">
                      <a:shade val="5000"/>
                      <a:alpha val="35000"/>
                    </a:srgbClr>
                  </a:outerShdw>
                </a:effectLst>
              </a:rPr>
              <a:t>Desired rate</a:t>
            </a:r>
          </a:p>
        </p:txBody>
      </p:sp>
      <p:cxnSp>
        <p:nvCxnSpPr>
          <p:cNvPr id="41" name="Straight Arrow Connector 40">
            <a:extLst>
              <a:ext uri="{FF2B5EF4-FFF2-40B4-BE49-F238E27FC236}">
                <a16:creationId xmlns="" xmlns:a16="http://schemas.microsoft.com/office/drawing/2014/main" id="{3BF98883-2D82-4FF5-9C3C-0B2178040B77}"/>
              </a:ext>
            </a:extLst>
          </p:cNvPr>
          <p:cNvCxnSpPr>
            <a:cxnSpLocks/>
          </p:cNvCxnSpPr>
          <p:nvPr/>
        </p:nvCxnSpPr>
        <p:spPr bwMode="auto">
          <a:xfrm flipH="1">
            <a:off x="4696970" y="2243328"/>
            <a:ext cx="2094026" cy="0"/>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sp>
        <p:nvSpPr>
          <p:cNvPr id="45" name="TextBox 44">
            <a:extLst>
              <a:ext uri="{FF2B5EF4-FFF2-40B4-BE49-F238E27FC236}">
                <a16:creationId xmlns="" xmlns:a16="http://schemas.microsoft.com/office/drawing/2014/main" id="{EBAD84E1-1AD8-4AA0-BCF8-AD00BCEBABA8}"/>
              </a:ext>
            </a:extLst>
          </p:cNvPr>
          <p:cNvSpPr txBox="1"/>
          <p:nvPr/>
        </p:nvSpPr>
        <p:spPr>
          <a:xfrm>
            <a:off x="947327" y="3390448"/>
            <a:ext cx="1403013"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Client callback</a:t>
            </a:r>
          </a:p>
        </p:txBody>
      </p:sp>
      <p:pic>
        <p:nvPicPr>
          <p:cNvPr id="46" name="Picture 2" descr="C:\Documents and Settings\carcassi\Desktop\logo101.gif">
            <a:extLst>
              <a:ext uri="{FF2B5EF4-FFF2-40B4-BE49-F238E27FC236}">
                <a16:creationId xmlns="" xmlns:a16="http://schemas.microsoft.com/office/drawing/2014/main" id="{B3D89377-D291-4A19-B19F-9B2B21703C99}"/>
              </a:ext>
            </a:extLst>
          </p:cNvPr>
          <p:cNvPicPr>
            <a:picLocks noChangeAspect="1" noChangeArrowheads="1"/>
          </p:cNvPicPr>
          <p:nvPr/>
        </p:nvPicPr>
        <p:blipFill>
          <a:blip r:embed="rId6"/>
          <a:srcRect/>
          <a:stretch>
            <a:fillRect/>
          </a:stretch>
        </p:blipFill>
        <p:spPr bwMode="auto">
          <a:xfrm>
            <a:off x="9860893" y="3300950"/>
            <a:ext cx="962025" cy="962025"/>
          </a:xfrm>
          <a:prstGeom prst="rect">
            <a:avLst/>
          </a:prstGeom>
          <a:noFill/>
        </p:spPr>
      </p:pic>
      <p:sp>
        <p:nvSpPr>
          <p:cNvPr id="7" name="TextBox 6">
            <a:extLst>
              <a:ext uri="{FF2B5EF4-FFF2-40B4-BE49-F238E27FC236}">
                <a16:creationId xmlns="" xmlns:a16="http://schemas.microsoft.com/office/drawing/2014/main" id="{FBFA73CE-1518-4D3E-9F35-3EA4B7019278}"/>
              </a:ext>
            </a:extLst>
          </p:cNvPr>
          <p:cNvSpPr txBox="1"/>
          <p:nvPr/>
        </p:nvSpPr>
        <p:spPr>
          <a:xfrm>
            <a:off x="7666540" y="550013"/>
            <a:ext cx="4299189" cy="1754326"/>
          </a:xfrm>
          <a:prstGeom prst="rect">
            <a:avLst/>
          </a:prstGeom>
          <a:noFill/>
        </p:spPr>
        <p:txBody>
          <a:bodyPr wrap="none" rtlCol="0">
            <a:spAutoFit/>
          </a:bodyPr>
          <a:lstStyle/>
          <a:p>
            <a:pPr algn="r"/>
            <a:r>
              <a:rPr lang="en-US" sz="3600" dirty="0">
                <a:solidFill>
                  <a:schemeClr val="accent6">
                    <a:lumMod val="75000"/>
                  </a:schemeClr>
                </a:solidFill>
              </a:rPr>
              <a:t>New value from EPICS</a:t>
            </a:r>
          </a:p>
          <a:p>
            <a:pPr algn="r"/>
            <a:r>
              <a:rPr lang="en-US" sz="3600" dirty="0">
                <a:solidFill>
                  <a:schemeClr val="accent6">
                    <a:lumMod val="75000"/>
                  </a:schemeClr>
                </a:solidFill>
              </a:rPr>
              <a:t>is written in</a:t>
            </a:r>
            <a:br>
              <a:rPr lang="en-US" sz="3600" dirty="0">
                <a:solidFill>
                  <a:schemeClr val="accent6">
                    <a:lumMod val="75000"/>
                  </a:schemeClr>
                </a:solidFill>
              </a:rPr>
            </a:br>
            <a:r>
              <a:rPr lang="en-US" sz="3600" dirty="0">
                <a:solidFill>
                  <a:schemeClr val="accent6">
                    <a:lumMod val="75000"/>
                  </a:schemeClr>
                </a:solidFill>
              </a:rPr>
              <a:t>the collector</a:t>
            </a:r>
          </a:p>
        </p:txBody>
      </p:sp>
    </p:spTree>
    <p:extLst>
      <p:ext uri="{BB962C8B-B14F-4D97-AF65-F5344CB8AC3E}">
        <p14:creationId xmlns:p14="http://schemas.microsoft.com/office/powerpoint/2010/main" val="34523078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GPClient</a:t>
            </a:r>
            <a:endParaRPr lang="en-US" dirty="0"/>
          </a:p>
        </p:txBody>
      </p:sp>
      <p:pic>
        <p:nvPicPr>
          <p:cNvPr id="4" name="Picture 3" descr="C:\Documents and Settings\carcassi\Desktop\nuvola-1.0.tar\nuvola\128x128\apps\kcmkwm.png"/>
          <p:cNvPicPr>
            <a:picLocks noChangeAspect="1" noChangeArrowheads="1"/>
          </p:cNvPicPr>
          <p:nvPr/>
        </p:nvPicPr>
        <p:blipFill>
          <a:blip r:embed="rId2"/>
          <a:srcRect/>
          <a:stretch>
            <a:fillRect/>
          </a:stretch>
        </p:blipFill>
        <p:spPr bwMode="auto">
          <a:xfrm>
            <a:off x="1045464" y="3653375"/>
            <a:ext cx="1219200" cy="1219200"/>
          </a:xfrm>
          <a:prstGeom prst="rect">
            <a:avLst/>
          </a:prstGeom>
          <a:noFill/>
        </p:spPr>
      </p:pic>
      <p:pic>
        <p:nvPicPr>
          <p:cNvPr id="8" name="Picture 3" descr="C:\Documents and Settings\carcassi\Desktop\nuvola-1.0.tar\nuvola\128x128\apps\kmix.png"/>
          <p:cNvPicPr>
            <a:picLocks noChangeAspect="1" noChangeArrowheads="1"/>
          </p:cNvPicPr>
          <p:nvPr/>
        </p:nvPicPr>
        <p:blipFill>
          <a:blip r:embed="rId3"/>
          <a:srcRect/>
          <a:stretch>
            <a:fillRect/>
          </a:stretch>
        </p:blipFill>
        <p:spPr bwMode="auto">
          <a:xfrm flipH="1">
            <a:off x="3182112" y="2200430"/>
            <a:ext cx="914400" cy="914400"/>
          </a:xfrm>
          <a:prstGeom prst="rect">
            <a:avLst/>
          </a:prstGeom>
          <a:noFill/>
        </p:spPr>
      </p:pic>
      <p:pic>
        <p:nvPicPr>
          <p:cNvPr id="9" name="Picture 4" descr="C:\Documents and Settings\carcassi\Desktop\nuvola-1.0.tar\nuvola\128x128\filesystems\trashcan_empty.png"/>
          <p:cNvPicPr>
            <a:picLocks noChangeAspect="1" noChangeArrowheads="1"/>
          </p:cNvPicPr>
          <p:nvPr/>
        </p:nvPicPr>
        <p:blipFill>
          <a:blip r:embed="rId4"/>
          <a:srcRect/>
          <a:stretch>
            <a:fillRect/>
          </a:stretch>
        </p:blipFill>
        <p:spPr bwMode="auto">
          <a:xfrm>
            <a:off x="6851904" y="2023646"/>
            <a:ext cx="1219200" cy="1219200"/>
          </a:xfrm>
          <a:prstGeom prst="rect">
            <a:avLst/>
          </a:prstGeom>
          <a:noFill/>
        </p:spPr>
      </p:pic>
      <p:cxnSp>
        <p:nvCxnSpPr>
          <p:cNvPr id="12" name="Straight Arrow Connector 11"/>
          <p:cNvCxnSpPr>
            <a:cxnSpLocks/>
          </p:cNvCxnSpPr>
          <p:nvPr/>
        </p:nvCxnSpPr>
        <p:spPr bwMode="auto">
          <a:xfrm flipH="1">
            <a:off x="2428876" y="3070634"/>
            <a:ext cx="637348" cy="574774"/>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cxnSp>
        <p:nvCxnSpPr>
          <p:cNvPr id="13" name="Straight Arrow Connector 12"/>
          <p:cNvCxnSpPr>
            <a:cxnSpLocks/>
          </p:cNvCxnSpPr>
          <p:nvPr/>
        </p:nvCxnSpPr>
        <p:spPr bwMode="auto">
          <a:xfrm>
            <a:off x="4712285" y="2858570"/>
            <a:ext cx="2078711" cy="0"/>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cxnSp>
        <p:nvCxnSpPr>
          <p:cNvPr id="18" name="Straight Arrow Connector 17"/>
          <p:cNvCxnSpPr>
            <a:cxnSpLocks/>
          </p:cNvCxnSpPr>
          <p:nvPr/>
        </p:nvCxnSpPr>
        <p:spPr bwMode="auto">
          <a:xfrm flipH="1" flipV="1">
            <a:off x="8150352" y="2810256"/>
            <a:ext cx="1321308" cy="914174"/>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sp>
        <p:nvSpPr>
          <p:cNvPr id="20" name="TextBox 19"/>
          <p:cNvSpPr txBox="1"/>
          <p:nvPr/>
        </p:nvSpPr>
        <p:spPr>
          <a:xfrm>
            <a:off x="3112922" y="1819430"/>
            <a:ext cx="1472839"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Rate </a:t>
            </a:r>
            <a:r>
              <a:rPr lang="en-US" sz="1600" b="1" dirty="0" err="1">
                <a:ln w="19050">
                  <a:noFill/>
                  <a:prstDash val="solid"/>
                </a:ln>
                <a:effectLst>
                  <a:outerShdw blurRad="50000" dist="50800" dir="7500000" algn="tl">
                    <a:srgbClr val="000000">
                      <a:shade val="5000"/>
                      <a:alpha val="35000"/>
                    </a:srgbClr>
                  </a:outerShdw>
                </a:effectLst>
              </a:rPr>
              <a:t>decoupler</a:t>
            </a:r>
            <a:endParaRPr lang="en-US" sz="1600" b="1" dirty="0">
              <a:ln w="19050">
                <a:noFill/>
                <a:prstDash val="solid"/>
              </a:ln>
              <a:effectLst>
                <a:outerShdw blurRad="50000" dist="50800" dir="7500000" algn="tl">
                  <a:srgbClr val="000000">
                    <a:shade val="5000"/>
                    <a:alpha val="35000"/>
                  </a:srgbClr>
                </a:outerShdw>
              </a:effectLst>
            </a:endParaRPr>
          </a:p>
        </p:txBody>
      </p:sp>
      <p:sp>
        <p:nvSpPr>
          <p:cNvPr id="21" name="TextBox 20"/>
          <p:cNvSpPr txBox="1"/>
          <p:nvPr/>
        </p:nvSpPr>
        <p:spPr>
          <a:xfrm>
            <a:off x="6988650" y="1518613"/>
            <a:ext cx="1024961"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Collectors</a:t>
            </a:r>
          </a:p>
        </p:txBody>
      </p:sp>
      <p:pic>
        <p:nvPicPr>
          <p:cNvPr id="26" name="Picture 2" descr="C:\Documents and Settings\carcassi\Desktop\nuvola-1.0.tar\nuvola\128x128\apps\clock.png"/>
          <p:cNvPicPr>
            <a:picLocks noChangeAspect="1" noChangeArrowheads="1"/>
          </p:cNvPicPr>
          <p:nvPr/>
        </p:nvPicPr>
        <p:blipFill>
          <a:blip r:embed="rId5"/>
          <a:srcRect/>
          <a:stretch>
            <a:fillRect/>
          </a:stretch>
        </p:blipFill>
        <p:spPr bwMode="auto">
          <a:xfrm>
            <a:off x="4020312" y="2200430"/>
            <a:ext cx="304800" cy="304800"/>
          </a:xfrm>
          <a:prstGeom prst="rect">
            <a:avLst/>
          </a:prstGeom>
          <a:noFill/>
        </p:spPr>
      </p:pic>
      <p:cxnSp>
        <p:nvCxnSpPr>
          <p:cNvPr id="28" name="Straight Connector 27"/>
          <p:cNvCxnSpPr/>
          <p:nvPr/>
        </p:nvCxnSpPr>
        <p:spPr bwMode="auto">
          <a:xfrm>
            <a:off x="7463833" y="1524000"/>
            <a:ext cx="0" cy="4876800"/>
          </a:xfrm>
          <a:prstGeom prst="line">
            <a:avLst/>
          </a:prstGeom>
          <a:ln>
            <a:prstDash val="dash"/>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29" name="TextBox 28"/>
          <p:cNvSpPr txBox="1"/>
          <p:nvPr/>
        </p:nvSpPr>
        <p:spPr>
          <a:xfrm>
            <a:off x="8570130" y="5638801"/>
            <a:ext cx="2110258" cy="584775"/>
          </a:xfrm>
          <a:prstGeom prst="rect">
            <a:avLst/>
          </a:prstGeom>
          <a:noFill/>
        </p:spPr>
        <p:txBody>
          <a:bodyPr wrap="none" rtlCol="0">
            <a:spAutoFit/>
          </a:bodyPr>
          <a:lstStyle/>
          <a:p>
            <a:r>
              <a:rPr lang="en-US" sz="3200" b="1" dirty="0">
                <a:ln w="19050">
                  <a:noFill/>
                  <a:prstDash val="solid"/>
                </a:ln>
                <a:effectLst>
                  <a:outerShdw blurRad="50000" dist="50800" dir="7500000" algn="tl">
                    <a:srgbClr val="000000">
                      <a:shade val="5000"/>
                      <a:alpha val="35000"/>
                    </a:srgbClr>
                  </a:outerShdw>
                </a:effectLst>
              </a:rPr>
              <a:t>Source rate</a:t>
            </a:r>
          </a:p>
        </p:txBody>
      </p:sp>
      <p:sp>
        <p:nvSpPr>
          <p:cNvPr id="30" name="TextBox 29"/>
          <p:cNvSpPr txBox="1"/>
          <p:nvPr/>
        </p:nvSpPr>
        <p:spPr>
          <a:xfrm>
            <a:off x="2725233" y="5638801"/>
            <a:ext cx="2254143" cy="584775"/>
          </a:xfrm>
          <a:prstGeom prst="rect">
            <a:avLst/>
          </a:prstGeom>
          <a:noFill/>
        </p:spPr>
        <p:txBody>
          <a:bodyPr wrap="none" rtlCol="0">
            <a:spAutoFit/>
          </a:bodyPr>
          <a:lstStyle/>
          <a:p>
            <a:r>
              <a:rPr lang="en-US" sz="3200" b="1" dirty="0">
                <a:ln w="19050">
                  <a:noFill/>
                  <a:prstDash val="solid"/>
                </a:ln>
                <a:effectLst>
                  <a:outerShdw blurRad="50000" dist="50800" dir="7500000" algn="tl">
                    <a:srgbClr val="000000">
                      <a:shade val="5000"/>
                      <a:alpha val="35000"/>
                    </a:srgbClr>
                  </a:outerShdw>
                </a:effectLst>
              </a:rPr>
              <a:t>Desired rate</a:t>
            </a:r>
          </a:p>
        </p:txBody>
      </p:sp>
      <p:cxnSp>
        <p:nvCxnSpPr>
          <p:cNvPr id="41" name="Straight Arrow Connector 40">
            <a:extLst>
              <a:ext uri="{FF2B5EF4-FFF2-40B4-BE49-F238E27FC236}">
                <a16:creationId xmlns="" xmlns:a16="http://schemas.microsoft.com/office/drawing/2014/main" id="{3BF98883-2D82-4FF5-9C3C-0B2178040B77}"/>
              </a:ext>
            </a:extLst>
          </p:cNvPr>
          <p:cNvCxnSpPr>
            <a:cxnSpLocks/>
          </p:cNvCxnSpPr>
          <p:nvPr/>
        </p:nvCxnSpPr>
        <p:spPr bwMode="auto">
          <a:xfrm flipH="1">
            <a:off x="4696970" y="2243328"/>
            <a:ext cx="2094026" cy="0"/>
          </a:xfrm>
          <a:prstGeom prst="straightConnector1">
            <a:avLst/>
          </a:prstGeom>
          <a:solidFill>
            <a:schemeClr val="accent1"/>
          </a:solidFill>
          <a:ln w="44450" cap="flat" cmpd="sng" algn="ctr">
            <a:solidFill>
              <a:schemeClr val="accent6">
                <a:lumMod val="75000"/>
              </a:schemeClr>
            </a:solidFill>
            <a:prstDash val="solid"/>
            <a:round/>
            <a:headEnd type="none" w="med" len="med"/>
            <a:tailEnd type="triangle" w="lg" len="lg"/>
          </a:ln>
          <a:effectLst/>
        </p:spPr>
      </p:cxnSp>
      <p:sp>
        <p:nvSpPr>
          <p:cNvPr id="45" name="TextBox 44">
            <a:extLst>
              <a:ext uri="{FF2B5EF4-FFF2-40B4-BE49-F238E27FC236}">
                <a16:creationId xmlns="" xmlns:a16="http://schemas.microsoft.com/office/drawing/2014/main" id="{EBAD84E1-1AD8-4AA0-BCF8-AD00BCEBABA8}"/>
              </a:ext>
            </a:extLst>
          </p:cNvPr>
          <p:cNvSpPr txBox="1"/>
          <p:nvPr/>
        </p:nvSpPr>
        <p:spPr>
          <a:xfrm>
            <a:off x="947327" y="3390448"/>
            <a:ext cx="1403013"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Client callback</a:t>
            </a:r>
          </a:p>
        </p:txBody>
      </p:sp>
      <p:pic>
        <p:nvPicPr>
          <p:cNvPr id="46" name="Picture 2" descr="C:\Documents and Settings\carcassi\Desktop\logo101.gif">
            <a:extLst>
              <a:ext uri="{FF2B5EF4-FFF2-40B4-BE49-F238E27FC236}">
                <a16:creationId xmlns="" xmlns:a16="http://schemas.microsoft.com/office/drawing/2014/main" id="{B3D89377-D291-4A19-B19F-9B2B21703C99}"/>
              </a:ext>
            </a:extLst>
          </p:cNvPr>
          <p:cNvPicPr>
            <a:picLocks noChangeAspect="1" noChangeArrowheads="1"/>
          </p:cNvPicPr>
          <p:nvPr/>
        </p:nvPicPr>
        <p:blipFill>
          <a:blip r:embed="rId6"/>
          <a:srcRect/>
          <a:stretch>
            <a:fillRect/>
          </a:stretch>
        </p:blipFill>
        <p:spPr bwMode="auto">
          <a:xfrm>
            <a:off x="9860893" y="3300950"/>
            <a:ext cx="962025" cy="962025"/>
          </a:xfrm>
          <a:prstGeom prst="rect">
            <a:avLst/>
          </a:prstGeom>
          <a:noFill/>
        </p:spPr>
      </p:pic>
      <p:sp>
        <p:nvSpPr>
          <p:cNvPr id="7" name="TextBox 6">
            <a:extLst>
              <a:ext uri="{FF2B5EF4-FFF2-40B4-BE49-F238E27FC236}">
                <a16:creationId xmlns="" xmlns:a16="http://schemas.microsoft.com/office/drawing/2014/main" id="{FBFA73CE-1518-4D3E-9F35-3EA4B7019278}"/>
              </a:ext>
            </a:extLst>
          </p:cNvPr>
          <p:cNvSpPr txBox="1"/>
          <p:nvPr/>
        </p:nvSpPr>
        <p:spPr>
          <a:xfrm>
            <a:off x="8593973" y="550013"/>
            <a:ext cx="3371756" cy="1200329"/>
          </a:xfrm>
          <a:prstGeom prst="rect">
            <a:avLst/>
          </a:prstGeom>
          <a:noFill/>
        </p:spPr>
        <p:txBody>
          <a:bodyPr wrap="none" rtlCol="0">
            <a:spAutoFit/>
          </a:bodyPr>
          <a:lstStyle/>
          <a:p>
            <a:pPr algn="r"/>
            <a:r>
              <a:rPr lang="en-US" sz="3600" dirty="0">
                <a:solidFill>
                  <a:schemeClr val="accent6">
                    <a:lumMod val="75000"/>
                  </a:schemeClr>
                </a:solidFill>
              </a:rPr>
              <a:t>Collector notifies</a:t>
            </a:r>
          </a:p>
          <a:p>
            <a:pPr algn="r"/>
            <a:r>
              <a:rPr lang="en-US" sz="3600" dirty="0">
                <a:solidFill>
                  <a:schemeClr val="accent6">
                    <a:lumMod val="75000"/>
                  </a:schemeClr>
                </a:solidFill>
              </a:rPr>
              <a:t>rate </a:t>
            </a:r>
            <a:r>
              <a:rPr lang="en-US" sz="3600" dirty="0" err="1">
                <a:solidFill>
                  <a:schemeClr val="accent6">
                    <a:lumMod val="75000"/>
                  </a:schemeClr>
                </a:solidFill>
              </a:rPr>
              <a:t>decoupler</a:t>
            </a:r>
            <a:endParaRPr lang="en-US" sz="3600" dirty="0">
              <a:solidFill>
                <a:schemeClr val="accent6">
                  <a:lumMod val="75000"/>
                </a:schemeClr>
              </a:solidFill>
            </a:endParaRPr>
          </a:p>
        </p:txBody>
      </p:sp>
    </p:spTree>
    <p:extLst>
      <p:ext uri="{BB962C8B-B14F-4D97-AF65-F5344CB8AC3E}">
        <p14:creationId xmlns:p14="http://schemas.microsoft.com/office/powerpoint/2010/main" val="3903937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GPClient</a:t>
            </a:r>
            <a:endParaRPr lang="en-US" dirty="0"/>
          </a:p>
        </p:txBody>
      </p:sp>
      <p:pic>
        <p:nvPicPr>
          <p:cNvPr id="4" name="Picture 3" descr="C:\Documents and Settings\carcassi\Desktop\nuvola-1.0.tar\nuvola\128x128\apps\kcmkwm.png"/>
          <p:cNvPicPr>
            <a:picLocks noChangeAspect="1" noChangeArrowheads="1"/>
          </p:cNvPicPr>
          <p:nvPr/>
        </p:nvPicPr>
        <p:blipFill>
          <a:blip r:embed="rId2"/>
          <a:srcRect/>
          <a:stretch>
            <a:fillRect/>
          </a:stretch>
        </p:blipFill>
        <p:spPr bwMode="auto">
          <a:xfrm>
            <a:off x="1045464" y="3653375"/>
            <a:ext cx="1219200" cy="1219200"/>
          </a:xfrm>
          <a:prstGeom prst="rect">
            <a:avLst/>
          </a:prstGeom>
          <a:noFill/>
        </p:spPr>
      </p:pic>
      <p:pic>
        <p:nvPicPr>
          <p:cNvPr id="8" name="Picture 3" descr="C:\Documents and Settings\carcassi\Desktop\nuvola-1.0.tar\nuvola\128x128\apps\kmix.png"/>
          <p:cNvPicPr>
            <a:picLocks noChangeAspect="1" noChangeArrowheads="1"/>
          </p:cNvPicPr>
          <p:nvPr/>
        </p:nvPicPr>
        <p:blipFill>
          <a:blip r:embed="rId3"/>
          <a:srcRect/>
          <a:stretch>
            <a:fillRect/>
          </a:stretch>
        </p:blipFill>
        <p:spPr bwMode="auto">
          <a:xfrm flipH="1">
            <a:off x="3182112" y="2200430"/>
            <a:ext cx="914400" cy="914400"/>
          </a:xfrm>
          <a:prstGeom prst="rect">
            <a:avLst/>
          </a:prstGeom>
          <a:noFill/>
        </p:spPr>
      </p:pic>
      <p:pic>
        <p:nvPicPr>
          <p:cNvPr id="9" name="Picture 4" descr="C:\Documents and Settings\carcassi\Desktop\nuvola-1.0.tar\nuvola\128x128\filesystems\trashcan_empty.png"/>
          <p:cNvPicPr>
            <a:picLocks noChangeAspect="1" noChangeArrowheads="1"/>
          </p:cNvPicPr>
          <p:nvPr/>
        </p:nvPicPr>
        <p:blipFill>
          <a:blip r:embed="rId4"/>
          <a:srcRect/>
          <a:stretch>
            <a:fillRect/>
          </a:stretch>
        </p:blipFill>
        <p:spPr bwMode="auto">
          <a:xfrm>
            <a:off x="6851904" y="2023646"/>
            <a:ext cx="1219200" cy="1219200"/>
          </a:xfrm>
          <a:prstGeom prst="rect">
            <a:avLst/>
          </a:prstGeom>
          <a:noFill/>
        </p:spPr>
      </p:pic>
      <p:cxnSp>
        <p:nvCxnSpPr>
          <p:cNvPr id="12" name="Straight Arrow Connector 11"/>
          <p:cNvCxnSpPr>
            <a:cxnSpLocks/>
          </p:cNvCxnSpPr>
          <p:nvPr/>
        </p:nvCxnSpPr>
        <p:spPr bwMode="auto">
          <a:xfrm flipH="1">
            <a:off x="2428876" y="3070634"/>
            <a:ext cx="637348" cy="574774"/>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cxnSp>
        <p:nvCxnSpPr>
          <p:cNvPr id="13" name="Straight Arrow Connector 12"/>
          <p:cNvCxnSpPr>
            <a:cxnSpLocks/>
          </p:cNvCxnSpPr>
          <p:nvPr/>
        </p:nvCxnSpPr>
        <p:spPr bwMode="auto">
          <a:xfrm>
            <a:off x="4712285" y="2858570"/>
            <a:ext cx="2078711" cy="0"/>
          </a:xfrm>
          <a:prstGeom prst="straightConnector1">
            <a:avLst/>
          </a:prstGeom>
          <a:solidFill>
            <a:schemeClr val="accent1"/>
          </a:solidFill>
          <a:ln w="44450" cap="flat" cmpd="sng" algn="ctr">
            <a:solidFill>
              <a:schemeClr val="accent6">
                <a:lumMod val="75000"/>
              </a:schemeClr>
            </a:solidFill>
            <a:prstDash val="solid"/>
            <a:round/>
            <a:headEnd type="none" w="med" len="med"/>
            <a:tailEnd type="triangle" w="lg" len="lg"/>
          </a:ln>
          <a:effectLst/>
        </p:spPr>
      </p:cxnSp>
      <p:cxnSp>
        <p:nvCxnSpPr>
          <p:cNvPr id="18" name="Straight Arrow Connector 17"/>
          <p:cNvCxnSpPr>
            <a:cxnSpLocks/>
          </p:cNvCxnSpPr>
          <p:nvPr/>
        </p:nvCxnSpPr>
        <p:spPr bwMode="auto">
          <a:xfrm flipH="1" flipV="1">
            <a:off x="8150352" y="2810256"/>
            <a:ext cx="1321308" cy="914174"/>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sp>
        <p:nvSpPr>
          <p:cNvPr id="20" name="TextBox 19"/>
          <p:cNvSpPr txBox="1"/>
          <p:nvPr/>
        </p:nvSpPr>
        <p:spPr>
          <a:xfrm>
            <a:off x="3112922" y="1819430"/>
            <a:ext cx="1472839"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Rate </a:t>
            </a:r>
            <a:r>
              <a:rPr lang="en-US" sz="1600" b="1" dirty="0" err="1">
                <a:ln w="19050">
                  <a:noFill/>
                  <a:prstDash val="solid"/>
                </a:ln>
                <a:effectLst>
                  <a:outerShdw blurRad="50000" dist="50800" dir="7500000" algn="tl">
                    <a:srgbClr val="000000">
                      <a:shade val="5000"/>
                      <a:alpha val="35000"/>
                    </a:srgbClr>
                  </a:outerShdw>
                </a:effectLst>
              </a:rPr>
              <a:t>decoupler</a:t>
            </a:r>
            <a:endParaRPr lang="en-US" sz="1600" b="1" dirty="0">
              <a:ln w="19050">
                <a:noFill/>
                <a:prstDash val="solid"/>
              </a:ln>
              <a:effectLst>
                <a:outerShdw blurRad="50000" dist="50800" dir="7500000" algn="tl">
                  <a:srgbClr val="000000">
                    <a:shade val="5000"/>
                    <a:alpha val="35000"/>
                  </a:srgbClr>
                </a:outerShdw>
              </a:effectLst>
            </a:endParaRPr>
          </a:p>
        </p:txBody>
      </p:sp>
      <p:sp>
        <p:nvSpPr>
          <p:cNvPr id="21" name="TextBox 20"/>
          <p:cNvSpPr txBox="1"/>
          <p:nvPr/>
        </p:nvSpPr>
        <p:spPr>
          <a:xfrm>
            <a:off x="6988650" y="1518613"/>
            <a:ext cx="1024961"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Collectors</a:t>
            </a:r>
          </a:p>
        </p:txBody>
      </p:sp>
      <p:pic>
        <p:nvPicPr>
          <p:cNvPr id="26" name="Picture 2" descr="C:\Documents and Settings\carcassi\Desktop\nuvola-1.0.tar\nuvola\128x128\apps\clock.png"/>
          <p:cNvPicPr>
            <a:picLocks noChangeAspect="1" noChangeArrowheads="1"/>
          </p:cNvPicPr>
          <p:nvPr/>
        </p:nvPicPr>
        <p:blipFill>
          <a:blip r:embed="rId5"/>
          <a:srcRect/>
          <a:stretch>
            <a:fillRect/>
          </a:stretch>
        </p:blipFill>
        <p:spPr bwMode="auto">
          <a:xfrm>
            <a:off x="4020312" y="2200430"/>
            <a:ext cx="304800" cy="304800"/>
          </a:xfrm>
          <a:prstGeom prst="rect">
            <a:avLst/>
          </a:prstGeom>
          <a:noFill/>
        </p:spPr>
      </p:pic>
      <p:cxnSp>
        <p:nvCxnSpPr>
          <p:cNvPr id="28" name="Straight Connector 27"/>
          <p:cNvCxnSpPr/>
          <p:nvPr/>
        </p:nvCxnSpPr>
        <p:spPr bwMode="auto">
          <a:xfrm>
            <a:off x="7463833" y="1524000"/>
            <a:ext cx="0" cy="4876800"/>
          </a:xfrm>
          <a:prstGeom prst="line">
            <a:avLst/>
          </a:prstGeom>
          <a:ln>
            <a:prstDash val="dash"/>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29" name="TextBox 28"/>
          <p:cNvSpPr txBox="1"/>
          <p:nvPr/>
        </p:nvSpPr>
        <p:spPr>
          <a:xfrm>
            <a:off x="8570130" y="5638801"/>
            <a:ext cx="2110258" cy="584775"/>
          </a:xfrm>
          <a:prstGeom prst="rect">
            <a:avLst/>
          </a:prstGeom>
          <a:noFill/>
        </p:spPr>
        <p:txBody>
          <a:bodyPr wrap="none" rtlCol="0">
            <a:spAutoFit/>
          </a:bodyPr>
          <a:lstStyle/>
          <a:p>
            <a:r>
              <a:rPr lang="en-US" sz="3200" b="1" dirty="0">
                <a:ln w="19050">
                  <a:noFill/>
                  <a:prstDash val="solid"/>
                </a:ln>
                <a:effectLst>
                  <a:outerShdw blurRad="50000" dist="50800" dir="7500000" algn="tl">
                    <a:srgbClr val="000000">
                      <a:shade val="5000"/>
                      <a:alpha val="35000"/>
                    </a:srgbClr>
                  </a:outerShdw>
                </a:effectLst>
              </a:rPr>
              <a:t>Source rate</a:t>
            </a:r>
          </a:p>
        </p:txBody>
      </p:sp>
      <p:sp>
        <p:nvSpPr>
          <p:cNvPr id="30" name="TextBox 29"/>
          <p:cNvSpPr txBox="1"/>
          <p:nvPr/>
        </p:nvSpPr>
        <p:spPr>
          <a:xfrm>
            <a:off x="2725233" y="5638801"/>
            <a:ext cx="2254143" cy="584775"/>
          </a:xfrm>
          <a:prstGeom prst="rect">
            <a:avLst/>
          </a:prstGeom>
          <a:noFill/>
        </p:spPr>
        <p:txBody>
          <a:bodyPr wrap="none" rtlCol="0">
            <a:spAutoFit/>
          </a:bodyPr>
          <a:lstStyle/>
          <a:p>
            <a:r>
              <a:rPr lang="en-US" sz="3200" b="1" dirty="0">
                <a:ln w="19050">
                  <a:noFill/>
                  <a:prstDash val="solid"/>
                </a:ln>
                <a:effectLst>
                  <a:outerShdw blurRad="50000" dist="50800" dir="7500000" algn="tl">
                    <a:srgbClr val="000000">
                      <a:shade val="5000"/>
                      <a:alpha val="35000"/>
                    </a:srgbClr>
                  </a:outerShdw>
                </a:effectLst>
              </a:rPr>
              <a:t>Desired rate</a:t>
            </a:r>
          </a:p>
        </p:txBody>
      </p:sp>
      <p:cxnSp>
        <p:nvCxnSpPr>
          <p:cNvPr id="41" name="Straight Arrow Connector 40">
            <a:extLst>
              <a:ext uri="{FF2B5EF4-FFF2-40B4-BE49-F238E27FC236}">
                <a16:creationId xmlns="" xmlns:a16="http://schemas.microsoft.com/office/drawing/2014/main" id="{3BF98883-2D82-4FF5-9C3C-0B2178040B77}"/>
              </a:ext>
            </a:extLst>
          </p:cNvPr>
          <p:cNvCxnSpPr>
            <a:cxnSpLocks/>
          </p:cNvCxnSpPr>
          <p:nvPr/>
        </p:nvCxnSpPr>
        <p:spPr bwMode="auto">
          <a:xfrm flipH="1">
            <a:off x="4696970" y="2243328"/>
            <a:ext cx="2094026" cy="0"/>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sp>
        <p:nvSpPr>
          <p:cNvPr id="45" name="TextBox 44">
            <a:extLst>
              <a:ext uri="{FF2B5EF4-FFF2-40B4-BE49-F238E27FC236}">
                <a16:creationId xmlns="" xmlns:a16="http://schemas.microsoft.com/office/drawing/2014/main" id="{EBAD84E1-1AD8-4AA0-BCF8-AD00BCEBABA8}"/>
              </a:ext>
            </a:extLst>
          </p:cNvPr>
          <p:cNvSpPr txBox="1"/>
          <p:nvPr/>
        </p:nvSpPr>
        <p:spPr>
          <a:xfrm>
            <a:off x="947327" y="3390448"/>
            <a:ext cx="1403013"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Client callback</a:t>
            </a:r>
          </a:p>
        </p:txBody>
      </p:sp>
      <p:pic>
        <p:nvPicPr>
          <p:cNvPr id="46" name="Picture 2" descr="C:\Documents and Settings\carcassi\Desktop\logo101.gif">
            <a:extLst>
              <a:ext uri="{FF2B5EF4-FFF2-40B4-BE49-F238E27FC236}">
                <a16:creationId xmlns="" xmlns:a16="http://schemas.microsoft.com/office/drawing/2014/main" id="{B3D89377-D291-4A19-B19F-9B2B21703C99}"/>
              </a:ext>
            </a:extLst>
          </p:cNvPr>
          <p:cNvPicPr>
            <a:picLocks noChangeAspect="1" noChangeArrowheads="1"/>
          </p:cNvPicPr>
          <p:nvPr/>
        </p:nvPicPr>
        <p:blipFill>
          <a:blip r:embed="rId6"/>
          <a:srcRect/>
          <a:stretch>
            <a:fillRect/>
          </a:stretch>
        </p:blipFill>
        <p:spPr bwMode="auto">
          <a:xfrm>
            <a:off x="9860893" y="3300950"/>
            <a:ext cx="962025" cy="962025"/>
          </a:xfrm>
          <a:prstGeom prst="rect">
            <a:avLst/>
          </a:prstGeom>
          <a:noFill/>
        </p:spPr>
      </p:pic>
      <p:sp>
        <p:nvSpPr>
          <p:cNvPr id="7" name="TextBox 6">
            <a:extLst>
              <a:ext uri="{FF2B5EF4-FFF2-40B4-BE49-F238E27FC236}">
                <a16:creationId xmlns="" xmlns:a16="http://schemas.microsoft.com/office/drawing/2014/main" id="{FBFA73CE-1518-4D3E-9F35-3EA4B7019278}"/>
              </a:ext>
            </a:extLst>
          </p:cNvPr>
          <p:cNvSpPr txBox="1"/>
          <p:nvPr/>
        </p:nvSpPr>
        <p:spPr>
          <a:xfrm>
            <a:off x="7813567" y="550013"/>
            <a:ext cx="4152162" cy="1754326"/>
          </a:xfrm>
          <a:prstGeom prst="rect">
            <a:avLst/>
          </a:prstGeom>
          <a:noFill/>
        </p:spPr>
        <p:txBody>
          <a:bodyPr wrap="none" rtlCol="0">
            <a:spAutoFit/>
          </a:bodyPr>
          <a:lstStyle/>
          <a:p>
            <a:pPr algn="r"/>
            <a:r>
              <a:rPr lang="en-US" sz="3600" dirty="0">
                <a:solidFill>
                  <a:schemeClr val="accent6">
                    <a:lumMod val="75000"/>
                  </a:schemeClr>
                </a:solidFill>
              </a:rPr>
              <a:t>Rate </a:t>
            </a:r>
            <a:r>
              <a:rPr lang="en-US" sz="3600" dirty="0" err="1">
                <a:solidFill>
                  <a:schemeClr val="accent6">
                    <a:lumMod val="75000"/>
                  </a:schemeClr>
                </a:solidFill>
              </a:rPr>
              <a:t>decoupler</a:t>
            </a:r>
            <a:r>
              <a:rPr lang="en-US" sz="3600" dirty="0">
                <a:solidFill>
                  <a:schemeClr val="accent6">
                    <a:lumMod val="75000"/>
                  </a:schemeClr>
                </a:solidFill>
              </a:rPr>
              <a:t> reads</a:t>
            </a:r>
          </a:p>
          <a:p>
            <a:pPr algn="r"/>
            <a:r>
              <a:rPr lang="en-US" sz="3600" dirty="0">
                <a:solidFill>
                  <a:schemeClr val="accent6">
                    <a:lumMod val="75000"/>
                  </a:schemeClr>
                </a:solidFill>
              </a:rPr>
              <a:t>value and prepares</a:t>
            </a:r>
            <a:br>
              <a:rPr lang="en-US" sz="3600" dirty="0">
                <a:solidFill>
                  <a:schemeClr val="accent6">
                    <a:lumMod val="75000"/>
                  </a:schemeClr>
                </a:solidFill>
              </a:rPr>
            </a:br>
            <a:r>
              <a:rPr lang="en-US" sz="3600" dirty="0">
                <a:solidFill>
                  <a:schemeClr val="accent6">
                    <a:lumMod val="75000"/>
                  </a:schemeClr>
                </a:solidFill>
              </a:rPr>
              <a:t>notification</a:t>
            </a:r>
          </a:p>
        </p:txBody>
      </p:sp>
    </p:spTree>
    <p:extLst>
      <p:ext uri="{BB962C8B-B14F-4D97-AF65-F5344CB8AC3E}">
        <p14:creationId xmlns:p14="http://schemas.microsoft.com/office/powerpoint/2010/main" val="13354938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GPClient</a:t>
            </a:r>
            <a:endParaRPr lang="en-US" dirty="0"/>
          </a:p>
        </p:txBody>
      </p:sp>
      <p:pic>
        <p:nvPicPr>
          <p:cNvPr id="4" name="Picture 3" descr="C:\Documents and Settings\carcassi\Desktop\nuvola-1.0.tar\nuvola\128x128\apps\kcmkwm.png"/>
          <p:cNvPicPr>
            <a:picLocks noChangeAspect="1" noChangeArrowheads="1"/>
          </p:cNvPicPr>
          <p:nvPr/>
        </p:nvPicPr>
        <p:blipFill>
          <a:blip r:embed="rId2"/>
          <a:srcRect/>
          <a:stretch>
            <a:fillRect/>
          </a:stretch>
        </p:blipFill>
        <p:spPr bwMode="auto">
          <a:xfrm>
            <a:off x="1045464" y="3653375"/>
            <a:ext cx="1219200" cy="1219200"/>
          </a:xfrm>
          <a:prstGeom prst="rect">
            <a:avLst/>
          </a:prstGeom>
          <a:noFill/>
        </p:spPr>
      </p:pic>
      <p:pic>
        <p:nvPicPr>
          <p:cNvPr id="8" name="Picture 3" descr="C:\Documents and Settings\carcassi\Desktop\nuvola-1.0.tar\nuvola\128x128\apps\kmix.png"/>
          <p:cNvPicPr>
            <a:picLocks noChangeAspect="1" noChangeArrowheads="1"/>
          </p:cNvPicPr>
          <p:nvPr/>
        </p:nvPicPr>
        <p:blipFill>
          <a:blip r:embed="rId3"/>
          <a:srcRect/>
          <a:stretch>
            <a:fillRect/>
          </a:stretch>
        </p:blipFill>
        <p:spPr bwMode="auto">
          <a:xfrm flipH="1">
            <a:off x="3182112" y="2200430"/>
            <a:ext cx="914400" cy="914400"/>
          </a:xfrm>
          <a:prstGeom prst="rect">
            <a:avLst/>
          </a:prstGeom>
          <a:noFill/>
        </p:spPr>
      </p:pic>
      <p:pic>
        <p:nvPicPr>
          <p:cNvPr id="9" name="Picture 4" descr="C:\Documents and Settings\carcassi\Desktop\nuvola-1.0.tar\nuvola\128x128\filesystems\trashcan_empty.png"/>
          <p:cNvPicPr>
            <a:picLocks noChangeAspect="1" noChangeArrowheads="1"/>
          </p:cNvPicPr>
          <p:nvPr/>
        </p:nvPicPr>
        <p:blipFill>
          <a:blip r:embed="rId4"/>
          <a:srcRect/>
          <a:stretch>
            <a:fillRect/>
          </a:stretch>
        </p:blipFill>
        <p:spPr bwMode="auto">
          <a:xfrm>
            <a:off x="6851904" y="2023646"/>
            <a:ext cx="1219200" cy="1219200"/>
          </a:xfrm>
          <a:prstGeom prst="rect">
            <a:avLst/>
          </a:prstGeom>
          <a:noFill/>
        </p:spPr>
      </p:pic>
      <p:cxnSp>
        <p:nvCxnSpPr>
          <p:cNvPr id="12" name="Straight Arrow Connector 11"/>
          <p:cNvCxnSpPr>
            <a:cxnSpLocks/>
          </p:cNvCxnSpPr>
          <p:nvPr/>
        </p:nvCxnSpPr>
        <p:spPr bwMode="auto">
          <a:xfrm flipH="1">
            <a:off x="2428876" y="3070634"/>
            <a:ext cx="637348" cy="574774"/>
          </a:xfrm>
          <a:prstGeom prst="straightConnector1">
            <a:avLst/>
          </a:prstGeom>
          <a:solidFill>
            <a:schemeClr val="accent1"/>
          </a:solidFill>
          <a:ln w="44450" cap="flat" cmpd="sng" algn="ctr">
            <a:solidFill>
              <a:schemeClr val="accent6">
                <a:lumMod val="75000"/>
              </a:schemeClr>
            </a:solidFill>
            <a:prstDash val="solid"/>
            <a:round/>
            <a:headEnd type="none" w="med" len="med"/>
            <a:tailEnd type="triangle" w="lg" len="lg"/>
          </a:ln>
          <a:effectLst/>
        </p:spPr>
      </p:cxnSp>
      <p:cxnSp>
        <p:nvCxnSpPr>
          <p:cNvPr id="13" name="Straight Arrow Connector 12"/>
          <p:cNvCxnSpPr>
            <a:cxnSpLocks/>
          </p:cNvCxnSpPr>
          <p:nvPr/>
        </p:nvCxnSpPr>
        <p:spPr bwMode="auto">
          <a:xfrm>
            <a:off x="4712285" y="2858570"/>
            <a:ext cx="2078711" cy="0"/>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cxnSp>
        <p:nvCxnSpPr>
          <p:cNvPr id="18" name="Straight Arrow Connector 17"/>
          <p:cNvCxnSpPr>
            <a:cxnSpLocks/>
          </p:cNvCxnSpPr>
          <p:nvPr/>
        </p:nvCxnSpPr>
        <p:spPr bwMode="auto">
          <a:xfrm flipH="1" flipV="1">
            <a:off x="8150352" y="2810256"/>
            <a:ext cx="1321308" cy="914174"/>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sp>
        <p:nvSpPr>
          <p:cNvPr id="20" name="TextBox 19"/>
          <p:cNvSpPr txBox="1"/>
          <p:nvPr/>
        </p:nvSpPr>
        <p:spPr>
          <a:xfrm>
            <a:off x="3112922" y="1819430"/>
            <a:ext cx="1472839"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Rate </a:t>
            </a:r>
            <a:r>
              <a:rPr lang="en-US" sz="1600" b="1" dirty="0" err="1">
                <a:ln w="19050">
                  <a:noFill/>
                  <a:prstDash val="solid"/>
                </a:ln>
                <a:effectLst>
                  <a:outerShdw blurRad="50000" dist="50800" dir="7500000" algn="tl">
                    <a:srgbClr val="000000">
                      <a:shade val="5000"/>
                      <a:alpha val="35000"/>
                    </a:srgbClr>
                  </a:outerShdw>
                </a:effectLst>
              </a:rPr>
              <a:t>decoupler</a:t>
            </a:r>
            <a:endParaRPr lang="en-US" sz="1600" b="1" dirty="0">
              <a:ln w="19050">
                <a:noFill/>
                <a:prstDash val="solid"/>
              </a:ln>
              <a:effectLst>
                <a:outerShdw blurRad="50000" dist="50800" dir="7500000" algn="tl">
                  <a:srgbClr val="000000">
                    <a:shade val="5000"/>
                    <a:alpha val="35000"/>
                  </a:srgbClr>
                </a:outerShdw>
              </a:effectLst>
            </a:endParaRPr>
          </a:p>
        </p:txBody>
      </p:sp>
      <p:sp>
        <p:nvSpPr>
          <p:cNvPr id="21" name="TextBox 20"/>
          <p:cNvSpPr txBox="1"/>
          <p:nvPr/>
        </p:nvSpPr>
        <p:spPr>
          <a:xfrm>
            <a:off x="6988650" y="1518613"/>
            <a:ext cx="1024961"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Collectors</a:t>
            </a:r>
          </a:p>
        </p:txBody>
      </p:sp>
      <p:pic>
        <p:nvPicPr>
          <p:cNvPr id="26" name="Picture 2" descr="C:\Documents and Settings\carcassi\Desktop\nuvola-1.0.tar\nuvola\128x128\apps\clock.png"/>
          <p:cNvPicPr>
            <a:picLocks noChangeAspect="1" noChangeArrowheads="1"/>
          </p:cNvPicPr>
          <p:nvPr/>
        </p:nvPicPr>
        <p:blipFill>
          <a:blip r:embed="rId5"/>
          <a:srcRect/>
          <a:stretch>
            <a:fillRect/>
          </a:stretch>
        </p:blipFill>
        <p:spPr bwMode="auto">
          <a:xfrm>
            <a:off x="4020312" y="2200430"/>
            <a:ext cx="304800" cy="304800"/>
          </a:xfrm>
          <a:prstGeom prst="rect">
            <a:avLst/>
          </a:prstGeom>
          <a:noFill/>
        </p:spPr>
      </p:pic>
      <p:cxnSp>
        <p:nvCxnSpPr>
          <p:cNvPr id="28" name="Straight Connector 27"/>
          <p:cNvCxnSpPr/>
          <p:nvPr/>
        </p:nvCxnSpPr>
        <p:spPr bwMode="auto">
          <a:xfrm>
            <a:off x="7463833" y="1524000"/>
            <a:ext cx="0" cy="4876800"/>
          </a:xfrm>
          <a:prstGeom prst="line">
            <a:avLst/>
          </a:prstGeom>
          <a:ln>
            <a:prstDash val="dash"/>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29" name="TextBox 28"/>
          <p:cNvSpPr txBox="1"/>
          <p:nvPr/>
        </p:nvSpPr>
        <p:spPr>
          <a:xfrm>
            <a:off x="8570130" y="5638801"/>
            <a:ext cx="2110258" cy="584775"/>
          </a:xfrm>
          <a:prstGeom prst="rect">
            <a:avLst/>
          </a:prstGeom>
          <a:noFill/>
        </p:spPr>
        <p:txBody>
          <a:bodyPr wrap="none" rtlCol="0">
            <a:spAutoFit/>
          </a:bodyPr>
          <a:lstStyle/>
          <a:p>
            <a:r>
              <a:rPr lang="en-US" sz="3200" b="1" dirty="0">
                <a:ln w="19050">
                  <a:noFill/>
                  <a:prstDash val="solid"/>
                </a:ln>
                <a:effectLst>
                  <a:outerShdw blurRad="50000" dist="50800" dir="7500000" algn="tl">
                    <a:srgbClr val="000000">
                      <a:shade val="5000"/>
                      <a:alpha val="35000"/>
                    </a:srgbClr>
                  </a:outerShdw>
                </a:effectLst>
              </a:rPr>
              <a:t>Source rate</a:t>
            </a:r>
          </a:p>
        </p:txBody>
      </p:sp>
      <p:sp>
        <p:nvSpPr>
          <p:cNvPr id="30" name="TextBox 29"/>
          <p:cNvSpPr txBox="1"/>
          <p:nvPr/>
        </p:nvSpPr>
        <p:spPr>
          <a:xfrm>
            <a:off x="2725233" y="5638801"/>
            <a:ext cx="2254143" cy="584775"/>
          </a:xfrm>
          <a:prstGeom prst="rect">
            <a:avLst/>
          </a:prstGeom>
          <a:noFill/>
        </p:spPr>
        <p:txBody>
          <a:bodyPr wrap="none" rtlCol="0">
            <a:spAutoFit/>
          </a:bodyPr>
          <a:lstStyle/>
          <a:p>
            <a:r>
              <a:rPr lang="en-US" sz="3200" b="1" dirty="0">
                <a:ln w="19050">
                  <a:noFill/>
                  <a:prstDash val="solid"/>
                </a:ln>
                <a:effectLst>
                  <a:outerShdw blurRad="50000" dist="50800" dir="7500000" algn="tl">
                    <a:srgbClr val="000000">
                      <a:shade val="5000"/>
                      <a:alpha val="35000"/>
                    </a:srgbClr>
                  </a:outerShdw>
                </a:effectLst>
              </a:rPr>
              <a:t>Desired rate</a:t>
            </a:r>
          </a:p>
        </p:txBody>
      </p:sp>
      <p:cxnSp>
        <p:nvCxnSpPr>
          <p:cNvPr id="41" name="Straight Arrow Connector 40">
            <a:extLst>
              <a:ext uri="{FF2B5EF4-FFF2-40B4-BE49-F238E27FC236}">
                <a16:creationId xmlns="" xmlns:a16="http://schemas.microsoft.com/office/drawing/2014/main" id="{3BF98883-2D82-4FF5-9C3C-0B2178040B77}"/>
              </a:ext>
            </a:extLst>
          </p:cNvPr>
          <p:cNvCxnSpPr>
            <a:cxnSpLocks/>
          </p:cNvCxnSpPr>
          <p:nvPr/>
        </p:nvCxnSpPr>
        <p:spPr bwMode="auto">
          <a:xfrm flipH="1">
            <a:off x="4696970" y="2243328"/>
            <a:ext cx="2094026" cy="0"/>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sp>
        <p:nvSpPr>
          <p:cNvPr id="45" name="TextBox 44">
            <a:extLst>
              <a:ext uri="{FF2B5EF4-FFF2-40B4-BE49-F238E27FC236}">
                <a16:creationId xmlns="" xmlns:a16="http://schemas.microsoft.com/office/drawing/2014/main" id="{EBAD84E1-1AD8-4AA0-BCF8-AD00BCEBABA8}"/>
              </a:ext>
            </a:extLst>
          </p:cNvPr>
          <p:cNvSpPr txBox="1"/>
          <p:nvPr/>
        </p:nvSpPr>
        <p:spPr>
          <a:xfrm>
            <a:off x="947327" y="3390448"/>
            <a:ext cx="1403013"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Client callback</a:t>
            </a:r>
          </a:p>
        </p:txBody>
      </p:sp>
      <p:pic>
        <p:nvPicPr>
          <p:cNvPr id="46" name="Picture 2" descr="C:\Documents and Settings\carcassi\Desktop\logo101.gif">
            <a:extLst>
              <a:ext uri="{FF2B5EF4-FFF2-40B4-BE49-F238E27FC236}">
                <a16:creationId xmlns="" xmlns:a16="http://schemas.microsoft.com/office/drawing/2014/main" id="{B3D89377-D291-4A19-B19F-9B2B21703C99}"/>
              </a:ext>
            </a:extLst>
          </p:cNvPr>
          <p:cNvPicPr>
            <a:picLocks noChangeAspect="1" noChangeArrowheads="1"/>
          </p:cNvPicPr>
          <p:nvPr/>
        </p:nvPicPr>
        <p:blipFill>
          <a:blip r:embed="rId6"/>
          <a:srcRect/>
          <a:stretch>
            <a:fillRect/>
          </a:stretch>
        </p:blipFill>
        <p:spPr bwMode="auto">
          <a:xfrm>
            <a:off x="9860893" y="3300950"/>
            <a:ext cx="962025" cy="962025"/>
          </a:xfrm>
          <a:prstGeom prst="rect">
            <a:avLst/>
          </a:prstGeom>
          <a:noFill/>
        </p:spPr>
      </p:pic>
      <p:sp>
        <p:nvSpPr>
          <p:cNvPr id="7" name="TextBox 6">
            <a:extLst>
              <a:ext uri="{FF2B5EF4-FFF2-40B4-BE49-F238E27FC236}">
                <a16:creationId xmlns="" xmlns:a16="http://schemas.microsoft.com/office/drawing/2014/main" id="{FBFA73CE-1518-4D3E-9F35-3EA4B7019278}"/>
              </a:ext>
            </a:extLst>
          </p:cNvPr>
          <p:cNvSpPr txBox="1"/>
          <p:nvPr/>
        </p:nvSpPr>
        <p:spPr>
          <a:xfrm>
            <a:off x="8273693" y="550013"/>
            <a:ext cx="3692036" cy="646331"/>
          </a:xfrm>
          <a:prstGeom prst="rect">
            <a:avLst/>
          </a:prstGeom>
          <a:noFill/>
        </p:spPr>
        <p:txBody>
          <a:bodyPr wrap="none" rtlCol="0">
            <a:spAutoFit/>
          </a:bodyPr>
          <a:lstStyle/>
          <a:p>
            <a:pPr algn="r"/>
            <a:r>
              <a:rPr lang="en-US" sz="3600" dirty="0">
                <a:solidFill>
                  <a:schemeClr val="accent6">
                    <a:lumMod val="75000"/>
                  </a:schemeClr>
                </a:solidFill>
              </a:rPr>
              <a:t>Callback is notified</a:t>
            </a:r>
          </a:p>
        </p:txBody>
      </p:sp>
    </p:spTree>
    <p:extLst>
      <p:ext uri="{BB962C8B-B14F-4D97-AF65-F5344CB8AC3E}">
        <p14:creationId xmlns:p14="http://schemas.microsoft.com/office/powerpoint/2010/main" val="17636260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GPClient</a:t>
            </a:r>
            <a:endParaRPr lang="en-US" dirty="0"/>
          </a:p>
        </p:txBody>
      </p:sp>
      <p:pic>
        <p:nvPicPr>
          <p:cNvPr id="4" name="Picture 3" descr="C:\Documents and Settings\carcassi\Desktop\nuvola-1.0.tar\nuvola\128x128\apps\kcmkwm.png"/>
          <p:cNvPicPr>
            <a:picLocks noChangeAspect="1" noChangeArrowheads="1"/>
          </p:cNvPicPr>
          <p:nvPr/>
        </p:nvPicPr>
        <p:blipFill>
          <a:blip r:embed="rId2"/>
          <a:srcRect/>
          <a:stretch>
            <a:fillRect/>
          </a:stretch>
        </p:blipFill>
        <p:spPr bwMode="auto">
          <a:xfrm>
            <a:off x="1045464" y="3653375"/>
            <a:ext cx="1219200" cy="1219200"/>
          </a:xfrm>
          <a:prstGeom prst="rect">
            <a:avLst/>
          </a:prstGeom>
          <a:noFill/>
        </p:spPr>
      </p:pic>
      <p:pic>
        <p:nvPicPr>
          <p:cNvPr id="8" name="Picture 3" descr="C:\Documents and Settings\carcassi\Desktop\nuvola-1.0.tar\nuvola\128x128\apps\kmix.png"/>
          <p:cNvPicPr>
            <a:picLocks noChangeAspect="1" noChangeArrowheads="1"/>
          </p:cNvPicPr>
          <p:nvPr/>
        </p:nvPicPr>
        <p:blipFill>
          <a:blip r:embed="rId3"/>
          <a:srcRect/>
          <a:stretch>
            <a:fillRect/>
          </a:stretch>
        </p:blipFill>
        <p:spPr bwMode="auto">
          <a:xfrm flipH="1">
            <a:off x="3182112" y="2200430"/>
            <a:ext cx="914400" cy="914400"/>
          </a:xfrm>
          <a:prstGeom prst="rect">
            <a:avLst/>
          </a:prstGeom>
          <a:noFill/>
        </p:spPr>
      </p:pic>
      <p:pic>
        <p:nvPicPr>
          <p:cNvPr id="9" name="Picture 4" descr="C:\Documents and Settings\carcassi\Desktop\nuvola-1.0.tar\nuvola\128x128\filesystems\trashcan_empty.png"/>
          <p:cNvPicPr>
            <a:picLocks noChangeAspect="1" noChangeArrowheads="1"/>
          </p:cNvPicPr>
          <p:nvPr/>
        </p:nvPicPr>
        <p:blipFill>
          <a:blip r:embed="rId4"/>
          <a:srcRect/>
          <a:stretch>
            <a:fillRect/>
          </a:stretch>
        </p:blipFill>
        <p:spPr bwMode="auto">
          <a:xfrm>
            <a:off x="6851904" y="2023646"/>
            <a:ext cx="1219200" cy="1219200"/>
          </a:xfrm>
          <a:prstGeom prst="rect">
            <a:avLst/>
          </a:prstGeom>
          <a:noFill/>
        </p:spPr>
      </p:pic>
      <p:cxnSp>
        <p:nvCxnSpPr>
          <p:cNvPr id="12" name="Straight Arrow Connector 11"/>
          <p:cNvCxnSpPr>
            <a:cxnSpLocks/>
          </p:cNvCxnSpPr>
          <p:nvPr/>
        </p:nvCxnSpPr>
        <p:spPr bwMode="auto">
          <a:xfrm flipH="1">
            <a:off x="2428876" y="3070634"/>
            <a:ext cx="637348" cy="574774"/>
          </a:xfrm>
          <a:prstGeom prst="straightConnector1">
            <a:avLst/>
          </a:prstGeom>
          <a:solidFill>
            <a:schemeClr val="accent1"/>
          </a:solidFill>
          <a:ln w="44450" cap="flat" cmpd="sng" algn="ctr">
            <a:solidFill>
              <a:schemeClr val="accent6">
                <a:lumMod val="75000"/>
              </a:schemeClr>
            </a:solidFill>
            <a:prstDash val="solid"/>
            <a:round/>
            <a:headEnd type="none" w="med" len="med"/>
            <a:tailEnd type="triangle" w="lg" len="lg"/>
          </a:ln>
          <a:effectLst/>
        </p:spPr>
      </p:cxnSp>
      <p:cxnSp>
        <p:nvCxnSpPr>
          <p:cNvPr id="13" name="Straight Arrow Connector 12"/>
          <p:cNvCxnSpPr>
            <a:cxnSpLocks/>
          </p:cNvCxnSpPr>
          <p:nvPr/>
        </p:nvCxnSpPr>
        <p:spPr bwMode="auto">
          <a:xfrm>
            <a:off x="4712285" y="2858570"/>
            <a:ext cx="2078711" cy="0"/>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cxnSp>
        <p:nvCxnSpPr>
          <p:cNvPr id="18" name="Straight Arrow Connector 17"/>
          <p:cNvCxnSpPr>
            <a:cxnSpLocks/>
          </p:cNvCxnSpPr>
          <p:nvPr/>
        </p:nvCxnSpPr>
        <p:spPr bwMode="auto">
          <a:xfrm flipH="1" flipV="1">
            <a:off x="8150352" y="2810256"/>
            <a:ext cx="1321308" cy="914174"/>
          </a:xfrm>
          <a:prstGeom prst="straightConnector1">
            <a:avLst/>
          </a:prstGeom>
          <a:solidFill>
            <a:schemeClr val="accent1"/>
          </a:solidFill>
          <a:ln w="44450" cap="flat" cmpd="sng" algn="ctr">
            <a:solidFill>
              <a:schemeClr val="accent6">
                <a:lumMod val="75000"/>
              </a:schemeClr>
            </a:solidFill>
            <a:prstDash val="solid"/>
            <a:round/>
            <a:headEnd type="none" w="med" len="med"/>
            <a:tailEnd type="triangle" w="lg" len="lg"/>
          </a:ln>
          <a:effectLst/>
        </p:spPr>
      </p:cxnSp>
      <p:sp>
        <p:nvSpPr>
          <p:cNvPr id="20" name="TextBox 19"/>
          <p:cNvSpPr txBox="1"/>
          <p:nvPr/>
        </p:nvSpPr>
        <p:spPr>
          <a:xfrm>
            <a:off x="3112922" y="1819430"/>
            <a:ext cx="1472839"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Rate </a:t>
            </a:r>
            <a:r>
              <a:rPr lang="en-US" sz="1600" b="1" dirty="0" err="1">
                <a:ln w="19050">
                  <a:noFill/>
                  <a:prstDash val="solid"/>
                </a:ln>
                <a:effectLst>
                  <a:outerShdw blurRad="50000" dist="50800" dir="7500000" algn="tl">
                    <a:srgbClr val="000000">
                      <a:shade val="5000"/>
                      <a:alpha val="35000"/>
                    </a:srgbClr>
                  </a:outerShdw>
                </a:effectLst>
              </a:rPr>
              <a:t>decoupler</a:t>
            </a:r>
            <a:endParaRPr lang="en-US" sz="1600" b="1" dirty="0">
              <a:ln w="19050">
                <a:noFill/>
                <a:prstDash val="solid"/>
              </a:ln>
              <a:effectLst>
                <a:outerShdw blurRad="50000" dist="50800" dir="7500000" algn="tl">
                  <a:srgbClr val="000000">
                    <a:shade val="5000"/>
                    <a:alpha val="35000"/>
                  </a:srgbClr>
                </a:outerShdw>
              </a:effectLst>
            </a:endParaRPr>
          </a:p>
        </p:txBody>
      </p:sp>
      <p:sp>
        <p:nvSpPr>
          <p:cNvPr id="21" name="TextBox 20"/>
          <p:cNvSpPr txBox="1"/>
          <p:nvPr/>
        </p:nvSpPr>
        <p:spPr>
          <a:xfrm>
            <a:off x="6988650" y="1518613"/>
            <a:ext cx="1024961"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Collectors</a:t>
            </a:r>
          </a:p>
        </p:txBody>
      </p:sp>
      <p:pic>
        <p:nvPicPr>
          <p:cNvPr id="26" name="Picture 2" descr="C:\Documents and Settings\carcassi\Desktop\nuvola-1.0.tar\nuvola\128x128\apps\clock.png"/>
          <p:cNvPicPr>
            <a:picLocks noChangeAspect="1" noChangeArrowheads="1"/>
          </p:cNvPicPr>
          <p:nvPr/>
        </p:nvPicPr>
        <p:blipFill>
          <a:blip r:embed="rId5"/>
          <a:srcRect/>
          <a:stretch>
            <a:fillRect/>
          </a:stretch>
        </p:blipFill>
        <p:spPr bwMode="auto">
          <a:xfrm>
            <a:off x="4020312" y="2200430"/>
            <a:ext cx="304800" cy="304800"/>
          </a:xfrm>
          <a:prstGeom prst="rect">
            <a:avLst/>
          </a:prstGeom>
          <a:noFill/>
        </p:spPr>
      </p:pic>
      <p:cxnSp>
        <p:nvCxnSpPr>
          <p:cNvPr id="28" name="Straight Connector 27"/>
          <p:cNvCxnSpPr/>
          <p:nvPr/>
        </p:nvCxnSpPr>
        <p:spPr bwMode="auto">
          <a:xfrm>
            <a:off x="7463833" y="1524000"/>
            <a:ext cx="0" cy="4876800"/>
          </a:xfrm>
          <a:prstGeom prst="line">
            <a:avLst/>
          </a:prstGeom>
          <a:ln>
            <a:prstDash val="dash"/>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29" name="TextBox 28"/>
          <p:cNvSpPr txBox="1"/>
          <p:nvPr/>
        </p:nvSpPr>
        <p:spPr>
          <a:xfrm>
            <a:off x="8570130" y="5638801"/>
            <a:ext cx="2110258" cy="584775"/>
          </a:xfrm>
          <a:prstGeom prst="rect">
            <a:avLst/>
          </a:prstGeom>
          <a:noFill/>
        </p:spPr>
        <p:txBody>
          <a:bodyPr wrap="none" rtlCol="0">
            <a:spAutoFit/>
          </a:bodyPr>
          <a:lstStyle/>
          <a:p>
            <a:r>
              <a:rPr lang="en-US" sz="3200" b="1" dirty="0">
                <a:ln w="19050">
                  <a:noFill/>
                  <a:prstDash val="solid"/>
                </a:ln>
                <a:effectLst>
                  <a:outerShdw blurRad="50000" dist="50800" dir="7500000" algn="tl">
                    <a:srgbClr val="000000">
                      <a:shade val="5000"/>
                      <a:alpha val="35000"/>
                    </a:srgbClr>
                  </a:outerShdw>
                </a:effectLst>
              </a:rPr>
              <a:t>Source rate</a:t>
            </a:r>
          </a:p>
        </p:txBody>
      </p:sp>
      <p:sp>
        <p:nvSpPr>
          <p:cNvPr id="30" name="TextBox 29"/>
          <p:cNvSpPr txBox="1"/>
          <p:nvPr/>
        </p:nvSpPr>
        <p:spPr>
          <a:xfrm>
            <a:off x="2725233" y="5638801"/>
            <a:ext cx="2254143" cy="584775"/>
          </a:xfrm>
          <a:prstGeom prst="rect">
            <a:avLst/>
          </a:prstGeom>
          <a:noFill/>
        </p:spPr>
        <p:txBody>
          <a:bodyPr wrap="none" rtlCol="0">
            <a:spAutoFit/>
          </a:bodyPr>
          <a:lstStyle/>
          <a:p>
            <a:r>
              <a:rPr lang="en-US" sz="3200" b="1" dirty="0">
                <a:ln w="19050">
                  <a:noFill/>
                  <a:prstDash val="solid"/>
                </a:ln>
                <a:effectLst>
                  <a:outerShdw blurRad="50000" dist="50800" dir="7500000" algn="tl">
                    <a:srgbClr val="000000">
                      <a:shade val="5000"/>
                      <a:alpha val="35000"/>
                    </a:srgbClr>
                  </a:outerShdw>
                </a:effectLst>
              </a:rPr>
              <a:t>Desired rate</a:t>
            </a:r>
          </a:p>
        </p:txBody>
      </p:sp>
      <p:cxnSp>
        <p:nvCxnSpPr>
          <p:cNvPr id="41" name="Straight Arrow Connector 40">
            <a:extLst>
              <a:ext uri="{FF2B5EF4-FFF2-40B4-BE49-F238E27FC236}">
                <a16:creationId xmlns="" xmlns:a16="http://schemas.microsoft.com/office/drawing/2014/main" id="{3BF98883-2D82-4FF5-9C3C-0B2178040B77}"/>
              </a:ext>
            </a:extLst>
          </p:cNvPr>
          <p:cNvCxnSpPr>
            <a:cxnSpLocks/>
          </p:cNvCxnSpPr>
          <p:nvPr/>
        </p:nvCxnSpPr>
        <p:spPr bwMode="auto">
          <a:xfrm flipH="1">
            <a:off x="4696970" y="2243328"/>
            <a:ext cx="2094026" cy="0"/>
          </a:xfrm>
          <a:prstGeom prst="straightConnector1">
            <a:avLst/>
          </a:prstGeom>
          <a:solidFill>
            <a:schemeClr val="accent1"/>
          </a:solidFill>
          <a:ln w="44450" cap="flat" cmpd="sng" algn="ctr">
            <a:solidFill>
              <a:schemeClr val="accent6">
                <a:lumMod val="75000"/>
              </a:schemeClr>
            </a:solidFill>
            <a:prstDash val="solid"/>
            <a:round/>
            <a:headEnd type="none" w="med" len="med"/>
            <a:tailEnd type="triangle" w="lg" len="lg"/>
          </a:ln>
          <a:effectLst/>
        </p:spPr>
      </p:cxnSp>
      <p:sp>
        <p:nvSpPr>
          <p:cNvPr id="45" name="TextBox 44">
            <a:extLst>
              <a:ext uri="{FF2B5EF4-FFF2-40B4-BE49-F238E27FC236}">
                <a16:creationId xmlns="" xmlns:a16="http://schemas.microsoft.com/office/drawing/2014/main" id="{EBAD84E1-1AD8-4AA0-BCF8-AD00BCEBABA8}"/>
              </a:ext>
            </a:extLst>
          </p:cNvPr>
          <p:cNvSpPr txBox="1"/>
          <p:nvPr/>
        </p:nvSpPr>
        <p:spPr>
          <a:xfrm>
            <a:off x="947327" y="3390448"/>
            <a:ext cx="1403013"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Client callback</a:t>
            </a:r>
          </a:p>
        </p:txBody>
      </p:sp>
      <p:pic>
        <p:nvPicPr>
          <p:cNvPr id="46" name="Picture 2" descr="C:\Documents and Settings\carcassi\Desktop\logo101.gif">
            <a:extLst>
              <a:ext uri="{FF2B5EF4-FFF2-40B4-BE49-F238E27FC236}">
                <a16:creationId xmlns="" xmlns:a16="http://schemas.microsoft.com/office/drawing/2014/main" id="{B3D89377-D291-4A19-B19F-9B2B21703C99}"/>
              </a:ext>
            </a:extLst>
          </p:cNvPr>
          <p:cNvPicPr>
            <a:picLocks noChangeAspect="1" noChangeArrowheads="1"/>
          </p:cNvPicPr>
          <p:nvPr/>
        </p:nvPicPr>
        <p:blipFill>
          <a:blip r:embed="rId6"/>
          <a:srcRect/>
          <a:stretch>
            <a:fillRect/>
          </a:stretch>
        </p:blipFill>
        <p:spPr bwMode="auto">
          <a:xfrm>
            <a:off x="9860893" y="3300950"/>
            <a:ext cx="962025" cy="962025"/>
          </a:xfrm>
          <a:prstGeom prst="rect">
            <a:avLst/>
          </a:prstGeom>
          <a:noFill/>
        </p:spPr>
      </p:pic>
      <p:sp>
        <p:nvSpPr>
          <p:cNvPr id="7" name="TextBox 6">
            <a:extLst>
              <a:ext uri="{FF2B5EF4-FFF2-40B4-BE49-F238E27FC236}">
                <a16:creationId xmlns="" xmlns:a16="http://schemas.microsoft.com/office/drawing/2014/main" id="{FBFA73CE-1518-4D3E-9F35-3EA4B7019278}"/>
              </a:ext>
            </a:extLst>
          </p:cNvPr>
          <p:cNvSpPr txBox="1"/>
          <p:nvPr/>
        </p:nvSpPr>
        <p:spPr>
          <a:xfrm>
            <a:off x="6875874" y="550013"/>
            <a:ext cx="5089855" cy="1754326"/>
          </a:xfrm>
          <a:prstGeom prst="rect">
            <a:avLst/>
          </a:prstGeom>
          <a:noFill/>
        </p:spPr>
        <p:txBody>
          <a:bodyPr wrap="none" rtlCol="0">
            <a:spAutoFit/>
          </a:bodyPr>
          <a:lstStyle/>
          <a:p>
            <a:pPr algn="r"/>
            <a:r>
              <a:rPr lang="en-US" sz="3600" dirty="0">
                <a:solidFill>
                  <a:schemeClr val="accent6">
                    <a:lumMod val="75000"/>
                  </a:schemeClr>
                </a:solidFill>
              </a:rPr>
              <a:t>Burst of values from EPICS</a:t>
            </a:r>
          </a:p>
          <a:p>
            <a:pPr algn="r"/>
            <a:r>
              <a:rPr lang="en-US" sz="3600" dirty="0">
                <a:solidFill>
                  <a:schemeClr val="accent6">
                    <a:lumMod val="75000"/>
                  </a:schemeClr>
                </a:solidFill>
              </a:rPr>
              <a:t>while the client</a:t>
            </a:r>
          </a:p>
          <a:p>
            <a:pPr algn="r"/>
            <a:r>
              <a:rPr lang="en-US" sz="3600" dirty="0">
                <a:solidFill>
                  <a:schemeClr val="accent6">
                    <a:lumMod val="75000"/>
                  </a:schemeClr>
                </a:solidFill>
              </a:rPr>
              <a:t>is processing</a:t>
            </a:r>
          </a:p>
        </p:txBody>
      </p:sp>
    </p:spTree>
    <p:extLst>
      <p:ext uri="{BB962C8B-B14F-4D97-AF65-F5344CB8AC3E}">
        <p14:creationId xmlns:p14="http://schemas.microsoft.com/office/powerpoint/2010/main" val="20658099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GPClient</a:t>
            </a:r>
            <a:endParaRPr lang="en-US" dirty="0"/>
          </a:p>
        </p:txBody>
      </p:sp>
      <p:pic>
        <p:nvPicPr>
          <p:cNvPr id="4" name="Picture 3" descr="C:\Documents and Settings\carcassi\Desktop\nuvola-1.0.tar\nuvola\128x128\apps\kcmkwm.png"/>
          <p:cNvPicPr>
            <a:picLocks noChangeAspect="1" noChangeArrowheads="1"/>
          </p:cNvPicPr>
          <p:nvPr/>
        </p:nvPicPr>
        <p:blipFill>
          <a:blip r:embed="rId2"/>
          <a:srcRect/>
          <a:stretch>
            <a:fillRect/>
          </a:stretch>
        </p:blipFill>
        <p:spPr bwMode="auto">
          <a:xfrm>
            <a:off x="1045464" y="3653375"/>
            <a:ext cx="1219200" cy="1219200"/>
          </a:xfrm>
          <a:prstGeom prst="rect">
            <a:avLst/>
          </a:prstGeom>
          <a:noFill/>
        </p:spPr>
      </p:pic>
      <p:pic>
        <p:nvPicPr>
          <p:cNvPr id="8" name="Picture 3" descr="C:\Documents and Settings\carcassi\Desktop\nuvola-1.0.tar\nuvola\128x128\apps\kmix.png"/>
          <p:cNvPicPr>
            <a:picLocks noChangeAspect="1" noChangeArrowheads="1"/>
          </p:cNvPicPr>
          <p:nvPr/>
        </p:nvPicPr>
        <p:blipFill>
          <a:blip r:embed="rId3"/>
          <a:srcRect/>
          <a:stretch>
            <a:fillRect/>
          </a:stretch>
        </p:blipFill>
        <p:spPr bwMode="auto">
          <a:xfrm flipH="1">
            <a:off x="3182112" y="2200430"/>
            <a:ext cx="914400" cy="914400"/>
          </a:xfrm>
          <a:prstGeom prst="rect">
            <a:avLst/>
          </a:prstGeom>
          <a:noFill/>
        </p:spPr>
      </p:pic>
      <p:pic>
        <p:nvPicPr>
          <p:cNvPr id="9" name="Picture 4" descr="C:\Documents and Settings\carcassi\Desktop\nuvola-1.0.tar\nuvola\128x128\filesystems\trashcan_empty.png"/>
          <p:cNvPicPr>
            <a:picLocks noChangeAspect="1" noChangeArrowheads="1"/>
          </p:cNvPicPr>
          <p:nvPr/>
        </p:nvPicPr>
        <p:blipFill>
          <a:blip r:embed="rId4"/>
          <a:srcRect/>
          <a:stretch>
            <a:fillRect/>
          </a:stretch>
        </p:blipFill>
        <p:spPr bwMode="auto">
          <a:xfrm>
            <a:off x="6851904" y="2023646"/>
            <a:ext cx="1219200" cy="1219200"/>
          </a:xfrm>
          <a:prstGeom prst="rect">
            <a:avLst/>
          </a:prstGeom>
          <a:noFill/>
        </p:spPr>
      </p:pic>
      <p:cxnSp>
        <p:nvCxnSpPr>
          <p:cNvPr id="12" name="Straight Arrow Connector 11"/>
          <p:cNvCxnSpPr>
            <a:cxnSpLocks/>
          </p:cNvCxnSpPr>
          <p:nvPr/>
        </p:nvCxnSpPr>
        <p:spPr bwMode="auto">
          <a:xfrm flipH="1">
            <a:off x="2428876" y="3070634"/>
            <a:ext cx="637348" cy="574774"/>
          </a:xfrm>
          <a:prstGeom prst="straightConnector1">
            <a:avLst/>
          </a:prstGeom>
          <a:solidFill>
            <a:schemeClr val="accent1"/>
          </a:solidFill>
          <a:ln w="44450" cap="flat" cmpd="sng" algn="ctr">
            <a:solidFill>
              <a:schemeClr val="accent6">
                <a:lumMod val="75000"/>
              </a:schemeClr>
            </a:solidFill>
            <a:prstDash val="solid"/>
            <a:round/>
            <a:headEnd type="none" w="med" len="med"/>
            <a:tailEnd type="triangle" w="lg" len="lg"/>
          </a:ln>
          <a:effectLst/>
        </p:spPr>
      </p:cxnSp>
      <p:cxnSp>
        <p:nvCxnSpPr>
          <p:cNvPr id="13" name="Straight Arrow Connector 12"/>
          <p:cNvCxnSpPr>
            <a:cxnSpLocks/>
          </p:cNvCxnSpPr>
          <p:nvPr/>
        </p:nvCxnSpPr>
        <p:spPr bwMode="auto">
          <a:xfrm>
            <a:off x="4712285" y="2858570"/>
            <a:ext cx="2078711" cy="0"/>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cxnSp>
        <p:nvCxnSpPr>
          <p:cNvPr id="18" name="Straight Arrow Connector 17"/>
          <p:cNvCxnSpPr>
            <a:cxnSpLocks/>
          </p:cNvCxnSpPr>
          <p:nvPr/>
        </p:nvCxnSpPr>
        <p:spPr bwMode="auto">
          <a:xfrm flipH="1" flipV="1">
            <a:off x="8150352" y="2810256"/>
            <a:ext cx="1321308" cy="914174"/>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sp>
        <p:nvSpPr>
          <p:cNvPr id="20" name="TextBox 19"/>
          <p:cNvSpPr txBox="1"/>
          <p:nvPr/>
        </p:nvSpPr>
        <p:spPr>
          <a:xfrm>
            <a:off x="3112922" y="1819430"/>
            <a:ext cx="1472839"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Rate </a:t>
            </a:r>
            <a:r>
              <a:rPr lang="en-US" sz="1600" b="1" dirty="0" err="1">
                <a:ln w="19050">
                  <a:noFill/>
                  <a:prstDash val="solid"/>
                </a:ln>
                <a:effectLst>
                  <a:outerShdw blurRad="50000" dist="50800" dir="7500000" algn="tl">
                    <a:srgbClr val="000000">
                      <a:shade val="5000"/>
                      <a:alpha val="35000"/>
                    </a:srgbClr>
                  </a:outerShdw>
                </a:effectLst>
              </a:rPr>
              <a:t>decoupler</a:t>
            </a:r>
            <a:endParaRPr lang="en-US" sz="1600" b="1" dirty="0">
              <a:ln w="19050">
                <a:noFill/>
                <a:prstDash val="solid"/>
              </a:ln>
              <a:effectLst>
                <a:outerShdw blurRad="50000" dist="50800" dir="7500000" algn="tl">
                  <a:srgbClr val="000000">
                    <a:shade val="5000"/>
                    <a:alpha val="35000"/>
                  </a:srgbClr>
                </a:outerShdw>
              </a:effectLst>
            </a:endParaRPr>
          </a:p>
        </p:txBody>
      </p:sp>
      <p:sp>
        <p:nvSpPr>
          <p:cNvPr id="21" name="TextBox 20"/>
          <p:cNvSpPr txBox="1"/>
          <p:nvPr/>
        </p:nvSpPr>
        <p:spPr>
          <a:xfrm>
            <a:off x="6988650" y="1518613"/>
            <a:ext cx="1024961"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Collectors</a:t>
            </a:r>
          </a:p>
        </p:txBody>
      </p:sp>
      <p:pic>
        <p:nvPicPr>
          <p:cNvPr id="26" name="Picture 2" descr="C:\Documents and Settings\carcassi\Desktop\nuvola-1.0.tar\nuvola\128x128\apps\clock.png"/>
          <p:cNvPicPr>
            <a:picLocks noChangeAspect="1" noChangeArrowheads="1"/>
          </p:cNvPicPr>
          <p:nvPr/>
        </p:nvPicPr>
        <p:blipFill>
          <a:blip r:embed="rId5"/>
          <a:srcRect/>
          <a:stretch>
            <a:fillRect/>
          </a:stretch>
        </p:blipFill>
        <p:spPr bwMode="auto">
          <a:xfrm>
            <a:off x="4020312" y="2200430"/>
            <a:ext cx="304800" cy="304800"/>
          </a:xfrm>
          <a:prstGeom prst="rect">
            <a:avLst/>
          </a:prstGeom>
          <a:noFill/>
        </p:spPr>
      </p:pic>
      <p:cxnSp>
        <p:nvCxnSpPr>
          <p:cNvPr id="28" name="Straight Connector 27"/>
          <p:cNvCxnSpPr/>
          <p:nvPr/>
        </p:nvCxnSpPr>
        <p:spPr bwMode="auto">
          <a:xfrm>
            <a:off x="7463833" y="1524000"/>
            <a:ext cx="0" cy="4876800"/>
          </a:xfrm>
          <a:prstGeom prst="line">
            <a:avLst/>
          </a:prstGeom>
          <a:ln>
            <a:prstDash val="dash"/>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29" name="TextBox 28"/>
          <p:cNvSpPr txBox="1"/>
          <p:nvPr/>
        </p:nvSpPr>
        <p:spPr>
          <a:xfrm>
            <a:off x="8570130" y="5638801"/>
            <a:ext cx="2110258" cy="584775"/>
          </a:xfrm>
          <a:prstGeom prst="rect">
            <a:avLst/>
          </a:prstGeom>
          <a:noFill/>
        </p:spPr>
        <p:txBody>
          <a:bodyPr wrap="none" rtlCol="0">
            <a:spAutoFit/>
          </a:bodyPr>
          <a:lstStyle/>
          <a:p>
            <a:r>
              <a:rPr lang="en-US" sz="3200" b="1" dirty="0">
                <a:ln w="19050">
                  <a:noFill/>
                  <a:prstDash val="solid"/>
                </a:ln>
                <a:effectLst>
                  <a:outerShdw blurRad="50000" dist="50800" dir="7500000" algn="tl">
                    <a:srgbClr val="000000">
                      <a:shade val="5000"/>
                      <a:alpha val="35000"/>
                    </a:srgbClr>
                  </a:outerShdw>
                </a:effectLst>
              </a:rPr>
              <a:t>Source rate</a:t>
            </a:r>
          </a:p>
        </p:txBody>
      </p:sp>
      <p:sp>
        <p:nvSpPr>
          <p:cNvPr id="30" name="TextBox 29"/>
          <p:cNvSpPr txBox="1"/>
          <p:nvPr/>
        </p:nvSpPr>
        <p:spPr>
          <a:xfrm>
            <a:off x="2725233" y="5638801"/>
            <a:ext cx="2254143" cy="584775"/>
          </a:xfrm>
          <a:prstGeom prst="rect">
            <a:avLst/>
          </a:prstGeom>
          <a:noFill/>
        </p:spPr>
        <p:txBody>
          <a:bodyPr wrap="none" rtlCol="0">
            <a:spAutoFit/>
          </a:bodyPr>
          <a:lstStyle/>
          <a:p>
            <a:r>
              <a:rPr lang="en-US" sz="3200" b="1" dirty="0">
                <a:ln w="19050">
                  <a:noFill/>
                  <a:prstDash val="solid"/>
                </a:ln>
                <a:effectLst>
                  <a:outerShdw blurRad="50000" dist="50800" dir="7500000" algn="tl">
                    <a:srgbClr val="000000">
                      <a:shade val="5000"/>
                      <a:alpha val="35000"/>
                    </a:srgbClr>
                  </a:outerShdw>
                </a:effectLst>
              </a:rPr>
              <a:t>Desired rate</a:t>
            </a:r>
          </a:p>
        </p:txBody>
      </p:sp>
      <p:cxnSp>
        <p:nvCxnSpPr>
          <p:cNvPr id="41" name="Straight Arrow Connector 40">
            <a:extLst>
              <a:ext uri="{FF2B5EF4-FFF2-40B4-BE49-F238E27FC236}">
                <a16:creationId xmlns="" xmlns:a16="http://schemas.microsoft.com/office/drawing/2014/main" id="{3BF98883-2D82-4FF5-9C3C-0B2178040B77}"/>
              </a:ext>
            </a:extLst>
          </p:cNvPr>
          <p:cNvCxnSpPr>
            <a:cxnSpLocks/>
          </p:cNvCxnSpPr>
          <p:nvPr/>
        </p:nvCxnSpPr>
        <p:spPr bwMode="auto">
          <a:xfrm flipH="1">
            <a:off x="4696970" y="2243328"/>
            <a:ext cx="2094026" cy="0"/>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sp>
        <p:nvSpPr>
          <p:cNvPr id="45" name="TextBox 44">
            <a:extLst>
              <a:ext uri="{FF2B5EF4-FFF2-40B4-BE49-F238E27FC236}">
                <a16:creationId xmlns="" xmlns:a16="http://schemas.microsoft.com/office/drawing/2014/main" id="{EBAD84E1-1AD8-4AA0-BCF8-AD00BCEBABA8}"/>
              </a:ext>
            </a:extLst>
          </p:cNvPr>
          <p:cNvSpPr txBox="1"/>
          <p:nvPr/>
        </p:nvSpPr>
        <p:spPr>
          <a:xfrm>
            <a:off x="947327" y="3390448"/>
            <a:ext cx="1403013"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Client callback</a:t>
            </a:r>
          </a:p>
        </p:txBody>
      </p:sp>
      <p:pic>
        <p:nvPicPr>
          <p:cNvPr id="46" name="Picture 2" descr="C:\Documents and Settings\carcassi\Desktop\logo101.gif">
            <a:extLst>
              <a:ext uri="{FF2B5EF4-FFF2-40B4-BE49-F238E27FC236}">
                <a16:creationId xmlns="" xmlns:a16="http://schemas.microsoft.com/office/drawing/2014/main" id="{B3D89377-D291-4A19-B19F-9B2B21703C99}"/>
              </a:ext>
            </a:extLst>
          </p:cNvPr>
          <p:cNvPicPr>
            <a:picLocks noChangeAspect="1" noChangeArrowheads="1"/>
          </p:cNvPicPr>
          <p:nvPr/>
        </p:nvPicPr>
        <p:blipFill>
          <a:blip r:embed="rId6"/>
          <a:srcRect/>
          <a:stretch>
            <a:fillRect/>
          </a:stretch>
        </p:blipFill>
        <p:spPr bwMode="auto">
          <a:xfrm>
            <a:off x="9860893" y="3300950"/>
            <a:ext cx="962025" cy="962025"/>
          </a:xfrm>
          <a:prstGeom prst="rect">
            <a:avLst/>
          </a:prstGeom>
          <a:noFill/>
        </p:spPr>
      </p:pic>
      <p:sp>
        <p:nvSpPr>
          <p:cNvPr id="7" name="TextBox 6">
            <a:extLst>
              <a:ext uri="{FF2B5EF4-FFF2-40B4-BE49-F238E27FC236}">
                <a16:creationId xmlns="" xmlns:a16="http://schemas.microsoft.com/office/drawing/2014/main" id="{FBFA73CE-1518-4D3E-9F35-3EA4B7019278}"/>
              </a:ext>
            </a:extLst>
          </p:cNvPr>
          <p:cNvSpPr txBox="1"/>
          <p:nvPr/>
        </p:nvSpPr>
        <p:spPr>
          <a:xfrm>
            <a:off x="7854282" y="550013"/>
            <a:ext cx="4111447" cy="1200329"/>
          </a:xfrm>
          <a:prstGeom prst="rect">
            <a:avLst/>
          </a:prstGeom>
          <a:noFill/>
        </p:spPr>
        <p:txBody>
          <a:bodyPr wrap="none" rtlCol="0">
            <a:spAutoFit/>
          </a:bodyPr>
          <a:lstStyle/>
          <a:p>
            <a:pPr algn="r"/>
            <a:r>
              <a:rPr lang="en-US" sz="3600" dirty="0">
                <a:solidFill>
                  <a:schemeClr val="accent6">
                    <a:lumMod val="75000"/>
                  </a:schemeClr>
                </a:solidFill>
              </a:rPr>
              <a:t>Rate </a:t>
            </a:r>
            <a:r>
              <a:rPr lang="en-US" sz="3600" dirty="0" err="1">
                <a:solidFill>
                  <a:schemeClr val="accent6">
                    <a:lumMod val="75000"/>
                  </a:schemeClr>
                </a:solidFill>
              </a:rPr>
              <a:t>decoupler</a:t>
            </a:r>
            <a:r>
              <a:rPr lang="en-US" sz="3600" dirty="0">
                <a:solidFill>
                  <a:schemeClr val="accent6">
                    <a:lumMod val="75000"/>
                  </a:schemeClr>
                </a:solidFill>
              </a:rPr>
              <a:t> waits</a:t>
            </a:r>
          </a:p>
          <a:p>
            <a:pPr algn="r"/>
            <a:r>
              <a:rPr lang="en-US" sz="3600" dirty="0">
                <a:solidFill>
                  <a:schemeClr val="accent6">
                    <a:lumMod val="75000"/>
                  </a:schemeClr>
                </a:solidFill>
              </a:rPr>
              <a:t>(without locking)</a:t>
            </a:r>
          </a:p>
        </p:txBody>
      </p:sp>
    </p:spTree>
    <p:extLst>
      <p:ext uri="{BB962C8B-B14F-4D97-AF65-F5344CB8AC3E}">
        <p14:creationId xmlns:p14="http://schemas.microsoft.com/office/powerpoint/2010/main" val="1504330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GPClient</a:t>
            </a:r>
            <a:endParaRPr lang="en-US" dirty="0"/>
          </a:p>
        </p:txBody>
      </p:sp>
      <p:pic>
        <p:nvPicPr>
          <p:cNvPr id="4" name="Picture 3" descr="C:\Documents and Settings\carcassi\Desktop\nuvola-1.0.tar\nuvola\128x128\apps\kcmkwm.png"/>
          <p:cNvPicPr>
            <a:picLocks noChangeAspect="1" noChangeArrowheads="1"/>
          </p:cNvPicPr>
          <p:nvPr/>
        </p:nvPicPr>
        <p:blipFill>
          <a:blip r:embed="rId2"/>
          <a:srcRect/>
          <a:stretch>
            <a:fillRect/>
          </a:stretch>
        </p:blipFill>
        <p:spPr bwMode="auto">
          <a:xfrm>
            <a:off x="1045464" y="3653375"/>
            <a:ext cx="1219200" cy="1219200"/>
          </a:xfrm>
          <a:prstGeom prst="rect">
            <a:avLst/>
          </a:prstGeom>
          <a:noFill/>
        </p:spPr>
      </p:pic>
      <p:pic>
        <p:nvPicPr>
          <p:cNvPr id="8" name="Picture 3" descr="C:\Documents and Settings\carcassi\Desktop\nuvola-1.0.tar\nuvola\128x128\apps\kmix.png"/>
          <p:cNvPicPr>
            <a:picLocks noChangeAspect="1" noChangeArrowheads="1"/>
          </p:cNvPicPr>
          <p:nvPr/>
        </p:nvPicPr>
        <p:blipFill>
          <a:blip r:embed="rId3"/>
          <a:srcRect/>
          <a:stretch>
            <a:fillRect/>
          </a:stretch>
        </p:blipFill>
        <p:spPr bwMode="auto">
          <a:xfrm flipH="1">
            <a:off x="3182112" y="2200430"/>
            <a:ext cx="914400" cy="914400"/>
          </a:xfrm>
          <a:prstGeom prst="rect">
            <a:avLst/>
          </a:prstGeom>
          <a:noFill/>
        </p:spPr>
      </p:pic>
      <p:pic>
        <p:nvPicPr>
          <p:cNvPr id="9" name="Picture 4" descr="C:\Documents and Settings\carcassi\Desktop\nuvola-1.0.tar\nuvola\128x128\filesystems\trashcan_empty.png"/>
          <p:cNvPicPr>
            <a:picLocks noChangeAspect="1" noChangeArrowheads="1"/>
          </p:cNvPicPr>
          <p:nvPr/>
        </p:nvPicPr>
        <p:blipFill>
          <a:blip r:embed="rId4"/>
          <a:srcRect/>
          <a:stretch>
            <a:fillRect/>
          </a:stretch>
        </p:blipFill>
        <p:spPr bwMode="auto">
          <a:xfrm>
            <a:off x="6851904" y="2023646"/>
            <a:ext cx="1219200" cy="1219200"/>
          </a:xfrm>
          <a:prstGeom prst="rect">
            <a:avLst/>
          </a:prstGeom>
          <a:noFill/>
        </p:spPr>
      </p:pic>
      <p:cxnSp>
        <p:nvCxnSpPr>
          <p:cNvPr id="12" name="Straight Arrow Connector 11"/>
          <p:cNvCxnSpPr>
            <a:cxnSpLocks/>
          </p:cNvCxnSpPr>
          <p:nvPr/>
        </p:nvCxnSpPr>
        <p:spPr bwMode="auto">
          <a:xfrm flipH="1">
            <a:off x="2428876" y="3070634"/>
            <a:ext cx="637348" cy="574774"/>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cxnSp>
        <p:nvCxnSpPr>
          <p:cNvPr id="13" name="Straight Arrow Connector 12"/>
          <p:cNvCxnSpPr>
            <a:cxnSpLocks/>
          </p:cNvCxnSpPr>
          <p:nvPr/>
        </p:nvCxnSpPr>
        <p:spPr bwMode="auto">
          <a:xfrm>
            <a:off x="4712285" y="2858570"/>
            <a:ext cx="2078711" cy="0"/>
          </a:xfrm>
          <a:prstGeom prst="straightConnector1">
            <a:avLst/>
          </a:prstGeom>
          <a:solidFill>
            <a:schemeClr val="accent1"/>
          </a:solidFill>
          <a:ln w="44450" cap="flat" cmpd="sng" algn="ctr">
            <a:solidFill>
              <a:schemeClr val="accent6">
                <a:lumMod val="75000"/>
              </a:schemeClr>
            </a:solidFill>
            <a:prstDash val="solid"/>
            <a:round/>
            <a:headEnd type="none" w="med" len="med"/>
            <a:tailEnd type="triangle" w="lg" len="lg"/>
          </a:ln>
          <a:effectLst/>
        </p:spPr>
      </p:cxnSp>
      <p:cxnSp>
        <p:nvCxnSpPr>
          <p:cNvPr id="18" name="Straight Arrow Connector 17"/>
          <p:cNvCxnSpPr>
            <a:cxnSpLocks/>
          </p:cNvCxnSpPr>
          <p:nvPr/>
        </p:nvCxnSpPr>
        <p:spPr bwMode="auto">
          <a:xfrm flipH="1" flipV="1">
            <a:off x="8150352" y="2810256"/>
            <a:ext cx="1321308" cy="914174"/>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sp>
        <p:nvSpPr>
          <p:cNvPr id="20" name="TextBox 19"/>
          <p:cNvSpPr txBox="1"/>
          <p:nvPr/>
        </p:nvSpPr>
        <p:spPr>
          <a:xfrm>
            <a:off x="3112922" y="1819430"/>
            <a:ext cx="1472839"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Rate </a:t>
            </a:r>
            <a:r>
              <a:rPr lang="en-US" sz="1600" b="1" dirty="0" err="1">
                <a:ln w="19050">
                  <a:noFill/>
                  <a:prstDash val="solid"/>
                </a:ln>
                <a:effectLst>
                  <a:outerShdw blurRad="50000" dist="50800" dir="7500000" algn="tl">
                    <a:srgbClr val="000000">
                      <a:shade val="5000"/>
                      <a:alpha val="35000"/>
                    </a:srgbClr>
                  </a:outerShdw>
                </a:effectLst>
              </a:rPr>
              <a:t>decoupler</a:t>
            </a:r>
            <a:endParaRPr lang="en-US" sz="1600" b="1" dirty="0">
              <a:ln w="19050">
                <a:noFill/>
                <a:prstDash val="solid"/>
              </a:ln>
              <a:effectLst>
                <a:outerShdw blurRad="50000" dist="50800" dir="7500000" algn="tl">
                  <a:srgbClr val="000000">
                    <a:shade val="5000"/>
                    <a:alpha val="35000"/>
                  </a:srgbClr>
                </a:outerShdw>
              </a:effectLst>
            </a:endParaRPr>
          </a:p>
        </p:txBody>
      </p:sp>
      <p:sp>
        <p:nvSpPr>
          <p:cNvPr id="21" name="TextBox 20"/>
          <p:cNvSpPr txBox="1"/>
          <p:nvPr/>
        </p:nvSpPr>
        <p:spPr>
          <a:xfrm>
            <a:off x="6988650" y="1518613"/>
            <a:ext cx="1024961"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Collectors</a:t>
            </a:r>
          </a:p>
        </p:txBody>
      </p:sp>
      <p:pic>
        <p:nvPicPr>
          <p:cNvPr id="26" name="Picture 2" descr="C:\Documents and Settings\carcassi\Desktop\nuvola-1.0.tar\nuvola\128x128\apps\clock.png"/>
          <p:cNvPicPr>
            <a:picLocks noChangeAspect="1" noChangeArrowheads="1"/>
          </p:cNvPicPr>
          <p:nvPr/>
        </p:nvPicPr>
        <p:blipFill>
          <a:blip r:embed="rId5"/>
          <a:srcRect/>
          <a:stretch>
            <a:fillRect/>
          </a:stretch>
        </p:blipFill>
        <p:spPr bwMode="auto">
          <a:xfrm>
            <a:off x="4020312" y="2200430"/>
            <a:ext cx="304800" cy="304800"/>
          </a:xfrm>
          <a:prstGeom prst="rect">
            <a:avLst/>
          </a:prstGeom>
          <a:noFill/>
        </p:spPr>
      </p:pic>
      <p:cxnSp>
        <p:nvCxnSpPr>
          <p:cNvPr id="28" name="Straight Connector 27"/>
          <p:cNvCxnSpPr/>
          <p:nvPr/>
        </p:nvCxnSpPr>
        <p:spPr bwMode="auto">
          <a:xfrm>
            <a:off x="7463833" y="1524000"/>
            <a:ext cx="0" cy="4876800"/>
          </a:xfrm>
          <a:prstGeom prst="line">
            <a:avLst/>
          </a:prstGeom>
          <a:ln>
            <a:prstDash val="dash"/>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29" name="TextBox 28"/>
          <p:cNvSpPr txBox="1"/>
          <p:nvPr/>
        </p:nvSpPr>
        <p:spPr>
          <a:xfrm>
            <a:off x="8570130" y="5638801"/>
            <a:ext cx="2110258" cy="584775"/>
          </a:xfrm>
          <a:prstGeom prst="rect">
            <a:avLst/>
          </a:prstGeom>
          <a:noFill/>
        </p:spPr>
        <p:txBody>
          <a:bodyPr wrap="none" rtlCol="0">
            <a:spAutoFit/>
          </a:bodyPr>
          <a:lstStyle/>
          <a:p>
            <a:r>
              <a:rPr lang="en-US" sz="3200" b="1" dirty="0">
                <a:ln w="19050">
                  <a:noFill/>
                  <a:prstDash val="solid"/>
                </a:ln>
                <a:effectLst>
                  <a:outerShdw blurRad="50000" dist="50800" dir="7500000" algn="tl">
                    <a:srgbClr val="000000">
                      <a:shade val="5000"/>
                      <a:alpha val="35000"/>
                    </a:srgbClr>
                  </a:outerShdw>
                </a:effectLst>
              </a:rPr>
              <a:t>Source rate</a:t>
            </a:r>
          </a:p>
        </p:txBody>
      </p:sp>
      <p:sp>
        <p:nvSpPr>
          <p:cNvPr id="30" name="TextBox 29"/>
          <p:cNvSpPr txBox="1"/>
          <p:nvPr/>
        </p:nvSpPr>
        <p:spPr>
          <a:xfrm>
            <a:off x="2725233" y="5638801"/>
            <a:ext cx="2254143" cy="584775"/>
          </a:xfrm>
          <a:prstGeom prst="rect">
            <a:avLst/>
          </a:prstGeom>
          <a:noFill/>
        </p:spPr>
        <p:txBody>
          <a:bodyPr wrap="none" rtlCol="0">
            <a:spAutoFit/>
          </a:bodyPr>
          <a:lstStyle/>
          <a:p>
            <a:r>
              <a:rPr lang="en-US" sz="3200" b="1" dirty="0">
                <a:ln w="19050">
                  <a:noFill/>
                  <a:prstDash val="solid"/>
                </a:ln>
                <a:effectLst>
                  <a:outerShdw blurRad="50000" dist="50800" dir="7500000" algn="tl">
                    <a:srgbClr val="000000">
                      <a:shade val="5000"/>
                      <a:alpha val="35000"/>
                    </a:srgbClr>
                  </a:outerShdw>
                </a:effectLst>
              </a:rPr>
              <a:t>Desired rate</a:t>
            </a:r>
          </a:p>
        </p:txBody>
      </p:sp>
      <p:cxnSp>
        <p:nvCxnSpPr>
          <p:cNvPr id="41" name="Straight Arrow Connector 40">
            <a:extLst>
              <a:ext uri="{FF2B5EF4-FFF2-40B4-BE49-F238E27FC236}">
                <a16:creationId xmlns="" xmlns:a16="http://schemas.microsoft.com/office/drawing/2014/main" id="{3BF98883-2D82-4FF5-9C3C-0B2178040B77}"/>
              </a:ext>
            </a:extLst>
          </p:cNvPr>
          <p:cNvCxnSpPr>
            <a:cxnSpLocks/>
          </p:cNvCxnSpPr>
          <p:nvPr/>
        </p:nvCxnSpPr>
        <p:spPr bwMode="auto">
          <a:xfrm flipH="1">
            <a:off x="4696970" y="2243328"/>
            <a:ext cx="2094026" cy="0"/>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sp>
        <p:nvSpPr>
          <p:cNvPr id="45" name="TextBox 44">
            <a:extLst>
              <a:ext uri="{FF2B5EF4-FFF2-40B4-BE49-F238E27FC236}">
                <a16:creationId xmlns="" xmlns:a16="http://schemas.microsoft.com/office/drawing/2014/main" id="{EBAD84E1-1AD8-4AA0-BCF8-AD00BCEBABA8}"/>
              </a:ext>
            </a:extLst>
          </p:cNvPr>
          <p:cNvSpPr txBox="1"/>
          <p:nvPr/>
        </p:nvSpPr>
        <p:spPr>
          <a:xfrm>
            <a:off x="947327" y="3390448"/>
            <a:ext cx="1403013"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Client callback</a:t>
            </a:r>
          </a:p>
        </p:txBody>
      </p:sp>
      <p:pic>
        <p:nvPicPr>
          <p:cNvPr id="46" name="Picture 2" descr="C:\Documents and Settings\carcassi\Desktop\logo101.gif">
            <a:extLst>
              <a:ext uri="{FF2B5EF4-FFF2-40B4-BE49-F238E27FC236}">
                <a16:creationId xmlns="" xmlns:a16="http://schemas.microsoft.com/office/drawing/2014/main" id="{B3D89377-D291-4A19-B19F-9B2B21703C99}"/>
              </a:ext>
            </a:extLst>
          </p:cNvPr>
          <p:cNvPicPr>
            <a:picLocks noChangeAspect="1" noChangeArrowheads="1"/>
          </p:cNvPicPr>
          <p:nvPr/>
        </p:nvPicPr>
        <p:blipFill>
          <a:blip r:embed="rId6"/>
          <a:srcRect/>
          <a:stretch>
            <a:fillRect/>
          </a:stretch>
        </p:blipFill>
        <p:spPr bwMode="auto">
          <a:xfrm>
            <a:off x="9860893" y="3300950"/>
            <a:ext cx="962025" cy="962025"/>
          </a:xfrm>
          <a:prstGeom prst="rect">
            <a:avLst/>
          </a:prstGeom>
          <a:noFill/>
        </p:spPr>
      </p:pic>
      <p:sp>
        <p:nvSpPr>
          <p:cNvPr id="7" name="TextBox 6">
            <a:extLst>
              <a:ext uri="{FF2B5EF4-FFF2-40B4-BE49-F238E27FC236}">
                <a16:creationId xmlns="" xmlns:a16="http://schemas.microsoft.com/office/drawing/2014/main" id="{FBFA73CE-1518-4D3E-9F35-3EA4B7019278}"/>
              </a:ext>
            </a:extLst>
          </p:cNvPr>
          <p:cNvSpPr txBox="1"/>
          <p:nvPr/>
        </p:nvSpPr>
        <p:spPr>
          <a:xfrm>
            <a:off x="7028801" y="550013"/>
            <a:ext cx="4936928" cy="1754326"/>
          </a:xfrm>
          <a:prstGeom prst="rect">
            <a:avLst/>
          </a:prstGeom>
          <a:noFill/>
        </p:spPr>
        <p:txBody>
          <a:bodyPr wrap="none" rtlCol="0">
            <a:spAutoFit/>
          </a:bodyPr>
          <a:lstStyle/>
          <a:p>
            <a:pPr algn="r"/>
            <a:r>
              <a:rPr lang="en-US" sz="3600" dirty="0">
                <a:solidFill>
                  <a:schemeClr val="accent6">
                    <a:lumMod val="75000"/>
                  </a:schemeClr>
                </a:solidFill>
              </a:rPr>
              <a:t>Once the callback is done</a:t>
            </a:r>
          </a:p>
          <a:p>
            <a:pPr algn="r"/>
            <a:r>
              <a:rPr lang="en-US" sz="3600" dirty="0">
                <a:solidFill>
                  <a:schemeClr val="accent6">
                    <a:lumMod val="75000"/>
                  </a:schemeClr>
                </a:solidFill>
              </a:rPr>
              <a:t>a new event</a:t>
            </a:r>
            <a:br>
              <a:rPr lang="en-US" sz="3600" dirty="0">
                <a:solidFill>
                  <a:schemeClr val="accent6">
                    <a:lumMod val="75000"/>
                  </a:schemeClr>
                </a:solidFill>
              </a:rPr>
            </a:br>
            <a:r>
              <a:rPr lang="en-US" sz="3600" dirty="0">
                <a:solidFill>
                  <a:schemeClr val="accent6">
                    <a:lumMod val="75000"/>
                  </a:schemeClr>
                </a:solidFill>
              </a:rPr>
              <a:t>is prepared</a:t>
            </a:r>
          </a:p>
        </p:txBody>
      </p:sp>
    </p:spTree>
    <p:extLst>
      <p:ext uri="{BB962C8B-B14F-4D97-AF65-F5344CB8AC3E}">
        <p14:creationId xmlns:p14="http://schemas.microsoft.com/office/powerpoint/2010/main" val="28864142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GPClient</a:t>
            </a:r>
            <a:endParaRPr lang="en-US" dirty="0"/>
          </a:p>
        </p:txBody>
      </p:sp>
      <p:pic>
        <p:nvPicPr>
          <p:cNvPr id="4" name="Picture 3" descr="C:\Documents and Settings\carcassi\Desktop\nuvola-1.0.tar\nuvola\128x128\apps\kcmkwm.png"/>
          <p:cNvPicPr>
            <a:picLocks noChangeAspect="1" noChangeArrowheads="1"/>
          </p:cNvPicPr>
          <p:nvPr/>
        </p:nvPicPr>
        <p:blipFill>
          <a:blip r:embed="rId2"/>
          <a:srcRect/>
          <a:stretch>
            <a:fillRect/>
          </a:stretch>
        </p:blipFill>
        <p:spPr bwMode="auto">
          <a:xfrm>
            <a:off x="1045464" y="3653375"/>
            <a:ext cx="1219200" cy="1219200"/>
          </a:xfrm>
          <a:prstGeom prst="rect">
            <a:avLst/>
          </a:prstGeom>
          <a:noFill/>
        </p:spPr>
      </p:pic>
      <p:pic>
        <p:nvPicPr>
          <p:cNvPr id="8" name="Picture 3" descr="C:\Documents and Settings\carcassi\Desktop\nuvola-1.0.tar\nuvola\128x128\apps\kmix.png"/>
          <p:cNvPicPr>
            <a:picLocks noChangeAspect="1" noChangeArrowheads="1"/>
          </p:cNvPicPr>
          <p:nvPr/>
        </p:nvPicPr>
        <p:blipFill>
          <a:blip r:embed="rId3"/>
          <a:srcRect/>
          <a:stretch>
            <a:fillRect/>
          </a:stretch>
        </p:blipFill>
        <p:spPr bwMode="auto">
          <a:xfrm flipH="1">
            <a:off x="3182112" y="2200430"/>
            <a:ext cx="914400" cy="914400"/>
          </a:xfrm>
          <a:prstGeom prst="rect">
            <a:avLst/>
          </a:prstGeom>
          <a:noFill/>
        </p:spPr>
      </p:pic>
      <p:pic>
        <p:nvPicPr>
          <p:cNvPr id="9" name="Picture 4" descr="C:\Documents and Settings\carcassi\Desktop\nuvola-1.0.tar\nuvola\128x128\filesystems\trashcan_empty.png"/>
          <p:cNvPicPr>
            <a:picLocks noChangeAspect="1" noChangeArrowheads="1"/>
          </p:cNvPicPr>
          <p:nvPr/>
        </p:nvPicPr>
        <p:blipFill>
          <a:blip r:embed="rId4"/>
          <a:srcRect/>
          <a:stretch>
            <a:fillRect/>
          </a:stretch>
        </p:blipFill>
        <p:spPr bwMode="auto">
          <a:xfrm>
            <a:off x="6851904" y="2023646"/>
            <a:ext cx="1219200" cy="1219200"/>
          </a:xfrm>
          <a:prstGeom prst="rect">
            <a:avLst/>
          </a:prstGeom>
          <a:noFill/>
        </p:spPr>
      </p:pic>
      <p:cxnSp>
        <p:nvCxnSpPr>
          <p:cNvPr id="12" name="Straight Arrow Connector 11"/>
          <p:cNvCxnSpPr>
            <a:cxnSpLocks/>
          </p:cNvCxnSpPr>
          <p:nvPr/>
        </p:nvCxnSpPr>
        <p:spPr bwMode="auto">
          <a:xfrm flipH="1">
            <a:off x="2428876" y="3070634"/>
            <a:ext cx="637348" cy="574774"/>
          </a:xfrm>
          <a:prstGeom prst="straightConnector1">
            <a:avLst/>
          </a:prstGeom>
          <a:solidFill>
            <a:schemeClr val="accent1"/>
          </a:solidFill>
          <a:ln w="44450" cap="flat" cmpd="sng" algn="ctr">
            <a:solidFill>
              <a:schemeClr val="accent6">
                <a:lumMod val="75000"/>
              </a:schemeClr>
            </a:solidFill>
            <a:prstDash val="solid"/>
            <a:round/>
            <a:headEnd type="none" w="med" len="med"/>
            <a:tailEnd type="triangle" w="lg" len="lg"/>
          </a:ln>
          <a:effectLst/>
        </p:spPr>
      </p:cxnSp>
      <p:cxnSp>
        <p:nvCxnSpPr>
          <p:cNvPr id="13" name="Straight Arrow Connector 12"/>
          <p:cNvCxnSpPr>
            <a:cxnSpLocks/>
          </p:cNvCxnSpPr>
          <p:nvPr/>
        </p:nvCxnSpPr>
        <p:spPr bwMode="auto">
          <a:xfrm>
            <a:off x="4712285" y="2858570"/>
            <a:ext cx="2078711" cy="0"/>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cxnSp>
        <p:nvCxnSpPr>
          <p:cNvPr id="18" name="Straight Arrow Connector 17"/>
          <p:cNvCxnSpPr>
            <a:cxnSpLocks/>
          </p:cNvCxnSpPr>
          <p:nvPr/>
        </p:nvCxnSpPr>
        <p:spPr bwMode="auto">
          <a:xfrm flipH="1" flipV="1">
            <a:off x="8150352" y="2810256"/>
            <a:ext cx="1321308" cy="914174"/>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sp>
        <p:nvSpPr>
          <p:cNvPr id="20" name="TextBox 19"/>
          <p:cNvSpPr txBox="1"/>
          <p:nvPr/>
        </p:nvSpPr>
        <p:spPr>
          <a:xfrm>
            <a:off x="3112922" y="1819430"/>
            <a:ext cx="1472839"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Rate </a:t>
            </a:r>
            <a:r>
              <a:rPr lang="en-US" sz="1600" b="1" dirty="0" err="1">
                <a:ln w="19050">
                  <a:noFill/>
                  <a:prstDash val="solid"/>
                </a:ln>
                <a:effectLst>
                  <a:outerShdw blurRad="50000" dist="50800" dir="7500000" algn="tl">
                    <a:srgbClr val="000000">
                      <a:shade val="5000"/>
                      <a:alpha val="35000"/>
                    </a:srgbClr>
                  </a:outerShdw>
                </a:effectLst>
              </a:rPr>
              <a:t>decoupler</a:t>
            </a:r>
            <a:endParaRPr lang="en-US" sz="1600" b="1" dirty="0">
              <a:ln w="19050">
                <a:noFill/>
                <a:prstDash val="solid"/>
              </a:ln>
              <a:effectLst>
                <a:outerShdw blurRad="50000" dist="50800" dir="7500000" algn="tl">
                  <a:srgbClr val="000000">
                    <a:shade val="5000"/>
                    <a:alpha val="35000"/>
                  </a:srgbClr>
                </a:outerShdw>
              </a:effectLst>
            </a:endParaRPr>
          </a:p>
        </p:txBody>
      </p:sp>
      <p:sp>
        <p:nvSpPr>
          <p:cNvPr id="21" name="TextBox 20"/>
          <p:cNvSpPr txBox="1"/>
          <p:nvPr/>
        </p:nvSpPr>
        <p:spPr>
          <a:xfrm>
            <a:off x="6988650" y="1518613"/>
            <a:ext cx="1024961"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Collectors</a:t>
            </a:r>
          </a:p>
        </p:txBody>
      </p:sp>
      <p:pic>
        <p:nvPicPr>
          <p:cNvPr id="26" name="Picture 2" descr="C:\Documents and Settings\carcassi\Desktop\nuvola-1.0.tar\nuvola\128x128\apps\clock.png"/>
          <p:cNvPicPr>
            <a:picLocks noChangeAspect="1" noChangeArrowheads="1"/>
          </p:cNvPicPr>
          <p:nvPr/>
        </p:nvPicPr>
        <p:blipFill>
          <a:blip r:embed="rId5"/>
          <a:srcRect/>
          <a:stretch>
            <a:fillRect/>
          </a:stretch>
        </p:blipFill>
        <p:spPr bwMode="auto">
          <a:xfrm>
            <a:off x="4020312" y="2200430"/>
            <a:ext cx="304800" cy="304800"/>
          </a:xfrm>
          <a:prstGeom prst="rect">
            <a:avLst/>
          </a:prstGeom>
          <a:noFill/>
        </p:spPr>
      </p:pic>
      <p:cxnSp>
        <p:nvCxnSpPr>
          <p:cNvPr id="28" name="Straight Connector 27"/>
          <p:cNvCxnSpPr/>
          <p:nvPr/>
        </p:nvCxnSpPr>
        <p:spPr bwMode="auto">
          <a:xfrm>
            <a:off x="7463833" y="1524000"/>
            <a:ext cx="0" cy="4876800"/>
          </a:xfrm>
          <a:prstGeom prst="line">
            <a:avLst/>
          </a:prstGeom>
          <a:ln>
            <a:prstDash val="dash"/>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29" name="TextBox 28"/>
          <p:cNvSpPr txBox="1"/>
          <p:nvPr/>
        </p:nvSpPr>
        <p:spPr>
          <a:xfrm>
            <a:off x="8570130" y="5638801"/>
            <a:ext cx="2110258" cy="584775"/>
          </a:xfrm>
          <a:prstGeom prst="rect">
            <a:avLst/>
          </a:prstGeom>
          <a:noFill/>
        </p:spPr>
        <p:txBody>
          <a:bodyPr wrap="none" rtlCol="0">
            <a:spAutoFit/>
          </a:bodyPr>
          <a:lstStyle/>
          <a:p>
            <a:r>
              <a:rPr lang="en-US" sz="3200" b="1" dirty="0">
                <a:ln w="19050">
                  <a:noFill/>
                  <a:prstDash val="solid"/>
                </a:ln>
                <a:effectLst>
                  <a:outerShdw blurRad="50000" dist="50800" dir="7500000" algn="tl">
                    <a:srgbClr val="000000">
                      <a:shade val="5000"/>
                      <a:alpha val="35000"/>
                    </a:srgbClr>
                  </a:outerShdw>
                </a:effectLst>
              </a:rPr>
              <a:t>Source rate</a:t>
            </a:r>
          </a:p>
        </p:txBody>
      </p:sp>
      <p:sp>
        <p:nvSpPr>
          <p:cNvPr id="30" name="TextBox 29"/>
          <p:cNvSpPr txBox="1"/>
          <p:nvPr/>
        </p:nvSpPr>
        <p:spPr>
          <a:xfrm>
            <a:off x="2725233" y="5638801"/>
            <a:ext cx="2254143" cy="584775"/>
          </a:xfrm>
          <a:prstGeom prst="rect">
            <a:avLst/>
          </a:prstGeom>
          <a:noFill/>
        </p:spPr>
        <p:txBody>
          <a:bodyPr wrap="none" rtlCol="0">
            <a:spAutoFit/>
          </a:bodyPr>
          <a:lstStyle/>
          <a:p>
            <a:r>
              <a:rPr lang="en-US" sz="3200" b="1" dirty="0">
                <a:ln w="19050">
                  <a:noFill/>
                  <a:prstDash val="solid"/>
                </a:ln>
                <a:effectLst>
                  <a:outerShdw blurRad="50000" dist="50800" dir="7500000" algn="tl">
                    <a:srgbClr val="000000">
                      <a:shade val="5000"/>
                      <a:alpha val="35000"/>
                    </a:srgbClr>
                  </a:outerShdw>
                </a:effectLst>
              </a:rPr>
              <a:t>Desired rate</a:t>
            </a:r>
          </a:p>
        </p:txBody>
      </p:sp>
      <p:cxnSp>
        <p:nvCxnSpPr>
          <p:cNvPr id="41" name="Straight Arrow Connector 40">
            <a:extLst>
              <a:ext uri="{FF2B5EF4-FFF2-40B4-BE49-F238E27FC236}">
                <a16:creationId xmlns="" xmlns:a16="http://schemas.microsoft.com/office/drawing/2014/main" id="{3BF98883-2D82-4FF5-9C3C-0B2178040B77}"/>
              </a:ext>
            </a:extLst>
          </p:cNvPr>
          <p:cNvCxnSpPr>
            <a:cxnSpLocks/>
          </p:cNvCxnSpPr>
          <p:nvPr/>
        </p:nvCxnSpPr>
        <p:spPr bwMode="auto">
          <a:xfrm flipH="1">
            <a:off x="4696970" y="2243328"/>
            <a:ext cx="2094026" cy="0"/>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sp>
        <p:nvSpPr>
          <p:cNvPr id="45" name="TextBox 44">
            <a:extLst>
              <a:ext uri="{FF2B5EF4-FFF2-40B4-BE49-F238E27FC236}">
                <a16:creationId xmlns="" xmlns:a16="http://schemas.microsoft.com/office/drawing/2014/main" id="{EBAD84E1-1AD8-4AA0-BCF8-AD00BCEBABA8}"/>
              </a:ext>
            </a:extLst>
          </p:cNvPr>
          <p:cNvSpPr txBox="1"/>
          <p:nvPr/>
        </p:nvSpPr>
        <p:spPr>
          <a:xfrm>
            <a:off x="947327" y="3390448"/>
            <a:ext cx="1403013"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Client callback</a:t>
            </a:r>
          </a:p>
        </p:txBody>
      </p:sp>
      <p:pic>
        <p:nvPicPr>
          <p:cNvPr id="46" name="Picture 2" descr="C:\Documents and Settings\carcassi\Desktop\logo101.gif">
            <a:extLst>
              <a:ext uri="{FF2B5EF4-FFF2-40B4-BE49-F238E27FC236}">
                <a16:creationId xmlns="" xmlns:a16="http://schemas.microsoft.com/office/drawing/2014/main" id="{B3D89377-D291-4A19-B19F-9B2B21703C99}"/>
              </a:ext>
            </a:extLst>
          </p:cNvPr>
          <p:cNvPicPr>
            <a:picLocks noChangeAspect="1" noChangeArrowheads="1"/>
          </p:cNvPicPr>
          <p:nvPr/>
        </p:nvPicPr>
        <p:blipFill>
          <a:blip r:embed="rId6"/>
          <a:srcRect/>
          <a:stretch>
            <a:fillRect/>
          </a:stretch>
        </p:blipFill>
        <p:spPr bwMode="auto">
          <a:xfrm>
            <a:off x="9860893" y="3300950"/>
            <a:ext cx="962025" cy="962025"/>
          </a:xfrm>
          <a:prstGeom prst="rect">
            <a:avLst/>
          </a:prstGeom>
          <a:noFill/>
        </p:spPr>
      </p:pic>
      <p:sp>
        <p:nvSpPr>
          <p:cNvPr id="7" name="TextBox 6">
            <a:extLst>
              <a:ext uri="{FF2B5EF4-FFF2-40B4-BE49-F238E27FC236}">
                <a16:creationId xmlns="" xmlns:a16="http://schemas.microsoft.com/office/drawing/2014/main" id="{FBFA73CE-1518-4D3E-9F35-3EA4B7019278}"/>
              </a:ext>
            </a:extLst>
          </p:cNvPr>
          <p:cNvSpPr txBox="1"/>
          <p:nvPr/>
        </p:nvSpPr>
        <p:spPr>
          <a:xfrm>
            <a:off x="7765798" y="550013"/>
            <a:ext cx="4199931" cy="1754326"/>
          </a:xfrm>
          <a:prstGeom prst="rect">
            <a:avLst/>
          </a:prstGeom>
          <a:noFill/>
        </p:spPr>
        <p:txBody>
          <a:bodyPr wrap="none" rtlCol="0">
            <a:spAutoFit/>
          </a:bodyPr>
          <a:lstStyle/>
          <a:p>
            <a:pPr algn="r"/>
            <a:r>
              <a:rPr lang="en-US" sz="3600" dirty="0">
                <a:solidFill>
                  <a:schemeClr val="accent6">
                    <a:lumMod val="75000"/>
                  </a:schemeClr>
                </a:solidFill>
              </a:rPr>
              <a:t>Rate </a:t>
            </a:r>
            <a:r>
              <a:rPr lang="en-US" sz="3600" dirty="0" err="1">
                <a:solidFill>
                  <a:schemeClr val="accent6">
                    <a:lumMod val="75000"/>
                  </a:schemeClr>
                </a:solidFill>
              </a:rPr>
              <a:t>decoupler</a:t>
            </a:r>
            <a:r>
              <a:rPr lang="en-US" sz="3600" dirty="0">
                <a:solidFill>
                  <a:schemeClr val="accent6">
                    <a:lumMod val="75000"/>
                  </a:schemeClr>
                </a:solidFill>
              </a:rPr>
              <a:t> sends</a:t>
            </a:r>
          </a:p>
          <a:p>
            <a:pPr algn="r"/>
            <a:r>
              <a:rPr lang="en-US" sz="3600" dirty="0">
                <a:solidFill>
                  <a:schemeClr val="accent6">
                    <a:lumMod val="75000"/>
                  </a:schemeClr>
                </a:solidFill>
              </a:rPr>
              <a:t>a single new</a:t>
            </a:r>
            <a:br>
              <a:rPr lang="en-US" sz="3600" dirty="0">
                <a:solidFill>
                  <a:schemeClr val="accent6">
                    <a:lumMod val="75000"/>
                  </a:schemeClr>
                </a:solidFill>
              </a:rPr>
            </a:br>
            <a:r>
              <a:rPr lang="en-US" sz="3600" dirty="0">
                <a:solidFill>
                  <a:schemeClr val="accent6">
                    <a:lumMod val="75000"/>
                  </a:schemeClr>
                </a:solidFill>
              </a:rPr>
              <a:t>notification</a:t>
            </a:r>
          </a:p>
        </p:txBody>
      </p:sp>
    </p:spTree>
    <p:extLst>
      <p:ext uri="{BB962C8B-B14F-4D97-AF65-F5344CB8AC3E}">
        <p14:creationId xmlns:p14="http://schemas.microsoft.com/office/powerpoint/2010/main" val="31437278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Advanced setup</a:t>
            </a:r>
          </a:p>
        </p:txBody>
      </p:sp>
      <p:pic>
        <p:nvPicPr>
          <p:cNvPr id="4" name="Picture 3" descr="C:\Documents and Settings\carcassi\Desktop\nuvola-1.0.tar\nuvola\128x128\apps\kcmkwm.png"/>
          <p:cNvPicPr>
            <a:picLocks noChangeAspect="1" noChangeArrowheads="1"/>
          </p:cNvPicPr>
          <p:nvPr/>
        </p:nvPicPr>
        <p:blipFill>
          <a:blip r:embed="rId2"/>
          <a:srcRect/>
          <a:stretch>
            <a:fillRect/>
          </a:stretch>
        </p:blipFill>
        <p:spPr bwMode="auto">
          <a:xfrm>
            <a:off x="1045464" y="3653375"/>
            <a:ext cx="1219200" cy="1219200"/>
          </a:xfrm>
          <a:prstGeom prst="rect">
            <a:avLst/>
          </a:prstGeom>
          <a:noFill/>
        </p:spPr>
      </p:pic>
      <p:pic>
        <p:nvPicPr>
          <p:cNvPr id="6" name="Picture 2" descr="C:\Documents and Settings\carcassi\Desktop\nuvola-1.0.tar\nuvola\128x128\apps\edu_mathematics.png"/>
          <p:cNvPicPr>
            <a:picLocks noChangeAspect="1" noChangeArrowheads="1"/>
          </p:cNvPicPr>
          <p:nvPr/>
        </p:nvPicPr>
        <p:blipFill>
          <a:blip r:embed="rId3"/>
          <a:srcRect/>
          <a:stretch>
            <a:fillRect/>
          </a:stretch>
        </p:blipFill>
        <p:spPr bwMode="auto">
          <a:xfrm>
            <a:off x="4838700" y="3297710"/>
            <a:ext cx="990600" cy="990600"/>
          </a:xfrm>
          <a:prstGeom prst="rect">
            <a:avLst/>
          </a:prstGeom>
          <a:noFill/>
        </p:spPr>
      </p:pic>
      <p:pic>
        <p:nvPicPr>
          <p:cNvPr id="8" name="Picture 3" descr="C:\Documents and Settings\carcassi\Desktop\nuvola-1.0.tar\nuvola\128x128\apps\kmix.png"/>
          <p:cNvPicPr>
            <a:picLocks noChangeAspect="1" noChangeArrowheads="1"/>
          </p:cNvPicPr>
          <p:nvPr/>
        </p:nvPicPr>
        <p:blipFill>
          <a:blip r:embed="rId4"/>
          <a:srcRect/>
          <a:stretch>
            <a:fillRect/>
          </a:stretch>
        </p:blipFill>
        <p:spPr bwMode="auto">
          <a:xfrm flipH="1">
            <a:off x="3182112" y="2200430"/>
            <a:ext cx="914400" cy="914400"/>
          </a:xfrm>
          <a:prstGeom prst="rect">
            <a:avLst/>
          </a:prstGeom>
          <a:noFill/>
        </p:spPr>
      </p:pic>
      <p:cxnSp>
        <p:nvCxnSpPr>
          <p:cNvPr id="12" name="Straight Arrow Connector 11"/>
          <p:cNvCxnSpPr>
            <a:cxnSpLocks/>
          </p:cNvCxnSpPr>
          <p:nvPr/>
        </p:nvCxnSpPr>
        <p:spPr bwMode="auto">
          <a:xfrm flipH="1">
            <a:off x="2428876" y="3070634"/>
            <a:ext cx="637348" cy="574774"/>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cxnSp>
        <p:nvCxnSpPr>
          <p:cNvPr id="13" name="Straight Arrow Connector 12"/>
          <p:cNvCxnSpPr>
            <a:cxnSpLocks/>
          </p:cNvCxnSpPr>
          <p:nvPr/>
        </p:nvCxnSpPr>
        <p:spPr bwMode="auto">
          <a:xfrm>
            <a:off x="4096512" y="3166645"/>
            <a:ext cx="569848" cy="576526"/>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cxnSp>
        <p:nvCxnSpPr>
          <p:cNvPr id="18" name="Straight Arrow Connector 17"/>
          <p:cNvCxnSpPr/>
          <p:nvPr/>
        </p:nvCxnSpPr>
        <p:spPr bwMode="auto">
          <a:xfrm rot="10800000" flipV="1">
            <a:off x="8328660" y="3724430"/>
            <a:ext cx="1143000" cy="1"/>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sp>
        <p:nvSpPr>
          <p:cNvPr id="20" name="TextBox 19"/>
          <p:cNvSpPr txBox="1"/>
          <p:nvPr/>
        </p:nvSpPr>
        <p:spPr>
          <a:xfrm>
            <a:off x="3112922" y="1819430"/>
            <a:ext cx="1472839"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Rate </a:t>
            </a:r>
            <a:r>
              <a:rPr lang="en-US" sz="1600" b="1" dirty="0" err="1">
                <a:ln w="19050">
                  <a:noFill/>
                  <a:prstDash val="solid"/>
                </a:ln>
                <a:effectLst>
                  <a:outerShdw blurRad="50000" dist="50800" dir="7500000" algn="tl">
                    <a:srgbClr val="000000">
                      <a:shade val="5000"/>
                      <a:alpha val="35000"/>
                    </a:srgbClr>
                  </a:outerShdw>
                </a:effectLst>
              </a:rPr>
              <a:t>decoupler</a:t>
            </a:r>
            <a:endParaRPr lang="en-US" sz="1600" b="1" dirty="0">
              <a:ln w="19050">
                <a:noFill/>
                <a:prstDash val="solid"/>
              </a:ln>
              <a:effectLst>
                <a:outerShdw blurRad="50000" dist="50800" dir="7500000" algn="tl">
                  <a:srgbClr val="000000">
                    <a:shade val="5000"/>
                    <a:alpha val="35000"/>
                  </a:srgbClr>
                </a:outerShdw>
              </a:effectLst>
            </a:endParaRPr>
          </a:p>
        </p:txBody>
      </p:sp>
      <p:sp>
        <p:nvSpPr>
          <p:cNvPr id="21" name="TextBox 20"/>
          <p:cNvSpPr txBox="1"/>
          <p:nvPr/>
        </p:nvSpPr>
        <p:spPr>
          <a:xfrm>
            <a:off x="6988650" y="1518613"/>
            <a:ext cx="1024961"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Collectors</a:t>
            </a:r>
          </a:p>
        </p:txBody>
      </p:sp>
      <p:sp>
        <p:nvSpPr>
          <p:cNvPr id="25" name="TextBox 24"/>
          <p:cNvSpPr txBox="1"/>
          <p:nvPr/>
        </p:nvSpPr>
        <p:spPr>
          <a:xfrm>
            <a:off x="4738810" y="4334030"/>
            <a:ext cx="1277786" cy="584775"/>
          </a:xfrm>
          <a:prstGeom prst="rect">
            <a:avLst/>
          </a:prstGeom>
          <a:noFill/>
        </p:spPr>
        <p:txBody>
          <a:bodyPr wrap="none" rtlCol="0">
            <a:spAutoFit/>
          </a:bodyPr>
          <a:lstStyle/>
          <a:p>
            <a:pPr algn="ctr"/>
            <a:r>
              <a:rPr lang="en-US" sz="1600" b="1" dirty="0">
                <a:ln w="19050">
                  <a:noFill/>
                  <a:prstDash val="solid"/>
                </a:ln>
                <a:effectLst>
                  <a:outerShdw blurRad="50000" dist="50800" dir="7500000" algn="tl">
                    <a:srgbClr val="000000">
                      <a:shade val="5000"/>
                      <a:alpha val="35000"/>
                    </a:srgbClr>
                  </a:outerShdw>
                </a:effectLst>
              </a:rPr>
              <a:t>Background</a:t>
            </a:r>
            <a:br>
              <a:rPr lang="en-US" sz="1600" b="1" dirty="0">
                <a:ln w="19050">
                  <a:noFill/>
                  <a:prstDash val="solid"/>
                </a:ln>
                <a:effectLst>
                  <a:outerShdw blurRad="50000" dist="50800" dir="7500000" algn="tl">
                    <a:srgbClr val="000000">
                      <a:shade val="5000"/>
                      <a:alpha val="35000"/>
                    </a:srgbClr>
                  </a:outerShdw>
                </a:effectLst>
              </a:rPr>
            </a:br>
            <a:r>
              <a:rPr lang="en-US" sz="1600" b="1" dirty="0">
                <a:ln w="19050">
                  <a:noFill/>
                  <a:prstDash val="solid"/>
                </a:ln>
                <a:effectLst>
                  <a:outerShdw blurRad="50000" dist="50800" dir="7500000" algn="tl">
                    <a:srgbClr val="000000">
                      <a:shade val="5000"/>
                      <a:alpha val="35000"/>
                    </a:srgbClr>
                  </a:outerShdw>
                </a:effectLst>
              </a:rPr>
              <a:t>computation</a:t>
            </a:r>
          </a:p>
        </p:txBody>
      </p:sp>
      <p:pic>
        <p:nvPicPr>
          <p:cNvPr id="26" name="Picture 2" descr="C:\Documents and Settings\carcassi\Desktop\nuvola-1.0.tar\nuvola\128x128\apps\clock.png"/>
          <p:cNvPicPr>
            <a:picLocks noChangeAspect="1" noChangeArrowheads="1"/>
          </p:cNvPicPr>
          <p:nvPr/>
        </p:nvPicPr>
        <p:blipFill>
          <a:blip r:embed="rId5"/>
          <a:srcRect/>
          <a:stretch>
            <a:fillRect/>
          </a:stretch>
        </p:blipFill>
        <p:spPr bwMode="auto">
          <a:xfrm>
            <a:off x="4020312" y="2200430"/>
            <a:ext cx="304800" cy="304800"/>
          </a:xfrm>
          <a:prstGeom prst="rect">
            <a:avLst/>
          </a:prstGeom>
          <a:noFill/>
        </p:spPr>
      </p:pic>
      <p:cxnSp>
        <p:nvCxnSpPr>
          <p:cNvPr id="28" name="Straight Connector 27"/>
          <p:cNvCxnSpPr/>
          <p:nvPr/>
        </p:nvCxnSpPr>
        <p:spPr bwMode="auto">
          <a:xfrm>
            <a:off x="7463833" y="1524000"/>
            <a:ext cx="0" cy="4876800"/>
          </a:xfrm>
          <a:prstGeom prst="line">
            <a:avLst/>
          </a:prstGeom>
          <a:ln>
            <a:prstDash val="dash"/>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29" name="TextBox 28"/>
          <p:cNvSpPr txBox="1"/>
          <p:nvPr/>
        </p:nvSpPr>
        <p:spPr>
          <a:xfrm>
            <a:off x="8570130" y="5638801"/>
            <a:ext cx="2110258" cy="584775"/>
          </a:xfrm>
          <a:prstGeom prst="rect">
            <a:avLst/>
          </a:prstGeom>
          <a:noFill/>
        </p:spPr>
        <p:txBody>
          <a:bodyPr wrap="none" rtlCol="0">
            <a:spAutoFit/>
          </a:bodyPr>
          <a:lstStyle/>
          <a:p>
            <a:r>
              <a:rPr lang="en-US" sz="3200" b="1" dirty="0">
                <a:ln w="19050">
                  <a:noFill/>
                  <a:prstDash val="solid"/>
                </a:ln>
                <a:effectLst>
                  <a:outerShdw blurRad="50000" dist="50800" dir="7500000" algn="tl">
                    <a:srgbClr val="000000">
                      <a:shade val="5000"/>
                      <a:alpha val="35000"/>
                    </a:srgbClr>
                  </a:outerShdw>
                </a:effectLst>
              </a:rPr>
              <a:t>Source rate</a:t>
            </a:r>
          </a:p>
        </p:txBody>
      </p:sp>
      <p:sp>
        <p:nvSpPr>
          <p:cNvPr id="30" name="TextBox 29"/>
          <p:cNvSpPr txBox="1"/>
          <p:nvPr/>
        </p:nvSpPr>
        <p:spPr>
          <a:xfrm>
            <a:off x="2725233" y="5638801"/>
            <a:ext cx="2254143" cy="584775"/>
          </a:xfrm>
          <a:prstGeom prst="rect">
            <a:avLst/>
          </a:prstGeom>
          <a:noFill/>
        </p:spPr>
        <p:txBody>
          <a:bodyPr wrap="none" rtlCol="0">
            <a:spAutoFit/>
          </a:bodyPr>
          <a:lstStyle/>
          <a:p>
            <a:r>
              <a:rPr lang="en-US" sz="3200" b="1" dirty="0">
                <a:ln w="19050">
                  <a:noFill/>
                  <a:prstDash val="solid"/>
                </a:ln>
                <a:effectLst>
                  <a:outerShdw blurRad="50000" dist="50800" dir="7500000" algn="tl">
                    <a:srgbClr val="000000">
                      <a:shade val="5000"/>
                      <a:alpha val="35000"/>
                    </a:srgbClr>
                  </a:outerShdw>
                </a:effectLst>
              </a:rPr>
              <a:t>Desired rate</a:t>
            </a:r>
          </a:p>
        </p:txBody>
      </p:sp>
      <p:pic>
        <p:nvPicPr>
          <p:cNvPr id="31" name="Picture 4" descr="C:\Documents and Settings\carcassi\Desktop\nuvola-1.0.tar\nuvola\128x128\filesystems\trashcan_empty.png">
            <a:extLst>
              <a:ext uri="{FF2B5EF4-FFF2-40B4-BE49-F238E27FC236}">
                <a16:creationId xmlns="" xmlns:a16="http://schemas.microsoft.com/office/drawing/2014/main" id="{32AAD1CF-5888-4029-B2C1-CED676445560}"/>
              </a:ext>
            </a:extLst>
          </p:cNvPr>
          <p:cNvPicPr>
            <a:picLocks noChangeAspect="1" noChangeArrowheads="1"/>
          </p:cNvPicPr>
          <p:nvPr/>
        </p:nvPicPr>
        <p:blipFill>
          <a:blip r:embed="rId6"/>
          <a:srcRect/>
          <a:stretch>
            <a:fillRect/>
          </a:stretch>
        </p:blipFill>
        <p:spPr bwMode="auto">
          <a:xfrm>
            <a:off x="6851904" y="3114830"/>
            <a:ext cx="1219200" cy="1219200"/>
          </a:xfrm>
          <a:prstGeom prst="rect">
            <a:avLst/>
          </a:prstGeom>
          <a:noFill/>
        </p:spPr>
      </p:pic>
      <p:pic>
        <p:nvPicPr>
          <p:cNvPr id="32" name="Picture 4" descr="C:\Documents and Settings\carcassi\Desktop\nuvola-1.0.tar\nuvola\128x128\filesystems\trashcan_empty.png">
            <a:extLst>
              <a:ext uri="{FF2B5EF4-FFF2-40B4-BE49-F238E27FC236}">
                <a16:creationId xmlns="" xmlns:a16="http://schemas.microsoft.com/office/drawing/2014/main" id="{133387E1-9C6C-49AB-9B7E-8A529AC0E683}"/>
              </a:ext>
            </a:extLst>
          </p:cNvPr>
          <p:cNvPicPr>
            <a:picLocks noChangeAspect="1" noChangeArrowheads="1"/>
          </p:cNvPicPr>
          <p:nvPr/>
        </p:nvPicPr>
        <p:blipFill>
          <a:blip r:embed="rId6"/>
          <a:srcRect/>
          <a:stretch>
            <a:fillRect/>
          </a:stretch>
        </p:blipFill>
        <p:spPr bwMode="auto">
          <a:xfrm>
            <a:off x="6851904" y="4212110"/>
            <a:ext cx="1219200" cy="1219200"/>
          </a:xfrm>
          <a:prstGeom prst="rect">
            <a:avLst/>
          </a:prstGeom>
          <a:noFill/>
        </p:spPr>
      </p:pic>
      <p:cxnSp>
        <p:nvCxnSpPr>
          <p:cNvPr id="33" name="Straight Arrow Connector 32">
            <a:extLst>
              <a:ext uri="{FF2B5EF4-FFF2-40B4-BE49-F238E27FC236}">
                <a16:creationId xmlns="" xmlns:a16="http://schemas.microsoft.com/office/drawing/2014/main" id="{63A43E33-1A54-40DE-8AB3-7217C4D54961}"/>
              </a:ext>
            </a:extLst>
          </p:cNvPr>
          <p:cNvCxnSpPr>
            <a:cxnSpLocks/>
          </p:cNvCxnSpPr>
          <p:nvPr/>
        </p:nvCxnSpPr>
        <p:spPr bwMode="auto">
          <a:xfrm flipV="1">
            <a:off x="6016596" y="3748813"/>
            <a:ext cx="809440" cy="1"/>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cxnSp>
        <p:nvCxnSpPr>
          <p:cNvPr id="38" name="Straight Arrow Connector 37">
            <a:extLst>
              <a:ext uri="{FF2B5EF4-FFF2-40B4-BE49-F238E27FC236}">
                <a16:creationId xmlns="" xmlns:a16="http://schemas.microsoft.com/office/drawing/2014/main" id="{96718E4A-E562-4328-9019-778D097C5E90}"/>
              </a:ext>
            </a:extLst>
          </p:cNvPr>
          <p:cNvCxnSpPr>
            <a:cxnSpLocks/>
          </p:cNvCxnSpPr>
          <p:nvPr/>
        </p:nvCxnSpPr>
        <p:spPr bwMode="auto">
          <a:xfrm>
            <a:off x="6001640" y="3913632"/>
            <a:ext cx="656872" cy="677704"/>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cxnSp>
        <p:nvCxnSpPr>
          <p:cNvPr id="41" name="Straight Arrow Connector 40">
            <a:extLst>
              <a:ext uri="{FF2B5EF4-FFF2-40B4-BE49-F238E27FC236}">
                <a16:creationId xmlns="" xmlns:a16="http://schemas.microsoft.com/office/drawing/2014/main" id="{3BF98883-2D82-4FF5-9C3C-0B2178040B77}"/>
              </a:ext>
            </a:extLst>
          </p:cNvPr>
          <p:cNvCxnSpPr>
            <a:cxnSpLocks/>
          </p:cNvCxnSpPr>
          <p:nvPr/>
        </p:nvCxnSpPr>
        <p:spPr bwMode="auto">
          <a:xfrm flipH="1" flipV="1">
            <a:off x="4696970" y="2243328"/>
            <a:ext cx="2014726" cy="871502"/>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sp>
        <p:nvSpPr>
          <p:cNvPr id="45" name="TextBox 44">
            <a:extLst>
              <a:ext uri="{FF2B5EF4-FFF2-40B4-BE49-F238E27FC236}">
                <a16:creationId xmlns="" xmlns:a16="http://schemas.microsoft.com/office/drawing/2014/main" id="{EBAD84E1-1AD8-4AA0-BCF8-AD00BCEBABA8}"/>
              </a:ext>
            </a:extLst>
          </p:cNvPr>
          <p:cNvSpPr txBox="1"/>
          <p:nvPr/>
        </p:nvSpPr>
        <p:spPr>
          <a:xfrm>
            <a:off x="947327" y="3390448"/>
            <a:ext cx="1403013" cy="338554"/>
          </a:xfrm>
          <a:prstGeom prst="rect">
            <a:avLst/>
          </a:prstGeom>
          <a:noFill/>
        </p:spPr>
        <p:txBody>
          <a:bodyPr wrap="none" rtlCol="0">
            <a:spAutoFit/>
          </a:bodyPr>
          <a:lstStyle/>
          <a:p>
            <a:r>
              <a:rPr lang="en-US" sz="1600" b="1" dirty="0">
                <a:ln w="19050">
                  <a:noFill/>
                  <a:prstDash val="solid"/>
                </a:ln>
                <a:effectLst>
                  <a:outerShdw blurRad="50000" dist="50800" dir="7500000" algn="tl">
                    <a:srgbClr val="000000">
                      <a:shade val="5000"/>
                      <a:alpha val="35000"/>
                    </a:srgbClr>
                  </a:outerShdw>
                </a:effectLst>
              </a:rPr>
              <a:t>Client callback</a:t>
            </a:r>
          </a:p>
        </p:txBody>
      </p:sp>
      <p:pic>
        <p:nvPicPr>
          <p:cNvPr id="46" name="Picture 2" descr="C:\Documents and Settings\carcassi\Desktop\logo101.gif">
            <a:extLst>
              <a:ext uri="{FF2B5EF4-FFF2-40B4-BE49-F238E27FC236}">
                <a16:creationId xmlns="" xmlns:a16="http://schemas.microsoft.com/office/drawing/2014/main" id="{B3D89377-D291-4A19-B19F-9B2B21703C99}"/>
              </a:ext>
            </a:extLst>
          </p:cNvPr>
          <p:cNvPicPr>
            <a:picLocks noChangeAspect="1" noChangeArrowheads="1"/>
          </p:cNvPicPr>
          <p:nvPr/>
        </p:nvPicPr>
        <p:blipFill>
          <a:blip r:embed="rId7"/>
          <a:srcRect/>
          <a:stretch>
            <a:fillRect/>
          </a:stretch>
        </p:blipFill>
        <p:spPr bwMode="auto">
          <a:xfrm>
            <a:off x="9860893" y="3300950"/>
            <a:ext cx="962025" cy="962025"/>
          </a:xfrm>
          <a:prstGeom prst="rect">
            <a:avLst/>
          </a:prstGeom>
          <a:noFill/>
        </p:spPr>
      </p:pic>
      <p:sp>
        <p:nvSpPr>
          <p:cNvPr id="27" name="TextBox 26">
            <a:extLst>
              <a:ext uri="{FF2B5EF4-FFF2-40B4-BE49-F238E27FC236}">
                <a16:creationId xmlns="" xmlns:a16="http://schemas.microsoft.com/office/drawing/2014/main" id="{24DA39E3-9696-4F0E-B146-6863E7330AB9}"/>
              </a:ext>
            </a:extLst>
          </p:cNvPr>
          <p:cNvSpPr txBox="1"/>
          <p:nvPr/>
        </p:nvSpPr>
        <p:spPr>
          <a:xfrm>
            <a:off x="6257541" y="550013"/>
            <a:ext cx="5708188" cy="646331"/>
          </a:xfrm>
          <a:prstGeom prst="rect">
            <a:avLst/>
          </a:prstGeom>
          <a:noFill/>
        </p:spPr>
        <p:txBody>
          <a:bodyPr wrap="none" rtlCol="0">
            <a:spAutoFit/>
          </a:bodyPr>
          <a:lstStyle/>
          <a:p>
            <a:pPr algn="r"/>
            <a:r>
              <a:rPr lang="en-US" sz="3600" dirty="0"/>
              <a:t>Process a large dataset </a:t>
            </a:r>
            <a:r>
              <a:rPr lang="en-US" sz="3600" dirty="0" smtClean="0"/>
              <a:t>based</a:t>
            </a:r>
            <a:endParaRPr lang="en-US" sz="3600" dirty="0"/>
          </a:p>
        </p:txBody>
      </p:sp>
      <p:pic>
        <p:nvPicPr>
          <p:cNvPr id="34" name="Picture 33" descr="C:\Documents and Settings\carcassi\Desktop\nuvola-1.0.tar\nuvola\128x128\apps\kcmkwm.png">
            <a:extLst>
              <a:ext uri="{FF2B5EF4-FFF2-40B4-BE49-F238E27FC236}">
                <a16:creationId xmlns="" xmlns:a16="http://schemas.microsoft.com/office/drawing/2014/main" id="{DB6E9D27-0473-48F5-8AEA-373DF4BFDD14}"/>
              </a:ext>
            </a:extLst>
          </p:cNvPr>
          <p:cNvPicPr>
            <a:picLocks noChangeAspect="1" noChangeArrowheads="1"/>
          </p:cNvPicPr>
          <p:nvPr/>
        </p:nvPicPr>
        <p:blipFill>
          <a:blip r:embed="rId2"/>
          <a:srcRect/>
          <a:stretch>
            <a:fillRect/>
          </a:stretch>
        </p:blipFill>
        <p:spPr bwMode="auto">
          <a:xfrm>
            <a:off x="9729976" y="4419601"/>
            <a:ext cx="1219200" cy="1219200"/>
          </a:xfrm>
          <a:prstGeom prst="rect">
            <a:avLst/>
          </a:prstGeom>
          <a:noFill/>
        </p:spPr>
      </p:pic>
      <p:cxnSp>
        <p:nvCxnSpPr>
          <p:cNvPr id="35" name="Straight Arrow Connector 34">
            <a:extLst>
              <a:ext uri="{FF2B5EF4-FFF2-40B4-BE49-F238E27FC236}">
                <a16:creationId xmlns="" xmlns:a16="http://schemas.microsoft.com/office/drawing/2014/main" id="{D205BBDF-85B7-4737-9F05-3514FE6B2D13}"/>
              </a:ext>
            </a:extLst>
          </p:cNvPr>
          <p:cNvCxnSpPr/>
          <p:nvPr/>
        </p:nvCxnSpPr>
        <p:spPr bwMode="auto">
          <a:xfrm rot="10800000" flipV="1">
            <a:off x="8328660" y="4949727"/>
            <a:ext cx="1143000" cy="1"/>
          </a:xfrm>
          <a:prstGeom prst="straightConnector1">
            <a:avLst/>
          </a:prstGeom>
          <a:solidFill>
            <a:schemeClr val="accent1"/>
          </a:solidFill>
          <a:ln w="44450" cap="flat" cmpd="sng" algn="ctr">
            <a:solidFill>
              <a:schemeClr val="tx1"/>
            </a:solidFill>
            <a:prstDash val="solid"/>
            <a:round/>
            <a:headEnd type="none" w="med" len="med"/>
            <a:tailEnd type="triangle" w="lg" len="lg"/>
          </a:ln>
          <a:effectLst/>
        </p:spPr>
      </p:cxnSp>
      <p:sp>
        <p:nvSpPr>
          <p:cNvPr id="5" name="Rectangle 4">
            <a:extLst>
              <a:ext uri="{FF2B5EF4-FFF2-40B4-BE49-F238E27FC236}">
                <a16:creationId xmlns="" xmlns:a16="http://schemas.microsoft.com/office/drawing/2014/main" id="{DDD7D4CA-953F-40F9-A313-60D860B226D7}"/>
              </a:ext>
            </a:extLst>
          </p:cNvPr>
          <p:cNvSpPr/>
          <p:nvPr/>
        </p:nvSpPr>
        <p:spPr>
          <a:xfrm>
            <a:off x="8013610" y="1699976"/>
            <a:ext cx="4003873" cy="923330"/>
          </a:xfrm>
          <a:prstGeom prst="rect">
            <a:avLst/>
          </a:prstGeom>
        </p:spPr>
        <p:txBody>
          <a:bodyPr wrap="square">
            <a:spAutoFit/>
          </a:bodyPr>
          <a:lstStyle/>
          <a:p>
            <a:pPr algn="r"/>
            <a:r>
              <a:rPr lang="en-US" dirty="0"/>
              <a:t>(e.g. from a large waveform, calculate the average/mean/min/max of a </a:t>
            </a:r>
          </a:p>
          <a:p>
            <a:pPr algn="r"/>
            <a:r>
              <a:rPr lang="en-US" dirty="0"/>
              <a:t>selected window)</a:t>
            </a:r>
          </a:p>
        </p:txBody>
      </p:sp>
    </p:spTree>
    <p:extLst>
      <p:ext uri="{BB962C8B-B14F-4D97-AF65-F5344CB8AC3E}">
        <p14:creationId xmlns:p14="http://schemas.microsoft.com/office/powerpoint/2010/main" val="36502155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CCF279-F178-4B1F-BA08-CA925DDE3340}"/>
              </a:ext>
            </a:extLst>
          </p:cNvPr>
          <p:cNvSpPr>
            <a:spLocks noGrp="1"/>
          </p:cNvSpPr>
          <p:nvPr>
            <p:ph type="title"/>
          </p:nvPr>
        </p:nvSpPr>
        <p:spPr/>
        <p:txBody>
          <a:bodyPr/>
          <a:lstStyle/>
          <a:p>
            <a:r>
              <a:rPr lang="en-US" dirty="0"/>
              <a:t>Flexible pipeline</a:t>
            </a:r>
          </a:p>
        </p:txBody>
      </p:sp>
      <p:sp>
        <p:nvSpPr>
          <p:cNvPr id="3" name="Content Placeholder 2">
            <a:extLst>
              <a:ext uri="{FF2B5EF4-FFF2-40B4-BE49-F238E27FC236}">
                <a16:creationId xmlns="" xmlns:a16="http://schemas.microsoft.com/office/drawing/2014/main" id="{A095F5DB-E3E6-48B8-88B2-A6598739962D}"/>
              </a:ext>
            </a:extLst>
          </p:cNvPr>
          <p:cNvSpPr>
            <a:spLocks noGrp="1"/>
          </p:cNvSpPr>
          <p:nvPr>
            <p:ph idx="1"/>
          </p:nvPr>
        </p:nvSpPr>
        <p:spPr/>
        <p:txBody>
          <a:bodyPr>
            <a:normAutofit/>
          </a:bodyPr>
          <a:lstStyle/>
          <a:p>
            <a:r>
              <a:rPr lang="en-US" dirty="0"/>
              <a:t>The </a:t>
            </a:r>
            <a:r>
              <a:rPr lang="en-US" dirty="0" err="1"/>
              <a:t>GPClient</a:t>
            </a:r>
            <a:r>
              <a:rPr lang="en-US" dirty="0"/>
              <a:t> allows the creation of flexible pipelines that combine notifications from various source (e.g. multiple EPICS channels, services, UI, …) into a well controlled stream</a:t>
            </a:r>
          </a:p>
          <a:p>
            <a:pPr lvl="1"/>
            <a:r>
              <a:rPr lang="en-US" dirty="0"/>
              <a:t>This is important because if each processing piece has its own queuing, background thread, </a:t>
            </a:r>
            <a:r>
              <a:rPr lang="en-US" dirty="0" err="1"/>
              <a:t>etc</a:t>
            </a:r>
            <a:r>
              <a:rPr lang="en-US" dirty="0"/>
              <a:t> it becomes very hard to coordinate them</a:t>
            </a:r>
          </a:p>
          <a:p>
            <a:r>
              <a:rPr lang="en-US" dirty="0"/>
              <a:t>The idea is to work on a customizable framework that covers multiple use cases instead of one pipeline for each application</a:t>
            </a:r>
          </a:p>
          <a:p>
            <a:pPr lvl="1"/>
            <a:r>
              <a:rPr lang="en-US" dirty="0"/>
              <a:t>It allows to use the same knowledge/testing/features in different setups</a:t>
            </a:r>
          </a:p>
          <a:p>
            <a:r>
              <a:rPr lang="en-US" dirty="0"/>
              <a:t>Putting all events in a single processing engine is necessary to handle them correctly and efficiently as a </a:t>
            </a:r>
            <a:r>
              <a:rPr lang="en-US" dirty="0" smtClean="0"/>
              <a:t>whole</a:t>
            </a:r>
            <a:endParaRPr lang="en-US" dirty="0"/>
          </a:p>
        </p:txBody>
      </p:sp>
    </p:spTree>
    <p:extLst>
      <p:ext uri="{BB962C8B-B14F-4D97-AF65-F5344CB8AC3E}">
        <p14:creationId xmlns:p14="http://schemas.microsoft.com/office/powerpoint/2010/main" val="34918162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6BF568-A437-4B90-98C0-4989EAE314D1}"/>
              </a:ext>
            </a:extLst>
          </p:cNvPr>
          <p:cNvSpPr>
            <a:spLocks noGrp="1"/>
          </p:cNvSpPr>
          <p:nvPr>
            <p:ph type="title"/>
          </p:nvPr>
        </p:nvSpPr>
        <p:spPr/>
        <p:txBody>
          <a:bodyPr/>
          <a:lstStyle/>
          <a:p>
            <a:r>
              <a:rPr lang="en-US" dirty="0"/>
              <a:t>Client-side rate and notifications</a:t>
            </a:r>
          </a:p>
        </p:txBody>
      </p:sp>
      <p:sp>
        <p:nvSpPr>
          <p:cNvPr id="3" name="Text Placeholder 2">
            <a:extLst>
              <a:ext uri="{FF2B5EF4-FFF2-40B4-BE49-F238E27FC236}">
                <a16:creationId xmlns="" xmlns:a16="http://schemas.microsoft.com/office/drawing/2014/main" id="{7A0D7A2E-D772-480E-9998-651DE339BCB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875277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CCF279-F178-4B1F-BA08-CA925DDE3340}"/>
              </a:ext>
            </a:extLst>
          </p:cNvPr>
          <p:cNvSpPr>
            <a:spLocks noGrp="1"/>
          </p:cNvSpPr>
          <p:nvPr>
            <p:ph type="title"/>
          </p:nvPr>
        </p:nvSpPr>
        <p:spPr/>
        <p:txBody>
          <a:bodyPr/>
          <a:lstStyle/>
          <a:p>
            <a:r>
              <a:rPr lang="en-US" dirty="0"/>
              <a:t>Client-side rate and notifications</a:t>
            </a:r>
          </a:p>
        </p:txBody>
      </p:sp>
      <p:sp>
        <p:nvSpPr>
          <p:cNvPr id="3" name="Content Placeholder 2">
            <a:extLst>
              <a:ext uri="{FF2B5EF4-FFF2-40B4-BE49-F238E27FC236}">
                <a16:creationId xmlns="" xmlns:a16="http://schemas.microsoft.com/office/drawing/2014/main" id="{A095F5DB-E3E6-48B8-88B2-A6598739962D}"/>
              </a:ext>
            </a:extLst>
          </p:cNvPr>
          <p:cNvSpPr>
            <a:spLocks noGrp="1"/>
          </p:cNvSpPr>
          <p:nvPr>
            <p:ph idx="1"/>
          </p:nvPr>
        </p:nvSpPr>
        <p:spPr/>
        <p:txBody>
          <a:bodyPr>
            <a:normAutofit/>
          </a:bodyPr>
          <a:lstStyle/>
          <a:p>
            <a:r>
              <a:rPr lang="en-US" dirty="0"/>
              <a:t>There are 3 key features that interact with your callbacks and allow you to write real-time clients that behave correctly</a:t>
            </a:r>
          </a:p>
          <a:p>
            <a:pPr lvl="1"/>
            <a:r>
              <a:rPr lang="en-US" dirty="0"/>
              <a:t>Rate throttling: this makes sure that you won’t get a notification rate that is too much for your client to handle (e.g. your client is temporarily busy, the event rate will slow down)</a:t>
            </a:r>
          </a:p>
          <a:p>
            <a:pPr lvl="1"/>
            <a:r>
              <a:rPr lang="en-US" dirty="0"/>
              <a:t>Rate limiting: this makes sure that you won’t get a notification rate that is too fast for your client to be useful (e.g. your client is a UI and there is no point in processing data faster than 50 Hz)</a:t>
            </a:r>
          </a:p>
          <a:p>
            <a:pPr lvl="1"/>
            <a:r>
              <a:rPr lang="en-US" dirty="0"/>
              <a:t>Notification thread: this makes sure that you will get notified on the thread or thread pool you need (e.g. you need to be notified on the UI thread</a:t>
            </a:r>
            <a:r>
              <a:rPr lang="en-US" dirty="0" smtClean="0"/>
              <a:t>)</a:t>
            </a:r>
            <a:endParaRPr lang="en-US" dirty="0"/>
          </a:p>
        </p:txBody>
      </p:sp>
    </p:spTree>
    <p:extLst>
      <p:ext uri="{BB962C8B-B14F-4D97-AF65-F5344CB8AC3E}">
        <p14:creationId xmlns:p14="http://schemas.microsoft.com/office/powerpoint/2010/main" val="926373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2985658-F400-4CB3-94AE-C3365C8B05C4}"/>
              </a:ext>
            </a:extLst>
          </p:cNvPr>
          <p:cNvSpPr>
            <a:spLocks noGrp="1"/>
          </p:cNvSpPr>
          <p:nvPr>
            <p:ph type="title"/>
          </p:nvPr>
        </p:nvSpPr>
        <p:spPr/>
        <p:txBody>
          <a:bodyPr/>
          <a:lstStyle/>
          <a:p>
            <a:r>
              <a:rPr lang="en-US" dirty="0"/>
              <a:t>Event lagging</a:t>
            </a:r>
          </a:p>
        </p:txBody>
      </p:sp>
      <p:sp>
        <p:nvSpPr>
          <p:cNvPr id="3" name="Content Placeholder 2">
            <a:extLst>
              <a:ext uri="{FF2B5EF4-FFF2-40B4-BE49-F238E27FC236}">
                <a16:creationId xmlns="" xmlns:a16="http://schemas.microsoft.com/office/drawing/2014/main" id="{DABE091C-811E-4A74-907E-1D6D56A7D2AC}"/>
              </a:ext>
            </a:extLst>
          </p:cNvPr>
          <p:cNvSpPr>
            <a:spLocks noGrp="1"/>
          </p:cNvSpPr>
          <p:nvPr>
            <p:ph idx="1"/>
          </p:nvPr>
        </p:nvSpPr>
        <p:spPr/>
        <p:txBody>
          <a:bodyPr>
            <a:normAutofit fontScale="92500" lnSpcReduction="10000"/>
          </a:bodyPr>
          <a:lstStyle/>
          <a:p>
            <a:r>
              <a:rPr lang="en-US" dirty="0"/>
              <a:t>A typical badly written EPICS UI client may behave like this:</a:t>
            </a:r>
          </a:p>
          <a:p>
            <a:pPr lvl="1"/>
            <a:r>
              <a:rPr lang="en-US" dirty="0"/>
              <a:t>Connects to the library and every event that comes in results in a UI refresh</a:t>
            </a:r>
          </a:p>
          <a:p>
            <a:pPr lvl="1"/>
            <a:r>
              <a:rPr lang="en-US" dirty="0"/>
              <a:t>A burst of notifications comes in</a:t>
            </a:r>
          </a:p>
          <a:p>
            <a:pPr lvl="1"/>
            <a:r>
              <a:rPr lang="en-US" dirty="0"/>
              <a:t>The burst is too fast for the client to handle, so events start queuing</a:t>
            </a:r>
          </a:p>
          <a:p>
            <a:pPr lvl="1"/>
            <a:r>
              <a:rPr lang="en-US" dirty="0"/>
              <a:t>The data displayed by the UI starts being stale (e.g. half a minute behind)</a:t>
            </a:r>
          </a:p>
          <a:p>
            <a:pPr lvl="1"/>
            <a:r>
              <a:rPr lang="en-US" dirty="0"/>
              <a:t>The queues start failing in an unpredictable ways</a:t>
            </a:r>
          </a:p>
          <a:p>
            <a:r>
              <a:rPr lang="en-US" dirty="0"/>
              <a:t>That is: exactly when you need your monitoring tool the most (e.g. when there is a lot of stuff going on) it behaves poorly</a:t>
            </a:r>
          </a:p>
          <a:p>
            <a:r>
              <a:rPr lang="en-US" b="1" dirty="0"/>
              <a:t>Writing a good EPICS client means understanding what happens in these conditions</a:t>
            </a:r>
            <a:endParaRPr lang="en-US" dirty="0"/>
          </a:p>
          <a:p>
            <a:pPr lvl="1"/>
            <a:r>
              <a:rPr lang="en-US" dirty="0"/>
              <a:t>The </a:t>
            </a:r>
            <a:r>
              <a:rPr lang="en-US" dirty="0" err="1"/>
              <a:t>GPClient</a:t>
            </a:r>
            <a:r>
              <a:rPr lang="en-US" dirty="0"/>
              <a:t>, if used correctly, will help handle these conditions without writing extra code</a:t>
            </a:r>
          </a:p>
        </p:txBody>
      </p:sp>
    </p:spTree>
    <p:extLst>
      <p:ext uri="{BB962C8B-B14F-4D97-AF65-F5344CB8AC3E}">
        <p14:creationId xmlns:p14="http://schemas.microsoft.com/office/powerpoint/2010/main" val="21674752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3D292E-8C36-40E5-86A0-CE63C7219D09}"/>
              </a:ext>
            </a:extLst>
          </p:cNvPr>
          <p:cNvSpPr>
            <a:spLocks noGrp="1"/>
          </p:cNvSpPr>
          <p:nvPr>
            <p:ph type="title"/>
          </p:nvPr>
        </p:nvSpPr>
        <p:spPr/>
        <p:txBody>
          <a:bodyPr/>
          <a:lstStyle/>
          <a:p>
            <a:r>
              <a:rPr lang="en-US" dirty="0"/>
              <a:t>Rate throttling</a:t>
            </a:r>
          </a:p>
        </p:txBody>
      </p:sp>
      <p:sp>
        <p:nvSpPr>
          <p:cNvPr id="3" name="Content Placeholder 2">
            <a:extLst>
              <a:ext uri="{FF2B5EF4-FFF2-40B4-BE49-F238E27FC236}">
                <a16:creationId xmlns="" xmlns:a16="http://schemas.microsoft.com/office/drawing/2014/main" id="{C2D63495-745C-49B2-9999-F70DCE856A10}"/>
              </a:ext>
            </a:extLst>
          </p:cNvPr>
          <p:cNvSpPr>
            <a:spLocks noGrp="1"/>
          </p:cNvSpPr>
          <p:nvPr>
            <p:ph idx="1"/>
          </p:nvPr>
        </p:nvSpPr>
        <p:spPr/>
        <p:txBody>
          <a:bodyPr>
            <a:normAutofit/>
          </a:bodyPr>
          <a:lstStyle/>
          <a:p>
            <a:r>
              <a:rPr lang="en-US" dirty="0"/>
              <a:t>Rate throttling means that a new event is not sent (in fact, is not even prepared) before the old event was finished</a:t>
            </a:r>
          </a:p>
          <a:p>
            <a:pPr lvl="1"/>
            <a:r>
              <a:rPr lang="en-US" dirty="0"/>
              <a:t>If your client is temporarily slowed down, you get fewer events so that you can </a:t>
            </a:r>
            <a:r>
              <a:rPr lang="en-US" b="1" dirty="0"/>
              <a:t>catch up</a:t>
            </a:r>
          </a:p>
          <a:p>
            <a:pPr lvl="1"/>
            <a:r>
              <a:rPr lang="en-US" b="1" dirty="0"/>
              <a:t>Events are serialized </a:t>
            </a:r>
            <a:r>
              <a:rPr lang="en-US" dirty="0"/>
              <a:t>(i.e. come one after the other, not written on disk), which avoids a whole class of race conditions</a:t>
            </a:r>
          </a:p>
          <a:p>
            <a:pPr lvl="1"/>
            <a:r>
              <a:rPr lang="en-US" dirty="0"/>
              <a:t>During a notification, all background processing is suspended (i.e. new events are simply queued in the collectors) so </a:t>
            </a:r>
            <a:r>
              <a:rPr lang="en-US" b="1" dirty="0"/>
              <a:t>only processing that actually results in a notification ever </a:t>
            </a:r>
            <a:r>
              <a:rPr lang="en-US" b="1" dirty="0" smtClean="0"/>
              <a:t>occurs</a:t>
            </a:r>
            <a:endParaRPr lang="en-US" b="1" dirty="0"/>
          </a:p>
        </p:txBody>
      </p:sp>
    </p:spTree>
    <p:extLst>
      <p:ext uri="{BB962C8B-B14F-4D97-AF65-F5344CB8AC3E}">
        <p14:creationId xmlns:p14="http://schemas.microsoft.com/office/powerpoint/2010/main" val="13440338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3D292E-8C36-40E5-86A0-CE63C7219D09}"/>
              </a:ext>
            </a:extLst>
          </p:cNvPr>
          <p:cNvSpPr>
            <a:spLocks noGrp="1"/>
          </p:cNvSpPr>
          <p:nvPr>
            <p:ph type="title"/>
          </p:nvPr>
        </p:nvSpPr>
        <p:spPr/>
        <p:txBody>
          <a:bodyPr/>
          <a:lstStyle/>
          <a:p>
            <a:r>
              <a:rPr lang="en-US" dirty="0"/>
              <a:t>Caching and queueing</a:t>
            </a:r>
          </a:p>
        </p:txBody>
      </p:sp>
      <p:sp>
        <p:nvSpPr>
          <p:cNvPr id="3" name="Content Placeholder 2">
            <a:extLst>
              <a:ext uri="{FF2B5EF4-FFF2-40B4-BE49-F238E27FC236}">
                <a16:creationId xmlns="" xmlns:a16="http://schemas.microsoft.com/office/drawing/2014/main" id="{C2D63495-745C-49B2-9999-F70DCE856A10}"/>
              </a:ext>
            </a:extLst>
          </p:cNvPr>
          <p:cNvSpPr>
            <a:spLocks noGrp="1"/>
          </p:cNvSpPr>
          <p:nvPr>
            <p:ph idx="1"/>
          </p:nvPr>
        </p:nvSpPr>
        <p:spPr/>
        <p:txBody>
          <a:bodyPr>
            <a:normAutofit lnSpcReduction="10000"/>
          </a:bodyPr>
          <a:lstStyle/>
          <a:p>
            <a:r>
              <a:rPr lang="en-US" dirty="0"/>
              <a:t>T</a:t>
            </a:r>
            <a:r>
              <a:rPr lang="en-US" dirty="0" smtClean="0"/>
              <a:t>he </a:t>
            </a:r>
            <a:r>
              <a:rPr lang="en-US" dirty="0"/>
              <a:t>collector is the part that takes the events coming in while the client is processing. The collector is the part that decides what to do with the new values coming in. There are two standard implementations:</a:t>
            </a:r>
          </a:p>
          <a:p>
            <a:pPr lvl="1"/>
            <a:r>
              <a:rPr lang="en-US" dirty="0" err="1"/>
              <a:t>LatestValueCollector</a:t>
            </a:r>
            <a:r>
              <a:rPr lang="en-US" dirty="0"/>
              <a:t>: this only keeps the latest value and skips everything in between. This is the most common desired behavior and it is the default. If you are displaying the value of a channel, for example, you most likely want to be displaying the latest one.</a:t>
            </a:r>
          </a:p>
          <a:p>
            <a:pPr lvl="1"/>
            <a:r>
              <a:rPr lang="en-US" dirty="0" err="1"/>
              <a:t>AllValuesCollector</a:t>
            </a:r>
            <a:r>
              <a:rPr lang="en-US" dirty="0"/>
              <a:t>: this keeps all the values that arrive between notifications. It means that the client notification is on a list of values and not on a single value. If you are displaying a graph, for example, you most likely want to display all the values in between</a:t>
            </a:r>
          </a:p>
        </p:txBody>
      </p:sp>
    </p:spTree>
    <p:extLst>
      <p:ext uri="{BB962C8B-B14F-4D97-AF65-F5344CB8AC3E}">
        <p14:creationId xmlns:p14="http://schemas.microsoft.com/office/powerpoint/2010/main" val="22174511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3D292E-8C36-40E5-86A0-CE63C7219D09}"/>
              </a:ext>
            </a:extLst>
          </p:cNvPr>
          <p:cNvSpPr>
            <a:spLocks noGrp="1"/>
          </p:cNvSpPr>
          <p:nvPr>
            <p:ph type="title"/>
          </p:nvPr>
        </p:nvSpPr>
        <p:spPr/>
        <p:txBody>
          <a:bodyPr/>
          <a:lstStyle/>
          <a:p>
            <a:r>
              <a:rPr lang="en-US" dirty="0"/>
              <a:t>Rate limiting</a:t>
            </a:r>
          </a:p>
        </p:txBody>
      </p:sp>
      <p:sp>
        <p:nvSpPr>
          <p:cNvPr id="3" name="Content Placeholder 2">
            <a:extLst>
              <a:ext uri="{FF2B5EF4-FFF2-40B4-BE49-F238E27FC236}">
                <a16:creationId xmlns="" xmlns:a16="http://schemas.microsoft.com/office/drawing/2014/main" id="{C2D63495-745C-49B2-9999-F70DCE856A10}"/>
              </a:ext>
            </a:extLst>
          </p:cNvPr>
          <p:cNvSpPr>
            <a:spLocks noGrp="1"/>
          </p:cNvSpPr>
          <p:nvPr>
            <p:ph idx="1"/>
          </p:nvPr>
        </p:nvSpPr>
        <p:spPr/>
        <p:txBody>
          <a:bodyPr>
            <a:normAutofit/>
          </a:bodyPr>
          <a:lstStyle/>
          <a:p>
            <a:r>
              <a:rPr lang="en-US" dirty="0"/>
              <a:t>Regardless of rate throttling, you most likely will want to limit the rate of events coming in: there is usually a rate above which processing events becomes inefficient</a:t>
            </a:r>
          </a:p>
          <a:p>
            <a:pPr lvl="1"/>
            <a:r>
              <a:rPr lang="en-US" dirty="0"/>
              <a:t>If logging values to a database, it is better to send one query every 100 </a:t>
            </a:r>
            <a:r>
              <a:rPr lang="en-US" dirty="0" err="1"/>
              <a:t>ms</a:t>
            </a:r>
            <a:r>
              <a:rPr lang="en-US" dirty="0"/>
              <a:t> with all the values instead of a 100 queries every 1 </a:t>
            </a:r>
            <a:r>
              <a:rPr lang="en-US" dirty="0" err="1"/>
              <a:t>ms</a:t>
            </a:r>
            <a:endParaRPr lang="en-US" dirty="0"/>
          </a:p>
          <a:p>
            <a:pPr lvl="1"/>
            <a:r>
              <a:rPr lang="en-US" dirty="0"/>
              <a:t>If displaying values in a UI, processing events at a rate higher than 50Hz means the eye can’t see the change, while updating a string faster than 10Hz means you can’t read it</a:t>
            </a:r>
          </a:p>
          <a:p>
            <a:r>
              <a:rPr lang="en-US" dirty="0"/>
              <a:t>Rate limiting allows you to adjust the maximum rate you are going to receive, and you are always guaranteed that the last value is not skipped</a:t>
            </a:r>
          </a:p>
        </p:txBody>
      </p:sp>
    </p:spTree>
    <p:extLst>
      <p:ext uri="{BB962C8B-B14F-4D97-AF65-F5344CB8AC3E}">
        <p14:creationId xmlns:p14="http://schemas.microsoft.com/office/powerpoint/2010/main" val="27371855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3D292E-8C36-40E5-86A0-CE63C7219D09}"/>
              </a:ext>
            </a:extLst>
          </p:cNvPr>
          <p:cNvSpPr>
            <a:spLocks noGrp="1"/>
          </p:cNvSpPr>
          <p:nvPr>
            <p:ph type="title"/>
          </p:nvPr>
        </p:nvSpPr>
        <p:spPr/>
        <p:txBody>
          <a:bodyPr/>
          <a:lstStyle/>
          <a:p>
            <a:r>
              <a:rPr lang="en-US" dirty="0"/>
              <a:t>Notification thread</a:t>
            </a:r>
          </a:p>
        </p:txBody>
      </p:sp>
      <p:sp>
        <p:nvSpPr>
          <p:cNvPr id="3" name="Content Placeholder 2">
            <a:extLst>
              <a:ext uri="{FF2B5EF4-FFF2-40B4-BE49-F238E27FC236}">
                <a16:creationId xmlns="" xmlns:a16="http://schemas.microsoft.com/office/drawing/2014/main" id="{C2D63495-745C-49B2-9999-F70DCE856A10}"/>
              </a:ext>
            </a:extLst>
          </p:cNvPr>
          <p:cNvSpPr>
            <a:spLocks noGrp="1"/>
          </p:cNvSpPr>
          <p:nvPr>
            <p:ph idx="1"/>
          </p:nvPr>
        </p:nvSpPr>
        <p:spPr/>
        <p:txBody>
          <a:bodyPr>
            <a:normAutofit/>
          </a:bodyPr>
          <a:lstStyle/>
          <a:p>
            <a:r>
              <a:rPr lang="en-US" dirty="0"/>
              <a:t>All these functionality works assuming all your processing happens within the callback. This means: you should not forward events to other queues.</a:t>
            </a:r>
          </a:p>
          <a:p>
            <a:pPr lvl="1"/>
            <a:r>
              <a:rPr lang="en-US" dirty="0"/>
              <a:t>Event throttling would just sense that you finished forwarding the event, events would pile up on another queue (i.e. the UI thread queue) and you are back where you started</a:t>
            </a:r>
          </a:p>
          <a:p>
            <a:r>
              <a:rPr lang="en-US" dirty="0"/>
              <a:t>This means you have to tell the </a:t>
            </a:r>
            <a:r>
              <a:rPr lang="en-US" dirty="0" err="1"/>
              <a:t>GPClient</a:t>
            </a:r>
            <a:r>
              <a:rPr lang="en-US" dirty="0"/>
              <a:t> on what thread or thread pool you want to be notified on</a:t>
            </a:r>
          </a:p>
          <a:p>
            <a:pPr lvl="1"/>
            <a:r>
              <a:rPr lang="en-US" dirty="0"/>
              <a:t>This is done through the standard Java Executor class</a:t>
            </a:r>
          </a:p>
        </p:txBody>
      </p:sp>
    </p:spTree>
    <p:extLst>
      <p:ext uri="{BB962C8B-B14F-4D97-AF65-F5344CB8AC3E}">
        <p14:creationId xmlns:p14="http://schemas.microsoft.com/office/powerpoint/2010/main" val="11786376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3D292E-8C36-40E5-86A0-CE63C7219D09}"/>
              </a:ext>
            </a:extLst>
          </p:cNvPr>
          <p:cNvSpPr>
            <a:spLocks noGrp="1"/>
          </p:cNvSpPr>
          <p:nvPr>
            <p:ph type="title"/>
          </p:nvPr>
        </p:nvSpPr>
        <p:spPr/>
        <p:txBody>
          <a:bodyPr/>
          <a:lstStyle/>
          <a:p>
            <a:r>
              <a:rPr lang="en-US" dirty="0"/>
              <a:t>Writing values</a:t>
            </a:r>
          </a:p>
        </p:txBody>
      </p:sp>
      <p:sp>
        <p:nvSpPr>
          <p:cNvPr id="3" name="Content Placeholder 2">
            <a:extLst>
              <a:ext uri="{FF2B5EF4-FFF2-40B4-BE49-F238E27FC236}">
                <a16:creationId xmlns="" xmlns:a16="http://schemas.microsoft.com/office/drawing/2014/main" id="{C2D63495-745C-49B2-9999-F70DCE856A10}"/>
              </a:ext>
            </a:extLst>
          </p:cNvPr>
          <p:cNvSpPr>
            <a:spLocks noGrp="1"/>
          </p:cNvSpPr>
          <p:nvPr>
            <p:ph idx="1"/>
          </p:nvPr>
        </p:nvSpPr>
        <p:spPr/>
        <p:txBody>
          <a:bodyPr>
            <a:normAutofit lnSpcReduction="10000"/>
          </a:bodyPr>
          <a:lstStyle/>
          <a:p>
            <a:r>
              <a:rPr lang="en-US" dirty="0"/>
              <a:t>To write values, one has to open the </a:t>
            </a:r>
            <a:r>
              <a:rPr lang="en-US" dirty="0" err="1"/>
              <a:t>pv</a:t>
            </a:r>
            <a:r>
              <a:rPr lang="en-US" dirty="0"/>
              <a:t> in write mode</a:t>
            </a:r>
          </a:p>
          <a:p>
            <a:r>
              <a:rPr lang="en-US" dirty="0"/>
              <a:t>There is a separate write connection event, which signifies that you are connected and ready to write (e.g. you have the appropriate privileges)</a:t>
            </a:r>
          </a:p>
          <a:p>
            <a:pPr lvl="1"/>
            <a:r>
              <a:rPr lang="en-US" dirty="0"/>
              <a:t>You can write only if the </a:t>
            </a:r>
            <a:r>
              <a:rPr lang="en-US" dirty="0" err="1"/>
              <a:t>pv</a:t>
            </a:r>
            <a:r>
              <a:rPr lang="en-US" dirty="0"/>
              <a:t> is </a:t>
            </a:r>
            <a:r>
              <a:rPr lang="en-US" dirty="0" err="1"/>
              <a:t>writeConnected</a:t>
            </a:r>
            <a:endParaRPr lang="en-US" dirty="0"/>
          </a:p>
          <a:p>
            <a:r>
              <a:rPr lang="en-US" dirty="0"/>
              <a:t>When writing, you can decide whether to write synchronously (i.e. on the same thread) or asynchronously. When writing asynchronously, you can decide whether the write notification (i.e. success or failure) will be routed to the standard callbacks or to callbacks that are specific for that call.</a:t>
            </a:r>
          </a:p>
          <a:p>
            <a:pPr lvl="1"/>
            <a:r>
              <a:rPr lang="en-US" dirty="0"/>
              <a:t>E.g. a script will likely use the synch call, a widget will likely use </a:t>
            </a:r>
            <a:r>
              <a:rPr lang="en-US" dirty="0" err="1"/>
              <a:t>asynch</a:t>
            </a:r>
            <a:r>
              <a:rPr lang="en-US" dirty="0"/>
              <a:t>, …</a:t>
            </a:r>
          </a:p>
        </p:txBody>
      </p:sp>
    </p:spTree>
    <p:extLst>
      <p:ext uri="{BB962C8B-B14F-4D97-AF65-F5344CB8AC3E}">
        <p14:creationId xmlns:p14="http://schemas.microsoft.com/office/powerpoint/2010/main" val="41302541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Links:</a:t>
            </a:r>
            <a:endParaRPr lang="en-US" dirty="0"/>
          </a:p>
        </p:txBody>
      </p:sp>
      <p:sp>
        <p:nvSpPr>
          <p:cNvPr id="3" name="Content Placeholder 2"/>
          <p:cNvSpPr>
            <a:spLocks noGrp="1"/>
          </p:cNvSpPr>
          <p:nvPr>
            <p:ph idx="1"/>
          </p:nvPr>
        </p:nvSpPr>
        <p:spPr/>
        <p:txBody>
          <a:bodyPr/>
          <a:lstStyle/>
          <a:p>
            <a:pPr marL="0" indent="0">
              <a:buNone/>
            </a:pPr>
            <a:r>
              <a:rPr lang="en-US" dirty="0" smtClean="0"/>
              <a:t>Epics 7.0.2 </a:t>
            </a:r>
            <a:r>
              <a:rPr lang="en-US" dirty="0"/>
              <a:t>release </a:t>
            </a:r>
            <a:r>
              <a:rPr lang="en-US" dirty="0" smtClean="0"/>
              <a:t>binaries </a:t>
            </a:r>
            <a:br>
              <a:rPr lang="en-US" dirty="0" smtClean="0"/>
            </a:br>
            <a:r>
              <a:rPr lang="en-US" dirty="0" err="1" smtClean="0"/>
              <a:t>Github</a:t>
            </a:r>
            <a:r>
              <a:rPr lang="en-US" dirty="0" smtClean="0"/>
              <a:t>: </a:t>
            </a:r>
            <a:r>
              <a:rPr lang="en-US" dirty="0"/>
              <a:t/>
            </a:r>
            <a:br>
              <a:rPr lang="en-US" dirty="0"/>
            </a:br>
            <a:r>
              <a:rPr lang="en-US" dirty="0" smtClean="0">
                <a:hlinkClick r:id="rId2"/>
              </a:rPr>
              <a:t>https</a:t>
            </a:r>
            <a:r>
              <a:rPr lang="en-US" dirty="0">
                <a:hlinkClick r:id="rId2"/>
              </a:rPr>
              <a:t>://github.com/epics-base/epicsCoreJava/releases/tag/epics-</a:t>
            </a:r>
            <a:r>
              <a:rPr lang="en-US" dirty="0" smtClean="0">
                <a:hlinkClick r:id="rId2"/>
              </a:rPr>
              <a:t>7.0.2</a:t>
            </a:r>
            <a:endParaRPr lang="en-US" dirty="0" smtClean="0"/>
          </a:p>
          <a:p>
            <a:pPr marL="0" indent="0">
              <a:buNone/>
            </a:pPr>
            <a:r>
              <a:rPr lang="en-US" dirty="0" smtClean="0"/>
              <a:t>Maven Central:</a:t>
            </a:r>
            <a:r>
              <a:rPr lang="en-US" dirty="0"/>
              <a:t/>
            </a:r>
            <a:br>
              <a:rPr lang="en-US" dirty="0"/>
            </a:br>
            <a:r>
              <a:rPr lang="en-US" dirty="0" smtClean="0">
                <a:hlinkClick r:id="rId3"/>
              </a:rPr>
              <a:t>https</a:t>
            </a:r>
            <a:r>
              <a:rPr lang="en-US" dirty="0">
                <a:hlinkClick r:id="rId3"/>
              </a:rPr>
              <a:t>://search.maven.org/search?q=</a:t>
            </a:r>
            <a:r>
              <a:rPr lang="en-US" dirty="0" smtClean="0">
                <a:hlinkClick r:id="rId3"/>
              </a:rPr>
              <a:t>org.epics</a:t>
            </a:r>
            <a:endParaRPr lang="en-US" dirty="0" smtClean="0"/>
          </a:p>
          <a:p>
            <a:pPr marL="0" indent="0">
              <a:buNone/>
            </a:pPr>
            <a:endParaRPr lang="en-US" dirty="0" smtClean="0"/>
          </a:p>
          <a:p>
            <a:pPr marL="0" indent="0">
              <a:buNone/>
            </a:pPr>
            <a:r>
              <a:rPr lang="en-US" dirty="0" smtClean="0"/>
              <a:t>Sources:</a:t>
            </a:r>
          </a:p>
          <a:p>
            <a:pPr marL="0" indent="0">
              <a:buNone/>
            </a:pPr>
            <a:r>
              <a:rPr lang="en-US" dirty="0">
                <a:hlinkClick r:id="rId4"/>
              </a:rPr>
              <a:t>https://github.com/epics-base/</a:t>
            </a:r>
            <a:r>
              <a:rPr lang="en-US" dirty="0" smtClean="0">
                <a:hlinkClick r:id="rId4"/>
              </a:rPr>
              <a:t>epicsCoreJava</a:t>
            </a:r>
            <a:endParaRPr lang="en-US" dirty="0" smtClean="0"/>
          </a:p>
          <a:p>
            <a:pPr marL="0" indent="0">
              <a:buNone/>
            </a:pPr>
            <a:endParaRPr lang="en-US" dirty="0"/>
          </a:p>
        </p:txBody>
      </p:sp>
    </p:spTree>
    <p:extLst>
      <p:ext uri="{BB962C8B-B14F-4D97-AF65-F5344CB8AC3E}">
        <p14:creationId xmlns:p14="http://schemas.microsoft.com/office/powerpoint/2010/main" val="13793688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831</TotalTime>
  <Words>3032</Words>
  <Application>Microsoft Macintosh PowerPoint</Application>
  <PresentationFormat>Custom</PresentationFormat>
  <Paragraphs>378</Paragraphs>
  <Slides>44</Slides>
  <Notes>2</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EPICS Java 7.0.2</vt:lpstr>
      <vt:lpstr>EPICS Java 7.0.2</vt:lpstr>
      <vt:lpstr>PVAccess &amp; PVData</vt:lpstr>
      <vt:lpstr>PVAccess: version 5.1.2</vt:lpstr>
      <vt:lpstr>PVData: version 6.1.2</vt:lpstr>
      <vt:lpstr>New PVData &amp; PVAccess API’s</vt:lpstr>
      <vt:lpstr>JCA</vt:lpstr>
      <vt:lpstr>JCA version 2.4.2</vt:lpstr>
      <vt:lpstr>Epics Util</vt:lpstr>
      <vt:lpstr>Scope of EPICS util</vt:lpstr>
      <vt:lpstr>Numeric collections</vt:lpstr>
      <vt:lpstr>Numeric collections</vt:lpstr>
      <vt:lpstr>Basic interfaces</vt:lpstr>
      <vt:lpstr>Unsigned types</vt:lpstr>
      <vt:lpstr>Unsigned integers</vt:lpstr>
      <vt:lpstr>UnsignedConversions</vt:lpstr>
      <vt:lpstr>Unsigned integers wrappers</vt:lpstr>
      <vt:lpstr>Create unsigned types</vt:lpstr>
      <vt:lpstr>Generic Purpose Client</vt:lpstr>
      <vt:lpstr>What is the Generic Purpose Client?</vt:lpstr>
      <vt:lpstr>What is the Generic Purpose Client?</vt:lpstr>
      <vt:lpstr>What is the Generic Purpose Client?</vt:lpstr>
      <vt:lpstr>Main characteristics</vt:lpstr>
      <vt:lpstr>GPClient core architecture</vt:lpstr>
      <vt:lpstr>GPClient</vt:lpstr>
      <vt:lpstr>GPClient</vt:lpstr>
      <vt:lpstr>GPClient</vt:lpstr>
      <vt:lpstr>GPClient</vt:lpstr>
      <vt:lpstr>GPClient</vt:lpstr>
      <vt:lpstr>GPClient</vt:lpstr>
      <vt:lpstr>GPClient</vt:lpstr>
      <vt:lpstr>GPClient</vt:lpstr>
      <vt:lpstr>GPClient</vt:lpstr>
      <vt:lpstr>Advanced setup</vt:lpstr>
      <vt:lpstr>Flexible pipeline</vt:lpstr>
      <vt:lpstr>Client-side rate and notifications</vt:lpstr>
      <vt:lpstr>Client-side rate and notifications</vt:lpstr>
      <vt:lpstr>Event lagging</vt:lpstr>
      <vt:lpstr>Rate throttling</vt:lpstr>
      <vt:lpstr>Caching and queueing</vt:lpstr>
      <vt:lpstr>Rate limiting</vt:lpstr>
      <vt:lpstr>Notification thread</vt:lpstr>
      <vt:lpstr>Writing values</vt:lpstr>
      <vt:lpstr>Links: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Gabriele Carcassi</dc:creator>
  <cp:lastModifiedBy>Kunal Shroff</cp:lastModifiedBy>
  <cp:revision>112</cp:revision>
  <dcterms:created xsi:type="dcterms:W3CDTF">2018-04-24T19:44:43Z</dcterms:created>
  <dcterms:modified xsi:type="dcterms:W3CDTF">2018-11-14T18:31:46Z</dcterms:modified>
</cp:coreProperties>
</file>