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7"/>
  </p:notesMasterIdLst>
  <p:sldIdLst>
    <p:sldId id="270" r:id="rId2"/>
    <p:sldId id="269" r:id="rId3"/>
    <p:sldId id="271" r:id="rId4"/>
    <p:sldId id="273" r:id="rId5"/>
    <p:sldId id="274" r:id="rId6"/>
  </p:sldIdLst>
  <p:sldSz cx="12192000" cy="6858000"/>
  <p:notesSz cx="6858000" cy="9144000"/>
  <p:embeddedFontLst>
    <p:embeddedFont>
      <p:font typeface="Fira Sans ExtraBold" panose="020B0604020202020204" charset="0"/>
      <p:bold r:id="rId8"/>
      <p:boldItalic r:id="rId9"/>
    </p:embeddedFont>
    <p:embeddedFont>
      <p:font typeface="Poppins Light" panose="020B0604020202020204" charset="0"/>
      <p:regular r:id="rId10"/>
      <p:italic r:id="rId11"/>
    </p:embeddedFont>
    <p:embeddedFont>
      <p:font typeface="Poppins" panose="020B0604020202020204" charset="0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Fira Sans Light" panose="020B0604020202020204" charset="0"/>
      <p:regular r:id="rId20"/>
      <p:italic r:id="rId21"/>
    </p:embeddedFont>
    <p:embeddedFont>
      <p:font typeface="Fira Sans" panose="020B0604020202020204" charset="0"/>
      <p:regular r:id="rId22"/>
      <p:bold r:id="rId23"/>
      <p:italic r:id="rId24"/>
      <p:boldItalic r:id="rId25"/>
    </p:embeddedFont>
    <p:embeddedFont>
      <p:font typeface="Fira Sans ExtraLight" panose="020B0604020202020204" charset="0"/>
      <p:regular r:id="rId26"/>
      <p: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B8B2"/>
    <a:srgbClr val="006C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2"/>
    <p:restoredTop sz="94656"/>
  </p:normalViewPr>
  <p:slideViewPr>
    <p:cSldViewPr snapToGrid="0" snapToObjects="1">
      <p:cViewPr varScale="1">
        <p:scale>
          <a:sx n="124" d="100"/>
          <a:sy n="124" d="100"/>
        </p:scale>
        <p:origin x="19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font" Target="fonts/font19.fntdata"/><Relationship Id="rId3" Type="http://schemas.openxmlformats.org/officeDocument/2006/relationships/slide" Target="slides/slide2.xml"/><Relationship Id="rId21" Type="http://schemas.openxmlformats.org/officeDocument/2006/relationships/font" Target="fonts/font14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font" Target="fonts/font16.fntdata"/><Relationship Id="rId28" Type="http://schemas.openxmlformats.org/officeDocument/2006/relationships/presProps" Target="pres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font" Target="fonts/font15.fntdata"/><Relationship Id="rId27" Type="http://schemas.openxmlformats.org/officeDocument/2006/relationships/font" Target="fonts/font2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6A9AB-2B56-4E77-8CC1-FA51D6EA1E68}" type="datetimeFigureOut">
              <a:rPr lang="en-AU" smtClean="0"/>
              <a:t>13/11/2018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4337E-98F6-4C6B-BA44-8855F75524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7134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4337E-98F6-4C6B-BA44-8855F7552478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1417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4337E-98F6-4C6B-BA44-8855F7552478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1732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C658CBF-8FF4-4747-A9F8-2B1DD8350D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10836" b="13245"/>
          <a:stretch/>
        </p:blipFill>
        <p:spPr>
          <a:xfrm>
            <a:off x="5881459" y="1782142"/>
            <a:ext cx="6310541" cy="50758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67F4DC-9F6D-5D4D-B67D-CEE804F8AF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053" b="198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BFFDE4-0E95-5649-8670-E0107FC5FC73}"/>
              </a:ext>
            </a:extLst>
          </p:cNvPr>
          <p:cNvSpPr/>
          <p:nvPr userDrawn="1"/>
        </p:nvSpPr>
        <p:spPr>
          <a:xfrm>
            <a:off x="766916" y="4579016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6916" y="531922"/>
            <a:ext cx="3969676" cy="812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28115-10D7-A946-ABC0-93249A93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1419226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DA54B-3C40-AF4B-A1A0-CF590617C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825625"/>
            <a:ext cx="10515600" cy="4351338"/>
          </a:xfrm>
        </p:spPr>
        <p:txBody>
          <a:bodyPr/>
          <a:lstStyle>
            <a:lvl1pPr marL="228600" indent="-228600">
              <a:buClr>
                <a:schemeClr val="accent2"/>
              </a:buClr>
              <a:buSzPct val="90000"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1pPr>
            <a:lvl2pPr marL="627063" indent="-169863"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2pPr>
            <a:lvl3pPr marL="1069975" indent="-155575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3pPr>
            <a:lvl4pPr marL="1511300" indent="-139700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4pPr>
            <a:lvl5pPr marL="1960563" indent="-131763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DA9AD-B2E6-2D4F-9903-ACA6302D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569" y="6356350"/>
            <a:ext cx="1097756" cy="365125"/>
          </a:xfrm>
        </p:spPr>
        <p:txBody>
          <a:bodyPr/>
          <a:lstStyle/>
          <a:p>
            <a:fld id="{0352A42B-78AF-8D4D-94A5-85285646B5D9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85708-634F-E04F-B359-ED49F9991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88305" y="6356350"/>
            <a:ext cx="663073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F18D9-2E44-8B4D-9E01-FFDF8B40A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5343" y="6356350"/>
            <a:ext cx="1145381" cy="365125"/>
          </a:xfrm>
        </p:spPr>
        <p:txBody>
          <a:bodyPr/>
          <a:lstStyle/>
          <a:p>
            <a:fld id="{1171C3FB-93AB-564D-95A5-C39E8DAE9B7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1B83ED6-62A2-CD4D-AA98-221CF8A492FF}"/>
              </a:ext>
            </a:extLst>
          </p:cNvPr>
          <p:cNvSpPr/>
          <p:nvPr userDrawn="1"/>
        </p:nvSpPr>
        <p:spPr>
          <a:xfrm>
            <a:off x="459735" y="1514348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604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2A6A6E9-277D-754B-BE9D-2F47B0DA16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021" r="10836" b="13245"/>
          <a:stretch/>
        </p:blipFill>
        <p:spPr>
          <a:xfrm>
            <a:off x="3029919" y="0"/>
            <a:ext cx="9162081" cy="6858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605D9-9966-DD4B-B2C5-7A2AF7B9BD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568" y="6356350"/>
            <a:ext cx="1097757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352A42B-78AF-8D4D-94A5-85285646B5D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9F58F-B1AF-5A44-B764-00BF45D46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88305" y="6356350"/>
            <a:ext cx="6630734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CF3D9-6B80-1040-A391-8053C5C8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5342" y="6356350"/>
            <a:ext cx="1145381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171C3FB-93AB-564D-95A5-C39E8DAE9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6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2A6A6E9-277D-754B-BE9D-2F47B0DA16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021" r="10836" b="13245"/>
          <a:stretch/>
        </p:blipFill>
        <p:spPr>
          <a:xfrm>
            <a:off x="3029919" y="0"/>
            <a:ext cx="9162081" cy="6858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0" i="0" spc="-300">
                <a:solidFill>
                  <a:schemeClr val="bg1"/>
                </a:solidFill>
                <a:latin typeface="Fira Sans ExtraLight" panose="020B0403050000020004" pitchFamily="34" charset="0"/>
                <a:cs typeface="Poppins Light" pitchFamily="2" charset="77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5843" y="5034249"/>
            <a:ext cx="10277475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1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1000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89282CE-23A7-9C45-A239-5C73640343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004" b="20014"/>
          <a:stretch/>
        </p:blipFill>
        <p:spPr>
          <a:xfrm>
            <a:off x="0" y="0"/>
            <a:ext cx="1220352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84851" y="5579163"/>
            <a:ext cx="5015148" cy="102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76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A2AC0-3DFE-5C44-8C78-00B4C49F1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97401-1F1E-8E4B-80CA-51785820B5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1171C3FB-93AB-564D-95A5-C39E8DAE9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677078"/>
            <a:ext cx="10426710" cy="1129642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 smtClean="0"/>
              <a:t>EPICS-FPGA Interface Implementation</a:t>
            </a:r>
            <a:endParaRPr lang="en-US" sz="4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FA7BF-7073-C84A-B934-349902396F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AU" b="0" dirty="0" smtClean="0">
                <a:solidFill>
                  <a:schemeClr val="bg1">
                    <a:lumMod val="65000"/>
                  </a:schemeClr>
                </a:solidFill>
              </a:rPr>
              <a:t>Simin Chen</a:t>
            </a:r>
            <a:endParaRPr lang="en-US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Date: </a:t>
            </a:r>
            <a:r>
              <a:rPr lang="en-AU" dirty="0" smtClean="0">
                <a:solidFill>
                  <a:schemeClr val="bg1">
                    <a:lumMod val="65000"/>
                  </a:schemeClr>
                </a:solidFill>
              </a:rPr>
              <a:t>12 November </a:t>
            </a:r>
            <a:r>
              <a:rPr lang="en-AU" dirty="0">
                <a:solidFill>
                  <a:schemeClr val="bg1">
                    <a:lumMod val="65000"/>
                  </a:schemeClr>
                </a:solidFill>
              </a:rPr>
              <a:t>2018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 txBox="1">
            <a:spLocks/>
          </p:cNvSpPr>
          <p:nvPr/>
        </p:nvSpPr>
        <p:spPr>
          <a:xfrm>
            <a:off x="1044669" y="2348909"/>
            <a:ext cx="2352955" cy="112964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spc="-15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r>
              <a:rPr lang="en-US" sz="3600" b="0" dirty="0" smtClean="0">
                <a:solidFill>
                  <a:schemeClr val="accent1"/>
                </a:solidFill>
              </a:rPr>
              <a:t>Part A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720652" y="3700433"/>
            <a:ext cx="10746551" cy="3113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ectangle 19"/>
          <p:cNvSpPr/>
          <p:nvPr/>
        </p:nvSpPr>
        <p:spPr>
          <a:xfrm>
            <a:off x="720651" y="895792"/>
            <a:ext cx="10746551" cy="27976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9F1D35-4BDC-764A-ACC4-6D880A044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FPGA </a:t>
            </a:r>
            <a:r>
              <a:rPr lang="en-US" dirty="0" smtClean="0"/>
              <a:t>Background: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4DBBF-9215-4B47-ACDC-3DB81DB45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652" y="1815992"/>
            <a:ext cx="10515600" cy="2012217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AU" sz="2800" dirty="0"/>
              <a:t> </a:t>
            </a:r>
            <a:r>
              <a:rPr lang="en-US" altLang="zh-CN" sz="2800" dirty="0" smtClean="0"/>
              <a:t>I</a:t>
            </a:r>
            <a:r>
              <a:rPr lang="en-AU" sz="2800" dirty="0" smtClean="0"/>
              <a:t>t </a:t>
            </a:r>
            <a:r>
              <a:rPr lang="en-AU" sz="2800" dirty="0"/>
              <a:t>is not a </a:t>
            </a:r>
            <a:r>
              <a:rPr lang="en-AU" sz="2800" dirty="0" smtClean="0"/>
              <a:t>“processor”</a:t>
            </a:r>
            <a:r>
              <a:rPr lang="zh-CN" altLang="en-US" sz="2800" dirty="0" smtClean="0"/>
              <a:t>！</a:t>
            </a:r>
            <a:r>
              <a:rPr lang="en-US" altLang="zh-CN" sz="2800" dirty="0" smtClean="0"/>
              <a:t>I</a:t>
            </a:r>
            <a:r>
              <a:rPr lang="en-AU" altLang="zh-CN" sz="2800" dirty="0" smtClean="0"/>
              <a:t>t </a:t>
            </a:r>
            <a:r>
              <a:rPr lang="en-AU" altLang="zh-CN" sz="2800" dirty="0"/>
              <a:t>does not run a </a:t>
            </a:r>
            <a:r>
              <a:rPr lang="en-AU" altLang="zh-CN" sz="2800" dirty="0" smtClean="0"/>
              <a:t>program.</a:t>
            </a:r>
          </a:p>
          <a:p>
            <a:pPr marL="457200" lvl="1" indent="0">
              <a:buNone/>
            </a:pPr>
            <a:endParaRPr lang="en-AU" altLang="zh-CN" sz="2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800" dirty="0"/>
              <a:t> </a:t>
            </a:r>
            <a:r>
              <a:rPr lang="en-AU" sz="2800" dirty="0" smtClean="0"/>
              <a:t>It is a </a:t>
            </a:r>
            <a:r>
              <a:rPr lang="en-AU" sz="2800" dirty="0"/>
              <a:t>bulk of reconfigurable digital logic suspended in a sea of programmable inter-connects.</a:t>
            </a:r>
            <a:endParaRPr lang="en-AU" sz="28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933" y="2076969"/>
            <a:ext cx="8394098" cy="3639159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rot="20261522">
            <a:off x="3136196" y="3142419"/>
            <a:ext cx="4919245" cy="371165"/>
          </a:xfrm>
          <a:prstGeom prst="rightArrow">
            <a:avLst>
              <a:gd name="adj1" fmla="val 50000"/>
              <a:gd name="adj2" fmla="val 12381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350" y="1116343"/>
            <a:ext cx="2846681" cy="1614944"/>
          </a:xfrm>
          <a:prstGeom prst="rect">
            <a:avLst/>
          </a:prstGeom>
        </p:spPr>
      </p:pic>
      <p:pic>
        <p:nvPicPr>
          <p:cNvPr id="1036" name="Picture 12" descr="Image result for bricks bor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386" y="1747653"/>
            <a:ext cx="2504060" cy="187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ight Arrow 13"/>
          <p:cNvSpPr/>
          <p:nvPr/>
        </p:nvSpPr>
        <p:spPr>
          <a:xfrm>
            <a:off x="4535613" y="2270102"/>
            <a:ext cx="3118390" cy="1055803"/>
          </a:xfrm>
          <a:prstGeom prst="rightArrow">
            <a:avLst>
              <a:gd name="adj1" fmla="val 50000"/>
              <a:gd name="adj2" fmla="val 12381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>
                <a:solidFill>
                  <a:schemeClr val="tx1"/>
                </a:solidFill>
              </a:rPr>
              <a:t>+ Mortar</a:t>
            </a:r>
            <a:endParaRPr lang="en-AU" dirty="0">
              <a:solidFill>
                <a:schemeClr val="tx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2962" y="3769069"/>
            <a:ext cx="3048595" cy="304491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59859" y="5615399"/>
            <a:ext cx="2244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Bulk </a:t>
            </a:r>
            <a:r>
              <a:rPr lang="en-AU" dirty="0"/>
              <a:t>of </a:t>
            </a:r>
            <a:r>
              <a:rPr lang="en-AU" dirty="0" smtClean="0"/>
              <a:t>reconfigurable</a:t>
            </a:r>
          </a:p>
          <a:p>
            <a:r>
              <a:rPr lang="en-AU" dirty="0" smtClean="0"/>
              <a:t>digital logics</a:t>
            </a:r>
            <a:endParaRPr lang="en-AU" dirty="0"/>
          </a:p>
        </p:txBody>
      </p:sp>
      <p:sp>
        <p:nvSpPr>
          <p:cNvPr id="21" name="Right Arrow 20"/>
          <p:cNvSpPr/>
          <p:nvPr/>
        </p:nvSpPr>
        <p:spPr>
          <a:xfrm>
            <a:off x="4535613" y="4724400"/>
            <a:ext cx="3118390" cy="1027641"/>
          </a:xfrm>
          <a:prstGeom prst="rightArrow">
            <a:avLst>
              <a:gd name="adj1" fmla="val 50000"/>
              <a:gd name="adj2" fmla="val 12381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>
                <a:solidFill>
                  <a:schemeClr val="tx1"/>
                </a:solidFill>
              </a:rPr>
              <a:t>+ Programmable </a:t>
            </a:r>
            <a:r>
              <a:rPr lang="en-AU" dirty="0" smtClean="0">
                <a:solidFill>
                  <a:schemeClr val="tx1"/>
                </a:solidFill>
              </a:rPr>
              <a:t>inter-connects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17" name="Rounded Rectangular Callout 16"/>
          <p:cNvSpPr/>
          <p:nvPr/>
        </p:nvSpPr>
        <p:spPr>
          <a:xfrm>
            <a:off x="5020235" y="4204447"/>
            <a:ext cx="1156447" cy="519953"/>
          </a:xfrm>
          <a:prstGeom prst="wedgeRoundRectCallout">
            <a:avLst>
              <a:gd name="adj1" fmla="val 6299"/>
              <a:gd name="adj2" fmla="val 100431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err="1" smtClean="0">
                <a:solidFill>
                  <a:schemeClr val="tx1"/>
                </a:solidFill>
              </a:rPr>
              <a:t>Config</a:t>
            </a:r>
            <a:r>
              <a:rPr lang="en-AU" dirty="0" smtClean="0">
                <a:solidFill>
                  <a:schemeClr val="tx1"/>
                </a:solidFill>
              </a:rPr>
              <a:t> binary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19" name="Explosion 2 18"/>
          <p:cNvSpPr/>
          <p:nvPr/>
        </p:nvSpPr>
        <p:spPr>
          <a:xfrm>
            <a:off x="7728539" y="4048760"/>
            <a:ext cx="3738664" cy="2509821"/>
          </a:xfrm>
          <a:prstGeom prst="irregularSeal2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/>
              <a:t>Customer expected functionalities</a:t>
            </a:r>
            <a:endParaRPr lang="en-AU" dirty="0"/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0" t="8633" r="11980" b="24301"/>
          <a:stretch/>
        </p:blipFill>
        <p:spPr bwMode="auto">
          <a:xfrm>
            <a:off x="1176519" y="1723630"/>
            <a:ext cx="3005038" cy="170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16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0" grpId="0" animBg="1"/>
      <p:bldP spid="20" grpId="1" animBg="1"/>
      <p:bldP spid="3" grpId="0" uiExpand="1" build="p"/>
      <p:bldP spid="6" grpId="0" animBg="1"/>
      <p:bldP spid="14" grpId="0" animBg="1"/>
      <p:bldP spid="14" grpId="1" animBg="1"/>
      <p:bldP spid="15" grpId="0"/>
      <p:bldP spid="15" grpId="1"/>
      <p:bldP spid="21" grpId="0" animBg="1"/>
      <p:bldP spid="21" grpId="1" animBg="1"/>
      <p:bldP spid="17" grpId="0" animBg="1"/>
      <p:bldP spid="17" grpId="1" animBg="1"/>
      <p:bldP spid="19" grpId="0" animBg="1"/>
      <p:bldP spid="1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4DBBF-9215-4B47-ACDC-3DB81DB45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869" y="1888272"/>
            <a:ext cx="5747637" cy="3106535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IOC direct memory/register access over PCI Express bus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Operating system assigns address span for FPGA memory/register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High-speed DMA read/write available through particular </a:t>
            </a:r>
            <a:r>
              <a:rPr lang="en-AU" dirty="0" err="1" smtClean="0"/>
              <a:t>PCIe</a:t>
            </a:r>
            <a:r>
              <a:rPr lang="en-AU" dirty="0" smtClean="0"/>
              <a:t> endpoints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IOC and FPGA in the same crate (locally)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Used in µTCA architecture project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AU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AU" sz="2800" dirty="0" smtClean="0"/>
          </a:p>
          <a:p>
            <a:pPr marL="457200" lvl="1" indent="0">
              <a:buNone/>
            </a:pPr>
            <a:endParaRPr lang="en-AU" sz="2800" dirty="0"/>
          </a:p>
          <a:p>
            <a:pPr marL="457200" lvl="1" indent="0">
              <a:buNone/>
            </a:pPr>
            <a:endParaRPr lang="en-AU" sz="2800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9568" y="121919"/>
            <a:ext cx="11470481" cy="1354457"/>
          </a:xfrm>
        </p:spPr>
        <p:txBody>
          <a:bodyPr/>
          <a:lstStyle/>
          <a:p>
            <a:r>
              <a:rPr lang="en-AU" dirty="0" smtClean="0"/>
              <a:t>Local EPICS Interfaces:</a:t>
            </a:r>
            <a:endParaRPr lang="en-AU" dirty="0"/>
          </a:p>
        </p:txBody>
      </p:sp>
      <p:sp>
        <p:nvSpPr>
          <p:cNvPr id="2" name="Rounded Rectangle 1"/>
          <p:cNvSpPr/>
          <p:nvPr/>
        </p:nvSpPr>
        <p:spPr>
          <a:xfrm>
            <a:off x="2518366" y="4836895"/>
            <a:ext cx="1246909" cy="173528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mtClean="0"/>
              <a:t>Local </a:t>
            </a:r>
            <a:endParaRPr lang="en-AU" dirty="0" smtClean="0"/>
          </a:p>
          <a:p>
            <a:pPr algn="ctr"/>
            <a:r>
              <a:rPr lang="en-AU" dirty="0" smtClean="0"/>
              <a:t>EPICS IOC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749" y="1721224"/>
            <a:ext cx="4855149" cy="48399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26948" y="1240150"/>
            <a:ext cx="970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FPGA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4264265" y="5013287"/>
            <a:ext cx="18326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PCI Express</a:t>
            </a:r>
          </a:p>
          <a:p>
            <a:pPr algn="ctr"/>
            <a:r>
              <a:rPr lang="en-AU" sz="2800" dirty="0" smtClean="0"/>
              <a:t>Bus</a:t>
            </a:r>
            <a:endParaRPr lang="en-AU" dirty="0"/>
          </a:p>
        </p:txBody>
      </p:sp>
      <p:sp>
        <p:nvSpPr>
          <p:cNvPr id="10" name="Rounded Rectangle 9"/>
          <p:cNvSpPr/>
          <p:nvPr/>
        </p:nvSpPr>
        <p:spPr>
          <a:xfrm>
            <a:off x="7000345" y="4657595"/>
            <a:ext cx="843773" cy="12189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err="1" smtClean="0"/>
              <a:t>PCIe</a:t>
            </a:r>
            <a:endParaRPr lang="en-AU" dirty="0" smtClean="0"/>
          </a:p>
          <a:p>
            <a:pPr algn="ctr"/>
            <a:r>
              <a:rPr lang="en-AU" dirty="0" smtClean="0"/>
              <a:t>IF</a:t>
            </a:r>
            <a:endParaRPr lang="en-AU" dirty="0"/>
          </a:p>
        </p:txBody>
      </p:sp>
      <p:sp>
        <p:nvSpPr>
          <p:cNvPr id="11" name="Rectangle 10"/>
          <p:cNvSpPr/>
          <p:nvPr/>
        </p:nvSpPr>
        <p:spPr>
          <a:xfrm>
            <a:off x="8892988" y="2502946"/>
            <a:ext cx="1001585" cy="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Register 1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892989" y="2934946"/>
            <a:ext cx="1001585" cy="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Register 2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4664" y="3362054"/>
            <a:ext cx="1001585" cy="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Register 3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94664" y="3793104"/>
            <a:ext cx="1001585" cy="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Register 4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894664" y="4671647"/>
            <a:ext cx="1001585" cy="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Register N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50791" y="4209989"/>
            <a:ext cx="293670" cy="553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AU" sz="3200" b="1" dirty="0" smtClean="0"/>
              <a:t>.</a:t>
            </a:r>
          </a:p>
          <a:p>
            <a:pPr>
              <a:lnSpc>
                <a:spcPts val="1000"/>
              </a:lnSpc>
            </a:pPr>
            <a:r>
              <a:rPr lang="en-AU" sz="3200" b="1" dirty="0" smtClean="0"/>
              <a:t>.</a:t>
            </a:r>
          </a:p>
          <a:p>
            <a:pPr>
              <a:lnSpc>
                <a:spcPts val="1000"/>
              </a:lnSpc>
            </a:pPr>
            <a:r>
              <a:rPr lang="en-AU" sz="3200" b="1" dirty="0"/>
              <a:t>.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8166841" y="2561540"/>
            <a:ext cx="720000" cy="1440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Left-Right Arrow 18"/>
          <p:cNvSpPr/>
          <p:nvPr/>
        </p:nvSpPr>
        <p:spPr>
          <a:xfrm>
            <a:off x="8435503" y="2757303"/>
            <a:ext cx="438413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ectangle 19"/>
          <p:cNvSpPr/>
          <p:nvPr/>
        </p:nvSpPr>
        <p:spPr>
          <a:xfrm>
            <a:off x="8112779" y="2600821"/>
            <a:ext cx="72000" cy="2923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Right Arrow 20"/>
          <p:cNvSpPr/>
          <p:nvPr/>
        </p:nvSpPr>
        <p:spPr>
          <a:xfrm>
            <a:off x="8166841" y="2993540"/>
            <a:ext cx="720000" cy="1440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Right Arrow 21"/>
          <p:cNvSpPr/>
          <p:nvPr/>
        </p:nvSpPr>
        <p:spPr>
          <a:xfrm>
            <a:off x="8153956" y="3424544"/>
            <a:ext cx="720000" cy="1440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ight Arrow 22"/>
          <p:cNvSpPr/>
          <p:nvPr/>
        </p:nvSpPr>
        <p:spPr>
          <a:xfrm>
            <a:off x="8153956" y="3855548"/>
            <a:ext cx="720000" cy="1440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ight Arrow 23"/>
          <p:cNvSpPr/>
          <p:nvPr/>
        </p:nvSpPr>
        <p:spPr>
          <a:xfrm>
            <a:off x="8162881" y="4719368"/>
            <a:ext cx="720000" cy="1440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ight Arrow 24"/>
          <p:cNvSpPr/>
          <p:nvPr/>
        </p:nvSpPr>
        <p:spPr>
          <a:xfrm>
            <a:off x="7844118" y="4952470"/>
            <a:ext cx="268661" cy="1440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Left-Right Arrow 26"/>
          <p:cNvSpPr/>
          <p:nvPr/>
        </p:nvSpPr>
        <p:spPr>
          <a:xfrm>
            <a:off x="8444468" y="3188307"/>
            <a:ext cx="438413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Left-Right Arrow 27"/>
          <p:cNvSpPr/>
          <p:nvPr/>
        </p:nvSpPr>
        <p:spPr>
          <a:xfrm>
            <a:off x="8435503" y="3619311"/>
            <a:ext cx="438413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Left-Right Arrow 28"/>
          <p:cNvSpPr/>
          <p:nvPr/>
        </p:nvSpPr>
        <p:spPr>
          <a:xfrm>
            <a:off x="8444468" y="4032377"/>
            <a:ext cx="438413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Left-Right Arrow 29"/>
          <p:cNvSpPr/>
          <p:nvPr/>
        </p:nvSpPr>
        <p:spPr>
          <a:xfrm>
            <a:off x="8435503" y="4894742"/>
            <a:ext cx="438413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Left-Right Arrow 30"/>
          <p:cNvSpPr/>
          <p:nvPr/>
        </p:nvSpPr>
        <p:spPr>
          <a:xfrm>
            <a:off x="7855170" y="5254701"/>
            <a:ext cx="497863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TextBox 31"/>
          <p:cNvSpPr txBox="1"/>
          <p:nvPr/>
        </p:nvSpPr>
        <p:spPr>
          <a:xfrm>
            <a:off x="6989555" y="3523017"/>
            <a:ext cx="1319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Address bus</a:t>
            </a:r>
            <a:endParaRPr lang="en-AU" dirty="0"/>
          </a:p>
        </p:txBody>
      </p:sp>
      <p:sp>
        <p:nvSpPr>
          <p:cNvPr id="33" name="TextBox 32"/>
          <p:cNvSpPr txBox="1"/>
          <p:nvPr/>
        </p:nvSpPr>
        <p:spPr>
          <a:xfrm>
            <a:off x="8353033" y="4267097"/>
            <a:ext cx="1006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Data bus</a:t>
            </a:r>
            <a:endParaRPr lang="en-AU" dirty="0"/>
          </a:p>
        </p:txBody>
      </p:sp>
      <p:sp>
        <p:nvSpPr>
          <p:cNvPr id="5" name="Left-Right Arrow 4"/>
          <p:cNvSpPr/>
          <p:nvPr/>
        </p:nvSpPr>
        <p:spPr>
          <a:xfrm>
            <a:off x="3818970" y="5374568"/>
            <a:ext cx="3169591" cy="259773"/>
          </a:xfrm>
          <a:prstGeom prst="leftRightArrow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/>
          <p:cNvSpPr/>
          <p:nvPr/>
        </p:nvSpPr>
        <p:spPr>
          <a:xfrm>
            <a:off x="8894664" y="5246295"/>
            <a:ext cx="1001585" cy="600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Memory</a:t>
            </a:r>
          </a:p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block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8162881" y="5410164"/>
            <a:ext cx="720000" cy="1440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Left-Right Arrow 35"/>
          <p:cNvSpPr/>
          <p:nvPr/>
        </p:nvSpPr>
        <p:spPr>
          <a:xfrm>
            <a:off x="8435503" y="5585538"/>
            <a:ext cx="438413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/>
          <p:cNvSpPr/>
          <p:nvPr/>
        </p:nvSpPr>
        <p:spPr>
          <a:xfrm>
            <a:off x="8364775" y="2705538"/>
            <a:ext cx="72000" cy="30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334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8376" y="1208827"/>
            <a:ext cx="5593977" cy="55764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4DBBF-9215-4B47-ACDC-3DB81DB45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079" y="1700006"/>
            <a:ext cx="6151049" cy="3357383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Private protocol over Ethernet UDP data packets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IOC indirect </a:t>
            </a:r>
            <a:r>
              <a:rPr lang="en-AU" dirty="0"/>
              <a:t>memory/register access over </a:t>
            </a:r>
            <a:r>
              <a:rPr lang="en-AU" dirty="0" smtClean="0"/>
              <a:t>Ethernet connection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The protocol interpreter bridges the private protocol and the memory/register address span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No limitation on IOC location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Use in the FOFB project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AU" dirty="0"/>
          </a:p>
          <a:p>
            <a:pPr lvl="1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457200" lvl="1" indent="0">
              <a:buNone/>
            </a:pPr>
            <a:endParaRPr lang="en-AU" sz="2800" dirty="0"/>
          </a:p>
          <a:p>
            <a:pPr marL="457200" lvl="1" indent="0">
              <a:buNone/>
            </a:pPr>
            <a:endParaRPr lang="en-AU" sz="2800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9568" y="121919"/>
            <a:ext cx="11470481" cy="1354457"/>
          </a:xfrm>
        </p:spPr>
        <p:txBody>
          <a:bodyPr/>
          <a:lstStyle/>
          <a:p>
            <a:r>
              <a:rPr lang="en-AU" dirty="0" smtClean="0"/>
              <a:t>Remote EPICS Interfaces:</a:t>
            </a:r>
            <a:endParaRPr lang="en-AU" dirty="0"/>
          </a:p>
        </p:txBody>
      </p:sp>
      <p:sp>
        <p:nvSpPr>
          <p:cNvPr id="2" name="Rounded Rectangle 1"/>
          <p:cNvSpPr/>
          <p:nvPr/>
        </p:nvSpPr>
        <p:spPr>
          <a:xfrm>
            <a:off x="1308881" y="4915548"/>
            <a:ext cx="1246909" cy="173528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Remote </a:t>
            </a:r>
          </a:p>
          <a:p>
            <a:pPr algn="ctr"/>
            <a:r>
              <a:rPr lang="en-AU" dirty="0" smtClean="0"/>
              <a:t>EPICS IOC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8820295" y="642254"/>
            <a:ext cx="970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FPGA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3817909" y="4967094"/>
            <a:ext cx="2172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Ethernet UDP</a:t>
            </a:r>
            <a:endParaRPr lang="en-AU" dirty="0"/>
          </a:p>
        </p:txBody>
      </p:sp>
      <p:sp>
        <p:nvSpPr>
          <p:cNvPr id="5" name="Left-Right Arrow 4"/>
          <p:cNvSpPr/>
          <p:nvPr/>
        </p:nvSpPr>
        <p:spPr>
          <a:xfrm>
            <a:off x="2582686" y="5339527"/>
            <a:ext cx="4661613" cy="259773"/>
          </a:xfrm>
          <a:prstGeom prst="left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ounded Rectangle 9"/>
          <p:cNvSpPr/>
          <p:nvPr/>
        </p:nvSpPr>
        <p:spPr>
          <a:xfrm>
            <a:off x="7271463" y="4670611"/>
            <a:ext cx="607389" cy="12322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Eth.</a:t>
            </a:r>
          </a:p>
          <a:p>
            <a:pPr algn="ctr"/>
            <a:r>
              <a:rPr lang="en-AU" dirty="0" smtClean="0"/>
              <a:t>IF</a:t>
            </a:r>
            <a:endParaRPr lang="en-AU" dirty="0"/>
          </a:p>
        </p:txBody>
      </p:sp>
      <p:sp>
        <p:nvSpPr>
          <p:cNvPr id="12" name="Rectangle 11"/>
          <p:cNvSpPr/>
          <p:nvPr/>
        </p:nvSpPr>
        <p:spPr>
          <a:xfrm>
            <a:off x="10294111" y="2555303"/>
            <a:ext cx="1001585" cy="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Register 1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94112" y="2987303"/>
            <a:ext cx="1001585" cy="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Register 2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295787" y="3414411"/>
            <a:ext cx="1001585" cy="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Register 3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295787" y="3845461"/>
            <a:ext cx="1001585" cy="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Register 4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295787" y="4724004"/>
            <a:ext cx="1001585" cy="43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Register N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51914" y="4262346"/>
            <a:ext cx="293670" cy="5533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AU" sz="3200" b="1" dirty="0" smtClean="0"/>
              <a:t>.</a:t>
            </a:r>
          </a:p>
          <a:p>
            <a:pPr>
              <a:lnSpc>
                <a:spcPts val="1000"/>
              </a:lnSpc>
            </a:pPr>
            <a:r>
              <a:rPr lang="en-AU" sz="3200" b="1" dirty="0" smtClean="0"/>
              <a:t>.</a:t>
            </a:r>
          </a:p>
          <a:p>
            <a:pPr>
              <a:lnSpc>
                <a:spcPts val="1000"/>
              </a:lnSpc>
            </a:pPr>
            <a:r>
              <a:rPr lang="en-AU" sz="3200" b="1" dirty="0"/>
              <a:t>.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9567964" y="2613897"/>
            <a:ext cx="720000" cy="1440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Left-Right Arrow 18"/>
          <p:cNvSpPr/>
          <p:nvPr/>
        </p:nvSpPr>
        <p:spPr>
          <a:xfrm>
            <a:off x="9836626" y="2809660"/>
            <a:ext cx="438413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ectangle 19"/>
          <p:cNvSpPr/>
          <p:nvPr/>
        </p:nvSpPr>
        <p:spPr>
          <a:xfrm>
            <a:off x="9513902" y="2653178"/>
            <a:ext cx="72000" cy="2923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Right Arrow 20"/>
          <p:cNvSpPr/>
          <p:nvPr/>
        </p:nvSpPr>
        <p:spPr>
          <a:xfrm>
            <a:off x="9567964" y="3045897"/>
            <a:ext cx="720000" cy="1440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Right Arrow 21"/>
          <p:cNvSpPr/>
          <p:nvPr/>
        </p:nvSpPr>
        <p:spPr>
          <a:xfrm>
            <a:off x="9555079" y="3476901"/>
            <a:ext cx="720000" cy="1440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ight Arrow 22"/>
          <p:cNvSpPr/>
          <p:nvPr/>
        </p:nvSpPr>
        <p:spPr>
          <a:xfrm>
            <a:off x="9555079" y="3907905"/>
            <a:ext cx="720000" cy="1440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Right Arrow 23"/>
          <p:cNvSpPr/>
          <p:nvPr/>
        </p:nvSpPr>
        <p:spPr>
          <a:xfrm>
            <a:off x="9564004" y="4771725"/>
            <a:ext cx="720000" cy="1440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ight Arrow 24"/>
          <p:cNvSpPr/>
          <p:nvPr/>
        </p:nvSpPr>
        <p:spPr>
          <a:xfrm>
            <a:off x="9245241" y="5004827"/>
            <a:ext cx="268661" cy="1440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Left-Right Arrow 25"/>
          <p:cNvSpPr/>
          <p:nvPr/>
        </p:nvSpPr>
        <p:spPr>
          <a:xfrm>
            <a:off x="9845591" y="3240664"/>
            <a:ext cx="438413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Left-Right Arrow 26"/>
          <p:cNvSpPr/>
          <p:nvPr/>
        </p:nvSpPr>
        <p:spPr>
          <a:xfrm>
            <a:off x="9836626" y="3671668"/>
            <a:ext cx="438413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Left-Right Arrow 27"/>
          <p:cNvSpPr/>
          <p:nvPr/>
        </p:nvSpPr>
        <p:spPr>
          <a:xfrm>
            <a:off x="9845591" y="4084734"/>
            <a:ext cx="438413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Left-Right Arrow 28"/>
          <p:cNvSpPr/>
          <p:nvPr/>
        </p:nvSpPr>
        <p:spPr>
          <a:xfrm>
            <a:off x="9836626" y="4947099"/>
            <a:ext cx="438413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Left-Right Arrow 29"/>
          <p:cNvSpPr/>
          <p:nvPr/>
        </p:nvSpPr>
        <p:spPr>
          <a:xfrm>
            <a:off x="9256293" y="5307058"/>
            <a:ext cx="497863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TextBox 30"/>
          <p:cNvSpPr txBox="1"/>
          <p:nvPr/>
        </p:nvSpPr>
        <p:spPr>
          <a:xfrm>
            <a:off x="8390678" y="3575374"/>
            <a:ext cx="1319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Address bus</a:t>
            </a:r>
            <a:endParaRPr lang="en-AU" dirty="0"/>
          </a:p>
        </p:txBody>
      </p:sp>
      <p:sp>
        <p:nvSpPr>
          <p:cNvPr id="32" name="TextBox 31"/>
          <p:cNvSpPr txBox="1"/>
          <p:nvPr/>
        </p:nvSpPr>
        <p:spPr>
          <a:xfrm>
            <a:off x="9754156" y="4319454"/>
            <a:ext cx="1006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Data bus</a:t>
            </a:r>
            <a:endParaRPr lang="en-AU" dirty="0"/>
          </a:p>
        </p:txBody>
      </p:sp>
      <p:sp>
        <p:nvSpPr>
          <p:cNvPr id="33" name="Rectangle 32"/>
          <p:cNvSpPr/>
          <p:nvPr/>
        </p:nvSpPr>
        <p:spPr>
          <a:xfrm>
            <a:off x="10295787" y="5298652"/>
            <a:ext cx="1001585" cy="600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Memory</a:t>
            </a:r>
          </a:p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block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34" name="Right Arrow 33"/>
          <p:cNvSpPr/>
          <p:nvPr/>
        </p:nvSpPr>
        <p:spPr>
          <a:xfrm>
            <a:off x="9564004" y="5462521"/>
            <a:ext cx="720000" cy="144000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Left-Right Arrow 34"/>
          <p:cNvSpPr/>
          <p:nvPr/>
        </p:nvSpPr>
        <p:spPr>
          <a:xfrm>
            <a:off x="9836626" y="5637895"/>
            <a:ext cx="438413" cy="14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/>
          <p:cNvSpPr/>
          <p:nvPr/>
        </p:nvSpPr>
        <p:spPr>
          <a:xfrm>
            <a:off x="9765898" y="2757895"/>
            <a:ext cx="72000" cy="30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Left-Right Arrow 36"/>
          <p:cNvSpPr/>
          <p:nvPr/>
        </p:nvSpPr>
        <p:spPr>
          <a:xfrm>
            <a:off x="7879122" y="5200250"/>
            <a:ext cx="346636" cy="259773"/>
          </a:xfrm>
          <a:prstGeom prst="left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ounded Rectangle 10"/>
          <p:cNvSpPr/>
          <p:nvPr/>
        </p:nvSpPr>
        <p:spPr>
          <a:xfrm>
            <a:off x="8216793" y="4679576"/>
            <a:ext cx="1031284" cy="123221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AU" dirty="0" smtClean="0"/>
              <a:t>Protocol </a:t>
            </a:r>
          </a:p>
          <a:p>
            <a:pPr algn="ctr"/>
            <a:r>
              <a:rPr lang="en-AU" dirty="0" smtClean="0"/>
              <a:t>interpreter </a:t>
            </a:r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2805322" y="5664789"/>
            <a:ext cx="950890" cy="5746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AU" dirty="0" smtClean="0"/>
              <a:t>Eth. </a:t>
            </a:r>
          </a:p>
          <a:p>
            <a:pPr algn="ctr"/>
            <a:r>
              <a:rPr lang="en-AU" dirty="0" smtClean="0"/>
              <a:t>header</a:t>
            </a:r>
            <a:endParaRPr lang="en-AU" dirty="0"/>
          </a:p>
        </p:txBody>
      </p:sp>
      <p:sp>
        <p:nvSpPr>
          <p:cNvPr id="38" name="Rectangle 37"/>
          <p:cNvSpPr/>
          <p:nvPr/>
        </p:nvSpPr>
        <p:spPr>
          <a:xfrm>
            <a:off x="3756212" y="5664789"/>
            <a:ext cx="950890" cy="5746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AU" dirty="0" smtClean="0"/>
              <a:t>Protocol</a:t>
            </a:r>
          </a:p>
          <a:p>
            <a:pPr algn="ctr"/>
            <a:r>
              <a:rPr lang="en-AU" dirty="0" smtClean="0"/>
              <a:t>header</a:t>
            </a:r>
            <a:endParaRPr lang="en-AU" dirty="0"/>
          </a:p>
        </p:txBody>
      </p:sp>
      <p:sp>
        <p:nvSpPr>
          <p:cNvPr id="39" name="Rectangle 38"/>
          <p:cNvSpPr/>
          <p:nvPr/>
        </p:nvSpPr>
        <p:spPr>
          <a:xfrm>
            <a:off x="4700497" y="5664789"/>
            <a:ext cx="1756949" cy="5746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AU" dirty="0" smtClean="0"/>
              <a:t>Protocol</a:t>
            </a:r>
          </a:p>
          <a:p>
            <a:pPr algn="ctr"/>
            <a:r>
              <a:rPr lang="en-AU" dirty="0" smtClean="0"/>
              <a:t>data payload</a:t>
            </a:r>
            <a:endParaRPr lang="en-AU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3756212" y="6363950"/>
            <a:ext cx="270123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159176" y="6304924"/>
            <a:ext cx="1972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/>
              <a:t>Ethernet payload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154375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4DBBF-9215-4B47-ACDC-3DB81DB45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869" y="3971365"/>
            <a:ext cx="6151049" cy="1033461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endParaRPr lang="en-AU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AU" dirty="0"/>
          </a:p>
          <a:p>
            <a:pPr lvl="1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457200" lvl="1" indent="0">
              <a:buNone/>
            </a:pPr>
            <a:endParaRPr lang="en-AU" sz="2800" dirty="0"/>
          </a:p>
          <a:p>
            <a:pPr marL="457200" lvl="1" indent="0">
              <a:buNone/>
            </a:pPr>
            <a:endParaRPr lang="en-AU" sz="2800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9568" y="121919"/>
            <a:ext cx="11470481" cy="1354457"/>
          </a:xfrm>
        </p:spPr>
        <p:txBody>
          <a:bodyPr/>
          <a:lstStyle/>
          <a:p>
            <a:r>
              <a:rPr lang="en-AU" dirty="0" smtClean="0"/>
              <a:t>Remote EPICS Interfaces (Cont’d):</a:t>
            </a:r>
            <a:endParaRPr lang="en-AU" dirty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729" y="1648719"/>
            <a:ext cx="9003647" cy="114028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364" y="2746913"/>
            <a:ext cx="9647425" cy="404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STO-Presentation-Template (002)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Presentation-Template (002).potx" id="{184A31D5-91C8-40B3-A59B-7452EB64DD6C}" vid="{3F5CB8C6-FE16-4A31-8484-8F89EA4ED7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ANSTO-Presentation-Template (002)</Template>
  <TotalTime>2050</TotalTime>
  <Words>224</Words>
  <Application>Microsoft Office PowerPoint</Application>
  <PresentationFormat>Widescreen</PresentationFormat>
  <Paragraphs>85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7" baseType="lpstr">
      <vt:lpstr>等线 Light</vt:lpstr>
      <vt:lpstr>Fira Sans ExtraBold</vt:lpstr>
      <vt:lpstr>Poppins Light</vt:lpstr>
      <vt:lpstr>Poppins</vt:lpstr>
      <vt:lpstr>Calibri</vt:lpstr>
      <vt:lpstr>Wingdings</vt:lpstr>
      <vt:lpstr>Fira Sans Light</vt:lpstr>
      <vt:lpstr>Fira Sans</vt:lpstr>
      <vt:lpstr>Fira Sans ExtraLight</vt:lpstr>
      <vt:lpstr>等线</vt:lpstr>
      <vt:lpstr>Arial</vt:lpstr>
      <vt:lpstr>ANSTO-Presentation-Template (002)</vt:lpstr>
      <vt:lpstr>EPICS-FPGA Interface Implementation</vt:lpstr>
      <vt:lpstr>FPGA Background:</vt:lpstr>
      <vt:lpstr>Local EPICS Interfaces:</vt:lpstr>
      <vt:lpstr>Remote EPICS Interfaces:</vt:lpstr>
      <vt:lpstr>Remote EPICS Interfaces (Cont’d):</vt:lpstr>
    </vt:vector>
  </TitlesOfParts>
  <Company>ANSTO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GRAHAM, Victoria</dc:creator>
  <cp:lastModifiedBy>Simin Chen</cp:lastModifiedBy>
  <cp:revision>86</cp:revision>
  <dcterms:created xsi:type="dcterms:W3CDTF">2018-08-01T22:39:23Z</dcterms:created>
  <dcterms:modified xsi:type="dcterms:W3CDTF">2018-11-12T23:49:00Z</dcterms:modified>
</cp:coreProperties>
</file>