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9" r:id="rId2"/>
    <p:sldId id="260" r:id="rId3"/>
    <p:sldId id="261" r:id="rId4"/>
    <p:sldId id="273" r:id="rId5"/>
    <p:sldId id="274" r:id="rId6"/>
    <p:sldId id="275" r:id="rId7"/>
    <p:sldId id="262" r:id="rId8"/>
    <p:sldId id="263" r:id="rId9"/>
    <p:sldId id="264" r:id="rId10"/>
    <p:sldId id="265" r:id="rId11"/>
    <p:sldId id="267" r:id="rId12"/>
    <p:sldId id="271" r:id="rId13"/>
    <p:sldId id="272" r:id="rId14"/>
    <p:sldId id="268" r:id="rId15"/>
    <p:sldId id="269" r:id="rId16"/>
    <p:sldId id="276" r:id="rId17"/>
    <p:sldId id="270" r:id="rId18"/>
  </p:sldIdLst>
  <p:sldSz cx="9144000" cy="6858000" type="screen4x3"/>
  <p:notesSz cx="6811963" cy="9942513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entury Gothic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entury Gothic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entury Gothic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entury Gothic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entury Gothic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entury Gothic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entury Gothic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entury Gothic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entury Gothic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9DA5"/>
    <a:srgbClr val="EFB942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03" autoAdjust="0"/>
    <p:restoredTop sz="94660"/>
  </p:normalViewPr>
  <p:slideViewPr>
    <p:cSldViewPr>
      <p:cViewPr varScale="1">
        <p:scale>
          <a:sx n="79" d="100"/>
          <a:sy n="79" d="100"/>
        </p:scale>
        <p:origin x="-109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-2172" y="-108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01_Ashrit\01_TCS\00_Working\02_OPCUA\Workshop\99_Backup\SPSSvsOPCUA_TestPlan_v4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usurka\Work%20Folders\01_Ashrit\01_TCS\00_Working\00_TO%2311\02_S7-1500\03_TO+3\SPSSvsOPCUA_TestPlan_v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60"/>
      <c:rAngAx val="1"/>
    </c:view3D>
    <c:floor>
      <c:thickness val="0"/>
      <c:spPr>
        <a:solidFill>
          <a:srgbClr val="000000">
            <a:lumMod val="50000"/>
            <a:lumOff val="50000"/>
          </a:srgbClr>
        </a:solidFill>
      </c:spPr>
    </c:floor>
    <c:sideWall>
      <c:thickness val="0"/>
      <c:spPr>
        <a:solidFill>
          <a:srgbClr val="000000">
            <a:lumMod val="50000"/>
            <a:lumOff val="50000"/>
          </a:srgbClr>
        </a:solidFill>
      </c:spPr>
    </c:sideWall>
    <c:backWall>
      <c:thickness val="0"/>
      <c:spPr>
        <a:solidFill>
          <a:srgbClr val="000000">
            <a:lumMod val="50000"/>
            <a:lumOff val="50000"/>
          </a:srgbClr>
        </a:solidFill>
      </c:spPr>
    </c:backWall>
    <c:plotArea>
      <c:layout/>
      <c:line3DChart>
        <c:grouping val="standard"/>
        <c:varyColors val="0"/>
        <c:ser>
          <c:idx val="4"/>
          <c:order val="0"/>
          <c:tx>
            <c:v>Change Rate (20% of CodacStates)</c:v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'Table 1'!$D$6:$D$11</c:f>
              <c:strCache>
                <c:ptCount val="6"/>
                <c:pt idx="0">
                  <c:v>0</c:v>
                </c:pt>
                <c:pt idx="1">
                  <c:v>0 (+ 40 ms load)</c:v>
                </c:pt>
                <c:pt idx="2">
                  <c:v>5</c:v>
                </c:pt>
                <c:pt idx="3">
                  <c:v>10</c:v>
                </c:pt>
                <c:pt idx="4">
                  <c:v>50</c:v>
                </c:pt>
                <c:pt idx="5">
                  <c:v>50 (+ 40 ms load)</c:v>
                </c:pt>
              </c:strCache>
            </c:strRef>
          </c:cat>
          <c:val>
            <c:numRef>
              <c:f>'Table 1'!$E$54:$E$59</c:f>
              <c:numCache>
                <c:formatCode>General</c:formatCode>
                <c:ptCount val="6"/>
                <c:pt idx="0">
                  <c:v>8</c:v>
                </c:pt>
                <c:pt idx="1">
                  <c:v>253</c:v>
                </c:pt>
                <c:pt idx="2">
                  <c:v>30</c:v>
                </c:pt>
                <c:pt idx="3">
                  <c:v>60</c:v>
                </c:pt>
                <c:pt idx="4">
                  <c:v>300</c:v>
                </c:pt>
                <c:pt idx="5">
                  <c:v>300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27AA-4497-9582-C6816A1FD838}"/>
            </c:ext>
          </c:extLst>
        </c:ser>
        <c:ser>
          <c:idx val="5"/>
          <c:order val="1"/>
          <c:tx>
            <c:v>Change Rate (40% of CodacStates)</c:v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'Table 1'!$E$60:$E$65</c:f>
              <c:numCache>
                <c:formatCode>General</c:formatCode>
                <c:ptCount val="6"/>
                <c:pt idx="0">
                  <c:v>8</c:v>
                </c:pt>
                <c:pt idx="1">
                  <c:v>251</c:v>
                </c:pt>
                <c:pt idx="2">
                  <c:v>30</c:v>
                </c:pt>
                <c:pt idx="3">
                  <c:v>60</c:v>
                </c:pt>
                <c:pt idx="4">
                  <c:v>300</c:v>
                </c:pt>
                <c:pt idx="5">
                  <c:v>300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D-27AA-4497-9582-C6816A1FD838}"/>
            </c:ext>
          </c:extLst>
        </c:ser>
        <c:ser>
          <c:idx val="6"/>
          <c:order val="2"/>
          <c:tx>
            <c:v>Change Rate (80% of CodacStates)</c:v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'Table 1'!$E$66:$E$71</c:f>
              <c:numCache>
                <c:formatCode>General</c:formatCode>
                <c:ptCount val="6"/>
                <c:pt idx="0">
                  <c:v>8</c:v>
                </c:pt>
                <c:pt idx="1">
                  <c:v>254</c:v>
                </c:pt>
                <c:pt idx="2">
                  <c:v>30</c:v>
                </c:pt>
                <c:pt idx="3">
                  <c:v>60</c:v>
                </c:pt>
                <c:pt idx="4">
                  <c:v>300</c:v>
                </c:pt>
                <c:pt idx="5">
                  <c:v>300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27AA-4497-9582-C6816A1FD838}"/>
            </c:ext>
          </c:extLst>
        </c:ser>
        <c:ser>
          <c:idx val="7"/>
          <c:order val="3"/>
          <c:tx>
            <c:v>Change rate (100% of CodacStates)</c:v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'Table 1'!$E$72:$E$77</c:f>
              <c:numCache>
                <c:formatCode>General</c:formatCode>
                <c:ptCount val="6"/>
                <c:pt idx="0">
                  <c:v>8</c:v>
                </c:pt>
                <c:pt idx="1">
                  <c:v>254</c:v>
                </c:pt>
                <c:pt idx="2">
                  <c:v>30</c:v>
                </c:pt>
                <c:pt idx="3">
                  <c:v>60</c:v>
                </c:pt>
                <c:pt idx="4">
                  <c:v>300</c:v>
                </c:pt>
                <c:pt idx="5">
                  <c:v>300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F-27AA-4497-9582-C6816A1FD838}"/>
            </c:ext>
          </c:extLst>
        </c:ser>
        <c:ser>
          <c:idx val="0"/>
          <c:order val="4"/>
          <c:tx>
            <c:v>Change Rate(20% of CodacStates_OPCUA)</c:v>
          </c:tx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baseline="0">
                    <a:solidFill>
                      <a:srgbClr val="FFFF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'Table 1'!$D$6:$D$11</c:f>
              <c:strCache>
                <c:ptCount val="6"/>
                <c:pt idx="0">
                  <c:v>0</c:v>
                </c:pt>
                <c:pt idx="1">
                  <c:v>0 (+ 40 ms load)</c:v>
                </c:pt>
                <c:pt idx="2">
                  <c:v>5</c:v>
                </c:pt>
                <c:pt idx="3">
                  <c:v>10</c:v>
                </c:pt>
                <c:pt idx="4">
                  <c:v>50</c:v>
                </c:pt>
                <c:pt idx="5">
                  <c:v>50 (+ 40 ms load)</c:v>
                </c:pt>
              </c:strCache>
            </c:strRef>
          </c:cat>
          <c:val>
            <c:numRef>
              <c:f>'Table 1'!$K$54:$K$59</c:f>
              <c:numCache>
                <c:formatCode>0</c:formatCode>
                <c:ptCount val="6"/>
                <c:pt idx="0">
                  <c:v>287.67</c:v>
                </c:pt>
                <c:pt idx="1">
                  <c:v>277.33</c:v>
                </c:pt>
                <c:pt idx="2">
                  <c:v>200</c:v>
                </c:pt>
                <c:pt idx="3">
                  <c:v>200</c:v>
                </c:pt>
                <c:pt idx="4">
                  <c:v>200</c:v>
                </c:pt>
                <c:pt idx="5">
                  <c:v>213.66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27AA-4497-9582-C6816A1FD838}"/>
            </c:ext>
          </c:extLst>
        </c:ser>
        <c:ser>
          <c:idx val="1"/>
          <c:order val="5"/>
          <c:tx>
            <c:v>Change Rate(40% of CodacStates_OPCUA)</c:v>
          </c:tx>
          <c:dLbls>
            <c:dLbl>
              <c:idx val="3"/>
              <c:layout>
                <c:manualLayout>
                  <c:x val="2.2314257028112527E-2"/>
                  <c:y val="-4.95126705653021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C71-47E2-90C6-26CF6928FD3E}"/>
                </c:ext>
              </c:extLst>
            </c:dLbl>
            <c:dLbl>
              <c:idx val="4"/>
              <c:layout>
                <c:manualLayout>
                  <c:x val="1.700133868808552E-2"/>
                  <c:y val="-4.95126705653021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C71-47E2-90C6-26CF6928FD3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baseline="0">
                    <a:solidFill>
                      <a:srgbClr val="FFFF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'Table 1'!$D$6:$D$11</c:f>
              <c:strCache>
                <c:ptCount val="6"/>
                <c:pt idx="0">
                  <c:v>0</c:v>
                </c:pt>
                <c:pt idx="1">
                  <c:v>0 (+ 40 ms load)</c:v>
                </c:pt>
                <c:pt idx="2">
                  <c:v>5</c:v>
                </c:pt>
                <c:pt idx="3">
                  <c:v>10</c:v>
                </c:pt>
                <c:pt idx="4">
                  <c:v>50</c:v>
                </c:pt>
                <c:pt idx="5">
                  <c:v>50 (+ 40 ms load)</c:v>
                </c:pt>
              </c:strCache>
            </c:strRef>
          </c:cat>
          <c:val>
            <c:numRef>
              <c:f>'Table 1'!$K$60:$K$65</c:f>
              <c:numCache>
                <c:formatCode>0</c:formatCode>
                <c:ptCount val="6"/>
                <c:pt idx="0">
                  <c:v>203.93</c:v>
                </c:pt>
                <c:pt idx="1">
                  <c:v>200</c:v>
                </c:pt>
                <c:pt idx="2">
                  <c:v>200</c:v>
                </c:pt>
                <c:pt idx="3">
                  <c:v>200</c:v>
                </c:pt>
                <c:pt idx="4">
                  <c:v>200</c:v>
                </c:pt>
                <c:pt idx="5">
                  <c:v>202.6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27AA-4497-9582-C6816A1FD838}"/>
            </c:ext>
          </c:extLst>
        </c:ser>
        <c:ser>
          <c:idx val="2"/>
          <c:order val="6"/>
          <c:tx>
            <c:v>Change Rate(80% of CodacStates_OPCUA)</c:v>
          </c:tx>
          <c:dLbls>
            <c:dLbl>
              <c:idx val="3"/>
              <c:layout>
                <c:manualLayout>
                  <c:x val="1.8063922356091031E-2"/>
                  <c:y val="-2.47563352826510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C71-47E2-90C6-26CF6928FD3E}"/>
                </c:ext>
              </c:extLst>
            </c:dLbl>
            <c:dLbl>
              <c:idx val="4"/>
              <c:layout>
                <c:manualLayout>
                  <c:x val="2.4439424364123004E-2"/>
                  <c:y val="-2.47563352826510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C71-47E2-90C6-26CF6928FD3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baseline="0">
                    <a:solidFill>
                      <a:srgbClr val="FFFF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'Table 1'!$D$6:$D$11</c:f>
              <c:strCache>
                <c:ptCount val="6"/>
                <c:pt idx="0">
                  <c:v>0</c:v>
                </c:pt>
                <c:pt idx="1">
                  <c:v>0 (+ 40 ms load)</c:v>
                </c:pt>
                <c:pt idx="2">
                  <c:v>5</c:v>
                </c:pt>
                <c:pt idx="3">
                  <c:v>10</c:v>
                </c:pt>
                <c:pt idx="4">
                  <c:v>50</c:v>
                </c:pt>
                <c:pt idx="5">
                  <c:v>50 (+ 40 ms load)</c:v>
                </c:pt>
              </c:strCache>
            </c:strRef>
          </c:cat>
          <c:val>
            <c:numRef>
              <c:f>'Table 1'!$K$66:$K$71</c:f>
              <c:numCache>
                <c:formatCode>0</c:formatCode>
                <c:ptCount val="6"/>
                <c:pt idx="0">
                  <c:v>271.69</c:v>
                </c:pt>
                <c:pt idx="1">
                  <c:v>200</c:v>
                </c:pt>
                <c:pt idx="2">
                  <c:v>201.12</c:v>
                </c:pt>
                <c:pt idx="3">
                  <c:v>200</c:v>
                </c:pt>
                <c:pt idx="4">
                  <c:v>200</c:v>
                </c:pt>
                <c:pt idx="5">
                  <c:v>227.1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27AA-4497-9582-C6816A1FD838}"/>
            </c:ext>
          </c:extLst>
        </c:ser>
        <c:ser>
          <c:idx val="3"/>
          <c:order val="7"/>
          <c:tx>
            <c:v>Change Rate(100% of CodacStates_OPCUA)</c:v>
          </c:tx>
          <c:dLbls>
            <c:dLbl>
              <c:idx val="3"/>
              <c:layout>
                <c:manualLayout>
                  <c:x val="1.806392235609095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C71-47E2-90C6-26CF6928FD3E}"/>
                </c:ext>
              </c:extLst>
            </c:dLbl>
            <c:dLbl>
              <c:idx val="4"/>
              <c:layout>
                <c:manualLayout>
                  <c:x val="1.275100401606425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C71-47E2-90C6-26CF6928FD3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baseline="0">
                    <a:solidFill>
                      <a:srgbClr val="FFFF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'Table 1'!$D$6:$D$11</c:f>
              <c:strCache>
                <c:ptCount val="6"/>
                <c:pt idx="0">
                  <c:v>0</c:v>
                </c:pt>
                <c:pt idx="1">
                  <c:v>0 (+ 40 ms load)</c:v>
                </c:pt>
                <c:pt idx="2">
                  <c:v>5</c:v>
                </c:pt>
                <c:pt idx="3">
                  <c:v>10</c:v>
                </c:pt>
                <c:pt idx="4">
                  <c:v>50</c:v>
                </c:pt>
                <c:pt idx="5">
                  <c:v>50 (+ 40 ms load)</c:v>
                </c:pt>
              </c:strCache>
            </c:strRef>
          </c:cat>
          <c:val>
            <c:numRef>
              <c:f>'Table 1'!$K$72:$K$77</c:f>
              <c:numCache>
                <c:formatCode>0</c:formatCode>
                <c:ptCount val="6"/>
                <c:pt idx="0">
                  <c:v>274.89999999999998</c:v>
                </c:pt>
                <c:pt idx="1">
                  <c:v>201.3</c:v>
                </c:pt>
                <c:pt idx="2">
                  <c:v>200</c:v>
                </c:pt>
                <c:pt idx="3">
                  <c:v>200</c:v>
                </c:pt>
                <c:pt idx="4">
                  <c:v>200</c:v>
                </c:pt>
                <c:pt idx="5">
                  <c:v>203.74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27AA-4497-9582-C6816A1FD83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99822592"/>
        <c:axId val="99865728"/>
        <c:axId val="99848192"/>
      </c:line3DChart>
      <c:catAx>
        <c:axId val="99822592"/>
        <c:scaling>
          <c:orientation val="minMax"/>
        </c:scaling>
        <c:delete val="0"/>
        <c:axPos val="b"/>
        <c:majorGridlines/>
        <c:title>
          <c:tx>
            <c:rich>
              <a:bodyPr rot="0" vert="horz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lang="en-GB" sz="1000" b="1" i="0" u="none" strike="noStrike" kern="1200" spc="100" baseline="0" dirty="0">
                    <a:solidFill>
                      <a:srgbClr val="FFC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1" i="0" u="none" strike="noStrike" kern="1200" spc="100" baseline="0" dirty="0" smtClean="0">
                    <a:solidFill>
                      <a:srgbClr val="FFC000"/>
                    </a:solidFill>
                    <a:latin typeface="+mn-lt"/>
                    <a:ea typeface="+mn-ea"/>
                    <a:cs typeface="+mn-cs"/>
                  </a:rPr>
                  <a:t>Minimum Cycle Time</a:t>
                </a:r>
                <a:br>
                  <a:rPr lang="en-US" sz="1000" b="1" i="0" u="none" strike="noStrike" kern="1200" spc="100" baseline="0" dirty="0" smtClean="0">
                    <a:solidFill>
                      <a:srgbClr val="FFC000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en-US" sz="1000" b="1" i="0" u="none" strike="noStrike" kern="1200" spc="100" baseline="0" dirty="0" smtClean="0">
                    <a:solidFill>
                      <a:srgbClr val="FFC000"/>
                    </a:solidFill>
                    <a:latin typeface="+mn-lt"/>
                    <a:ea typeface="+mn-ea"/>
                    <a:cs typeface="+mn-cs"/>
                  </a:rPr>
                  <a:t>(ms) + CPU load (ms)</a:t>
                </a:r>
                <a:endParaRPr lang="en-GB" sz="1000" b="1" i="0" u="none" strike="noStrike" kern="1200" spc="100" baseline="0" dirty="0" smtClean="0">
                  <a:solidFill>
                    <a:srgbClr val="FFC000"/>
                  </a:solidFill>
                  <a:latin typeface="+mn-lt"/>
                  <a:ea typeface="+mn-ea"/>
                  <a:cs typeface="+mn-cs"/>
                </a:endParaRPr>
              </a:p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lang="en-GB" sz="1000" b="1" i="0" u="none" strike="noStrike" kern="1200" spc="100" baseline="0" dirty="0">
                    <a:solidFill>
                      <a:srgbClr val="FFC000"/>
                    </a:solidFill>
                    <a:latin typeface="+mn-lt"/>
                    <a:ea typeface="+mn-ea"/>
                    <a:cs typeface="+mn-cs"/>
                  </a:defRPr>
                </a:pPr>
                <a:endParaRPr lang="en-GB" sz="1000" b="1" i="0" u="none" strike="noStrike" kern="1200" spc="100" baseline="0" dirty="0">
                  <a:solidFill>
                    <a:srgbClr val="FFC000"/>
                  </a:solidFill>
                  <a:latin typeface="+mn-lt"/>
                  <a:ea typeface="+mn-ea"/>
                  <a:cs typeface="+mn-cs"/>
                </a:endParaRPr>
              </a:p>
            </c:rich>
          </c:tx>
          <c:layout>
            <c:manualLayout>
              <c:xMode val="edge"/>
              <c:yMode val="edge"/>
              <c:x val="0.75972749330655953"/>
              <c:y val="0.73161676413255361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 sz="900" baseline="0"/>
            </a:pPr>
            <a:endParaRPr lang="en-US"/>
          </a:p>
        </c:txPr>
        <c:crossAx val="99865728"/>
        <c:crosses val="autoZero"/>
        <c:auto val="1"/>
        <c:lblAlgn val="ctr"/>
        <c:lblOffset val="100"/>
        <c:noMultiLvlLbl val="0"/>
      </c:catAx>
      <c:valAx>
        <c:axId val="9986572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lang="en-GB" sz="1000" b="1" i="0" u="none" strike="noStrike" kern="1200" spc="100" baseline="0" dirty="0">
                    <a:solidFill>
                      <a:srgbClr val="FFC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1" i="0" u="none" strike="noStrike" kern="1200" spc="100" baseline="0" dirty="0" smtClean="0">
                    <a:solidFill>
                      <a:srgbClr val="FFC000"/>
                    </a:solidFill>
                    <a:latin typeface="+mn-lt"/>
                    <a:ea typeface="+mn-ea"/>
                    <a:cs typeface="+mn-cs"/>
                  </a:rPr>
                  <a:t>PUBLICATION INTERVAL (ms)</a:t>
                </a:r>
                <a:endParaRPr lang="en-GB" sz="1000" b="1" i="0" u="none" strike="noStrike" kern="1200" spc="100" baseline="0" dirty="0" smtClean="0">
                  <a:solidFill>
                    <a:srgbClr val="FFC000"/>
                  </a:solidFill>
                  <a:latin typeface="+mn-lt"/>
                  <a:ea typeface="+mn-ea"/>
                  <a:cs typeface="+mn-cs"/>
                </a:endParaRPr>
              </a:p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lang="en-GB" sz="1000" b="1" i="0" u="none" strike="noStrike" kern="1200" spc="100" baseline="0" dirty="0">
                    <a:solidFill>
                      <a:srgbClr val="FFC000"/>
                    </a:solidFill>
                    <a:latin typeface="+mn-lt"/>
                    <a:ea typeface="+mn-ea"/>
                    <a:cs typeface="+mn-cs"/>
                  </a:defRPr>
                </a:pPr>
                <a:endParaRPr lang="en-GB" sz="1000" b="1" i="0" u="none" strike="noStrike" kern="1200" spc="100" baseline="0" dirty="0">
                  <a:solidFill>
                    <a:srgbClr val="FFC000"/>
                  </a:solidFill>
                  <a:latin typeface="+mn-lt"/>
                  <a:ea typeface="+mn-ea"/>
                  <a:cs typeface="+mn-cs"/>
                </a:endParaRPr>
              </a:p>
            </c:rich>
          </c:tx>
          <c:layout>
            <c:manualLayout>
              <c:xMode val="edge"/>
              <c:yMode val="edge"/>
              <c:x val="0.13995900267737618"/>
              <c:y val="0.2905202729044834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 rot="-60000000" vert="horz"/>
          <a:lstStyle/>
          <a:p>
            <a:pPr>
              <a:defRPr sz="900" baseline="0"/>
            </a:pPr>
            <a:endParaRPr lang="en-US"/>
          </a:p>
        </c:txPr>
        <c:crossAx val="99822592"/>
        <c:crosses val="autoZero"/>
        <c:crossBetween val="between"/>
      </c:valAx>
      <c:serAx>
        <c:axId val="99848192"/>
        <c:scaling>
          <c:orientation val="minMax"/>
        </c:scaling>
        <c:delete val="1"/>
        <c:axPos val="b"/>
        <c:majorGridlines/>
        <c:majorTickMark val="out"/>
        <c:minorTickMark val="none"/>
        <c:tickLblPos val="nextTo"/>
        <c:crossAx val="99865728"/>
        <c:crosses val="autoZero"/>
      </c:serAx>
      <c:spPr>
        <a:solidFill>
          <a:schemeClr val="tx1">
            <a:lumMod val="50000"/>
            <a:lumOff val="50000"/>
          </a:schemeClr>
        </a:solidFill>
      </c:spPr>
    </c:plotArea>
    <c:legend>
      <c:legendPos val="b"/>
      <c:legendEntry>
        <c:idx val="4"/>
        <c:txPr>
          <a:bodyPr rot="0" vert="horz"/>
          <a:lstStyle/>
          <a:p>
            <a:pPr>
              <a:defRPr baseline="0">
                <a:solidFill>
                  <a:srgbClr val="FFFF00"/>
                </a:solidFill>
              </a:defRPr>
            </a:pPr>
            <a:endParaRPr lang="en-US"/>
          </a:p>
        </c:txPr>
      </c:legendEntry>
      <c:legendEntry>
        <c:idx val="5"/>
        <c:txPr>
          <a:bodyPr rot="0" vert="horz"/>
          <a:lstStyle/>
          <a:p>
            <a:pPr>
              <a:defRPr baseline="0">
                <a:solidFill>
                  <a:srgbClr val="FFFF00"/>
                </a:solidFill>
              </a:defRPr>
            </a:pPr>
            <a:endParaRPr lang="en-US"/>
          </a:p>
        </c:txPr>
      </c:legendEntry>
      <c:legendEntry>
        <c:idx val="6"/>
        <c:txPr>
          <a:bodyPr rot="0" vert="horz"/>
          <a:lstStyle/>
          <a:p>
            <a:pPr>
              <a:defRPr baseline="0">
                <a:solidFill>
                  <a:srgbClr val="FFFF00"/>
                </a:solidFill>
              </a:defRPr>
            </a:pPr>
            <a:endParaRPr lang="en-US"/>
          </a:p>
        </c:txPr>
      </c:legendEntry>
      <c:legendEntry>
        <c:idx val="7"/>
        <c:txPr>
          <a:bodyPr rot="0" vert="horz"/>
          <a:lstStyle/>
          <a:p>
            <a:pPr>
              <a:defRPr baseline="0">
                <a:solidFill>
                  <a:srgbClr val="FFFF00"/>
                </a:solidFill>
              </a:defRPr>
            </a:pPr>
            <a:endParaRPr lang="en-US"/>
          </a:p>
        </c:txPr>
      </c:legendEntry>
      <c:layout>
        <c:manualLayout>
          <c:xMode val="edge"/>
          <c:yMode val="edge"/>
          <c:x val="8.6470141968745477E-3"/>
          <c:y val="0.89909620526305734"/>
          <c:w val="0.97838926247494951"/>
          <c:h val="9.3475825567108872E-2"/>
        </c:manualLayout>
      </c:layout>
      <c:overlay val="1"/>
      <c:spPr>
        <a:solidFill>
          <a:schemeClr val="tx1">
            <a:lumMod val="50000"/>
            <a:lumOff val="50000"/>
          </a:schemeClr>
        </a:solidFill>
      </c:spPr>
      <c:txPr>
        <a:bodyPr rot="0" vert="horz"/>
        <a:lstStyle/>
        <a:p>
          <a:pPr>
            <a:defRPr>
              <a:solidFill>
                <a:schemeClr val="bg1"/>
              </a:solidFill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tx1">
        <a:lumMod val="50000"/>
        <a:lumOff val="50000"/>
      </a:schemeClr>
    </a:solidFill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1"/>
    <c:view3D>
      <c:rotX val="15"/>
      <c:rotY val="20"/>
      <c:depthPercent val="60"/>
      <c:rAngAx val="1"/>
    </c:view3D>
    <c:floor>
      <c:thickness val="0"/>
      <c:spPr>
        <a:solidFill>
          <a:schemeClr val="tx1">
            <a:lumMod val="50000"/>
            <a:lumOff val="50000"/>
          </a:schemeClr>
        </a:solidFill>
      </c:spPr>
    </c:floor>
    <c:sideWall>
      <c:thickness val="0"/>
      <c:spPr>
        <a:solidFill>
          <a:schemeClr val="tx1">
            <a:lumMod val="50000"/>
            <a:lumOff val="50000"/>
          </a:schemeClr>
        </a:solidFill>
      </c:spPr>
    </c:sideWall>
    <c:backWall>
      <c:thickness val="0"/>
      <c:spPr>
        <a:solidFill>
          <a:schemeClr val="tx1">
            <a:lumMod val="50000"/>
            <a:lumOff val="50000"/>
          </a:schemeClr>
        </a:solidFill>
      </c:spPr>
    </c:backWall>
    <c:plotArea>
      <c:layout>
        <c:manualLayout>
          <c:layoutTarget val="inner"/>
          <c:xMode val="edge"/>
          <c:yMode val="edge"/>
          <c:x val="2.3639943620722196E-2"/>
          <c:y val="1.2441945839381963E-2"/>
          <c:w val="0.9381112941935501"/>
          <c:h val="0.83911018778140012"/>
        </c:manualLayout>
      </c:layout>
      <c:line3DChart>
        <c:grouping val="standard"/>
        <c:varyColors val="0"/>
        <c:ser>
          <c:idx val="4"/>
          <c:order val="0"/>
          <c:tx>
            <c:v>Change Rate (20% of CodacStates_SPSS)</c:v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'Publishing Time'!$D$6:$D$11</c:f>
              <c:strCache>
                <c:ptCount val="6"/>
                <c:pt idx="0">
                  <c:v>0</c:v>
                </c:pt>
                <c:pt idx="1">
                  <c:v>0 (+ 40 ms load)</c:v>
                </c:pt>
                <c:pt idx="2">
                  <c:v>5</c:v>
                </c:pt>
                <c:pt idx="3">
                  <c:v>10</c:v>
                </c:pt>
                <c:pt idx="4">
                  <c:v>50</c:v>
                </c:pt>
                <c:pt idx="5">
                  <c:v>50 (+ 40 ms load)</c:v>
                </c:pt>
              </c:strCache>
            </c:strRef>
          </c:cat>
          <c:val>
            <c:numRef>
              <c:f>'Publishing Time'!$E$78:$E$83</c:f>
              <c:numCache>
                <c:formatCode>General</c:formatCode>
                <c:ptCount val="6"/>
                <c:pt idx="0">
                  <c:v>37</c:v>
                </c:pt>
                <c:pt idx="1">
                  <c:v>242.09</c:v>
                </c:pt>
                <c:pt idx="2">
                  <c:v>44.04</c:v>
                </c:pt>
                <c:pt idx="3">
                  <c:v>60.05</c:v>
                </c:pt>
                <c:pt idx="4">
                  <c:v>300.05</c:v>
                </c:pt>
                <c:pt idx="5">
                  <c:v>300.05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1CE-4EBA-8E4C-41FABA7F5E5D}"/>
            </c:ext>
          </c:extLst>
        </c:ser>
        <c:ser>
          <c:idx val="0"/>
          <c:order val="1"/>
          <c:tx>
            <c:v>Change Rate(20% of CodacStates_OPC)</c:v>
          </c:tx>
          <c:spPr>
            <a:ln w="6350"/>
          </c:spPr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baseline="0">
                    <a:solidFill>
                      <a:srgbClr val="FFFF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'Publishing Time'!$D$6:$D$11</c:f>
              <c:strCache>
                <c:ptCount val="6"/>
                <c:pt idx="0">
                  <c:v>0</c:v>
                </c:pt>
                <c:pt idx="1">
                  <c:v>0 (+ 40 ms load)</c:v>
                </c:pt>
                <c:pt idx="2">
                  <c:v>5</c:v>
                </c:pt>
                <c:pt idx="3">
                  <c:v>10</c:v>
                </c:pt>
                <c:pt idx="4">
                  <c:v>50</c:v>
                </c:pt>
                <c:pt idx="5">
                  <c:v>50 (+ 40 ms load)</c:v>
                </c:pt>
              </c:strCache>
            </c:strRef>
          </c:cat>
          <c:val>
            <c:numRef>
              <c:f>'Publishing Time'!$H$78:$H$83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100.17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1CE-4EBA-8E4C-41FABA7F5E5D}"/>
            </c:ext>
          </c:extLst>
        </c:ser>
        <c:ser>
          <c:idx val="5"/>
          <c:order val="2"/>
          <c:tx>
            <c:v>Change Rate (40% of CodacStates_SPSS)</c:v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'Publishing Time'!$D$6:$D$11</c:f>
              <c:strCache>
                <c:ptCount val="6"/>
                <c:pt idx="0">
                  <c:v>0</c:v>
                </c:pt>
                <c:pt idx="1">
                  <c:v>0 (+ 40 ms load)</c:v>
                </c:pt>
                <c:pt idx="2">
                  <c:v>5</c:v>
                </c:pt>
                <c:pt idx="3">
                  <c:v>10</c:v>
                </c:pt>
                <c:pt idx="4">
                  <c:v>50</c:v>
                </c:pt>
                <c:pt idx="5">
                  <c:v>50 (+ 40 ms load)</c:v>
                </c:pt>
              </c:strCache>
            </c:strRef>
          </c:cat>
          <c:val>
            <c:numRef>
              <c:f>'Publishing Time'!$E$84:$E$89</c:f>
              <c:numCache>
                <c:formatCode>General</c:formatCode>
                <c:ptCount val="6"/>
                <c:pt idx="0">
                  <c:v>36.57</c:v>
                </c:pt>
                <c:pt idx="1">
                  <c:v>242.91</c:v>
                </c:pt>
                <c:pt idx="2">
                  <c:v>42.73</c:v>
                </c:pt>
                <c:pt idx="3">
                  <c:v>60.05</c:v>
                </c:pt>
                <c:pt idx="4">
                  <c:v>300.05</c:v>
                </c:pt>
                <c:pt idx="5">
                  <c:v>300.05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31CE-4EBA-8E4C-41FABA7F5E5D}"/>
            </c:ext>
          </c:extLst>
        </c:ser>
        <c:ser>
          <c:idx val="1"/>
          <c:order val="3"/>
          <c:tx>
            <c:v>Change Rate(40% of CodacStates_OPC)</c:v>
          </c:tx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baseline="0">
                    <a:solidFill>
                      <a:srgbClr val="FFFF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'Publishing Time'!$D$6:$D$11</c:f>
              <c:strCache>
                <c:ptCount val="6"/>
                <c:pt idx="0">
                  <c:v>0</c:v>
                </c:pt>
                <c:pt idx="1">
                  <c:v>0 (+ 40 ms load)</c:v>
                </c:pt>
                <c:pt idx="2">
                  <c:v>5</c:v>
                </c:pt>
                <c:pt idx="3">
                  <c:v>10</c:v>
                </c:pt>
                <c:pt idx="4">
                  <c:v>50</c:v>
                </c:pt>
                <c:pt idx="5">
                  <c:v>50 (+ 40 ms load)</c:v>
                </c:pt>
              </c:strCache>
            </c:strRef>
          </c:cat>
          <c:val>
            <c:numRef>
              <c:f>'Publishing Time'!$H$84:$H$89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31CE-4EBA-8E4C-41FABA7F5E5D}"/>
            </c:ext>
          </c:extLst>
        </c:ser>
        <c:ser>
          <c:idx val="6"/>
          <c:order val="4"/>
          <c:tx>
            <c:v>Change Rate (80% of CodacStates_SPSS)</c:v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'Publishing Time'!$D$6:$D$11</c:f>
              <c:strCache>
                <c:ptCount val="6"/>
                <c:pt idx="0">
                  <c:v>0</c:v>
                </c:pt>
                <c:pt idx="1">
                  <c:v>0 (+ 40 ms load)</c:v>
                </c:pt>
                <c:pt idx="2">
                  <c:v>5</c:v>
                </c:pt>
                <c:pt idx="3">
                  <c:v>10</c:v>
                </c:pt>
                <c:pt idx="4">
                  <c:v>50</c:v>
                </c:pt>
                <c:pt idx="5">
                  <c:v>50 (+ 40 ms load)</c:v>
                </c:pt>
              </c:strCache>
            </c:strRef>
          </c:cat>
          <c:val>
            <c:numRef>
              <c:f>'Publishing Time'!$E$90:$E$95</c:f>
              <c:numCache>
                <c:formatCode>General</c:formatCode>
                <c:ptCount val="6"/>
                <c:pt idx="0">
                  <c:v>37.07</c:v>
                </c:pt>
                <c:pt idx="1">
                  <c:v>244.53</c:v>
                </c:pt>
                <c:pt idx="2">
                  <c:v>44.87</c:v>
                </c:pt>
                <c:pt idx="3">
                  <c:v>60.05</c:v>
                </c:pt>
                <c:pt idx="4">
                  <c:v>300.05</c:v>
                </c:pt>
                <c:pt idx="5">
                  <c:v>300.05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31CE-4EBA-8E4C-41FABA7F5E5D}"/>
            </c:ext>
          </c:extLst>
        </c:ser>
        <c:ser>
          <c:idx val="2"/>
          <c:order val="5"/>
          <c:tx>
            <c:v>Change Rate(80% of CodacStates_OPC)</c:v>
          </c:tx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baseline="0">
                    <a:solidFill>
                      <a:srgbClr val="FFFF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'Publishing Time'!$D$6:$D$11</c:f>
              <c:strCache>
                <c:ptCount val="6"/>
                <c:pt idx="0">
                  <c:v>0</c:v>
                </c:pt>
                <c:pt idx="1">
                  <c:v>0 (+ 40 ms load)</c:v>
                </c:pt>
                <c:pt idx="2">
                  <c:v>5</c:v>
                </c:pt>
                <c:pt idx="3">
                  <c:v>10</c:v>
                </c:pt>
                <c:pt idx="4">
                  <c:v>50</c:v>
                </c:pt>
                <c:pt idx="5">
                  <c:v>50 (+ 40 ms load)</c:v>
                </c:pt>
              </c:strCache>
            </c:strRef>
          </c:cat>
          <c:val>
            <c:numRef>
              <c:f>'Publishing Time'!$H$90:$H$95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31CE-4EBA-8E4C-41FABA7F5E5D}"/>
            </c:ext>
          </c:extLst>
        </c:ser>
        <c:ser>
          <c:idx val="7"/>
          <c:order val="6"/>
          <c:tx>
            <c:v>Change rate (100% of CodacStates_SPSS)</c:v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'Publishing Time'!$D$6:$D$11</c:f>
              <c:strCache>
                <c:ptCount val="6"/>
                <c:pt idx="0">
                  <c:v>0</c:v>
                </c:pt>
                <c:pt idx="1">
                  <c:v>0 (+ 40 ms load)</c:v>
                </c:pt>
                <c:pt idx="2">
                  <c:v>5</c:v>
                </c:pt>
                <c:pt idx="3">
                  <c:v>10</c:v>
                </c:pt>
                <c:pt idx="4">
                  <c:v>50</c:v>
                </c:pt>
                <c:pt idx="5">
                  <c:v>50 (+ 40 ms load)</c:v>
                </c:pt>
              </c:strCache>
            </c:strRef>
          </c:cat>
          <c:val>
            <c:numRef>
              <c:f>'Publishing Time'!$E$96:$E$101</c:f>
              <c:numCache>
                <c:formatCode>General</c:formatCode>
                <c:ptCount val="6"/>
                <c:pt idx="0">
                  <c:v>37.71</c:v>
                </c:pt>
                <c:pt idx="1">
                  <c:v>245.34</c:v>
                </c:pt>
                <c:pt idx="2">
                  <c:v>44.74</c:v>
                </c:pt>
                <c:pt idx="3">
                  <c:v>60.05</c:v>
                </c:pt>
                <c:pt idx="4">
                  <c:v>300.05</c:v>
                </c:pt>
                <c:pt idx="5">
                  <c:v>300.05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31CE-4EBA-8E4C-41FABA7F5E5D}"/>
            </c:ext>
          </c:extLst>
        </c:ser>
        <c:ser>
          <c:idx val="3"/>
          <c:order val="7"/>
          <c:tx>
            <c:v>Change Rate(100% of CodacStates_OPC)</c:v>
          </c:tx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baseline="0">
                    <a:solidFill>
                      <a:srgbClr val="FFFF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'Publishing Time'!$D$6:$D$11</c:f>
              <c:strCache>
                <c:ptCount val="6"/>
                <c:pt idx="0">
                  <c:v>0</c:v>
                </c:pt>
                <c:pt idx="1">
                  <c:v>0 (+ 40 ms load)</c:v>
                </c:pt>
                <c:pt idx="2">
                  <c:v>5</c:v>
                </c:pt>
                <c:pt idx="3">
                  <c:v>10</c:v>
                </c:pt>
                <c:pt idx="4">
                  <c:v>50</c:v>
                </c:pt>
                <c:pt idx="5">
                  <c:v>50 (+ 40 ms load)</c:v>
                </c:pt>
              </c:strCache>
            </c:strRef>
          </c:cat>
          <c:val>
            <c:numRef>
              <c:f>'Publishing Time'!$H$96:$H$101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31CE-4EBA-8E4C-41FABA7F5E5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Depth val="500"/>
        <c:axId val="104895616"/>
        <c:axId val="104897536"/>
        <c:axId val="104886720"/>
      </c:line3DChart>
      <c:catAx>
        <c:axId val="104895616"/>
        <c:scaling>
          <c:orientation val="minMax"/>
        </c:scaling>
        <c:delete val="0"/>
        <c:axPos val="b"/>
        <c:majorGridlines/>
        <c:title>
          <c:tx>
            <c:rich>
              <a:bodyPr rot="0" vert="horz"/>
              <a:lstStyle/>
              <a:p>
                <a:pPr algn="ctr" rtl="0">
                  <a:defRPr lang="en-US" sz="1000" b="1" i="0" u="none" strike="noStrike" kern="1200" spc="100" baseline="0" dirty="0">
                    <a:solidFill>
                      <a:srgbClr val="FFC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1" i="0" u="none" strike="noStrike" kern="1200" spc="100" baseline="0" dirty="0">
                    <a:solidFill>
                      <a:srgbClr val="FFC000"/>
                    </a:solidFill>
                    <a:latin typeface="+mn-lt"/>
                    <a:ea typeface="+mn-ea"/>
                    <a:cs typeface="+mn-cs"/>
                  </a:rPr>
                  <a:t>Minimum Cycle Time</a:t>
                </a:r>
                <a:br>
                  <a:rPr lang="en-US" sz="1000" b="1" i="0" u="none" strike="noStrike" kern="1200" spc="100" baseline="0" dirty="0">
                    <a:solidFill>
                      <a:srgbClr val="FFC000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en-US" sz="1000" b="1" i="0" u="none" strike="noStrike" kern="1200" spc="100" baseline="0" dirty="0">
                    <a:solidFill>
                      <a:srgbClr val="FFC000"/>
                    </a:solidFill>
                    <a:latin typeface="+mn-lt"/>
                    <a:ea typeface="+mn-ea"/>
                    <a:cs typeface="+mn-cs"/>
                  </a:rPr>
                  <a:t>(ms) + CPU load (ms) </a:t>
                </a:r>
              </a:p>
            </c:rich>
          </c:tx>
          <c:layout>
            <c:manualLayout>
              <c:xMode val="edge"/>
              <c:yMode val="edge"/>
              <c:x val="0.75335345938804643"/>
              <c:y val="0.77369902336827401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 sz="900" baseline="0"/>
            </a:pPr>
            <a:endParaRPr lang="en-US"/>
          </a:p>
        </c:txPr>
        <c:crossAx val="104897536"/>
        <c:crosses val="autoZero"/>
        <c:auto val="0"/>
        <c:lblAlgn val="ctr"/>
        <c:lblOffset val="100"/>
        <c:noMultiLvlLbl val="0"/>
      </c:catAx>
      <c:valAx>
        <c:axId val="10489753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000" spc="100" baseline="0">
                    <a:solidFill>
                      <a:srgbClr val="FFC000"/>
                    </a:solidFill>
                  </a:defRPr>
                </a:pPr>
                <a:r>
                  <a:rPr lang="en-US" sz="1000" spc="100" baseline="0" dirty="0">
                    <a:solidFill>
                      <a:srgbClr val="FFC000"/>
                    </a:solidFill>
                  </a:rPr>
                  <a:t>PUBLISHING INTERVAL(ms) </a:t>
                </a:r>
              </a:p>
            </c:rich>
          </c:tx>
          <c:layout>
            <c:manualLayout>
              <c:xMode val="edge"/>
              <c:yMode val="edge"/>
              <c:x val="8.7477981027543131E-2"/>
              <c:y val="0.3630606118385061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 rot="-60000000" vert="horz"/>
          <a:lstStyle/>
          <a:p>
            <a:pPr>
              <a:defRPr sz="900" baseline="0"/>
            </a:pPr>
            <a:endParaRPr lang="en-US"/>
          </a:p>
        </c:txPr>
        <c:crossAx val="104895616"/>
        <c:crosses val="autoZero"/>
        <c:crossBetween val="between"/>
      </c:valAx>
      <c:serAx>
        <c:axId val="104886720"/>
        <c:scaling>
          <c:orientation val="minMax"/>
        </c:scaling>
        <c:delete val="1"/>
        <c:axPos val="b"/>
        <c:majorGridlines/>
        <c:majorTickMark val="out"/>
        <c:minorTickMark val="none"/>
        <c:tickLblPos val="nextTo"/>
        <c:crossAx val="104897536"/>
        <c:crosses val="autoZero"/>
      </c:serAx>
      <c:spPr>
        <a:solidFill>
          <a:schemeClr val="tx1">
            <a:lumMod val="50000"/>
            <a:lumOff val="50000"/>
          </a:schemeClr>
        </a:solidFill>
      </c:spPr>
    </c:plotArea>
    <c:legend>
      <c:legendPos val="b"/>
      <c:legendEntry>
        <c:idx val="1"/>
        <c:txPr>
          <a:bodyPr rot="0" vert="horz"/>
          <a:lstStyle/>
          <a:p>
            <a:pPr>
              <a:defRPr baseline="0">
                <a:solidFill>
                  <a:srgbClr val="FFFF00"/>
                </a:solidFill>
              </a:defRPr>
            </a:pPr>
            <a:endParaRPr lang="en-US"/>
          </a:p>
        </c:txPr>
      </c:legendEntry>
      <c:legendEntry>
        <c:idx val="3"/>
        <c:txPr>
          <a:bodyPr rot="0" vert="horz"/>
          <a:lstStyle/>
          <a:p>
            <a:pPr>
              <a:defRPr baseline="0">
                <a:solidFill>
                  <a:srgbClr val="FFFF00"/>
                </a:solidFill>
              </a:defRPr>
            </a:pPr>
            <a:endParaRPr lang="en-US"/>
          </a:p>
        </c:txPr>
      </c:legendEntry>
      <c:legendEntry>
        <c:idx val="5"/>
        <c:txPr>
          <a:bodyPr rot="0" vert="horz"/>
          <a:lstStyle/>
          <a:p>
            <a:pPr>
              <a:defRPr baseline="0">
                <a:solidFill>
                  <a:srgbClr val="FFFF00"/>
                </a:solidFill>
              </a:defRPr>
            </a:pPr>
            <a:endParaRPr lang="en-US"/>
          </a:p>
        </c:txPr>
      </c:legendEntry>
      <c:legendEntry>
        <c:idx val="7"/>
        <c:txPr>
          <a:bodyPr rot="0" vert="horz"/>
          <a:lstStyle/>
          <a:p>
            <a:pPr>
              <a:defRPr baseline="0">
                <a:solidFill>
                  <a:srgbClr val="FFFF00"/>
                </a:solidFill>
              </a:defRPr>
            </a:pPr>
            <a:endParaRPr lang="en-US"/>
          </a:p>
        </c:txPr>
      </c:legendEntry>
      <c:layout>
        <c:manualLayout>
          <c:xMode val="edge"/>
          <c:yMode val="edge"/>
          <c:x val="8.6470141968745477E-3"/>
          <c:y val="0.89909620526305734"/>
          <c:w val="0.91134639024552311"/>
          <c:h val="8.5832230835547099E-2"/>
        </c:manualLayout>
      </c:layout>
      <c:overlay val="1"/>
      <c:spPr>
        <a:solidFill>
          <a:schemeClr val="tx1">
            <a:lumMod val="50000"/>
            <a:lumOff val="50000"/>
          </a:schemeClr>
        </a:solidFill>
      </c:spPr>
      <c:txPr>
        <a:bodyPr rot="0" vert="horz"/>
        <a:lstStyle/>
        <a:p>
          <a:pPr>
            <a:defRPr>
              <a:solidFill>
                <a:schemeClr val="bg1"/>
              </a:solidFill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tx1">
        <a:lumMod val="50000"/>
        <a:lumOff val="50000"/>
      </a:schemeClr>
    </a:solidFill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851" cy="497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733" tIns="45866" rIns="91733" bIns="45866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GB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60112" y="0"/>
            <a:ext cx="2951851" cy="497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733" tIns="45866" rIns="91733" bIns="45866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GB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5388"/>
            <a:ext cx="2951851" cy="497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733" tIns="45866" rIns="91733" bIns="45866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GB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60112" y="9445388"/>
            <a:ext cx="2951851" cy="497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733" tIns="45866" rIns="91733" bIns="45866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C5029E26-3CDE-4E2A-9243-F4CFA73F77C0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19711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851" cy="497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733" tIns="45866" rIns="91733" bIns="45866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GB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60112" y="0"/>
            <a:ext cx="2951851" cy="497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733" tIns="45866" rIns="91733" bIns="45866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GB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73637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8262" y="4722695"/>
            <a:ext cx="4995440" cy="4474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733" tIns="45866" rIns="91733" bIns="4586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5388"/>
            <a:ext cx="2951851" cy="497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733" tIns="45866" rIns="91733" bIns="45866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GB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60112" y="9445388"/>
            <a:ext cx="2951851" cy="497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733" tIns="45866" rIns="91733" bIns="45866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4D204273-9E39-4C9A-A251-EF1633DCAA43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39932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745F3C-3CEB-4A25-85B6-CDCC4A5FEFE4}" type="slidenum">
              <a:rPr lang="en-GB"/>
              <a:pPr/>
              <a:t>1</a:t>
            </a:fld>
            <a:endParaRPr lang="en-GB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spect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 dirty="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75048"/>
          </a:xfrm>
        </p:spPr>
        <p:txBody>
          <a:bodyPr/>
          <a:lstStyle>
            <a:lvl1pPr marL="0" indent="0" algn="ctr">
              <a:buFontTx/>
              <a:buNone/>
              <a:defRPr sz="2000" baseline="0"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0" y="476250"/>
            <a:ext cx="9144000" cy="0"/>
          </a:xfrm>
          <a:prstGeom prst="line">
            <a:avLst/>
          </a:prstGeom>
          <a:noFill/>
          <a:ln w="15875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cxnSp>
        <p:nvCxnSpPr>
          <p:cNvPr id="3" name="Straight Connector 2"/>
          <p:cNvCxnSpPr/>
          <p:nvPr userDrawn="1"/>
        </p:nvCxnSpPr>
        <p:spPr bwMode="gray">
          <a:xfrm>
            <a:off x="7243117" y="6309320"/>
            <a:ext cx="0" cy="35924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 userDrawn="1"/>
        </p:nvSpPr>
        <p:spPr>
          <a:xfrm>
            <a:off x="539552" y="5960313"/>
            <a:ext cx="83529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i="1" dirty="0" err="1" smtClean="0">
                <a:latin typeface="+mn-lt"/>
              </a:rPr>
              <a:t>Disclaimer</a:t>
            </a:r>
            <a:r>
              <a:rPr lang="fr-FR" sz="1100" i="1" dirty="0" smtClean="0">
                <a:latin typeface="+mn-lt"/>
              </a:rPr>
              <a:t>: The </a:t>
            </a:r>
            <a:r>
              <a:rPr lang="fr-FR" sz="1100" i="1" dirty="0" err="1" smtClean="0">
                <a:latin typeface="+mn-lt"/>
              </a:rPr>
              <a:t>views</a:t>
            </a:r>
            <a:r>
              <a:rPr lang="fr-FR" sz="1100" i="1" dirty="0" smtClean="0">
                <a:latin typeface="+mn-lt"/>
              </a:rPr>
              <a:t> and opinions </a:t>
            </a:r>
            <a:r>
              <a:rPr lang="fr-FR" sz="1100" i="1" dirty="0" err="1" smtClean="0">
                <a:latin typeface="+mn-lt"/>
              </a:rPr>
              <a:t>expressed</a:t>
            </a:r>
            <a:r>
              <a:rPr lang="fr-FR" sz="1100" i="1" dirty="0" smtClean="0">
                <a:latin typeface="+mn-lt"/>
              </a:rPr>
              <a:t> </a:t>
            </a:r>
            <a:r>
              <a:rPr lang="fr-FR" sz="1100" i="1" dirty="0" err="1" smtClean="0">
                <a:latin typeface="+mn-lt"/>
              </a:rPr>
              <a:t>herein</a:t>
            </a:r>
            <a:r>
              <a:rPr lang="fr-FR" sz="1100" i="1" dirty="0" smtClean="0">
                <a:latin typeface="+mn-lt"/>
              </a:rPr>
              <a:t> do not </a:t>
            </a:r>
            <a:r>
              <a:rPr lang="fr-FR" sz="1100" i="1" dirty="0" err="1" smtClean="0">
                <a:latin typeface="+mn-lt"/>
              </a:rPr>
              <a:t>necessarily</a:t>
            </a:r>
            <a:r>
              <a:rPr lang="fr-FR" sz="1100" i="1" dirty="0" smtClean="0">
                <a:latin typeface="+mn-lt"/>
              </a:rPr>
              <a:t> </a:t>
            </a:r>
            <a:r>
              <a:rPr lang="fr-FR" sz="1100" i="1" dirty="0" err="1" smtClean="0">
                <a:latin typeface="+mn-lt"/>
              </a:rPr>
              <a:t>reflect</a:t>
            </a:r>
            <a:r>
              <a:rPr lang="fr-FR" sz="1100" i="1" dirty="0" smtClean="0">
                <a:latin typeface="+mn-lt"/>
              </a:rPr>
              <a:t> </a:t>
            </a:r>
            <a:r>
              <a:rPr lang="fr-FR" sz="1100" i="1" baseline="0" dirty="0" err="1" smtClean="0">
                <a:latin typeface="+mn-lt"/>
              </a:rPr>
              <a:t>those</a:t>
            </a:r>
            <a:r>
              <a:rPr lang="fr-FR" sz="1100" i="1" baseline="0" dirty="0" smtClean="0">
                <a:latin typeface="+mn-lt"/>
              </a:rPr>
              <a:t> of the ITER </a:t>
            </a:r>
            <a:r>
              <a:rPr lang="fr-FR" sz="1100" i="1" baseline="0" dirty="0" err="1" smtClean="0">
                <a:latin typeface="+mn-lt"/>
              </a:rPr>
              <a:t>Organization</a:t>
            </a:r>
            <a:r>
              <a:rPr lang="fr-FR" sz="1100" i="1" baseline="0" dirty="0" smtClean="0">
                <a:latin typeface="+mn-lt"/>
              </a:rPr>
              <a:t>.</a:t>
            </a:r>
            <a:endParaRPr lang="fr-FR" sz="1100" i="1" dirty="0" smtClean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5983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8134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3088" y="1752600"/>
            <a:ext cx="39243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752600"/>
            <a:ext cx="39243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7082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31564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9558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3036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9271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8135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1616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3838" y="609600"/>
            <a:ext cx="200025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3088" y="609600"/>
            <a:ext cx="584835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3577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spect="1" noChangeArrowheads="1"/>
          </p:cNvSpPr>
          <p:nvPr>
            <p:ph type="title"/>
          </p:nvPr>
        </p:nvSpPr>
        <p:spPr bwMode="auto">
          <a:xfrm>
            <a:off x="573088" y="609600"/>
            <a:ext cx="8001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3088" y="1752600"/>
            <a:ext cx="8001000" cy="4196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 smtClean="0"/>
          </a:p>
        </p:txBody>
      </p:sp>
      <p:sp>
        <p:nvSpPr>
          <p:cNvPr id="1037" name="Line 13"/>
          <p:cNvSpPr>
            <a:spLocks noChangeShapeType="1"/>
          </p:cNvSpPr>
          <p:nvPr/>
        </p:nvSpPr>
        <p:spPr bwMode="auto">
          <a:xfrm>
            <a:off x="0" y="476250"/>
            <a:ext cx="9144000" cy="0"/>
          </a:xfrm>
          <a:prstGeom prst="line">
            <a:avLst/>
          </a:prstGeom>
          <a:noFill/>
          <a:ln w="15875">
            <a:solidFill>
              <a:srgbClr val="96969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038" name="Picture 14" descr="PowerPoint_Graphic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35700"/>
            <a:ext cx="9144000" cy="62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9" name="Text Box 15"/>
          <p:cNvSpPr txBox="1">
            <a:spLocks noChangeArrowheads="1"/>
          </p:cNvSpPr>
          <p:nvPr/>
        </p:nvSpPr>
        <p:spPr bwMode="auto">
          <a:xfrm>
            <a:off x="2590800" y="6406148"/>
            <a:ext cx="457348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8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OPC UA and EPICS, EPICS Collaboration Meeting, 12-17 Nov 2018, Melbourne</a:t>
            </a:r>
            <a:r>
              <a:rPr lang="en-GB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GB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GB" sz="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© 2018, ITER Organization</a:t>
            </a:r>
            <a:endParaRPr lang="en-GB" sz="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0" name="Text Box 16"/>
          <p:cNvSpPr txBox="1">
            <a:spLocks noChangeArrowheads="1"/>
          </p:cNvSpPr>
          <p:nvPr/>
        </p:nvSpPr>
        <p:spPr bwMode="auto">
          <a:xfrm>
            <a:off x="8458200" y="6373950"/>
            <a:ext cx="585788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800" dirty="0">
                <a:latin typeface="+mj-lt"/>
              </a:rPr>
              <a:t>Page </a:t>
            </a:r>
            <a:fld id="{47BA91C2-74BF-4480-8BF1-C44F20807924}" type="slidenum">
              <a:rPr lang="en-GB" sz="800" smtClean="0">
                <a:latin typeface="+mj-lt"/>
              </a:rPr>
              <a:pPr>
                <a:spcBef>
                  <a:spcPct val="50000"/>
                </a:spcBef>
              </a:pPr>
              <a:t>‹#›</a:t>
            </a:fld>
            <a:endParaRPr lang="en-GB" sz="800" dirty="0">
              <a:latin typeface="+mj-lt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7308302" y="6372383"/>
            <a:ext cx="1116723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800" dirty="0" smtClean="0">
                <a:latin typeface="+mj-lt"/>
              </a:rPr>
              <a:t>IDM</a:t>
            </a:r>
            <a:r>
              <a:rPr lang="en-US" sz="800" baseline="0" dirty="0" smtClean="0">
                <a:latin typeface="+mj-lt"/>
              </a:rPr>
              <a:t> UID: XXXXXX</a:t>
            </a:r>
            <a:endParaRPr lang="en-GB" sz="800" dirty="0">
              <a:latin typeface="+mj-lt"/>
            </a:endParaRPr>
          </a:p>
        </p:txBody>
      </p:sp>
      <p:cxnSp>
        <p:nvCxnSpPr>
          <p:cNvPr id="10" name="Straight Connector 9"/>
          <p:cNvCxnSpPr/>
          <p:nvPr/>
        </p:nvCxnSpPr>
        <p:spPr bwMode="gray">
          <a:xfrm>
            <a:off x="7243117" y="6309320"/>
            <a:ext cx="0" cy="35924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9pPr>
    </p:titleStyle>
    <p:bodyStyle>
      <a:lvl1pPr marL="287338" indent="-287338" algn="l" defTabSz="795338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57238" indent="-279400" algn="l" defTabSz="795338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36650" indent="-188913" algn="l" defTabSz="795338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511300" indent="-184150" algn="l" defTabSz="795338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1885950" indent="-184150" algn="l" defTabSz="795338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343150" indent="-184150" algn="l" defTabSz="795338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800350" indent="-184150" algn="l" defTabSz="795338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257550" indent="-184150" algn="l" defTabSz="795338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714750" indent="-184150" algn="l" defTabSz="795338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-csr.bessy.de/control/SoftDist/OPCsupport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bkuner/opcUaUnifiedAutomation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ralphlange/opcua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3648" y="4221088"/>
            <a:ext cx="6400800" cy="1512168"/>
          </a:xfrm>
        </p:spPr>
        <p:txBody>
          <a:bodyPr/>
          <a:lstStyle/>
          <a:p>
            <a:r>
              <a:rPr lang="en-US" dirty="0"/>
              <a:t>Ralph Lange</a:t>
            </a:r>
          </a:p>
          <a:p>
            <a:r>
              <a:rPr lang="en-US" sz="1600" dirty="0" smtClean="0"/>
              <a:t>ITER IO – Control System Division</a:t>
            </a:r>
            <a:endParaRPr lang="en-US" sz="1600" dirty="0"/>
          </a:p>
          <a:p>
            <a:r>
              <a:rPr lang="en-US" sz="1600" dirty="0" smtClean="0"/>
              <a:t>EPICS Collaboration Meeting, 12-17 Nov 2018, Melbourne</a:t>
            </a:r>
            <a:endParaRPr lang="en-US" sz="16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2286000"/>
            <a:ext cx="7772400" cy="1503040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OPC UA </a:t>
            </a:r>
            <a:r>
              <a:rPr lang="en-US" dirty="0" smtClean="0"/>
              <a:t>and EPICS</a:t>
            </a:r>
            <a:br>
              <a:rPr lang="en-US" dirty="0" smtClean="0"/>
            </a:br>
            <a:r>
              <a:rPr lang="en-US" sz="2400" i="1" dirty="0" smtClean="0"/>
              <a:t>Introduction</a:t>
            </a:r>
            <a:endParaRPr lang="en-GB" sz="2400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764704"/>
            <a:ext cx="3060700" cy="1117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875144"/>
            <a:ext cx="1907704" cy="1007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(</a:t>
            </a:r>
            <a:r>
              <a:rPr lang="en-US" dirty="0"/>
              <a:t>I</a:t>
            </a:r>
            <a:r>
              <a:rPr lang="en-US" dirty="0" smtClean="0"/>
              <a:t>): OPC and OPC UA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1996: OPC (Classic) = OLE for Process Control</a:t>
            </a:r>
          </a:p>
          <a:p>
            <a:pPr lvl="1"/>
            <a:r>
              <a:rPr lang="en-US" dirty="0" smtClean="0"/>
              <a:t>Based on COM/DCOM, only on Microsoft Windows</a:t>
            </a:r>
          </a:p>
          <a:p>
            <a:pPr lvl="1"/>
            <a:r>
              <a:rPr lang="en-US" dirty="0" smtClean="0"/>
              <a:t>Complex security configuration (access lists)</a:t>
            </a:r>
          </a:p>
          <a:p>
            <a:pPr lvl="1"/>
            <a:r>
              <a:rPr lang="en-US" dirty="0" smtClean="0"/>
              <a:t>Uses many ports (not firewall friendly)</a:t>
            </a:r>
          </a:p>
          <a:p>
            <a:pPr lvl="1"/>
            <a:r>
              <a:rPr lang="en-US" dirty="0" smtClean="0"/>
              <a:t>Absolute addressing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2006: OPC UA = OPC Unified Architecture</a:t>
            </a:r>
          </a:p>
          <a:p>
            <a:pPr lvl="1"/>
            <a:r>
              <a:rPr lang="en-US" dirty="0" smtClean="0"/>
              <a:t>Superset of OPC Classic services</a:t>
            </a:r>
          </a:p>
          <a:p>
            <a:pPr lvl="1"/>
            <a:r>
              <a:rPr lang="en-US" dirty="0" smtClean="0"/>
              <a:t>Open network protocols</a:t>
            </a:r>
          </a:p>
          <a:p>
            <a:pPr lvl="1"/>
            <a:r>
              <a:rPr lang="en-US" dirty="0" smtClean="0"/>
              <a:t>Certificate based security</a:t>
            </a:r>
          </a:p>
          <a:p>
            <a:pPr lvl="1"/>
            <a:r>
              <a:rPr lang="en-US" dirty="0" smtClean="0"/>
              <a:t>Symbolic addressing</a:t>
            </a:r>
          </a:p>
          <a:p>
            <a:pPr lvl="1"/>
            <a:endParaRPr lang="en-GB" dirty="0"/>
          </a:p>
        </p:txBody>
      </p:sp>
      <p:pic>
        <p:nvPicPr>
          <p:cNvPr id="1026" name="Picture 2" descr="Microsof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6857" y="2708920"/>
            <a:ext cx="2057400" cy="43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4869160"/>
            <a:ext cx="3060700" cy="11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69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(II): EPICS OPC Classic Support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Upstream Author: Bernhard </a:t>
            </a:r>
            <a:r>
              <a:rPr lang="en-US" dirty="0" err="1" smtClean="0"/>
              <a:t>Kuner</a:t>
            </a:r>
            <a:r>
              <a:rPr lang="en-US" dirty="0" smtClean="0"/>
              <a:t> (HZB / BESSY II)</a:t>
            </a:r>
            <a:br>
              <a:rPr lang="en-US" dirty="0" smtClean="0"/>
            </a:br>
            <a:r>
              <a:rPr lang="en-US" dirty="0" smtClean="0"/>
              <a:t>(first release ~ 2004)</a:t>
            </a:r>
          </a:p>
          <a:p>
            <a:r>
              <a:rPr lang="en-US" dirty="0" smtClean="0"/>
              <a:t>Based on commercial client SDK (</a:t>
            </a:r>
            <a:r>
              <a:rPr lang="en-US" dirty="0" err="1" smtClean="0"/>
              <a:t>SoftIng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APIs were often changed (complete rewrite necessary)</a:t>
            </a:r>
          </a:p>
          <a:p>
            <a:r>
              <a:rPr lang="en-US" dirty="0" smtClean="0"/>
              <a:t>Only on Windows</a:t>
            </a:r>
          </a:p>
          <a:p>
            <a:pPr lvl="1"/>
            <a:r>
              <a:rPr lang="en-US" dirty="0" smtClean="0"/>
              <a:t>Hard to support multiple versions of Windows and Compilers</a:t>
            </a:r>
          </a:p>
          <a:p>
            <a:r>
              <a:rPr lang="en-US" dirty="0" smtClean="0"/>
              <a:t>License model allows free distribution of binaries:</a:t>
            </a:r>
            <a:br>
              <a:rPr lang="en-US" dirty="0" smtClean="0"/>
            </a:br>
            <a:r>
              <a:rPr lang="en-US" dirty="0" smtClean="0"/>
              <a:t>Windows IOC downloadable</a:t>
            </a:r>
          </a:p>
          <a:p>
            <a:r>
              <a:rPr lang="en-US" dirty="0" smtClean="0"/>
              <a:t>Approx. 10 users, robust, scalable</a:t>
            </a:r>
          </a:p>
          <a:p>
            <a:r>
              <a:rPr lang="en-US" dirty="0">
                <a:hlinkClick r:id="rId2"/>
              </a:rPr>
              <a:t>http://www-csr.bessy.de/control/SoftDist/OPCsupport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848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OPC UA?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Industrial standard that is gaining ground:</a:t>
            </a:r>
            <a:r>
              <a:rPr lang="en-US" dirty="0"/>
              <a:t> </a:t>
            </a:r>
            <a:r>
              <a:rPr lang="en-US" dirty="0" smtClean="0"/>
              <a:t>servers for more and more devices available</a:t>
            </a:r>
          </a:p>
          <a:p>
            <a:r>
              <a:rPr lang="en-US" dirty="0" smtClean="0"/>
              <a:t>Symbolic addressing: PLC side may change as long as the names stay (IOC does not even have to reboot)</a:t>
            </a:r>
          </a:p>
          <a:p>
            <a:r>
              <a:rPr lang="en-US" dirty="0" smtClean="0"/>
              <a:t>Single TCP connection: WAN capable</a:t>
            </a:r>
          </a:p>
          <a:p>
            <a:r>
              <a:rPr lang="en-US" dirty="0" smtClean="0"/>
              <a:t>Security: certificate based authentication, encrypted transport</a:t>
            </a:r>
          </a:p>
          <a:p>
            <a:r>
              <a:rPr lang="en-US" dirty="0" smtClean="0"/>
              <a:t>Browsing: powerful free GUI clients available</a:t>
            </a:r>
          </a:p>
          <a:p>
            <a:r>
              <a:rPr lang="en-US" dirty="0" smtClean="0"/>
              <a:t>Server logically on top of device: status variables in standard namespace provided even if device is off </a:t>
            </a:r>
          </a:p>
          <a:p>
            <a:endParaRPr lang="en-US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3686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EPICS Support for S7 PLCs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s7plc</a:t>
            </a:r>
            <a:r>
              <a:rPr lang="en-US" dirty="0" smtClean="0"/>
              <a:t>: Block read/write on TCP/IP</a:t>
            </a:r>
          </a:p>
          <a:p>
            <a:pPr lvl="1"/>
            <a:r>
              <a:rPr lang="en-US" dirty="0" smtClean="0"/>
              <a:t>Only complete DBs, raw data (no timestamps)</a:t>
            </a:r>
          </a:p>
          <a:p>
            <a:pPr lvl="1"/>
            <a:r>
              <a:rPr lang="en-US" dirty="0" smtClean="0"/>
              <a:t>PLC program has to actively send and receive data</a:t>
            </a:r>
          </a:p>
          <a:p>
            <a:pPr lvl="1"/>
            <a:r>
              <a:rPr lang="en-US" dirty="0" smtClean="0"/>
              <a:t>High performance</a:t>
            </a:r>
            <a:endParaRPr lang="en-US" dirty="0"/>
          </a:p>
          <a:p>
            <a:r>
              <a:rPr lang="en-US" b="1" dirty="0" smtClean="0"/>
              <a:t>s7nodave</a:t>
            </a:r>
            <a:r>
              <a:rPr lang="en-US" dirty="0" smtClean="0"/>
              <a:t>: S7 native protocol</a:t>
            </a:r>
          </a:p>
          <a:p>
            <a:pPr lvl="1"/>
            <a:r>
              <a:rPr lang="en-US" dirty="0" smtClean="0"/>
              <a:t>Reverse-engineered native Siemens protocol</a:t>
            </a:r>
          </a:p>
          <a:p>
            <a:pPr lvl="1"/>
            <a:r>
              <a:rPr lang="en-US" dirty="0" smtClean="0"/>
              <a:t>Only single data items</a:t>
            </a:r>
          </a:p>
          <a:p>
            <a:pPr lvl="1"/>
            <a:r>
              <a:rPr lang="en-US" dirty="0" smtClean="0"/>
              <a:t>No PLC programming (handled by PLC firmware)</a:t>
            </a:r>
          </a:p>
          <a:p>
            <a:pPr lvl="1"/>
            <a:r>
              <a:rPr lang="en-US" dirty="0" smtClean="0"/>
              <a:t>Low performance</a:t>
            </a:r>
          </a:p>
          <a:p>
            <a:r>
              <a:rPr lang="en-US" dirty="0" smtClean="0"/>
              <a:t>Both use byte-offset-into-data-block addressing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7453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OPC UA on S7 PLCs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Symbolic addressing</a:t>
            </a:r>
          </a:p>
          <a:p>
            <a:pPr lvl="1"/>
            <a:r>
              <a:rPr lang="en-US" dirty="0" smtClean="0"/>
              <a:t>All items are found by name</a:t>
            </a:r>
          </a:p>
          <a:p>
            <a:pPr lvl="1"/>
            <a:r>
              <a:rPr lang="en-US" dirty="0" smtClean="0"/>
              <a:t>PLC side may change – even without IOC reboot</a:t>
            </a:r>
          </a:p>
          <a:p>
            <a:r>
              <a:rPr lang="en-US" dirty="0" smtClean="0"/>
              <a:t>Wide range of scalar types, arrays and structures</a:t>
            </a:r>
          </a:p>
          <a:p>
            <a:pPr lvl="1"/>
            <a:r>
              <a:rPr lang="en-US" dirty="0" smtClean="0"/>
              <a:t>Supports everything from single data items to complete DBs</a:t>
            </a:r>
          </a:p>
          <a:p>
            <a:pPr lvl="1"/>
            <a:r>
              <a:rPr lang="en-US" dirty="0" smtClean="0"/>
              <a:t>Server and device timestamps available</a:t>
            </a:r>
          </a:p>
          <a:p>
            <a:r>
              <a:rPr lang="en-US" dirty="0" smtClean="0"/>
              <a:t>Support in TIA Portal</a:t>
            </a:r>
          </a:p>
          <a:p>
            <a:pPr lvl="1"/>
            <a:r>
              <a:rPr lang="en-US" dirty="0" smtClean="0"/>
              <a:t>No programming, just checking a box</a:t>
            </a:r>
          </a:p>
          <a:p>
            <a:r>
              <a:rPr lang="en-US" dirty="0" smtClean="0"/>
              <a:t>Embedded OPC UA server on S7-1500 series PLCs</a:t>
            </a:r>
          </a:p>
          <a:p>
            <a:pPr lvl="1"/>
            <a:r>
              <a:rPr lang="en-US" dirty="0" smtClean="0"/>
              <a:t>Medium to high performance (varies with CPU type)</a:t>
            </a:r>
          </a:p>
          <a:p>
            <a:pPr marL="477838" lvl="1" indent="0">
              <a:buNone/>
            </a:pP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5217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OPC UA Basics (Object Model)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166" y="1752600"/>
            <a:ext cx="7254844" cy="4197350"/>
          </a:xfrm>
        </p:spPr>
      </p:pic>
      <p:sp>
        <p:nvSpPr>
          <p:cNvPr id="5" name="Rectangle 4"/>
          <p:cNvSpPr/>
          <p:nvPr/>
        </p:nvSpPr>
        <p:spPr bwMode="auto">
          <a:xfrm>
            <a:off x="755576" y="1556792"/>
            <a:ext cx="5256584" cy="2448272"/>
          </a:xfrm>
          <a:prstGeom prst="rect">
            <a:avLst/>
          </a:prstGeom>
          <a:noFill/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56176" y="1556792"/>
            <a:ext cx="23054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+mn-lt"/>
              </a:rPr>
              <a:t>Current Scope</a:t>
            </a:r>
            <a:endParaRPr lang="en-GB" b="1" dirty="0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22743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OPC UA Basics </a:t>
            </a:r>
            <a:r>
              <a:rPr lang="en-US" dirty="0" smtClean="0"/>
              <a:t>(Connection </a:t>
            </a:r>
            <a:r>
              <a:rPr lang="en-US" dirty="0"/>
              <a:t>Model)</a:t>
            </a: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988840"/>
            <a:ext cx="3737143" cy="3680000"/>
          </a:xfrm>
        </p:spPr>
      </p:pic>
      <p:sp>
        <p:nvSpPr>
          <p:cNvPr id="7" name="TextBox 6"/>
          <p:cNvSpPr txBox="1"/>
          <p:nvPr/>
        </p:nvSpPr>
        <p:spPr>
          <a:xfrm>
            <a:off x="755576" y="2060848"/>
            <a:ext cx="3240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EPICS Record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5576" y="3529112"/>
            <a:ext cx="3240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Device Support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5576" y="5013176"/>
            <a:ext cx="3240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  <a:latin typeface="+mn-lt"/>
              </a:rPr>
              <a:t>Not Implemented Yet</a:t>
            </a:r>
          </a:p>
        </p:txBody>
      </p:sp>
    </p:spTree>
    <p:extLst>
      <p:ext uri="{BB962C8B-B14F-4D97-AF65-F5344CB8AC3E}">
        <p14:creationId xmlns:p14="http://schemas.microsoft.com/office/powerpoint/2010/main" val="152905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OPC UA Basics </a:t>
            </a:r>
            <a:r>
              <a:rPr lang="en-US" dirty="0" smtClean="0"/>
              <a:t>(Subscription </a:t>
            </a:r>
            <a:r>
              <a:rPr lang="en-US" dirty="0"/>
              <a:t>Model)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88" y="2349877"/>
            <a:ext cx="8001000" cy="3002796"/>
          </a:xfrm>
        </p:spPr>
      </p:pic>
    </p:spTree>
    <p:extLst>
      <p:ext uri="{BB962C8B-B14F-4D97-AF65-F5344CB8AC3E}">
        <p14:creationId xmlns:p14="http://schemas.microsoft.com/office/powerpoint/2010/main" val="112701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OPC UA Support Prototype (2017-2018)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Upstream Author: Bernhard </a:t>
            </a:r>
            <a:r>
              <a:rPr lang="en-US" dirty="0" err="1" smtClean="0"/>
              <a:t>Kuner</a:t>
            </a:r>
            <a:r>
              <a:rPr lang="en-US" dirty="0" smtClean="0"/>
              <a:t> (HZB / BESSY II)</a:t>
            </a:r>
          </a:p>
          <a:p>
            <a:r>
              <a:rPr lang="en-US" dirty="0" smtClean="0"/>
              <a:t>Based on commercial SDK by Unified Automation</a:t>
            </a:r>
            <a:endParaRPr lang="en-GB" dirty="0"/>
          </a:p>
          <a:p>
            <a:pPr lvl="1"/>
            <a:r>
              <a:rPr lang="en-US" dirty="0" smtClean="0"/>
              <a:t>API fits EPICS Device Support Architecture</a:t>
            </a:r>
          </a:p>
          <a:p>
            <a:pPr lvl="1"/>
            <a:r>
              <a:rPr lang="en-US" dirty="0" err="1" smtClean="0"/>
              <a:t>UaExpert</a:t>
            </a:r>
            <a:r>
              <a:rPr lang="en-US" dirty="0" smtClean="0"/>
              <a:t> client application (same vendor) is widely used</a:t>
            </a:r>
          </a:p>
          <a:p>
            <a:pPr lvl="1"/>
            <a:r>
              <a:rPr lang="en-US" dirty="0" smtClean="0"/>
              <a:t>Binaries can be distributed royalty-free</a:t>
            </a:r>
          </a:p>
          <a:p>
            <a:r>
              <a:rPr lang="en-US" dirty="0" smtClean="0"/>
              <a:t>Runs on Windows and Linux</a:t>
            </a:r>
          </a:p>
          <a:p>
            <a:r>
              <a:rPr lang="en-US" dirty="0" smtClean="0"/>
              <a:t>Some limitations:</a:t>
            </a:r>
          </a:p>
          <a:p>
            <a:pPr lvl="1"/>
            <a:r>
              <a:rPr lang="en-US" dirty="0" smtClean="0"/>
              <a:t>No support for structures, only basic array support</a:t>
            </a:r>
          </a:p>
          <a:p>
            <a:pPr lvl="1"/>
            <a:r>
              <a:rPr lang="en-US" dirty="0" smtClean="0"/>
              <a:t>Scaling issues when going &gt;1000 items</a:t>
            </a:r>
          </a:p>
          <a:p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github.com/bkuner/opcUaUnifiedAutomation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6908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OPC UA Use Cases at ITER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Original scope: connect to central interlock functions via WinCC-OA (&lt; 100 variables, read-only)</a:t>
            </a:r>
          </a:p>
          <a:p>
            <a:r>
              <a:rPr lang="en-US" dirty="0" smtClean="0"/>
              <a:t>Fusion for Europe (F4E) are pushing for OPC UA to connect to Siemens S7-1500 series PLC</a:t>
            </a:r>
          </a:p>
          <a:p>
            <a:pPr lvl="1"/>
            <a:r>
              <a:rPr lang="en-US" dirty="0" smtClean="0"/>
              <a:t>F4E wants to use OPC UA for the next bunch of building management I&amp;C</a:t>
            </a:r>
          </a:p>
          <a:p>
            <a:endParaRPr lang="en-US" dirty="0" smtClean="0"/>
          </a:p>
          <a:p>
            <a:r>
              <a:rPr lang="en-US" dirty="0" smtClean="0"/>
              <a:t>Functional and performance testing at F4E and Tata Consulting (India), using patched prototype</a:t>
            </a:r>
            <a:endParaRPr lang="en-GB" dirty="0"/>
          </a:p>
          <a:p>
            <a:pPr lvl="1"/>
            <a:r>
              <a:rPr lang="en-GB" dirty="0" smtClean="0"/>
              <a:t>Tests started 2017 -&gt; Decision taken in early 2018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0089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001000" cy="914400"/>
          </a:xfrm>
        </p:spPr>
        <p:txBody>
          <a:bodyPr/>
          <a:lstStyle/>
          <a:p>
            <a:r>
              <a:rPr lang="en-US" dirty="0" smtClean="0"/>
              <a:t>Block R/W vs. OPC UA @1516 (20kB)</a:t>
            </a:r>
            <a:endParaRPr lang="en-GB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6145920"/>
              </p:ext>
            </p:extLst>
          </p:nvPr>
        </p:nvGraphicFramePr>
        <p:xfrm>
          <a:off x="0" y="1196752"/>
          <a:ext cx="9144000" cy="4985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6128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7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Chart bld="series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001000" cy="914400"/>
          </a:xfrm>
        </p:spPr>
        <p:txBody>
          <a:bodyPr/>
          <a:lstStyle/>
          <a:p>
            <a:r>
              <a:rPr lang="en-US" dirty="0" smtClean="0"/>
              <a:t>Block R/W vs. OPC UA @1518 (32kB)</a:t>
            </a:r>
            <a:endParaRPr lang="en-GB" dirty="0"/>
          </a:p>
        </p:txBody>
      </p:sp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5865148"/>
              </p:ext>
            </p:extLst>
          </p:nvPr>
        </p:nvGraphicFramePr>
        <p:xfrm>
          <a:off x="0" y="1196752"/>
          <a:ext cx="9144000" cy="5129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14344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7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S7-1500 Limitations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TIA Portal V14:</a:t>
            </a:r>
            <a:br>
              <a:rPr lang="en-US" dirty="0" smtClean="0"/>
            </a:br>
            <a:r>
              <a:rPr lang="en-US" dirty="0" smtClean="0"/>
              <a:t>Few thousand items  up to 10K@1518</a:t>
            </a:r>
            <a:br>
              <a:rPr lang="en-US" dirty="0" smtClean="0"/>
            </a:br>
            <a:r>
              <a:rPr lang="en-US" dirty="0" smtClean="0"/>
              <a:t>100ms update 200ms publishing (50/100 @1518)</a:t>
            </a:r>
          </a:p>
          <a:p>
            <a:r>
              <a:rPr lang="en-US" dirty="0" smtClean="0"/>
              <a:t>TIA Portal V15:</a:t>
            </a:r>
            <a:br>
              <a:rPr lang="en-US" dirty="0" smtClean="0"/>
            </a:br>
            <a:r>
              <a:rPr lang="en-US" dirty="0" smtClean="0"/>
              <a:t>50K items up to 200K@1518</a:t>
            </a:r>
            <a:br>
              <a:rPr lang="en-US" dirty="0" smtClean="0"/>
            </a:br>
            <a:r>
              <a:rPr lang="en-US" dirty="0" smtClean="0"/>
              <a:t>100ms update 500ms publishing (10/10 @1518)</a:t>
            </a:r>
            <a:endParaRPr lang="en-US" dirty="0"/>
          </a:p>
          <a:p>
            <a:r>
              <a:rPr lang="en-US" dirty="0" smtClean="0"/>
              <a:t>1000 monitored items (10K @1518)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Single item subscriptions do not scale</a:t>
            </a:r>
            <a:br>
              <a:rPr lang="en-US" dirty="0" smtClean="0"/>
            </a:br>
            <a:r>
              <a:rPr lang="en-US" dirty="0" smtClean="0"/>
              <a:t>Use of structures and arrays is up to 100x faster</a:t>
            </a:r>
          </a:p>
        </p:txBody>
      </p:sp>
    </p:spTree>
    <p:extLst>
      <p:ext uri="{BB962C8B-B14F-4D97-AF65-F5344CB8AC3E}">
        <p14:creationId xmlns:p14="http://schemas.microsoft.com/office/powerpoint/2010/main" val="41916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Status of Support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Scalar data types and usual record types supported</a:t>
            </a:r>
          </a:p>
          <a:p>
            <a:pPr lvl="1"/>
            <a:r>
              <a:rPr lang="en-US" dirty="0" smtClean="0"/>
              <a:t>Boolean, signed and unsigned integers, double, string</a:t>
            </a:r>
          </a:p>
          <a:p>
            <a:pPr lvl="1"/>
            <a:r>
              <a:rPr lang="en-US" dirty="0" err="1"/>
              <a:t>a</a:t>
            </a:r>
            <a:r>
              <a:rPr lang="en-US" dirty="0" err="1" smtClean="0"/>
              <a:t>i</a:t>
            </a:r>
            <a:r>
              <a:rPr lang="en-US" dirty="0" smtClean="0"/>
              <a:t>/</a:t>
            </a:r>
            <a:r>
              <a:rPr lang="en-US" dirty="0" err="1" smtClean="0"/>
              <a:t>ao</a:t>
            </a:r>
            <a:r>
              <a:rPr lang="en-US" dirty="0" smtClean="0"/>
              <a:t>, bi/</a:t>
            </a:r>
            <a:r>
              <a:rPr lang="en-US" dirty="0" err="1" smtClean="0"/>
              <a:t>bo</a:t>
            </a:r>
            <a:r>
              <a:rPr lang="en-US" dirty="0" smtClean="0"/>
              <a:t>, </a:t>
            </a:r>
            <a:r>
              <a:rPr lang="en-US" dirty="0" err="1" smtClean="0"/>
              <a:t>mbbi</a:t>
            </a:r>
            <a:r>
              <a:rPr lang="en-US" dirty="0" smtClean="0"/>
              <a:t>/</a:t>
            </a:r>
            <a:r>
              <a:rPr lang="en-US" dirty="0" err="1" smtClean="0"/>
              <a:t>mbbo</a:t>
            </a:r>
            <a:r>
              <a:rPr lang="en-US" dirty="0" smtClean="0"/>
              <a:t>, </a:t>
            </a:r>
            <a:r>
              <a:rPr lang="en-US" dirty="0" err="1" smtClean="0"/>
              <a:t>mbbiDirect</a:t>
            </a:r>
            <a:r>
              <a:rPr lang="en-US" dirty="0" smtClean="0"/>
              <a:t>/</a:t>
            </a:r>
            <a:r>
              <a:rPr lang="en-US" dirty="0" err="1" smtClean="0"/>
              <a:t>mbboDirect</a:t>
            </a:r>
            <a:r>
              <a:rPr lang="en-US" dirty="0" smtClean="0"/>
              <a:t>, </a:t>
            </a:r>
            <a:r>
              <a:rPr lang="en-US" dirty="0" err="1" smtClean="0"/>
              <a:t>longin</a:t>
            </a:r>
            <a:r>
              <a:rPr lang="en-US" dirty="0" smtClean="0"/>
              <a:t>/</a:t>
            </a:r>
            <a:r>
              <a:rPr lang="en-US" dirty="0" err="1" smtClean="0"/>
              <a:t>longout</a:t>
            </a:r>
            <a:r>
              <a:rPr lang="en-US" dirty="0" smtClean="0"/>
              <a:t>, </a:t>
            </a:r>
            <a:r>
              <a:rPr lang="en-US" dirty="0" err="1" smtClean="0"/>
              <a:t>stringin</a:t>
            </a:r>
            <a:r>
              <a:rPr lang="en-US" dirty="0" smtClean="0"/>
              <a:t>/</a:t>
            </a:r>
            <a:r>
              <a:rPr lang="en-US" dirty="0" err="1" smtClean="0"/>
              <a:t>stringout</a:t>
            </a:r>
            <a:r>
              <a:rPr lang="en-US" dirty="0" smtClean="0"/>
              <a:t>, </a:t>
            </a:r>
            <a:r>
              <a:rPr lang="en-US" dirty="0" err="1" smtClean="0"/>
              <a:t>lsi</a:t>
            </a:r>
            <a:r>
              <a:rPr lang="en-US" dirty="0" smtClean="0"/>
              <a:t>/</a:t>
            </a:r>
            <a:r>
              <a:rPr lang="en-US" dirty="0" err="1" smtClean="0"/>
              <a:t>lso</a:t>
            </a:r>
            <a:endParaRPr lang="en-US" dirty="0" smtClean="0"/>
          </a:p>
          <a:p>
            <a:r>
              <a:rPr lang="en-US" dirty="0" smtClean="0"/>
              <a:t>Still missing:</a:t>
            </a:r>
          </a:p>
          <a:p>
            <a:pPr lvl="1"/>
            <a:r>
              <a:rPr lang="en-US" dirty="0" smtClean="0"/>
              <a:t>Support for structures</a:t>
            </a:r>
          </a:p>
          <a:p>
            <a:pPr lvl="1"/>
            <a:r>
              <a:rPr lang="en-US" dirty="0" smtClean="0"/>
              <a:t>Support for arrays</a:t>
            </a:r>
          </a:p>
          <a:p>
            <a:pPr lvl="1"/>
            <a:r>
              <a:rPr lang="en-US" dirty="0" smtClean="0"/>
              <a:t>Support for remote procedures</a:t>
            </a:r>
          </a:p>
          <a:p>
            <a:pPr lvl="1"/>
            <a:r>
              <a:rPr lang="en-US" dirty="0" smtClean="0"/>
              <a:t>Status details </a:t>
            </a:r>
            <a:r>
              <a:rPr lang="en-US" dirty="0" smtClean="0"/>
              <a:t>and health monitoring</a:t>
            </a:r>
          </a:p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github.com/ralphlange/opcua</a:t>
            </a:r>
            <a:endParaRPr lang="en-US" dirty="0" smtClean="0"/>
          </a:p>
          <a:p>
            <a:pPr lvl="1"/>
            <a:r>
              <a:rPr lang="en-US" dirty="0" smtClean="0"/>
              <a:t>Feedback and contributions welcome!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720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Roadmap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Feature-complete release until end of </a:t>
            </a:r>
            <a:r>
              <a:rPr lang="en-US" dirty="0" smtClean="0"/>
              <a:t>2018</a:t>
            </a:r>
          </a:p>
          <a:p>
            <a:r>
              <a:rPr lang="en-US" dirty="0" smtClean="0"/>
              <a:t>Still need to think about workflow that allows changes and merges with configuration tools/databases</a:t>
            </a:r>
          </a:p>
          <a:p>
            <a:r>
              <a:rPr lang="en-US" dirty="0" smtClean="0"/>
              <a:t>For ITER, OPC UA is a promising candidate to replace the traditional S7 </a:t>
            </a:r>
            <a:r>
              <a:rPr lang="en-US" dirty="0" smtClean="0"/>
              <a:t>interface</a:t>
            </a:r>
          </a:p>
          <a:p>
            <a:pPr lvl="1"/>
            <a:r>
              <a:rPr lang="en-US" dirty="0" smtClean="0"/>
              <a:t>Will have to continue support for s7plc because of S7-300 and redundant PLC systems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0331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SDK source code license is ~3.5k€ incl. 1 year support</a:t>
            </a:r>
          </a:p>
          <a:p>
            <a:r>
              <a:rPr lang="en-US" dirty="0" smtClean="0"/>
              <a:t>Development help would be useful</a:t>
            </a:r>
          </a:p>
          <a:p>
            <a:pPr lvl="1"/>
            <a:r>
              <a:rPr lang="en-US" dirty="0" smtClean="0"/>
              <a:t>Bug fixes</a:t>
            </a:r>
          </a:p>
          <a:p>
            <a:pPr lvl="1"/>
            <a:r>
              <a:rPr lang="en-US" dirty="0" smtClean="0"/>
              <a:t>Robustness</a:t>
            </a:r>
          </a:p>
          <a:p>
            <a:pPr lvl="1"/>
            <a:r>
              <a:rPr lang="en-US" dirty="0" smtClean="0"/>
              <a:t>Tests</a:t>
            </a:r>
          </a:p>
          <a:p>
            <a:endParaRPr lang="en-US" dirty="0" smtClean="0"/>
          </a:p>
          <a:p>
            <a:r>
              <a:rPr lang="en-US" dirty="0" smtClean="0"/>
              <a:t>What do you think?</a:t>
            </a:r>
          </a:p>
          <a:p>
            <a:r>
              <a:rPr lang="en-US" dirty="0" smtClean="0"/>
              <a:t>What is missing?</a:t>
            </a:r>
          </a:p>
          <a:p>
            <a:r>
              <a:rPr lang="en-US" dirty="0" smtClean="0"/>
              <a:t>What are the next steps?</a:t>
            </a:r>
          </a:p>
        </p:txBody>
      </p:sp>
    </p:spTree>
    <p:extLst>
      <p:ext uri="{BB962C8B-B14F-4D97-AF65-F5344CB8AC3E}">
        <p14:creationId xmlns:p14="http://schemas.microsoft.com/office/powerpoint/2010/main" val="329374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TER_Presentation">
  <a:themeElements>
    <a:clrScheme name="ITER_PPTemplate (2)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TER_PPTemplate (2)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entury Gothic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entury Gothic" pitchFamily="34" charset="0"/>
          </a:defRPr>
        </a:defPPr>
      </a:lstStyle>
    </a:lnDef>
  </a:objectDefaults>
  <a:extraClrSchemeLst>
    <a:extraClrScheme>
      <a:clrScheme name="ITER_PPTemplate (2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ER_PPTemplate (2)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ER_PPTemplate (2)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ER_PPTemplate (2)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ER_PPTemplate (2)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ER_PPTemplate (2)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TER_PPTemplate (2)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TER_PPTemplate (2)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TER_PPTemplate (2)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TER_PPTemplate (2)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TER_PPTemplate (2)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TER_PPTemplate (2)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2">
    <a:dk1>
      <a:srgbClr val="000000"/>
    </a:dk1>
    <a:lt1>
      <a:sysClr val="window" lastClr="FFFFFF"/>
    </a:lt1>
    <a:dk2>
      <a:srgbClr val="4E84C4"/>
    </a:dk2>
    <a:lt2>
      <a:srgbClr val="000000"/>
    </a:lt2>
    <a:accent1>
      <a:srgbClr val="0063BE"/>
    </a:accent1>
    <a:accent2>
      <a:srgbClr val="83389B"/>
    </a:accent2>
    <a:accent3>
      <a:srgbClr val="55A51C"/>
    </a:accent3>
    <a:accent4>
      <a:srgbClr val="D6492A"/>
    </a:accent4>
    <a:accent5>
      <a:srgbClr val="B9AFA4"/>
    </a:accent5>
    <a:accent6>
      <a:srgbClr val="974B07"/>
    </a:accent6>
    <a:hlink>
      <a:srgbClr val="0000FF"/>
    </a:hlink>
    <a:folHlink>
      <a:srgbClr val="800080"/>
    </a:folHlink>
  </a:clrScheme>
  <a:fontScheme name="Custom 2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ITER_Presentation</Template>
  <TotalTime>5717</TotalTime>
  <Words>698</Words>
  <Application>Microsoft Office PowerPoint</Application>
  <PresentationFormat>On-screen Show (4:3)</PresentationFormat>
  <Paragraphs>124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ITER_Presentation</vt:lpstr>
      <vt:lpstr>OPC UA and EPICS Introduction</vt:lpstr>
      <vt:lpstr>History (I): OPC and OPC UA</vt:lpstr>
      <vt:lpstr>History (II): EPICS OPC Classic Support</vt:lpstr>
      <vt:lpstr>Why OPC UA?</vt:lpstr>
      <vt:lpstr>EPICS Support for S7 PLCs</vt:lpstr>
      <vt:lpstr>OPC UA on S7 PLCs</vt:lpstr>
      <vt:lpstr>OPC UA Basics (Object Model)</vt:lpstr>
      <vt:lpstr>OPC UA Basics (Connection Model)</vt:lpstr>
      <vt:lpstr>OPC UA Basics (Subscription Model)</vt:lpstr>
      <vt:lpstr>OPC UA Support Prototype (2017-2018)</vt:lpstr>
      <vt:lpstr>OPC UA Use Cases at ITER</vt:lpstr>
      <vt:lpstr>Block R/W vs. OPC UA @1516 (20kB)</vt:lpstr>
      <vt:lpstr>Block R/W vs. OPC UA @1518 (32kB)</vt:lpstr>
      <vt:lpstr>S7-1500 Limitations</vt:lpstr>
      <vt:lpstr>Current Status of Support</vt:lpstr>
      <vt:lpstr>Roadmap</vt:lpstr>
      <vt:lpstr>So…</vt:lpstr>
    </vt:vector>
  </TitlesOfParts>
  <Company>ITER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OPC UA and EPICS</dc:title>
  <dc:creator>Lange Ralph</dc:creator>
  <cp:keywords>epics opc opcua siemens s7 1500</cp:keywords>
  <cp:lastModifiedBy>Lange Ralph</cp:lastModifiedBy>
  <cp:revision>164</cp:revision>
  <cp:lastPrinted>2011-01-24T11:19:46Z</cp:lastPrinted>
  <dcterms:created xsi:type="dcterms:W3CDTF">2014-09-08T07:03:51Z</dcterms:created>
  <dcterms:modified xsi:type="dcterms:W3CDTF">2018-11-12T06:11:07Z</dcterms:modified>
</cp:coreProperties>
</file>