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autoCompressPictures="0">
  <p:sldMasterIdLst>
    <p:sldMasterId id="2147483648" r:id="rId1"/>
  </p:sldMasterIdLst>
  <p:notesMasterIdLst>
    <p:notesMasterId r:id="rId42"/>
  </p:notesMasterIdLst>
  <p:sldIdLst>
    <p:sldId id="270" r:id="rId2"/>
    <p:sldId id="275" r:id="rId3"/>
    <p:sldId id="276" r:id="rId4"/>
    <p:sldId id="308" r:id="rId5"/>
    <p:sldId id="277" r:id="rId6"/>
    <p:sldId id="278" r:id="rId7"/>
    <p:sldId id="281" r:id="rId8"/>
    <p:sldId id="323" r:id="rId9"/>
    <p:sldId id="282" r:id="rId10"/>
    <p:sldId id="283" r:id="rId11"/>
    <p:sldId id="284" r:id="rId12"/>
    <p:sldId id="285" r:id="rId13"/>
    <p:sldId id="286" r:id="rId14"/>
    <p:sldId id="287" r:id="rId15"/>
    <p:sldId id="306" r:id="rId16"/>
    <p:sldId id="307" r:id="rId17"/>
    <p:sldId id="288" r:id="rId18"/>
    <p:sldId id="297" r:id="rId19"/>
    <p:sldId id="299" r:id="rId20"/>
    <p:sldId id="300" r:id="rId21"/>
    <p:sldId id="315" r:id="rId22"/>
    <p:sldId id="301" r:id="rId23"/>
    <p:sldId id="302" r:id="rId24"/>
    <p:sldId id="303" r:id="rId25"/>
    <p:sldId id="304" r:id="rId26"/>
    <p:sldId id="309" r:id="rId27"/>
    <p:sldId id="310" r:id="rId28"/>
    <p:sldId id="305" r:id="rId29"/>
    <p:sldId id="314" r:id="rId30"/>
    <p:sldId id="312" r:id="rId31"/>
    <p:sldId id="289" r:id="rId32"/>
    <p:sldId id="296" r:id="rId33"/>
    <p:sldId id="311" r:id="rId34"/>
    <p:sldId id="322" r:id="rId35"/>
    <p:sldId id="313" r:id="rId36"/>
    <p:sldId id="316" r:id="rId37"/>
    <p:sldId id="317" r:id="rId38"/>
    <p:sldId id="318" r:id="rId39"/>
    <p:sldId id="319" r:id="rId40"/>
    <p:sldId id="320" r:id="rId41"/>
  </p:sldIdLst>
  <p:sldSz cx="12192000" cy="6858000"/>
  <p:notesSz cx="6858000" cy="9144000"/>
  <p:embeddedFontLst>
    <p:embeddedFont>
      <p:font typeface="Fira Sans Light" panose="020B0604020202020204" charset="0"/>
      <p:regular r:id="rId43"/>
      <p:italic r:id="rId44"/>
    </p:embeddedFont>
    <p:embeddedFont>
      <p:font typeface="Poppins" panose="020B0604020202020204" charset="0"/>
      <p:regular r:id="rId45"/>
      <p:bold r:id="rId46"/>
      <p:italic r:id="rId47"/>
      <p:boldItalic r:id="rId48"/>
    </p:embeddedFont>
    <p:embeddedFont>
      <p:font typeface="Tahoma" panose="020B0604030504040204" pitchFamily="34" charset="0"/>
      <p:regular r:id="rId49"/>
      <p:bold r:id="rId50"/>
    </p:embeddedFont>
    <p:embeddedFont>
      <p:font typeface="Poppins Light" panose="020B0604020202020204" charset="0"/>
      <p:regular r:id="rId51"/>
      <p:italic r:id="rId52"/>
    </p:embeddedFont>
    <p:embeddedFont>
      <p:font typeface="Fira Sans ExtraBold" panose="020B0604020202020204" charset="0"/>
      <p:bold r:id="rId53"/>
      <p:boldItalic r:id="rId54"/>
    </p:embeddedFont>
    <p:embeddedFont>
      <p:font typeface="Calibri" panose="020F0502020204030204" pitchFamily="34" charset="0"/>
      <p:regular r:id="rId55"/>
      <p:bold r:id="rId56"/>
      <p:italic r:id="rId57"/>
      <p:boldItalic r:id="rId58"/>
    </p:embeddedFont>
    <p:embeddedFont>
      <p:font typeface="Fira Sans ExtraLight" panose="020B0604020202020204" charset="0"/>
      <p:regular r:id="rId59"/>
      <p:italic r:id="rId60"/>
    </p:embeddedFont>
    <p:embeddedFont>
      <p:font typeface="Fira Sans" panose="020B0604020202020204" charset="0"/>
      <p:regular r:id="rId61"/>
      <p:bold r:id="rId62"/>
      <p:italic r:id="rId63"/>
      <p:boldItalic r:id="rId6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7B8B2"/>
    <a:srgbClr val="006CA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802"/>
    <p:restoredTop sz="94656"/>
  </p:normalViewPr>
  <p:slideViewPr>
    <p:cSldViewPr snapToGrid="0" snapToObjects="1">
      <p:cViewPr varScale="1">
        <p:scale>
          <a:sx n="126" d="100"/>
          <a:sy n="126" d="100"/>
        </p:scale>
        <p:origin x="-108" y="-21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notesMaster" Target="notesMasters/notesMaster1.xml"/><Relationship Id="rId47" Type="http://schemas.openxmlformats.org/officeDocument/2006/relationships/font" Target="fonts/font5.fntdata"/><Relationship Id="rId50" Type="http://schemas.openxmlformats.org/officeDocument/2006/relationships/font" Target="fonts/font8.fntdata"/><Relationship Id="rId55" Type="http://schemas.openxmlformats.org/officeDocument/2006/relationships/font" Target="fonts/font13.fntdata"/><Relationship Id="rId63" Type="http://schemas.openxmlformats.org/officeDocument/2006/relationships/font" Target="fonts/font21.fntdata"/><Relationship Id="rId68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font" Target="fonts/font3.fntdata"/><Relationship Id="rId53" Type="http://schemas.openxmlformats.org/officeDocument/2006/relationships/font" Target="fonts/font11.fntdata"/><Relationship Id="rId58" Type="http://schemas.openxmlformats.org/officeDocument/2006/relationships/font" Target="fonts/font16.fntdata"/><Relationship Id="rId66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font" Target="fonts/font7.fntdata"/><Relationship Id="rId57" Type="http://schemas.openxmlformats.org/officeDocument/2006/relationships/font" Target="fonts/font15.fntdata"/><Relationship Id="rId61" Type="http://schemas.openxmlformats.org/officeDocument/2006/relationships/font" Target="fonts/font19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font" Target="fonts/font2.fntdata"/><Relationship Id="rId52" Type="http://schemas.openxmlformats.org/officeDocument/2006/relationships/font" Target="fonts/font10.fntdata"/><Relationship Id="rId60" Type="http://schemas.openxmlformats.org/officeDocument/2006/relationships/font" Target="fonts/font18.fntdata"/><Relationship Id="rId65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font" Target="fonts/font1.fntdata"/><Relationship Id="rId48" Type="http://schemas.openxmlformats.org/officeDocument/2006/relationships/font" Target="fonts/font6.fntdata"/><Relationship Id="rId56" Type="http://schemas.openxmlformats.org/officeDocument/2006/relationships/font" Target="fonts/font14.fntdata"/><Relationship Id="rId64" Type="http://schemas.openxmlformats.org/officeDocument/2006/relationships/font" Target="fonts/font22.fntdata"/><Relationship Id="rId8" Type="http://schemas.openxmlformats.org/officeDocument/2006/relationships/slide" Target="slides/slide7.xml"/><Relationship Id="rId51" Type="http://schemas.openxmlformats.org/officeDocument/2006/relationships/font" Target="fonts/font9.fntdata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font" Target="fonts/font4.fntdata"/><Relationship Id="rId59" Type="http://schemas.openxmlformats.org/officeDocument/2006/relationships/font" Target="fonts/font17.fntdata"/><Relationship Id="rId67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font" Target="fonts/font12.fntdata"/><Relationship Id="rId62" Type="http://schemas.openxmlformats.org/officeDocument/2006/relationships/font" Target="fonts/font20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6E6A9AB-2B56-4E77-8CC1-FA51D6EA1E68}" type="datetimeFigureOut">
              <a:rPr lang="en-AU" smtClean="0"/>
              <a:t>12/11/2018</a:t>
            </a:fld>
            <a:endParaRPr lang="en-A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A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B04337E-98F6-4C6B-BA44-8855F7552478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8071340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AU" dirty="0" smtClean="0"/>
              <a:t>Running designer</a:t>
            </a:r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04337E-98F6-4C6B-BA44-8855F7552478}" type="slidenum">
              <a:rPr lang="en-AU" smtClean="0"/>
              <a:t>16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95227727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AU" dirty="0" smtClean="0"/>
              <a:t>Verify widgets</a:t>
            </a:r>
            <a:r>
              <a:rPr lang="en-AU" baseline="0" dirty="0" smtClean="0"/>
              <a:t> available, icon view</a:t>
            </a:r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04337E-98F6-4C6B-BA44-8855F7552478}" type="slidenum">
              <a:rPr lang="en-AU" smtClean="0"/>
              <a:t>17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02898991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AU" dirty="0" smtClean="0"/>
              <a:t>General</a:t>
            </a:r>
            <a:r>
              <a:rPr lang="en-AU" baseline="0" dirty="0" smtClean="0"/>
              <a:t> overview of properties.</a:t>
            </a:r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04337E-98F6-4C6B-BA44-8855F7552478}" type="slidenum">
              <a:rPr lang="en-AU" smtClean="0"/>
              <a:t>18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03550964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AU" dirty="0" smtClean="0"/>
              <a:t>No pdf viewer installed – firefox</a:t>
            </a:r>
            <a:r>
              <a:rPr lang="en-AU" baseline="0" dirty="0" smtClean="0"/>
              <a:t> works for me; or  </a:t>
            </a:r>
            <a:r>
              <a:rPr lang="en-AU" dirty="0" smtClean="0"/>
              <a:t>use host machine.</a:t>
            </a:r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04337E-98F6-4C6B-BA44-8855F7552478}" type="slidenum">
              <a:rPr lang="en-AU" smtClean="0"/>
              <a:t>19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85517615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AU" dirty="0" smtClean="0"/>
              <a:t>Spend 5 minutes talking about each one</a:t>
            </a:r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04337E-98F6-4C6B-BA44-8855F7552478}" type="slidenum">
              <a:rPr lang="en-AU" smtClean="0"/>
              <a:t>24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7293300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png"/><Relationship Id="rId4" Type="http://schemas.openxmlformats.org/officeDocument/2006/relationships/image" Target="../media/image8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png"/><Relationship Id="rId4" Type="http://schemas.openxmlformats.org/officeDocument/2006/relationships/image" Target="../media/image8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xmlns="" id="{1C658CBF-8FF4-4747-A9F8-2B1DD8350D6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r="10836" b="13245"/>
          <a:stretch/>
        </p:blipFill>
        <p:spPr>
          <a:xfrm>
            <a:off x="5881459" y="1782142"/>
            <a:ext cx="6310541" cy="507585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xmlns="" id="{4F67F4DC-9F6D-5D4D-B67D-CEE804F8AF9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/>
          <a:srcRect t="6053" b="19896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xmlns="" id="{FBBFFDE4-0E95-5649-8670-E0107FC5FC73}"/>
              </a:ext>
            </a:extLst>
          </p:cNvPr>
          <p:cNvSpPr/>
          <p:nvPr userDrawn="1"/>
        </p:nvSpPr>
        <p:spPr>
          <a:xfrm>
            <a:off x="766916" y="4579016"/>
            <a:ext cx="678426" cy="58993"/>
          </a:xfrm>
          <a:prstGeom prst="rect">
            <a:avLst/>
          </a:prstGeom>
          <a:solidFill>
            <a:srgbClr val="47B8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xmlns="" id="{551561C7-A2F8-684F-B859-03705CA05A7C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766916" y="531922"/>
            <a:ext cx="3969676" cy="81206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xmlns="" id="{CF66A9A6-43AA-1349-8AD0-23FABF906A65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8311367" y="6271149"/>
            <a:ext cx="3454429" cy="23814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xmlns="" id="{9E96923A-B50F-2A44-9C76-3C9FFD0F8EF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67070" y="1343988"/>
            <a:ext cx="9144000" cy="2165973"/>
          </a:xfrm>
        </p:spPr>
        <p:txBody>
          <a:bodyPr lIns="0" anchor="b"/>
          <a:lstStyle>
            <a:lvl1pPr algn="l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6AB50290-CA83-1F4F-905C-EBE9354CA95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67070" y="3602038"/>
            <a:ext cx="7544451" cy="912812"/>
          </a:xfrm>
        </p:spPr>
        <p:txBody>
          <a:bodyPr lIns="0"/>
          <a:lstStyle>
            <a:lvl1pPr marL="0" indent="0" algn="l">
              <a:buNone/>
              <a:defRPr sz="24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74E13CC7-FA84-5249-B18B-5A3E8CCE94F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67070" y="6356350"/>
            <a:ext cx="2743200" cy="365125"/>
          </a:xfrm>
        </p:spPr>
        <p:txBody>
          <a:bodyPr lIns="0"/>
          <a:lstStyle/>
          <a:p>
            <a:fld id="{0352A42B-78AF-8D4D-94A5-85285646B5D9}" type="datetimeFigureOut">
              <a:rPr lang="en-US" smtClean="0"/>
              <a:t>11/12/2018</a:t>
            </a:fld>
            <a:endParaRPr lang="en-US"/>
          </a:p>
        </p:txBody>
      </p:sp>
      <p:sp>
        <p:nvSpPr>
          <p:cNvPr id="21" name="Text Placeholder 20">
            <a:extLst>
              <a:ext uri="{FF2B5EF4-FFF2-40B4-BE49-F238E27FC236}">
                <a16:creationId xmlns:a16="http://schemas.microsoft.com/office/drawing/2014/main" xmlns="" id="{89993145-E805-8048-89C8-948B8319753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66916" y="4714875"/>
            <a:ext cx="5819775" cy="542925"/>
          </a:xfrm>
        </p:spPr>
        <p:txBody>
          <a:bodyPr lIns="0" anchor="b"/>
          <a:lstStyle>
            <a:lvl1pPr marL="0" indent="0">
              <a:buNone/>
              <a:defRPr b="1" i="0">
                <a:solidFill>
                  <a:schemeClr val="bg2">
                    <a:lumMod val="50000"/>
                  </a:schemeClr>
                </a:solidFill>
                <a:latin typeface="Fira Sans" panose="020B0503050000020004" pitchFamily="34" charset="0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3" name="Text Placeholder 22">
            <a:extLst>
              <a:ext uri="{FF2B5EF4-FFF2-40B4-BE49-F238E27FC236}">
                <a16:creationId xmlns:a16="http://schemas.microsoft.com/office/drawing/2014/main" xmlns="" id="{E0351F6B-787D-2E4D-AFF5-594834FF436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766763" y="5280024"/>
            <a:ext cx="4233862" cy="792163"/>
          </a:xfrm>
        </p:spPr>
        <p:txBody>
          <a:bodyPr lIns="0" tIns="0">
            <a:normAutofit/>
          </a:bodyPr>
          <a:lstStyle>
            <a:lvl1pPr marL="0" indent="0">
              <a:buNone/>
              <a:defRPr sz="2000">
                <a:solidFill>
                  <a:schemeClr val="tx1">
                    <a:lumMod val="40000"/>
                    <a:lumOff val="60000"/>
                  </a:schemeClr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547985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50728115-10D7-A946-ABC0-93249A930D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9568" y="57151"/>
            <a:ext cx="11470481" cy="1419226"/>
          </a:xfrm>
        </p:spPr>
        <p:txBody>
          <a:bodyPr anchor="b"/>
          <a:lstStyle>
            <a:lvl1pPr marL="0" marR="0" indent="0" algn="l" defTabSz="914400" rtl="0" eaLnBrk="1" fontAlgn="auto" latinLnBrk="0" hangingPunct="1">
              <a:lnSpc>
                <a:spcPct val="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395DA54B-3C40-AF4B-A1A0-CF590617C2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9569" y="1825625"/>
            <a:ext cx="10515600" cy="4351338"/>
          </a:xfrm>
        </p:spPr>
        <p:txBody>
          <a:bodyPr/>
          <a:lstStyle>
            <a:lvl1pPr marL="228600" indent="-228600">
              <a:buClr>
                <a:schemeClr val="accent2"/>
              </a:buClr>
              <a:buSzPct val="90000"/>
              <a:buFont typeface="Wingdings" pitchFamily="2" charset="2"/>
              <a:buChar char="§"/>
              <a:defRPr>
                <a:solidFill>
                  <a:schemeClr val="tx1"/>
                </a:solidFill>
              </a:defRPr>
            </a:lvl1pPr>
            <a:lvl2pPr marL="627063" indent="-169863">
              <a:buClr>
                <a:schemeClr val="bg2">
                  <a:lumMod val="50000"/>
                </a:schemeClr>
              </a:buClr>
              <a:buSzPct val="80000"/>
              <a:buFont typeface="Wingdings" pitchFamily="2" charset="2"/>
              <a:buChar char="§"/>
              <a:tabLst/>
              <a:defRPr>
                <a:solidFill>
                  <a:schemeClr val="tx1"/>
                </a:solidFill>
              </a:defRPr>
            </a:lvl2pPr>
            <a:lvl3pPr marL="1069975" indent="-155575">
              <a:buClr>
                <a:schemeClr val="tx1">
                  <a:lumMod val="40000"/>
                  <a:lumOff val="60000"/>
                </a:schemeClr>
              </a:buClr>
              <a:buSzPct val="80000"/>
              <a:buFont typeface="Wingdings" pitchFamily="2" charset="2"/>
              <a:buChar char="§"/>
              <a:tabLst/>
              <a:defRPr>
                <a:solidFill>
                  <a:schemeClr val="tx1"/>
                </a:solidFill>
              </a:defRPr>
            </a:lvl3pPr>
            <a:lvl4pPr marL="1511300" indent="-139700">
              <a:buClr>
                <a:schemeClr val="tx1">
                  <a:lumMod val="40000"/>
                  <a:lumOff val="60000"/>
                </a:schemeClr>
              </a:buClr>
              <a:buSzPct val="80000"/>
              <a:buFont typeface="Wingdings" pitchFamily="2" charset="2"/>
              <a:buChar char="§"/>
              <a:tabLst/>
              <a:defRPr>
                <a:solidFill>
                  <a:schemeClr val="tx1"/>
                </a:solidFill>
              </a:defRPr>
            </a:lvl4pPr>
            <a:lvl5pPr marL="1960563" indent="-131763">
              <a:buClr>
                <a:schemeClr val="tx1">
                  <a:lumMod val="40000"/>
                  <a:lumOff val="60000"/>
                </a:schemeClr>
              </a:buClr>
              <a:buSzPct val="80000"/>
              <a:buFont typeface="Wingdings" pitchFamily="2" charset="2"/>
              <a:buChar char="§"/>
              <a:tabLst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395DA9AD-B2E6-2D4F-9903-ACA6302DC5C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59569" y="6356350"/>
            <a:ext cx="1097756" cy="365125"/>
          </a:xfrm>
        </p:spPr>
        <p:txBody>
          <a:bodyPr/>
          <a:lstStyle/>
          <a:p>
            <a:fld id="{0352A42B-78AF-8D4D-94A5-85285646B5D9}" type="datetimeFigureOut">
              <a:rPr lang="en-US" smtClean="0"/>
              <a:t>11/12/2018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8C385708-634F-E04F-B359-ED49F99916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688305" y="6356350"/>
            <a:ext cx="6630734" cy="365125"/>
          </a:xfrm>
        </p:spPr>
        <p:txBody>
          <a:bodyPr/>
          <a:lstStyle>
            <a:lvl1pPr algn="l"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CDEF18D9-2E44-8B4D-9E01-FFDF8B40AC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465343" y="6356350"/>
            <a:ext cx="1145381" cy="365125"/>
          </a:xfrm>
        </p:spPr>
        <p:txBody>
          <a:bodyPr/>
          <a:lstStyle/>
          <a:p>
            <a:fld id="{1171C3FB-93AB-564D-95A5-C39E8DAE9B78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14878D25-3F1C-7E42-AAEF-2D256F7A109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922212" y="5748030"/>
            <a:ext cx="2269787" cy="110997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xmlns="" id="{FD9CDF7B-6094-D341-91FD-53AA2397D9E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35794"/>
          <a:stretch/>
        </p:blipFill>
        <p:spPr>
          <a:xfrm>
            <a:off x="10804734" y="6356350"/>
            <a:ext cx="1240962" cy="395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260489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F2A6A6E9-277D-754B-BE9D-2F47B0DA16E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t="6021" r="10836" b="13245"/>
          <a:stretch/>
        </p:blipFill>
        <p:spPr>
          <a:xfrm>
            <a:off x="3029919" y="0"/>
            <a:ext cx="9162081" cy="685800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xmlns="" id="{03C442C4-CDAA-5D4B-98EA-A50EBAF115D5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9601200" y="5591048"/>
            <a:ext cx="2590800" cy="126695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xmlns="" id="{F52FA24E-AC59-4647-9BEF-F25C060E7F7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/>
          <a:srcRect l="35794"/>
          <a:stretch/>
        </p:blipFill>
        <p:spPr>
          <a:xfrm>
            <a:off x="10693400" y="6320878"/>
            <a:ext cx="1352296" cy="43085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xmlns="" id="{D87C4289-805A-AA47-A853-BE2F190845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33487" y="947084"/>
            <a:ext cx="9725026" cy="2852737"/>
          </a:xfrm>
        </p:spPr>
        <p:txBody>
          <a:bodyPr anchor="b"/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DCB03389-0927-934A-91E4-ADD7A44B22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33487" y="3826809"/>
            <a:ext cx="9725026" cy="1500187"/>
          </a:xfrm>
        </p:spPr>
        <p:txBody>
          <a:bodyPr>
            <a:normAutofit/>
          </a:bodyPr>
          <a:lstStyle>
            <a:lvl1pPr marL="0" indent="0" algn="ctr">
              <a:buNone/>
              <a:defRPr sz="3200">
                <a:solidFill>
                  <a:schemeClr val="accent3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50A605D9-9966-DD4B-B2C5-7A2AF7B9BD1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59568" y="6356350"/>
            <a:ext cx="1097757" cy="365125"/>
          </a:xfrm>
        </p:spPr>
        <p:txBody>
          <a:bodyPr/>
          <a:lstStyle>
            <a:lvl1pPr>
              <a:defRPr>
                <a:solidFill>
                  <a:schemeClr val="accent3">
                    <a:lumMod val="40000"/>
                    <a:lumOff val="60000"/>
                  </a:schemeClr>
                </a:solidFill>
              </a:defRPr>
            </a:lvl1pPr>
          </a:lstStyle>
          <a:p>
            <a:fld id="{0352A42B-78AF-8D4D-94A5-85285646B5D9}" type="datetimeFigureOut">
              <a:rPr lang="en-US" smtClean="0"/>
              <a:pPr/>
              <a:t>11/12/2018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E4A9F58F-B1AF-5A44-B764-00BF45D466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688305" y="6356350"/>
            <a:ext cx="6630734" cy="365125"/>
          </a:xfrm>
        </p:spPr>
        <p:txBody>
          <a:bodyPr/>
          <a:lstStyle>
            <a:lvl1pPr>
              <a:defRPr>
                <a:solidFill>
                  <a:schemeClr val="accent3">
                    <a:lumMod val="40000"/>
                    <a:lumOff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6A0CF3D9-6B80-1040-A391-8053C5C898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465342" y="6356350"/>
            <a:ext cx="1145381" cy="365125"/>
          </a:xfrm>
        </p:spPr>
        <p:txBody>
          <a:bodyPr/>
          <a:lstStyle>
            <a:lvl1pPr>
              <a:defRPr>
                <a:solidFill>
                  <a:schemeClr val="accent3">
                    <a:lumMod val="40000"/>
                    <a:lumOff val="60000"/>
                  </a:schemeClr>
                </a:solidFill>
              </a:defRPr>
            </a:lvl1pPr>
          </a:lstStyle>
          <a:p>
            <a:fld id="{1171C3FB-93AB-564D-95A5-C39E8DAE9B7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86650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1_Section Head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F2A6A6E9-277D-754B-BE9D-2F47B0DA16E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t="6021" r="10836" b="13245"/>
          <a:stretch/>
        </p:blipFill>
        <p:spPr>
          <a:xfrm>
            <a:off x="3029919" y="0"/>
            <a:ext cx="9162081" cy="685800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xmlns="" id="{03C442C4-CDAA-5D4B-98EA-A50EBAF115D5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9601200" y="5591048"/>
            <a:ext cx="2590800" cy="126695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xmlns="" id="{F52FA24E-AC59-4647-9BEF-F25C060E7F7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/>
          <a:srcRect l="35794"/>
          <a:stretch/>
        </p:blipFill>
        <p:spPr>
          <a:xfrm>
            <a:off x="10693400" y="6320878"/>
            <a:ext cx="1352296" cy="43085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xmlns="" id="{D87C4289-805A-AA47-A853-BE2F190845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8681" y="800100"/>
            <a:ext cx="10434638" cy="3744865"/>
          </a:xfrm>
        </p:spPr>
        <p:txBody>
          <a:bodyPr anchor="b">
            <a:normAutofit/>
          </a:bodyPr>
          <a:lstStyle>
            <a:lvl1pPr marL="177800" indent="-177800" algn="l">
              <a:tabLst/>
              <a:defRPr sz="5400" b="0" i="0" spc="-300">
                <a:solidFill>
                  <a:schemeClr val="bg1"/>
                </a:solidFill>
                <a:latin typeface="Fira Sans ExtraLight" panose="020B0403050000020004" pitchFamily="34" charset="0"/>
                <a:cs typeface="Poppins Light" pitchFamily="2" charset="77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DCB03389-0927-934A-91E4-ADD7A44B22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35843" y="5034249"/>
            <a:ext cx="10277475" cy="797345"/>
          </a:xfrm>
        </p:spPr>
        <p:txBody>
          <a:bodyPr>
            <a:normAutofit/>
          </a:bodyPr>
          <a:lstStyle>
            <a:lvl1pPr marL="0" indent="0" algn="l">
              <a:buNone/>
              <a:defRPr sz="3200" b="1" i="0">
                <a:solidFill>
                  <a:schemeClr val="accent3">
                    <a:lumMod val="40000"/>
                    <a:lumOff val="60000"/>
                  </a:schemeClr>
                </a:solidFill>
                <a:latin typeface="Fira Sans" panose="020B05030500000200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010008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789282CE-23A7-9C45-A239-5C736403439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6004" b="20014"/>
          <a:stretch/>
        </p:blipFill>
        <p:spPr>
          <a:xfrm>
            <a:off x="0" y="0"/>
            <a:ext cx="12203528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xmlns="" id="{9E96923A-B50F-2A44-9C76-3C9FFD0F8EF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67070" y="1343988"/>
            <a:ext cx="9144000" cy="2165973"/>
          </a:xfrm>
        </p:spPr>
        <p:txBody>
          <a:bodyPr lIns="0" anchor="b"/>
          <a:lstStyle>
            <a:lvl1pPr algn="l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xmlns="" id="{0827FABC-47BC-5E42-BDF5-9E184B44EEE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784851" y="5579163"/>
            <a:ext cx="5015148" cy="10259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44768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xmlns="" id="{9EFBC827-767A-EB45-A727-C2A2F6C375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2E1BD145-B6AE-9B45-8E40-2E6CCAD25ED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6794C053-46DF-1E43-AC20-586C2EC1854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 i="0">
                <a:solidFill>
                  <a:schemeClr val="tx1">
                    <a:tint val="75000"/>
                  </a:schemeClr>
                </a:solidFill>
                <a:latin typeface="Fira Sans ExtraBold" panose="020B0503050000020004" pitchFamily="34" charset="0"/>
              </a:defRPr>
            </a:lvl1pPr>
          </a:lstStyle>
          <a:p>
            <a:fld id="{0352A42B-78AF-8D4D-94A5-85285646B5D9}" type="datetimeFigureOut">
              <a:rPr lang="en-US" smtClean="0"/>
              <a:pPr/>
              <a:t>11/12/2018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229A2AC0-3DFE-5C44-8C78-00B4C49F138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 i="0">
                <a:solidFill>
                  <a:schemeClr val="tx1">
                    <a:tint val="75000"/>
                  </a:schemeClr>
                </a:solidFill>
                <a:latin typeface="Fira Sans ExtraBold" panose="020B0503050000020004" pitchFamily="34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04897401-1F1E-8E4B-80CA-51785820B5A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 i="0">
                <a:solidFill>
                  <a:schemeClr val="tx1">
                    <a:tint val="75000"/>
                  </a:schemeClr>
                </a:solidFill>
                <a:latin typeface="Fira Sans ExtraBold" panose="020B0503050000020004" pitchFamily="34" charset="0"/>
              </a:defRPr>
            </a:lvl1pPr>
          </a:lstStyle>
          <a:p>
            <a:fld id="{1171C3FB-93AB-564D-95A5-C39E8DAE9B7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82314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60" r:id="rId4"/>
    <p:sldLayoutId id="2147483661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i="0" kern="1200" spc="-150">
          <a:solidFill>
            <a:schemeClr val="tx1"/>
          </a:solidFill>
          <a:latin typeface="Poppins" pitchFamily="2" charset="77"/>
          <a:ea typeface="+mj-ea"/>
          <a:cs typeface="Poppins" pitchFamily="2" charset="77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0" i="0" kern="1200" spc="-150">
          <a:solidFill>
            <a:schemeClr val="tx1">
              <a:lumMod val="75000"/>
            </a:schemeClr>
          </a:solidFill>
          <a:latin typeface="Fira Sans Light" panose="020B04030500000200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0" i="0" kern="1200" spc="-150">
          <a:solidFill>
            <a:schemeClr val="tx1">
              <a:lumMod val="75000"/>
            </a:schemeClr>
          </a:solidFill>
          <a:latin typeface="Fira Sans Light" panose="020B04030500000200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0" i="0" kern="1200" spc="-150">
          <a:solidFill>
            <a:schemeClr val="tx1">
              <a:lumMod val="75000"/>
            </a:schemeClr>
          </a:solidFill>
          <a:latin typeface="Fira Sans Light" panose="020B04030500000200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 spc="-150">
          <a:solidFill>
            <a:schemeClr val="tx1">
              <a:lumMod val="75000"/>
            </a:schemeClr>
          </a:solidFill>
          <a:latin typeface="Fira Sans Light" panose="020B04030500000200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 spc="-150">
          <a:solidFill>
            <a:schemeClr val="tx1">
              <a:lumMod val="75000"/>
            </a:schemeClr>
          </a:solidFill>
          <a:latin typeface="Fira Sans Light" panose="020B04030500000200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s://events01.synchrotron.org.au/event/85/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s://github.com/qtepics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github.com/qtepics" TargetMode="External"/><Relationship Id="rId2" Type="http://schemas.openxmlformats.org/officeDocument/2006/relationships/hyperlink" Target="https://www.qt.io/download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github.com/qtepics/qegui" TargetMode="External"/><Relationship Id="rId5" Type="http://schemas.openxmlformats.org/officeDocument/2006/relationships/hyperlink" Target="https://github.com/qtepics/qeframework" TargetMode="External"/><Relationship Id="rId4" Type="http://schemas.openxmlformats.org/officeDocument/2006/relationships/hyperlink" Target="https://qtepics.github.io/" TargetMode="Externa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hyperlink" Target="https://github.com/qtepics/qeMonitor.git" TargetMode="Externa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2931C823-4572-E149-BB37-2DB4531C444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67070" y="1677077"/>
            <a:ext cx="10426710" cy="2086401"/>
          </a:xfrm>
        </p:spPr>
        <p:txBody>
          <a:bodyPr>
            <a:noAutofit/>
          </a:bodyPr>
          <a:lstStyle/>
          <a:p>
            <a:pPr algn="ctr"/>
            <a:r>
              <a:rPr lang="en-US" sz="4400" b="0" dirty="0" smtClean="0"/>
              <a:t>EPICS Qt –Workshop</a:t>
            </a:r>
            <a:br>
              <a:rPr lang="en-US" sz="4400" b="0" dirty="0" smtClean="0"/>
            </a:br>
            <a:r>
              <a:rPr lang="en-US" sz="4400" b="0" dirty="0" smtClean="0"/>
              <a:t>EPICS Collaboration Meeting</a:t>
            </a:r>
            <a:br>
              <a:rPr lang="en-US" sz="4400" b="0" dirty="0" smtClean="0"/>
            </a:br>
            <a:r>
              <a:rPr lang="en-US" sz="4400" b="0" dirty="0" smtClean="0"/>
              <a:t>Australian Synchrotron</a:t>
            </a:r>
            <a:endParaRPr lang="en-US" sz="4400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F1BFA7BF-7073-C84A-B934-349902396FE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AU" b="0" dirty="0" smtClean="0">
                <a:solidFill>
                  <a:schemeClr val="bg1">
                    <a:lumMod val="65000"/>
                  </a:schemeClr>
                </a:solidFill>
              </a:rPr>
              <a:t>Andrew Starritt</a:t>
            </a:r>
            <a:endParaRPr lang="en-US" b="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F6A90B47-BF11-D249-B3A0-E75BA3A53E2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Date: </a:t>
            </a:r>
            <a:r>
              <a:rPr lang="en-AU" dirty="0" smtClean="0">
                <a:solidFill>
                  <a:schemeClr val="bg1">
                    <a:lumMod val="65000"/>
                  </a:schemeClr>
                </a:solidFill>
              </a:rPr>
              <a:t>13 November </a:t>
            </a:r>
            <a:r>
              <a:rPr lang="en-AU" dirty="0">
                <a:solidFill>
                  <a:schemeClr val="bg1">
                    <a:lumMod val="65000"/>
                  </a:schemeClr>
                </a:solidFill>
              </a:rPr>
              <a:t>2018</a:t>
            </a:r>
            <a:endParaRPr lang="en-US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xmlns="" id="{2931C823-4572-E149-BB37-2DB4531C4442}"/>
              </a:ext>
            </a:extLst>
          </p:cNvPr>
          <p:cNvSpPr txBox="1">
            <a:spLocks/>
          </p:cNvSpPr>
          <p:nvPr/>
        </p:nvSpPr>
        <p:spPr>
          <a:xfrm>
            <a:off x="1482291" y="3108959"/>
            <a:ext cx="1915333" cy="369591"/>
          </a:xfrm>
          <a:prstGeom prst="rect">
            <a:avLst/>
          </a:prstGeom>
        </p:spPr>
        <p:txBody>
          <a:bodyPr vert="horz" lIns="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1" i="0" kern="1200" spc="-150">
                <a:solidFill>
                  <a:schemeClr val="tx1"/>
                </a:solidFill>
                <a:latin typeface="Poppins" pitchFamily="2" charset="77"/>
                <a:ea typeface="+mj-ea"/>
                <a:cs typeface="Poppins" pitchFamily="2" charset="77"/>
              </a:defRPr>
            </a:lvl1pPr>
          </a:lstStyle>
          <a:p>
            <a:r>
              <a:rPr lang="en-US" sz="3600" b="0" dirty="0" smtClean="0">
                <a:solidFill>
                  <a:schemeClr val="accent1"/>
                </a:solidFill>
              </a:rPr>
              <a:t> </a:t>
            </a:r>
            <a:endParaRPr lang="en-US" sz="3600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03421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9569" y="57151"/>
            <a:ext cx="11470481" cy="760996"/>
          </a:xfrm>
        </p:spPr>
        <p:txBody>
          <a:bodyPr/>
          <a:lstStyle/>
          <a:p>
            <a:r>
              <a:rPr lang="en-AU" dirty="0" smtClean="0"/>
              <a:t>Safety</a:t>
            </a:r>
            <a:endParaRPr lang="en-AU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21151" y="884009"/>
            <a:ext cx="8793623" cy="57629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17187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9569" y="57151"/>
            <a:ext cx="11470481" cy="760996"/>
          </a:xfrm>
        </p:spPr>
        <p:txBody>
          <a:bodyPr/>
          <a:lstStyle/>
          <a:p>
            <a:r>
              <a:rPr lang="en-AU" dirty="0" smtClean="0"/>
              <a:t>Tutorial Outline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9569" y="1020278"/>
            <a:ext cx="10757610" cy="5255394"/>
          </a:xfrm>
        </p:spPr>
        <p:txBody>
          <a:bodyPr/>
          <a:lstStyle/>
          <a:p>
            <a:r>
              <a:rPr lang="en-AU" dirty="0" smtClean="0"/>
              <a:t>Overview of EPICS Qt</a:t>
            </a:r>
          </a:p>
          <a:p>
            <a:r>
              <a:rPr lang="en-AU" dirty="0" smtClean="0"/>
              <a:t>Downloading from github</a:t>
            </a:r>
          </a:p>
          <a:p>
            <a:r>
              <a:rPr lang="en-AU" dirty="0" smtClean="0"/>
              <a:t>Building EPICS Qt</a:t>
            </a:r>
          </a:p>
          <a:p>
            <a:r>
              <a:rPr lang="en-AU" dirty="0" smtClean="0"/>
              <a:t>Widget overview</a:t>
            </a:r>
          </a:p>
          <a:p>
            <a:r>
              <a:rPr lang="en-AU" dirty="0" smtClean="0"/>
              <a:t>Afternoon Tea</a:t>
            </a:r>
          </a:p>
          <a:p>
            <a:r>
              <a:rPr lang="en-AU" dirty="0" smtClean="0"/>
              <a:t>QEGui display manager</a:t>
            </a:r>
          </a:p>
          <a:p>
            <a:r>
              <a:rPr lang="en-AU" dirty="0" smtClean="0"/>
              <a:t>Substitutions</a:t>
            </a:r>
          </a:p>
          <a:p>
            <a:r>
              <a:rPr lang="en-AU" dirty="0" smtClean="0"/>
              <a:t>Customisation</a:t>
            </a:r>
            <a:endParaRPr lang="en-AU" dirty="0"/>
          </a:p>
          <a:p>
            <a:r>
              <a:rPr lang="en-AU" dirty="0" smtClean="0"/>
              <a:t>Creating own plugin</a:t>
            </a:r>
          </a:p>
          <a:p>
            <a:pPr marL="0" indent="0">
              <a:buNone/>
            </a:pPr>
            <a:r>
              <a:rPr lang="en-AU" dirty="0" smtClean="0"/>
              <a:t>       --- </a:t>
            </a:r>
            <a:r>
              <a:rPr lang="en-AU" i="1" dirty="0" smtClean="0"/>
              <a:t>includes a few hands on exercises</a:t>
            </a:r>
            <a:endParaRPr lang="en-AU" i="1" dirty="0"/>
          </a:p>
        </p:txBody>
      </p:sp>
    </p:spTree>
    <p:extLst>
      <p:ext uri="{BB962C8B-B14F-4D97-AF65-F5344CB8AC3E}">
        <p14:creationId xmlns:p14="http://schemas.microsoft.com/office/powerpoint/2010/main" val="34831965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5897" y="57151"/>
            <a:ext cx="11470481" cy="760996"/>
          </a:xfrm>
        </p:spPr>
        <p:txBody>
          <a:bodyPr/>
          <a:lstStyle/>
          <a:p>
            <a:r>
              <a:rPr lang="en-AU" dirty="0" smtClean="0"/>
              <a:t>VM Image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1405" y="1020278"/>
            <a:ext cx="10757610" cy="5255394"/>
          </a:xfrm>
        </p:spPr>
        <p:txBody>
          <a:bodyPr/>
          <a:lstStyle/>
          <a:p>
            <a:r>
              <a:rPr lang="en-AU" dirty="0" smtClean="0"/>
              <a:t>VM </a:t>
            </a:r>
            <a:r>
              <a:rPr lang="en-AU" dirty="0"/>
              <a:t>image available at </a:t>
            </a:r>
            <a:r>
              <a:rPr lang="en-AU" dirty="0">
                <a:hlinkClick r:id="rId2"/>
              </a:rPr>
              <a:t>https://events01.synchrotron.org.au/event/85</a:t>
            </a:r>
            <a:r>
              <a:rPr lang="en-AU" dirty="0" smtClean="0">
                <a:hlinkClick r:id="rId2"/>
              </a:rPr>
              <a:t>/</a:t>
            </a:r>
            <a:r>
              <a:rPr lang="en-AU" dirty="0" smtClean="0"/>
              <a:t> </a:t>
            </a:r>
          </a:p>
          <a:p>
            <a:pPr lvl="1"/>
            <a:r>
              <a:rPr lang="en-AU" dirty="0"/>
              <a:t>md5sum: </a:t>
            </a:r>
            <a:r>
              <a:rPr lang="en-AU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9f37b50e 62cdff1f 6667550e d443c22f</a:t>
            </a:r>
            <a:endParaRPr lang="en-AU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AU" dirty="0" err="1"/>
              <a:t>WiFi</a:t>
            </a:r>
            <a:r>
              <a:rPr lang="en-AU" dirty="0"/>
              <a:t> access is via  </a:t>
            </a:r>
            <a:r>
              <a:rPr lang="en-AU" dirty="0" err="1"/>
              <a:t>eduroam</a:t>
            </a:r>
            <a:r>
              <a:rPr lang="en-AU" dirty="0"/>
              <a:t> – access using your own </a:t>
            </a:r>
            <a:r>
              <a:rPr lang="en-AU" dirty="0" err="1"/>
              <a:t>own</a:t>
            </a:r>
            <a:r>
              <a:rPr lang="en-AU" dirty="0"/>
              <a:t> facility credentials</a:t>
            </a:r>
            <a:r>
              <a:rPr lang="en-AU" dirty="0" smtClean="0"/>
              <a:t>.</a:t>
            </a:r>
          </a:p>
          <a:p>
            <a:r>
              <a:rPr lang="en-AU" dirty="0" smtClean="0"/>
              <a:t>The guest image is CentOS 7</a:t>
            </a:r>
          </a:p>
          <a:p>
            <a:r>
              <a:rPr lang="en-AU" dirty="0" smtClean="0"/>
              <a:t>Login using as  </a:t>
            </a:r>
            <a:r>
              <a:rPr lang="en-AU" dirty="0" err="1"/>
              <a:t>qtuser</a:t>
            </a:r>
            <a:r>
              <a:rPr lang="en-AU" dirty="0"/>
              <a:t>   -   password is </a:t>
            </a:r>
            <a:r>
              <a:rPr lang="en-AU" dirty="0" smtClean="0"/>
              <a:t>qtuser18</a:t>
            </a:r>
          </a:p>
          <a:p>
            <a:r>
              <a:rPr lang="en-AU" dirty="0" smtClean="0"/>
              <a:t>I have copy of the image on some USB keys.</a:t>
            </a:r>
          </a:p>
          <a:p>
            <a:endParaRPr lang="en-AU" dirty="0"/>
          </a:p>
          <a:p>
            <a:endParaRPr lang="en-AU" dirty="0" smtClean="0"/>
          </a:p>
        </p:txBody>
      </p:sp>
    </p:spTree>
    <p:extLst>
      <p:ext uri="{BB962C8B-B14F-4D97-AF65-F5344CB8AC3E}">
        <p14:creationId xmlns:p14="http://schemas.microsoft.com/office/powerpoint/2010/main" val="40363444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9569" y="57151"/>
            <a:ext cx="11470481" cy="760996"/>
          </a:xfrm>
        </p:spPr>
        <p:txBody>
          <a:bodyPr/>
          <a:lstStyle/>
          <a:p>
            <a:r>
              <a:rPr lang="en-AU" dirty="0" smtClean="0"/>
              <a:t>Brief Summary of EPICS Qt (QE)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9569" y="898071"/>
            <a:ext cx="10757610" cy="5715000"/>
          </a:xfrm>
        </p:spPr>
        <p:txBody>
          <a:bodyPr/>
          <a:lstStyle/>
          <a:p>
            <a:r>
              <a:rPr lang="en-AU" dirty="0" smtClean="0"/>
              <a:t>Integrates Qt with EPICS Channel Access</a:t>
            </a:r>
          </a:p>
          <a:p>
            <a:pPr lvl="1"/>
            <a:r>
              <a:rPr lang="en-AU" dirty="0" smtClean="0"/>
              <a:t>Qt - is a platform independent GUI++ system</a:t>
            </a:r>
          </a:p>
          <a:p>
            <a:pPr lvl="1"/>
            <a:r>
              <a:rPr lang="en-AU" dirty="0" smtClean="0"/>
              <a:t>EPICS Qt provides a set of EPICS aware set of widgets</a:t>
            </a:r>
          </a:p>
          <a:p>
            <a:r>
              <a:rPr lang="en-AU" dirty="0" smtClean="0"/>
              <a:t>Can be used code free:</a:t>
            </a:r>
          </a:p>
          <a:p>
            <a:pPr lvl="1"/>
            <a:r>
              <a:rPr lang="en-AU" dirty="0" smtClean="0"/>
              <a:t>Ui forms (xml) created/edited using designer</a:t>
            </a:r>
          </a:p>
          <a:p>
            <a:pPr lvl="1"/>
            <a:r>
              <a:rPr lang="en-AU" dirty="0" smtClean="0"/>
              <a:t>Use qegui as the display manger</a:t>
            </a:r>
          </a:p>
          <a:p>
            <a:pPr lvl="1"/>
            <a:r>
              <a:rPr lang="en-AU" dirty="0" smtClean="0"/>
              <a:t>The QE widgets can be used in other display mangers</a:t>
            </a:r>
          </a:p>
          <a:p>
            <a:r>
              <a:rPr lang="en-AU" dirty="0" smtClean="0"/>
              <a:t>The QE widgets can be used to create more complex application widgets</a:t>
            </a:r>
          </a:p>
          <a:p>
            <a:pPr lvl="1"/>
            <a:r>
              <a:rPr lang="en-AU" dirty="0" smtClean="0"/>
              <a:t>Later we will build a simple plugin  to show how to do this</a:t>
            </a:r>
          </a:p>
          <a:p>
            <a:r>
              <a:rPr lang="en-AU" dirty="0" smtClean="0"/>
              <a:t>When used in a bespoke display manager, QE widgets can be created programmatically:</a:t>
            </a:r>
          </a:p>
          <a:p>
            <a:pPr lvl="1"/>
            <a:r>
              <a:rPr lang="en-AU" dirty="0"/>
              <a:t>QELabel* label = new  QELabel (</a:t>
            </a:r>
            <a:r>
              <a:rPr lang="en-AU" dirty="0" err="1"/>
              <a:t>pvName</a:t>
            </a:r>
            <a:r>
              <a:rPr lang="en-AU" dirty="0"/>
              <a:t>, </a:t>
            </a:r>
            <a:r>
              <a:rPr lang="en-AU" dirty="0" err="1"/>
              <a:t>mainForm</a:t>
            </a:r>
            <a:r>
              <a:rPr lang="en-AU" dirty="0" smtClean="0"/>
              <a:t>)</a:t>
            </a:r>
          </a:p>
          <a:p>
            <a:pPr lvl="1"/>
            <a:r>
              <a:rPr lang="en-AU" dirty="0"/>
              <a:t>calling the </a:t>
            </a:r>
            <a:r>
              <a:rPr lang="en-AU" dirty="0" err="1"/>
              <a:t>setupUi</a:t>
            </a:r>
            <a:r>
              <a:rPr lang="en-AU" dirty="0"/>
              <a:t>  function in the header file created </a:t>
            </a:r>
            <a:r>
              <a:rPr lang="en-AU" dirty="0" smtClean="0"/>
              <a:t>by </a:t>
            </a:r>
            <a:r>
              <a:rPr lang="en-AU" dirty="0" err="1" smtClean="0"/>
              <a:t>uic</a:t>
            </a:r>
            <a:r>
              <a:rPr lang="en-AU" dirty="0" smtClean="0"/>
              <a:t> (ui compiler)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8498810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9569" y="57151"/>
            <a:ext cx="11470481" cy="760996"/>
          </a:xfrm>
        </p:spPr>
        <p:txBody>
          <a:bodyPr/>
          <a:lstStyle/>
          <a:p>
            <a:r>
              <a:rPr lang="en-AU" dirty="0" smtClean="0"/>
              <a:t>Widget Kinds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9569" y="1020278"/>
            <a:ext cx="10757610" cy="5255394"/>
          </a:xfrm>
        </p:spPr>
        <p:txBody>
          <a:bodyPr>
            <a:normAutofit lnSpcReduction="10000"/>
          </a:bodyPr>
          <a:lstStyle/>
          <a:p>
            <a:r>
              <a:rPr lang="en-AU" dirty="0" smtClean="0"/>
              <a:t>Basic bread-and-butter widgets</a:t>
            </a:r>
          </a:p>
          <a:p>
            <a:pPr lvl="1"/>
            <a:r>
              <a:rPr lang="en-AU" dirty="0" smtClean="0"/>
              <a:t>Simple monitor and control widgets</a:t>
            </a:r>
          </a:p>
          <a:p>
            <a:pPr lvl="1"/>
            <a:r>
              <a:rPr lang="en-AU" dirty="0" smtClean="0"/>
              <a:t>Typically only need a single Process Variable (PV)</a:t>
            </a:r>
          </a:p>
          <a:p>
            <a:pPr lvl="1"/>
            <a:r>
              <a:rPr lang="en-AU" dirty="0"/>
              <a:t>O</a:t>
            </a:r>
            <a:r>
              <a:rPr lang="en-AU" dirty="0" smtClean="0"/>
              <a:t>ften based on native widgets: QLabel, QPushButton, QComboBox, </a:t>
            </a:r>
            <a:r>
              <a:rPr lang="en-AU" dirty="0" err="1" smtClean="0"/>
              <a:t>QLineEdit</a:t>
            </a:r>
            <a:r>
              <a:rPr lang="en-AU" dirty="0" smtClean="0"/>
              <a:t>, QSlider</a:t>
            </a:r>
          </a:p>
          <a:p>
            <a:r>
              <a:rPr lang="en-AU" dirty="0" smtClean="0"/>
              <a:t>Complex widgets</a:t>
            </a:r>
          </a:p>
          <a:p>
            <a:pPr lvl="1"/>
            <a:r>
              <a:rPr lang="en-AU" dirty="0" smtClean="0"/>
              <a:t>Often take many PVs, some being capable of being set at run-time.</a:t>
            </a:r>
          </a:p>
          <a:p>
            <a:pPr lvl="1"/>
            <a:r>
              <a:rPr lang="en-AU" dirty="0" smtClean="0"/>
              <a:t>Examples: QEImage, QEPeriodic, QEStripChart, QEPlotter, QEPvProperties.</a:t>
            </a:r>
          </a:p>
          <a:p>
            <a:r>
              <a:rPr lang="en-AU" dirty="0" smtClean="0"/>
              <a:t>Support widgets</a:t>
            </a:r>
          </a:p>
          <a:p>
            <a:pPr lvl="1"/>
            <a:r>
              <a:rPr lang="en-AU" dirty="0" smtClean="0"/>
              <a:t>QEArchiveStatus – information relating to the CA Archiver or Archive Appliance.</a:t>
            </a:r>
          </a:p>
          <a:p>
            <a:pPr lvl="1"/>
            <a:r>
              <a:rPr lang="en-AU" dirty="0" smtClean="0"/>
              <a:t>Own base class widgets, e.g. </a:t>
            </a:r>
            <a:r>
              <a:rPr lang="en-AU" dirty="0"/>
              <a:t> </a:t>
            </a:r>
            <a:r>
              <a:rPr lang="en-AU" dirty="0" err="1" smtClean="0"/>
              <a:t>QNumericEdit</a:t>
            </a:r>
            <a:r>
              <a:rPr lang="en-AU" dirty="0" smtClean="0"/>
              <a:t> as a base class for QENumericEdit</a:t>
            </a:r>
          </a:p>
          <a:p>
            <a:pPr lvl="1"/>
            <a:r>
              <a:rPr lang="en-AU" dirty="0" smtClean="0"/>
              <a:t>QEForm – allows one ui file to be embedded in another ui file.</a:t>
            </a:r>
          </a:p>
          <a:p>
            <a:pPr lvl="1"/>
            <a:r>
              <a:rPr lang="en-AU" dirty="0" smtClean="0"/>
              <a:t>QECalcout/</a:t>
            </a:r>
            <a:r>
              <a:rPr lang="en-AU" dirty="0" err="1" smtClean="0"/>
              <a:t>QElink</a:t>
            </a:r>
            <a:r>
              <a:rPr lang="en-AU" dirty="0" smtClean="0"/>
              <a:t> – allows a PV value to modify the attributes of another widget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0060565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1405" y="-30939"/>
            <a:ext cx="11470481" cy="760996"/>
          </a:xfrm>
        </p:spPr>
        <p:txBody>
          <a:bodyPr/>
          <a:lstStyle/>
          <a:p>
            <a:r>
              <a:rPr lang="en-AU" dirty="0" smtClean="0"/>
              <a:t>Major updates since ICALEPCS 2015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9569" y="1020278"/>
            <a:ext cx="10757610" cy="5255394"/>
          </a:xfrm>
        </p:spPr>
        <p:txBody>
          <a:bodyPr/>
          <a:lstStyle/>
          <a:p>
            <a:r>
              <a:rPr lang="en-AU" dirty="0" smtClean="0"/>
              <a:t>EPICS Qt has moved from SourceForge to GitHub</a:t>
            </a:r>
          </a:p>
          <a:p>
            <a:pPr lvl="1"/>
            <a:r>
              <a:rPr lang="en-AU" dirty="0"/>
              <a:t>Main page: </a:t>
            </a:r>
            <a:r>
              <a:rPr lang="en-AU" dirty="0">
                <a:hlinkClick r:id="rId2"/>
              </a:rPr>
              <a:t>https://github.com/qtepics</a:t>
            </a:r>
            <a:endParaRPr lang="en-AU" dirty="0"/>
          </a:p>
          <a:p>
            <a:pPr lvl="1"/>
            <a:r>
              <a:rPr lang="en-AU" dirty="0" smtClean="0"/>
              <a:t>We have a separate repo for each component (qeframework, qegui, …)</a:t>
            </a:r>
          </a:p>
          <a:p>
            <a:pPr lvl="1"/>
            <a:r>
              <a:rPr lang="en-AU" dirty="0"/>
              <a:t>Restructured </a:t>
            </a:r>
            <a:r>
              <a:rPr lang="en-AU" dirty="0" smtClean="0"/>
              <a:t>so that each component has a </a:t>
            </a:r>
            <a:r>
              <a:rPr lang="en-AU" dirty="0"/>
              <a:t>standard top </a:t>
            </a:r>
            <a:r>
              <a:rPr lang="en-AU" dirty="0" smtClean="0"/>
              <a:t>directory</a:t>
            </a:r>
          </a:p>
          <a:p>
            <a:pPr lvl="1"/>
            <a:r>
              <a:rPr lang="en-AU" dirty="0"/>
              <a:t>Includes a </a:t>
            </a:r>
            <a:r>
              <a:rPr lang="en-AU" dirty="0" smtClean="0"/>
              <a:t>bespoke </a:t>
            </a:r>
            <a:r>
              <a:rPr lang="en-AU" dirty="0"/>
              <a:t>make file to handle Qt </a:t>
            </a:r>
            <a:r>
              <a:rPr lang="en-AU" dirty="0" smtClean="0"/>
              <a:t>– essentially:</a:t>
            </a:r>
            <a:br>
              <a:rPr lang="en-AU" dirty="0" smtClean="0"/>
            </a:br>
            <a:r>
              <a:rPr lang="en-AU" sz="2000" dirty="0" smtClean="0"/>
              <a:t>     </a:t>
            </a:r>
            <a:r>
              <a:rPr lang="en-AU" sz="2000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qmake </a:t>
            </a:r>
            <a:r>
              <a:rPr lang="en-AU" sz="2000" dirty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-o </a:t>
            </a:r>
            <a:r>
              <a:rPr lang="en-AU" sz="2000" dirty="0" err="1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Generated_Makefile</a:t>
            </a:r>
            <a:r>
              <a:rPr lang="en-AU" sz="2000" dirty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AU" sz="2000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project_file.pro</a:t>
            </a:r>
            <a:br>
              <a:rPr lang="en-AU" sz="2000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AU" sz="2000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make  -</a:t>
            </a:r>
            <a:r>
              <a:rPr lang="en-AU" sz="2000" dirty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 </a:t>
            </a:r>
            <a:r>
              <a:rPr lang="en-AU" sz="2000" dirty="0" err="1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Generated_Makefile</a:t>
            </a:r>
            <a:endParaRPr lang="en-AU" sz="2000" dirty="0">
              <a:solidFill>
                <a:schemeClr val="accent1">
                  <a:lumMod val="75000"/>
                </a:schemeClr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lvl="2"/>
            <a:r>
              <a:rPr lang="en-AU" dirty="0" smtClean="0"/>
              <a:t>Linux okay, </a:t>
            </a:r>
            <a:r>
              <a:rPr lang="en-AU" dirty="0"/>
              <a:t>Windows mingw </a:t>
            </a:r>
            <a:r>
              <a:rPr lang="en-AU" dirty="0" smtClean="0"/>
              <a:t>okay.</a:t>
            </a:r>
          </a:p>
          <a:p>
            <a:pPr lvl="1"/>
            <a:r>
              <a:rPr lang="en-AU" dirty="0"/>
              <a:t>Split the QEPlugin library into a load time QEFramework </a:t>
            </a:r>
            <a:r>
              <a:rPr lang="en-AU" dirty="0" smtClean="0"/>
              <a:t>library and </a:t>
            </a:r>
            <a:r>
              <a:rPr lang="en-AU" dirty="0"/>
              <a:t>a small-</a:t>
            </a:r>
            <a:r>
              <a:rPr lang="en-AU" dirty="0" err="1"/>
              <a:t>ish</a:t>
            </a:r>
            <a:r>
              <a:rPr lang="en-AU" dirty="0"/>
              <a:t> run time widget plugin </a:t>
            </a:r>
            <a:r>
              <a:rPr lang="en-AU" dirty="0" smtClean="0"/>
              <a:t>library - this made the build easier.</a:t>
            </a:r>
          </a:p>
          <a:p>
            <a:pPr lvl="2"/>
            <a:r>
              <a:rPr lang="en-AU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QEFramework.so </a:t>
            </a:r>
            <a:r>
              <a:rPr lang="en-AU" dirty="0">
                <a:latin typeface="Courier New" panose="02070309020205020404" pitchFamily="49" charset="0"/>
                <a:cs typeface="Courier New" panose="02070309020205020404" pitchFamily="49" charset="0"/>
              </a:rPr>
              <a:t>=&gt; &lt;top&gt;/lib/linux_x86_64/</a:t>
            </a:r>
          </a:p>
          <a:p>
            <a:pPr lvl="2"/>
            <a:r>
              <a:rPr lang="en-AU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QEPlugin.so    </a:t>
            </a:r>
            <a:r>
              <a:rPr lang="en-AU" dirty="0">
                <a:latin typeface="Courier New" panose="02070309020205020404" pitchFamily="49" charset="0"/>
                <a:cs typeface="Courier New" panose="02070309020205020404" pitchFamily="49" charset="0"/>
              </a:rPr>
              <a:t>=&gt; &lt;top&gt;/lib/linux_x86_64/designer/</a:t>
            </a:r>
            <a:endParaRPr lang="en-AU" dirty="0" smtClean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lvl="1"/>
            <a:r>
              <a:rPr lang="en-AU" dirty="0" smtClean="0"/>
              <a:t>Avoids the main library being loaded twice (on Windows)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40219174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1405" y="-30939"/>
            <a:ext cx="11470481" cy="760996"/>
          </a:xfrm>
        </p:spPr>
        <p:txBody>
          <a:bodyPr/>
          <a:lstStyle/>
          <a:p>
            <a:r>
              <a:rPr lang="en-AU" dirty="0" smtClean="0"/>
              <a:t>Major updates - continued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9569" y="1020278"/>
            <a:ext cx="10757610" cy="5255394"/>
          </a:xfrm>
        </p:spPr>
        <p:txBody>
          <a:bodyPr/>
          <a:lstStyle/>
          <a:p>
            <a:r>
              <a:rPr lang="en-AU" dirty="0"/>
              <a:t>Added support for Archive </a:t>
            </a:r>
            <a:r>
              <a:rPr lang="en-AU" dirty="0" smtClean="0"/>
              <a:t>Appliance</a:t>
            </a:r>
          </a:p>
          <a:p>
            <a:pPr lvl="1"/>
            <a:r>
              <a:rPr lang="en-AU" dirty="0"/>
              <a:t>Requires Archive Appliance </a:t>
            </a:r>
            <a:r>
              <a:rPr lang="en-AU" dirty="0" smtClean="0"/>
              <a:t>Fall 2017 release </a:t>
            </a:r>
            <a:r>
              <a:rPr lang="en-AU" dirty="0"/>
              <a:t>or </a:t>
            </a:r>
            <a:r>
              <a:rPr lang="en-AU" dirty="0" smtClean="0"/>
              <a:t>later</a:t>
            </a:r>
          </a:p>
          <a:p>
            <a:pPr lvl="1"/>
            <a:r>
              <a:rPr lang="en-AU" dirty="0"/>
              <a:t>Requires Google protocol buffers</a:t>
            </a:r>
            <a:r>
              <a:rPr lang="en-AU" dirty="0" smtClean="0"/>
              <a:t>.</a:t>
            </a:r>
          </a:p>
          <a:p>
            <a:pPr lvl="1"/>
            <a:r>
              <a:rPr lang="en-AU" dirty="0" smtClean="0"/>
              <a:t>Requires Qt5 – needs the json library. </a:t>
            </a:r>
          </a:p>
          <a:p>
            <a:pPr lvl="2"/>
            <a:r>
              <a:rPr lang="en-AU" dirty="0" smtClean="0"/>
              <a:t>With Qt 4 , the build just excludes </a:t>
            </a:r>
            <a:r>
              <a:rPr lang="en-AU" dirty="0"/>
              <a:t>the Archive Appliance parts. </a:t>
            </a:r>
            <a:r>
              <a:rPr lang="en-AU" dirty="0" smtClean="0"/>
              <a:t> If </a:t>
            </a:r>
            <a:r>
              <a:rPr lang="en-AU" dirty="0"/>
              <a:t>wedded to Qt4, a 3rd party </a:t>
            </a:r>
            <a:r>
              <a:rPr lang="en-AU" dirty="0" smtClean="0"/>
              <a:t>library </a:t>
            </a:r>
            <a:r>
              <a:rPr lang="en-AU" dirty="0"/>
              <a:t>could </a:t>
            </a:r>
            <a:r>
              <a:rPr lang="en-AU" dirty="0" smtClean="0"/>
              <a:t>probably </a:t>
            </a:r>
            <a:r>
              <a:rPr lang="en-AU" dirty="0"/>
              <a:t>be used, but you are on your own</a:t>
            </a:r>
            <a:r>
              <a:rPr lang="en-AU" dirty="0" smtClean="0"/>
              <a:t>.</a:t>
            </a:r>
          </a:p>
          <a:p>
            <a:pPr lvl="1"/>
            <a:r>
              <a:rPr lang="en-AU" dirty="0"/>
              <a:t>Environment variables control if Archive Appliance built - warns if cannot be built (Qt4)</a:t>
            </a:r>
          </a:p>
          <a:p>
            <a:pPr lvl="1"/>
            <a:r>
              <a:rPr lang="en-AU" dirty="0" smtClean="0"/>
              <a:t>Environment </a:t>
            </a:r>
            <a:r>
              <a:rPr lang="en-AU" dirty="0"/>
              <a:t>variables control if Archive Appliance or Channel Access </a:t>
            </a:r>
            <a:r>
              <a:rPr lang="en-AU" dirty="0" smtClean="0"/>
              <a:t>archive </a:t>
            </a:r>
            <a:r>
              <a:rPr lang="en-AU" dirty="0"/>
              <a:t>used at run time.</a:t>
            </a:r>
          </a:p>
          <a:p>
            <a:pPr lvl="1"/>
            <a:r>
              <a:rPr lang="en-AU" dirty="0" smtClean="0"/>
              <a:t>Defaults are (currently) </a:t>
            </a:r>
            <a:r>
              <a:rPr lang="en-AU" dirty="0"/>
              <a:t>no Archive </a:t>
            </a:r>
            <a:r>
              <a:rPr lang="en-AU" dirty="0" smtClean="0"/>
              <a:t>Appliance, and to use  CA Archive.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2776235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9569" y="57151"/>
            <a:ext cx="11470481" cy="760996"/>
          </a:xfrm>
        </p:spPr>
        <p:txBody>
          <a:bodyPr/>
          <a:lstStyle/>
          <a:p>
            <a:r>
              <a:rPr lang="en-AU" dirty="0" smtClean="0"/>
              <a:t>Other significant updates 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9569" y="1020278"/>
            <a:ext cx="10757610" cy="5255394"/>
          </a:xfrm>
        </p:spPr>
        <p:txBody>
          <a:bodyPr/>
          <a:lstStyle/>
          <a:p>
            <a:pPr lvl="1"/>
            <a:r>
              <a:rPr lang="en-AU" dirty="0"/>
              <a:t>QEPvLoadSave now shows live and delta value as well as the snapshot value (inspired by CSS</a:t>
            </a:r>
            <a:r>
              <a:rPr lang="en-AU" dirty="0" smtClean="0"/>
              <a:t>)</a:t>
            </a:r>
          </a:p>
          <a:p>
            <a:pPr lvl="1"/>
            <a:r>
              <a:rPr lang="en-AU" dirty="0"/>
              <a:t>QEStripChart now has an </a:t>
            </a:r>
            <a:r>
              <a:rPr lang="en-AU" dirty="0" smtClean="0"/>
              <a:t>inbuilt </a:t>
            </a:r>
            <a:r>
              <a:rPr lang="en-AU" dirty="0"/>
              <a:t>calculate function, and stores </a:t>
            </a:r>
            <a:r>
              <a:rPr lang="en-AU" dirty="0" smtClean="0"/>
              <a:t>up to </a:t>
            </a:r>
            <a:r>
              <a:rPr lang="en-AU" dirty="0"/>
              <a:t>400,000 points in internal buffer</a:t>
            </a:r>
            <a:r>
              <a:rPr lang="en-AU" dirty="0" smtClean="0"/>
              <a:t>.</a:t>
            </a:r>
          </a:p>
          <a:p>
            <a:pPr lvl="1"/>
            <a:r>
              <a:rPr lang="en-AU" dirty="0"/>
              <a:t>New widgets:</a:t>
            </a:r>
          </a:p>
          <a:p>
            <a:pPr lvl="2"/>
            <a:r>
              <a:rPr lang="en-AU" dirty="0" smtClean="0"/>
              <a:t>QECalcout </a:t>
            </a:r>
            <a:r>
              <a:rPr lang="en-AU" dirty="0"/>
              <a:t>- more sophisticated than </a:t>
            </a:r>
            <a:r>
              <a:rPr lang="en-AU" dirty="0" smtClean="0"/>
              <a:t>QELink</a:t>
            </a:r>
            <a:endParaRPr lang="en-AU" dirty="0"/>
          </a:p>
          <a:p>
            <a:pPr lvl="2"/>
            <a:r>
              <a:rPr lang="en-AU" dirty="0" smtClean="0"/>
              <a:t>QELCDNumber </a:t>
            </a:r>
            <a:r>
              <a:rPr lang="en-AU" dirty="0"/>
              <a:t>- based on </a:t>
            </a:r>
            <a:r>
              <a:rPr lang="en-AU" dirty="0" err="1" smtClean="0"/>
              <a:t>QLCDNumber</a:t>
            </a:r>
            <a:endParaRPr lang="en-AU" dirty="0" smtClean="0"/>
          </a:p>
          <a:p>
            <a:pPr lvl="1"/>
            <a:r>
              <a:rPr lang="en-AU" dirty="0"/>
              <a:t>Forms respond to ctrl+'+' , ctrl+'-' and ctrl+'0' to rescale </a:t>
            </a:r>
            <a:r>
              <a:rPr lang="en-AU" dirty="0" smtClean="0"/>
              <a:t>(like a browser)</a:t>
            </a:r>
          </a:p>
          <a:p>
            <a:pPr lvl="1"/>
            <a:r>
              <a:rPr lang="en-AU" dirty="0"/>
              <a:t>New forms opened "near" opening </a:t>
            </a:r>
            <a:r>
              <a:rPr lang="en-AU" dirty="0" smtClean="0"/>
              <a:t>form</a:t>
            </a:r>
          </a:p>
          <a:p>
            <a:pPr lvl="1"/>
            <a:r>
              <a:rPr lang="en-AU" dirty="0"/>
              <a:t>List PV names </a:t>
            </a:r>
            <a:r>
              <a:rPr lang="en-AU" dirty="0" smtClean="0"/>
              <a:t>functionality added</a:t>
            </a:r>
          </a:p>
          <a:p>
            <a:pPr lvl="1"/>
            <a:r>
              <a:rPr lang="en-AU" dirty="0" smtClean="0"/>
              <a:t>Screen </a:t>
            </a:r>
            <a:r>
              <a:rPr lang="en-AU" dirty="0"/>
              <a:t>shot functionality </a:t>
            </a:r>
            <a:r>
              <a:rPr lang="en-AU" dirty="0" smtClean="0"/>
              <a:t>added</a:t>
            </a:r>
          </a:p>
          <a:p>
            <a:pPr lvl="1"/>
            <a:r>
              <a:rPr lang="en-AU" dirty="0"/>
              <a:t>Pre-built binaries and MSI </a:t>
            </a:r>
            <a:r>
              <a:rPr lang="en-AU" dirty="0" smtClean="0"/>
              <a:t>files now available – but needs a new home.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5123831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9569" y="57151"/>
            <a:ext cx="11470481" cy="760996"/>
          </a:xfrm>
        </p:spPr>
        <p:txBody>
          <a:bodyPr/>
          <a:lstStyle/>
          <a:p>
            <a:r>
              <a:rPr lang="en-AU" dirty="0" smtClean="0"/>
              <a:t>What’s Next?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9569" y="1020278"/>
            <a:ext cx="10757610" cy="5255394"/>
          </a:xfrm>
        </p:spPr>
        <p:txBody>
          <a:bodyPr/>
          <a:lstStyle/>
          <a:p>
            <a:r>
              <a:rPr lang="en-AU" dirty="0" smtClean="0"/>
              <a:t>Using PV Access - </a:t>
            </a:r>
            <a:r>
              <a:rPr lang="en-AU" dirty="0"/>
              <a:t>t</a:t>
            </a:r>
            <a:r>
              <a:rPr lang="en-AU" dirty="0" smtClean="0"/>
              <a:t>his has </a:t>
            </a:r>
            <a:r>
              <a:rPr lang="en-AU" dirty="0"/>
              <a:t>been prototyped using </a:t>
            </a:r>
            <a:r>
              <a:rPr lang="en-AU" dirty="0" smtClean="0"/>
              <a:t>base-7.0.1.1</a:t>
            </a:r>
          </a:p>
          <a:p>
            <a:pPr lvl="1"/>
            <a:r>
              <a:rPr lang="en-AU" dirty="0"/>
              <a:t>With minor changes - it would prob. work with base-3.15/16 and EPICS </a:t>
            </a:r>
            <a:r>
              <a:rPr lang="en-AU" dirty="0" smtClean="0"/>
              <a:t>4</a:t>
            </a:r>
          </a:p>
          <a:p>
            <a:pPr lvl="1"/>
            <a:r>
              <a:rPr lang="en-AU" dirty="0"/>
              <a:t>Needed CPP </a:t>
            </a:r>
            <a:r>
              <a:rPr lang="en-AU" dirty="0" smtClean="0"/>
              <a:t> </a:t>
            </a:r>
            <a:r>
              <a:rPr lang="en-AU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-</a:t>
            </a:r>
            <a:r>
              <a:rPr lang="en-AU" dirty="0" err="1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std</a:t>
            </a:r>
            <a:r>
              <a:rPr lang="en-AU" dirty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=gnu++11</a:t>
            </a:r>
            <a:r>
              <a:rPr lang="en-AU" dirty="0"/>
              <a:t> </a:t>
            </a:r>
            <a:r>
              <a:rPr lang="en-AU" dirty="0" smtClean="0"/>
              <a:t> flag </a:t>
            </a:r>
            <a:r>
              <a:rPr lang="en-AU" dirty="0"/>
              <a:t>on Linux for </a:t>
            </a:r>
            <a:r>
              <a:rPr lang="en-AU" dirty="0" smtClean="0"/>
              <a:t>building PV </a:t>
            </a:r>
            <a:r>
              <a:rPr lang="en-AU" dirty="0"/>
              <a:t>Access </a:t>
            </a:r>
            <a:r>
              <a:rPr lang="en-AU" dirty="0" smtClean="0"/>
              <a:t>modules to avoid a couple of name mangling issues (have not tried Windows yet).</a:t>
            </a:r>
          </a:p>
          <a:p>
            <a:pPr lvl="1"/>
            <a:r>
              <a:rPr lang="en-AU" dirty="0" smtClean="0"/>
              <a:t>Uses the ACAI library for Channel Access</a:t>
            </a:r>
          </a:p>
          <a:p>
            <a:pPr lvl="1"/>
            <a:r>
              <a:rPr lang="en-AU" dirty="0" smtClean="0"/>
              <a:t>Includes support </a:t>
            </a:r>
            <a:r>
              <a:rPr lang="en-AU" dirty="0"/>
              <a:t>for NTScalar, NTScalarArray, </a:t>
            </a:r>
            <a:r>
              <a:rPr lang="en-AU" dirty="0" err="1"/>
              <a:t>NTEnum</a:t>
            </a:r>
            <a:r>
              <a:rPr lang="en-AU" dirty="0"/>
              <a:t>, NTTable (</a:t>
            </a:r>
            <a:r>
              <a:rPr lang="en-AU" dirty="0" err="1" smtClean="0"/>
              <a:t>NTNDArray</a:t>
            </a:r>
            <a:r>
              <a:rPr lang="en-AU" dirty="0" smtClean="0"/>
              <a:t>/QEImage </a:t>
            </a:r>
            <a:r>
              <a:rPr lang="en-AU" dirty="0"/>
              <a:t>still  </a:t>
            </a:r>
            <a:r>
              <a:rPr lang="en-AU" dirty="0" smtClean="0"/>
              <a:t>being worked on – currently mono-chrome only)</a:t>
            </a:r>
          </a:p>
          <a:p>
            <a:pPr lvl="1"/>
            <a:r>
              <a:rPr lang="en-AU" dirty="0"/>
              <a:t>New widget </a:t>
            </a:r>
            <a:r>
              <a:rPr lang="en-AU" dirty="0" smtClean="0"/>
              <a:t>available to </a:t>
            </a:r>
            <a:r>
              <a:rPr lang="en-AU" dirty="0"/>
              <a:t>support NTTable type</a:t>
            </a:r>
            <a:r>
              <a:rPr lang="en-AU" dirty="0" smtClean="0"/>
              <a:t>.</a:t>
            </a:r>
          </a:p>
          <a:p>
            <a:pPr lvl="1"/>
            <a:r>
              <a:rPr lang="en-AU" dirty="0"/>
              <a:t>PV names can be qualified with a protocol prefix</a:t>
            </a:r>
          </a:p>
          <a:p>
            <a:pPr lvl="2"/>
            <a:r>
              <a:rPr lang="en-AU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ca</a:t>
            </a:r>
            <a:r>
              <a:rPr lang="en-AU" dirty="0">
                <a:latin typeface="Courier New" panose="02070309020205020404" pitchFamily="49" charset="0"/>
                <a:cs typeface="Courier New" panose="02070309020205020404" pitchFamily="49" charset="0"/>
              </a:rPr>
              <a:t>://  </a:t>
            </a:r>
            <a:r>
              <a:rPr lang="en-AU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-</a:t>
            </a:r>
            <a:r>
              <a:rPr lang="en-AU" dirty="0" smtClean="0"/>
              <a:t> </a:t>
            </a:r>
            <a:r>
              <a:rPr lang="en-AU" dirty="0"/>
              <a:t>Channel Access - the default</a:t>
            </a:r>
          </a:p>
          <a:p>
            <a:pPr lvl="2"/>
            <a:r>
              <a:rPr lang="en-AU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pva</a:t>
            </a:r>
            <a:r>
              <a:rPr lang="en-AU" dirty="0">
                <a:latin typeface="Courier New" panose="02070309020205020404" pitchFamily="49" charset="0"/>
                <a:cs typeface="Courier New" panose="02070309020205020404" pitchFamily="49" charset="0"/>
              </a:rPr>
              <a:t>:// </a:t>
            </a:r>
            <a:r>
              <a:rPr lang="en-AU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-</a:t>
            </a:r>
            <a:r>
              <a:rPr lang="en-AU" dirty="0" smtClean="0"/>
              <a:t> </a:t>
            </a:r>
            <a:r>
              <a:rPr lang="en-AU" dirty="0"/>
              <a:t>PV </a:t>
            </a:r>
            <a:r>
              <a:rPr lang="en-AU" dirty="0" smtClean="0"/>
              <a:t>Access</a:t>
            </a:r>
          </a:p>
          <a:p>
            <a:pPr lvl="1"/>
            <a:r>
              <a:rPr lang="en-AU" dirty="0" smtClean="0"/>
              <a:t>An environment variable controls </a:t>
            </a:r>
            <a:r>
              <a:rPr lang="en-AU" dirty="0"/>
              <a:t>if </a:t>
            </a:r>
            <a:r>
              <a:rPr lang="en-AU" dirty="0" smtClean="0"/>
              <a:t>PV Access support is built.</a:t>
            </a:r>
          </a:p>
          <a:p>
            <a:pPr marL="457200" lvl="1" indent="0">
              <a:buNone/>
            </a:pP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9717003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9569" y="57151"/>
            <a:ext cx="11470481" cy="760996"/>
          </a:xfrm>
        </p:spPr>
        <p:txBody>
          <a:bodyPr/>
          <a:lstStyle/>
          <a:p>
            <a:r>
              <a:rPr lang="en-AU" dirty="0" smtClean="0"/>
              <a:t>qegui and PV Access</a:t>
            </a:r>
            <a:endParaRPr lang="en-AU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363" y="1564278"/>
            <a:ext cx="10756900" cy="4167594"/>
          </a:xfrm>
        </p:spPr>
      </p:pic>
    </p:spTree>
    <p:extLst>
      <p:ext uri="{BB962C8B-B14F-4D97-AF65-F5344CB8AC3E}">
        <p14:creationId xmlns:p14="http://schemas.microsoft.com/office/powerpoint/2010/main" val="42330364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9569" y="57151"/>
            <a:ext cx="11470481" cy="760996"/>
          </a:xfrm>
        </p:spPr>
        <p:txBody>
          <a:bodyPr/>
          <a:lstStyle/>
          <a:p>
            <a:r>
              <a:rPr lang="en-AU" dirty="0" smtClean="0"/>
              <a:t>Downloading From GitHub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9569" y="1020278"/>
            <a:ext cx="10757610" cy="5255394"/>
          </a:xfrm>
        </p:spPr>
        <p:txBody>
          <a:bodyPr/>
          <a:lstStyle/>
          <a:p>
            <a:r>
              <a:rPr lang="en-AU" dirty="0" smtClean="0"/>
              <a:t>Installing Prerequisites</a:t>
            </a:r>
          </a:p>
          <a:p>
            <a:pPr lvl="1"/>
            <a:r>
              <a:rPr lang="en-AU" dirty="0" smtClean="0"/>
              <a:t>Beyond the scope of this tutorial: require c/</a:t>
            </a:r>
            <a:r>
              <a:rPr lang="en-AU" dirty="0" err="1" smtClean="0"/>
              <a:t>c++</a:t>
            </a:r>
            <a:r>
              <a:rPr lang="en-AU" dirty="0" smtClean="0"/>
              <a:t> compiler, make, git and Qt</a:t>
            </a:r>
          </a:p>
          <a:p>
            <a:pPr lvl="1"/>
            <a:r>
              <a:rPr lang="en-AU" dirty="0" smtClean="0"/>
              <a:t>These have already been installed on the VM.</a:t>
            </a:r>
          </a:p>
          <a:p>
            <a:pPr lvl="1"/>
            <a:r>
              <a:rPr lang="en-AU" dirty="0" smtClean="0"/>
              <a:t>Qt can be down loaded from: </a:t>
            </a:r>
            <a:r>
              <a:rPr lang="en-AU" dirty="0" smtClean="0">
                <a:hlinkClick r:id="rId2"/>
              </a:rPr>
              <a:t>https://www.qt.io/download</a:t>
            </a:r>
            <a:endParaRPr lang="en-AU" dirty="0" smtClean="0"/>
          </a:p>
          <a:p>
            <a:r>
              <a:rPr lang="en-AU" dirty="0" smtClean="0"/>
              <a:t>Epics Qt is hosted on GitHub</a:t>
            </a:r>
          </a:p>
          <a:p>
            <a:pPr lvl="1"/>
            <a:r>
              <a:rPr lang="en-AU" dirty="0" smtClean="0"/>
              <a:t>Main page: </a:t>
            </a:r>
            <a:r>
              <a:rPr lang="en-AU" dirty="0" smtClean="0">
                <a:hlinkClick r:id="rId3"/>
              </a:rPr>
              <a:t>https://github.com/qtepics</a:t>
            </a:r>
            <a:endParaRPr lang="en-AU" dirty="0" smtClean="0"/>
          </a:p>
          <a:p>
            <a:pPr lvl="1"/>
            <a:r>
              <a:rPr lang="en-AU" dirty="0" smtClean="0"/>
              <a:t>Documentation: </a:t>
            </a:r>
            <a:r>
              <a:rPr lang="en-AU" dirty="0" smtClean="0">
                <a:hlinkClick r:id="rId4"/>
              </a:rPr>
              <a:t>https://qtepics.github.io/</a:t>
            </a:r>
            <a:endParaRPr lang="en-AU" dirty="0" smtClean="0"/>
          </a:p>
          <a:p>
            <a:pPr lvl="1"/>
            <a:r>
              <a:rPr lang="en-AU" dirty="0"/>
              <a:t>q</a:t>
            </a:r>
            <a:r>
              <a:rPr lang="en-AU" dirty="0" smtClean="0"/>
              <a:t>eframework: </a:t>
            </a:r>
            <a:r>
              <a:rPr lang="en-AU" dirty="0" smtClean="0">
                <a:hlinkClick r:id="rId5"/>
              </a:rPr>
              <a:t>https://github.com/qtepics/qeframework</a:t>
            </a:r>
            <a:endParaRPr lang="en-AU" dirty="0" smtClean="0"/>
          </a:p>
          <a:p>
            <a:pPr lvl="1"/>
            <a:r>
              <a:rPr lang="en-AU" dirty="0"/>
              <a:t>q</a:t>
            </a:r>
            <a:r>
              <a:rPr lang="en-AU" dirty="0" smtClean="0"/>
              <a:t>egui: </a:t>
            </a:r>
            <a:r>
              <a:rPr lang="en-AU" dirty="0" smtClean="0">
                <a:hlinkClick r:id="rId6"/>
              </a:rPr>
              <a:t>https://github.com/qtepics/qegui</a:t>
            </a:r>
            <a:endParaRPr lang="en-AU" dirty="0" smtClean="0"/>
          </a:p>
          <a:p>
            <a:r>
              <a:rPr lang="en-AU" dirty="0" smtClean="0"/>
              <a:t>The qeframework and qegui components have also been downloaded into the VM.</a:t>
            </a:r>
          </a:p>
          <a:p>
            <a:pPr marL="0" indent="0">
              <a:buNone/>
            </a:pPr>
            <a:endParaRPr lang="en-AU" dirty="0" smtClean="0"/>
          </a:p>
          <a:p>
            <a:pPr lvl="1"/>
            <a:endParaRPr lang="en-AU" dirty="0"/>
          </a:p>
          <a:p>
            <a:pPr marL="0" indent="0">
              <a:buNone/>
            </a:pP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2471926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9569" y="57151"/>
            <a:ext cx="11470481" cy="760996"/>
          </a:xfrm>
        </p:spPr>
        <p:txBody>
          <a:bodyPr/>
          <a:lstStyle/>
          <a:p>
            <a:r>
              <a:rPr lang="en-AU" dirty="0" smtClean="0"/>
              <a:t>First exercise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9569" y="1020278"/>
            <a:ext cx="10757610" cy="5255394"/>
          </a:xfrm>
        </p:spPr>
        <p:txBody>
          <a:bodyPr>
            <a:normAutofit/>
          </a:bodyPr>
          <a:lstStyle/>
          <a:p>
            <a:r>
              <a:rPr lang="en-AU" dirty="0" smtClean="0"/>
              <a:t>Login as  </a:t>
            </a:r>
            <a:r>
              <a:rPr lang="en-AU" dirty="0" err="1" smtClean="0"/>
              <a:t>qtuser</a:t>
            </a:r>
            <a:r>
              <a:rPr lang="en-AU" dirty="0" smtClean="0"/>
              <a:t>   -   password is qtuser18</a:t>
            </a:r>
          </a:p>
          <a:p>
            <a:r>
              <a:rPr lang="en-AU" dirty="0" smtClean="0"/>
              <a:t>Open console terminal</a:t>
            </a:r>
          </a:p>
          <a:p>
            <a:pPr lvl="1"/>
            <a:r>
              <a:rPr lang="en-AU" dirty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</a:t>
            </a:r>
            <a:r>
              <a:rPr lang="en-AU" dirty="0" smtClean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 ~/</a:t>
            </a:r>
            <a:r>
              <a:rPr lang="en-AU" dirty="0" err="1" smtClean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qe</a:t>
            </a:r>
            <a:r>
              <a:rPr lang="en-AU" dirty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/>
            </a:r>
            <a:br>
              <a:rPr lang="en-AU" dirty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AU" dirty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git clone </a:t>
            </a:r>
            <a:r>
              <a:rPr lang="en-AU" dirty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  <a:hlinkClick r:id="rId2"/>
              </a:rPr>
              <a:t>https://</a:t>
            </a:r>
            <a:r>
              <a:rPr lang="en-AU" dirty="0" smtClean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  <a:hlinkClick r:id="rId2"/>
              </a:rPr>
              <a:t>github.com/qtepics/qeMonitor.git</a:t>
            </a:r>
            <a:r>
              <a:rPr lang="en-AU" dirty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/>
            </a:r>
            <a:br>
              <a:rPr lang="en-AU" dirty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AU" dirty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cd </a:t>
            </a:r>
            <a:r>
              <a:rPr lang="en-AU" dirty="0" err="1" smtClean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qeMonitor</a:t>
            </a:r>
            <a:r>
              <a:rPr lang="en-AU" dirty="0" smtClean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/configure</a:t>
            </a:r>
            <a:br>
              <a:rPr lang="en-AU" dirty="0" smtClean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AU" dirty="0" smtClean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vi  RELEASE    or    kwrite RELEASE</a:t>
            </a:r>
          </a:p>
          <a:p>
            <a:r>
              <a:rPr lang="en-AU" dirty="0" smtClean="0"/>
              <a:t>Modify the RELEASE file such that:</a:t>
            </a:r>
          </a:p>
          <a:p>
            <a:pPr lvl="1"/>
            <a:r>
              <a:rPr lang="en-AU" dirty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QE_FRAMEWORK=/</a:t>
            </a:r>
            <a:r>
              <a:rPr lang="en-AU" dirty="0" smtClean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home/</a:t>
            </a:r>
            <a:r>
              <a:rPr lang="en-AU" dirty="0" err="1" smtClean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qtuser</a:t>
            </a:r>
            <a:r>
              <a:rPr lang="en-AU" dirty="0" smtClean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  <a:r>
              <a:rPr lang="en-AU" dirty="0" err="1" smtClean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qe</a:t>
            </a:r>
            <a:r>
              <a:rPr lang="en-AU" dirty="0" smtClean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/qeframework</a:t>
            </a:r>
            <a:br>
              <a:rPr lang="en-AU" dirty="0" smtClean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AU" dirty="0" smtClean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EPICS_BASE=/epics/base</a:t>
            </a:r>
          </a:p>
          <a:p>
            <a:r>
              <a:rPr lang="en-AU" dirty="0" smtClean="0"/>
              <a:t>Now we make qeframework, qegui and </a:t>
            </a:r>
            <a:r>
              <a:rPr lang="en-AU" dirty="0" err="1" smtClean="0"/>
              <a:t>qeMonitor</a:t>
            </a:r>
            <a:r>
              <a:rPr lang="en-AU" dirty="0" smtClean="0"/>
              <a:t/>
            </a:r>
            <a:br>
              <a:rPr lang="en-AU" dirty="0" smtClean="0"/>
            </a:br>
            <a:r>
              <a:rPr lang="en-AU" dirty="0" smtClean="0"/>
              <a:t/>
            </a:r>
            <a:br>
              <a:rPr lang="en-AU" dirty="0" smtClean="0"/>
            </a:br>
            <a:endParaRPr lang="en-AU" dirty="0" smtClean="0"/>
          </a:p>
          <a:p>
            <a:endParaRPr lang="en-AU" dirty="0"/>
          </a:p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7989664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9569" y="57151"/>
            <a:ext cx="11470481" cy="760996"/>
          </a:xfrm>
        </p:spPr>
        <p:txBody>
          <a:bodyPr/>
          <a:lstStyle/>
          <a:p>
            <a:r>
              <a:rPr lang="en-AU" dirty="0" smtClean="0"/>
              <a:t>Building /checking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9569" y="1004207"/>
            <a:ext cx="10757610" cy="5127172"/>
          </a:xfrm>
        </p:spPr>
        <p:txBody>
          <a:bodyPr>
            <a:normAutofit/>
          </a:bodyPr>
          <a:lstStyle/>
          <a:p>
            <a:r>
              <a:rPr lang="en-AU" dirty="0" smtClean="0"/>
              <a:t>This should be like making any other EPICS module.</a:t>
            </a:r>
          </a:p>
          <a:p>
            <a:pPr lvl="1"/>
            <a:r>
              <a:rPr lang="en-AU" dirty="0" smtClean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cd </a:t>
            </a:r>
            <a:r>
              <a:rPr lang="en-AU" dirty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~/</a:t>
            </a:r>
            <a:r>
              <a:rPr lang="en-AU" dirty="0" err="1" smtClean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qe</a:t>
            </a:r>
            <a:r>
              <a:rPr lang="en-AU" dirty="0" smtClean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/qeframework</a:t>
            </a:r>
            <a:br>
              <a:rPr lang="en-AU" dirty="0" smtClean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AU" dirty="0" smtClean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make                  </a:t>
            </a:r>
            <a:r>
              <a:rPr lang="en-AU" dirty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# mostly pre-built</a:t>
            </a:r>
            <a:r>
              <a:rPr lang="en-AU" dirty="0" smtClean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.</a:t>
            </a:r>
            <a:br>
              <a:rPr lang="en-AU" dirty="0" smtClean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AU" dirty="0" smtClean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cd  ~/</a:t>
            </a:r>
            <a:r>
              <a:rPr lang="en-AU" dirty="0" err="1" smtClean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qe</a:t>
            </a:r>
            <a:r>
              <a:rPr lang="en-AU" dirty="0" smtClean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/qegui</a:t>
            </a:r>
            <a:br>
              <a:rPr lang="en-AU" dirty="0" smtClean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AU" dirty="0" smtClean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make</a:t>
            </a:r>
            <a:br>
              <a:rPr lang="en-AU" dirty="0" smtClean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AU" dirty="0" smtClean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cd ~/</a:t>
            </a:r>
            <a:r>
              <a:rPr lang="en-AU" dirty="0" err="1" smtClean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qe</a:t>
            </a:r>
            <a:r>
              <a:rPr lang="en-AU" dirty="0" smtClean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  <a:r>
              <a:rPr lang="en-AU" dirty="0" err="1" smtClean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qeMonitor</a:t>
            </a:r>
            <a:r>
              <a:rPr lang="en-AU" dirty="0" smtClean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/>
            </a:r>
            <a:br>
              <a:rPr lang="en-AU" dirty="0" smtClean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AU" dirty="0" smtClean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make</a:t>
            </a:r>
          </a:p>
          <a:p>
            <a:r>
              <a:rPr lang="en-AU" dirty="0" smtClean="0"/>
              <a:t>The PATH environment  variable is already defined.</a:t>
            </a:r>
          </a:p>
          <a:p>
            <a:pPr lvl="1"/>
            <a:r>
              <a:rPr lang="en-AU" sz="1800" dirty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qegui </a:t>
            </a:r>
            <a:r>
              <a:rPr lang="en-AU" sz="1800" dirty="0" smtClean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–v</a:t>
            </a:r>
            <a:br>
              <a:rPr lang="en-AU" sz="1800" dirty="0" smtClean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AU" sz="1800" dirty="0" smtClean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QEGui </a:t>
            </a:r>
            <a:r>
              <a:rPr lang="en-AU" sz="1800" dirty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version:     3.6.2 (Production)  Nov  7 2018 12:06:27 (using QT </a:t>
            </a:r>
            <a:r>
              <a:rPr lang="en-AU" sz="1800" dirty="0" smtClean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5.7.1)</a:t>
            </a:r>
            <a:br>
              <a:rPr lang="en-AU" sz="1800" dirty="0" smtClean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AU" sz="1800" dirty="0" smtClean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Framework </a:t>
            </a:r>
            <a:r>
              <a:rPr lang="en-AU" sz="1800" dirty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version: 3.6.2 (Production)  Oct 29 2018 16:56:11 (using QT </a:t>
            </a:r>
            <a:r>
              <a:rPr lang="en-AU" sz="1800" dirty="0" smtClean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5.7.1)</a:t>
            </a:r>
            <a:br>
              <a:rPr lang="en-AU" sz="1800" dirty="0" smtClean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AU" sz="1800" dirty="0" smtClean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Framework </a:t>
            </a:r>
            <a:r>
              <a:rPr lang="en-AU" sz="1800" dirty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attributes: Archiver </a:t>
            </a:r>
            <a:r>
              <a:rPr lang="en-AU" sz="1800" dirty="0" smtClean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Appliance</a:t>
            </a:r>
            <a:br>
              <a:rPr lang="en-AU" sz="1800" dirty="0" smtClean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AU" sz="1800" dirty="0" smtClean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Support </a:t>
            </a:r>
            <a:r>
              <a:rPr lang="en-AU" sz="1800" dirty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packages:  EPICS 3.15.5 and QWT </a:t>
            </a:r>
            <a:r>
              <a:rPr lang="en-AU" sz="1800" dirty="0" smtClean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6.1.3</a:t>
            </a:r>
            <a:br>
              <a:rPr lang="en-AU" sz="1800" dirty="0" smtClean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AU" sz="1800" dirty="0" smtClean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Library </a:t>
            </a:r>
            <a:r>
              <a:rPr lang="en-AU" sz="1800" dirty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path: /</a:t>
            </a:r>
            <a:r>
              <a:rPr lang="en-AU" sz="1800" dirty="0" smtClean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opt/Qt/5.7/gcc_64/lib</a:t>
            </a:r>
            <a:br>
              <a:rPr lang="en-AU" sz="1800" dirty="0" smtClean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AU" sz="1800" dirty="0" smtClean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Plugin </a:t>
            </a:r>
            <a:r>
              <a:rPr lang="en-AU" sz="1800" dirty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path:  /opt/Qt/5.7/gcc_64/plugins</a:t>
            </a:r>
          </a:p>
        </p:txBody>
      </p:sp>
    </p:spTree>
    <p:extLst>
      <p:ext uri="{BB962C8B-B14F-4D97-AF65-F5344CB8AC3E}">
        <p14:creationId xmlns:p14="http://schemas.microsoft.com/office/powerpoint/2010/main" val="37326672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9569" y="57151"/>
            <a:ext cx="11470481" cy="760996"/>
          </a:xfrm>
        </p:spPr>
        <p:txBody>
          <a:bodyPr/>
          <a:lstStyle/>
          <a:p>
            <a:r>
              <a:rPr lang="en-AU" dirty="0" smtClean="0"/>
              <a:t>Starting an IOC</a:t>
            </a:r>
            <a:endParaRPr lang="en-AU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359569" y="971550"/>
            <a:ext cx="10515600" cy="5205413"/>
          </a:xfrm>
        </p:spPr>
        <p:txBody>
          <a:bodyPr>
            <a:normAutofit/>
          </a:bodyPr>
          <a:lstStyle/>
          <a:p>
            <a:r>
              <a:rPr lang="en-AU" sz="2400" dirty="0" smtClean="0">
                <a:solidFill>
                  <a:schemeClr val="tx1">
                    <a:lumMod val="75000"/>
                  </a:schemeClr>
                </a:solidFill>
                <a:latin typeface="Fira Sans Light" panose="020B0604020202020204" charset="0"/>
                <a:cs typeface="Courier New" panose="02070309020205020404" pitchFamily="49" charset="0"/>
              </a:rPr>
              <a:t>In a new console window:</a:t>
            </a:r>
          </a:p>
          <a:p>
            <a:pPr lvl="1"/>
            <a:r>
              <a:rPr lang="en-AU" sz="2000" dirty="0" smtClean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cd  ~/ioc</a:t>
            </a:r>
            <a:r>
              <a:rPr lang="en-AU" sz="2000" dirty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/>
            </a:r>
            <a:br>
              <a:rPr lang="en-AU" sz="2000" dirty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AU" sz="2000" dirty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make</a:t>
            </a:r>
            <a:br>
              <a:rPr lang="en-AU" sz="2000" dirty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AU" sz="2000" dirty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cd </a:t>
            </a:r>
            <a:r>
              <a:rPr lang="en-AU" sz="2000" dirty="0" err="1" smtClean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iocBoot</a:t>
            </a:r>
            <a:r>
              <a:rPr lang="en-AU" sz="2000" dirty="0" smtClean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  <a:r>
              <a:rPr lang="en-AU" sz="2000" dirty="0" err="1" smtClean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iocDemo_IOC</a:t>
            </a:r>
            <a:r>
              <a:rPr lang="en-AU" sz="2000" dirty="0" smtClean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/>
            </a:r>
            <a:br>
              <a:rPr lang="en-AU" sz="2000" dirty="0" smtClean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AU" sz="2000" dirty="0" smtClean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./st.cmd</a:t>
            </a:r>
          </a:p>
          <a:p>
            <a:r>
              <a:rPr lang="en-AU" sz="2400" dirty="0" smtClean="0"/>
              <a:t>This IOC currently  hosts the following records:</a:t>
            </a:r>
          </a:p>
          <a:p>
            <a:pPr lvl="1"/>
            <a:r>
              <a:rPr lang="en-AU" sz="20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DEMO:SO        </a:t>
            </a:r>
            <a:r>
              <a:rPr lang="en-AU" sz="20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stringout</a:t>
            </a:r>
            <a:r>
              <a:rPr lang="en-AU" sz="20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/>
            </a:r>
            <a:br>
              <a:rPr lang="en-AU" sz="2000" dirty="0" smtClean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AU" sz="20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DEMO:BO        </a:t>
            </a:r>
            <a:r>
              <a:rPr lang="en-AU" sz="20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bo</a:t>
            </a:r>
            <a:r>
              <a:rPr lang="en-AU" sz="20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/>
            </a:r>
            <a:br>
              <a:rPr lang="en-AU" sz="2000" dirty="0" smtClean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AU" sz="20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DEMO:COMPRESS  compress</a:t>
            </a:r>
            <a:br>
              <a:rPr lang="en-AU" sz="2000" dirty="0" smtClean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AU" sz="20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DEMO:MBBO      mbbo</a:t>
            </a:r>
            <a:br>
              <a:rPr lang="en-AU" sz="2000" dirty="0" smtClean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AU" sz="20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DEMO:AO        </a:t>
            </a:r>
            <a:r>
              <a:rPr lang="en-AU" sz="20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ao</a:t>
            </a:r>
            <a:r>
              <a:rPr lang="en-AU" sz="20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/>
            </a:r>
            <a:br>
              <a:rPr lang="en-AU" sz="2000" dirty="0" smtClean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AU" sz="20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DEMO:MBBI_DIRECT  </a:t>
            </a:r>
            <a:r>
              <a:rPr lang="en-AU" sz="20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mbbiDirect</a:t>
            </a:r>
            <a:r>
              <a:rPr lang="en-AU" sz="20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/>
            </a:r>
            <a:br>
              <a:rPr lang="en-AU" sz="2000" dirty="0" smtClean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AU" sz="20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DEMO:CALC      </a:t>
            </a:r>
            <a:r>
              <a:rPr lang="en-AU" sz="20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calc</a:t>
            </a:r>
            <a:r>
              <a:rPr lang="en-AU" sz="20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/>
            </a:r>
            <a:br>
              <a:rPr lang="en-AU" sz="2000" dirty="0" smtClean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AU" sz="20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DEMO:LO</a:t>
            </a:r>
            <a:r>
              <a:rPr lang="en-AU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AU" sz="20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      </a:t>
            </a:r>
            <a:r>
              <a:rPr lang="en-AU" sz="20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longout</a:t>
            </a:r>
            <a:endParaRPr lang="en-AU" sz="2000" dirty="0" smtClean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AU" sz="2400" dirty="0" smtClean="0">
                <a:latin typeface="Fira Sans Light" panose="020B0604020202020204" charset="0"/>
                <a:cs typeface="Courier New" panose="02070309020205020404" pitchFamily="49" charset="0"/>
              </a:rPr>
              <a:t>This used to support the exercises</a:t>
            </a:r>
            <a:endParaRPr lang="en-AU" sz="2400" dirty="0">
              <a:latin typeface="Fira Sans Light" panose="020B0604020202020204" charset="0"/>
              <a:cs typeface="Courier New" panose="02070309020205020404" pitchFamily="49" charset="0"/>
            </a:endParaRPr>
          </a:p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0669969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9568" y="57151"/>
            <a:ext cx="11470481" cy="711970"/>
          </a:xfrm>
        </p:spPr>
        <p:txBody>
          <a:bodyPr/>
          <a:lstStyle/>
          <a:p>
            <a:r>
              <a:rPr lang="en-AU" dirty="0" smtClean="0"/>
              <a:t> </a:t>
            </a:r>
            <a:endParaRPr lang="en-AU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4988" y="256237"/>
            <a:ext cx="7145887" cy="6421803"/>
          </a:xfrm>
        </p:spPr>
      </p:pic>
    </p:spTree>
    <p:extLst>
      <p:ext uri="{BB962C8B-B14F-4D97-AF65-F5344CB8AC3E}">
        <p14:creationId xmlns:p14="http://schemas.microsoft.com/office/powerpoint/2010/main" val="1112442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9569" y="57151"/>
            <a:ext cx="11470481" cy="179613"/>
          </a:xfrm>
        </p:spPr>
        <p:txBody>
          <a:bodyPr>
            <a:normAutofit/>
          </a:bodyPr>
          <a:lstStyle/>
          <a:p>
            <a:r>
              <a:rPr lang="en-AU" dirty="0" smtClean="0"/>
              <a:t>  </a:t>
            </a:r>
            <a:endParaRPr lang="en-AU" dirty="0"/>
          </a:p>
        </p:txBody>
      </p:sp>
      <p:pic>
        <p:nvPicPr>
          <p:cNvPr id="3" name="Content Placeholder 2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9852" y="155575"/>
            <a:ext cx="4876621" cy="6375400"/>
          </a:xfrm>
        </p:spPr>
      </p:pic>
    </p:spTree>
    <p:extLst>
      <p:ext uri="{BB962C8B-B14F-4D97-AF65-F5344CB8AC3E}">
        <p14:creationId xmlns:p14="http://schemas.microsoft.com/office/powerpoint/2010/main" val="35538491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9569" y="57151"/>
            <a:ext cx="11470481" cy="228599"/>
          </a:xfrm>
        </p:spPr>
        <p:txBody>
          <a:bodyPr/>
          <a:lstStyle/>
          <a:p>
            <a:r>
              <a:rPr lang="en-AU" dirty="0" smtClean="0"/>
              <a:t> </a:t>
            </a:r>
            <a:endParaRPr lang="en-AU" dirty="0"/>
          </a:p>
        </p:txBody>
      </p:sp>
      <p:pic>
        <p:nvPicPr>
          <p:cNvPr id="3" name="Content Placeholder 2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80540" y="187325"/>
            <a:ext cx="5075245" cy="6376988"/>
          </a:xfrm>
        </p:spPr>
      </p:pic>
    </p:spTree>
    <p:extLst>
      <p:ext uri="{BB962C8B-B14F-4D97-AF65-F5344CB8AC3E}">
        <p14:creationId xmlns:p14="http://schemas.microsoft.com/office/powerpoint/2010/main" val="34469763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9569" y="57151"/>
            <a:ext cx="11470481" cy="760996"/>
          </a:xfrm>
        </p:spPr>
        <p:txBody>
          <a:bodyPr/>
          <a:lstStyle/>
          <a:p>
            <a:r>
              <a:rPr lang="en-AU" dirty="0" smtClean="0"/>
              <a:t>Lighting tour of monitor widgets</a:t>
            </a:r>
            <a:endParaRPr lang="en-AU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359569" y="971550"/>
            <a:ext cx="10515600" cy="5205413"/>
          </a:xfrm>
        </p:spPr>
        <p:txBody>
          <a:bodyPr/>
          <a:lstStyle/>
          <a:p>
            <a:r>
              <a:rPr lang="en-AU" dirty="0" smtClean="0"/>
              <a:t>Full documentation in: </a:t>
            </a:r>
          </a:p>
          <a:p>
            <a:pPr lvl="1"/>
            <a:r>
              <a:rPr lang="en-AU" dirty="0">
                <a:solidFill>
                  <a:schemeClr val="accent1">
                    <a:lumMod val="75000"/>
                  </a:schemeClr>
                </a:solidFill>
              </a:rPr>
              <a:t>~</a:t>
            </a:r>
            <a:r>
              <a:rPr lang="en-AU" dirty="0" smtClean="0">
                <a:solidFill>
                  <a:schemeClr val="accent1">
                    <a:lumMod val="75000"/>
                  </a:schemeClr>
                </a:solidFill>
              </a:rPr>
              <a:t>/</a:t>
            </a:r>
            <a:r>
              <a:rPr lang="en-AU" dirty="0" err="1" smtClean="0">
                <a:solidFill>
                  <a:schemeClr val="accent1">
                    <a:lumMod val="75000"/>
                  </a:schemeClr>
                </a:solidFill>
              </a:rPr>
              <a:t>qe</a:t>
            </a:r>
            <a:r>
              <a:rPr lang="en-AU" dirty="0" smtClean="0">
                <a:solidFill>
                  <a:schemeClr val="accent1">
                    <a:lumMod val="75000"/>
                  </a:schemeClr>
                </a:solidFill>
              </a:rPr>
              <a:t>/qeframework/documentation/QE_QEGuiAndUserInterfaceDesign.pdf</a:t>
            </a:r>
          </a:p>
          <a:p>
            <a:pPr lvl="1"/>
            <a:r>
              <a:rPr lang="en-AU" dirty="0" smtClean="0"/>
              <a:t>QELabel – displays numeric/enum/text values</a:t>
            </a:r>
          </a:p>
          <a:p>
            <a:pPr lvl="1"/>
            <a:r>
              <a:rPr lang="en-AU" dirty="0" smtClean="0"/>
              <a:t>QEDescriptionLabel – like QELabel but different default property values</a:t>
            </a:r>
          </a:p>
          <a:p>
            <a:pPr lvl="1"/>
            <a:r>
              <a:rPr lang="en-AU" dirty="0" err="1" smtClean="0"/>
              <a:t>QEAnalogProgressBar</a:t>
            </a:r>
            <a:r>
              <a:rPr lang="en-AU" dirty="0" smtClean="0"/>
              <a:t> - graphical display of numerical values</a:t>
            </a:r>
          </a:p>
          <a:p>
            <a:pPr lvl="1"/>
            <a:r>
              <a:rPr lang="en-AU" dirty="0" smtClean="0"/>
              <a:t>QEBitStatus – graphical display of  bits of an integer values</a:t>
            </a:r>
          </a:p>
          <a:p>
            <a:pPr lvl="1"/>
            <a:r>
              <a:rPr lang="en-AU" dirty="0" smtClean="0"/>
              <a:t>QELCDNumber – displays numeric values</a:t>
            </a:r>
          </a:p>
          <a:p>
            <a:pPr lvl="1"/>
            <a:r>
              <a:rPr lang="en-AU" dirty="0" err="1" smtClean="0"/>
              <a:t>QEShape</a:t>
            </a:r>
            <a:r>
              <a:rPr lang="en-AU" dirty="0" smtClean="0"/>
              <a:t> – can use </a:t>
            </a:r>
            <a:r>
              <a:rPr lang="en-AU" dirty="0" err="1" smtClean="0"/>
              <a:t>upto</a:t>
            </a:r>
            <a:r>
              <a:rPr lang="en-AU" dirty="0" smtClean="0"/>
              <a:t> 6 PVs to control </a:t>
            </a:r>
            <a:r>
              <a:rPr lang="en-AU" dirty="0" err="1" smtClean="0"/>
              <a:t>upto</a:t>
            </a:r>
            <a:r>
              <a:rPr lang="en-AU" dirty="0" smtClean="0"/>
              <a:t> 6 attributes.</a:t>
            </a:r>
          </a:p>
          <a:p>
            <a:pPr lvl="1"/>
            <a:r>
              <a:rPr lang="en-AU" dirty="0" smtClean="0"/>
              <a:t>QESimpleShape -  fixed shape</a:t>
            </a:r>
            <a:r>
              <a:rPr lang="en-AU" dirty="0"/>
              <a:t>;</a:t>
            </a:r>
            <a:r>
              <a:rPr lang="en-AU" dirty="0" smtClean="0"/>
              <a:t> colour and/or text  from PV value.</a:t>
            </a:r>
          </a:p>
          <a:p>
            <a:pPr lvl="1"/>
            <a:r>
              <a:rPr lang="en-AU" dirty="0" smtClean="0"/>
              <a:t>QETable – tabular display of up-to 20 array PVs</a:t>
            </a:r>
          </a:p>
          <a:p>
            <a:pPr lvl="1"/>
            <a:r>
              <a:rPr lang="en-AU" dirty="0" smtClean="0"/>
              <a:t>QEPlot – graphical display of waveform or mini strip chart for a scalar.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4604581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9569" y="57151"/>
            <a:ext cx="11470481" cy="760996"/>
          </a:xfrm>
        </p:spPr>
        <p:txBody>
          <a:bodyPr/>
          <a:lstStyle/>
          <a:p>
            <a:r>
              <a:rPr lang="en-AU" dirty="0" smtClean="0"/>
              <a:t>Overview of control widgets – 1</a:t>
            </a:r>
            <a:br>
              <a:rPr lang="en-AU" dirty="0" smtClean="0"/>
            </a:br>
            <a:endParaRPr lang="en-AU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359569" y="914400"/>
            <a:ext cx="10515600" cy="5878286"/>
          </a:xfrm>
        </p:spPr>
        <p:txBody>
          <a:bodyPr>
            <a:normAutofit/>
          </a:bodyPr>
          <a:lstStyle/>
          <a:p>
            <a:r>
              <a:rPr lang="en-AU" dirty="0" smtClean="0"/>
              <a:t>QEAnalogSlider –  writes numeric float values – has an axis scale</a:t>
            </a:r>
          </a:p>
          <a:p>
            <a:r>
              <a:rPr lang="en-AU" dirty="0"/>
              <a:t>QECheckBox – writes "on"/"</a:t>
            </a:r>
            <a:r>
              <a:rPr lang="en-AU" dirty="0" smtClean="0"/>
              <a:t>off</a:t>
            </a:r>
            <a:r>
              <a:rPr lang="en-AU" dirty="0"/>
              <a:t>" </a:t>
            </a:r>
            <a:r>
              <a:rPr lang="en-AU" dirty="0" smtClean="0"/>
              <a:t>values – text or numeric.</a:t>
            </a:r>
          </a:p>
          <a:p>
            <a:r>
              <a:rPr lang="en-AU" dirty="0" smtClean="0"/>
              <a:t>QEPushButton – </a:t>
            </a:r>
            <a:r>
              <a:rPr lang="en-AU" dirty="0"/>
              <a:t>write on </a:t>
            </a:r>
            <a:r>
              <a:rPr lang="en-AU" dirty="0" smtClean="0"/>
              <a:t>click, press and/or </a:t>
            </a:r>
            <a:r>
              <a:rPr lang="en-AU" dirty="0"/>
              <a:t>release</a:t>
            </a:r>
            <a:endParaRPr lang="en-AU" dirty="0" smtClean="0"/>
          </a:p>
          <a:p>
            <a:r>
              <a:rPr lang="en-AU" dirty="0" smtClean="0"/>
              <a:t>QERadioButton - </a:t>
            </a:r>
            <a:r>
              <a:rPr lang="en-AU" dirty="0"/>
              <a:t>writes "on"/"off" values – text or numeric</a:t>
            </a:r>
            <a:r>
              <a:rPr lang="en-AU" dirty="0" smtClean="0"/>
              <a:t>.</a:t>
            </a:r>
          </a:p>
          <a:p>
            <a:pPr lvl="1"/>
            <a:r>
              <a:rPr lang="en-AU" dirty="0" smtClean="0"/>
              <a:t>All buttons can write to PV and/or open new gui file and/or execute program.</a:t>
            </a:r>
          </a:p>
          <a:p>
            <a:pPr lvl="1"/>
            <a:r>
              <a:rPr lang="en-AU" dirty="0"/>
              <a:t>Note: For the QE button widgets, when writing to a </a:t>
            </a:r>
            <a:r>
              <a:rPr lang="en-AU" dirty="0" err="1"/>
              <a:t>bo</a:t>
            </a:r>
            <a:r>
              <a:rPr lang="en-AU" dirty="0"/>
              <a:t>/mbbo record,</a:t>
            </a:r>
            <a:br>
              <a:rPr lang="en-AU" dirty="0"/>
            </a:br>
            <a:r>
              <a:rPr lang="en-AU" dirty="0"/>
              <a:t>the </a:t>
            </a:r>
            <a:r>
              <a:rPr lang="en-AU" b="1" dirty="0" err="1"/>
              <a:t>pressText</a:t>
            </a:r>
            <a:r>
              <a:rPr lang="en-AU" dirty="0"/>
              <a:t>, </a:t>
            </a:r>
            <a:r>
              <a:rPr lang="en-AU" b="1" dirty="0" err="1"/>
              <a:t>releaseText</a:t>
            </a:r>
            <a:r>
              <a:rPr lang="en-AU" dirty="0"/>
              <a:t>, </a:t>
            </a:r>
            <a:r>
              <a:rPr lang="en-AU" b="1" dirty="0" err="1"/>
              <a:t>clickText</a:t>
            </a:r>
            <a:r>
              <a:rPr lang="en-AU" dirty="0"/>
              <a:t> and </a:t>
            </a:r>
            <a:r>
              <a:rPr lang="en-AU" b="1" dirty="0" err="1"/>
              <a:t>clickChecktedText</a:t>
            </a:r>
            <a:r>
              <a:rPr lang="en-AU" dirty="0"/>
              <a:t/>
            </a:r>
            <a:br>
              <a:rPr lang="en-AU" dirty="0"/>
            </a:br>
            <a:r>
              <a:rPr lang="en-AU" dirty="0"/>
              <a:t>properties must exactly match the ZNAM,ONAM or </a:t>
            </a:r>
            <a:r>
              <a:rPr lang="en-AU" dirty="0" smtClean="0"/>
              <a:t>ZRST,ONST,TWST,THST </a:t>
            </a:r>
            <a:r>
              <a:rPr lang="en-AU" dirty="0" err="1" smtClean="0"/>
              <a:t>etc</a:t>
            </a:r>
            <a:r>
              <a:rPr lang="en-AU" dirty="0" smtClean="0"/>
              <a:t> </a:t>
            </a:r>
            <a:r>
              <a:rPr lang="en-AU" dirty="0"/>
              <a:t>… fields.</a:t>
            </a:r>
            <a:br>
              <a:rPr lang="en-AU" dirty="0"/>
            </a:br>
            <a:r>
              <a:rPr lang="en-AU" dirty="0"/>
              <a:t>Tip: set the format property to Integer, then the text can be ‘0’, ‘1, ‘2’ etc</a:t>
            </a:r>
            <a:r>
              <a:rPr lang="en-AU" dirty="0" smtClean="0"/>
              <a:t>.</a:t>
            </a:r>
          </a:p>
          <a:p>
            <a:r>
              <a:rPr lang="en-AU" dirty="0" smtClean="0"/>
              <a:t>QEComboBox – writes 1 of N integer values</a:t>
            </a:r>
          </a:p>
          <a:p>
            <a:pPr marL="457200" lvl="1" indent="0">
              <a:buNone/>
            </a:pPr>
            <a:endParaRPr lang="en-AU" dirty="0" smtClean="0"/>
          </a:p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5520840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9569" y="57151"/>
            <a:ext cx="11470481" cy="760996"/>
          </a:xfrm>
        </p:spPr>
        <p:txBody>
          <a:bodyPr/>
          <a:lstStyle/>
          <a:p>
            <a:r>
              <a:rPr lang="en-AU" dirty="0" smtClean="0"/>
              <a:t>Overview of control widgets - 2</a:t>
            </a:r>
            <a:endParaRPr lang="en-AU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359569" y="914400"/>
            <a:ext cx="10515600" cy="5878286"/>
          </a:xfrm>
        </p:spPr>
        <p:txBody>
          <a:bodyPr>
            <a:normAutofit/>
          </a:bodyPr>
          <a:lstStyle/>
          <a:p>
            <a:r>
              <a:rPr lang="en-AU" dirty="0" smtClean="0"/>
              <a:t>QEGeneralEdit – morphs </a:t>
            </a:r>
            <a:r>
              <a:rPr lang="en-AU" dirty="0"/>
              <a:t>into </a:t>
            </a:r>
            <a:r>
              <a:rPr lang="en-AU" dirty="0" smtClean="0"/>
              <a:t>“best" widget depending on PV data type</a:t>
            </a:r>
          </a:p>
          <a:p>
            <a:pPr lvl="1"/>
            <a:r>
              <a:rPr lang="en-AU" dirty="0" smtClean="0"/>
              <a:t>Designed for context menu edit option, but may be used in own form.</a:t>
            </a:r>
          </a:p>
          <a:p>
            <a:r>
              <a:rPr lang="en-AU" dirty="0" smtClean="0"/>
              <a:t>QELineEdit – general purpose value entry – text or numeric.</a:t>
            </a:r>
          </a:p>
          <a:p>
            <a:r>
              <a:rPr lang="en-AU" dirty="0" smtClean="0"/>
              <a:t>QENumericEdit – specialised numeric entry - decimal, hex or binary</a:t>
            </a:r>
          </a:p>
          <a:p>
            <a:r>
              <a:rPr lang="en-AU" dirty="0" smtClean="0"/>
              <a:t>QEPeriodic – specialised element/value(s)  selection.</a:t>
            </a:r>
          </a:p>
          <a:p>
            <a:r>
              <a:rPr lang="en-AU" dirty="0" smtClean="0"/>
              <a:t>QERadioGroup </a:t>
            </a:r>
            <a:r>
              <a:rPr lang="en-AU" dirty="0"/>
              <a:t>- </a:t>
            </a:r>
            <a:r>
              <a:rPr lang="en-AU" dirty="0" smtClean="0"/>
              <a:t>writes </a:t>
            </a:r>
            <a:r>
              <a:rPr lang="en-AU" dirty="0"/>
              <a:t>1 of N integer </a:t>
            </a:r>
            <a:r>
              <a:rPr lang="en-AU" dirty="0" smtClean="0"/>
              <a:t>values (0 to N-1)</a:t>
            </a:r>
          </a:p>
          <a:p>
            <a:pPr lvl="1"/>
            <a:r>
              <a:rPr lang="en-AU" dirty="0" smtClean="0"/>
              <a:t>QGroupBox plus a number of  a number of  </a:t>
            </a:r>
            <a:r>
              <a:rPr lang="en-AU" dirty="0" err="1" smtClean="0"/>
              <a:t>QRadioButtons</a:t>
            </a:r>
            <a:endParaRPr lang="en-AU" dirty="0" smtClean="0"/>
          </a:p>
          <a:p>
            <a:r>
              <a:rPr lang="en-AU" dirty="0" err="1" smtClean="0"/>
              <a:t>QESlider</a:t>
            </a:r>
            <a:r>
              <a:rPr lang="en-AU" dirty="0" smtClean="0"/>
              <a:t> - </a:t>
            </a:r>
            <a:r>
              <a:rPr lang="en-AU" dirty="0"/>
              <a:t>writes numeric </a:t>
            </a:r>
            <a:r>
              <a:rPr lang="en-AU" dirty="0" smtClean="0"/>
              <a:t>float values</a:t>
            </a:r>
          </a:p>
          <a:p>
            <a:r>
              <a:rPr lang="en-AU" dirty="0" err="1" smtClean="0"/>
              <a:t>QESpinBox</a:t>
            </a:r>
            <a:r>
              <a:rPr lang="en-AU" dirty="0" smtClean="0"/>
              <a:t> – writes </a:t>
            </a:r>
            <a:r>
              <a:rPr lang="en-AU" dirty="0"/>
              <a:t>numeric float </a:t>
            </a:r>
            <a:r>
              <a:rPr lang="en-AU" dirty="0" smtClean="0"/>
              <a:t>values</a:t>
            </a:r>
          </a:p>
          <a:p>
            <a:pPr lvl="1"/>
            <a:r>
              <a:rPr lang="en-AU" dirty="0" smtClean="0"/>
              <a:t>Based on </a:t>
            </a:r>
            <a:r>
              <a:rPr lang="en-AU" dirty="0" err="1" smtClean="0"/>
              <a:t>QDoubleSpinBox</a:t>
            </a:r>
            <a:endParaRPr lang="en-AU" dirty="0" smtClean="0"/>
          </a:p>
          <a:p>
            <a:pPr lvl="1"/>
            <a:endParaRPr lang="en-AU" dirty="0" smtClean="0"/>
          </a:p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5187583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9569" y="57151"/>
            <a:ext cx="11470481" cy="760996"/>
          </a:xfrm>
        </p:spPr>
        <p:txBody>
          <a:bodyPr/>
          <a:lstStyle/>
          <a:p>
            <a:r>
              <a:rPr lang="en-AU" dirty="0" smtClean="0"/>
              <a:t>Exercise 2 </a:t>
            </a:r>
            <a:endParaRPr lang="en-AU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359569" y="971550"/>
            <a:ext cx="10515600" cy="5535386"/>
          </a:xfrm>
        </p:spPr>
        <p:txBody>
          <a:bodyPr>
            <a:normAutofit/>
          </a:bodyPr>
          <a:lstStyle/>
          <a:p>
            <a:r>
              <a:rPr lang="en-AU" dirty="0" smtClean="0"/>
              <a:t>Create a form to monitor </a:t>
            </a:r>
            <a:r>
              <a:rPr lang="en-AU" dirty="0" smtClean="0"/>
              <a:t>and/or </a:t>
            </a:r>
            <a:r>
              <a:rPr lang="en-AU" dirty="0" smtClean="0"/>
              <a:t>write to the IOC’s PVs.</a:t>
            </a:r>
          </a:p>
          <a:p>
            <a:r>
              <a:rPr lang="en-AU" dirty="0" smtClean="0"/>
              <a:t>Note that designer is “live” with respect to monitoring</a:t>
            </a:r>
          </a:p>
          <a:p>
            <a:r>
              <a:rPr lang="en-AU" dirty="0" smtClean="0"/>
              <a:t>Save (regularly) to  ~/ui/exercise2.ui</a:t>
            </a:r>
          </a:p>
          <a:p>
            <a:r>
              <a:rPr lang="en-AU" dirty="0" smtClean="0"/>
              <a:t>To test,  </a:t>
            </a:r>
            <a:r>
              <a:rPr lang="en-AU" dirty="0"/>
              <a:t>try </a:t>
            </a:r>
            <a:r>
              <a:rPr lang="en-AU" dirty="0" smtClean="0"/>
              <a:t>“Form | Preview…" </a:t>
            </a:r>
            <a:r>
              <a:rPr lang="en-AU" dirty="0"/>
              <a:t>or </a:t>
            </a:r>
            <a:r>
              <a:rPr lang="en-AU" dirty="0" err="1" smtClean="0"/>
              <a:t>Ctrl+R</a:t>
            </a:r>
            <a:endParaRPr lang="en-AU" dirty="0" smtClean="0"/>
          </a:p>
          <a:p>
            <a:r>
              <a:rPr lang="en-AU" dirty="0" smtClean="0"/>
              <a:t>Set a form title using the  </a:t>
            </a:r>
            <a:r>
              <a:rPr lang="en-AU" b="1" dirty="0" err="1" smtClean="0"/>
              <a:t>windowTitle</a:t>
            </a:r>
            <a:r>
              <a:rPr lang="en-AU" dirty="0" smtClean="0"/>
              <a:t> property</a:t>
            </a:r>
          </a:p>
          <a:p>
            <a:r>
              <a:rPr lang="en-AU" dirty="0" smtClean="0"/>
              <a:t>Consider setting the </a:t>
            </a:r>
            <a:r>
              <a:rPr lang="en-AU" b="1" dirty="0" err="1" smtClean="0"/>
              <a:t>minimumSize</a:t>
            </a:r>
            <a:r>
              <a:rPr lang="en-AU" dirty="0" smtClean="0"/>
              <a:t> and </a:t>
            </a:r>
            <a:r>
              <a:rPr lang="en-AU" b="1" dirty="0" err="1" smtClean="0"/>
              <a:t>maximumSize</a:t>
            </a:r>
            <a:r>
              <a:rPr lang="en-AU" dirty="0" smtClean="0"/>
              <a:t> properties.</a:t>
            </a:r>
          </a:p>
          <a:p>
            <a:r>
              <a:rPr lang="en-AU" dirty="0" smtClean="0"/>
              <a:t>Be imaginative, have fun.</a:t>
            </a:r>
          </a:p>
          <a:p>
            <a:endParaRPr lang="en-AU" dirty="0" smtClean="0"/>
          </a:p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5257699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9569" y="57151"/>
            <a:ext cx="11470481" cy="760996"/>
          </a:xfrm>
        </p:spPr>
        <p:txBody>
          <a:bodyPr/>
          <a:lstStyle/>
          <a:p>
            <a:r>
              <a:rPr lang="en-AU" dirty="0" smtClean="0"/>
              <a:t>Using qegui to display your form </a:t>
            </a:r>
            <a:endParaRPr lang="en-AU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359569" y="971550"/>
            <a:ext cx="10515600" cy="5723164"/>
          </a:xfrm>
        </p:spPr>
        <p:txBody>
          <a:bodyPr/>
          <a:lstStyle/>
          <a:p>
            <a:r>
              <a:rPr lang="en-AU" dirty="0" smtClean="0"/>
              <a:t>Open a terminal</a:t>
            </a:r>
          </a:p>
          <a:p>
            <a:r>
              <a:rPr lang="en-AU" dirty="0" smtClean="0"/>
              <a:t>Run:   </a:t>
            </a:r>
            <a:r>
              <a:rPr lang="en-AU" sz="2400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qegui </a:t>
            </a:r>
            <a:r>
              <a:rPr lang="en-AU" sz="2400" dirty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~/</a:t>
            </a:r>
            <a:r>
              <a:rPr lang="en-AU" sz="2400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ui/exercise2.ui   ~/ui/</a:t>
            </a:r>
            <a:r>
              <a:rPr lang="en-AU" sz="2400" dirty="0" err="1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basic.ui</a:t>
            </a:r>
            <a:endParaRPr lang="en-AU" sz="2400" dirty="0" smtClean="0">
              <a:solidFill>
                <a:schemeClr val="accent1">
                  <a:lumMod val="75000"/>
                </a:schemeClr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AU" dirty="0" smtClean="0"/>
              <a:t>Features:</a:t>
            </a:r>
          </a:p>
          <a:p>
            <a:pPr lvl="1"/>
            <a:r>
              <a:rPr lang="en-AU" dirty="0" smtClean="0"/>
              <a:t>Default menu – this is configurable – do read the manual</a:t>
            </a:r>
          </a:p>
          <a:p>
            <a:pPr lvl="1"/>
            <a:r>
              <a:rPr lang="en-AU" dirty="0" smtClean="0"/>
              <a:t>Tool tip – PV name, </a:t>
            </a:r>
            <a:r>
              <a:rPr lang="en-AU" dirty="0" err="1" smtClean="0"/>
              <a:t>DESCription</a:t>
            </a:r>
            <a:r>
              <a:rPr lang="en-AU" dirty="0" smtClean="0"/>
              <a:t> and alarm severity</a:t>
            </a:r>
          </a:p>
          <a:p>
            <a:pPr lvl="1"/>
            <a:r>
              <a:rPr lang="en-AU" dirty="0" smtClean="0"/>
              <a:t>Middle click – PV name to paste buffer (like MEDM) and the status line</a:t>
            </a:r>
          </a:p>
          <a:p>
            <a:pPr lvl="1"/>
            <a:r>
              <a:rPr lang="en-AU" dirty="0" smtClean="0"/>
              <a:t>Rescale by</a:t>
            </a:r>
            <a:r>
              <a:rPr lang="en-AU" dirty="0"/>
              <a:t> Ctrl</a:t>
            </a:r>
            <a:r>
              <a:rPr lang="en-AU" dirty="0" smtClean="0"/>
              <a:t>+’+’,</a:t>
            </a:r>
            <a:r>
              <a:rPr lang="en-AU" dirty="0"/>
              <a:t> </a:t>
            </a:r>
            <a:r>
              <a:rPr lang="en-AU" dirty="0" smtClean="0"/>
              <a:t> Ctrl+’-’,  Ctrl+’0’ </a:t>
            </a:r>
          </a:p>
          <a:p>
            <a:pPr lvl="1"/>
            <a:r>
              <a:rPr lang="en-AU" dirty="0" smtClean="0"/>
              <a:t>Inbuilt screen capture</a:t>
            </a:r>
          </a:p>
          <a:p>
            <a:pPr lvl="1"/>
            <a:r>
              <a:rPr lang="en-AU" dirty="0" smtClean="0"/>
              <a:t>List all PV names</a:t>
            </a:r>
          </a:p>
          <a:p>
            <a:pPr lvl="1"/>
            <a:r>
              <a:rPr lang="en-AU" dirty="0" smtClean="0"/>
              <a:t>Saves configuration – exit and try  </a:t>
            </a:r>
            <a:r>
              <a:rPr lang="en-AU" dirty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qegui </a:t>
            </a:r>
            <a:r>
              <a:rPr lang="en-AU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–r </a:t>
            </a:r>
            <a:r>
              <a:rPr lang="en-AU" dirty="0" err="1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ExitSave</a:t>
            </a:r>
            <a:endParaRPr lang="en-AU" dirty="0" smtClean="0"/>
          </a:p>
          <a:p>
            <a:pPr lvl="1"/>
            <a:r>
              <a:rPr lang="en-AU" dirty="0" smtClean="0"/>
              <a:t>Context menu – right click bring up standard QE widget context menu.</a:t>
            </a:r>
          </a:p>
          <a:p>
            <a:pPr lvl="1"/>
            <a:r>
              <a:rPr lang="en-AU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qegui –h </a:t>
            </a:r>
            <a:r>
              <a:rPr lang="en-AU" dirty="0" smtClean="0"/>
              <a:t>  provides help information </a:t>
            </a:r>
            <a:endParaRPr lang="en-AU" dirty="0"/>
          </a:p>
          <a:p>
            <a:pPr lvl="1"/>
            <a:endParaRPr lang="en-AU" dirty="0" smtClean="0"/>
          </a:p>
          <a:p>
            <a:pPr lvl="1"/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5674594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9569" y="57151"/>
            <a:ext cx="11470481" cy="760996"/>
          </a:xfrm>
        </p:spPr>
        <p:txBody>
          <a:bodyPr/>
          <a:lstStyle/>
          <a:p>
            <a:r>
              <a:rPr lang="en-AU" dirty="0" smtClean="0"/>
              <a:t>Common context menu actions</a:t>
            </a:r>
            <a:endParaRPr lang="en-AU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359569" y="971550"/>
            <a:ext cx="10515600" cy="5429250"/>
          </a:xfrm>
        </p:spPr>
        <p:txBody>
          <a:bodyPr/>
          <a:lstStyle/>
          <a:p>
            <a:r>
              <a:rPr lang="en-AU" dirty="0" smtClean="0"/>
              <a:t>Most  QE widgets provide the following standard actions</a:t>
            </a:r>
          </a:p>
          <a:p>
            <a:pPr lvl="1"/>
            <a:r>
              <a:rPr lang="en-AU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Examine Properties </a:t>
            </a:r>
            <a:r>
              <a:rPr lang="en-AU" dirty="0" smtClean="0"/>
              <a:t>– launches the </a:t>
            </a:r>
            <a:r>
              <a:rPr lang="en-AU" dirty="0" err="1" smtClean="0"/>
              <a:t>QEPvPropeties</a:t>
            </a:r>
            <a:r>
              <a:rPr lang="en-AU" dirty="0" smtClean="0"/>
              <a:t> widget in own form</a:t>
            </a:r>
          </a:p>
          <a:p>
            <a:pPr lvl="2"/>
            <a:r>
              <a:rPr lang="en-AU" dirty="0" smtClean="0"/>
              <a:t>Shows all fields for know record types.</a:t>
            </a:r>
          </a:p>
          <a:p>
            <a:pPr lvl="1"/>
            <a:r>
              <a:rPr lang="en-AU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Plot in StripChart </a:t>
            </a:r>
            <a:r>
              <a:rPr lang="en-AU" dirty="0" smtClean="0"/>
              <a:t>– opens a new form with a QEStripChart widget</a:t>
            </a:r>
          </a:p>
          <a:p>
            <a:pPr lvl="2"/>
            <a:r>
              <a:rPr lang="en-AU" dirty="0" smtClean="0"/>
              <a:t>Additional PVs can be dragged or copy/pasted to the form.</a:t>
            </a:r>
          </a:p>
          <a:p>
            <a:pPr lvl="1"/>
            <a:r>
              <a:rPr lang="en-AU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Show in </a:t>
            </a:r>
            <a:r>
              <a:rPr lang="en-AU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ScratchPad</a:t>
            </a:r>
            <a:r>
              <a:rPr lang="en-A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</a:t>
            </a:r>
            <a:r>
              <a:rPr lang="en-AU" dirty="0"/>
              <a:t>– opens a new form with a QEStripChart </a:t>
            </a:r>
            <a:r>
              <a:rPr lang="en-AU" dirty="0" smtClean="0"/>
              <a:t>widget.</a:t>
            </a:r>
          </a:p>
          <a:p>
            <a:pPr lvl="2"/>
            <a:r>
              <a:rPr lang="en-AU" dirty="0" smtClean="0"/>
              <a:t>I find really useful during testing.</a:t>
            </a:r>
          </a:p>
          <a:p>
            <a:r>
              <a:rPr lang="en-AU" dirty="0" smtClean="0"/>
              <a:t>For array PVs we also get:</a:t>
            </a:r>
          </a:p>
          <a:p>
            <a:pPr lvl="1"/>
            <a:r>
              <a:rPr lang="en-A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Show in Plotter </a:t>
            </a:r>
            <a:r>
              <a:rPr lang="en-AU" dirty="0" smtClean="0"/>
              <a:t>– </a:t>
            </a:r>
            <a:r>
              <a:rPr lang="en-AU" dirty="0"/>
              <a:t>opens a new form with a </a:t>
            </a:r>
            <a:r>
              <a:rPr lang="en-AU" dirty="0" smtClean="0"/>
              <a:t>QEPlotter widget</a:t>
            </a:r>
          </a:p>
          <a:p>
            <a:pPr lvl="1"/>
            <a:r>
              <a:rPr lang="en-AU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Show as Histogram </a:t>
            </a:r>
            <a:r>
              <a:rPr lang="en-AU" dirty="0" smtClean="0"/>
              <a:t>-  </a:t>
            </a:r>
            <a:r>
              <a:rPr lang="en-AU" dirty="0"/>
              <a:t>opens a new form with a </a:t>
            </a:r>
            <a:r>
              <a:rPr lang="en-AU" dirty="0" smtClean="0"/>
              <a:t>QEWaveformHistogram widget</a:t>
            </a:r>
          </a:p>
          <a:p>
            <a:pPr lvl="1"/>
            <a:r>
              <a:rPr lang="en-A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Show </a:t>
            </a:r>
            <a:r>
              <a:rPr lang="en-AU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 Table </a:t>
            </a:r>
            <a:r>
              <a:rPr lang="en-AU" dirty="0" smtClean="0"/>
              <a:t>-  </a:t>
            </a:r>
            <a:r>
              <a:rPr lang="en-AU" dirty="0"/>
              <a:t>opens a new form with a </a:t>
            </a:r>
            <a:r>
              <a:rPr lang="en-AU" dirty="0" smtClean="0"/>
              <a:t>QETable widget.</a:t>
            </a:r>
            <a:endParaRPr lang="en-AU" dirty="0"/>
          </a:p>
          <a:p>
            <a:pPr lvl="1"/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9453742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4061" y="57151"/>
            <a:ext cx="11470481" cy="760996"/>
          </a:xfrm>
        </p:spPr>
        <p:txBody>
          <a:bodyPr/>
          <a:lstStyle/>
          <a:p>
            <a:r>
              <a:rPr lang="en-AU" dirty="0" smtClean="0"/>
              <a:t>Other qegui features - 1</a:t>
            </a:r>
            <a:endParaRPr lang="en-AU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359569" y="1134836"/>
            <a:ext cx="10515600" cy="5042127"/>
          </a:xfrm>
        </p:spPr>
        <p:txBody>
          <a:bodyPr/>
          <a:lstStyle/>
          <a:p>
            <a:r>
              <a:rPr lang="en-AU" dirty="0" smtClean="0"/>
              <a:t>Messaged Log… </a:t>
            </a:r>
          </a:p>
          <a:p>
            <a:pPr lvl="1"/>
            <a:r>
              <a:rPr lang="en-AU" dirty="0" smtClean="0"/>
              <a:t>Opens up the </a:t>
            </a:r>
            <a:r>
              <a:rPr lang="en-AU" dirty="0" err="1" smtClean="0"/>
              <a:t>QELog</a:t>
            </a:r>
            <a:r>
              <a:rPr lang="en-AU" dirty="0" smtClean="0"/>
              <a:t> widget – will only start logging one opened.</a:t>
            </a:r>
          </a:p>
          <a:p>
            <a:r>
              <a:rPr lang="en-AU" dirty="0" smtClean="0"/>
              <a:t>PV </a:t>
            </a:r>
            <a:r>
              <a:rPr lang="en-AU" dirty="0" err="1" smtClean="0"/>
              <a:t>LoadSave</a:t>
            </a:r>
            <a:r>
              <a:rPr lang="en-AU" dirty="0" smtClean="0"/>
              <a:t> ….</a:t>
            </a:r>
          </a:p>
          <a:p>
            <a:pPr lvl="1"/>
            <a:r>
              <a:rPr lang="en-AU" dirty="0" smtClean="0"/>
              <a:t>Opens a form holding a QEPvLoadSave widget</a:t>
            </a:r>
          </a:p>
          <a:p>
            <a:pPr lvl="1"/>
            <a:r>
              <a:rPr lang="en-AU" dirty="0" smtClean="0"/>
              <a:t>This provides a mean manage configured set of PV values (scalar or array)</a:t>
            </a:r>
          </a:p>
          <a:p>
            <a:pPr lvl="1"/>
            <a:r>
              <a:rPr lang="en-AU" dirty="0" smtClean="0"/>
              <a:t>Values can be read from/written to file</a:t>
            </a:r>
          </a:p>
          <a:p>
            <a:pPr lvl="1"/>
            <a:r>
              <a:rPr lang="en-AU" dirty="0" smtClean="0"/>
              <a:t>Values can be read from/written to the control system</a:t>
            </a:r>
          </a:p>
          <a:p>
            <a:pPr lvl="1"/>
            <a:r>
              <a:rPr lang="en-AU" dirty="0" smtClean="0"/>
              <a:t>Values can be retrieved from the archiver</a:t>
            </a:r>
          </a:p>
          <a:p>
            <a:pPr lvl="1"/>
            <a:r>
              <a:rPr lang="en-AU" dirty="0" smtClean="0"/>
              <a:t>Values can be moved from one “side” to the other “side”</a:t>
            </a:r>
          </a:p>
          <a:p>
            <a:pPr lvl="1"/>
            <a:r>
              <a:rPr lang="en-AU" dirty="0" smtClean="0"/>
              <a:t>Two set of values can be compared</a:t>
            </a:r>
          </a:p>
          <a:p>
            <a:pPr lvl="1"/>
            <a:r>
              <a:rPr lang="en-AU" dirty="0" smtClean="0"/>
              <a:t>Is hierarchical</a:t>
            </a:r>
          </a:p>
          <a:p>
            <a:pPr lvl="1"/>
            <a:endParaRPr lang="en-AU" dirty="0" smtClean="0"/>
          </a:p>
          <a:p>
            <a:pPr lvl="1"/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9660414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9569" y="57151"/>
            <a:ext cx="11470481" cy="760996"/>
          </a:xfrm>
        </p:spPr>
        <p:txBody>
          <a:bodyPr/>
          <a:lstStyle/>
          <a:p>
            <a:r>
              <a:rPr lang="en-AU" dirty="0" smtClean="0"/>
              <a:t>Other qegui features - 2</a:t>
            </a:r>
            <a:endParaRPr lang="en-AU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359569" y="1232807"/>
            <a:ext cx="10515600" cy="5053693"/>
          </a:xfrm>
        </p:spPr>
        <p:txBody>
          <a:bodyPr/>
          <a:lstStyle/>
          <a:p>
            <a:r>
              <a:rPr lang="en-AU" dirty="0" smtClean="0"/>
              <a:t>Archive Status…</a:t>
            </a:r>
          </a:p>
          <a:p>
            <a:pPr lvl="1"/>
            <a:r>
              <a:rPr lang="en-AU" dirty="0" smtClean="0"/>
              <a:t>Provides information about the Archive (CA or Archive Appliance)</a:t>
            </a:r>
          </a:p>
          <a:p>
            <a:r>
              <a:rPr lang="en-AU" dirty="0" smtClean="0"/>
              <a:t>Archive Name Search</a:t>
            </a:r>
          </a:p>
          <a:p>
            <a:pPr lvl="1"/>
            <a:r>
              <a:rPr lang="en-AU" dirty="0" smtClean="0"/>
              <a:t>Provides a less strict search capability</a:t>
            </a:r>
          </a:p>
          <a:p>
            <a:r>
              <a:rPr lang="en-AU" dirty="0" smtClean="0"/>
              <a:t>Save/Restore/Managed Configurations ….</a:t>
            </a:r>
          </a:p>
          <a:p>
            <a:pPr lvl="1"/>
            <a:r>
              <a:rPr lang="en-AU" dirty="0" smtClean="0"/>
              <a:t>Allows named form layout configurations to be saved</a:t>
            </a:r>
          </a:p>
          <a:p>
            <a:pPr lvl="1"/>
            <a:r>
              <a:rPr lang="en-AU" dirty="0" smtClean="0"/>
              <a:t>Special names: Default, AutoSave, </a:t>
            </a:r>
            <a:r>
              <a:rPr lang="en-AU" dirty="0" err="1" smtClean="0"/>
              <a:t>ExitSave</a:t>
            </a:r>
            <a:endParaRPr lang="en-AU" dirty="0" smtClean="0"/>
          </a:p>
          <a:p>
            <a:pPr lvl="1"/>
            <a:r>
              <a:rPr lang="en-AU" dirty="0" smtClean="0"/>
              <a:t>The latter can be inhibited using the –o </a:t>
            </a:r>
            <a:r>
              <a:rPr lang="en-AU" dirty="0" err="1" smtClean="0"/>
              <a:t>oprtion</a:t>
            </a:r>
            <a:endParaRPr lang="en-AU" dirty="0" smtClean="0"/>
          </a:p>
          <a:p>
            <a:pPr lvl="1"/>
            <a:r>
              <a:rPr lang="en-AU" dirty="0" smtClean="0"/>
              <a:t>A configuration can be restored using the  -r and –c options</a:t>
            </a:r>
          </a:p>
          <a:p>
            <a:pPr lvl="1"/>
            <a:endParaRPr lang="en-AU" dirty="0" smtClean="0"/>
          </a:p>
          <a:p>
            <a:pPr lvl="1"/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40270654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9569" y="57151"/>
            <a:ext cx="11470481" cy="760996"/>
          </a:xfrm>
        </p:spPr>
        <p:txBody>
          <a:bodyPr/>
          <a:lstStyle/>
          <a:p>
            <a:r>
              <a:rPr lang="en-AU" dirty="0" smtClean="0"/>
              <a:t>Other qegui features - 3</a:t>
            </a:r>
            <a:endParaRPr lang="en-AU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359569" y="971551"/>
            <a:ext cx="10515600" cy="5363936"/>
          </a:xfrm>
        </p:spPr>
        <p:txBody>
          <a:bodyPr/>
          <a:lstStyle/>
          <a:p>
            <a:r>
              <a:rPr lang="en-AU" dirty="0" smtClean="0"/>
              <a:t>User Level – allows different levels of access</a:t>
            </a:r>
          </a:p>
          <a:p>
            <a:pPr lvl="1"/>
            <a:r>
              <a:rPr lang="en-AU" dirty="0" smtClean="0"/>
              <a:t>Controlled by the </a:t>
            </a:r>
            <a:r>
              <a:rPr lang="en-AU" b="1" dirty="0" err="1" smtClean="0"/>
              <a:t>userLevelStyle</a:t>
            </a:r>
            <a:r>
              <a:rPr lang="en-AU" dirty="0" smtClean="0"/>
              <a:t>, </a:t>
            </a:r>
            <a:r>
              <a:rPr lang="en-AU" b="1" dirty="0" err="1" smtClean="0"/>
              <a:t>userLevelVisible</a:t>
            </a:r>
            <a:r>
              <a:rPr lang="en-AU" dirty="0" smtClean="0"/>
              <a:t> and </a:t>
            </a:r>
            <a:r>
              <a:rPr lang="en-AU" b="1" dirty="0" err="1" smtClean="0"/>
              <a:t>userLevelEnabled</a:t>
            </a:r>
            <a:r>
              <a:rPr lang="en-AU" dirty="0" smtClean="0"/>
              <a:t> properties.</a:t>
            </a:r>
          </a:p>
          <a:p>
            <a:pPr lvl="1"/>
            <a:r>
              <a:rPr lang="en-AU" dirty="0" smtClean="0"/>
              <a:t>Can be password protected.</a:t>
            </a:r>
          </a:p>
          <a:p>
            <a:pPr lvl="1"/>
            <a:r>
              <a:rPr lang="en-AU" dirty="0" smtClean="0"/>
              <a:t>QEFrame and QEGroupBox allow user level access to be set in “one spot”</a:t>
            </a:r>
          </a:p>
          <a:p>
            <a:pPr lvl="1"/>
            <a:r>
              <a:rPr lang="en-AU" dirty="0" smtClean="0"/>
              <a:t>Engineer user level adds “Edit PV” option to the standard context menu.</a:t>
            </a:r>
            <a:br>
              <a:rPr lang="en-AU" dirty="0" smtClean="0"/>
            </a:br>
            <a:endParaRPr lang="en-AU" dirty="0" smtClean="0"/>
          </a:p>
          <a:p>
            <a:r>
              <a:rPr lang="en-AU" dirty="0" smtClean="0"/>
              <a:t>Help About – provides useful information</a:t>
            </a:r>
          </a:p>
          <a:p>
            <a:pPr lvl="1"/>
            <a:r>
              <a:rPr lang="en-AU" dirty="0" smtClean="0"/>
              <a:t>Both compile tine and run time.</a:t>
            </a:r>
          </a:p>
          <a:p>
            <a:pPr lvl="1"/>
            <a:endParaRPr lang="en-AU" dirty="0" smtClean="0"/>
          </a:p>
          <a:p>
            <a:r>
              <a:rPr lang="en-AU" dirty="0" smtClean="0"/>
              <a:t>Windows – provides details about currently open windows</a:t>
            </a:r>
          </a:p>
          <a:p>
            <a:endParaRPr lang="en-AU" dirty="0" smtClean="0"/>
          </a:p>
          <a:p>
            <a:pPr lvl="1"/>
            <a:endParaRPr lang="en-AU" dirty="0" smtClean="0"/>
          </a:p>
          <a:p>
            <a:pPr lvl="1"/>
            <a:endParaRPr lang="en-AU" dirty="0" smtClean="0"/>
          </a:p>
          <a:p>
            <a:pPr lvl="1"/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997096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9569" y="57151"/>
            <a:ext cx="11470481" cy="760996"/>
          </a:xfrm>
        </p:spPr>
        <p:txBody>
          <a:bodyPr/>
          <a:lstStyle/>
          <a:p>
            <a:r>
              <a:rPr lang="en-AU" dirty="0" smtClean="0"/>
              <a:t>Widget wrap-up - 1</a:t>
            </a:r>
            <a:endParaRPr lang="en-AU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359569" y="971550"/>
            <a:ext cx="10515600" cy="5205413"/>
          </a:xfrm>
        </p:spPr>
        <p:txBody>
          <a:bodyPr/>
          <a:lstStyle/>
          <a:p>
            <a:r>
              <a:rPr lang="en-AU" dirty="0" smtClean="0"/>
              <a:t>Other common widgets</a:t>
            </a:r>
          </a:p>
          <a:p>
            <a:pPr lvl="1"/>
            <a:r>
              <a:rPr lang="en-AU" dirty="0" smtClean="0"/>
              <a:t>QEForm – allows one ui file to be embedded in another</a:t>
            </a:r>
          </a:p>
          <a:p>
            <a:pPr lvl="1"/>
            <a:r>
              <a:rPr lang="en-AU" dirty="0" smtClean="0"/>
              <a:t>QEFormGrid – allows a number of copies if a sub-form to be included.</a:t>
            </a:r>
          </a:p>
          <a:p>
            <a:pPr lvl="2"/>
            <a:r>
              <a:rPr lang="en-AU" dirty="0" smtClean="0"/>
              <a:t>Relies on regular PV naming</a:t>
            </a:r>
          </a:p>
          <a:p>
            <a:pPr lvl="1"/>
            <a:r>
              <a:rPr lang="en-AU" dirty="0" err="1" smtClean="0"/>
              <a:t>QESubstitutedLabel</a:t>
            </a:r>
            <a:r>
              <a:rPr lang="en-AU" dirty="0" smtClean="0"/>
              <a:t> – allows title/header label content to be substituted</a:t>
            </a:r>
          </a:p>
          <a:p>
            <a:pPr lvl="1"/>
            <a:r>
              <a:rPr lang="en-AU" dirty="0" smtClean="0"/>
              <a:t>QEMenuButton – provides a simplified QEPushButton like functionality</a:t>
            </a:r>
            <a:br>
              <a:rPr lang="en-AU" dirty="0" smtClean="0"/>
            </a:br>
            <a:r>
              <a:rPr lang="en-AU" dirty="0" smtClean="0"/>
              <a:t>for each menu entry</a:t>
            </a:r>
          </a:p>
          <a:p>
            <a:pPr lvl="2"/>
            <a:r>
              <a:rPr lang="en-AU" dirty="0" smtClean="0"/>
              <a:t>Open context menu in designer</a:t>
            </a:r>
          </a:p>
          <a:p>
            <a:pPr lvl="2"/>
            <a:r>
              <a:rPr lang="en-AU" dirty="0" smtClean="0"/>
              <a:t>Select  Edit Menu Info…</a:t>
            </a:r>
          </a:p>
          <a:p>
            <a:pPr lvl="1"/>
            <a:r>
              <a:rPr lang="en-AU" dirty="0" smtClean="0"/>
              <a:t>QEWaveformHistogram – used to present a single array PV</a:t>
            </a:r>
          </a:p>
          <a:p>
            <a:pPr lvl="1"/>
            <a:r>
              <a:rPr lang="en-AU" dirty="0" err="1" smtClean="0"/>
              <a:t>QEScalerHistorgram</a:t>
            </a:r>
            <a:r>
              <a:rPr lang="en-AU" dirty="0" smtClean="0"/>
              <a:t> – used to present up-to 120 scaler PVs</a:t>
            </a:r>
          </a:p>
          <a:p>
            <a:pPr lvl="1"/>
            <a:r>
              <a:rPr lang="en-AU" dirty="0" smtClean="0"/>
              <a:t>None-EPICS aware base class widgets – </a:t>
            </a:r>
            <a:r>
              <a:rPr lang="en-AU" dirty="0" err="1" smtClean="0"/>
              <a:t>QBitStatus</a:t>
            </a:r>
            <a:r>
              <a:rPr lang="en-AU" dirty="0" smtClean="0"/>
              <a:t>, </a:t>
            </a:r>
            <a:r>
              <a:rPr lang="en-AU" dirty="0" err="1" smtClean="0"/>
              <a:t>QSimpleShape</a:t>
            </a:r>
            <a:r>
              <a:rPr lang="en-AU" dirty="0" smtClean="0"/>
              <a:t> etc.</a:t>
            </a:r>
          </a:p>
          <a:p>
            <a:pPr lvl="2"/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9155006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9569" y="57151"/>
            <a:ext cx="11470481" cy="760996"/>
          </a:xfrm>
        </p:spPr>
        <p:txBody>
          <a:bodyPr/>
          <a:lstStyle/>
          <a:p>
            <a:r>
              <a:rPr lang="en-AU" dirty="0" smtClean="0"/>
              <a:t>Widget wrap-up - 2</a:t>
            </a:r>
            <a:endParaRPr lang="en-AU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359569" y="818148"/>
            <a:ext cx="10515600" cy="5876566"/>
          </a:xfrm>
        </p:spPr>
        <p:txBody>
          <a:bodyPr>
            <a:normAutofit/>
          </a:bodyPr>
          <a:lstStyle/>
          <a:p>
            <a:r>
              <a:rPr lang="en-AU" dirty="0" smtClean="0"/>
              <a:t>QELink</a:t>
            </a:r>
          </a:p>
          <a:p>
            <a:pPr lvl="1"/>
            <a:r>
              <a:rPr lang="en-AU" dirty="0" smtClean="0"/>
              <a:t>Receives a value via slot, makes a true/false decision, writes a value via a signal.</a:t>
            </a:r>
          </a:p>
          <a:p>
            <a:pPr lvl="2"/>
            <a:r>
              <a:rPr lang="en-AU" dirty="0" smtClean="0"/>
              <a:t>Use the Edit Signal/Slots view</a:t>
            </a:r>
          </a:p>
          <a:p>
            <a:pPr lvl="2"/>
            <a:r>
              <a:rPr lang="en-AU" dirty="0" smtClean="0"/>
              <a:t>Each QE widget typically signals </a:t>
            </a:r>
            <a:r>
              <a:rPr lang="en-AU" b="1" dirty="0" err="1" smtClean="0">
                <a:solidFill>
                  <a:schemeClr val="accent2">
                    <a:lumMod val="75000"/>
                  </a:schemeClr>
                </a:solidFill>
              </a:rPr>
              <a:t>dbConnectionChange</a:t>
            </a:r>
            <a:r>
              <a:rPr lang="en-AU" dirty="0" smtClean="0"/>
              <a:t> (bool) and </a:t>
            </a:r>
            <a:br>
              <a:rPr lang="en-AU" dirty="0" smtClean="0"/>
            </a:br>
            <a:r>
              <a:rPr lang="en-AU" b="1" dirty="0" err="1" smtClean="0">
                <a:solidFill>
                  <a:schemeClr val="accent2">
                    <a:lumMod val="75000"/>
                  </a:schemeClr>
                </a:solidFill>
              </a:rPr>
              <a:t>dbValueChanged</a:t>
            </a:r>
            <a:r>
              <a:rPr lang="en-AU" dirty="0" smtClean="0"/>
              <a:t> (int/long/bool/QString/double/</a:t>
            </a:r>
            <a:r>
              <a:rPr lang="en-AU" dirty="0" err="1" smtClean="0"/>
              <a:t>qlonglong</a:t>
            </a:r>
            <a:r>
              <a:rPr lang="en-AU" dirty="0" smtClean="0"/>
              <a:t>)</a:t>
            </a:r>
          </a:p>
          <a:p>
            <a:pPr lvl="2"/>
            <a:r>
              <a:rPr lang="en-AU" dirty="0" smtClean="0"/>
              <a:t>QELink accepts: int/long/bool/QString/double/</a:t>
            </a:r>
            <a:r>
              <a:rPr lang="en-AU" dirty="0" err="1" smtClean="0"/>
              <a:t>qlonglong</a:t>
            </a:r>
            <a:r>
              <a:rPr lang="en-AU" dirty="0" smtClean="0"/>
              <a:t/>
            </a:r>
            <a:br>
              <a:rPr lang="en-AU" dirty="0" smtClean="0"/>
            </a:br>
            <a:r>
              <a:rPr lang="en-AU" dirty="0" err="1" smtClean="0"/>
              <a:t>QElink</a:t>
            </a:r>
            <a:r>
              <a:rPr lang="en-AU" dirty="0" smtClean="0"/>
              <a:t> signals: </a:t>
            </a:r>
            <a:r>
              <a:rPr lang="en-AU" b="1" dirty="0" smtClean="0">
                <a:solidFill>
                  <a:schemeClr val="accent2">
                    <a:lumMod val="75000"/>
                  </a:schemeClr>
                </a:solidFill>
              </a:rPr>
              <a:t>out</a:t>
            </a:r>
            <a:r>
              <a:rPr lang="en-AU" dirty="0" smtClean="0"/>
              <a:t> (</a:t>
            </a:r>
            <a:r>
              <a:rPr lang="en-AU" dirty="0"/>
              <a:t>int/long/bool/QString/double/</a:t>
            </a:r>
            <a:r>
              <a:rPr lang="en-AU" dirty="0" err="1"/>
              <a:t>qlonglong</a:t>
            </a:r>
            <a:r>
              <a:rPr lang="en-AU" dirty="0" smtClean="0"/>
              <a:t>)</a:t>
            </a:r>
          </a:p>
          <a:p>
            <a:pPr lvl="1"/>
            <a:r>
              <a:rPr lang="en-AU" dirty="0" smtClean="0"/>
              <a:t>Can be used to provide a value or  control enabled, visible, style (colour, font)</a:t>
            </a:r>
          </a:p>
          <a:p>
            <a:r>
              <a:rPr lang="en-AU" dirty="0" smtClean="0"/>
              <a:t>QECalcout</a:t>
            </a:r>
          </a:p>
          <a:p>
            <a:pPr lvl="1"/>
            <a:r>
              <a:rPr lang="en-AU" dirty="0" smtClean="0"/>
              <a:t>Provides a much more comprehensive evaluation capability</a:t>
            </a:r>
          </a:p>
          <a:p>
            <a:pPr lvl="2"/>
            <a:r>
              <a:rPr lang="en-AU" dirty="0" smtClean="0"/>
              <a:t>Accepts </a:t>
            </a:r>
            <a:r>
              <a:rPr lang="en-AU" dirty="0" err="1" smtClean="0"/>
              <a:t>upto</a:t>
            </a:r>
            <a:r>
              <a:rPr lang="en-AU" dirty="0" smtClean="0"/>
              <a:t> 12 int or double inputs</a:t>
            </a:r>
          </a:p>
          <a:p>
            <a:pPr lvl="2"/>
            <a:r>
              <a:rPr lang="en-AU" dirty="0" smtClean="0"/>
              <a:t>Signals </a:t>
            </a:r>
            <a:r>
              <a:rPr lang="en-AU" b="1" dirty="0" smtClean="0">
                <a:solidFill>
                  <a:schemeClr val="accent2">
                    <a:lumMod val="75000"/>
                  </a:schemeClr>
                </a:solidFill>
              </a:rPr>
              <a:t>out</a:t>
            </a:r>
            <a:r>
              <a:rPr lang="en-AU" dirty="0" smtClean="0"/>
              <a:t> (</a:t>
            </a:r>
            <a:r>
              <a:rPr lang="en-AU" dirty="0"/>
              <a:t>int/long/bool/QString/double/</a:t>
            </a:r>
            <a:r>
              <a:rPr lang="en-AU" dirty="0" err="1"/>
              <a:t>qlonglong</a:t>
            </a:r>
            <a:r>
              <a:rPr lang="en-AU" dirty="0" smtClean="0"/>
              <a:t>)</a:t>
            </a:r>
          </a:p>
          <a:p>
            <a:pPr lvl="2"/>
            <a:r>
              <a:rPr lang="en-AU" dirty="0" smtClean="0"/>
              <a:t>Is the Qt equivalent of the calcout record</a:t>
            </a:r>
          </a:p>
          <a:p>
            <a:r>
              <a:rPr lang="en-AU" sz="2400" dirty="0" smtClean="0">
                <a:solidFill>
                  <a:schemeClr val="accent6">
                    <a:lumMod val="50000"/>
                  </a:schemeClr>
                </a:solidFill>
              </a:rPr>
              <a:t>Note: Mitigates need to create PVs just to support GUI, however do</a:t>
            </a:r>
            <a:br>
              <a:rPr lang="en-AU" sz="2400" dirty="0" smtClean="0">
                <a:solidFill>
                  <a:schemeClr val="accent6">
                    <a:lumMod val="50000"/>
                  </a:schemeClr>
                </a:solidFill>
              </a:rPr>
            </a:br>
            <a:r>
              <a:rPr lang="en-AU" sz="2400" dirty="0" smtClean="0">
                <a:solidFill>
                  <a:schemeClr val="accent6">
                    <a:lumMod val="50000"/>
                  </a:schemeClr>
                </a:solidFill>
              </a:rPr>
              <a:t>consider if should actually be done in and IOC.</a:t>
            </a:r>
          </a:p>
          <a:p>
            <a:pPr lvl="2"/>
            <a:endParaRPr lang="en-AU" dirty="0" smtClean="0"/>
          </a:p>
        </p:txBody>
      </p:sp>
    </p:spTree>
    <p:extLst>
      <p:ext uri="{BB962C8B-B14F-4D97-AF65-F5344CB8AC3E}">
        <p14:creationId xmlns:p14="http://schemas.microsoft.com/office/powerpoint/2010/main" val="18056193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9569" y="57151"/>
            <a:ext cx="11470481" cy="760996"/>
          </a:xfrm>
        </p:spPr>
        <p:txBody>
          <a:bodyPr/>
          <a:lstStyle/>
          <a:p>
            <a:r>
              <a:rPr lang="en-AU" dirty="0" smtClean="0"/>
              <a:t>Search Paths</a:t>
            </a:r>
            <a:endParaRPr lang="en-AU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359569" y="1004207"/>
            <a:ext cx="10515600" cy="5172756"/>
          </a:xfrm>
        </p:spPr>
        <p:txBody>
          <a:bodyPr/>
          <a:lstStyle/>
          <a:p>
            <a:r>
              <a:rPr lang="en-AU" dirty="0" smtClean="0"/>
              <a:t>EPICS Qt finds </a:t>
            </a:r>
            <a:r>
              <a:rPr lang="en-AU" dirty="0" err="1" smtClean="0"/>
              <a:t>ui</a:t>
            </a:r>
            <a:r>
              <a:rPr lang="en-AU" dirty="0" smtClean="0"/>
              <a:t> (and other) files using a search path.</a:t>
            </a:r>
          </a:p>
          <a:p>
            <a:pPr lvl="1"/>
            <a:r>
              <a:rPr lang="en-AU" dirty="0" smtClean="0"/>
              <a:t>This is similar to EDM (EDMDATAFILES) and MEDM (DISPLAYPATH)</a:t>
            </a:r>
          </a:p>
          <a:p>
            <a:r>
              <a:rPr lang="en-AU" dirty="0" smtClean="0"/>
              <a:t>EPICS Qt uses the QE_UI_PATH environment variable.</a:t>
            </a:r>
          </a:p>
          <a:p>
            <a:pPr lvl="1"/>
            <a:r>
              <a:rPr lang="en-AU" dirty="0" smtClean="0"/>
              <a:t>This is  a colon ( : ) </a:t>
            </a:r>
            <a:r>
              <a:rPr lang="en-AU" dirty="0" smtClean="0">
                <a:sym typeface="Wingdings" panose="05000000000000000000" pitchFamily="2" charset="2"/>
              </a:rPr>
              <a:t> separated list of directories on Linux. </a:t>
            </a:r>
          </a:p>
          <a:p>
            <a:pPr lvl="1"/>
            <a:r>
              <a:rPr lang="en-AU" dirty="0" smtClean="0">
                <a:sym typeface="Wingdings" panose="05000000000000000000" pitchFamily="2" charset="2"/>
              </a:rPr>
              <a:t>This is a space separated list on Windows</a:t>
            </a:r>
          </a:p>
          <a:p>
            <a:pPr lvl="1"/>
            <a:r>
              <a:rPr lang="en-AU" dirty="0" smtClean="0">
                <a:sym typeface="Wingdings" panose="05000000000000000000" pitchFamily="2" charset="2"/>
              </a:rPr>
              <a:t>Example:  </a:t>
            </a:r>
            <a:r>
              <a:rPr lang="en-AU" dirty="0" smtClean="0">
                <a:solidFill>
                  <a:schemeClr val="accent2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export QE_UI_PATH=“/home/</a:t>
            </a:r>
            <a:r>
              <a:rPr lang="en-AU" dirty="0" err="1" smtClean="0">
                <a:solidFill>
                  <a:schemeClr val="accent2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qtuser</a:t>
            </a:r>
            <a:r>
              <a:rPr lang="en-AU" dirty="0" smtClean="0">
                <a:solidFill>
                  <a:schemeClr val="accent2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/</a:t>
            </a:r>
            <a:r>
              <a:rPr lang="en-AU" dirty="0" err="1" smtClean="0">
                <a:solidFill>
                  <a:schemeClr val="accent2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ui</a:t>
            </a:r>
            <a:r>
              <a:rPr lang="en-AU" dirty="0" smtClean="0">
                <a:solidFill>
                  <a:schemeClr val="accent2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:/</a:t>
            </a:r>
            <a:r>
              <a:rPr lang="en-AU" dirty="0" err="1" smtClean="0">
                <a:solidFill>
                  <a:schemeClr val="accent2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gui</a:t>
            </a:r>
            <a:r>
              <a:rPr lang="en-AU" dirty="0" smtClean="0">
                <a:solidFill>
                  <a:schemeClr val="accent2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/common”</a:t>
            </a:r>
          </a:p>
          <a:p>
            <a:r>
              <a:rPr lang="en-AU" dirty="0" smtClean="0">
                <a:sym typeface="Wingdings" panose="05000000000000000000" pitchFamily="2" charset="2"/>
              </a:rPr>
              <a:t>The search path may also be specified using the -p  path command  line option</a:t>
            </a:r>
          </a:p>
          <a:p>
            <a:pPr lvl="1"/>
            <a:r>
              <a:rPr lang="en-AU" dirty="0" smtClean="0">
                <a:sym typeface="Wingdings" panose="05000000000000000000" pitchFamily="2" charset="2"/>
              </a:rPr>
              <a:t> The –p option and QE_UI_PATH data is merged, -p option takes precedence.</a:t>
            </a:r>
          </a:p>
          <a:p>
            <a:r>
              <a:rPr lang="en-AU" dirty="0" smtClean="0">
                <a:sym typeface="Wingdings" panose="05000000000000000000" pitchFamily="2" charset="2"/>
              </a:rPr>
              <a:t>Path search by passed for absolute path names and resource file names</a:t>
            </a:r>
          </a:p>
          <a:p>
            <a:pPr lvl="1"/>
            <a:endParaRPr lang="en-AU" dirty="0" smtClean="0"/>
          </a:p>
          <a:p>
            <a:pPr marL="457200" lvl="1" indent="0">
              <a:buNone/>
            </a:pP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0711826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9569" y="57151"/>
            <a:ext cx="11470481" cy="760996"/>
          </a:xfrm>
        </p:spPr>
        <p:txBody>
          <a:bodyPr/>
          <a:lstStyle/>
          <a:p>
            <a:r>
              <a:rPr lang="en-AU" dirty="0" smtClean="0"/>
              <a:t>Substitutions</a:t>
            </a:r>
            <a:endParaRPr lang="en-AU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359569" y="996043"/>
            <a:ext cx="10515600" cy="5180920"/>
          </a:xfrm>
        </p:spPr>
        <p:txBody>
          <a:bodyPr/>
          <a:lstStyle/>
          <a:p>
            <a:r>
              <a:rPr lang="en-AU" dirty="0" smtClean="0"/>
              <a:t>Substitutions  follows the usual EPICS format</a:t>
            </a:r>
          </a:p>
          <a:p>
            <a:pPr lvl="1"/>
            <a:r>
              <a:rPr lang="en-AU" dirty="0" smtClean="0"/>
              <a:t>Values are specified as key=value pairs, e.g.</a:t>
            </a:r>
            <a:br>
              <a:rPr lang="en-AU" dirty="0" smtClean="0"/>
            </a:br>
            <a:endParaRPr lang="en-AU" dirty="0" smtClean="0"/>
          </a:p>
          <a:p>
            <a:pPr lvl="2"/>
            <a:r>
              <a:rPr lang="en-AU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"</a:t>
            </a:r>
            <a:r>
              <a:rPr lang="en-AU" dirty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KEY=DEMO</a:t>
            </a:r>
            <a:r>
              <a:rPr lang="en-AU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en-AU" dirty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NUMBER=14"</a:t>
            </a:r>
            <a:r>
              <a:rPr lang="en-AU" dirty="0" smtClean="0"/>
              <a:t/>
            </a:r>
            <a:br>
              <a:rPr lang="en-AU" dirty="0" smtClean="0"/>
            </a:br>
            <a:endParaRPr lang="en-AU" dirty="0" smtClean="0"/>
          </a:p>
          <a:p>
            <a:pPr lvl="1"/>
            <a:r>
              <a:rPr lang="en-AU" dirty="0" smtClean="0"/>
              <a:t>Macros are embedded in </a:t>
            </a:r>
            <a:r>
              <a:rPr lang="en-AU" b="1" dirty="0" err="1" smtClean="0"/>
              <a:t>variableName</a:t>
            </a:r>
            <a:r>
              <a:rPr lang="en-AU" dirty="0" smtClean="0"/>
              <a:t> properties like this:</a:t>
            </a:r>
            <a:br>
              <a:rPr lang="en-AU" dirty="0" smtClean="0"/>
            </a:br>
            <a:endParaRPr lang="en-AU" dirty="0" smtClean="0"/>
          </a:p>
          <a:p>
            <a:pPr lvl="2"/>
            <a:r>
              <a:rPr lang="en-AU" b="1" dirty="0" err="1" smtClean="0"/>
              <a:t>variableName</a:t>
            </a:r>
            <a:r>
              <a:rPr lang="en-AU" dirty="0"/>
              <a:t> </a:t>
            </a:r>
            <a:r>
              <a:rPr lang="en-AU" dirty="0" smtClean="0"/>
              <a:t>:  </a:t>
            </a:r>
            <a:r>
              <a:rPr lang="en-AU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$(KEY):CURRENT_$(NUMBER).RBV</a:t>
            </a:r>
            <a:r>
              <a:rPr lang="en-AU" dirty="0" smtClean="0"/>
              <a:t/>
            </a:r>
            <a:br>
              <a:rPr lang="en-AU" dirty="0" smtClean="0"/>
            </a:br>
            <a:endParaRPr lang="en-AU" dirty="0" smtClean="0"/>
          </a:p>
          <a:p>
            <a:pPr lvl="1"/>
            <a:r>
              <a:rPr lang="en-AU" dirty="0" smtClean="0"/>
              <a:t>Other widgets can also use macro substitutions</a:t>
            </a:r>
          </a:p>
          <a:p>
            <a:pPr lvl="2"/>
            <a:r>
              <a:rPr lang="en-AU" b="1" dirty="0" err="1" smtClean="0"/>
              <a:t>labelText</a:t>
            </a:r>
            <a:r>
              <a:rPr lang="en-AU" dirty="0" smtClean="0"/>
              <a:t> – is available for the QESubstitutedLabel widget</a:t>
            </a:r>
          </a:p>
          <a:p>
            <a:pPr lvl="2"/>
            <a:r>
              <a:rPr lang="en-AU" b="1" dirty="0" err="1" smtClean="0"/>
              <a:t>substitutedLabel</a:t>
            </a:r>
            <a:r>
              <a:rPr lang="en-AU" dirty="0" smtClean="0"/>
              <a:t> – is available on the </a:t>
            </a:r>
            <a:r>
              <a:rPr lang="en-AU" dirty="0" err="1" smtClean="0"/>
              <a:t>QEGroupBox</a:t>
            </a:r>
            <a:r>
              <a:rPr lang="en-AU" dirty="0" smtClean="0"/>
              <a:t> widget.</a:t>
            </a:r>
          </a:p>
          <a:p>
            <a:pPr lvl="2"/>
            <a:endParaRPr lang="en-AU" dirty="0" smtClean="0"/>
          </a:p>
          <a:p>
            <a:pPr lvl="2"/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2939561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9569" y="57151"/>
            <a:ext cx="11470481" cy="760996"/>
          </a:xfrm>
        </p:spPr>
        <p:txBody>
          <a:bodyPr/>
          <a:lstStyle/>
          <a:p>
            <a:r>
              <a:rPr lang="en-AU" dirty="0" smtClean="0"/>
              <a:t>Setting substitution</a:t>
            </a:r>
            <a:endParaRPr lang="en-AU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359569" y="1004207"/>
            <a:ext cx="10515600" cy="5172756"/>
          </a:xfrm>
        </p:spPr>
        <p:txBody>
          <a:bodyPr/>
          <a:lstStyle/>
          <a:p>
            <a:r>
              <a:rPr lang="en-AU" dirty="0" smtClean="0"/>
              <a:t>Using the  -m  command line option:</a:t>
            </a:r>
          </a:p>
          <a:p>
            <a:pPr lvl="1"/>
            <a:r>
              <a:rPr lang="en-AU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qegui  -m "</a:t>
            </a:r>
            <a:r>
              <a:rPr lang="en-AU" dirty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KEY=DEMO</a:t>
            </a:r>
            <a:r>
              <a:rPr lang="en-AU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, NAME=Example"  </a:t>
            </a:r>
            <a:r>
              <a:rPr lang="en-AU" dirty="0" err="1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some_file.ui</a:t>
            </a:r>
            <a:endParaRPr lang="en-AU" dirty="0">
              <a:solidFill>
                <a:schemeClr val="accent1">
                  <a:lumMod val="75000"/>
                </a:schemeClr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AU" dirty="0" smtClean="0"/>
              <a:t>Macro values may also be set within the </a:t>
            </a:r>
            <a:r>
              <a:rPr lang="en-AU" b="1" dirty="0" err="1" smtClean="0"/>
              <a:t>prioritySubstitutions</a:t>
            </a:r>
            <a:r>
              <a:rPr lang="en-AU" dirty="0"/>
              <a:t> </a:t>
            </a:r>
            <a:r>
              <a:rPr lang="en-AU" dirty="0" smtClean="0"/>
              <a:t>property of the </a:t>
            </a:r>
            <a:r>
              <a:rPr lang="en-AU" dirty="0" err="1" smtClean="0"/>
              <a:t>QEPushButton</a:t>
            </a:r>
            <a:r>
              <a:rPr lang="en-AU" dirty="0" smtClean="0"/>
              <a:t> (and </a:t>
            </a:r>
            <a:r>
              <a:rPr lang="en-AU" dirty="0" err="1" smtClean="0"/>
              <a:t>QECheckBox</a:t>
            </a:r>
            <a:r>
              <a:rPr lang="en-AU" dirty="0"/>
              <a:t> </a:t>
            </a:r>
            <a:r>
              <a:rPr lang="en-AU" dirty="0" smtClean="0"/>
              <a:t>&amp; </a:t>
            </a:r>
            <a:r>
              <a:rPr lang="en-AU" dirty="0" err="1" smtClean="0"/>
              <a:t>QERadioButton</a:t>
            </a:r>
            <a:r>
              <a:rPr lang="en-AU" dirty="0" smtClean="0"/>
              <a:t>) widgets:</a:t>
            </a:r>
          </a:p>
          <a:p>
            <a:pPr lvl="1"/>
            <a:r>
              <a:rPr lang="en-AU" b="1" dirty="0" err="1" smtClean="0"/>
              <a:t>guiFile</a:t>
            </a:r>
            <a:r>
              <a:rPr lang="en-AU" dirty="0" smtClean="0"/>
              <a:t> property defines the </a:t>
            </a:r>
            <a:r>
              <a:rPr lang="en-AU" dirty="0" err="1" smtClean="0"/>
              <a:t>ui</a:t>
            </a:r>
            <a:r>
              <a:rPr lang="en-AU" dirty="0" smtClean="0"/>
              <a:t> file to be opened.</a:t>
            </a:r>
          </a:p>
          <a:p>
            <a:pPr lvl="1"/>
            <a:r>
              <a:rPr lang="en-AU" b="1" dirty="0" err="1" smtClean="0"/>
              <a:t>prioritySubstitutions</a:t>
            </a:r>
            <a:r>
              <a:rPr lang="en-AU" dirty="0" smtClean="0"/>
              <a:t>: defines </a:t>
            </a:r>
            <a:r>
              <a:rPr lang="en-AU" dirty="0" err="1" smtClean="0"/>
              <a:t>addtitonal</a:t>
            </a:r>
            <a:r>
              <a:rPr lang="en-AU" dirty="0" smtClean="0"/>
              <a:t> values, e.g. KEY=DEMO,NAME=Example</a:t>
            </a:r>
          </a:p>
          <a:p>
            <a:r>
              <a:rPr lang="en-AU" dirty="0" smtClean="0"/>
              <a:t>Substitutions accumulate, i.e. </a:t>
            </a:r>
          </a:p>
          <a:p>
            <a:pPr lvl="1"/>
            <a:r>
              <a:rPr lang="en-AU" dirty="0" smtClean="0"/>
              <a:t>the </a:t>
            </a:r>
            <a:r>
              <a:rPr lang="en-AU" b="1" dirty="0" err="1"/>
              <a:t>prioritySubstitutions</a:t>
            </a:r>
            <a:r>
              <a:rPr lang="en-AU" dirty="0"/>
              <a:t> </a:t>
            </a:r>
            <a:r>
              <a:rPr lang="en-AU" dirty="0" smtClean="0"/>
              <a:t> values are merged with any -m  option values.</a:t>
            </a:r>
          </a:p>
          <a:p>
            <a:pPr lvl="1"/>
            <a:r>
              <a:rPr lang="en-AU" dirty="0" smtClean="0"/>
              <a:t>The new form may also contain a </a:t>
            </a:r>
            <a:r>
              <a:rPr lang="en-AU" dirty="0" err="1" smtClean="0"/>
              <a:t>QEPushButton</a:t>
            </a:r>
            <a:r>
              <a:rPr lang="en-AU" dirty="0" smtClean="0"/>
              <a:t> with own </a:t>
            </a:r>
            <a:r>
              <a:rPr lang="en-AU" b="1" dirty="0" err="1"/>
              <a:t>prioritySubstitutions</a:t>
            </a:r>
            <a:r>
              <a:rPr lang="en-AU" dirty="0"/>
              <a:t> </a:t>
            </a:r>
            <a:r>
              <a:rPr lang="en-AU" dirty="0" smtClean="0"/>
              <a:t> that opens a third form – all three sets of macro definitions are merged.</a:t>
            </a:r>
          </a:p>
          <a:p>
            <a:pPr lvl="1"/>
            <a:r>
              <a:rPr lang="en-AU" dirty="0" smtClean="0"/>
              <a:t>Note: the path to a form may lead to different substitutions.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3890340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9569" y="57151"/>
            <a:ext cx="11470481" cy="760996"/>
          </a:xfrm>
        </p:spPr>
        <p:txBody>
          <a:bodyPr/>
          <a:lstStyle/>
          <a:p>
            <a:r>
              <a:rPr lang="en-AU" dirty="0" smtClean="0"/>
              <a:t>Exercise 3</a:t>
            </a:r>
            <a:endParaRPr lang="en-AU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359569" y="1034041"/>
            <a:ext cx="10515600" cy="5042019"/>
          </a:xfrm>
        </p:spPr>
        <p:txBody>
          <a:bodyPr/>
          <a:lstStyle/>
          <a:p>
            <a:r>
              <a:rPr lang="en-AU" dirty="0" smtClean="0"/>
              <a:t>Create </a:t>
            </a:r>
            <a:r>
              <a:rPr lang="en-AU" dirty="0"/>
              <a:t>~/</a:t>
            </a:r>
            <a:r>
              <a:rPr lang="en-AU" dirty="0" err="1" smtClean="0"/>
              <a:t>ui</a:t>
            </a:r>
            <a:r>
              <a:rPr lang="en-AU" dirty="0" smtClean="0"/>
              <a:t>/exercise3.ui</a:t>
            </a:r>
          </a:p>
          <a:p>
            <a:r>
              <a:rPr lang="en-AU" dirty="0" smtClean="0"/>
              <a:t>Modify the ~/</a:t>
            </a:r>
            <a:r>
              <a:rPr lang="en-AU" dirty="0" err="1" smtClean="0"/>
              <a:t>ui</a:t>
            </a:r>
            <a:r>
              <a:rPr lang="en-AU" dirty="0" smtClean="0"/>
              <a:t>/exersise2.ui to replace all instances of </a:t>
            </a:r>
            <a:r>
              <a:rPr lang="en-AU" b="1" dirty="0" smtClean="0"/>
              <a:t>DEMO</a:t>
            </a:r>
            <a:r>
              <a:rPr lang="en-AU" dirty="0" smtClean="0"/>
              <a:t> with a macro, e.g. ‘</a:t>
            </a:r>
            <a:r>
              <a:rPr lang="en-AU" b="1" dirty="0" smtClean="0"/>
              <a:t>$(NAME)</a:t>
            </a:r>
            <a:r>
              <a:rPr lang="en-AU" dirty="0" smtClean="0"/>
              <a:t>’ </a:t>
            </a:r>
          </a:p>
          <a:p>
            <a:r>
              <a:rPr lang="en-AU" dirty="0" smtClean="0"/>
              <a:t>Add a QESubstitutedLabel - set </a:t>
            </a:r>
            <a:r>
              <a:rPr lang="en-AU" b="1" dirty="0" err="1" smtClean="0"/>
              <a:t>labelText</a:t>
            </a:r>
            <a:r>
              <a:rPr lang="en-AU" dirty="0" smtClean="0"/>
              <a:t> property to some text </a:t>
            </a:r>
            <a:r>
              <a:rPr lang="en-AU" dirty="0"/>
              <a:t>including </a:t>
            </a:r>
            <a:r>
              <a:rPr lang="en-AU" dirty="0" smtClean="0"/>
              <a:t> </a:t>
            </a:r>
            <a:r>
              <a:rPr lang="en-AU" dirty="0"/>
              <a:t>‘</a:t>
            </a:r>
            <a:r>
              <a:rPr lang="en-AU" b="1" dirty="0"/>
              <a:t>$(NAME</a:t>
            </a:r>
            <a:r>
              <a:rPr lang="en-AU" b="1" dirty="0" smtClean="0"/>
              <a:t>)’ </a:t>
            </a:r>
            <a:endParaRPr lang="en-AU" dirty="0" smtClean="0"/>
          </a:p>
          <a:p>
            <a:r>
              <a:rPr lang="en-AU" dirty="0" smtClean="0"/>
              <a:t>Save as </a:t>
            </a:r>
            <a:r>
              <a:rPr lang="en-AU" dirty="0"/>
              <a:t>~/</a:t>
            </a:r>
            <a:r>
              <a:rPr lang="en-AU" dirty="0" err="1" smtClean="0"/>
              <a:t>ui</a:t>
            </a:r>
            <a:r>
              <a:rPr lang="en-AU" dirty="0" smtClean="0"/>
              <a:t>/exercise3.ui </a:t>
            </a:r>
          </a:p>
          <a:p>
            <a:r>
              <a:rPr lang="en-AU" dirty="0" smtClean="0"/>
              <a:t>Run</a:t>
            </a:r>
            <a:br>
              <a:rPr lang="en-AU" dirty="0" smtClean="0"/>
            </a:br>
            <a:r>
              <a:rPr lang="en-AU" dirty="0" smtClean="0"/>
              <a:t>    </a:t>
            </a:r>
            <a:r>
              <a:rPr lang="en-AU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qegui  -m </a:t>
            </a:r>
            <a:r>
              <a:rPr lang="en-AU" dirty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"NAME=DEMO"</a:t>
            </a:r>
            <a:r>
              <a:rPr lang="en-AU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AU" dirty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~/</a:t>
            </a:r>
            <a:r>
              <a:rPr lang="en-AU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ui/exersise3.ui</a:t>
            </a:r>
          </a:p>
          <a:p>
            <a:endParaRPr lang="en-AU" dirty="0" smtClean="0"/>
          </a:p>
          <a:p>
            <a:pPr lvl="1"/>
            <a:endParaRPr lang="en-AU" dirty="0" smtClean="0">
              <a:solidFill>
                <a:schemeClr val="accent1">
                  <a:lumMod val="75000"/>
                </a:schemeClr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lvl="1"/>
            <a:endParaRPr lang="en-AU" dirty="0" smtClean="0"/>
          </a:p>
          <a:p>
            <a:pPr marL="0" indent="0">
              <a:buNone/>
            </a:pPr>
            <a:endParaRPr lang="en-AU" dirty="0"/>
          </a:p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5757495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9569" y="57151"/>
            <a:ext cx="11470481" cy="760996"/>
          </a:xfrm>
        </p:spPr>
        <p:txBody>
          <a:bodyPr/>
          <a:lstStyle/>
          <a:p>
            <a:r>
              <a:rPr lang="en-AU" dirty="0" smtClean="0"/>
              <a:t>Exercise 4</a:t>
            </a:r>
            <a:endParaRPr lang="en-AU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359569" y="1042586"/>
            <a:ext cx="10515600" cy="5067657"/>
          </a:xfrm>
        </p:spPr>
        <p:txBody>
          <a:bodyPr/>
          <a:lstStyle/>
          <a:p>
            <a:r>
              <a:rPr lang="en-AU" dirty="0" smtClean="0"/>
              <a:t>Create a new form </a:t>
            </a:r>
            <a:r>
              <a:rPr lang="en-AU" dirty="0"/>
              <a:t>~/</a:t>
            </a:r>
            <a:r>
              <a:rPr lang="en-AU" dirty="0" smtClean="0"/>
              <a:t>ui/exercise4.ui with two (or more) QEPushButtons</a:t>
            </a:r>
          </a:p>
          <a:p>
            <a:r>
              <a:rPr lang="en-AU" dirty="0" smtClean="0"/>
              <a:t>Define the </a:t>
            </a:r>
            <a:r>
              <a:rPr lang="en-AU" b="1" dirty="0" err="1" smtClean="0"/>
              <a:t>guiFile</a:t>
            </a:r>
            <a:r>
              <a:rPr lang="en-AU" dirty="0" smtClean="0"/>
              <a:t> and </a:t>
            </a:r>
            <a:r>
              <a:rPr lang="en-AU" b="1" dirty="0" err="1" smtClean="0"/>
              <a:t>prioritySubstitutions</a:t>
            </a:r>
            <a:r>
              <a:rPr lang="en-AU" dirty="0" smtClean="0"/>
              <a:t> properties.</a:t>
            </a:r>
          </a:p>
          <a:p>
            <a:r>
              <a:rPr lang="en-AU" dirty="0" smtClean="0"/>
              <a:t>Also specify the </a:t>
            </a:r>
            <a:r>
              <a:rPr lang="en-AU" b="1" dirty="0" err="1" smtClean="0"/>
              <a:t>creationOption</a:t>
            </a:r>
            <a:r>
              <a:rPr lang="en-AU" dirty="0" smtClean="0"/>
              <a:t> property – suggest </a:t>
            </a:r>
            <a:r>
              <a:rPr lang="en-AU" dirty="0" err="1" smtClean="0"/>
              <a:t>NewWindow</a:t>
            </a:r>
            <a:endParaRPr lang="en-AU" dirty="0" smtClean="0"/>
          </a:p>
          <a:p>
            <a:r>
              <a:rPr lang="en-AU" dirty="0" smtClean="0"/>
              <a:t>Set NAME to DEMO and XXXX respectively</a:t>
            </a:r>
          </a:p>
          <a:p>
            <a:r>
              <a:rPr lang="en-AU" dirty="0" smtClean="0"/>
              <a:t>Modify the IOC substitution file: </a:t>
            </a:r>
            <a:r>
              <a:rPr lang="en-AU" sz="2400" dirty="0" smtClean="0">
                <a:solidFill>
                  <a:schemeClr val="accent2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/home/</a:t>
            </a:r>
            <a:r>
              <a:rPr lang="en-AU" sz="2400" dirty="0" err="1" smtClean="0">
                <a:solidFill>
                  <a:schemeClr val="accent2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qtuser</a:t>
            </a:r>
            <a:r>
              <a:rPr lang="en-AU" sz="2400" dirty="0" smtClean="0">
                <a:solidFill>
                  <a:schemeClr val="accent2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/ioc/</a:t>
            </a:r>
            <a:r>
              <a:rPr lang="en-AU" sz="2400" dirty="0" err="1" smtClean="0">
                <a:solidFill>
                  <a:schemeClr val="accent2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Demo_IOCApp</a:t>
            </a:r>
            <a:r>
              <a:rPr lang="en-AU" sz="2400" dirty="0" smtClean="0">
                <a:solidFill>
                  <a:schemeClr val="accent2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/Db/</a:t>
            </a:r>
            <a:r>
              <a:rPr lang="en-AU" sz="2400" dirty="0" err="1" smtClean="0">
                <a:solidFill>
                  <a:schemeClr val="accent2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xxx.substitutions</a:t>
            </a:r>
            <a:r>
              <a:rPr lang="en-AU" sz="2400" dirty="0" smtClean="0">
                <a:solidFill>
                  <a:schemeClr val="accent2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/>
            </a:r>
            <a:br>
              <a:rPr lang="en-AU" sz="2400" dirty="0" smtClean="0">
                <a:solidFill>
                  <a:schemeClr val="accent2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AU" sz="2400" dirty="0" smtClean="0">
                <a:solidFill>
                  <a:schemeClr val="accent2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/>
            </a:r>
            <a:br>
              <a:rPr lang="en-AU" sz="2400" dirty="0" smtClean="0">
                <a:solidFill>
                  <a:schemeClr val="accent2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AU" sz="2400" dirty="0" smtClean="0"/>
              <a:t>to add additional sets of PVs</a:t>
            </a:r>
            <a:endParaRPr lang="en-AU" sz="2400" dirty="0" smtClean="0">
              <a:solidFill>
                <a:schemeClr val="accent2">
                  <a:lumMod val="50000"/>
                </a:schemeClr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AU" dirty="0" smtClean="0"/>
              <a:t>Remake and restart the IOC.</a:t>
            </a:r>
          </a:p>
          <a:p>
            <a:r>
              <a:rPr lang="en-AU" dirty="0"/>
              <a:t>Run</a:t>
            </a:r>
            <a:br>
              <a:rPr lang="en-AU" dirty="0"/>
            </a:br>
            <a:r>
              <a:rPr lang="en-AU" dirty="0"/>
              <a:t>    </a:t>
            </a:r>
            <a:r>
              <a:rPr lang="en-AU" dirty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qegui </a:t>
            </a:r>
            <a:r>
              <a:rPr lang="en-AU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~/ui/exercise4.ui</a:t>
            </a:r>
            <a:endParaRPr lang="en-AU" dirty="0">
              <a:solidFill>
                <a:schemeClr val="accent1">
                  <a:lumMod val="75000"/>
                </a:schemeClr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en-AU" dirty="0" smtClean="0">
              <a:solidFill>
                <a:schemeClr val="accent2">
                  <a:lumMod val="50000"/>
                </a:schemeClr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en-AU" dirty="0" smtClean="0"/>
          </a:p>
          <a:p>
            <a:pPr lvl="1"/>
            <a:endParaRPr lang="en-AU" dirty="0" smtClean="0">
              <a:solidFill>
                <a:schemeClr val="accent1">
                  <a:lumMod val="75000"/>
                </a:schemeClr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lvl="1"/>
            <a:endParaRPr lang="en-AU" dirty="0" smtClean="0"/>
          </a:p>
          <a:p>
            <a:pPr marL="0" indent="0">
              <a:buNone/>
            </a:pPr>
            <a:endParaRPr lang="en-AU" dirty="0"/>
          </a:p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5000820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9569" y="57151"/>
            <a:ext cx="11470481" cy="760996"/>
          </a:xfrm>
        </p:spPr>
        <p:txBody>
          <a:bodyPr/>
          <a:lstStyle/>
          <a:p>
            <a:r>
              <a:rPr lang="en-AU" dirty="0" smtClean="0"/>
              <a:t>Customisation</a:t>
            </a:r>
            <a:endParaRPr lang="en-AU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359569" y="1004207"/>
            <a:ext cx="10515600" cy="5422230"/>
          </a:xfrm>
        </p:spPr>
        <p:txBody>
          <a:bodyPr/>
          <a:lstStyle/>
          <a:p>
            <a:r>
              <a:rPr lang="en-AU" dirty="0" smtClean="0"/>
              <a:t>The layout of  qegui’s menus (and toolbar) may be customised to suit your specific application needs, i.e. reordering, adding and/or removing menu items</a:t>
            </a:r>
          </a:p>
          <a:p>
            <a:r>
              <a:rPr lang="en-AU" dirty="0" smtClean="0"/>
              <a:t>The customisation is specified in an xml file.  qegui comes with an in-built default customisation resource file.</a:t>
            </a:r>
          </a:p>
          <a:p>
            <a:r>
              <a:rPr lang="en-AU" dirty="0" smtClean="0"/>
              <a:t>The customisation file and customisation name can be specified using </a:t>
            </a:r>
            <a:br>
              <a:rPr lang="en-AU" dirty="0" smtClean="0"/>
            </a:br>
            <a:r>
              <a:rPr lang="en-AU" dirty="0" smtClean="0"/>
              <a:t>the –w, -n and –d command line options.</a:t>
            </a:r>
          </a:p>
          <a:p>
            <a:r>
              <a:rPr lang="en-AU" dirty="0" smtClean="0"/>
              <a:t>The customisation name may also be specified in a </a:t>
            </a:r>
            <a:r>
              <a:rPr lang="en-AU" dirty="0" err="1" smtClean="0"/>
              <a:t>QEPushButton’s</a:t>
            </a:r>
            <a:r>
              <a:rPr lang="en-AU" dirty="0" smtClean="0"/>
              <a:t> </a:t>
            </a:r>
            <a:r>
              <a:rPr lang="en-AU" b="1" dirty="0" err="1" smtClean="0"/>
              <a:t>customisationName</a:t>
            </a:r>
            <a:r>
              <a:rPr lang="en-AU" dirty="0" smtClean="0"/>
              <a:t> property – different  windows can have a different look and feel.</a:t>
            </a:r>
          </a:p>
          <a:p>
            <a:r>
              <a:rPr lang="en-AU" b="1" dirty="0" smtClean="0"/>
              <a:t>Do</a:t>
            </a:r>
            <a:r>
              <a:rPr lang="en-AU" dirty="0" smtClean="0"/>
              <a:t> read the documentation</a:t>
            </a:r>
            <a:r>
              <a:rPr lang="en-AU" dirty="0"/>
              <a:t>: QE_QEGuiAndUserInterfaceDesign.pdf</a:t>
            </a:r>
            <a:endParaRPr lang="en-AU" dirty="0" smtClean="0"/>
          </a:p>
        </p:txBody>
      </p:sp>
    </p:spTree>
    <p:extLst>
      <p:ext uri="{BB962C8B-B14F-4D97-AF65-F5344CB8AC3E}">
        <p14:creationId xmlns:p14="http://schemas.microsoft.com/office/powerpoint/2010/main" val="9385484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9569" y="57151"/>
            <a:ext cx="11470481" cy="760996"/>
          </a:xfrm>
        </p:spPr>
        <p:txBody>
          <a:bodyPr/>
          <a:lstStyle/>
          <a:p>
            <a:r>
              <a:rPr lang="en-AU" dirty="0" smtClean="0"/>
              <a:t>Exercise 5 – a simple customisation</a:t>
            </a:r>
            <a:endParaRPr lang="en-AU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359569" y="1004207"/>
            <a:ext cx="10515600" cy="5172756"/>
          </a:xfrm>
        </p:spPr>
        <p:txBody>
          <a:bodyPr/>
          <a:lstStyle/>
          <a:p>
            <a:pPr marL="0" indent="0">
              <a:buNone/>
            </a:pPr>
            <a:r>
              <a:rPr lang="en-AU" sz="2000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cd test</a:t>
            </a:r>
            <a:br>
              <a:rPr lang="en-AU" sz="2000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AU" sz="2000" dirty="0" err="1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cp</a:t>
            </a:r>
            <a:r>
              <a:rPr lang="en-AU" sz="2000" dirty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~/</a:t>
            </a:r>
            <a:r>
              <a:rPr lang="en-AU" sz="2000" dirty="0" err="1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qe</a:t>
            </a:r>
            <a:r>
              <a:rPr lang="en-AU" sz="2000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/qegui/</a:t>
            </a:r>
            <a:r>
              <a:rPr lang="en-AU" sz="2000" dirty="0" err="1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qeguiApp</a:t>
            </a:r>
            <a:r>
              <a:rPr lang="en-AU" sz="2000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/project/</a:t>
            </a:r>
            <a:r>
              <a:rPr lang="en-AU" sz="2000" dirty="0" err="1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src</a:t>
            </a:r>
            <a:r>
              <a:rPr lang="en-AU" sz="2000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/QEGuiCustomisationDefault.xml \</a:t>
            </a:r>
            <a:br>
              <a:rPr lang="en-AU" sz="2000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AU" sz="2000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test.xml</a:t>
            </a:r>
            <a:br>
              <a:rPr lang="en-AU" sz="2000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</a:br>
            <a:endParaRPr lang="en-AU" dirty="0" smtClean="0"/>
          </a:p>
          <a:p>
            <a:pPr marL="0" indent="0">
              <a:buNone/>
            </a:pPr>
            <a:r>
              <a:rPr lang="en-AU" dirty="0" smtClean="0"/>
              <a:t>Using  vi or kwrite edit test.xml. </a:t>
            </a:r>
          </a:p>
          <a:p>
            <a:pPr marL="0" indent="0">
              <a:buNone/>
            </a:pPr>
            <a:r>
              <a:rPr lang="en-AU" dirty="0"/>
              <a:t>Modify the "</a:t>
            </a:r>
            <a:r>
              <a:rPr lang="en-AU" dirty="0" err="1"/>
              <a:t>QEGui_Default</a:t>
            </a:r>
            <a:r>
              <a:rPr lang="en-AU" dirty="0"/>
              <a:t>" section </a:t>
            </a:r>
            <a:r>
              <a:rPr lang="en-AU" dirty="0" smtClean="0"/>
              <a:t>(about 10 lines from bottom, and insert a new </a:t>
            </a:r>
            <a:r>
              <a:rPr lang="en-AU" b="1" dirty="0" err="1" smtClean="0"/>
              <a:t>IncludeCustiomisation</a:t>
            </a:r>
            <a:r>
              <a:rPr lang="en-AU" dirty="0" smtClean="0"/>
              <a:t> section:</a:t>
            </a:r>
          </a:p>
          <a:p>
            <a:pPr marL="0" indent="0">
              <a:buNone/>
            </a:pPr>
            <a:r>
              <a:rPr lang="en-AU" dirty="0"/>
              <a:t> </a:t>
            </a:r>
            <a:r>
              <a:rPr lang="en-AU" dirty="0" smtClean="0"/>
              <a:t/>
            </a:r>
            <a:br>
              <a:rPr lang="en-AU" dirty="0" smtClean="0"/>
            </a:br>
            <a:r>
              <a:rPr lang="en-AU" sz="2000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&lt;</a:t>
            </a:r>
            <a:r>
              <a:rPr lang="en-AU" sz="2000" dirty="0" err="1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IncludeCustomisation</a:t>
            </a:r>
            <a:r>
              <a:rPr lang="en-AU" sz="2000" dirty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Name="</a:t>
            </a:r>
            <a:r>
              <a:rPr lang="en-AU" sz="2000" dirty="0" err="1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QEGui_Exercise</a:t>
            </a:r>
            <a:r>
              <a:rPr lang="en-AU" sz="2000" dirty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"/&gt;</a:t>
            </a:r>
            <a:endParaRPr lang="en-AU" sz="2000" dirty="0" smtClean="0">
              <a:solidFill>
                <a:schemeClr val="accent1">
                  <a:lumMod val="75000"/>
                </a:schemeClr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endParaRPr lang="en-AU" dirty="0" smtClean="0"/>
          </a:p>
          <a:p>
            <a:pPr marL="0" indent="0">
              <a:buNone/>
            </a:pPr>
            <a:r>
              <a:rPr lang="en-AU" dirty="0" smtClean="0"/>
              <a:t>Add a </a:t>
            </a:r>
            <a:r>
              <a:rPr lang="en-AU" dirty="0"/>
              <a:t>new "</a:t>
            </a:r>
            <a:r>
              <a:rPr lang="en-AU" dirty="0" err="1" smtClean="0"/>
              <a:t>QEGui_Exercise</a:t>
            </a:r>
            <a:r>
              <a:rPr lang="en-AU" dirty="0" smtClean="0"/>
              <a:t>"  customise section – </a:t>
            </a:r>
            <a:r>
              <a:rPr lang="en-AU" sz="2000" dirty="0" smtClean="0"/>
              <a:t>next slide</a:t>
            </a:r>
            <a:endParaRPr lang="en-AU" dirty="0" smtClean="0"/>
          </a:p>
          <a:p>
            <a:pPr marL="0" indent="0">
              <a:buNone/>
            </a:pP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234739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9569" y="57151"/>
            <a:ext cx="11470481" cy="760996"/>
          </a:xfrm>
        </p:spPr>
        <p:txBody>
          <a:bodyPr/>
          <a:lstStyle/>
          <a:p>
            <a:r>
              <a:rPr lang="en-AU" dirty="0" smtClean="0"/>
              <a:t>Exercise 5 – Part 2</a:t>
            </a:r>
            <a:endParaRPr lang="en-AU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359569" y="888762"/>
            <a:ext cx="10515600" cy="566586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AU" sz="2000" dirty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&lt;</a:t>
            </a:r>
            <a:r>
              <a:rPr lang="en-AU" sz="2000" b="1" dirty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Customisation</a:t>
            </a:r>
            <a:r>
              <a:rPr lang="en-AU" sz="2000" dirty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Name="</a:t>
            </a:r>
            <a:r>
              <a:rPr lang="en-AU" sz="2000" dirty="0" err="1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QEGui_Exercise</a:t>
            </a:r>
            <a:r>
              <a:rPr lang="en-AU" sz="2000" dirty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"&gt;</a:t>
            </a:r>
          </a:p>
          <a:p>
            <a:pPr marL="0" indent="0">
              <a:buNone/>
            </a:pPr>
            <a:r>
              <a:rPr lang="en-AU" sz="2000" dirty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&lt;</a:t>
            </a:r>
            <a:r>
              <a:rPr lang="en-AU" sz="2000" b="1" dirty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Menu</a:t>
            </a:r>
            <a:r>
              <a:rPr lang="en-AU" sz="2000" dirty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Name="Exercises"&gt;</a:t>
            </a:r>
          </a:p>
          <a:p>
            <a:pPr marL="0" indent="0">
              <a:buNone/>
            </a:pPr>
            <a:r>
              <a:rPr lang="en-AU" sz="2000" dirty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&lt;</a:t>
            </a:r>
            <a:r>
              <a:rPr lang="en-AU" sz="2000" b="1" dirty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Item</a:t>
            </a:r>
            <a:r>
              <a:rPr lang="en-AU" sz="2000" dirty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Name="Ex5 AAAA"&gt;</a:t>
            </a:r>
          </a:p>
          <a:p>
            <a:pPr marL="0" indent="0">
              <a:buNone/>
            </a:pPr>
            <a:r>
              <a:rPr lang="en-AU" sz="2000" dirty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&lt;</a:t>
            </a:r>
            <a:r>
              <a:rPr lang="en-AU" sz="2000" b="1" dirty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Window</a:t>
            </a:r>
            <a:r>
              <a:rPr lang="en-AU" sz="2000" dirty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&gt;</a:t>
            </a:r>
          </a:p>
          <a:p>
            <a:pPr marL="0" indent="0">
              <a:buNone/>
            </a:pPr>
            <a:r>
              <a:rPr lang="en-AU" sz="2000" dirty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&lt;</a:t>
            </a:r>
            <a:r>
              <a:rPr lang="en-AU" sz="2000" b="1" dirty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UiFile</a:t>
            </a:r>
            <a:r>
              <a:rPr lang="en-AU" sz="2000" dirty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&gt;</a:t>
            </a:r>
            <a:r>
              <a:rPr lang="en-AU" sz="2400" dirty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/home/</a:t>
            </a:r>
            <a:r>
              <a:rPr lang="en-AU" sz="2400" dirty="0" err="1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qtuser</a:t>
            </a:r>
            <a:r>
              <a:rPr lang="en-AU" sz="2400" dirty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/ui/exercise3.ui</a:t>
            </a:r>
            <a:r>
              <a:rPr lang="en-AU" sz="2000" dirty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&lt;/</a:t>
            </a:r>
            <a:r>
              <a:rPr lang="en-AU" sz="2000" b="1" dirty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UiFile</a:t>
            </a:r>
            <a:r>
              <a:rPr lang="en-AU" sz="2000" dirty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&gt;</a:t>
            </a:r>
          </a:p>
          <a:p>
            <a:pPr marL="0" indent="0">
              <a:buNone/>
            </a:pPr>
            <a:r>
              <a:rPr lang="en-AU" sz="2000" dirty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&lt;</a:t>
            </a:r>
            <a:r>
              <a:rPr lang="en-AU" sz="2000" b="1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Title</a:t>
            </a:r>
            <a:r>
              <a:rPr lang="en-AU" sz="2000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&gt;</a:t>
            </a:r>
            <a:r>
              <a:rPr lang="en-AU" sz="2400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Exercise Five </a:t>
            </a:r>
            <a:r>
              <a:rPr lang="en-AU" sz="2400" dirty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AAAA</a:t>
            </a:r>
            <a:r>
              <a:rPr lang="en-AU" sz="2000" dirty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&lt;</a:t>
            </a:r>
            <a:r>
              <a:rPr lang="en-AU" sz="2000" b="1" dirty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/Title</a:t>
            </a:r>
            <a:r>
              <a:rPr lang="en-AU" sz="2000" dirty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&gt;</a:t>
            </a:r>
          </a:p>
          <a:p>
            <a:pPr marL="0" indent="0">
              <a:buNone/>
            </a:pPr>
            <a:r>
              <a:rPr lang="en-AU" sz="2000" dirty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&lt;</a:t>
            </a:r>
            <a:r>
              <a:rPr lang="en-AU" sz="2000" b="1" dirty="0" err="1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MacroSubstitutions</a:t>
            </a:r>
            <a:r>
              <a:rPr lang="en-AU" sz="2000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&gt;NAME=AAAA</a:t>
            </a:r>
            <a:r>
              <a:rPr lang="en-AU" sz="2000" b="1" dirty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&lt;/</a:t>
            </a:r>
            <a:r>
              <a:rPr lang="en-AU" sz="2000" b="1" dirty="0" err="1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MacroSubstitutions</a:t>
            </a:r>
            <a:r>
              <a:rPr lang="en-AU" sz="2000" dirty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&gt;</a:t>
            </a:r>
          </a:p>
          <a:p>
            <a:pPr marL="0" indent="0">
              <a:buNone/>
            </a:pPr>
            <a:r>
              <a:rPr lang="en-AU" sz="2000" dirty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&lt;</a:t>
            </a:r>
            <a:r>
              <a:rPr lang="en-AU" sz="2000" b="1" dirty="0" err="1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CreationOption</a:t>
            </a:r>
            <a:r>
              <a:rPr lang="en-AU" sz="2000" dirty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&gt;</a:t>
            </a:r>
            <a:r>
              <a:rPr lang="en-AU" sz="2400" dirty="0" err="1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NewWindow</a:t>
            </a:r>
            <a:r>
              <a:rPr lang="en-AU" sz="2000" b="1" dirty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&lt;/</a:t>
            </a:r>
            <a:r>
              <a:rPr lang="en-AU" sz="2000" b="1" dirty="0" err="1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CreationOption</a:t>
            </a:r>
            <a:r>
              <a:rPr lang="en-AU" sz="2000" dirty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&gt;</a:t>
            </a:r>
          </a:p>
          <a:p>
            <a:pPr marL="0" indent="0">
              <a:buNone/>
            </a:pPr>
            <a:r>
              <a:rPr lang="en-AU" sz="2000" dirty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&lt;/</a:t>
            </a:r>
            <a:r>
              <a:rPr lang="en-AU" sz="2000" b="1" dirty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Window</a:t>
            </a:r>
            <a:r>
              <a:rPr lang="en-AU" sz="2000" dirty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&gt;</a:t>
            </a:r>
          </a:p>
          <a:p>
            <a:pPr marL="0" indent="0">
              <a:buNone/>
            </a:pPr>
            <a:r>
              <a:rPr lang="en-AU" sz="2000" dirty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&lt;/</a:t>
            </a:r>
            <a:r>
              <a:rPr lang="en-AU" sz="2000" b="1" dirty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Item</a:t>
            </a:r>
            <a:r>
              <a:rPr lang="en-AU" sz="2000" dirty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&gt;</a:t>
            </a:r>
          </a:p>
          <a:p>
            <a:pPr marL="0" indent="0">
              <a:buNone/>
            </a:pPr>
            <a:r>
              <a:rPr lang="en-AU" sz="2000" dirty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&lt;/</a:t>
            </a:r>
            <a:r>
              <a:rPr lang="en-AU" sz="2000" b="1" dirty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Menu</a:t>
            </a:r>
            <a:r>
              <a:rPr lang="en-AU" sz="2000" dirty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&gt;</a:t>
            </a:r>
          </a:p>
          <a:p>
            <a:pPr marL="0" indent="0">
              <a:buNone/>
            </a:pPr>
            <a:r>
              <a:rPr lang="en-AU" sz="2000" dirty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&lt;/</a:t>
            </a:r>
            <a:r>
              <a:rPr lang="en-AU" sz="2000" b="1" dirty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Customisation</a:t>
            </a:r>
            <a:r>
              <a:rPr lang="en-AU" sz="2000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&gt;</a:t>
            </a:r>
            <a:endParaRPr lang="en-AU" sz="2000" dirty="0">
              <a:solidFill>
                <a:schemeClr val="accent1">
                  <a:lumMod val="75000"/>
                </a:schemeClr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34739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9569" y="57151"/>
            <a:ext cx="11470481" cy="760996"/>
          </a:xfrm>
        </p:spPr>
        <p:txBody>
          <a:bodyPr/>
          <a:lstStyle/>
          <a:p>
            <a:r>
              <a:rPr lang="en-AU" dirty="0" smtClean="0"/>
              <a:t>Exercise 5 – Part 3</a:t>
            </a:r>
            <a:endParaRPr lang="en-AU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359569" y="1004207"/>
            <a:ext cx="10515600" cy="5172756"/>
          </a:xfrm>
        </p:spPr>
        <p:txBody>
          <a:bodyPr/>
          <a:lstStyle/>
          <a:p>
            <a:r>
              <a:rPr lang="en-AU" dirty="0" smtClean="0"/>
              <a:t>Run:</a:t>
            </a:r>
            <a:br>
              <a:rPr lang="en-AU" dirty="0" smtClean="0"/>
            </a:br>
            <a:r>
              <a:rPr lang="en-AU" dirty="0" smtClean="0"/>
              <a:t> </a:t>
            </a:r>
            <a:br>
              <a:rPr lang="en-AU" dirty="0" smtClean="0"/>
            </a:br>
            <a:r>
              <a:rPr lang="en-AU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export QE_UI_PATH=/home/</a:t>
            </a:r>
            <a:r>
              <a:rPr lang="en-AU" dirty="0" err="1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qtuser</a:t>
            </a:r>
            <a:r>
              <a:rPr lang="en-AU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/ui</a:t>
            </a:r>
            <a:br>
              <a:rPr lang="en-AU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AU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qegui –w test.xml  exercise4.ui</a:t>
            </a:r>
            <a:r>
              <a:rPr lang="en-AU" dirty="0" smtClean="0"/>
              <a:t>  </a:t>
            </a:r>
            <a:br>
              <a:rPr lang="en-AU" dirty="0" smtClean="0"/>
            </a:br>
            <a:endParaRPr lang="en-AU" dirty="0" smtClean="0"/>
          </a:p>
          <a:p>
            <a:r>
              <a:rPr lang="en-AU" dirty="0" smtClean="0"/>
              <a:t>Note: the search path applies to customisation files as well as ui files.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234739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9569" y="57151"/>
            <a:ext cx="11470481" cy="760996"/>
          </a:xfrm>
        </p:spPr>
        <p:txBody>
          <a:bodyPr/>
          <a:lstStyle/>
          <a:p>
            <a:r>
              <a:rPr lang="en-AU" dirty="0" smtClean="0"/>
              <a:t>Creating a plugin</a:t>
            </a:r>
            <a:endParaRPr lang="en-AU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359569" y="1004207"/>
            <a:ext cx="10515600" cy="5172756"/>
          </a:xfrm>
        </p:spPr>
        <p:txBody>
          <a:bodyPr/>
          <a:lstStyle/>
          <a:p>
            <a:r>
              <a:rPr lang="en-AU" dirty="0" smtClean="0"/>
              <a:t>Why create a plugin?</a:t>
            </a:r>
          </a:p>
          <a:p>
            <a:r>
              <a:rPr lang="en-AU" dirty="0" smtClean="0"/>
              <a:t>To create a brand new widget, or tailor an existing widget.</a:t>
            </a:r>
          </a:p>
          <a:p>
            <a:pPr lvl="1"/>
            <a:r>
              <a:rPr lang="en-AU" dirty="0" smtClean="0"/>
              <a:t>Example: QEDescriptionLabel – just a QELabel but with different default properties.</a:t>
            </a:r>
          </a:p>
          <a:p>
            <a:r>
              <a:rPr lang="en-AU" dirty="0"/>
              <a:t>To add some  "</a:t>
            </a:r>
            <a:r>
              <a:rPr lang="en-AU" dirty="0" smtClean="0"/>
              <a:t>smarts"  to an application, typically bringing  a number of standards widgets together.</a:t>
            </a:r>
          </a:p>
          <a:p>
            <a:pPr lvl="1"/>
            <a:r>
              <a:rPr lang="en-AU" dirty="0" smtClean="0"/>
              <a:t>Our facility status display, batch scanning on the SXR beamline.</a:t>
            </a:r>
          </a:p>
          <a:p>
            <a:endParaRPr lang="en-AU" dirty="0" smtClean="0"/>
          </a:p>
          <a:p>
            <a:endParaRPr lang="en-AU" dirty="0" smtClean="0"/>
          </a:p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234739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9569" y="57151"/>
            <a:ext cx="11470481" cy="760996"/>
          </a:xfrm>
        </p:spPr>
        <p:txBody>
          <a:bodyPr/>
          <a:lstStyle/>
          <a:p>
            <a:r>
              <a:rPr lang="en-AU" dirty="0" smtClean="0"/>
              <a:t>Two examples to build now</a:t>
            </a:r>
            <a:r>
              <a:rPr lang="en-AU" sz="2200" dirty="0" smtClean="0"/>
              <a:t> and take home to study</a:t>
            </a:r>
            <a:endParaRPr lang="en-AU" sz="2200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359569" y="1004207"/>
            <a:ext cx="10515600" cy="5456414"/>
          </a:xfrm>
        </p:spPr>
        <p:txBody>
          <a:bodyPr/>
          <a:lstStyle/>
          <a:p>
            <a:r>
              <a:rPr lang="en-AU" sz="2400" dirty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cd ~/plugin</a:t>
            </a:r>
            <a:br>
              <a:rPr lang="en-AU" sz="2400" dirty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AU" sz="2400" dirty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make</a:t>
            </a:r>
            <a:br>
              <a:rPr lang="en-AU" sz="2400" dirty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AU" sz="2400" dirty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ls -l lib/linux-x86_64/designer</a:t>
            </a:r>
            <a:r>
              <a:rPr lang="en-AU" sz="2400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  <a:br>
              <a:rPr lang="en-AU" sz="2400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AU" sz="2400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designer</a:t>
            </a:r>
          </a:p>
          <a:p>
            <a:endParaRPr lang="en-AU" sz="2400" dirty="0">
              <a:solidFill>
                <a:schemeClr val="accent1">
                  <a:lumMod val="75000"/>
                </a:schemeClr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en-AU" sz="2400" dirty="0" smtClean="0">
              <a:solidFill>
                <a:schemeClr val="accent1">
                  <a:lumMod val="75000"/>
                </a:schemeClr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endParaRPr lang="en-AU" dirty="0" smtClean="0"/>
          </a:p>
          <a:p>
            <a:r>
              <a:rPr lang="en-AU" dirty="0" smtClean="0"/>
              <a:t>Create new form  ~/ui/exercise5.ui</a:t>
            </a:r>
          </a:p>
          <a:p>
            <a:r>
              <a:rPr lang="en-AU" dirty="0" smtClean="0"/>
              <a:t>Add one of </a:t>
            </a:r>
            <a:r>
              <a:rPr lang="en-AU" dirty="0" smtClean="0"/>
              <a:t>each </a:t>
            </a:r>
            <a:r>
              <a:rPr lang="en-AU" dirty="0" err="1" smtClean="0"/>
              <a:t>MySimpleShape</a:t>
            </a:r>
            <a:r>
              <a:rPr lang="en-AU" dirty="0" smtClean="0"/>
              <a:t> </a:t>
            </a:r>
            <a:r>
              <a:rPr lang="en-AU" dirty="0" smtClean="0"/>
              <a:t>and </a:t>
            </a:r>
            <a:r>
              <a:rPr lang="en-AU" dirty="0" err="1" smtClean="0"/>
              <a:t>MyTuplet</a:t>
            </a:r>
            <a:r>
              <a:rPr lang="en-AU" dirty="0" smtClean="0"/>
              <a:t> widgets.</a:t>
            </a:r>
            <a:endParaRPr lang="en-AU" dirty="0" smtClean="0"/>
          </a:p>
          <a:p>
            <a:pPr lvl="1"/>
            <a:r>
              <a:rPr lang="en-AU" dirty="0" smtClean="0"/>
              <a:t>The former is just a QESimpleShape with different defaults</a:t>
            </a:r>
            <a:endParaRPr lang="en-AU" dirty="0"/>
          </a:p>
          <a:p>
            <a:pPr lvl="1"/>
            <a:r>
              <a:rPr lang="en-AU" dirty="0" smtClean="0"/>
              <a:t>The </a:t>
            </a:r>
            <a:r>
              <a:rPr lang="en-AU" smtClean="0"/>
              <a:t>latter </a:t>
            </a:r>
            <a:r>
              <a:rPr lang="en-AU" smtClean="0"/>
              <a:t>brings </a:t>
            </a:r>
            <a:r>
              <a:rPr lang="en-AU" dirty="0" smtClean="0"/>
              <a:t>4 widgets together to provide an edit widget</a:t>
            </a:r>
          </a:p>
          <a:p>
            <a:pPr lvl="1"/>
            <a:r>
              <a:rPr lang="en-AU" dirty="0" smtClean="0"/>
              <a:t>Run  </a:t>
            </a:r>
            <a:r>
              <a:rPr lang="en-AU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qegui ~/ui/exersize5.ui </a:t>
            </a:r>
            <a:endParaRPr lang="en-AU" dirty="0" smtClean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272" y="2623560"/>
            <a:ext cx="3584923" cy="8812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4739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ANSTO-Presentation-Template (002)">
  <a:themeElements>
    <a:clrScheme name="">
      <a:dk1>
        <a:srgbClr val="4C4D4C"/>
      </a:dk1>
      <a:lt1>
        <a:srgbClr val="FFFFFF"/>
      </a:lt1>
      <a:dk2>
        <a:srgbClr val="44546A"/>
      </a:dk2>
      <a:lt2>
        <a:srgbClr val="E7E6E6"/>
      </a:lt2>
      <a:accent1>
        <a:srgbClr val="006CA9"/>
      </a:accent1>
      <a:accent2>
        <a:srgbClr val="47B7B1"/>
      </a:accent2>
      <a:accent3>
        <a:srgbClr val="1E3054"/>
      </a:accent3>
      <a:accent4>
        <a:srgbClr val="4C4D4C"/>
      </a:accent4>
      <a:accent5>
        <a:srgbClr val="006F3A"/>
      </a:accent5>
      <a:accent6>
        <a:srgbClr val="F1AB46"/>
      </a:accent6>
      <a:hlink>
        <a:srgbClr val="006CA9"/>
      </a:hlink>
      <a:folHlink>
        <a:srgbClr val="1E3054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ANSTO-Presentation-Template (002).potx" id="{184A31D5-91C8-40B3-A59B-7452EB64DD6C}" vid="{3F5CB8C6-FE16-4A31-8484-8F89EA4ED7B8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ANSTO-Presentation-Template (002)</Template>
  <TotalTime>2760</TotalTime>
  <Words>2343</Words>
  <Application>Microsoft Office PowerPoint</Application>
  <PresentationFormat>Custom</PresentationFormat>
  <Paragraphs>354</Paragraphs>
  <Slides>40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40</vt:i4>
      </vt:variant>
    </vt:vector>
  </HeadingPairs>
  <TitlesOfParts>
    <vt:vector size="52" baseType="lpstr">
      <vt:lpstr>Arial</vt:lpstr>
      <vt:lpstr>Fira Sans Light</vt:lpstr>
      <vt:lpstr>Poppins</vt:lpstr>
      <vt:lpstr>Tahoma</vt:lpstr>
      <vt:lpstr>Poppins Light</vt:lpstr>
      <vt:lpstr>Courier New</vt:lpstr>
      <vt:lpstr>Wingdings</vt:lpstr>
      <vt:lpstr>Fira Sans ExtraBold</vt:lpstr>
      <vt:lpstr>Calibri</vt:lpstr>
      <vt:lpstr>Fira Sans ExtraLight</vt:lpstr>
      <vt:lpstr>Fira Sans</vt:lpstr>
      <vt:lpstr>ANSTO-Presentation-Template (002)</vt:lpstr>
      <vt:lpstr>EPICS Qt –Workshop EPICS Collaboration Meeting Australian Synchrotron</vt:lpstr>
      <vt:lpstr>Safety</vt:lpstr>
      <vt:lpstr>Tutorial Outline</vt:lpstr>
      <vt:lpstr>VM Image</vt:lpstr>
      <vt:lpstr>Brief Summary of EPICS Qt (QE)</vt:lpstr>
      <vt:lpstr>Widget Kinds</vt:lpstr>
      <vt:lpstr>Major updates since ICALEPCS 2015</vt:lpstr>
      <vt:lpstr>Major updates - continued</vt:lpstr>
      <vt:lpstr>Other significant updates </vt:lpstr>
      <vt:lpstr>What’s Next?</vt:lpstr>
      <vt:lpstr>qegui and PV Access</vt:lpstr>
      <vt:lpstr>Downloading From GitHub</vt:lpstr>
      <vt:lpstr>First exercise</vt:lpstr>
      <vt:lpstr>Building /checking</vt:lpstr>
      <vt:lpstr>Starting an IOC</vt:lpstr>
      <vt:lpstr> </vt:lpstr>
      <vt:lpstr>  </vt:lpstr>
      <vt:lpstr> </vt:lpstr>
      <vt:lpstr>Lighting tour of monitor widgets</vt:lpstr>
      <vt:lpstr>Overview of control widgets – 1 </vt:lpstr>
      <vt:lpstr>Overview of control widgets - 2</vt:lpstr>
      <vt:lpstr>Exercise 2 </vt:lpstr>
      <vt:lpstr>Using qegui to display your form </vt:lpstr>
      <vt:lpstr>Common context menu actions</vt:lpstr>
      <vt:lpstr>Other qegui features - 1</vt:lpstr>
      <vt:lpstr>Other qegui features - 2</vt:lpstr>
      <vt:lpstr>Other qegui features - 3</vt:lpstr>
      <vt:lpstr>Widget wrap-up - 1</vt:lpstr>
      <vt:lpstr>Widget wrap-up - 2</vt:lpstr>
      <vt:lpstr>Search Paths</vt:lpstr>
      <vt:lpstr>Substitutions</vt:lpstr>
      <vt:lpstr>Setting substitution</vt:lpstr>
      <vt:lpstr>Exercise 3</vt:lpstr>
      <vt:lpstr>Exercise 4</vt:lpstr>
      <vt:lpstr>Customisation</vt:lpstr>
      <vt:lpstr>Exercise 5 – a simple customisation</vt:lpstr>
      <vt:lpstr>Exercise 5 – Part 2</vt:lpstr>
      <vt:lpstr>Exercise 5 – Part 3</vt:lpstr>
      <vt:lpstr>Creating a plugin</vt:lpstr>
      <vt:lpstr>Two examples to build now and take home to study</vt:lpstr>
    </vt:vector>
  </TitlesOfParts>
  <Company>ANSTO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GRAHAM, Victoria</dc:creator>
  <cp:lastModifiedBy>Andrew Starritt</cp:lastModifiedBy>
  <cp:revision>196</cp:revision>
  <dcterms:created xsi:type="dcterms:W3CDTF">2018-08-01T22:39:23Z</dcterms:created>
  <dcterms:modified xsi:type="dcterms:W3CDTF">2018-11-12T09:37:26Z</dcterms:modified>
</cp:coreProperties>
</file>