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71" r:id="rId8"/>
    <p:sldId id="272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Fira Sans ExtraBold" panose="020B0604020202020204" charset="0"/>
      <p:bold r:id="rId21"/>
      <p:boldItalic r:id="rId22"/>
    </p:embeddedFont>
    <p:embeddedFont>
      <p:font typeface="Fira Sans Light" panose="020B0604020202020204" charset="0"/>
      <p:regular r:id="rId23"/>
      <p:italic r:id="rId24"/>
    </p:embeddedFont>
    <p:embeddedFont>
      <p:font typeface="Fira Sans" panose="020B0604020202020204" charset="0"/>
      <p:regular r:id="rId25"/>
      <p:bold r:id="rId26"/>
      <p:italic r:id="rId27"/>
      <p:boldItalic r:id="rId28"/>
    </p:embeddedFont>
    <p:embeddedFont>
      <p:font typeface="Poppins" panose="020B060402020202020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4671"/>
  </p:normalViewPr>
  <p:slideViewPr>
    <p:cSldViewPr snapToGrid="0" snapToObjects="1">
      <p:cViewPr>
        <p:scale>
          <a:sx n="104" d="100"/>
          <a:sy n="104" d="100"/>
        </p:scale>
        <p:origin x="186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11/14/2018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921503"/>
            <a:ext cx="9144000" cy="216597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 Process for Developing Beamline Controllers at the</a:t>
            </a:r>
            <a:br>
              <a:rPr lang="en-US" sz="4000" dirty="0" smtClean="0"/>
            </a:br>
            <a:r>
              <a:rPr lang="en-US" sz="4000" dirty="0" smtClean="0"/>
              <a:t>Australian Synchrotron</a:t>
            </a: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 smtClean="0"/>
              <a:t>EPICS Collaboration Meeting 2018</a:t>
            </a:r>
            <a:endParaRPr lang="en-US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Rambold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Introduction</a:t>
            </a:r>
          </a:p>
          <a:p>
            <a:r>
              <a:rPr lang="en-AU" dirty="0" smtClean="0"/>
              <a:t>Review of standard architecture</a:t>
            </a:r>
          </a:p>
          <a:p>
            <a:r>
              <a:rPr lang="en-AU" dirty="0" smtClean="0"/>
              <a:t>Beamline d</a:t>
            </a:r>
            <a:r>
              <a:rPr lang="en-AU" dirty="0" smtClean="0"/>
              <a:t>esign </a:t>
            </a:r>
            <a:r>
              <a:rPr lang="en-AU" dirty="0" smtClean="0"/>
              <a:t>and development timeline</a:t>
            </a:r>
          </a:p>
          <a:p>
            <a:r>
              <a:rPr lang="en-AU" dirty="0" smtClean="0"/>
              <a:t>Component vs Beamline control</a:t>
            </a:r>
          </a:p>
          <a:p>
            <a:r>
              <a:rPr lang="en-AU" dirty="0" smtClean="0"/>
              <a:t>Beamline Control System</a:t>
            </a:r>
            <a:r>
              <a:rPr lang="en-AU" dirty="0" smtClean="0"/>
              <a:t> </a:t>
            </a:r>
            <a:r>
              <a:rPr lang="en-AU" dirty="0" smtClean="0"/>
              <a:t>development Process</a:t>
            </a:r>
          </a:p>
          <a:p>
            <a:r>
              <a:rPr lang="en-AU" dirty="0" smtClean="0"/>
              <a:t>What we have done so far</a:t>
            </a:r>
          </a:p>
          <a:p>
            <a:r>
              <a:rPr lang="en-AU" dirty="0" smtClean="0"/>
              <a:t>Conclusion</a:t>
            </a:r>
          </a:p>
          <a:p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824" y="332390"/>
            <a:ext cx="11304574" cy="1143000"/>
          </a:xfrm>
        </p:spPr>
        <p:txBody>
          <a:bodyPr/>
          <a:lstStyle/>
          <a:p>
            <a:pPr algn="ctr"/>
            <a:r>
              <a:rPr lang="en-AU" dirty="0" smtClean="0"/>
              <a:t>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824" y="1831206"/>
            <a:ext cx="11304574" cy="4525963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BRIGHT programme drivers</a:t>
            </a:r>
          </a:p>
          <a:p>
            <a:pPr lvl="1"/>
            <a:r>
              <a:rPr lang="en-AU" dirty="0" smtClean="0"/>
              <a:t>Eight new beamlines, two per year</a:t>
            </a:r>
          </a:p>
          <a:p>
            <a:pPr lvl="1"/>
            <a:r>
              <a:rPr lang="en-AU" dirty="0" smtClean="0"/>
              <a:t>All control systems to be designed and developed in-house</a:t>
            </a:r>
            <a:endParaRPr lang="en-AU" dirty="0"/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Standardisation </a:t>
            </a:r>
            <a:r>
              <a:rPr lang="en-AU" dirty="0" smtClean="0"/>
              <a:t>efforts</a:t>
            </a:r>
            <a:endParaRPr lang="en-AU" dirty="0" smtClean="0"/>
          </a:p>
          <a:p>
            <a:pPr lvl="1"/>
            <a:r>
              <a:rPr lang="en-AU" dirty="0"/>
              <a:t>S</a:t>
            </a:r>
            <a:r>
              <a:rPr lang="en-AU" dirty="0" smtClean="0"/>
              <a:t>tandardise </a:t>
            </a:r>
            <a:r>
              <a:rPr lang="en-AU" dirty="0" smtClean="0"/>
              <a:t>control systems as </a:t>
            </a:r>
            <a:r>
              <a:rPr lang="en-AU" dirty="0"/>
              <a:t>much as </a:t>
            </a:r>
            <a:r>
              <a:rPr lang="en-AU" dirty="0" smtClean="0"/>
              <a:t>possible</a:t>
            </a:r>
          </a:p>
          <a:p>
            <a:pPr lvl="1"/>
            <a:r>
              <a:rPr lang="en-AU" dirty="0" smtClean="0"/>
              <a:t>Use standard components and interfaces</a:t>
            </a:r>
          </a:p>
          <a:p>
            <a:pPr lvl="1"/>
            <a:r>
              <a:rPr lang="en-AU" dirty="0" smtClean="0"/>
              <a:t>Develop standard IOCs  and </a:t>
            </a:r>
            <a:r>
              <a:rPr lang="en-AU" dirty="0" smtClean="0"/>
              <a:t>configurations</a:t>
            </a:r>
          </a:p>
          <a:p>
            <a:pPr lvl="1"/>
            <a:r>
              <a:rPr lang="en-AU" dirty="0" smtClean="0"/>
              <a:t>Separate hardware control and experiment control</a:t>
            </a:r>
            <a:endParaRPr lang="en-AU" dirty="0" smtClean="0"/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Still need a process to rapidly develop control systems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898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Standard Architecture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71" y="1424538"/>
            <a:ext cx="3111599" cy="502438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47" y="1234758"/>
            <a:ext cx="7407747" cy="510829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647276" y="3628723"/>
            <a:ext cx="519764" cy="308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660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Design and Development Timeline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89" y="1408637"/>
            <a:ext cx="10506075" cy="2705100"/>
          </a:xfrm>
        </p:spPr>
      </p:pic>
      <p:sp>
        <p:nvSpPr>
          <p:cNvPr id="5" name="TextBox 4"/>
          <p:cNvSpPr txBox="1"/>
          <p:nvPr/>
        </p:nvSpPr>
        <p:spPr>
          <a:xfrm>
            <a:off x="494189" y="4298797"/>
            <a:ext cx="105060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AU" sz="2400" dirty="0">
                <a:latin typeface="Fira Sans" panose="020B0604020202020204" charset="0"/>
              </a:rPr>
              <a:t>B</a:t>
            </a:r>
            <a:r>
              <a:rPr lang="en-AU" sz="2400" dirty="0" smtClean="0">
                <a:latin typeface="Fira Sans" panose="020B0604020202020204" charset="0"/>
              </a:rPr>
              <a:t>asic </a:t>
            </a:r>
            <a:r>
              <a:rPr lang="en-AU" sz="2400" dirty="0" smtClean="0">
                <a:latin typeface="Fira Sans" panose="020B0604020202020204" charset="0"/>
              </a:rPr>
              <a:t>Component </a:t>
            </a:r>
            <a:r>
              <a:rPr lang="en-AU" sz="2400" dirty="0" smtClean="0">
                <a:latin typeface="Fira Sans" panose="020B0604020202020204" charset="0"/>
              </a:rPr>
              <a:t>Control </a:t>
            </a:r>
            <a:r>
              <a:rPr lang="en-AU" sz="2400" dirty="0" smtClean="0">
                <a:latin typeface="Fira Sans" panose="020B0604020202020204" charset="0"/>
              </a:rPr>
              <a:t>Systems are constructed and shipped </a:t>
            </a:r>
            <a:r>
              <a:rPr lang="en-AU" sz="2400" dirty="0" smtClean="0">
                <a:latin typeface="Fira Sans" panose="020B0604020202020204" charset="0"/>
              </a:rPr>
              <a:t>to equipment supplier for integration and </a:t>
            </a:r>
            <a:r>
              <a:rPr lang="en-AU" sz="2400" dirty="0" smtClean="0">
                <a:latin typeface="Fira Sans" panose="020B0604020202020204" charset="0"/>
              </a:rPr>
              <a:t>testing</a:t>
            </a:r>
          </a:p>
          <a:p>
            <a:pPr>
              <a:buClr>
                <a:schemeClr val="accent2"/>
              </a:buClr>
            </a:pPr>
            <a:endParaRPr lang="en-AU" sz="1200" dirty="0" smtClean="0">
              <a:latin typeface="Fira Sans" panose="020B0604020202020204" charset="0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AU" sz="2400" dirty="0" smtClean="0">
                <a:latin typeface="Fira Sans" panose="020B0604020202020204" charset="0"/>
              </a:rPr>
              <a:t>Beamline control system prepared and tested using simulators</a:t>
            </a:r>
            <a:endParaRPr lang="en-AU" sz="2400" dirty="0" smtClean="0">
              <a:latin typeface="Fira Sans" panose="020B0604020202020204" charset="0"/>
            </a:endParaRPr>
          </a:p>
          <a:p>
            <a:pPr>
              <a:buClr>
                <a:schemeClr val="accent2"/>
              </a:buClr>
            </a:pPr>
            <a:endParaRPr lang="en-AU" sz="1200" dirty="0" smtClean="0">
              <a:latin typeface="Fira Sans" panose="020B0604020202020204" charset="0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AU" sz="2400" dirty="0" smtClean="0">
                <a:latin typeface="Fira Sans" panose="020B0604020202020204" charset="0"/>
              </a:rPr>
              <a:t>Component Control </a:t>
            </a:r>
            <a:r>
              <a:rPr lang="en-AU" sz="2400" dirty="0" smtClean="0">
                <a:latin typeface="Fira Sans" panose="020B0604020202020204" charset="0"/>
              </a:rPr>
              <a:t>S</a:t>
            </a:r>
            <a:r>
              <a:rPr lang="en-AU" sz="2400" dirty="0" smtClean="0">
                <a:latin typeface="Fira Sans" panose="020B0604020202020204" charset="0"/>
              </a:rPr>
              <a:t>ystems are </a:t>
            </a:r>
            <a:r>
              <a:rPr lang="en-AU" sz="2400" dirty="0" smtClean="0">
                <a:latin typeface="Fira Sans" panose="020B0604020202020204" charset="0"/>
              </a:rPr>
              <a:t>integrated into overall Beamline Control System when equipment is delivered</a:t>
            </a:r>
          </a:p>
        </p:txBody>
      </p:sp>
    </p:spTree>
    <p:extLst>
      <p:ext uri="{BB962C8B-B14F-4D97-AF65-F5344CB8AC3E}">
        <p14:creationId xmlns:p14="http://schemas.microsoft.com/office/powerpoint/2010/main" val="389824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Controller Components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973855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Component Control System</a:t>
            </a:r>
          </a:p>
          <a:p>
            <a:pPr lvl="1"/>
            <a:r>
              <a:rPr lang="en-AU" dirty="0" smtClean="0"/>
              <a:t>Hardware, software and UIs necessary for external supplier AI&amp;T</a:t>
            </a:r>
          </a:p>
          <a:p>
            <a:pPr lvl="1"/>
            <a:r>
              <a:rPr lang="en-AU" dirty="0"/>
              <a:t>P</a:t>
            </a:r>
            <a:r>
              <a:rPr lang="en-AU" dirty="0" smtClean="0"/>
              <a:t>roduced quickly so as not to hold up supplier</a:t>
            </a:r>
          </a:p>
          <a:p>
            <a:pPr lvl="1"/>
            <a:r>
              <a:rPr lang="en-AU" dirty="0"/>
              <a:t>C</a:t>
            </a:r>
            <a:r>
              <a:rPr lang="en-AU" dirty="0" smtClean="0"/>
              <a:t>onfigured to support beamline hardware before shipping</a:t>
            </a:r>
          </a:p>
          <a:p>
            <a:pPr marL="457200" lvl="1" indent="0">
              <a:buNone/>
            </a:pPr>
            <a:endParaRPr lang="en-AU" sz="1400" dirty="0" smtClean="0"/>
          </a:p>
          <a:p>
            <a:r>
              <a:rPr lang="en-AU" dirty="0" smtClean="0"/>
              <a:t>Beamline Control System</a:t>
            </a:r>
          </a:p>
          <a:p>
            <a:pPr lvl="1"/>
            <a:r>
              <a:rPr lang="en-AU" dirty="0" smtClean="0"/>
              <a:t>Component Control System devices (simulated until equipment arrives)</a:t>
            </a:r>
          </a:p>
          <a:p>
            <a:pPr lvl="1"/>
            <a:r>
              <a:rPr lang="en-AU" dirty="0" smtClean="0"/>
              <a:t>Controllers for other hardware not supplied by vendors</a:t>
            </a:r>
          </a:p>
          <a:p>
            <a:pPr lvl="1"/>
            <a:r>
              <a:rPr lang="en-AU" dirty="0" smtClean="0"/>
              <a:t>Equipment Protection System interfaces</a:t>
            </a:r>
          </a:p>
          <a:p>
            <a:pPr lvl="1"/>
            <a:r>
              <a:rPr lang="en-AU" dirty="0" smtClean="0"/>
              <a:t>Support services - archiving, </a:t>
            </a:r>
            <a:r>
              <a:rPr lang="en-AU" dirty="0" err="1" smtClean="0"/>
              <a:t>autosave</a:t>
            </a:r>
            <a:r>
              <a:rPr lang="en-AU" dirty="0" smtClean="0"/>
              <a:t>, etc.</a:t>
            </a:r>
          </a:p>
          <a:p>
            <a:pPr lvl="1"/>
            <a:r>
              <a:rPr lang="en-AU" dirty="0" smtClean="0"/>
              <a:t>EPICS level coordination and </a:t>
            </a:r>
            <a:r>
              <a:rPr lang="en-AU" dirty="0" smtClean="0"/>
              <a:t>hardware </a:t>
            </a:r>
            <a:r>
              <a:rPr lang="en-AU" dirty="0" smtClean="0"/>
              <a:t>synchronisation if required</a:t>
            </a:r>
          </a:p>
          <a:p>
            <a:pPr lvl="1"/>
            <a:r>
              <a:rPr lang="en-AU" dirty="0" smtClean="0"/>
              <a:t>Standard rack and layout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184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 smtClean="0"/>
              <a:t>Controller Development </a:t>
            </a:r>
            <a:r>
              <a:rPr lang="en-AU" dirty="0" smtClean="0"/>
              <a:t>Support Tools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411778"/>
            <a:ext cx="11304574" cy="4721167"/>
          </a:xfrm>
        </p:spPr>
        <p:txBody>
          <a:bodyPr>
            <a:normAutofit fontScale="77500" lnSpcReduction="20000"/>
          </a:bodyPr>
          <a:lstStyle/>
          <a:p>
            <a:r>
              <a:rPr lang="en-AU" dirty="0" smtClean="0"/>
              <a:t>Template </a:t>
            </a:r>
            <a:r>
              <a:rPr lang="en-AU" dirty="0" smtClean="0"/>
              <a:t>Control System</a:t>
            </a:r>
          </a:p>
          <a:p>
            <a:pPr lvl="1"/>
            <a:r>
              <a:rPr lang="en-AU" dirty="0" smtClean="0"/>
              <a:t>Based on new Standard Controller design</a:t>
            </a:r>
          </a:p>
          <a:p>
            <a:pPr lvl="1"/>
            <a:r>
              <a:rPr lang="en-AU" dirty="0" smtClean="0"/>
              <a:t>Provides at least one instance of each standard device controller</a:t>
            </a:r>
          </a:p>
          <a:p>
            <a:pPr lvl="1"/>
            <a:r>
              <a:rPr lang="en-AU" dirty="0" smtClean="0"/>
              <a:t>Provides signal breakouts for tuning and debugging</a:t>
            </a:r>
          </a:p>
          <a:p>
            <a:pPr lvl="1"/>
            <a:r>
              <a:rPr lang="en-AU" dirty="0" smtClean="0"/>
              <a:t>Implements standard software and user interfaces</a:t>
            </a:r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Development Platform</a:t>
            </a:r>
          </a:p>
          <a:p>
            <a:pPr lvl="1"/>
            <a:r>
              <a:rPr lang="en-AU" dirty="0"/>
              <a:t>Optical table with dedicated stages, motors, encoders, </a:t>
            </a:r>
            <a:r>
              <a:rPr lang="en-AU" dirty="0" smtClean="0"/>
              <a:t>sensors, metrology, etc</a:t>
            </a:r>
            <a:r>
              <a:rPr lang="en-AU" dirty="0"/>
              <a:t>.</a:t>
            </a:r>
          </a:p>
          <a:p>
            <a:pPr lvl="1"/>
            <a:r>
              <a:rPr lang="en-AU" dirty="0" smtClean="0"/>
              <a:t>Provides all</a:t>
            </a:r>
            <a:r>
              <a:rPr lang="en-AU" dirty="0" smtClean="0"/>
              <a:t> standard preferred components</a:t>
            </a:r>
            <a:endParaRPr lang="en-AU" dirty="0" smtClean="0"/>
          </a:p>
          <a:p>
            <a:pPr lvl="1"/>
            <a:r>
              <a:rPr lang="en-AU" dirty="0" smtClean="0"/>
              <a:t>Provides s</a:t>
            </a:r>
            <a:r>
              <a:rPr lang="en-AU" dirty="0" smtClean="0"/>
              <a:t>tandard </a:t>
            </a:r>
            <a:r>
              <a:rPr lang="en-AU" dirty="0" smtClean="0"/>
              <a:t>interfaces simulate externally supplied </a:t>
            </a:r>
            <a:r>
              <a:rPr lang="en-AU" dirty="0" smtClean="0"/>
              <a:t>equipment</a:t>
            </a:r>
          </a:p>
          <a:p>
            <a:pPr lvl="1"/>
            <a:r>
              <a:rPr lang="en-AU" dirty="0" smtClean="0"/>
              <a:t>Used </a:t>
            </a:r>
            <a:r>
              <a:rPr lang="en-AU" dirty="0"/>
              <a:t>to configure Component Controllers and prototype new </a:t>
            </a:r>
            <a:r>
              <a:rPr lang="en-AU" dirty="0" smtClean="0"/>
              <a:t>applications</a:t>
            </a:r>
            <a:endParaRPr lang="en-AU" dirty="0" smtClean="0"/>
          </a:p>
          <a:p>
            <a:pPr marL="457200" lvl="1" indent="0">
              <a:buNone/>
            </a:pPr>
            <a:endParaRPr lang="en-AU" sz="1700" dirty="0" smtClean="0"/>
          </a:p>
          <a:p>
            <a:r>
              <a:rPr lang="en-AU" dirty="0" smtClean="0"/>
              <a:t>System Breakdown Structure database</a:t>
            </a:r>
          </a:p>
          <a:p>
            <a:pPr lvl="1"/>
            <a:r>
              <a:rPr lang="en-AU" dirty="0" smtClean="0"/>
              <a:t>Captures beamline configuration for auto-generation of IOCs and UIs from templates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87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Controller Development Process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45" y="1351136"/>
            <a:ext cx="9625263" cy="5358866"/>
          </a:xfrm>
        </p:spPr>
      </p:pic>
    </p:spTree>
    <p:extLst>
      <p:ext uri="{BB962C8B-B14F-4D97-AF65-F5344CB8AC3E}">
        <p14:creationId xmlns:p14="http://schemas.microsoft.com/office/powerpoint/2010/main" val="411599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Current Status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User scenarios and requirements complete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Standard components and basic interfaces defined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Motion Control standards defined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Data Acquisition standards being developed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Standard test plans in design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Template controller hardware and software in design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Development </a:t>
            </a:r>
            <a:r>
              <a:rPr lang="en-AU" smtClean="0"/>
              <a:t>platform hardware </a:t>
            </a:r>
            <a:r>
              <a:rPr lang="en-AU" dirty="0" smtClean="0"/>
              <a:t>in procurement phase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Funding and resources secured to complete this work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386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900353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Standardisation will help to make the rapid </a:t>
            </a:r>
            <a:r>
              <a:rPr lang="en-AU" dirty="0" smtClean="0"/>
              <a:t>development of </a:t>
            </a:r>
            <a:r>
              <a:rPr lang="en-AU" dirty="0" smtClean="0"/>
              <a:t>beamline control systems possible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/>
              <a:t>A</a:t>
            </a:r>
            <a:r>
              <a:rPr lang="en-AU" dirty="0" smtClean="0"/>
              <a:t> </a:t>
            </a:r>
            <a:r>
              <a:rPr lang="en-AU" dirty="0" smtClean="0"/>
              <a:t>robust</a:t>
            </a:r>
            <a:r>
              <a:rPr lang="en-AU" dirty="0" smtClean="0"/>
              <a:t> </a:t>
            </a:r>
            <a:r>
              <a:rPr lang="en-AU" dirty="0" smtClean="0"/>
              <a:t>production process is required</a:t>
            </a:r>
            <a:r>
              <a:rPr lang="en-AU" dirty="0"/>
              <a:t> </a:t>
            </a:r>
            <a:r>
              <a:rPr lang="en-AU" dirty="0" smtClean="0"/>
              <a:t>to ensure that standard controllers can be delivered to meet supplier and beamline schedules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/>
              <a:t>A</a:t>
            </a:r>
            <a:r>
              <a:rPr lang="en-AU" dirty="0" smtClean="0"/>
              <a:t> </a:t>
            </a:r>
            <a:r>
              <a:rPr lang="en-AU" dirty="0" smtClean="0"/>
              <a:t>process has been developed and the </a:t>
            </a:r>
            <a:r>
              <a:rPr lang="en-AU" dirty="0" smtClean="0"/>
              <a:t>tools needed to support this process will be complete in time to satisfy the first beamline</a:t>
            </a:r>
            <a:endParaRPr lang="en-AU" dirty="0" smtClean="0"/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The </a:t>
            </a:r>
            <a:r>
              <a:rPr lang="en-AU" dirty="0" smtClean="0"/>
              <a:t>process and supporting tools </a:t>
            </a:r>
            <a:r>
              <a:rPr lang="en-AU" dirty="0" smtClean="0"/>
              <a:t>will be tested and refined on the first two beamline </a:t>
            </a:r>
            <a:r>
              <a:rPr lang="en-AU" dirty="0" smtClean="0"/>
              <a:t>builds scheduled for next year</a:t>
            </a:r>
            <a:endParaRPr lang="en-AU" dirty="0" smtClean="0"/>
          </a:p>
          <a:p>
            <a:endParaRPr lang="en-AU" dirty="0"/>
          </a:p>
          <a:p>
            <a:pPr marL="0" indent="0" algn="ctr">
              <a:buNone/>
            </a:pPr>
            <a:r>
              <a:rPr lang="en-AU" sz="4300" dirty="0" smtClean="0"/>
              <a:t>Thank You For Your Attention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628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ANSTO-Template-CorpFonts-2018-16x9</Template>
  <TotalTime>251</TotalTime>
  <Words>440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Calibri</vt:lpstr>
      <vt:lpstr>Wingdings</vt:lpstr>
      <vt:lpstr>Fira Sans ExtraBold</vt:lpstr>
      <vt:lpstr>Arial</vt:lpstr>
      <vt:lpstr>Fira Sans Light</vt:lpstr>
      <vt:lpstr>Fira Sans</vt:lpstr>
      <vt:lpstr>Poppins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A Process for Developing Beamline Controllers at the Australian Synchrotron</vt:lpstr>
      <vt:lpstr>Overview</vt:lpstr>
      <vt:lpstr>Background</vt:lpstr>
      <vt:lpstr>Standard Architecture</vt:lpstr>
      <vt:lpstr>Design and Development Timeline</vt:lpstr>
      <vt:lpstr>Controller Components</vt:lpstr>
      <vt:lpstr>Controller Development Support Tools</vt:lpstr>
      <vt:lpstr>Controller Development Process</vt:lpstr>
      <vt:lpstr>Current Status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RAMBOLD, William</dc:creator>
  <cp:lastModifiedBy>RAMBOLD, William</cp:lastModifiedBy>
  <cp:revision>23</cp:revision>
  <dcterms:created xsi:type="dcterms:W3CDTF">2018-11-11T23:10:56Z</dcterms:created>
  <dcterms:modified xsi:type="dcterms:W3CDTF">2018-11-14T06:54:28Z</dcterms:modified>
</cp:coreProperties>
</file>