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71" r:id="rId8"/>
    <p:sldId id="273" r:id="rId9"/>
    <p:sldId id="274" r:id="rId10"/>
    <p:sldId id="276" r:id="rId11"/>
    <p:sldId id="282" r:id="rId12"/>
    <p:sldId id="277" r:id="rId13"/>
    <p:sldId id="280" r:id="rId14"/>
    <p:sldId id="281" r:id="rId15"/>
    <p:sldId id="279" r:id="rId16"/>
    <p:sldId id="283" r:id="rId17"/>
  </p:sldIdLst>
  <p:sldSz cx="12192000" cy="6858000"/>
  <p:notesSz cx="6858000" cy="9144000"/>
  <p:embeddedFontLst>
    <p:embeddedFont>
      <p:font typeface="Fira Sans ExtraBold" panose="020B0604020202020204" charset="0"/>
      <p:bold r:id="rId18"/>
      <p:boldItalic r:id="rId19"/>
    </p:embeddedFont>
    <p:embeddedFont>
      <p:font typeface="Fira Sans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oppins" panose="020B0604020202020204" charset="0"/>
      <p:regular r:id="rId28"/>
      <p:bold r:id="rId29"/>
      <p:italic r:id="rId30"/>
      <p:boldItalic r:id="rId31"/>
    </p:embeddedFont>
    <p:embeddedFont>
      <p:font typeface="Fira Sans Light" panose="020B0604020202020204" charset="0"/>
      <p:regular r:id="rId32"/>
      <p: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71"/>
  </p:normalViewPr>
  <p:slideViewPr>
    <p:cSldViewPr snapToGrid="0" snapToObjects="1">
      <p:cViewPr varScale="1">
        <p:scale>
          <a:sx n="115" d="100"/>
          <a:sy n="115" d="100"/>
        </p:scale>
        <p:origin x="1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11/15/2018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15/11/2018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813901"/>
            <a:ext cx="10656304" cy="32334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Model For Developing Control Systems for Vendor Supplied Beamlines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pc="-50" dirty="0" smtClean="0"/>
              <a:t>Epics </a:t>
            </a:r>
            <a:r>
              <a:rPr lang="en-US" spc="-50" dirty="0" err="1" smtClean="0"/>
              <a:t>Collaboraton</a:t>
            </a:r>
            <a:r>
              <a:rPr lang="en-US" spc="-50" dirty="0" smtClean="0"/>
              <a:t> Meeting 2018</a:t>
            </a:r>
            <a:endParaRPr lang="en-US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William </a:t>
            </a:r>
            <a:r>
              <a:rPr lang="en-US" dirty="0" err="1" smtClean="0"/>
              <a:t>Rambold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Objectives</a:t>
            </a:r>
          </a:p>
          <a:p>
            <a:r>
              <a:rPr lang="en-AU" dirty="0" smtClean="0"/>
              <a:t>Development Model</a:t>
            </a:r>
          </a:p>
          <a:p>
            <a:r>
              <a:rPr lang="en-AU" dirty="0" smtClean="0"/>
              <a:t>Project </a:t>
            </a:r>
            <a:r>
              <a:rPr lang="en-AU" dirty="0" err="1" smtClean="0"/>
              <a:t>Startup</a:t>
            </a:r>
            <a:r>
              <a:rPr lang="en-AU" dirty="0" smtClean="0"/>
              <a:t> and Design </a:t>
            </a:r>
            <a:r>
              <a:rPr lang="en-AU" dirty="0"/>
              <a:t>P</a:t>
            </a:r>
            <a:r>
              <a:rPr lang="en-AU" dirty="0" smtClean="0"/>
              <a:t>hases</a:t>
            </a:r>
          </a:p>
          <a:p>
            <a:r>
              <a:rPr lang="en-AU" dirty="0" smtClean="0"/>
              <a:t>Construction and Delivery Phases</a:t>
            </a:r>
          </a:p>
          <a:p>
            <a:r>
              <a:rPr lang="en-AU" dirty="0" smtClean="0"/>
              <a:t>Pros and Cons</a:t>
            </a:r>
          </a:p>
          <a:p>
            <a:r>
              <a:rPr lang="en-AU" dirty="0" smtClean="0"/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Objectives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In-house build philosophy</a:t>
            </a:r>
          </a:p>
          <a:p>
            <a:pPr lvl="1"/>
            <a:r>
              <a:rPr lang="en-AU" dirty="0" smtClean="0"/>
              <a:t>Maximise the standardisation of new beamlines</a:t>
            </a:r>
          </a:p>
          <a:p>
            <a:pPr marL="474662" lvl="1" indent="0">
              <a:buNone/>
            </a:pPr>
            <a:endParaRPr lang="en-AU" sz="800" dirty="0" smtClean="0"/>
          </a:p>
          <a:p>
            <a:pPr lvl="1"/>
            <a:r>
              <a:rPr lang="en-AU" dirty="0" smtClean="0"/>
              <a:t>Reduce risk of problems at integration</a:t>
            </a:r>
          </a:p>
          <a:p>
            <a:pPr marL="474662" lvl="1" indent="0">
              <a:buNone/>
            </a:pPr>
            <a:endParaRPr lang="en-AU" sz="800" dirty="0" smtClean="0"/>
          </a:p>
          <a:p>
            <a:pPr lvl="1"/>
            <a:r>
              <a:rPr lang="en-AU" dirty="0"/>
              <a:t>R</a:t>
            </a:r>
            <a:r>
              <a:rPr lang="en-AU" dirty="0" smtClean="0"/>
              <a:t>educe vendor costs by providing equipment and expertise</a:t>
            </a:r>
          </a:p>
          <a:p>
            <a:pPr marL="0" indent="0">
              <a:buNone/>
            </a:pPr>
            <a:endParaRPr lang="en-AU" sz="1200" dirty="0" smtClean="0"/>
          </a:p>
          <a:p>
            <a:r>
              <a:rPr lang="en-AU" dirty="0" smtClean="0"/>
              <a:t>Interaction model</a:t>
            </a:r>
          </a:p>
          <a:p>
            <a:pPr lvl="1"/>
            <a:r>
              <a:rPr lang="en-AU" dirty="0" smtClean="0"/>
              <a:t>Define the roles and responsibilities of supplier and vendor</a:t>
            </a:r>
          </a:p>
          <a:p>
            <a:pPr marL="474662" lvl="1" indent="0">
              <a:buNone/>
            </a:pPr>
            <a:endParaRPr lang="en-AU" sz="800" dirty="0" smtClean="0"/>
          </a:p>
          <a:p>
            <a:pPr lvl="1"/>
            <a:r>
              <a:rPr lang="en-AU" dirty="0" smtClean="0"/>
              <a:t>Clarify expectations on both sides</a:t>
            </a:r>
          </a:p>
          <a:p>
            <a:pPr marL="457200" lvl="1" indent="0">
              <a:buNone/>
            </a:pPr>
            <a:endParaRPr lang="en-AU" sz="800" dirty="0" smtClean="0"/>
          </a:p>
          <a:p>
            <a:pPr lvl="1"/>
            <a:r>
              <a:rPr lang="en-AU" dirty="0" smtClean="0"/>
              <a:t>Reassure vendors that this has been thought through</a:t>
            </a:r>
          </a:p>
        </p:txBody>
      </p:sp>
    </p:spTree>
    <p:extLst>
      <p:ext uri="{BB962C8B-B14F-4D97-AF65-F5344CB8AC3E}">
        <p14:creationId xmlns:p14="http://schemas.microsoft.com/office/powerpoint/2010/main" val="208133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AU" dirty="0" smtClean="0"/>
              <a:t>Beamline Controller Development Model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26" y="1435608"/>
            <a:ext cx="11380774" cy="4828032"/>
          </a:xfrm>
        </p:spPr>
      </p:pic>
    </p:spTree>
    <p:extLst>
      <p:ext uri="{BB962C8B-B14F-4D97-AF65-F5344CB8AC3E}">
        <p14:creationId xmlns:p14="http://schemas.microsoft.com/office/powerpoint/2010/main" val="249697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err="1" smtClean="0"/>
              <a:t>Startup</a:t>
            </a:r>
            <a:r>
              <a:rPr lang="en-AU" dirty="0" smtClean="0"/>
              <a:t> Phase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dirty="0" smtClean="0"/>
              <a:t>Lead Controls Engineer (LCE) assigned to project management team:</a:t>
            </a:r>
          </a:p>
          <a:p>
            <a:pPr lvl="1"/>
            <a:r>
              <a:rPr lang="en-AU" dirty="0" smtClean="0"/>
              <a:t>Reviews beamline conceptual design</a:t>
            </a:r>
          </a:p>
          <a:p>
            <a:pPr lvl="1"/>
            <a:r>
              <a:rPr lang="en-AU" dirty="0" smtClean="0"/>
              <a:t>Assists in developing technical specifications</a:t>
            </a:r>
          </a:p>
          <a:p>
            <a:pPr lvl="1"/>
            <a:r>
              <a:rPr lang="en-AU" dirty="0" smtClean="0"/>
              <a:t>Assists in developing tender documents</a:t>
            </a:r>
          </a:p>
          <a:p>
            <a:pPr lvl="1"/>
            <a:r>
              <a:rPr lang="en-AU" dirty="0" smtClean="0"/>
              <a:t>Assists in evaluating tender responses</a:t>
            </a:r>
          </a:p>
          <a:p>
            <a:pPr lvl="1"/>
            <a:r>
              <a:rPr lang="en-AU" dirty="0" smtClean="0"/>
              <a:t>Monitors and assists vendors during design and construction</a:t>
            </a:r>
          </a:p>
          <a:p>
            <a:pPr lvl="1"/>
            <a:r>
              <a:rPr lang="en-AU" dirty="0" smtClean="0"/>
              <a:t>Coordinates and manages Beamline Control System development</a:t>
            </a:r>
          </a:p>
          <a:p>
            <a:pPr marL="457200" lvl="1" indent="0">
              <a:buNone/>
            </a:pPr>
            <a:endParaRPr lang="en-AU" sz="1300" dirty="0" smtClean="0"/>
          </a:p>
          <a:p>
            <a:r>
              <a:rPr lang="en-AU" dirty="0" smtClean="0"/>
              <a:t>Ensures that controls related issues are considered throughout the full project lifecycle from concept through commissioning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Acts as single point of contact for all controls related issues</a:t>
            </a:r>
          </a:p>
          <a:p>
            <a:pPr marL="0" indent="0">
              <a:buNone/>
            </a:pPr>
            <a:endParaRPr lang="en-AU" sz="1900" dirty="0" smtClean="0"/>
          </a:p>
          <a:p>
            <a:r>
              <a:rPr lang="en-AU" dirty="0" smtClean="0"/>
              <a:t>Works with vendors to help them understand </a:t>
            </a:r>
            <a:r>
              <a:rPr lang="en-AU" dirty="0" smtClean="0"/>
              <a:t>our standards and processes</a:t>
            </a:r>
            <a:endParaRPr lang="en-AU" dirty="0" smtClean="0"/>
          </a:p>
          <a:p>
            <a:pPr marL="0" indent="0">
              <a:buNone/>
            </a:pPr>
            <a:endParaRPr lang="en-AU" sz="1700" dirty="0" smtClean="0"/>
          </a:p>
          <a:p>
            <a:r>
              <a:rPr lang="en-AU" dirty="0" smtClean="0"/>
              <a:t>Ensures that the standard design and development process is followed</a:t>
            </a:r>
          </a:p>
        </p:txBody>
      </p:sp>
    </p:spTree>
    <p:extLst>
      <p:ext uri="{BB962C8B-B14F-4D97-AF65-F5344CB8AC3E}">
        <p14:creationId xmlns:p14="http://schemas.microsoft.com/office/powerpoint/2010/main" val="2840091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Design Phase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C</a:t>
            </a:r>
            <a:r>
              <a:rPr lang="en-AU" dirty="0" smtClean="0"/>
              <a:t>ontrol system specifications are derived from the beamline Technical Specification Report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/>
              <a:t>S</a:t>
            </a:r>
            <a:r>
              <a:rPr lang="en-AU" dirty="0" smtClean="0"/>
              <a:t>pecifications converted to a System Breakdown Structure (SBS)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SBS used to start beamline control system design process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In parallel, vendors start their design processes</a:t>
            </a:r>
          </a:p>
          <a:p>
            <a:pPr marL="0" indent="0">
              <a:buNone/>
            </a:pPr>
            <a:endParaRPr lang="en-AU" sz="1500" dirty="0" smtClean="0"/>
          </a:p>
          <a:p>
            <a:r>
              <a:rPr lang="en-AU" dirty="0" smtClean="0"/>
              <a:t>LCE works with vendors to maximise use of our </a:t>
            </a:r>
            <a:r>
              <a:rPr lang="en-AU" dirty="0" smtClean="0"/>
              <a:t>standards in their design</a:t>
            </a:r>
            <a:endParaRPr lang="en-AU" dirty="0" smtClean="0"/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/>
              <a:t>V</a:t>
            </a:r>
            <a:r>
              <a:rPr lang="en-AU" dirty="0" smtClean="0"/>
              <a:t>endor preliminary designs used to complete control system design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Vendor and </a:t>
            </a:r>
            <a:r>
              <a:rPr lang="en-AU" dirty="0" smtClean="0"/>
              <a:t>Control </a:t>
            </a:r>
            <a:r>
              <a:rPr lang="en-AU" dirty="0" smtClean="0"/>
              <a:t>S</a:t>
            </a:r>
            <a:r>
              <a:rPr lang="en-AU" dirty="0" smtClean="0"/>
              <a:t>ystem </a:t>
            </a:r>
            <a:r>
              <a:rPr lang="en-AU" dirty="0" smtClean="0"/>
              <a:t>design reviewed together at FDR 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8201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Component Controller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57" y="1463040"/>
            <a:ext cx="3722688" cy="5138928"/>
          </a:xfrm>
        </p:spPr>
      </p:pic>
      <p:sp>
        <p:nvSpPr>
          <p:cNvPr id="5" name="TextBox 4"/>
          <p:cNvSpPr txBox="1"/>
          <p:nvPr/>
        </p:nvSpPr>
        <p:spPr>
          <a:xfrm>
            <a:off x="4497659" y="1342607"/>
            <a:ext cx="7382107" cy="539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Device controllers for control components supplied by vendor, configured for vendor </a:t>
            </a: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applications</a:t>
            </a:r>
            <a:endParaRPr lang="en-AU" sz="24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Component control IOC with </a:t>
            </a: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EPICS </a:t>
            </a: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support for vendor </a:t>
            </a: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supplied components</a:t>
            </a:r>
            <a:endParaRPr lang="en-AU" sz="24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Standard engineering interfaces</a:t>
            </a: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 smtClean="0">
              <a:solidFill>
                <a:srgbClr val="4C4D4C"/>
              </a:solidFill>
              <a:latin typeface="Fira Sans" panose="020B0604020202020204" charset="0"/>
            </a:endParaRPr>
          </a:p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Acceptance Test and Engineering User Interface (ATEUI) for overall equipment control.</a:t>
            </a: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 smtClean="0">
              <a:solidFill>
                <a:srgbClr val="4C4D4C"/>
              </a:solidFill>
              <a:latin typeface="Fira Sans" panose="020B0604020202020204" charset="0"/>
            </a:endParaRPr>
          </a:p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Field cables with standard interfaces</a:t>
            </a: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 smtClean="0">
              <a:solidFill>
                <a:srgbClr val="4C4D4C"/>
              </a:solidFill>
              <a:latin typeface="Fira Sans" panose="020B0604020202020204" charset="0"/>
            </a:endParaRPr>
          </a:p>
          <a:p>
            <a:pPr marL="268288" lvl="0" indent="-268288">
              <a:spcBef>
                <a:spcPct val="20000"/>
              </a:spcBef>
              <a:buClr>
                <a:srgbClr val="47B8B2"/>
              </a:buClr>
              <a:buFont typeface="Wingdings" panose="05000000000000000000" pitchFamily="2" charset="2"/>
              <a:buChar char="§"/>
            </a:pPr>
            <a:r>
              <a:rPr lang="en-AU" sz="2400" spc="-50" dirty="0" smtClean="0">
                <a:solidFill>
                  <a:srgbClr val="4C4D4C"/>
                </a:solidFill>
                <a:latin typeface="Fira Sans" panose="020B0604020202020204" charset="0"/>
              </a:rPr>
              <a:t>Packaged in rack and shipped to vendor</a:t>
            </a:r>
            <a:endParaRPr lang="en-AU" sz="24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pPr lvl="0">
              <a:spcBef>
                <a:spcPct val="20000"/>
              </a:spcBef>
              <a:buClr>
                <a:srgbClr val="47B8B2"/>
              </a:buClr>
            </a:pPr>
            <a:endParaRPr lang="en-AU" sz="1200" spc="-50" dirty="0">
              <a:solidFill>
                <a:srgbClr val="4C4D4C"/>
              </a:solidFill>
              <a:latin typeface="Fira Sans" panose="020B0604020202020204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4810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Vendor Assembly, Integration and Test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769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We provide vendor with support in the setup and use of Component Controller and User Interfaces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Vendor </a:t>
            </a:r>
            <a:r>
              <a:rPr lang="en-AU" dirty="0"/>
              <a:t>uses the Component Controller for assembly, integration and test of their </a:t>
            </a:r>
            <a:r>
              <a:rPr lang="en-AU" dirty="0" smtClean="0"/>
              <a:t>equipment</a:t>
            </a:r>
          </a:p>
          <a:p>
            <a:pPr marL="0" indent="0">
              <a:buNone/>
            </a:pPr>
            <a:endParaRPr lang="en-AU" sz="1400" dirty="0"/>
          </a:p>
          <a:p>
            <a:r>
              <a:rPr lang="en-AU" dirty="0" smtClean="0"/>
              <a:t>We assist in final configuring and tuning of stages, and implementing any required kinematic algorithms or programs in the </a:t>
            </a:r>
            <a:r>
              <a:rPr lang="en-AU" dirty="0" smtClean="0"/>
              <a:t>controllers</a:t>
            </a:r>
            <a:endParaRPr lang="en-AU" dirty="0" smtClean="0"/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Final acceptance tests performed using Component Controller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Component Controller returned with equipment after FAT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During this time AS builds and installs the Beamline Control System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12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Delivery Phase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 smtClean="0"/>
              <a:t>Component Controller returns with equipment from vendor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Used to perform Site Acceptance Test of equipment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Hardware controllers are then removed from Component Controller </a:t>
            </a:r>
            <a:r>
              <a:rPr lang="en-AU" dirty="0" smtClean="0"/>
              <a:t>and </a:t>
            </a:r>
            <a:r>
              <a:rPr lang="en-AU" dirty="0" smtClean="0"/>
              <a:t>integrated into Beamline Control racks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EPICS code integrated into Beamline Control System, replacing simulators used for development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Subsequent beamline testing and </a:t>
            </a:r>
            <a:r>
              <a:rPr lang="en-AU" dirty="0" smtClean="0"/>
              <a:t>commissioning and acceptance are done </a:t>
            </a:r>
            <a:r>
              <a:rPr lang="en-AU" dirty="0" smtClean="0"/>
              <a:t>with Beamline Control System</a:t>
            </a:r>
          </a:p>
        </p:txBody>
      </p:sp>
    </p:spTree>
    <p:extLst>
      <p:ext uri="{BB962C8B-B14F-4D97-AF65-F5344CB8AC3E}">
        <p14:creationId xmlns:p14="http://schemas.microsoft.com/office/powerpoint/2010/main" val="2040724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Pros and Cons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Pros</a:t>
            </a:r>
          </a:p>
          <a:p>
            <a:pPr lvl="1"/>
            <a:r>
              <a:rPr lang="en-AU" dirty="0" smtClean="0"/>
              <a:t>Increased standardisation of beamline control systems</a:t>
            </a:r>
          </a:p>
          <a:p>
            <a:pPr lvl="1"/>
            <a:r>
              <a:rPr lang="en-AU" dirty="0" smtClean="0"/>
              <a:t>Reduced risk of delays and rework on delivery</a:t>
            </a:r>
          </a:p>
          <a:p>
            <a:pPr lvl="1"/>
            <a:r>
              <a:rPr lang="en-AU" dirty="0" smtClean="0"/>
              <a:t>Familiarity with equipment before it arrives</a:t>
            </a:r>
          </a:p>
          <a:p>
            <a:r>
              <a:rPr lang="en-AU" dirty="0" smtClean="0"/>
              <a:t>Cons</a:t>
            </a:r>
          </a:p>
          <a:p>
            <a:pPr lvl="1"/>
            <a:r>
              <a:rPr lang="en-AU" dirty="0" smtClean="0"/>
              <a:t>Assumes that vendors are willing to adopt our standards</a:t>
            </a:r>
          </a:p>
          <a:p>
            <a:pPr lvl="1"/>
            <a:r>
              <a:rPr lang="en-AU" dirty="0" smtClean="0"/>
              <a:t>Assumes that vendors are willing to use our hardware</a:t>
            </a:r>
          </a:p>
          <a:p>
            <a:pPr lvl="1"/>
            <a:r>
              <a:rPr lang="en-AU" dirty="0" smtClean="0"/>
              <a:t>Requires more support effort and travel on our part</a:t>
            </a:r>
          </a:p>
          <a:p>
            <a:pPr lvl="1"/>
            <a:r>
              <a:rPr lang="en-AU" dirty="0" smtClean="0"/>
              <a:t>Many control systems to be developed concurrently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7594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16825"/>
            <a:ext cx="11304574" cy="4525963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A model for interacting with vendors has been developed that addresses the need for beamline standardisation</a:t>
            </a:r>
          </a:p>
          <a:p>
            <a:pPr marL="0" indent="0">
              <a:buNone/>
            </a:pPr>
            <a:endParaRPr lang="en-AU" sz="1200" dirty="0" smtClean="0"/>
          </a:p>
          <a:p>
            <a:r>
              <a:rPr lang="en-AU" dirty="0" smtClean="0"/>
              <a:t>Early drafts of model have been reviewed by potential vendors with mostly positive results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First Request for Tenders released this month – willingness of vendors to follow this model yet to be seen</a:t>
            </a:r>
          </a:p>
          <a:p>
            <a:pPr marL="0" indent="0">
              <a:buNone/>
            </a:pPr>
            <a:endParaRPr lang="en-AU" sz="1300" dirty="0" smtClean="0"/>
          </a:p>
          <a:p>
            <a:r>
              <a:rPr lang="en-AU" dirty="0" smtClean="0"/>
              <a:t>Fall back strategies will be required to manage vendor non-conformance</a:t>
            </a:r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dirty="0" smtClean="0"/>
              <a:t>Keeping or fingers crossed!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96225706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</Template>
  <TotalTime>353</TotalTime>
  <Words>569</Words>
  <Application>Microsoft Office PowerPoint</Application>
  <PresentationFormat>Widescreen</PresentationFormat>
  <Paragraphs>110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Fira Sans ExtraBold</vt:lpstr>
      <vt:lpstr>Fira Sans</vt:lpstr>
      <vt:lpstr>Calibri</vt:lpstr>
      <vt:lpstr>Poppins</vt:lpstr>
      <vt:lpstr>Wingdings</vt:lpstr>
      <vt:lpstr>Arial</vt:lpstr>
      <vt:lpstr>Fira Sans Light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A Model For Developing Control Systems for Vendor Supplied Beamlines</vt:lpstr>
      <vt:lpstr>Overview</vt:lpstr>
      <vt:lpstr>Objectives</vt:lpstr>
      <vt:lpstr>Beamline Controller Development Model</vt:lpstr>
      <vt:lpstr>Startup Phase</vt:lpstr>
      <vt:lpstr>Design Phase</vt:lpstr>
      <vt:lpstr>Component Controller</vt:lpstr>
      <vt:lpstr>Vendor Assembly, Integration and Test</vt:lpstr>
      <vt:lpstr>Delivery Phase</vt:lpstr>
      <vt:lpstr>Pros and Cons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RAMBOLD, William</dc:creator>
  <cp:lastModifiedBy>RAMBOLD, William</cp:lastModifiedBy>
  <cp:revision>30</cp:revision>
  <dcterms:created xsi:type="dcterms:W3CDTF">2018-11-11T23:10:56Z</dcterms:created>
  <dcterms:modified xsi:type="dcterms:W3CDTF">2018-11-15T02:46:19Z</dcterms:modified>
</cp:coreProperties>
</file>