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  <p:sldMasterId id="2147483654" r:id="rId3"/>
    <p:sldMasterId id="2147483667" r:id="rId4"/>
  </p:sldMasterIdLst>
  <p:notesMasterIdLst>
    <p:notesMasterId r:id="rId22"/>
  </p:notesMasterIdLst>
  <p:sldIdLst>
    <p:sldId id="257" r:id="rId5"/>
    <p:sldId id="260" r:id="rId6"/>
    <p:sldId id="299" r:id="rId7"/>
    <p:sldId id="271" r:id="rId8"/>
    <p:sldId id="273" r:id="rId9"/>
    <p:sldId id="262" r:id="rId10"/>
    <p:sldId id="263" r:id="rId11"/>
    <p:sldId id="286" r:id="rId12"/>
    <p:sldId id="284" r:id="rId13"/>
    <p:sldId id="294" r:id="rId14"/>
    <p:sldId id="297" r:id="rId15"/>
    <p:sldId id="276" r:id="rId16"/>
    <p:sldId id="298" r:id="rId17"/>
    <p:sldId id="292" r:id="rId18"/>
    <p:sldId id="295" r:id="rId19"/>
    <p:sldId id="296" r:id="rId20"/>
    <p:sldId id="270" r:id="rId21"/>
  </p:sldIdLst>
  <p:sldSz cx="9144000" cy="5143500" type="screen16x9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434A62"/>
    <a:srgbClr val="008E40"/>
    <a:srgbClr val="0079C2"/>
    <a:srgbClr val="60FA8C"/>
    <a:srgbClr val="06C23A"/>
    <a:srgbClr val="E8F4FB"/>
    <a:srgbClr val="28516A"/>
    <a:srgbClr val="89E9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55" autoAdjust="0"/>
    <p:restoredTop sz="94660"/>
  </p:normalViewPr>
  <p:slideViewPr>
    <p:cSldViewPr snapToGrid="0" snapToObjects="1">
      <p:cViewPr varScale="1">
        <p:scale>
          <a:sx n="144" d="100"/>
          <a:sy n="144" d="100"/>
        </p:scale>
        <p:origin x="564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/>
              </a:defRPr>
            </a:lvl1pPr>
          </a:lstStyle>
          <a:p>
            <a:fld id="{FC77EEE4-BFFE-A143-97FD-4042521C6432}" type="datetimeFigureOut">
              <a:rPr lang="en-US" smtClean="0"/>
              <a:pPr/>
              <a:t>11/15/2018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/>
              </a:defRPr>
            </a:lvl1pPr>
          </a:lstStyle>
          <a:p>
            <a:fld id="{2D036CBE-D2DE-6340-9D79-8DA939BB5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969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36CBE-D2DE-6340-9D79-8DA939BB592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49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36CBE-D2DE-6340-9D79-8DA939BB592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15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36CBE-D2DE-6340-9D79-8DA939BB592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749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05915" y="3465902"/>
            <a:ext cx="8336962" cy="652527"/>
          </a:xfrm>
          <a:prstGeom prst="rect">
            <a:avLst/>
          </a:prstGeom>
        </p:spPr>
        <p:txBody>
          <a:bodyPr lIns="91419" tIns="45709" rIns="91419" bIns="45709"/>
          <a:lstStyle>
            <a:lvl1pPr marL="0" indent="0" algn="ctr">
              <a:buNone/>
              <a:defRPr sz="240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5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43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405915" y="3465902"/>
            <a:ext cx="8336962" cy="652527"/>
          </a:xfrm>
          <a:prstGeom prst="rect">
            <a:avLst/>
          </a:prstGeom>
        </p:spPr>
        <p:txBody>
          <a:bodyPr lIns="91419" tIns="45709" rIns="91419" bIns="45709"/>
          <a:lstStyle>
            <a:lvl1pPr marL="0" indent="0" algn="ctr">
              <a:buNone/>
              <a:defRPr sz="24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01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81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98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7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792954"/>
            <a:ext cx="9144000" cy="4350546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861" y="4155954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97" indent="0">
              <a:buNone/>
              <a:defRPr sz="1200"/>
            </a:lvl2pPr>
            <a:lvl3pPr marL="914192" indent="0">
              <a:buNone/>
              <a:defRPr sz="1100"/>
            </a:lvl3pPr>
            <a:lvl4pPr marL="1371289" indent="0">
              <a:buNone/>
              <a:defRPr sz="900"/>
            </a:lvl4pPr>
            <a:lvl5pPr marL="1828384" indent="0">
              <a:buNone/>
              <a:defRPr sz="900"/>
            </a:lvl5pPr>
            <a:lvl6pPr marL="2285480" indent="0">
              <a:buNone/>
              <a:defRPr sz="900"/>
            </a:lvl6pPr>
            <a:lvl7pPr marL="2742576" indent="0">
              <a:buNone/>
              <a:defRPr sz="900"/>
            </a:lvl7pPr>
            <a:lvl8pPr marL="3199672" indent="0">
              <a:buNone/>
              <a:defRPr sz="900"/>
            </a:lvl8pPr>
            <a:lvl9pPr marL="3656768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989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274" y="2012108"/>
            <a:ext cx="261858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32250" y="2012108"/>
            <a:ext cx="2663394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8203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092035" y="2012108"/>
            <a:ext cx="263467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232250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092035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6231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752925" y="2056271"/>
            <a:ext cx="8001004" cy="219822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7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829300" y="2010986"/>
            <a:ext cx="2969986" cy="229794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0999" y="2010986"/>
            <a:ext cx="5252357" cy="2297943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0999" y="2010986"/>
            <a:ext cx="2969986" cy="229794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528785" y="2010986"/>
            <a:ext cx="5252357" cy="229794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00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274" y="2012108"/>
            <a:ext cx="4064012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8203" y="4018643"/>
            <a:ext cx="4073083" cy="362857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89917" y="2012108"/>
            <a:ext cx="4064012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689917" y="4018643"/>
            <a:ext cx="4073083" cy="362857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5985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2010986"/>
            <a:ext cx="4054929" cy="229794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  <a:p>
            <a:pPr lvl="0"/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08071" y="2010986"/>
            <a:ext cx="4054929" cy="229794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2636920"/>
            <a:ext cx="4054929" cy="155408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81000" y="2041076"/>
            <a:ext cx="4054929" cy="435427"/>
          </a:xfrm>
        </p:spPr>
        <p:txBody>
          <a:bodyPr anchor="b"/>
          <a:lstStyle>
            <a:lvl1pPr marL="0" indent="0">
              <a:buNone/>
              <a:defRPr sz="2100" b="1">
                <a:solidFill>
                  <a:srgbClr val="005A9B"/>
                </a:solidFill>
              </a:defRPr>
            </a:lvl1pPr>
            <a:lvl2pPr marL="457097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9" indent="0">
              <a:buNone/>
              <a:defRPr sz="1600" b="1"/>
            </a:lvl4pPr>
            <a:lvl5pPr marL="1828384" indent="0">
              <a:buNone/>
              <a:defRPr sz="1600" b="1"/>
            </a:lvl5pPr>
            <a:lvl6pPr marL="2285480" indent="0">
              <a:buNone/>
              <a:defRPr sz="1600" b="1"/>
            </a:lvl6pPr>
            <a:lvl7pPr marL="2742576" indent="0">
              <a:buNone/>
              <a:defRPr sz="1600" b="1"/>
            </a:lvl7pPr>
            <a:lvl8pPr marL="3199672" indent="0">
              <a:buNone/>
              <a:defRPr sz="1600" b="1"/>
            </a:lvl8pPr>
            <a:lvl9pPr marL="3656768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17143" y="2636920"/>
            <a:ext cx="4054929" cy="155408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4717143" y="2041076"/>
            <a:ext cx="4054929" cy="435427"/>
          </a:xfrm>
        </p:spPr>
        <p:txBody>
          <a:bodyPr anchor="b"/>
          <a:lstStyle>
            <a:lvl1pPr marL="0" indent="0">
              <a:buNone/>
              <a:defRPr sz="2100" b="1">
                <a:solidFill>
                  <a:srgbClr val="005A9B"/>
                </a:solidFill>
              </a:defRPr>
            </a:lvl1pPr>
            <a:lvl2pPr marL="457097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9" indent="0">
              <a:buNone/>
              <a:defRPr sz="1600" b="1"/>
            </a:lvl4pPr>
            <a:lvl5pPr marL="1828384" indent="0">
              <a:buNone/>
              <a:defRPr sz="1600" b="1"/>
            </a:lvl5pPr>
            <a:lvl6pPr marL="2285480" indent="0">
              <a:buNone/>
              <a:defRPr sz="1600" b="1"/>
            </a:lvl6pPr>
            <a:lvl7pPr marL="2742576" indent="0">
              <a:buNone/>
              <a:defRPr sz="1600" b="1"/>
            </a:lvl7pPr>
            <a:lvl8pPr marL="3199672" indent="0">
              <a:buNone/>
              <a:defRPr sz="1600" b="1"/>
            </a:lvl8pPr>
            <a:lvl9pPr marL="3656768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0691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3696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915" y="3465902"/>
            <a:ext cx="8336962" cy="652527"/>
          </a:xfrm>
          <a:prstGeom prst="rect">
            <a:avLst/>
          </a:prstGeom>
        </p:spPr>
        <p:txBody>
          <a:bodyPr lIns="91419" tIns="45709" rIns="91419" bIns="45709"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Arial"/>
                <a:cs typeface="Arial"/>
              </a:defRPr>
            </a:lvl1pPr>
            <a:lvl2pPr marL="4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518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870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7578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792954"/>
            <a:ext cx="9144000" cy="4350546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861" y="4155954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1pPr>
            <a:lvl2pPr marL="457097" indent="0">
              <a:buNone/>
              <a:defRPr sz="1200"/>
            </a:lvl2pPr>
            <a:lvl3pPr marL="914192" indent="0">
              <a:buNone/>
              <a:defRPr sz="1100"/>
            </a:lvl3pPr>
            <a:lvl4pPr marL="1371289" indent="0">
              <a:buNone/>
              <a:defRPr sz="900"/>
            </a:lvl4pPr>
            <a:lvl5pPr marL="1828384" indent="0">
              <a:buNone/>
              <a:defRPr sz="900"/>
            </a:lvl5pPr>
            <a:lvl6pPr marL="2285480" indent="0">
              <a:buNone/>
              <a:defRPr sz="900"/>
            </a:lvl6pPr>
            <a:lvl7pPr marL="2742576" indent="0">
              <a:buNone/>
              <a:defRPr sz="900"/>
            </a:lvl7pPr>
            <a:lvl8pPr marL="3199672" indent="0">
              <a:buNone/>
              <a:defRPr sz="900"/>
            </a:lvl8pPr>
            <a:lvl9pPr marL="3656768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9173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274" y="2012108"/>
            <a:ext cx="261858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32250" y="2012108"/>
            <a:ext cx="2663394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8203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092035" y="2012108"/>
            <a:ext cx="263467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232250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092035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3144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705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274" y="2012108"/>
            <a:ext cx="261858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32250" y="2012108"/>
            <a:ext cx="2663394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8203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092035" y="2012108"/>
            <a:ext cx="2634676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5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 b="1" i="0">
                <a:latin typeface="Arial"/>
                <a:cs typeface="Arial"/>
              </a:defRPr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232250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6092035" y="4018643"/>
            <a:ext cx="2627657" cy="362857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234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752925" y="2056271"/>
            <a:ext cx="8001004" cy="219822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14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829300" y="2010986"/>
            <a:ext cx="2969986" cy="229794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0999" y="2010986"/>
            <a:ext cx="5252357" cy="229794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None/>
              <a:tabLst/>
              <a:defRPr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»"/>
              <a:tabLst/>
              <a:defRPr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»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Fifth level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02107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0999" y="2010986"/>
            <a:ext cx="2969986" cy="229794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510642" y="2010986"/>
            <a:ext cx="5252357" cy="2297943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None/>
              <a:tabLst/>
              <a:defRPr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»"/>
              <a:tabLst/>
              <a:defRPr/>
            </a:lvl5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»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Fifth level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8506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7274" y="2012108"/>
            <a:ext cx="4064012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08203" y="4018643"/>
            <a:ext cx="4073083" cy="362857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89917" y="2012108"/>
            <a:ext cx="4064012" cy="192489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4689917" y="4018643"/>
            <a:ext cx="4073083" cy="362857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0617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2010986"/>
            <a:ext cx="4054929" cy="2297943"/>
          </a:xfrm>
        </p:spPr>
        <p:txBody>
          <a:bodyPr/>
          <a:lstStyle>
            <a:lvl1pPr marL="0" indent="0">
              <a:buNone/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08071" y="2010986"/>
            <a:ext cx="4054929" cy="2297943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0229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>
            <a:lvl1pPr>
              <a:defRPr sz="4400"/>
            </a:lvl1pPr>
          </a:lstStyle>
          <a:p>
            <a:pPr lvl="0"/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2636920"/>
            <a:ext cx="4054929" cy="155408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81000" y="2041076"/>
            <a:ext cx="4054929" cy="435427"/>
          </a:xfrm>
        </p:spPr>
        <p:txBody>
          <a:bodyPr anchor="b"/>
          <a:lstStyle>
            <a:lvl1pPr marL="0" indent="0">
              <a:buNone/>
              <a:defRPr sz="2100" b="1">
                <a:solidFill>
                  <a:srgbClr val="005A9B"/>
                </a:solidFill>
              </a:defRPr>
            </a:lvl1pPr>
            <a:lvl2pPr marL="457097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9" indent="0">
              <a:buNone/>
              <a:defRPr sz="1600" b="1"/>
            </a:lvl4pPr>
            <a:lvl5pPr marL="1828384" indent="0">
              <a:buNone/>
              <a:defRPr sz="1600" b="1"/>
            </a:lvl5pPr>
            <a:lvl6pPr marL="2285480" indent="0">
              <a:buNone/>
              <a:defRPr sz="1600" b="1"/>
            </a:lvl6pPr>
            <a:lvl7pPr marL="2742576" indent="0">
              <a:buNone/>
              <a:defRPr sz="1600" b="1"/>
            </a:lvl7pPr>
            <a:lvl8pPr marL="3199672" indent="0">
              <a:buNone/>
              <a:defRPr sz="1600" b="1"/>
            </a:lvl8pPr>
            <a:lvl9pPr marL="3656768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717143" y="2636920"/>
            <a:ext cx="4054929" cy="155408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4717143" y="2041076"/>
            <a:ext cx="4054929" cy="435427"/>
          </a:xfrm>
        </p:spPr>
        <p:txBody>
          <a:bodyPr anchor="b"/>
          <a:lstStyle>
            <a:lvl1pPr marL="0" indent="0">
              <a:buNone/>
              <a:defRPr sz="2100" b="1">
                <a:solidFill>
                  <a:srgbClr val="005A9B"/>
                </a:solidFill>
              </a:defRPr>
            </a:lvl1pPr>
            <a:lvl2pPr marL="457097" indent="0">
              <a:buNone/>
              <a:defRPr sz="2000" b="1"/>
            </a:lvl2pPr>
            <a:lvl3pPr marL="914192" indent="0">
              <a:buNone/>
              <a:defRPr sz="1800" b="1"/>
            </a:lvl3pPr>
            <a:lvl4pPr marL="1371289" indent="0">
              <a:buNone/>
              <a:defRPr sz="1600" b="1"/>
            </a:lvl4pPr>
            <a:lvl5pPr marL="1828384" indent="0">
              <a:buNone/>
              <a:defRPr sz="1600" b="1"/>
            </a:lvl5pPr>
            <a:lvl6pPr marL="2285480" indent="0">
              <a:buNone/>
              <a:defRPr sz="1600" b="1"/>
            </a:lvl6pPr>
            <a:lvl7pPr marL="2742576" indent="0">
              <a:buNone/>
              <a:defRPr sz="1600" b="1"/>
            </a:lvl7pPr>
            <a:lvl8pPr marL="3199672" indent="0">
              <a:buNone/>
              <a:defRPr sz="1600" b="1"/>
            </a:lvl8pPr>
            <a:lvl9pPr marL="3656768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206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6085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405915" y="3465902"/>
            <a:ext cx="8336962" cy="652527"/>
          </a:xfrm>
          <a:prstGeom prst="rect">
            <a:avLst/>
          </a:prstGeom>
        </p:spPr>
        <p:txBody>
          <a:bodyPr lIns="91419" tIns="45709" rIns="91419" bIns="45709"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Arial"/>
                <a:cs typeface="Arial"/>
              </a:defRPr>
            </a:lvl1pPr>
            <a:lvl2pPr marL="4570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7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830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image" Target="../media/image4.emf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8792" cy="5148291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9" tIns="45715" rIns="91429" bIns="45715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NSTO-logo-Inline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15" y="633278"/>
            <a:ext cx="4344163" cy="763934"/>
          </a:xfrm>
          <a:prstGeom prst="rect">
            <a:avLst/>
          </a:prstGeom>
        </p:spPr>
      </p:pic>
      <p:pic>
        <p:nvPicPr>
          <p:cNvPr id="12" name="Picture 11" descr="Aust-Synchrotron-vector-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223" y="4450751"/>
            <a:ext cx="2051654" cy="556171"/>
          </a:xfrm>
          <a:prstGeom prst="rect">
            <a:avLst/>
          </a:prstGeom>
        </p:spPr>
      </p:pic>
      <p:pic>
        <p:nvPicPr>
          <p:cNvPr id="13" name="Picture 12" descr="Victoria-StateGov_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05" y="4535539"/>
            <a:ext cx="792088" cy="45149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405915" y="4698665"/>
            <a:ext cx="1872208" cy="276989"/>
          </a:xfrm>
          <a:prstGeom prst="rect">
            <a:avLst/>
          </a:prstGeom>
          <a:noFill/>
        </p:spPr>
        <p:txBody>
          <a:bodyPr wrap="square" lIns="0" tIns="45715" rIns="91429" bIns="45715" rtlCol="0">
            <a:spAutoFit/>
          </a:bodyPr>
          <a:lstStyle/>
          <a:p>
            <a:pPr lvl="0"/>
            <a:r>
              <a:rPr lang="en-AU" sz="1200" b="0" i="0" dirty="0" smtClean="0">
                <a:solidFill>
                  <a:schemeClr val="bg1"/>
                </a:solidFill>
                <a:latin typeface="Arial"/>
                <a:cs typeface="Arial"/>
              </a:rPr>
              <a:t>synchrotron.org.au </a:t>
            </a:r>
            <a:endParaRPr lang="en-AU" sz="12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19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200" b="1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05915" y="1913375"/>
            <a:ext cx="8336962" cy="1224136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05915" y="18413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NSTO-logo-Inline_White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15" y="633278"/>
            <a:ext cx="4344163" cy="763934"/>
          </a:xfrm>
          <a:prstGeom prst="rect">
            <a:avLst/>
          </a:prstGeom>
        </p:spPr>
      </p:pic>
      <p:pic>
        <p:nvPicPr>
          <p:cNvPr id="12" name="Picture 11" descr="Aust-Synchrotron-vector-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223" y="4450751"/>
            <a:ext cx="2051654" cy="556171"/>
          </a:xfrm>
          <a:prstGeom prst="rect">
            <a:avLst/>
          </a:prstGeom>
        </p:spPr>
      </p:pic>
      <p:pic>
        <p:nvPicPr>
          <p:cNvPr id="13" name="Picture 12" descr="Victoria-StateGov_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305" y="4535539"/>
            <a:ext cx="792088" cy="45149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405915" y="4698665"/>
            <a:ext cx="1872208" cy="276989"/>
          </a:xfrm>
          <a:prstGeom prst="rect">
            <a:avLst/>
          </a:prstGeom>
          <a:noFill/>
        </p:spPr>
        <p:txBody>
          <a:bodyPr wrap="square" lIns="0" tIns="45715" rIns="91429" bIns="45715" rtlCol="0">
            <a:spAutoFit/>
          </a:bodyPr>
          <a:lstStyle/>
          <a:p>
            <a:pPr lvl="0"/>
            <a:r>
              <a:rPr lang="en-AU" sz="1200" b="0" i="0" dirty="0" smtClean="0">
                <a:solidFill>
                  <a:schemeClr val="bg1"/>
                </a:solidFill>
                <a:latin typeface="Arial"/>
                <a:cs typeface="Arial"/>
              </a:rPr>
              <a:t>synchrotron.org.au </a:t>
            </a:r>
            <a:endParaRPr lang="en-AU" sz="1200" b="0" i="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405915" y="3251067"/>
            <a:ext cx="8336962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52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200" b="1" i="0" kern="1200">
          <a:solidFill>
            <a:schemeClr val="bg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"/>
            <a:ext cx="9144000" cy="798283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lvl="0" algn="ctr"/>
            <a:endParaRPr lang="en-US" dirty="0">
              <a:latin typeface="Arial"/>
            </a:endParaRPr>
          </a:p>
        </p:txBody>
      </p:sp>
      <p:pic>
        <p:nvPicPr>
          <p:cNvPr id="8" name="Picture 7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54" y="213114"/>
            <a:ext cx="2636540" cy="463643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2925" y="2056270"/>
            <a:ext cx="7854043" cy="226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pic>
        <p:nvPicPr>
          <p:cNvPr id="11" name="Picture 10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40" y="4450751"/>
            <a:ext cx="2051654" cy="556171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405915" y="4698665"/>
            <a:ext cx="1872208" cy="276989"/>
          </a:xfrm>
          <a:prstGeom prst="rect">
            <a:avLst/>
          </a:prstGeom>
          <a:noFill/>
        </p:spPr>
        <p:txBody>
          <a:bodyPr wrap="square" lIns="0" tIns="45715" rIns="91429" bIns="45715" rtlCol="0">
            <a:spAutoFit/>
          </a:bodyPr>
          <a:lstStyle/>
          <a:p>
            <a:pPr lvl="0"/>
            <a:r>
              <a:rPr lang="en-AU" sz="12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synchrotron.org.au </a:t>
            </a:r>
            <a:endParaRPr lang="en-AU" sz="1200" b="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7687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3600" b="1" i="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8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4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•"/>
        <a:defRPr sz="21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–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tx2"/>
        </a:buClr>
        <a:buFont typeface="Arial"/>
        <a:buChar char="»"/>
        <a:defRPr sz="20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9144000" cy="7982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8" name="Picture 7" descr="ANSTO-logo-Inline_White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54" y="213114"/>
            <a:ext cx="2636540" cy="463643"/>
          </a:xfrm>
          <a:prstGeom prst="rect">
            <a:avLst/>
          </a:prstGeom>
        </p:spPr>
      </p:pic>
      <p:pic>
        <p:nvPicPr>
          <p:cNvPr id="11" name="Picture 10" descr="Aust-Synchrotron-vector-grey.eps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40" y="4450751"/>
            <a:ext cx="2051654" cy="55617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405915" y="4698665"/>
            <a:ext cx="1872208" cy="276989"/>
          </a:xfrm>
          <a:prstGeom prst="rect">
            <a:avLst/>
          </a:prstGeom>
          <a:noFill/>
        </p:spPr>
        <p:txBody>
          <a:bodyPr wrap="square" lIns="0" tIns="45715" rIns="91429" bIns="45715" rtlCol="0">
            <a:spAutoFit/>
          </a:bodyPr>
          <a:lstStyle/>
          <a:p>
            <a:pPr lvl="0"/>
            <a:r>
              <a:rPr lang="en-AU" sz="1200" b="0" i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synchrotron.org.au </a:t>
            </a:r>
            <a:endParaRPr lang="en-AU" sz="1200" b="0" i="0" dirty="0">
              <a:solidFill>
                <a:schemeClr val="tx1">
                  <a:lumMod val="50000"/>
                  <a:lumOff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081779"/>
            <a:ext cx="9144000" cy="759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2925" y="2056270"/>
            <a:ext cx="7854043" cy="2261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•"/>
              <a:tabLst/>
              <a:defRPr/>
            </a:pPr>
            <a:r>
              <a:rPr kumimoji="0" lang="en-AU" sz="2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–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F497D"/>
              </a:buClr>
              <a:buSzTx/>
              <a:buFont typeface="Arial"/>
              <a:buChar char="»"/>
              <a:tabLst/>
              <a:defRPr/>
            </a:pPr>
            <a:r>
              <a:rPr kumimoji="0" lang="en-A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Fifth level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9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80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81" r:id="rId13"/>
    <p:sldLayoutId id="2147483679" r:id="rId14"/>
  </p:sldLayoutIdLst>
  <p:txStyles>
    <p:titleStyle>
      <a:lvl1pPr marL="0" marR="0" indent="0" algn="ctr" defTabSz="4572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44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marR="0" indent="-3429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1F497D"/>
        </a:buClr>
        <a:buSzTx/>
        <a:buFont typeface="Arial"/>
        <a:buChar char="•"/>
        <a:tabLst/>
        <a:defRPr sz="3200" kern="1200">
          <a:solidFill>
            <a:schemeClr val="tx1"/>
          </a:solidFill>
          <a:latin typeface="Arial"/>
          <a:ea typeface="+mn-ea"/>
          <a:cs typeface="+mn-cs"/>
        </a:defRPr>
      </a:lvl1pPr>
      <a:lvl2pPr marL="742950" marR="0" indent="-28575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1F497D"/>
        </a:buClr>
        <a:buSzTx/>
        <a:buFont typeface="Arial"/>
        <a:buChar char="–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1F497D"/>
        </a:buClr>
        <a:buSzTx/>
        <a:buFont typeface="Arial"/>
        <a:buChar char="•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1F497D"/>
        </a:buClr>
        <a:buSzTx/>
        <a:buFont typeface="Arial"/>
        <a:buChar char="–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1F497D"/>
        </a:buClr>
        <a:buSzTx/>
        <a:buFont typeface="Arial"/>
        <a:buChar char="»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err="1" smtClean="0">
                <a:latin typeface="Raleway" panose="020B0503030101060003" pitchFamily="34" charset="0"/>
              </a:rPr>
              <a:t>Lightflow</a:t>
            </a:r>
            <a:r>
              <a:rPr lang="en-AU" dirty="0" smtClean="0"/>
              <a:t/>
            </a:r>
            <a:br>
              <a:rPr lang="en-AU" dirty="0" smtClean="0"/>
            </a:br>
            <a:r>
              <a:rPr lang="en-AU" sz="2200" dirty="0" smtClean="0"/>
              <a:t>a lightweight, distributed workflow system</a:t>
            </a:r>
            <a:endParaRPr lang="en-AU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Andreas Moll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83306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Rectangle 47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126207" y="85567"/>
            <a:ext cx="4568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Near </a:t>
            </a:r>
            <a:r>
              <a:rPr lang="en-AU" sz="3600" dirty="0" err="1" smtClean="0">
                <a:solidFill>
                  <a:schemeClr val="bg1"/>
                </a:solidFill>
              </a:rPr>
              <a:t>realtime</a:t>
            </a:r>
            <a:r>
              <a:rPr lang="en-AU" sz="3600" dirty="0" smtClean="0">
                <a:solidFill>
                  <a:schemeClr val="bg1"/>
                </a:solidFill>
              </a:rPr>
              <a:t> feedback</a:t>
            </a:r>
            <a:endParaRPr lang="en-AU" sz="3600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Work\Talks\PyConAU_2017\ExperimentNearRealtimePipe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5" y="1054100"/>
            <a:ext cx="618728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6195071" y="1277925"/>
            <a:ext cx="237107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008E40"/>
                </a:solidFill>
              </a:rPr>
              <a:t>service-like part</a:t>
            </a:r>
          </a:p>
          <a:p>
            <a:endParaRPr lang="en-AU" sz="800" b="1" dirty="0" smtClean="0">
              <a:solidFill>
                <a:srgbClr val="0079C2"/>
              </a:solidFill>
            </a:endParaRP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watch for file changes</a:t>
            </a:r>
            <a:endParaRPr lang="en-AU" dirty="0"/>
          </a:p>
        </p:txBody>
      </p:sp>
      <p:sp>
        <p:nvSpPr>
          <p:cNvPr id="46" name="Rectangle 45"/>
          <p:cNvSpPr/>
          <p:nvPr/>
        </p:nvSpPr>
        <p:spPr>
          <a:xfrm>
            <a:off x="6195071" y="2673170"/>
            <a:ext cx="30568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434A62"/>
                </a:solidFill>
              </a:rPr>
              <a:t>pipeline-like part</a:t>
            </a:r>
          </a:p>
          <a:p>
            <a:endParaRPr lang="en-AU" sz="800" b="1" dirty="0" smtClean="0">
              <a:solidFill>
                <a:srgbClr val="0079C2"/>
              </a:solidFill>
            </a:endParaRP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task dependencies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exchange data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keep data from </a:t>
            </a:r>
            <a:r>
              <a:rPr lang="en-AU" dirty="0" err="1" smtClean="0"/>
              <a:t>prev</a:t>
            </a:r>
            <a:r>
              <a:rPr lang="en-AU" dirty="0" smtClean="0"/>
              <a:t> runs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9057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126207" y="85567"/>
            <a:ext cx="1665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err="1" smtClean="0">
                <a:solidFill>
                  <a:schemeClr val="bg1"/>
                </a:solidFill>
              </a:rPr>
              <a:t>Wishlist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3790" y="1001825"/>
            <a:ext cx="4107615" cy="1604897"/>
          </a:xfrm>
          <a:prstGeom prst="roundRect">
            <a:avLst>
              <a:gd name="adj" fmla="val 1937"/>
            </a:avLst>
          </a:prstGeom>
          <a:solidFill>
            <a:srgbClr val="E8F4FB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>
              <a:solidFill>
                <a:srgbClr val="28516A"/>
              </a:solidFill>
            </a:endParaRPr>
          </a:p>
          <a:p>
            <a:endParaRPr lang="en-AU" sz="800" dirty="0" smtClean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rgbClr val="28516A"/>
                </a:solidFill>
              </a:rPr>
              <a:t>Python 3.5+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rgbClr val="28516A"/>
                </a:solidFill>
              </a:rPr>
              <a:t>Few dependencies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rgbClr val="28516A"/>
                </a:solidFill>
              </a:rPr>
              <a:t>Infrastructure independent</a:t>
            </a:r>
            <a:endParaRPr lang="en-AU" dirty="0">
              <a:solidFill>
                <a:srgbClr val="28516A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3791" y="1001825"/>
            <a:ext cx="4107614" cy="351846"/>
          </a:xfrm>
          <a:prstGeom prst="roundRect">
            <a:avLst>
              <a:gd name="adj" fmla="val 1937"/>
            </a:avLst>
          </a:prstGeom>
          <a:solidFill>
            <a:srgbClr val="0079C2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Basics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65276" y="1001826"/>
            <a:ext cx="4323230" cy="2608580"/>
          </a:xfrm>
          <a:prstGeom prst="roundRect">
            <a:avLst>
              <a:gd name="adj" fmla="val 193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>
              <a:solidFill>
                <a:srgbClr val="28516A"/>
              </a:solidFill>
            </a:endParaRPr>
          </a:p>
          <a:p>
            <a:endParaRPr lang="en-AU" sz="800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Dependencies between tasks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Exchange data between task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Runs locally with minimal effort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Can scale to run on a computing cluster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Workflows are easy to </a:t>
            </a:r>
            <a:r>
              <a:rPr lang="en-AU" dirty="0" smtClean="0">
                <a:solidFill>
                  <a:schemeClr val="accent3">
                    <a:lumMod val="50000"/>
                  </a:schemeClr>
                </a:solidFill>
              </a:rPr>
              <a:t>describe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chemeClr val="accent3">
                    <a:lumMod val="50000"/>
                  </a:schemeClr>
                </a:solidFill>
              </a:rPr>
              <a:t>Central store for workflow run data</a:t>
            </a:r>
            <a:endParaRPr lang="en-A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65276" y="1001826"/>
            <a:ext cx="4323230" cy="351846"/>
          </a:xfrm>
          <a:prstGeom prst="roundRect">
            <a:avLst>
              <a:gd name="adj" fmla="val 1937"/>
            </a:avLst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Essentials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65277" y="3895294"/>
            <a:ext cx="4323230" cy="967728"/>
          </a:xfrm>
          <a:prstGeom prst="roundRect">
            <a:avLst>
              <a:gd name="adj" fmla="val 193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>
              <a:solidFill>
                <a:srgbClr val="28516A"/>
              </a:solidFill>
            </a:endParaRPr>
          </a:p>
          <a:p>
            <a:endParaRPr lang="en-AU" sz="800" dirty="0" smtClean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Use </a:t>
            </a:r>
            <a:r>
              <a:rPr lang="en-AU" dirty="0" smtClean="0">
                <a:solidFill>
                  <a:schemeClr val="accent4">
                    <a:lumMod val="50000"/>
                  </a:schemeClr>
                </a:solidFill>
              </a:rPr>
              <a:t>facility </a:t>
            </a:r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library/database </a:t>
            </a:r>
            <a:r>
              <a:rPr lang="en-AU" dirty="0" smtClean="0">
                <a:solidFill>
                  <a:schemeClr val="accent4">
                    <a:lumMod val="50000"/>
                  </a:schemeClr>
                </a:solidFill>
              </a:rPr>
              <a:t>stack</a:t>
            </a:r>
            <a:endParaRPr lang="en-A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65277" y="3895293"/>
            <a:ext cx="4323229" cy="351846"/>
          </a:xfrm>
          <a:prstGeom prst="roundRect">
            <a:avLst>
              <a:gd name="adj" fmla="val 1937"/>
            </a:avLst>
          </a:prstGeom>
          <a:solidFill>
            <a:schemeClr val="accent4">
              <a:lumMod val="75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Bonus points</a:t>
            </a:r>
            <a:endParaRPr lang="en-AU" b="1" dirty="0">
              <a:solidFill>
                <a:schemeClr val="bg1"/>
              </a:solidFill>
            </a:endParaRPr>
          </a:p>
        </p:txBody>
      </p:sp>
      <p:pic>
        <p:nvPicPr>
          <p:cNvPr id="10" name="Picture 2" descr="C:\Work\Talks\PyConAU_2017\467px-Redis_Logo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22" y="3262689"/>
            <a:ext cx="1470334" cy="49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Work\Talks\PyConAU_2017\python-logo-master-v3-T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733" y="3852882"/>
            <a:ext cx="1886511" cy="6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Work\Talks\PyConAU_2017\MongoDB-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931" y="3204973"/>
            <a:ext cx="1863818" cy="50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1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126207" y="3938379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175516" y="896760"/>
            <a:ext cx="606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There are many excellent workflow systems and tools available</a:t>
            </a:r>
            <a:endParaRPr lang="en-AU" dirty="0"/>
          </a:p>
        </p:txBody>
      </p:sp>
      <p:sp>
        <p:nvSpPr>
          <p:cNvPr id="4" name="TextBox 3"/>
          <p:cNvSpPr txBox="1"/>
          <p:nvPr/>
        </p:nvSpPr>
        <p:spPr>
          <a:xfrm>
            <a:off x="126207" y="85567"/>
            <a:ext cx="5063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So many excellent options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516" y="1372986"/>
            <a:ext cx="8222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rgbClr val="0079C2"/>
                </a:solidFill>
              </a:rPr>
              <a:t>Scientific workflow systems</a:t>
            </a:r>
          </a:p>
          <a:p>
            <a:r>
              <a:rPr lang="en-AU" dirty="0"/>
              <a:t>Examples: </a:t>
            </a:r>
            <a:r>
              <a:rPr lang="en-AU" i="1" dirty="0"/>
              <a:t>Apache </a:t>
            </a:r>
            <a:r>
              <a:rPr lang="en-AU" i="1" dirty="0" err="1"/>
              <a:t>Taverna</a:t>
            </a:r>
            <a:r>
              <a:rPr lang="en-AU" i="1" dirty="0"/>
              <a:t>, Discovery Net, Kepler</a:t>
            </a:r>
            <a:r>
              <a:rPr lang="en-AU" i="1" dirty="0" smtClean="0"/>
              <a:t>, EDNA</a:t>
            </a:r>
            <a:r>
              <a:rPr lang="en-AU" i="1" dirty="0"/>
              <a:t>, </a:t>
            </a:r>
            <a:r>
              <a:rPr lang="en-AU" i="1" dirty="0" smtClean="0"/>
              <a:t>Workspace, </a:t>
            </a:r>
            <a:r>
              <a:rPr lang="en-AU" i="1" dirty="0" err="1" smtClean="0"/>
              <a:t>Cylc</a:t>
            </a:r>
            <a:r>
              <a:rPr lang="en-AU" i="1" dirty="0" smtClean="0"/>
              <a:t>, …</a:t>
            </a:r>
            <a:endParaRPr lang="en-AU" i="1" dirty="0"/>
          </a:p>
        </p:txBody>
      </p:sp>
      <p:sp>
        <p:nvSpPr>
          <p:cNvPr id="6" name="Rectangle 5"/>
          <p:cNvSpPr/>
          <p:nvPr/>
        </p:nvSpPr>
        <p:spPr>
          <a:xfrm>
            <a:off x="175516" y="2146193"/>
            <a:ext cx="8532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rgbClr val="0079C2"/>
                </a:solidFill>
              </a:rPr>
              <a:t>Domain specific systems</a:t>
            </a:r>
          </a:p>
          <a:p>
            <a:r>
              <a:rPr lang="en-AU" dirty="0"/>
              <a:t>Examples: </a:t>
            </a:r>
            <a:r>
              <a:rPr lang="en-AU" i="1" dirty="0"/>
              <a:t>Galaxy, </a:t>
            </a:r>
            <a:r>
              <a:rPr lang="en-AU" i="1" dirty="0" err="1"/>
              <a:t>Ruffus</a:t>
            </a:r>
            <a:r>
              <a:rPr lang="en-AU" i="1" dirty="0"/>
              <a:t>, </a:t>
            </a:r>
            <a:r>
              <a:rPr lang="en-AU" i="1" dirty="0" err="1"/>
              <a:t>Dpdak</a:t>
            </a:r>
            <a:r>
              <a:rPr lang="en-AU" i="1" dirty="0"/>
              <a:t>, UFO, </a:t>
            </a:r>
            <a:r>
              <a:rPr lang="en-AU" i="1" dirty="0" err="1"/>
              <a:t>Savu</a:t>
            </a:r>
            <a:r>
              <a:rPr lang="en-AU" i="1" dirty="0"/>
              <a:t>, </a:t>
            </a:r>
            <a:r>
              <a:rPr lang="en-AU" i="1" dirty="0" smtClean="0"/>
              <a:t>Fireworks, …</a:t>
            </a:r>
            <a:endParaRPr lang="en-AU" i="1" dirty="0"/>
          </a:p>
        </p:txBody>
      </p:sp>
      <p:sp>
        <p:nvSpPr>
          <p:cNvPr id="7" name="Rectangle 6"/>
          <p:cNvSpPr/>
          <p:nvPr/>
        </p:nvSpPr>
        <p:spPr>
          <a:xfrm>
            <a:off x="175516" y="2923431"/>
            <a:ext cx="55350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>
                <a:solidFill>
                  <a:srgbClr val="0079C2"/>
                </a:solidFill>
              </a:rPr>
              <a:t>ETL (Extract Transform Load)</a:t>
            </a:r>
          </a:p>
          <a:p>
            <a:r>
              <a:rPr lang="en-AU" dirty="0"/>
              <a:t>Examples: </a:t>
            </a:r>
            <a:r>
              <a:rPr lang="en-AU" i="1" dirty="0"/>
              <a:t>Airflow, Luigi, Pinball</a:t>
            </a:r>
          </a:p>
        </p:txBody>
      </p:sp>
      <p:sp>
        <p:nvSpPr>
          <p:cNvPr id="9" name="Rectangle 8"/>
          <p:cNvSpPr/>
          <p:nvPr/>
        </p:nvSpPr>
        <p:spPr>
          <a:xfrm>
            <a:off x="657365" y="3792946"/>
            <a:ext cx="45309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AU" dirty="0"/>
              <a:t>s</a:t>
            </a:r>
            <a:r>
              <a:rPr lang="en-AU" dirty="0" smtClean="0"/>
              <a:t>ome came really close to be a match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one (or more) showstoppers for each of them</a:t>
            </a:r>
            <a:endParaRPr lang="en-AU" dirty="0"/>
          </a:p>
        </p:txBody>
      </p:sp>
      <p:pic>
        <p:nvPicPr>
          <p:cNvPr id="16386" name="Picture 2" descr="C:\Work\Talks\PyConAU_2017\Sm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16" y="3908121"/>
            <a:ext cx="337802" cy="36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Work\Talks\PyConAU_2017\Frow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17" y="4323769"/>
            <a:ext cx="337801" cy="361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Work\Talks\PyConAU_2017\airflo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880" y="2773863"/>
            <a:ext cx="604049" cy="604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Work\Talks\PyConAU_2017\luig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904807"/>
            <a:ext cx="927847" cy="495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Work\Talks\PyConAU_2017\taverna-logo-145x13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851" y="3530039"/>
            <a:ext cx="792105" cy="73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C:\Work\Talks\PyConAU_2017\workspace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615" y="3604418"/>
            <a:ext cx="660615" cy="660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Work\Talks\PyConAU_2017\FireWorks_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22" y="4441117"/>
            <a:ext cx="1275082" cy="43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62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26207" y="4306875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Rounded Rectangle 1"/>
          <p:cNvSpPr/>
          <p:nvPr/>
        </p:nvSpPr>
        <p:spPr>
          <a:xfrm>
            <a:off x="341039" y="2219169"/>
            <a:ext cx="3408823" cy="2642346"/>
          </a:xfrm>
          <a:prstGeom prst="roundRect">
            <a:avLst>
              <a:gd name="adj" fmla="val 1937"/>
            </a:avLst>
          </a:prstGeom>
          <a:solidFill>
            <a:srgbClr val="E8F4FB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 smtClean="0">
              <a:solidFill>
                <a:srgbClr val="28516A"/>
              </a:solidFill>
            </a:endParaRPr>
          </a:p>
          <a:p>
            <a:endParaRPr lang="en-AU" sz="900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rgbClr val="28516A"/>
                </a:solidFill>
              </a:rPr>
              <a:t>Directed </a:t>
            </a:r>
            <a:r>
              <a:rPr lang="en-AU" dirty="0" smtClean="0">
                <a:solidFill>
                  <a:srgbClr val="28516A"/>
                </a:solidFill>
              </a:rPr>
              <a:t>Acyclic Graph</a:t>
            </a:r>
            <a:endParaRPr lang="en-AU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rgbClr val="28516A"/>
                </a:solidFill>
              </a:rPr>
              <a:t>Python </a:t>
            </a:r>
            <a:r>
              <a:rPr lang="en-AU" dirty="0" smtClean="0">
                <a:solidFill>
                  <a:srgbClr val="28516A"/>
                </a:solidFill>
              </a:rPr>
              <a:t>workflow description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rgbClr val="28516A"/>
                </a:solidFill>
              </a:rPr>
              <a:t>Use your favourite libraries</a:t>
            </a:r>
            <a:endParaRPr lang="en-AU" dirty="0">
              <a:solidFill>
                <a:srgbClr val="28516A"/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AU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err="1">
                <a:solidFill>
                  <a:srgbClr val="28516A"/>
                </a:solidFill>
              </a:rPr>
              <a:t>NetworkX</a:t>
            </a:r>
            <a:endParaRPr lang="en-AU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rgbClr val="28516A"/>
                </a:solidFill>
              </a:rPr>
              <a:t>Python standard </a:t>
            </a:r>
            <a:r>
              <a:rPr lang="en-AU" dirty="0" smtClean="0">
                <a:solidFill>
                  <a:srgbClr val="28516A"/>
                </a:solidFill>
              </a:rPr>
              <a:t>collections</a:t>
            </a:r>
            <a:endParaRPr lang="en-AU" dirty="0">
              <a:solidFill>
                <a:srgbClr val="28516A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220504" y="2219171"/>
            <a:ext cx="2312894" cy="2642344"/>
          </a:xfrm>
          <a:prstGeom prst="roundRect">
            <a:avLst>
              <a:gd name="adj" fmla="val 193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>
              <a:solidFill>
                <a:srgbClr val="28516A"/>
              </a:solidFill>
            </a:endParaRPr>
          </a:p>
          <a:p>
            <a:endParaRPr lang="en-AU" sz="900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worker based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chemeClr val="accent3">
                    <a:lumMod val="50000"/>
                  </a:schemeClr>
                </a:solidFill>
              </a:rPr>
              <a:t>serialise data for network transport</a:t>
            </a:r>
            <a:endParaRPr lang="en-AU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AU" dirty="0">
              <a:solidFill>
                <a:schemeClr val="accent3">
                  <a:lumMod val="50000"/>
                </a:schemeClr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Celery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err="1">
                <a:solidFill>
                  <a:schemeClr val="accent3">
                    <a:lumMod val="50000"/>
                  </a:schemeClr>
                </a:solidFill>
              </a:rPr>
              <a:t>cloudpickle</a:t>
            </a:r>
            <a:endParaRPr lang="en-A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120591" y="2219170"/>
            <a:ext cx="1645024" cy="2642345"/>
          </a:xfrm>
          <a:prstGeom prst="roundRect">
            <a:avLst>
              <a:gd name="adj" fmla="val 193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en-AU" dirty="0">
              <a:solidFill>
                <a:srgbClr val="28516A"/>
              </a:solidFill>
            </a:endParaRPr>
          </a:p>
          <a:p>
            <a:endParaRPr lang="en-AU" dirty="0">
              <a:solidFill>
                <a:srgbClr val="28516A"/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>
                <a:solidFill>
                  <a:schemeClr val="accent4">
                    <a:lumMod val="50000"/>
                  </a:schemeClr>
                </a:solidFill>
              </a:rPr>
              <a:t>Linux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err="1" smtClean="0">
                <a:solidFill>
                  <a:schemeClr val="accent4">
                    <a:lumMod val="50000"/>
                  </a:schemeClr>
                </a:solidFill>
              </a:rPr>
              <a:t>redis</a:t>
            </a:r>
            <a:endParaRPr lang="en-AU" dirty="0">
              <a:solidFill>
                <a:schemeClr val="accent4">
                  <a:lumMod val="50000"/>
                </a:schemeClr>
              </a:solidFill>
            </a:endParaRP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MongoDB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207" y="85567"/>
            <a:ext cx="3858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We had a crack at it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091" y="905322"/>
            <a:ext cx="5743239" cy="10895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Use </a:t>
            </a:r>
            <a:r>
              <a:rPr lang="en-AU" b="1" dirty="0" smtClean="0">
                <a:solidFill>
                  <a:srgbClr val="0079C2"/>
                </a:solidFill>
              </a:rPr>
              <a:t>existing Python libraries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Be </a:t>
            </a:r>
            <a:r>
              <a:rPr lang="en-AU" b="1" dirty="0" smtClean="0">
                <a:solidFill>
                  <a:srgbClr val="0079C2"/>
                </a:solidFill>
              </a:rPr>
              <a:t>inspired</a:t>
            </a:r>
            <a:r>
              <a:rPr lang="en-AU" dirty="0" smtClean="0"/>
              <a:t> by all the other excellent workflow systems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Write </a:t>
            </a:r>
            <a:r>
              <a:rPr lang="en-AU" b="1" dirty="0" smtClean="0">
                <a:solidFill>
                  <a:srgbClr val="0079C2"/>
                </a:solidFill>
              </a:rPr>
              <a:t>minimal code</a:t>
            </a:r>
            <a:r>
              <a:rPr lang="en-AU" dirty="0" smtClean="0"/>
              <a:t> to glue existing libraries together </a:t>
            </a:r>
            <a:endParaRPr lang="en-AU" dirty="0"/>
          </a:p>
        </p:txBody>
      </p:sp>
      <p:pic>
        <p:nvPicPr>
          <p:cNvPr id="8194" name="Picture 2" descr="C:\Work\Talks\PyConAU_2017\Lightflow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768" y="956007"/>
            <a:ext cx="1349218" cy="108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737060" y="1054710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 smtClean="0">
                <a:latin typeface="Raleway" panose="020B0503030101060003" pitchFamily="34" charset="0"/>
              </a:rPr>
              <a:t>Lightflow</a:t>
            </a:r>
            <a:endParaRPr lang="en-AU" dirty="0">
              <a:latin typeface="Raleway" panose="020B0503030101060003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41040" y="2219169"/>
            <a:ext cx="3408822" cy="351846"/>
          </a:xfrm>
          <a:prstGeom prst="roundRect">
            <a:avLst>
              <a:gd name="adj" fmla="val 1937"/>
            </a:avLst>
          </a:prstGeom>
          <a:solidFill>
            <a:srgbClr val="0079C2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Workflow description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220504" y="2219171"/>
            <a:ext cx="2312894" cy="351846"/>
          </a:xfrm>
          <a:prstGeom prst="roundRect">
            <a:avLst>
              <a:gd name="adj" fmla="val 1937"/>
            </a:avLst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Distributed</a:t>
            </a:r>
            <a:endParaRPr lang="en-AU" b="1" dirty="0">
              <a:solidFill>
                <a:schemeClr val="bg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120590" y="2219170"/>
            <a:ext cx="1645025" cy="351846"/>
          </a:xfrm>
          <a:prstGeom prst="roundRect">
            <a:avLst>
              <a:gd name="adj" fmla="val 1937"/>
            </a:avLst>
          </a:prstGeom>
          <a:solidFill>
            <a:schemeClr val="accent4">
              <a:lumMod val="75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b="1" dirty="0" smtClean="0">
                <a:solidFill>
                  <a:schemeClr val="bg1"/>
                </a:solidFill>
              </a:rPr>
              <a:t>Infrastructure</a:t>
            </a:r>
            <a:endParaRPr lang="en-AU" b="1" dirty="0">
              <a:solidFill>
                <a:schemeClr val="bg1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482189" y="3856371"/>
            <a:ext cx="3113032" cy="0"/>
          </a:xfrm>
          <a:prstGeom prst="line">
            <a:avLst/>
          </a:prstGeom>
          <a:ln w="19050">
            <a:solidFill>
              <a:srgbClr val="0079C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345968" y="3856371"/>
            <a:ext cx="2028497" cy="0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2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2" grpId="0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6" name="Picture 2" descr="C:\Work\Talks\PyConAU_2017\workflow_components_diagr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34" y="1087950"/>
            <a:ext cx="8374063" cy="384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6207" y="85567"/>
            <a:ext cx="4001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Workflow schematic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336" y="801366"/>
            <a:ext cx="1125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0079C2"/>
                </a:solidFill>
              </a:rPr>
              <a:t>Workflow</a:t>
            </a:r>
            <a:endParaRPr lang="en-AU" b="1" dirty="0">
              <a:solidFill>
                <a:srgbClr val="0079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8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Rectangle 7"/>
          <p:cNvSpPr/>
          <p:nvPr/>
        </p:nvSpPr>
        <p:spPr>
          <a:xfrm>
            <a:off x="6575612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51" name="Picture 3" descr="C:\Work\Talks\PyConAU_2017\runtime_architectur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" y="819831"/>
            <a:ext cx="8837840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6207" y="85567"/>
            <a:ext cx="3939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System Architecture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75518" y="4027176"/>
            <a:ext cx="2312894" cy="799331"/>
          </a:xfrm>
          <a:prstGeom prst="roundRect">
            <a:avLst>
              <a:gd name="adj" fmla="val 1937"/>
            </a:avLst>
          </a:prstGeom>
          <a:solidFill>
            <a:schemeClr val="accent3">
              <a:lumMod val="75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>
              <a:lnSpc>
                <a:spcPct val="120000"/>
              </a:lnSpc>
            </a:pPr>
            <a:r>
              <a:rPr lang="en-AU" dirty="0" smtClean="0">
                <a:solidFill>
                  <a:schemeClr val="bg1"/>
                </a:solidFill>
              </a:rPr>
              <a:t>No central daemon</a:t>
            </a:r>
          </a:p>
          <a:p>
            <a:pPr algn="ctr">
              <a:lnSpc>
                <a:spcPct val="120000"/>
              </a:lnSpc>
            </a:pPr>
            <a:r>
              <a:rPr lang="en-AU" dirty="0" smtClean="0">
                <a:solidFill>
                  <a:schemeClr val="bg1"/>
                </a:solidFill>
              </a:rPr>
              <a:t>Easy to scale</a:t>
            </a:r>
            <a:endParaRPr lang="en-AU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270877" y="4438640"/>
            <a:ext cx="2122176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111478" y="3356871"/>
            <a:ext cx="101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0079C2"/>
                </a:solidFill>
              </a:rPr>
              <a:t>[Worker]</a:t>
            </a:r>
            <a:endParaRPr lang="en-AU" dirty="0">
              <a:solidFill>
                <a:srgbClr val="0079C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824198" y="3356871"/>
            <a:ext cx="101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0079C2"/>
                </a:solidFill>
              </a:rPr>
              <a:t>[Worker]</a:t>
            </a:r>
            <a:endParaRPr lang="en-AU" dirty="0">
              <a:solidFill>
                <a:srgbClr val="0079C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123963" y="3356871"/>
            <a:ext cx="101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0079C2"/>
                </a:solidFill>
              </a:rPr>
              <a:t>[Worker]</a:t>
            </a:r>
            <a:endParaRPr lang="en-AU" dirty="0">
              <a:solidFill>
                <a:srgbClr val="0079C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8611" y="3356871"/>
            <a:ext cx="1015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0079C2"/>
                </a:solidFill>
              </a:rPr>
              <a:t>[Worker]</a:t>
            </a:r>
            <a:endParaRPr lang="en-AU" dirty="0">
              <a:solidFill>
                <a:srgbClr val="0079C2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682043" y="4290363"/>
            <a:ext cx="527687" cy="0"/>
          </a:xfrm>
          <a:prstGeom prst="straightConnector1">
            <a:avLst/>
          </a:prstGeom>
          <a:ln w="28575">
            <a:solidFill>
              <a:srgbClr val="008E4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94427" y="4098873"/>
            <a:ext cx="2324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008E40"/>
                </a:solidFill>
              </a:rPr>
              <a:t>distributed computing</a:t>
            </a:r>
          </a:p>
          <a:p>
            <a:r>
              <a:rPr lang="en-AU" dirty="0">
                <a:solidFill>
                  <a:srgbClr val="008E40"/>
                </a:solidFill>
              </a:rPr>
              <a:t>i</a:t>
            </a:r>
            <a:r>
              <a:rPr lang="en-AU" dirty="0" smtClean="0">
                <a:solidFill>
                  <a:srgbClr val="008E40"/>
                </a:solidFill>
              </a:rPr>
              <a:t>s hard. Use existing</a:t>
            </a:r>
          </a:p>
          <a:p>
            <a:r>
              <a:rPr lang="en-AU" dirty="0" smtClean="0">
                <a:solidFill>
                  <a:srgbClr val="008E40"/>
                </a:solidFill>
              </a:rPr>
              <a:t>tools/infrastructure</a:t>
            </a:r>
            <a:endParaRPr lang="en-AU" dirty="0">
              <a:solidFill>
                <a:srgbClr val="008E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01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26207" y="85567"/>
            <a:ext cx="5716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Sequence: Increase a number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65109" y="3284955"/>
            <a:ext cx="4526414" cy="1699014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10000"/>
              </a:lnSpc>
            </a:pPr>
            <a:endParaRPr lang="en-AU" sz="900" dirty="0"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d = Dag(</a:t>
            </a:r>
            <a:r>
              <a:rPr lang="en-A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'</a:t>
            </a:r>
            <a:r>
              <a:rPr lang="en-AU" sz="1400" dirty="0" err="1">
                <a:solidFill>
                  <a:schemeClr val="accent6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main_dag</a:t>
            </a:r>
            <a:r>
              <a:rPr lang="en-AU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)</a:t>
            </a:r>
          </a:p>
          <a:p>
            <a:pPr marL="180000">
              <a:lnSpc>
                <a:spcPct val="110000"/>
              </a:lnSpc>
            </a:pPr>
            <a:endParaRPr lang="en-AU" sz="1400" dirty="0" smtClean="0">
              <a:solidFill>
                <a:schemeClr val="bg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 err="1" smtClean="0">
                <a:solidFill>
                  <a:schemeClr val="bg1"/>
                </a:solidFill>
                <a:latin typeface="Source Code Pro" panose="020B0509030403020204" pitchFamily="49" charset="0"/>
              </a:rPr>
              <a:t>d.define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(</a:t>
            </a:r>
            <a:r>
              <a:rPr lang="en-AU" sz="1400" b="1" dirty="0">
                <a:solidFill>
                  <a:srgbClr val="FFC000"/>
                </a:solidFill>
                <a:latin typeface="Source Code Pro" panose="020B0509030403020204" pitchFamily="49" charset="0"/>
              </a:rPr>
              <a:t>{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task_1: task_2,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rgbClr val="06C23A"/>
                </a:solidFill>
                <a:latin typeface="Source Code Pro" panose="020B0509030403020204" pitchFamily="49" charset="0"/>
              </a:rPr>
              <a:t>    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task_2: task_3</a:t>
            </a:r>
          </a:p>
          <a:p>
            <a:pPr marL="180000">
              <a:lnSpc>
                <a:spcPct val="110000"/>
              </a:lnSpc>
            </a:pPr>
            <a:r>
              <a:rPr lang="en-AU" sz="1400" b="1" dirty="0">
                <a:solidFill>
                  <a:srgbClr val="FFC000"/>
                </a:solidFill>
                <a:latin typeface="Source Code Pro" panose="020B0509030403020204" pitchFamily="49" charset="0"/>
              </a:rPr>
              <a:t>}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)</a:t>
            </a:r>
          </a:p>
        </p:txBody>
      </p:sp>
      <p:pic>
        <p:nvPicPr>
          <p:cNvPr id="9218" name="Picture 2" descr="C:\Work\Talks\PyConAU_2017\ExampleGraph_Sequ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019" y="2615332"/>
            <a:ext cx="4694591" cy="59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938" y="879594"/>
            <a:ext cx="4439292" cy="10673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Workflows are defined in Python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Can be a single or multiple files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Graph edges described using a dictionary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36617" y="1236483"/>
            <a:ext cx="2998736" cy="544966"/>
          </a:xfrm>
          <a:prstGeom prst="roundRect">
            <a:avLst>
              <a:gd name="adj" fmla="val 1937"/>
            </a:avLst>
          </a:prstGeom>
          <a:solidFill>
            <a:srgbClr val="E8F4FB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dirty="0" smtClean="0">
                <a:solidFill>
                  <a:srgbClr val="28516A"/>
                </a:solidFill>
              </a:rPr>
              <a:t>key: value	parent: child</a:t>
            </a:r>
            <a:endParaRPr lang="en-AU" dirty="0">
              <a:solidFill>
                <a:srgbClr val="28516A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860094" y="1540273"/>
            <a:ext cx="312666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96613" y="2155006"/>
            <a:ext cx="3578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0079C2"/>
                </a:solidFill>
              </a:rPr>
              <a:t>Simple example: increase a number</a:t>
            </a:r>
            <a:endParaRPr lang="en-AU" b="1" dirty="0">
              <a:solidFill>
                <a:srgbClr val="0079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46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8737" y="4295464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26207" y="85567"/>
            <a:ext cx="5029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err="1" smtClean="0">
                <a:solidFill>
                  <a:schemeClr val="bg1"/>
                </a:solidFill>
              </a:rPr>
              <a:t>PythonTask</a:t>
            </a:r>
            <a:r>
              <a:rPr lang="en-AU" sz="3600" dirty="0" smtClean="0">
                <a:solidFill>
                  <a:schemeClr val="bg1"/>
                </a:solidFill>
              </a:rPr>
              <a:t> – all you need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03799" y="2386568"/>
            <a:ext cx="2228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accent6">
                    <a:lumMod val="50000"/>
                  </a:schemeClr>
                </a:solidFill>
              </a:rPr>
              <a:t>n</a:t>
            </a:r>
            <a:r>
              <a:rPr lang="en-AU" dirty="0" smtClean="0">
                <a:solidFill>
                  <a:schemeClr val="accent6">
                    <a:lumMod val="50000"/>
                  </a:schemeClr>
                </a:solidFill>
              </a:rPr>
              <a:t>ame of task instance</a:t>
            </a: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73290" y="4334247"/>
            <a:ext cx="31215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008E40"/>
                </a:solidFill>
              </a:rPr>
              <a:t>function (or any other callable)</a:t>
            </a:r>
          </a:p>
          <a:p>
            <a:r>
              <a:rPr lang="en-AU" dirty="0" smtClean="0">
                <a:solidFill>
                  <a:srgbClr val="008E40"/>
                </a:solidFill>
              </a:rPr>
              <a:t>defines task logic</a:t>
            </a:r>
            <a:endParaRPr lang="en-AU" dirty="0">
              <a:solidFill>
                <a:srgbClr val="008E40"/>
              </a:solidFill>
            </a:endParaRPr>
          </a:p>
        </p:txBody>
      </p:sp>
      <p:pic>
        <p:nvPicPr>
          <p:cNvPr id="16" name="Picture 2" descr="C:\Work\Talks\PyConAU_2017\ExampleGraph_Sequen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859" y="1221140"/>
            <a:ext cx="4694591" cy="59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26203" y="3263573"/>
            <a:ext cx="9017793" cy="533727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000">
              <a:lnSpc>
                <a:spcPct val="110000"/>
              </a:lnSpc>
            </a:pPr>
            <a:r>
              <a:rPr lang="en-AU" sz="1400" dirty="0" smtClean="0">
                <a:latin typeface="Source Code Pro" panose="020B0509030403020204" pitchFamily="49" charset="0"/>
              </a:rPr>
              <a:t>task_1 </a:t>
            </a:r>
            <a:r>
              <a:rPr lang="en-AU" sz="1400" dirty="0">
                <a:latin typeface="Source Code Pro" panose="020B0509030403020204" pitchFamily="49" charset="0"/>
              </a:rPr>
              <a:t>=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PythonTask</a:t>
            </a:r>
            <a:r>
              <a:rPr lang="en-AU" sz="1400" dirty="0">
                <a:latin typeface="Source Code Pro" panose="020B0509030403020204" pitchFamily="49" charset="0"/>
              </a:rPr>
              <a:t>(name=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'task_1</a:t>
            </a:r>
            <a:r>
              <a:rPr lang="en-AU" sz="1400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'</a:t>
            </a:r>
            <a:r>
              <a:rPr lang="en-AU" sz="1400" dirty="0" smtClean="0">
                <a:latin typeface="Source Code Pro" panose="020B0509030403020204" pitchFamily="49" charset="0"/>
              </a:rPr>
              <a:t>, </a:t>
            </a:r>
            <a:r>
              <a:rPr lang="en-AU" sz="1400" dirty="0" err="1" smtClean="0">
                <a:latin typeface="Source Code Pro" panose="020B0509030403020204" pitchFamily="49" charset="0"/>
              </a:rPr>
              <a:t>callback</a:t>
            </a:r>
            <a:r>
              <a:rPr lang="en-AU" sz="1400" dirty="0" smtClean="0">
                <a:latin typeface="Source Code Pro" panose="020B0509030403020204" pitchFamily="49" charset="0"/>
              </a:rPr>
              <a:t>=</a:t>
            </a:r>
            <a:r>
              <a:rPr lang="en-AU" sz="1400" dirty="0" err="1" smtClean="0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 smtClean="0">
                <a:latin typeface="Source Code Pro" panose="020B0509030403020204" pitchFamily="49" charset="0"/>
              </a:rPr>
              <a:t>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26205" y="861303"/>
            <a:ext cx="2487209" cy="1291961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10000"/>
              </a:lnSpc>
            </a:pPr>
            <a:endParaRPr lang="en-AU" sz="900" dirty="0"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 err="1" smtClean="0">
                <a:solidFill>
                  <a:schemeClr val="bg1"/>
                </a:solidFill>
                <a:latin typeface="Source Code Pro" panose="020B0509030403020204" pitchFamily="49" charset="0"/>
              </a:rPr>
              <a:t>d.define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(</a:t>
            </a:r>
            <a:r>
              <a:rPr lang="en-AU" sz="1400" b="1" dirty="0">
                <a:solidFill>
                  <a:srgbClr val="FFC000"/>
                </a:solidFill>
                <a:latin typeface="Source Code Pro" panose="020B0509030403020204" pitchFamily="49" charset="0"/>
              </a:rPr>
              <a:t>{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task_1: task_2,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task_2: task_3</a:t>
            </a:r>
          </a:p>
          <a:p>
            <a:pPr marL="180000">
              <a:lnSpc>
                <a:spcPct val="110000"/>
              </a:lnSpc>
            </a:pPr>
            <a:r>
              <a:rPr lang="en-AU" sz="1400" b="1" dirty="0">
                <a:solidFill>
                  <a:srgbClr val="FFC000"/>
                </a:solidFill>
                <a:latin typeface="Source Code Pro" panose="020B0509030403020204" pitchFamily="49" charset="0"/>
              </a:rPr>
              <a:t>}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)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502024" y="2736850"/>
            <a:ext cx="327026" cy="485431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607050" y="3879850"/>
            <a:ext cx="651758" cy="46355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8737" y="4295464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26207" y="85567"/>
            <a:ext cx="5029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err="1" smtClean="0">
                <a:solidFill>
                  <a:schemeClr val="bg1"/>
                </a:solidFill>
              </a:rPr>
              <a:t>PythonTask</a:t>
            </a:r>
            <a:r>
              <a:rPr lang="en-AU" sz="3600" dirty="0" smtClean="0">
                <a:solidFill>
                  <a:schemeClr val="bg1"/>
                </a:solidFill>
              </a:rPr>
              <a:t> – all you need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32856" y="3014128"/>
            <a:ext cx="7024465" cy="4800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err="1">
                <a:solidFill>
                  <a:schemeClr val="tx1"/>
                </a:solidFill>
                <a:latin typeface="Source Code Pro" panose="020B0509030403020204" pitchFamily="49" charset="0"/>
              </a:rPr>
              <a:t>def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 </a:t>
            </a:r>
            <a:r>
              <a:rPr lang="en-AU" dirty="0" err="1">
                <a:solidFill>
                  <a:schemeClr val="tx1"/>
                </a:solidFill>
                <a:latin typeface="Source Code Pro" panose="020B0509030403020204" pitchFamily="49" charset="0"/>
              </a:rPr>
              <a:t>inc_number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(</a:t>
            </a:r>
            <a:r>
              <a:rPr lang="en-AU" dirty="0">
                <a:solidFill>
                  <a:srgbClr val="0079C2"/>
                </a:solidFill>
                <a:latin typeface="Source Code Pro" panose="020B0509030403020204" pitchFamily="49" charset="0"/>
              </a:rPr>
              <a:t>data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, </a:t>
            </a:r>
            <a:r>
              <a:rPr lang="en-AU" dirty="0">
                <a:solidFill>
                  <a:srgbClr val="06C23A"/>
                </a:solidFill>
                <a:latin typeface="Source Code Pro" panose="020B0509030403020204" pitchFamily="49" charset="0"/>
              </a:rPr>
              <a:t>store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, </a:t>
            </a:r>
            <a:r>
              <a:rPr lang="en-AU" dirty="0">
                <a:solidFill>
                  <a:schemeClr val="accent6">
                    <a:lumMod val="75000"/>
                  </a:schemeClr>
                </a:solidFill>
                <a:latin typeface="Source Code Pro" panose="020B0509030403020204" pitchFamily="49" charset="0"/>
              </a:rPr>
              <a:t>signal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, </a:t>
            </a:r>
            <a:r>
              <a:rPr lang="en-AU" dirty="0">
                <a:solidFill>
                  <a:schemeClr val="accent4">
                    <a:lumMod val="75000"/>
                  </a:schemeClr>
                </a:solidFill>
                <a:latin typeface="Source Code Pro" panose="020B0509030403020204" pitchFamily="49" charset="0"/>
              </a:rPr>
              <a:t>context</a:t>
            </a:r>
            <a:r>
              <a:rPr lang="en-AU" dirty="0">
                <a:solidFill>
                  <a:schemeClr val="tx1"/>
                </a:solidFill>
                <a:latin typeface="Source Code Pro" panose="020B0509030403020204" pitchFamily="49" charset="0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43807" y="2353227"/>
            <a:ext cx="1533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0079C2"/>
                </a:solidFill>
              </a:rPr>
              <a:t>exchange data</a:t>
            </a:r>
            <a:endParaRPr lang="en-AU" dirty="0">
              <a:solidFill>
                <a:srgbClr val="0079C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23901" y="3768596"/>
            <a:ext cx="183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rgbClr val="06C23A"/>
                </a:solidFill>
              </a:rPr>
              <a:t>c</a:t>
            </a:r>
            <a:r>
              <a:rPr lang="en-AU" dirty="0" smtClean="0">
                <a:solidFill>
                  <a:srgbClr val="06C23A"/>
                </a:solidFill>
              </a:rPr>
              <a:t>entral data store</a:t>
            </a:r>
            <a:endParaRPr lang="en-AU" dirty="0">
              <a:solidFill>
                <a:srgbClr val="06C23A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7377" y="2353227"/>
            <a:ext cx="2018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accent6">
                    <a:lumMod val="75000"/>
                  </a:schemeClr>
                </a:solidFill>
              </a:rPr>
              <a:t>inter-task messages</a:t>
            </a:r>
            <a:endParaRPr lang="en-A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48685" y="3777191"/>
            <a:ext cx="1317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accent4">
                    <a:lumMod val="75000"/>
                  </a:schemeClr>
                </a:solidFill>
              </a:rPr>
              <a:t>t</a:t>
            </a:r>
            <a:r>
              <a:rPr lang="en-AU" dirty="0" smtClean="0">
                <a:solidFill>
                  <a:schemeClr val="accent4">
                    <a:lumMod val="75000"/>
                  </a:schemeClr>
                </a:solidFill>
              </a:rPr>
              <a:t>ask context</a:t>
            </a:r>
            <a:endParaRPr lang="en-AU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20" name="Straight Arrow Connector 19"/>
          <p:cNvCxnSpPr>
            <a:stCxn id="10" idx="2"/>
          </p:cNvCxnSpPr>
          <p:nvPr/>
        </p:nvCxnSpPr>
        <p:spPr>
          <a:xfrm>
            <a:off x="3110460" y="2722559"/>
            <a:ext cx="281668" cy="39564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4" idx="2"/>
          </p:cNvCxnSpPr>
          <p:nvPr/>
        </p:nvCxnSpPr>
        <p:spPr>
          <a:xfrm flipH="1">
            <a:off x="5320234" y="2722559"/>
            <a:ext cx="356522" cy="395641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3" idx="0"/>
          </p:cNvCxnSpPr>
          <p:nvPr/>
        </p:nvCxnSpPr>
        <p:spPr>
          <a:xfrm flipV="1">
            <a:off x="4239184" y="3413168"/>
            <a:ext cx="61445" cy="355428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15" idx="0"/>
          </p:cNvCxnSpPr>
          <p:nvPr/>
        </p:nvCxnSpPr>
        <p:spPr>
          <a:xfrm flipH="1" flipV="1">
            <a:off x="6630874" y="3413169"/>
            <a:ext cx="476357" cy="364022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926233" y="1195704"/>
            <a:ext cx="6687347" cy="533727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000" algn="ctr">
              <a:lnSpc>
                <a:spcPct val="110000"/>
              </a:lnSpc>
            </a:pPr>
            <a:r>
              <a:rPr lang="en-AU" sz="1400" dirty="0" smtClean="0">
                <a:latin typeface="Source Code Pro" panose="020B0509030403020204" pitchFamily="49" charset="0"/>
              </a:rPr>
              <a:t>task_1 </a:t>
            </a:r>
            <a:r>
              <a:rPr lang="en-AU" sz="1400" dirty="0">
                <a:latin typeface="Source Code Pro" panose="020B0509030403020204" pitchFamily="49" charset="0"/>
              </a:rPr>
              <a:t>=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PythonTask</a:t>
            </a:r>
            <a:r>
              <a:rPr lang="en-AU" sz="1400" dirty="0">
                <a:latin typeface="Source Code Pro" panose="020B0509030403020204" pitchFamily="49" charset="0"/>
              </a:rPr>
              <a:t>(name=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'task_1</a:t>
            </a:r>
            <a:r>
              <a:rPr lang="en-AU" sz="1400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'</a:t>
            </a:r>
            <a:r>
              <a:rPr lang="en-AU" sz="1400" dirty="0" smtClean="0">
                <a:latin typeface="Source Code Pro" panose="020B0509030403020204" pitchFamily="49" charset="0"/>
              </a:rPr>
              <a:t>, </a:t>
            </a:r>
            <a:r>
              <a:rPr lang="en-AU" sz="1400" dirty="0" err="1" smtClean="0">
                <a:latin typeface="Source Code Pro" panose="020B0509030403020204" pitchFamily="49" charset="0"/>
              </a:rPr>
              <a:t>callback</a:t>
            </a:r>
            <a:r>
              <a:rPr lang="en-AU" sz="1400" dirty="0" smtClean="0">
                <a:latin typeface="Source Code Pro" panose="020B0509030403020204" pitchFamily="49" charset="0"/>
              </a:rPr>
              <a:t>=</a:t>
            </a:r>
            <a:r>
              <a:rPr lang="en-AU" sz="1400" dirty="0" err="1" smtClean="0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 smtClean="0">
                <a:latin typeface="Source Code Pro" panose="020B050903040302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2586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48737" y="4295464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Rectangle 18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26207" y="85567"/>
            <a:ext cx="5506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Increase a number task logic</a:t>
            </a:r>
            <a:endParaRPr lang="en-AU" sz="3600" dirty="0">
              <a:solidFill>
                <a:schemeClr val="bg1"/>
              </a:solidFill>
            </a:endParaRPr>
          </a:p>
        </p:txBody>
      </p:sp>
      <p:pic>
        <p:nvPicPr>
          <p:cNvPr id="16" name="Picture 2" descr="C:\Work\Talks\PyConAU_2017\ExampleGraph_Sequenc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204" y="966838"/>
            <a:ext cx="4694591" cy="59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34"/>
          <p:cNvSpPr/>
          <p:nvPr/>
        </p:nvSpPr>
        <p:spPr>
          <a:xfrm>
            <a:off x="764085" y="2968322"/>
            <a:ext cx="7534364" cy="2023673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lnSpc>
                <a:spcPct val="110000"/>
              </a:lnSpc>
            </a:pPr>
            <a:endParaRPr lang="en-AU" sz="900" dirty="0" smtClean="0"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 err="1">
                <a:solidFill>
                  <a:schemeClr val="accent2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def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 err="1" smtClean="0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(data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, store, signal, context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):</a:t>
            </a:r>
          </a:p>
          <a:p>
            <a:pPr marL="180000">
              <a:lnSpc>
                <a:spcPct val="110000"/>
              </a:lnSpc>
            </a:pP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    </a:t>
            </a:r>
            <a:r>
              <a:rPr lang="en-AU" sz="14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if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'value'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>
                <a:solidFill>
                  <a:schemeClr val="accent2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not in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data: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    data[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'value'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] = </a:t>
            </a:r>
            <a:r>
              <a:rPr lang="en-AU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0</a:t>
            </a:r>
          </a:p>
          <a:p>
            <a:pPr marL="180000">
              <a:lnSpc>
                <a:spcPct val="110000"/>
              </a:lnSpc>
            </a:pPr>
            <a:endParaRPr lang="en-AU" sz="1400" dirty="0">
              <a:solidFill>
                <a:schemeClr val="bg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data[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'value'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] = data[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'value'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] + </a:t>
            </a:r>
            <a:r>
              <a:rPr lang="en-AU" sz="1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Source Code Pro" panose="020B0509030403020204" pitchFamily="49" charset="0"/>
              </a:rPr>
              <a:t>1</a:t>
            </a:r>
          </a:p>
          <a:p>
            <a:pPr marL="180000">
              <a:lnSpc>
                <a:spcPct val="110000"/>
              </a:lnSpc>
            </a:pPr>
            <a:endParaRPr lang="en-AU" sz="1400" dirty="0">
              <a:solidFill>
                <a:schemeClr val="bg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print(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'This is task #{}'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.format(data[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'value'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]))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71897" y="1762096"/>
            <a:ext cx="6687347" cy="1042535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180000" algn="ctr">
              <a:lnSpc>
                <a:spcPct val="110000"/>
              </a:lnSpc>
            </a:pPr>
            <a:r>
              <a:rPr lang="en-AU" sz="1400" dirty="0" smtClean="0">
                <a:latin typeface="Source Code Pro" panose="020B0509030403020204" pitchFamily="49" charset="0"/>
              </a:rPr>
              <a:t>task_1 </a:t>
            </a:r>
            <a:r>
              <a:rPr lang="en-AU" sz="1400" dirty="0">
                <a:latin typeface="Source Code Pro" panose="020B0509030403020204" pitchFamily="49" charset="0"/>
              </a:rPr>
              <a:t>=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PythonTask</a:t>
            </a:r>
            <a:r>
              <a:rPr lang="en-AU" sz="1400" dirty="0">
                <a:latin typeface="Source Code Pro" panose="020B0509030403020204" pitchFamily="49" charset="0"/>
              </a:rPr>
              <a:t>(name=</a:t>
            </a:r>
            <a:r>
              <a:rPr lang="en-AU" sz="1400" dirty="0">
                <a:solidFill>
                  <a:srgbClr val="FFC000"/>
                </a:solidFill>
                <a:latin typeface="Source Code Pro" panose="020B0509030403020204" pitchFamily="49" charset="0"/>
              </a:rPr>
              <a:t>'task_1</a:t>
            </a:r>
            <a:r>
              <a:rPr lang="en-AU" sz="1400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'</a:t>
            </a:r>
            <a:r>
              <a:rPr lang="en-AU" sz="1400" dirty="0" smtClean="0">
                <a:latin typeface="Source Code Pro" panose="020B0509030403020204" pitchFamily="49" charset="0"/>
              </a:rPr>
              <a:t>, </a:t>
            </a:r>
            <a:r>
              <a:rPr lang="en-AU" sz="1400" dirty="0" err="1" smtClean="0">
                <a:latin typeface="Source Code Pro" panose="020B0509030403020204" pitchFamily="49" charset="0"/>
              </a:rPr>
              <a:t>callback</a:t>
            </a:r>
            <a:r>
              <a:rPr lang="en-AU" sz="1400" dirty="0" smtClean="0">
                <a:latin typeface="Source Code Pro" panose="020B0509030403020204" pitchFamily="49" charset="0"/>
              </a:rPr>
              <a:t>=</a:t>
            </a:r>
            <a:r>
              <a:rPr lang="en-AU" sz="1400" dirty="0" err="1" smtClean="0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 smtClean="0">
                <a:latin typeface="Source Code Pro" panose="020B0509030403020204" pitchFamily="49" charset="0"/>
              </a:rPr>
              <a:t>)</a:t>
            </a:r>
          </a:p>
          <a:p>
            <a:pPr marL="180000" algn="ctr">
              <a:lnSpc>
                <a:spcPct val="110000"/>
              </a:lnSpc>
            </a:pPr>
            <a:r>
              <a:rPr lang="en-AU" sz="1400" dirty="0" smtClean="0">
                <a:latin typeface="Source Code Pro" panose="020B0509030403020204" pitchFamily="49" charset="0"/>
              </a:rPr>
              <a:t>task_2 </a:t>
            </a:r>
            <a:r>
              <a:rPr lang="en-AU" sz="1400" dirty="0">
                <a:latin typeface="Source Code Pro" panose="020B0509030403020204" pitchFamily="49" charset="0"/>
              </a:rPr>
              <a:t>=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PythonTask</a:t>
            </a:r>
            <a:r>
              <a:rPr lang="en-AU" sz="1400" dirty="0">
                <a:latin typeface="Source Code Pro" panose="020B0509030403020204" pitchFamily="49" charset="0"/>
              </a:rPr>
              <a:t>(name=</a:t>
            </a:r>
            <a:r>
              <a:rPr lang="en-AU" sz="1400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'task_2'</a:t>
            </a:r>
            <a:r>
              <a:rPr lang="en-AU" sz="1400" dirty="0" smtClean="0">
                <a:latin typeface="Source Code Pro" panose="020B0509030403020204" pitchFamily="49" charset="0"/>
              </a:rPr>
              <a:t>, </a:t>
            </a:r>
            <a:r>
              <a:rPr lang="en-AU" sz="1400" dirty="0" err="1">
                <a:latin typeface="Source Code Pro" panose="020B0509030403020204" pitchFamily="49" charset="0"/>
              </a:rPr>
              <a:t>callback</a:t>
            </a:r>
            <a:r>
              <a:rPr lang="en-AU" sz="1400" dirty="0">
                <a:latin typeface="Source Code Pro" panose="020B0509030403020204" pitchFamily="49" charset="0"/>
              </a:rPr>
              <a:t>=</a:t>
            </a:r>
            <a:r>
              <a:rPr lang="en-AU" sz="1400" dirty="0" err="1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 smtClean="0">
                <a:latin typeface="Source Code Pro" panose="020B0509030403020204" pitchFamily="49" charset="0"/>
              </a:rPr>
              <a:t>)</a:t>
            </a:r>
          </a:p>
          <a:p>
            <a:pPr marL="180000" algn="ctr">
              <a:lnSpc>
                <a:spcPct val="110000"/>
              </a:lnSpc>
            </a:pPr>
            <a:r>
              <a:rPr lang="en-AU" sz="1400" dirty="0" smtClean="0">
                <a:latin typeface="Source Code Pro" panose="020B0509030403020204" pitchFamily="49" charset="0"/>
              </a:rPr>
              <a:t>task_3 </a:t>
            </a:r>
            <a:r>
              <a:rPr lang="en-AU" sz="1400" dirty="0">
                <a:latin typeface="Source Code Pro" panose="020B0509030403020204" pitchFamily="49" charset="0"/>
              </a:rPr>
              <a:t>=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PythonTask</a:t>
            </a:r>
            <a:r>
              <a:rPr lang="en-AU" sz="1400" dirty="0">
                <a:latin typeface="Source Code Pro" panose="020B0509030403020204" pitchFamily="49" charset="0"/>
              </a:rPr>
              <a:t>(name=</a:t>
            </a:r>
            <a:r>
              <a:rPr lang="en-AU" sz="1400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'task_3'</a:t>
            </a:r>
            <a:r>
              <a:rPr lang="en-AU" sz="1400" dirty="0" smtClean="0">
                <a:latin typeface="Source Code Pro" panose="020B0509030403020204" pitchFamily="49" charset="0"/>
              </a:rPr>
              <a:t>, </a:t>
            </a:r>
            <a:r>
              <a:rPr lang="en-AU" sz="1400" dirty="0" err="1">
                <a:latin typeface="Source Code Pro" panose="020B0509030403020204" pitchFamily="49" charset="0"/>
              </a:rPr>
              <a:t>callback</a:t>
            </a:r>
            <a:r>
              <a:rPr lang="en-AU" sz="1400" dirty="0">
                <a:latin typeface="Source Code Pro" panose="020B0509030403020204" pitchFamily="49" charset="0"/>
              </a:rPr>
              <a:t>=</a:t>
            </a:r>
            <a:r>
              <a:rPr lang="en-AU" sz="1400" dirty="0" err="1">
                <a:solidFill>
                  <a:srgbClr val="60FA8C"/>
                </a:solidFill>
                <a:latin typeface="Source Code Pro" panose="020B0509030403020204" pitchFamily="49" charset="0"/>
              </a:rPr>
              <a:t>inc_number</a:t>
            </a:r>
            <a:r>
              <a:rPr lang="en-AU" sz="1400" dirty="0">
                <a:latin typeface="Source Code Pro" panose="020B0509030403020204" pitchFamily="49" charset="0"/>
              </a:rPr>
              <a:t>)</a:t>
            </a:r>
            <a:endParaRPr lang="en-AU" sz="1400" dirty="0" smtClean="0">
              <a:latin typeface="Source Code Pro" panose="020B0509030403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8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4977607" y="1691269"/>
            <a:ext cx="4166393" cy="2574828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80000">
              <a:lnSpc>
                <a:spcPct val="110000"/>
              </a:lnSpc>
            </a:pPr>
            <a:endParaRPr lang="en-AU" sz="900" dirty="0" smtClean="0">
              <a:solidFill>
                <a:schemeClr val="tx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 err="1" smtClean="0">
                <a:solidFill>
                  <a:schemeClr val="bg1"/>
                </a:solidFill>
                <a:latin typeface="Source Code Pro" panose="020B0509030403020204" pitchFamily="49" charset="0"/>
              </a:rPr>
              <a:t>d.define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({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   </a:t>
            </a:r>
            <a:r>
              <a:rPr lang="en-AU" sz="1400" dirty="0" err="1" smtClean="0">
                <a:solidFill>
                  <a:schemeClr val="bg1"/>
                </a:solidFill>
                <a:latin typeface="Source Code Pro" panose="020B0509030403020204" pitchFamily="49" charset="0"/>
              </a:rPr>
              <a:t>branch_task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: </a:t>
            </a:r>
            <a:r>
              <a:rPr lang="en-AU" sz="1400" b="1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[</a:t>
            </a:r>
          </a:p>
          <a:p>
            <a:pPr marL="180000">
              <a:lnSpc>
                <a:spcPct val="110000"/>
              </a:lnSpc>
            </a:pPr>
            <a:r>
              <a:rPr lang="en-AU" sz="1400" b="1" dirty="0">
                <a:solidFill>
                  <a:srgbClr val="FFC000"/>
                </a:solidFill>
                <a:latin typeface="Source Code Pro" panose="020B0509030403020204" pitchFamily="49" charset="0"/>
              </a:rPr>
              <a:t> </a:t>
            </a:r>
            <a:r>
              <a:rPr lang="en-AU" sz="1400" b="1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      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lane1_print_task,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       lane2_print_task,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       lane3_print_task</a:t>
            </a:r>
          </a:p>
          <a:p>
            <a:pPr marL="180000">
              <a:lnSpc>
                <a:spcPct val="110000"/>
              </a:lnSpc>
            </a:pPr>
            <a:r>
              <a:rPr lang="en-AU" sz="1400" b="1" dirty="0">
                <a:solidFill>
                  <a:srgbClr val="06C23A"/>
                </a:solidFill>
                <a:latin typeface="Source Code Pro" panose="020B0509030403020204" pitchFamily="49" charset="0"/>
              </a:rPr>
              <a:t> </a:t>
            </a:r>
            <a:r>
              <a:rPr lang="en-AU" sz="1400" b="1" dirty="0" smtClean="0">
                <a:solidFill>
                  <a:srgbClr val="06C23A"/>
                </a:solidFill>
                <a:latin typeface="Source Code Pro" panose="020B0509030403020204" pitchFamily="49" charset="0"/>
              </a:rPr>
              <a:t>   </a:t>
            </a:r>
            <a:r>
              <a:rPr lang="en-AU" sz="1400" b="1" dirty="0" smtClean="0">
                <a:solidFill>
                  <a:srgbClr val="FFC000"/>
                </a:solidFill>
                <a:latin typeface="Source Code Pro" panose="020B0509030403020204" pitchFamily="49" charset="0"/>
              </a:rPr>
              <a:t>]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,</a:t>
            </a:r>
            <a:endParaRPr lang="en-AU" sz="1400" dirty="0">
              <a:solidFill>
                <a:schemeClr val="bg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lane1_print_task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: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join_task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lane2_print_task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: </a:t>
            </a:r>
            <a:r>
              <a:rPr lang="en-AU" sz="1400" dirty="0" err="1">
                <a:solidFill>
                  <a:schemeClr val="bg1"/>
                </a:solidFill>
                <a:latin typeface="Source Code Pro" panose="020B0509030403020204" pitchFamily="49" charset="0"/>
              </a:rPr>
              <a:t>join_task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,</a:t>
            </a:r>
          </a:p>
          <a:p>
            <a:pPr marL="180000">
              <a:lnSpc>
                <a:spcPct val="110000"/>
              </a:lnSpc>
            </a:pP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    </a:t>
            </a: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lane3_print_task</a:t>
            </a:r>
            <a:r>
              <a:rPr lang="en-AU" sz="1400" dirty="0">
                <a:solidFill>
                  <a:schemeClr val="bg1"/>
                </a:solidFill>
                <a:latin typeface="Source Code Pro" panose="020B0509030403020204" pitchFamily="49" charset="0"/>
              </a:rPr>
              <a:t>: </a:t>
            </a:r>
            <a:r>
              <a:rPr lang="en-AU" sz="1400" dirty="0" err="1" smtClean="0">
                <a:solidFill>
                  <a:schemeClr val="bg1"/>
                </a:solidFill>
                <a:latin typeface="Source Code Pro" panose="020B0509030403020204" pitchFamily="49" charset="0"/>
              </a:rPr>
              <a:t>join_task</a:t>
            </a:r>
            <a:endParaRPr lang="en-AU" sz="1400" dirty="0" smtClean="0">
              <a:solidFill>
                <a:schemeClr val="bg1"/>
              </a:solidFill>
              <a:latin typeface="Source Code Pro" panose="020B0509030403020204" pitchFamily="49" charset="0"/>
            </a:endParaRPr>
          </a:p>
          <a:p>
            <a:pPr marL="180000">
              <a:lnSpc>
                <a:spcPct val="110000"/>
              </a:lnSpc>
            </a:pPr>
            <a:r>
              <a:rPr lang="en-AU" sz="1400" dirty="0" smtClean="0">
                <a:solidFill>
                  <a:schemeClr val="bg1"/>
                </a:solidFill>
                <a:latin typeface="Source Code Pro" panose="020B0509030403020204" pitchFamily="49" charset="0"/>
              </a:rPr>
              <a:t>})</a:t>
            </a:r>
          </a:p>
        </p:txBody>
      </p:sp>
      <p:pic>
        <p:nvPicPr>
          <p:cNvPr id="10242" name="Picture 2" descr="C:\Work\Talks\PyConAU_2017\ExampleGraph_Parall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7" y="2178868"/>
            <a:ext cx="4653472" cy="132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207" y="85567"/>
            <a:ext cx="43579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Parallel tasks with lists</a:t>
            </a:r>
            <a:endParaRPr lang="en-A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09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Rectangle 47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126207" y="85567"/>
            <a:ext cx="4568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Near </a:t>
            </a:r>
            <a:r>
              <a:rPr lang="en-AU" sz="3600" dirty="0" err="1" smtClean="0">
                <a:solidFill>
                  <a:schemeClr val="bg1"/>
                </a:solidFill>
              </a:rPr>
              <a:t>realtime</a:t>
            </a:r>
            <a:r>
              <a:rPr lang="en-AU" sz="3600" dirty="0" smtClean="0">
                <a:solidFill>
                  <a:schemeClr val="bg1"/>
                </a:solidFill>
              </a:rPr>
              <a:t> feedback</a:t>
            </a:r>
            <a:endParaRPr lang="en-AU" sz="3600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Work\Talks\PyConAU_2017\ExperimentNearRealtimePipe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5" y="1054100"/>
            <a:ext cx="6187288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24053" y="2831727"/>
            <a:ext cx="286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008E40"/>
                </a:solidFill>
              </a:rPr>
              <a:t>DAG 1: task with </a:t>
            </a:r>
            <a:r>
              <a:rPr lang="en-AU" dirty="0" err="1" smtClean="0">
                <a:solidFill>
                  <a:srgbClr val="008E40"/>
                </a:solidFill>
              </a:rPr>
              <a:t>inotify</a:t>
            </a:r>
            <a:r>
              <a:rPr lang="en-AU" dirty="0" smtClean="0">
                <a:solidFill>
                  <a:srgbClr val="008E40"/>
                </a:solidFill>
              </a:rPr>
              <a:t> loop</a:t>
            </a:r>
            <a:endParaRPr lang="en-AU" dirty="0">
              <a:solidFill>
                <a:srgbClr val="008E4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28448" y="2729552"/>
            <a:ext cx="1944806" cy="580030"/>
          </a:xfrm>
          <a:prstGeom prst="rect">
            <a:avLst/>
          </a:prstGeom>
          <a:noFill/>
          <a:ln w="12700">
            <a:solidFill>
              <a:srgbClr val="008E4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1821976" y="3480179"/>
            <a:ext cx="4251278" cy="479946"/>
          </a:xfrm>
          <a:prstGeom prst="rect">
            <a:avLst/>
          </a:prstGeom>
          <a:noFill/>
          <a:ln w="12700">
            <a:solidFill>
              <a:srgbClr val="434A6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TextBox 10"/>
          <p:cNvSpPr txBox="1"/>
          <p:nvPr/>
        </p:nvSpPr>
        <p:spPr>
          <a:xfrm>
            <a:off x="6224053" y="3535486"/>
            <a:ext cx="2814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rgbClr val="434A62"/>
                </a:solidFill>
              </a:rPr>
              <a:t>DAG 2: processing workflow</a:t>
            </a:r>
            <a:endParaRPr lang="en-AU" dirty="0">
              <a:solidFill>
                <a:srgbClr val="434A62"/>
              </a:solidFill>
            </a:endParaRPr>
          </a:p>
        </p:txBody>
      </p:sp>
      <p:pic>
        <p:nvPicPr>
          <p:cNvPr id="12" name="Picture 4" descr="C:\Work\Talks\PyConAU_2017\MongoDB-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183" y="4352847"/>
            <a:ext cx="1212604" cy="32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79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40341" y="434325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126207" y="85567"/>
            <a:ext cx="5466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Compress files into </a:t>
            </a:r>
            <a:r>
              <a:rPr lang="en-AU" sz="3600" dirty="0" err="1" smtClean="0">
                <a:solidFill>
                  <a:schemeClr val="bg1"/>
                </a:solidFill>
              </a:rPr>
              <a:t>squashfs</a:t>
            </a:r>
            <a:endParaRPr lang="en-AU" sz="3600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Work\Talks\PyConAU_2017\SquashfsWorkf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567" y="833721"/>
            <a:ext cx="6698921" cy="4249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83004" y="979110"/>
            <a:ext cx="1977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>
                <a:solidFill>
                  <a:srgbClr val="008E40"/>
                </a:solidFill>
              </a:rPr>
              <a:t>Start by REST call</a:t>
            </a:r>
            <a:endParaRPr lang="en-AU" dirty="0">
              <a:solidFill>
                <a:srgbClr val="008E4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3004" y="1660500"/>
            <a:ext cx="237107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008E40"/>
                </a:solidFill>
              </a:rPr>
              <a:t>trigger-like part</a:t>
            </a:r>
          </a:p>
          <a:p>
            <a:endParaRPr lang="en-AU" sz="800" b="1" dirty="0" smtClean="0">
              <a:solidFill>
                <a:srgbClr val="0079C2"/>
              </a:solidFill>
            </a:endParaRP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use RESTful</a:t>
            </a:r>
            <a:endParaRPr lang="en-AU" dirty="0"/>
          </a:p>
        </p:txBody>
      </p:sp>
      <p:sp>
        <p:nvSpPr>
          <p:cNvPr id="16" name="Rectangle 15"/>
          <p:cNvSpPr/>
          <p:nvPr/>
        </p:nvSpPr>
        <p:spPr>
          <a:xfrm>
            <a:off x="183005" y="2619475"/>
            <a:ext cx="267667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434A62"/>
                </a:solidFill>
              </a:rPr>
              <a:t>pipeline-like part</a:t>
            </a:r>
          </a:p>
          <a:p>
            <a:endParaRPr lang="en-AU" sz="800" b="1" dirty="0" smtClean="0">
              <a:solidFill>
                <a:srgbClr val="0079C2"/>
              </a:solidFill>
            </a:endParaRP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/>
              <a:t>s</a:t>
            </a:r>
            <a:r>
              <a:rPr lang="en-AU" dirty="0" smtClean="0"/>
              <a:t>equences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decisions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parallel execution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abort</a:t>
            </a:r>
            <a:endParaRPr lang="en-AU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000250" y="1163776"/>
            <a:ext cx="469900" cy="0"/>
          </a:xfrm>
          <a:prstGeom prst="straightConnector1">
            <a:avLst/>
          </a:prstGeom>
          <a:ln>
            <a:solidFill>
              <a:srgbClr val="008E4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19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48737" y="4295464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TextBox 4"/>
          <p:cNvSpPr txBox="1"/>
          <p:nvPr/>
        </p:nvSpPr>
        <p:spPr>
          <a:xfrm>
            <a:off x="126207" y="85567"/>
            <a:ext cx="3779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Wait, there is more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3583" y="2681923"/>
            <a:ext cx="441250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0079C2"/>
                </a:solidFill>
              </a:rPr>
              <a:t>Features I did not have time to talk about:</a:t>
            </a:r>
          </a:p>
          <a:p>
            <a:endParaRPr lang="en-AU" sz="800" dirty="0"/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Arguments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Data aliases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Custom queues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Stop and </a:t>
            </a:r>
            <a:r>
              <a:rPr lang="en-AU" dirty="0" smtClean="0"/>
              <a:t>Abort</a:t>
            </a:r>
          </a:p>
          <a:p>
            <a:pPr marL="396000" indent="-285750">
              <a:lnSpc>
                <a:spcPct val="120000"/>
              </a:lnSpc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Central Store for workflow data</a:t>
            </a:r>
            <a:endParaRPr lang="en-AU" dirty="0"/>
          </a:p>
        </p:txBody>
      </p:sp>
      <p:sp>
        <p:nvSpPr>
          <p:cNvPr id="7" name="Rectangle 6"/>
          <p:cNvSpPr/>
          <p:nvPr/>
        </p:nvSpPr>
        <p:spPr>
          <a:xfrm>
            <a:off x="4723607" y="1048820"/>
            <a:ext cx="32837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b="1" dirty="0" smtClean="0">
                <a:solidFill>
                  <a:srgbClr val="0079C2"/>
                </a:solidFill>
              </a:rPr>
              <a:t>Want more? Use Extensions:</a:t>
            </a:r>
          </a:p>
          <a:p>
            <a:endParaRPr lang="en-AU" sz="800" b="1" dirty="0" smtClean="0">
              <a:solidFill>
                <a:srgbClr val="0079C2"/>
              </a:solidFill>
            </a:endParaRP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Filesystem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RESTful interface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EPICS</a:t>
            </a:r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568187" y="1015465"/>
            <a:ext cx="289528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0079C2"/>
                </a:solidFill>
              </a:rPr>
              <a:t>What you get with </a:t>
            </a:r>
            <a:r>
              <a:rPr lang="en-AU" b="1" dirty="0" err="1" smtClean="0">
                <a:solidFill>
                  <a:srgbClr val="0079C2"/>
                </a:solidFill>
              </a:rPr>
              <a:t>Lightflow</a:t>
            </a:r>
            <a:endParaRPr lang="en-AU" b="1" dirty="0" smtClean="0">
              <a:solidFill>
                <a:srgbClr val="0079C2"/>
              </a:solidFill>
            </a:endParaRPr>
          </a:p>
          <a:p>
            <a:endParaRPr lang="en-AU" sz="800" dirty="0" smtClean="0"/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smtClean="0"/>
              <a:t>core system</a:t>
            </a:r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err="1" smtClean="0"/>
              <a:t>PythonTask</a:t>
            </a:r>
            <a:endParaRPr lang="en-AU" dirty="0" smtClean="0"/>
          </a:p>
          <a:p>
            <a:pPr marL="396000" indent="-285750">
              <a:buSzPct val="80000"/>
              <a:buFont typeface="Wingdings" panose="05000000000000000000" pitchFamily="2" charset="2"/>
              <a:buChar char="v"/>
            </a:pPr>
            <a:r>
              <a:rPr lang="en-AU" dirty="0" err="1" smtClean="0"/>
              <a:t>BashTask</a:t>
            </a:r>
            <a:endParaRPr lang="en-AU" dirty="0"/>
          </a:p>
        </p:txBody>
      </p:sp>
      <p:pic>
        <p:nvPicPr>
          <p:cNvPr id="1028" name="Picture 4" descr="C:\Work\Talks\PyConAU_2017\puzzle-piece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169" y="1116107"/>
            <a:ext cx="248720" cy="24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Picture 5" descr="C:\Work\Talks\PyConAU_2017\download.pn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515" y="1093797"/>
            <a:ext cx="244050" cy="24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5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575612" y="434340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2399450" y="2184009"/>
            <a:ext cx="4082637" cy="480060"/>
          </a:xfrm>
          <a:prstGeom prst="rect">
            <a:avLst/>
          </a:prstGeom>
          <a:solidFill>
            <a:srgbClr val="285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dirty="0" smtClean="0">
                <a:solidFill>
                  <a:srgbClr val="89E9A4"/>
                </a:solidFill>
                <a:latin typeface="Source Code Pro" panose="020B0509030403020204" pitchFamily="49" charset="0"/>
              </a:rPr>
              <a:t>$ pip install </a:t>
            </a:r>
            <a:r>
              <a:rPr lang="en-AU" dirty="0" err="1" smtClean="0">
                <a:solidFill>
                  <a:srgbClr val="89E9A4"/>
                </a:solidFill>
                <a:latin typeface="Source Code Pro" panose="020B0509030403020204" pitchFamily="49" charset="0"/>
              </a:rPr>
              <a:t>lightflow</a:t>
            </a:r>
            <a:endParaRPr lang="en-AU" dirty="0">
              <a:solidFill>
                <a:srgbClr val="89E9A4"/>
              </a:solidFill>
              <a:latin typeface="Source Code Pro" panose="020B050903040302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6356" y="2756233"/>
            <a:ext cx="360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Installs libraries and command client</a:t>
            </a:r>
            <a:endParaRPr lang="en-AU" dirty="0"/>
          </a:p>
        </p:txBody>
      </p:sp>
      <p:sp>
        <p:nvSpPr>
          <p:cNvPr id="10" name="TextBox 9"/>
          <p:cNvSpPr txBox="1"/>
          <p:nvPr/>
        </p:nvSpPr>
        <p:spPr>
          <a:xfrm>
            <a:off x="126207" y="85567"/>
            <a:ext cx="3797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Available from </a:t>
            </a:r>
            <a:r>
              <a:rPr lang="en-AU" sz="3600" dirty="0" err="1" smtClean="0">
                <a:solidFill>
                  <a:schemeClr val="bg1"/>
                </a:solidFill>
              </a:rPr>
              <a:t>PyPI</a:t>
            </a:r>
            <a:endParaRPr lang="en-AU" sz="3600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515263" y="2940899"/>
            <a:ext cx="335279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050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6977" y="4281610"/>
            <a:ext cx="242047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 descr="C:\Work\Talks\PyConAU_2017\Lightflow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400" y="1053384"/>
            <a:ext cx="1349218" cy="108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16925" y="1363162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err="1" smtClean="0">
                <a:latin typeface="Raleway" panose="020B0503030101060003" pitchFamily="34" charset="0"/>
              </a:rPr>
              <a:t>Lightflow</a:t>
            </a:r>
            <a:endParaRPr lang="en-AU" sz="2400" dirty="0">
              <a:latin typeface="Raleway" panose="020B05030301010600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207" y="85567"/>
            <a:ext cx="25263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600" dirty="0" smtClean="0">
                <a:solidFill>
                  <a:schemeClr val="bg1"/>
                </a:solidFill>
              </a:rPr>
              <a:t>Source Code</a:t>
            </a:r>
            <a:endParaRPr lang="en-AU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80749" y="2636366"/>
            <a:ext cx="3127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Source Code on GitHub (BSD-3)</a:t>
            </a:r>
            <a:endParaRPr lang="en-AU" dirty="0"/>
          </a:p>
        </p:txBody>
      </p:sp>
      <p:pic>
        <p:nvPicPr>
          <p:cNvPr id="9" name="Picture 4" descr="C:\Users\molla\Downloads\GitHub-Mark\GitHub-Mark\PNG\GitHub-Mark-120px-pl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219" y="2607094"/>
            <a:ext cx="405932" cy="40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1088165" y="3308275"/>
            <a:ext cx="4442462" cy="544966"/>
          </a:xfrm>
          <a:prstGeom prst="roundRect">
            <a:avLst>
              <a:gd name="adj" fmla="val 1937"/>
            </a:avLst>
          </a:prstGeom>
          <a:solidFill>
            <a:srgbClr val="E8F4FB"/>
          </a:solidFill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dirty="0">
                <a:solidFill>
                  <a:srgbClr val="28516A"/>
                </a:solidFill>
              </a:rPr>
              <a:t>github.com/</a:t>
            </a:r>
            <a:r>
              <a:rPr lang="en-AU" dirty="0" err="1">
                <a:solidFill>
                  <a:srgbClr val="28516A"/>
                </a:solidFill>
              </a:rPr>
              <a:t>AustralianSynchrotron</a:t>
            </a:r>
            <a:r>
              <a:rPr lang="en-AU" dirty="0">
                <a:solidFill>
                  <a:srgbClr val="28516A"/>
                </a:solidFill>
              </a:rPr>
              <a:t>/</a:t>
            </a:r>
            <a:r>
              <a:rPr lang="en-AU" dirty="0" err="1">
                <a:solidFill>
                  <a:srgbClr val="28516A"/>
                </a:solidFill>
              </a:rPr>
              <a:t>Lightflow</a:t>
            </a:r>
            <a:endParaRPr lang="en-AU" dirty="0">
              <a:solidFill>
                <a:srgbClr val="28516A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88165" y="4101596"/>
            <a:ext cx="4442462" cy="502439"/>
          </a:xfrm>
          <a:prstGeom prst="roundRect">
            <a:avLst>
              <a:gd name="adj" fmla="val 1937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3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dirty="0" smtClean="0">
                <a:solidFill>
                  <a:schemeClr val="accent3">
                    <a:lumMod val="50000"/>
                  </a:schemeClr>
                </a:solidFill>
              </a:rPr>
              <a:t>australiansynchrotron.github.io/</a:t>
            </a:r>
            <a:r>
              <a:rPr lang="en-AU" dirty="0" err="1" smtClean="0">
                <a:solidFill>
                  <a:schemeClr val="accent3">
                    <a:lumMod val="50000"/>
                  </a:schemeClr>
                </a:solidFill>
              </a:rPr>
              <a:t>Lightflow</a:t>
            </a:r>
            <a:r>
              <a:rPr lang="en-AU" dirty="0">
                <a:solidFill>
                  <a:schemeClr val="accent3">
                    <a:lumMod val="50000"/>
                  </a:schemeClr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4014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9416</TotalTime>
  <Words>581</Words>
  <Application>Microsoft Office PowerPoint</Application>
  <PresentationFormat>On-screen Show (16:9)</PresentationFormat>
  <Paragraphs>178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Raleway</vt:lpstr>
      <vt:lpstr>Source Code Pro</vt:lpstr>
      <vt:lpstr>Wingdings</vt:lpstr>
      <vt:lpstr>Office Theme</vt:lpstr>
      <vt:lpstr>1_Office Theme</vt:lpstr>
      <vt:lpstr>Custom Design</vt:lpstr>
      <vt:lpstr>1_Custom Design</vt:lpstr>
      <vt:lpstr>Lightflow a lightweight, distributed workflow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Parsons</dc:creator>
  <cp:lastModifiedBy>MOLL, Andreas</cp:lastModifiedBy>
  <cp:revision>271</cp:revision>
  <dcterms:created xsi:type="dcterms:W3CDTF">2017-02-02T00:53:37Z</dcterms:created>
  <dcterms:modified xsi:type="dcterms:W3CDTF">2018-11-15T01:30:12Z</dcterms:modified>
</cp:coreProperties>
</file>