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4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5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6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7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4037" r:id="rId1"/>
    <p:sldMasterId id="2147484456" r:id="rId2"/>
    <p:sldMasterId id="2147484510" r:id="rId3"/>
    <p:sldMasterId id="2147484518" r:id="rId4"/>
    <p:sldMasterId id="2147484498" r:id="rId5"/>
    <p:sldMasterId id="2147484486" r:id="rId6"/>
    <p:sldMasterId id="2147484434" r:id="rId7"/>
    <p:sldMasterId id="2147484001" r:id="rId8"/>
  </p:sldMasterIdLst>
  <p:notesMasterIdLst>
    <p:notesMasterId r:id="rId23"/>
  </p:notesMasterIdLst>
  <p:sldIdLst>
    <p:sldId id="256" r:id="rId9"/>
    <p:sldId id="316" r:id="rId10"/>
    <p:sldId id="328" r:id="rId11"/>
    <p:sldId id="326" r:id="rId12"/>
    <p:sldId id="327" r:id="rId13"/>
    <p:sldId id="333" r:id="rId14"/>
    <p:sldId id="330" r:id="rId15"/>
    <p:sldId id="332" r:id="rId16"/>
    <p:sldId id="331" r:id="rId17"/>
    <p:sldId id="319" r:id="rId18"/>
    <p:sldId id="334" r:id="rId19"/>
    <p:sldId id="324" r:id="rId20"/>
    <p:sldId id="321" r:id="rId21"/>
    <p:sldId id="311" r:id="rId22"/>
  </p:sldIdLst>
  <p:sldSz cx="9906000" cy="6858000" type="A4"/>
  <p:notesSz cx="7099300" cy="10234613"/>
  <p:embeddedFontLst>
    <p:embeddedFont>
      <p:font typeface="Aharoni" panose="02010803020104030203" pitchFamily="2" charset="-79"/>
      <p:bold r:id="rId24"/>
    </p:embeddedFont>
    <p:embeddedFont>
      <p:font typeface="ＭＳ Ｐゴシック" panose="020B0600070205080204" pitchFamily="34" charset="-128"/>
      <p:regular r:id="rId25"/>
    </p:embeddedFont>
    <p:embeddedFont>
      <p:font typeface="Source Code Pro Light" panose="020B0409030403020204" pitchFamily="49" charset="0"/>
      <p:regular r:id="rId26"/>
      <p:italic r:id="rId27"/>
    </p:embeddedFon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521415D9-36F7-43E2-AB2F-B90AF26B5E84}">
      <p14:sectionLst xmlns:p14="http://schemas.microsoft.com/office/powerpoint/2010/main">
        <p14:section name="Untitled Section" id="{9470EACB-0B6B-B042-9E89-B24ABC7A6291}">
          <p14:sldIdLst>
            <p14:sldId id="256"/>
            <p14:sldId id="316"/>
            <p14:sldId id="328"/>
            <p14:sldId id="326"/>
            <p14:sldId id="327"/>
            <p14:sldId id="333"/>
            <p14:sldId id="330"/>
            <p14:sldId id="332"/>
            <p14:sldId id="331"/>
            <p14:sldId id="319"/>
            <p14:sldId id="334"/>
            <p14:sldId id="324"/>
            <p14:sldId id="321"/>
            <p14:sldId id="31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566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9BE"/>
    <a:srgbClr val="005A9B"/>
    <a:srgbClr val="447825"/>
    <a:srgbClr val="64AF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261" autoAdjust="0"/>
    <p:restoredTop sz="86559" autoAdjust="0"/>
  </p:normalViewPr>
  <p:slideViewPr>
    <p:cSldViewPr snapToObjects="1">
      <p:cViewPr varScale="1">
        <p:scale>
          <a:sx n="98" d="100"/>
          <a:sy n="98" d="100"/>
        </p:scale>
        <p:origin x="78" y="456"/>
      </p:cViewPr>
      <p:guideLst>
        <p:guide orient="horz" pos="3566"/>
        <p:guide pos="3120"/>
      </p:guideLst>
    </p:cSldViewPr>
  </p:slideViewPr>
  <p:outlineViewPr>
    <p:cViewPr>
      <p:scale>
        <a:sx n="33" d="100"/>
        <a:sy n="33" d="100"/>
      </p:scale>
      <p:origin x="0" y="1956"/>
    </p:cViewPr>
  </p:outlin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 showGuides="1">
      <p:cViewPr>
        <p:scale>
          <a:sx n="150" d="100"/>
          <a:sy n="150" d="100"/>
        </p:scale>
        <p:origin x="288" y="2100"/>
      </p:cViewPr>
      <p:guideLst>
        <p:guide orient="horz" pos="3224"/>
        <p:guide pos="22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font" Target="fonts/font3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font" Target="fonts/font2.fntdata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font" Target="fonts/font1.fntdata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font" Target="fonts/font8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9585224F-679A-4D41-A738-39F5E4025A51}" type="datetimeFigureOut">
              <a:rPr lang="en-AU" smtClean="0"/>
              <a:t>12/11/2018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68350"/>
            <a:ext cx="554037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1F6EABDC-AC05-4D21-8094-E77CCC8868E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94912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6EABDC-AC05-4D21-8094-E77CCC8868E9}" type="slidenum">
              <a:rPr lang="en-AU" smtClean="0"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150421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 smtClean="0"/>
              <a:t>Open:</a:t>
            </a:r>
            <a:r>
              <a:rPr lang="en-AU" baseline="0" dirty="0" smtClean="0"/>
              <a:t> A block diagram, inspired by Maia detector design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6EABDC-AC05-4D21-8094-E77CCC8868E9}" type="slidenum">
              <a:rPr lang="en-AU" smtClean="0"/>
              <a:t>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714030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 smtClean="0"/>
              <a:t>Open:</a:t>
            </a:r>
            <a:r>
              <a:rPr lang="en-AU" baseline="0" dirty="0" smtClean="0"/>
              <a:t> A block diagram, inspired by Maia detector design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6EABDC-AC05-4D21-8094-E77CCC8868E9}" type="slidenum">
              <a:rPr lang="en-AU" smtClean="0"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513119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 err="1" smtClean="0"/>
              <a:t>mapVar.template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6EABDC-AC05-4D21-8094-E77CCC8868E9}" type="slidenum">
              <a:rPr lang="en-AU" smtClean="0"/>
              <a:t>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597852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 err="1" smtClean="0"/>
              <a:t>mapVar.db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6EABDC-AC05-4D21-8094-E77CCC8868E9}" type="slidenum">
              <a:rPr lang="en-AU" smtClean="0"/>
              <a:t>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597820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 err="1" smtClean="0"/>
              <a:t>mapVar.db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6EABDC-AC05-4D21-8094-E77CCC8868E9}" type="slidenum">
              <a:rPr lang="en-AU" smtClean="0"/>
              <a:t>11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069486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6EABDC-AC05-4D21-8094-E77CCC8868E9}" type="slidenum">
              <a:rPr lang="en-AU" smtClean="0"/>
              <a:t>14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8202715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2"/>
          <p:cNvSpPr>
            <a:spLocks noGrp="1"/>
          </p:cNvSpPr>
          <p:nvPr>
            <p:ph type="title"/>
          </p:nvPr>
        </p:nvSpPr>
        <p:spPr>
          <a:xfrm>
            <a:off x="495300" y="2996952"/>
            <a:ext cx="89154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1485900" y="4509120"/>
            <a:ext cx="7124700" cy="78444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>
                <a:solidFill>
                  <a:schemeClr val="accent1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59831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2"/>
          <p:cNvSpPr>
            <a:spLocks noGrp="1"/>
          </p:cNvSpPr>
          <p:nvPr>
            <p:ph type="title"/>
          </p:nvPr>
        </p:nvSpPr>
        <p:spPr>
          <a:xfrm>
            <a:off x="495300" y="2996952"/>
            <a:ext cx="89154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68120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1485900" y="4509120"/>
            <a:ext cx="7124700" cy="78444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>
                <a:solidFill>
                  <a:schemeClr val="accent1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 smtClean="0"/>
              <a:t>Click to edit Master subtitle style</a:t>
            </a:r>
            <a:endParaRPr lang="en-US" dirty="0"/>
          </a:p>
        </p:txBody>
      </p:sp>
      <p:sp>
        <p:nvSpPr>
          <p:cNvPr id="8" name="Title Placeholder 2"/>
          <p:cNvSpPr>
            <a:spLocks noGrp="1"/>
          </p:cNvSpPr>
          <p:nvPr>
            <p:ph type="title"/>
          </p:nvPr>
        </p:nvSpPr>
        <p:spPr>
          <a:xfrm>
            <a:off x="495300" y="2996952"/>
            <a:ext cx="89154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98807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2"/>
          <p:cNvSpPr>
            <a:spLocks noGrp="1"/>
          </p:cNvSpPr>
          <p:nvPr>
            <p:ph type="title"/>
          </p:nvPr>
        </p:nvSpPr>
        <p:spPr>
          <a:xfrm>
            <a:off x="495300" y="2996952"/>
            <a:ext cx="89154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1485900" y="4509120"/>
            <a:ext cx="7124700" cy="78444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>
                <a:solidFill>
                  <a:schemeClr val="bg1">
                    <a:lumMod val="85000"/>
                  </a:schemeClr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51956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2"/>
          <p:cNvSpPr>
            <a:spLocks noGrp="1"/>
          </p:cNvSpPr>
          <p:nvPr>
            <p:ph type="title"/>
          </p:nvPr>
        </p:nvSpPr>
        <p:spPr>
          <a:xfrm>
            <a:off x="495300" y="2996952"/>
            <a:ext cx="89154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6034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2"/>
          <p:cNvSpPr>
            <a:spLocks noGrp="1"/>
          </p:cNvSpPr>
          <p:nvPr>
            <p:ph type="title"/>
          </p:nvPr>
        </p:nvSpPr>
        <p:spPr>
          <a:xfrm>
            <a:off x="495300" y="2996952"/>
            <a:ext cx="89154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1485900" y="4509120"/>
            <a:ext cx="7124700" cy="78444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>
                <a:solidFill>
                  <a:schemeClr val="bg1">
                    <a:lumMod val="85000"/>
                  </a:schemeClr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98807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40768"/>
            <a:ext cx="9906000" cy="864096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8013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3932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836713"/>
            <a:ext cx="9906000" cy="6021288"/>
          </a:xfrm>
          <a:ln>
            <a:noFill/>
          </a:ln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5" name="Text Placeholder 3"/>
          <p:cNvSpPr>
            <a:spLocks noGrp="1"/>
          </p:cNvSpPr>
          <p:nvPr>
            <p:ph type="body" sz="half" idx="2"/>
          </p:nvPr>
        </p:nvSpPr>
        <p:spPr>
          <a:xfrm>
            <a:off x="488504" y="5589240"/>
            <a:ext cx="3456384" cy="432048"/>
          </a:xfrm>
          <a:prstGeom prst="rect">
            <a:avLst/>
          </a:prstGeom>
          <a:noFill/>
          <a:ln>
            <a:noFill/>
          </a:ln>
        </p:spPr>
        <p:txBody>
          <a:bodyPr lIns="0" anchor="ctr" anchorCtr="0"/>
          <a:lstStyle>
            <a:lvl1pPr marL="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75689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2492896"/>
            <a:ext cx="3276600" cy="2663552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276600" y="2492896"/>
            <a:ext cx="3332666" cy="2663552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52400" y="5228456"/>
            <a:ext cx="29718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408866" y="5228456"/>
            <a:ext cx="3068134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6609266" y="2492896"/>
            <a:ext cx="3296734" cy="2663552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6761666" y="5228456"/>
            <a:ext cx="2991934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0" y="1339200"/>
            <a:ext cx="9906000" cy="864096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593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39200"/>
            <a:ext cx="9906000" cy="864096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8050" y="2420888"/>
            <a:ext cx="8007350" cy="3413794"/>
          </a:xfrm>
        </p:spPr>
        <p:txBody>
          <a:bodyPr/>
          <a:lstStyle/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50040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-Left Pic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34100" y="2636912"/>
            <a:ext cx="3314700" cy="3341787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685800" y="2636912"/>
            <a:ext cx="4953000" cy="3341787"/>
          </a:xfrm>
        </p:spPr>
        <p:txBody>
          <a:bodyPr/>
          <a:lstStyle/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0" y="1339200"/>
            <a:ext cx="9906000" cy="864096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5256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-Left Text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495800" y="2492895"/>
            <a:ext cx="4953000" cy="3413796"/>
          </a:xfrm>
        </p:spPr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85800" y="2492895"/>
            <a:ext cx="3314700" cy="3413795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1339200"/>
            <a:ext cx="9906000" cy="864096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2798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2564904"/>
            <a:ext cx="4953000" cy="2735560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953000" y="2564904"/>
            <a:ext cx="4953000" cy="2735560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152400" y="5372472"/>
            <a:ext cx="46482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29200" y="5372472"/>
            <a:ext cx="47244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0" y="1339200"/>
            <a:ext cx="9906000" cy="864096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3500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636911"/>
            <a:ext cx="4375150" cy="310817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62550" y="2636911"/>
            <a:ext cx="4375150" cy="310817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1339200"/>
            <a:ext cx="9906000" cy="864096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32309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564904"/>
            <a:ext cx="4376870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5A9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204666"/>
            <a:ext cx="4376870" cy="28391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831" y="2564904"/>
            <a:ext cx="4378590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5A9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831" y="3204666"/>
            <a:ext cx="4378590" cy="28391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1339200"/>
            <a:ext cx="9906000" cy="864096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8408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609600" y="3429000"/>
            <a:ext cx="8686800" cy="1676401"/>
          </a:xfrm>
          <a:prstGeom prst="rect">
            <a:avLst/>
          </a:prstGeom>
        </p:spPr>
        <p:txBody>
          <a:bodyPr/>
          <a:lstStyle>
            <a:lvl1pPr>
              <a:defRPr sz="4800" b="1" spc="-150">
                <a:solidFill>
                  <a:srgbClr val="005A9B"/>
                </a:solidFill>
                <a:latin typeface="Arial"/>
                <a:cs typeface="Arial"/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1485900" y="5105401"/>
            <a:ext cx="7124700" cy="78444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>
                <a:solidFill>
                  <a:srgbClr val="005A9B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38832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 userDrawn="1"/>
        </p:nvCxnSpPr>
        <p:spPr>
          <a:xfrm>
            <a:off x="1065213" y="4003675"/>
            <a:ext cx="7759700" cy="1588"/>
          </a:xfrm>
          <a:prstGeom prst="line">
            <a:avLst/>
          </a:prstGeom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 userDrawn="1"/>
        </p:nvCxnSpPr>
        <p:spPr>
          <a:xfrm>
            <a:off x="1065213" y="5013325"/>
            <a:ext cx="7759700" cy="1588"/>
          </a:xfrm>
          <a:prstGeom prst="line">
            <a:avLst/>
          </a:prstGeom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3942184"/>
            <a:ext cx="9906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lvl="0"/>
            <a:r>
              <a:rPr lang="en-AU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91003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339201"/>
            <a:ext cx="9906000" cy="864000"/>
          </a:xfrm>
          <a:prstGeom prst="rect">
            <a:avLst/>
          </a:prstGeom>
        </p:spPr>
        <p:txBody>
          <a:bodyPr/>
          <a:lstStyle/>
          <a:p>
            <a:r>
              <a:rPr lang="en-AU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9566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85516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836713"/>
            <a:ext cx="9906000" cy="6021288"/>
          </a:xfrm>
          <a:prstGeom prst="rect">
            <a:avLst/>
          </a:prstGeom>
          <a:ln>
            <a:noFill/>
          </a:ln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8504" y="5589240"/>
            <a:ext cx="3456384" cy="432048"/>
          </a:xfrm>
          <a:prstGeom prst="rect">
            <a:avLst/>
          </a:prstGeom>
          <a:noFill/>
          <a:ln>
            <a:noFill/>
          </a:ln>
        </p:spPr>
        <p:txBody>
          <a:bodyPr lIns="0" anchor="ctr" anchorCtr="0"/>
          <a:lstStyle>
            <a:lvl1pPr marL="0" indent="0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706822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2492896"/>
            <a:ext cx="3276600" cy="2663552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276600" y="2492896"/>
            <a:ext cx="3332666" cy="2663552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52400" y="5228456"/>
            <a:ext cx="2971800" cy="762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408866" y="5228456"/>
            <a:ext cx="3068134" cy="762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6609266" y="2492896"/>
            <a:ext cx="3296734" cy="2663552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6761666" y="5228456"/>
            <a:ext cx="2991934" cy="762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0" y="1339200"/>
            <a:ext cx="9906000" cy="864096"/>
          </a:xfrm>
          <a:prstGeom prst="rect">
            <a:avLst/>
          </a:prstGeo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040651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339200"/>
            <a:ext cx="9906000" cy="864096"/>
          </a:xfrm>
          <a:prstGeom prst="rect">
            <a:avLst/>
          </a:prstGeo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8050" y="2420888"/>
            <a:ext cx="8007350" cy="341379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8280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-Left Pic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34100" y="2636912"/>
            <a:ext cx="3314700" cy="3341787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685800" y="2636912"/>
            <a:ext cx="4953000" cy="334178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0" y="1339200"/>
            <a:ext cx="9906000" cy="864096"/>
          </a:xfrm>
          <a:prstGeom prst="rect">
            <a:avLst/>
          </a:prstGeo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97854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-Left Text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495800" y="2492895"/>
            <a:ext cx="4953000" cy="341379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85800" y="2492895"/>
            <a:ext cx="3314700" cy="3413795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1339200"/>
            <a:ext cx="9906000" cy="864096"/>
          </a:xfrm>
          <a:prstGeom prst="rect">
            <a:avLst/>
          </a:prstGeo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3"/>
          </p:nvPr>
        </p:nvSpPr>
        <p:spPr>
          <a:xfrm>
            <a:off x="1423988" y="6356350"/>
            <a:ext cx="5473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886728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2564904"/>
            <a:ext cx="4953000" cy="273556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953000" y="2564904"/>
            <a:ext cx="4953000" cy="2735560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152400" y="5372472"/>
            <a:ext cx="4648200" cy="762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29200" y="5372472"/>
            <a:ext cx="4724400" cy="7620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0" y="1339200"/>
            <a:ext cx="9906000" cy="864096"/>
          </a:xfrm>
          <a:prstGeom prst="rect">
            <a:avLst/>
          </a:prstGeo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43570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636911"/>
            <a:ext cx="4375150" cy="3108177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62550" y="2636911"/>
            <a:ext cx="4375150" cy="3108178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1339200"/>
            <a:ext cx="9906000" cy="864096"/>
          </a:xfrm>
          <a:prstGeom prst="rect">
            <a:avLst/>
          </a:prstGeo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51181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564904"/>
            <a:ext cx="437687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rgbClr val="005A9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204666"/>
            <a:ext cx="4376870" cy="283912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831" y="2564904"/>
            <a:ext cx="437859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rgbClr val="005A9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831" y="3204666"/>
            <a:ext cx="4378590" cy="283912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1339200"/>
            <a:ext cx="9906000" cy="864096"/>
          </a:xfrm>
          <a:prstGeom prst="rect">
            <a:avLst/>
          </a:prstGeo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379719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609600" y="3776463"/>
            <a:ext cx="8686800" cy="1676401"/>
          </a:xfrm>
          <a:prstGeom prst="rect">
            <a:avLst/>
          </a:prstGeom>
        </p:spPr>
        <p:txBody>
          <a:bodyPr/>
          <a:lstStyle>
            <a:lvl1pPr>
              <a:defRPr sz="4800" b="1" spc="-150">
                <a:solidFill>
                  <a:srgbClr val="005A9B"/>
                </a:solidFill>
                <a:latin typeface="Arial"/>
                <a:cs typeface="Arial"/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1485900" y="5452864"/>
            <a:ext cx="7124700" cy="78444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>
                <a:solidFill>
                  <a:srgbClr val="005A9B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 smtClean="0"/>
              <a:t>Click to edit Master subtitle style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2"/>
          </p:nvPr>
        </p:nvSpPr>
        <p:spPr>
          <a:xfrm>
            <a:off x="8337550" y="6356350"/>
            <a:ext cx="11874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7F7F7F"/>
                </a:solidFill>
              </a:defRPr>
            </a:lvl1pPr>
          </a:lstStyle>
          <a:p>
            <a:pPr>
              <a:defRPr/>
            </a:pPr>
            <a:fld id="{A7D2C649-6107-0C4B-9517-5C10A57B9FBE}" type="datetimeFigureOut">
              <a:rPr lang="en-US"/>
              <a:pPr>
                <a:defRPr/>
              </a:pPr>
              <a:t>11/12/2018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202958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 userDrawn="1"/>
        </p:nvCxnSpPr>
        <p:spPr>
          <a:xfrm>
            <a:off x="1065213" y="4003675"/>
            <a:ext cx="7759700" cy="1588"/>
          </a:xfrm>
          <a:prstGeom prst="line">
            <a:avLst/>
          </a:prstGeom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 userDrawn="1"/>
        </p:nvCxnSpPr>
        <p:spPr>
          <a:xfrm>
            <a:off x="1065213" y="5013325"/>
            <a:ext cx="7759700" cy="1588"/>
          </a:xfrm>
          <a:prstGeom prst="line">
            <a:avLst/>
          </a:prstGeom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3942184"/>
            <a:ext cx="9906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lvl="0"/>
            <a:r>
              <a:rPr lang="en-AU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624691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691200"/>
            <a:ext cx="9163050" cy="1470025"/>
          </a:xfrm>
        </p:spPr>
        <p:txBody>
          <a:bodyPr/>
          <a:lstStyle/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3950" y="3886200"/>
            <a:ext cx="767715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98539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91200"/>
            <a:ext cx="9906000" cy="864096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8050" y="2420888"/>
            <a:ext cx="8007350" cy="3413794"/>
          </a:xfrm>
        </p:spPr>
        <p:txBody>
          <a:bodyPr/>
          <a:lstStyle/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587713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-Left Pic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34100" y="2636912"/>
            <a:ext cx="3314700" cy="3341787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685800" y="2636912"/>
            <a:ext cx="4953000" cy="3341787"/>
          </a:xfrm>
        </p:spPr>
        <p:txBody>
          <a:bodyPr/>
          <a:lstStyle/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0" y="691200"/>
            <a:ext cx="9906000" cy="864096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35716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-Left Text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495800" y="2492895"/>
            <a:ext cx="4953000" cy="3413796"/>
          </a:xfrm>
        </p:spPr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85800" y="2492895"/>
            <a:ext cx="3314700" cy="3413795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691200"/>
            <a:ext cx="9906000" cy="864096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22204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2492896"/>
            <a:ext cx="3276600" cy="2663552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276600" y="2492896"/>
            <a:ext cx="3332666" cy="2663552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52400" y="5228456"/>
            <a:ext cx="29718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408866" y="5228456"/>
            <a:ext cx="3068134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6609266" y="2492896"/>
            <a:ext cx="3296734" cy="2663552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6761666" y="5228456"/>
            <a:ext cx="2991934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0" y="691200"/>
            <a:ext cx="9906000" cy="864096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782378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2564904"/>
            <a:ext cx="4953000" cy="2735560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953000" y="2564904"/>
            <a:ext cx="4953000" cy="2735560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152400" y="5372472"/>
            <a:ext cx="46482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29200" y="5372472"/>
            <a:ext cx="47244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0" y="691200"/>
            <a:ext cx="9906000" cy="864096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47327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636911"/>
            <a:ext cx="4375150" cy="310817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62550" y="2636911"/>
            <a:ext cx="4375150" cy="310817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691200"/>
            <a:ext cx="9906000" cy="864096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458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564904"/>
            <a:ext cx="4376870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5A9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204666"/>
            <a:ext cx="4376870" cy="28391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831" y="2564904"/>
            <a:ext cx="4378590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5A9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831" y="3204666"/>
            <a:ext cx="4378590" cy="28391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691200"/>
            <a:ext cx="9906000" cy="864096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33297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691200"/>
            <a:ext cx="9906000" cy="864096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19388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298779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27104"/>
            <a:ext cx="8089900" cy="566738"/>
          </a:xfrm>
        </p:spPr>
        <p:txBody>
          <a:bodyPr anchor="b"/>
          <a:lstStyle>
            <a:lvl1pPr algn="l">
              <a:defRPr sz="2000" b="1">
                <a:solidFill>
                  <a:srgbClr val="005A9B"/>
                </a:solidFill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4400" y="1628800"/>
            <a:ext cx="8089900" cy="3298304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93842"/>
            <a:ext cx="8089900" cy="65739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2398498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691200"/>
            <a:ext cx="9163050" cy="1470025"/>
          </a:xfrm>
        </p:spPr>
        <p:txBody>
          <a:bodyPr/>
          <a:lstStyle/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3950" y="3886200"/>
            <a:ext cx="767715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311320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91200"/>
            <a:ext cx="9906000" cy="864096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8050" y="2420888"/>
            <a:ext cx="8007350" cy="3413794"/>
          </a:xfrm>
        </p:spPr>
        <p:txBody>
          <a:bodyPr/>
          <a:lstStyle/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108602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-Left Pic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34100" y="2636912"/>
            <a:ext cx="3314700" cy="3341787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685800" y="2636912"/>
            <a:ext cx="4953000" cy="3341787"/>
          </a:xfrm>
        </p:spPr>
        <p:txBody>
          <a:bodyPr/>
          <a:lstStyle/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0" y="691200"/>
            <a:ext cx="9906000" cy="864096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608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-Left Text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495800" y="2492895"/>
            <a:ext cx="4953000" cy="3413796"/>
          </a:xfrm>
        </p:spPr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85800" y="2492895"/>
            <a:ext cx="3314700" cy="3413795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0" y="691200"/>
            <a:ext cx="9906000" cy="864096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67038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2492896"/>
            <a:ext cx="3276600" cy="2663552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276600" y="2492896"/>
            <a:ext cx="3332666" cy="2663552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52400" y="5228456"/>
            <a:ext cx="29718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408866" y="5228456"/>
            <a:ext cx="3068134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6609266" y="2492896"/>
            <a:ext cx="3296734" cy="2663552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6761666" y="5228456"/>
            <a:ext cx="2991934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0" y="691200"/>
            <a:ext cx="9906000" cy="864096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70241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2564904"/>
            <a:ext cx="4953000" cy="2735560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953000" y="2564904"/>
            <a:ext cx="4953000" cy="2735560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152400" y="5372472"/>
            <a:ext cx="46482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29200" y="5372472"/>
            <a:ext cx="47244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0" y="691200"/>
            <a:ext cx="9906000" cy="864096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89623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636911"/>
            <a:ext cx="4375150" cy="310817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62550" y="2636911"/>
            <a:ext cx="4375150" cy="310817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691200"/>
            <a:ext cx="9906000" cy="864096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80909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564904"/>
            <a:ext cx="4376870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5A9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204666"/>
            <a:ext cx="4376870" cy="28391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831" y="2564904"/>
            <a:ext cx="4378590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5A9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831" y="3204666"/>
            <a:ext cx="4378590" cy="28391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0" y="691200"/>
            <a:ext cx="9906000" cy="864096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93828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691200"/>
            <a:ext cx="9906000" cy="864096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67023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761449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27104"/>
            <a:ext cx="8089900" cy="566738"/>
          </a:xfrm>
        </p:spPr>
        <p:txBody>
          <a:bodyPr anchor="b"/>
          <a:lstStyle>
            <a:lvl1pPr algn="l">
              <a:defRPr sz="2000" b="1">
                <a:solidFill>
                  <a:srgbClr val="005A9B"/>
                </a:solidFill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4400" y="1628800"/>
            <a:ext cx="8089900" cy="3298304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93842"/>
            <a:ext cx="8089900" cy="65739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2309158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844824"/>
            <a:ext cx="9163050" cy="1470025"/>
          </a:xfrm>
          <a:prstGeom prst="rect">
            <a:avLst/>
          </a:prstGeom>
        </p:spPr>
        <p:txBody>
          <a:bodyPr/>
          <a:lstStyle/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3950" y="3600598"/>
            <a:ext cx="767715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01916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8050" y="1466454"/>
            <a:ext cx="8007350" cy="3845842"/>
          </a:xfrm>
        </p:spPr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96295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-Left Pic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34100" y="1466453"/>
            <a:ext cx="3314700" cy="3989859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685800" y="1466453"/>
            <a:ext cx="4953000" cy="3989859"/>
          </a:xfrm>
        </p:spPr>
        <p:txBody>
          <a:bodyPr/>
          <a:lstStyle/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3524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s-Left Text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495800" y="1466453"/>
            <a:ext cx="4953000" cy="3917851"/>
          </a:xfrm>
        </p:spPr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85800" y="1466454"/>
            <a:ext cx="3314700" cy="3917850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</p:spTree>
    <p:extLst>
      <p:ext uri="{BB962C8B-B14F-4D97-AF65-F5344CB8AC3E}">
        <p14:creationId xmlns:p14="http://schemas.microsoft.com/office/powerpoint/2010/main" val="39566625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1496616"/>
            <a:ext cx="3276600" cy="3167608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276600" y="1496616"/>
            <a:ext cx="3332666" cy="3167608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52400" y="4736232"/>
            <a:ext cx="29718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408866" y="4736232"/>
            <a:ext cx="3068134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6609266" y="1496616"/>
            <a:ext cx="3296734" cy="3167608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6761666" y="4736232"/>
            <a:ext cx="2991934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10022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1496616"/>
            <a:ext cx="4953000" cy="3311624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953000" y="1496616"/>
            <a:ext cx="4953000" cy="3311624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152400" y="4880248"/>
            <a:ext cx="46482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29200" y="4880248"/>
            <a:ext cx="47244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91132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68017"/>
            <a:ext cx="4375150" cy="39722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62550" y="1268016"/>
            <a:ext cx="4375150" cy="397227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1005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01366"/>
            <a:ext cx="4376870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5A9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041128"/>
            <a:ext cx="4376870" cy="34871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831" y="1401366"/>
            <a:ext cx="4378590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5A9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831" y="2041128"/>
            <a:ext cx="4378590" cy="34871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6841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86570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362464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423048"/>
            <a:ext cx="80899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 spc="-150">
                <a:solidFill>
                  <a:srgbClr val="005A9B"/>
                </a:solidFill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4400" y="476672"/>
            <a:ext cx="8089900" cy="3946376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89786"/>
            <a:ext cx="8089900" cy="65739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258603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609600" y="3776463"/>
            <a:ext cx="8686800" cy="1676401"/>
          </a:xfrm>
          <a:prstGeom prst="rect">
            <a:avLst/>
          </a:prstGeom>
        </p:spPr>
        <p:txBody>
          <a:bodyPr/>
          <a:lstStyle>
            <a:lvl1pPr>
              <a:defRPr sz="4800" b="1" spc="-150">
                <a:solidFill>
                  <a:srgbClr val="005A9B"/>
                </a:solidFill>
                <a:latin typeface="Arial"/>
                <a:cs typeface="Arial"/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1485900" y="5452864"/>
            <a:ext cx="7124700" cy="78444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>
                <a:solidFill>
                  <a:srgbClr val="005A9B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98807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844824"/>
            <a:ext cx="9163050" cy="1470025"/>
          </a:xfrm>
          <a:prstGeom prst="rect">
            <a:avLst/>
          </a:prstGeom>
        </p:spPr>
        <p:txBody>
          <a:bodyPr/>
          <a:lstStyle/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3950" y="3600598"/>
            <a:ext cx="767715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515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8050" y="1466454"/>
            <a:ext cx="8007350" cy="3845842"/>
          </a:xfrm>
        </p:spPr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5093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-Left Pic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34100" y="1466453"/>
            <a:ext cx="3314700" cy="3989859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685800" y="1466453"/>
            <a:ext cx="4953000" cy="3989859"/>
          </a:xfrm>
        </p:spPr>
        <p:txBody>
          <a:bodyPr/>
          <a:lstStyle/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7717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s-Left Text-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495800" y="1466453"/>
            <a:ext cx="4953000" cy="3917851"/>
          </a:xfrm>
        </p:spPr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85800" y="1466454"/>
            <a:ext cx="3314700" cy="3917850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</p:spTree>
    <p:extLst>
      <p:ext uri="{BB962C8B-B14F-4D97-AF65-F5344CB8AC3E}">
        <p14:creationId xmlns:p14="http://schemas.microsoft.com/office/powerpoint/2010/main" val="34752725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1496616"/>
            <a:ext cx="3276600" cy="3167608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276600" y="1496616"/>
            <a:ext cx="3332666" cy="3167608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52400" y="4736232"/>
            <a:ext cx="29718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408866" y="4736232"/>
            <a:ext cx="3068134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6609266" y="1496616"/>
            <a:ext cx="3296734" cy="3167608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6761666" y="4736232"/>
            <a:ext cx="2991934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834636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1496616"/>
            <a:ext cx="4953000" cy="3311624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953000" y="1496616"/>
            <a:ext cx="4953000" cy="3311624"/>
          </a:xfrm>
        </p:spPr>
        <p:txBody>
          <a:bodyPr rtlCol="0">
            <a:normAutofit/>
          </a:bodyPr>
          <a:lstStyle/>
          <a:p>
            <a:pPr lvl="0"/>
            <a:endParaRPr lang="en-US" noProof="0" dirty="0" smtClean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152400" y="4880248"/>
            <a:ext cx="46482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29200" y="4880248"/>
            <a:ext cx="47244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206862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68017"/>
            <a:ext cx="4375150" cy="39722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62550" y="1268016"/>
            <a:ext cx="4375150" cy="397227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5236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401366"/>
            <a:ext cx="4376870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5A9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041128"/>
            <a:ext cx="4376870" cy="34871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831" y="1401366"/>
            <a:ext cx="4378590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5A9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831" y="2041128"/>
            <a:ext cx="4378590" cy="34871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4320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27384"/>
            <a:ext cx="9906000" cy="1143000"/>
          </a:xfrm>
          <a:prstGeom prst="rect">
            <a:avLst/>
          </a:prstGeo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817934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534061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423048"/>
            <a:ext cx="80899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rgbClr val="005A9B"/>
                </a:solidFill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4400" y="476672"/>
            <a:ext cx="8089900" cy="3946376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4989786"/>
            <a:ext cx="8089900" cy="65739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644805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609600" y="3776463"/>
            <a:ext cx="8686800" cy="1676401"/>
          </a:xfrm>
          <a:prstGeom prst="rect">
            <a:avLst/>
          </a:prstGeom>
        </p:spPr>
        <p:txBody>
          <a:bodyPr/>
          <a:lstStyle>
            <a:lvl1pPr>
              <a:defRPr sz="4800" b="1" spc="-150">
                <a:solidFill>
                  <a:srgbClr val="005A9B"/>
                </a:solidFill>
                <a:latin typeface="Arial"/>
                <a:cs typeface="Arial"/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1485900" y="5452864"/>
            <a:ext cx="7124700" cy="78444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>
                <a:solidFill>
                  <a:srgbClr val="005A9B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98807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emf"/><Relationship Id="rId5" Type="http://schemas.openxmlformats.org/officeDocument/2006/relationships/image" Target="../media/image1.emf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7" Type="http://schemas.openxmlformats.org/officeDocument/2006/relationships/image" Target="../media/image3.emf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.emf"/><Relationship Id="rId5" Type="http://schemas.openxmlformats.org/officeDocument/2006/relationships/image" Target="../media/image1.emf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5" Type="http://schemas.openxmlformats.org/officeDocument/2006/relationships/image" Target="../media/image4.emf"/><Relationship Id="rId10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image" Target="../media/image1.emf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image" Target="../media/image4.emf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image" Target="../media/image1.emf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4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5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62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2" Type="http://schemas.openxmlformats.org/officeDocument/2006/relationships/slideLayout" Target="../slideLayouts/slideLayout66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rgbClr val="0079B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95300" y="2996952"/>
            <a:ext cx="89154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495300" y="2924944"/>
            <a:ext cx="8915400" cy="0"/>
          </a:xfrm>
          <a:prstGeom prst="line">
            <a:avLst/>
          </a:prstGeom>
          <a:ln w="12700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ANSTO-logo-Inline_White.eps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8655" y="1512900"/>
            <a:ext cx="4828691" cy="849140"/>
          </a:xfrm>
          <a:prstGeom prst="rect">
            <a:avLst/>
          </a:prstGeom>
        </p:spPr>
      </p:pic>
      <p:cxnSp>
        <p:nvCxnSpPr>
          <p:cNvPr id="7" name="Straight Connector 6"/>
          <p:cNvCxnSpPr/>
          <p:nvPr userDrawn="1"/>
        </p:nvCxnSpPr>
        <p:spPr>
          <a:xfrm>
            <a:off x="495300" y="4293096"/>
            <a:ext cx="8915400" cy="0"/>
          </a:xfrm>
          <a:prstGeom prst="line">
            <a:avLst/>
          </a:prstGeom>
          <a:ln w="12700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Aust-Synchrotron-vector-White.eps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9046" y="6113189"/>
            <a:ext cx="2051653" cy="556171"/>
          </a:xfrm>
          <a:prstGeom prst="rect">
            <a:avLst/>
          </a:prstGeom>
        </p:spPr>
      </p:pic>
      <p:pic>
        <p:nvPicPr>
          <p:cNvPr id="5" name="Picture 4" descr="Victoria-StateGov_white.eps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5128" y="6197977"/>
            <a:ext cx="792088" cy="451490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>
            <a:off x="495300" y="6408688"/>
            <a:ext cx="1872208" cy="24622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lvl="0"/>
            <a:r>
              <a:rPr lang="en-AU" sz="1000" dirty="0" smtClean="0">
                <a:solidFill>
                  <a:schemeClr val="bg1"/>
                </a:solidFill>
              </a:rPr>
              <a:t>synchrotron.org.au </a:t>
            </a:r>
            <a:endParaRPr lang="en-AU" sz="1000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63" r:id="rId1"/>
    <p:sldLayoutId id="2147484364" r:id="rId2"/>
    <p:sldLayoutId id="2147484473" r:id="rId3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b="1" kern="1200" spc="-150">
          <a:solidFill>
            <a:schemeClr val="bg1"/>
          </a:solidFill>
          <a:latin typeface="Arial"/>
          <a:ea typeface="ＭＳ Ｐゴシック" charset="0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charset="0"/>
          <a:ea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charset="0"/>
          <a:ea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charset="0"/>
          <a:ea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charset="0"/>
          <a:ea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charset="0"/>
          <a:ea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charset="0"/>
          <a:ea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charset="0"/>
          <a:ea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charset="0"/>
          <a:ea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0" name="Title Placeholder 2"/>
          <p:cNvSpPr>
            <a:spLocks noGrp="1"/>
          </p:cNvSpPr>
          <p:nvPr>
            <p:ph type="title"/>
          </p:nvPr>
        </p:nvSpPr>
        <p:spPr>
          <a:xfrm>
            <a:off x="495300" y="2996952"/>
            <a:ext cx="89154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cxnSp>
        <p:nvCxnSpPr>
          <p:cNvPr id="14" name="Straight Connector 13"/>
          <p:cNvCxnSpPr/>
          <p:nvPr userDrawn="1"/>
        </p:nvCxnSpPr>
        <p:spPr>
          <a:xfrm>
            <a:off x="495300" y="2924944"/>
            <a:ext cx="8915400" cy="0"/>
          </a:xfrm>
          <a:prstGeom prst="line">
            <a:avLst/>
          </a:prstGeom>
          <a:ln w="1270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Picture 14" descr="ANSTO-logo-Inline_White.eps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8655" y="1512900"/>
            <a:ext cx="4828691" cy="849140"/>
          </a:xfrm>
          <a:prstGeom prst="rect">
            <a:avLst/>
          </a:prstGeom>
        </p:spPr>
      </p:pic>
      <p:cxnSp>
        <p:nvCxnSpPr>
          <p:cNvPr id="16" name="Straight Connector 15"/>
          <p:cNvCxnSpPr/>
          <p:nvPr userDrawn="1"/>
        </p:nvCxnSpPr>
        <p:spPr>
          <a:xfrm>
            <a:off x="495300" y="4293096"/>
            <a:ext cx="8915400" cy="0"/>
          </a:xfrm>
          <a:prstGeom prst="line">
            <a:avLst/>
          </a:prstGeom>
          <a:ln w="12700" cmpd="sng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" name="Picture 16" descr="Aust-Synchrotron-vector-White.eps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9046" y="6113189"/>
            <a:ext cx="2051653" cy="556171"/>
          </a:xfrm>
          <a:prstGeom prst="rect">
            <a:avLst/>
          </a:prstGeom>
        </p:spPr>
      </p:pic>
      <p:pic>
        <p:nvPicPr>
          <p:cNvPr id="18" name="Picture 17" descr="Victoria-StateGov_white.eps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5128" y="6197977"/>
            <a:ext cx="792088" cy="451490"/>
          </a:xfrm>
          <a:prstGeom prst="rect">
            <a:avLst/>
          </a:prstGeom>
        </p:spPr>
      </p:pic>
      <p:sp>
        <p:nvSpPr>
          <p:cNvPr id="21" name="TextBox 20"/>
          <p:cNvSpPr txBox="1"/>
          <p:nvPr userDrawn="1"/>
        </p:nvSpPr>
        <p:spPr>
          <a:xfrm>
            <a:off x="495300" y="6408688"/>
            <a:ext cx="1872208" cy="24622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lvl="0"/>
            <a:r>
              <a:rPr lang="en-AU" sz="1000" dirty="0" smtClean="0">
                <a:solidFill>
                  <a:schemeClr val="bg1"/>
                </a:solidFill>
              </a:rPr>
              <a:t>synchrotron.org.au </a:t>
            </a:r>
            <a:endParaRPr lang="en-AU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8757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57" r:id="rId1"/>
    <p:sldLayoutId id="2147484458" r:id="rId2"/>
    <p:sldLayoutId id="2147484472" r:id="rId3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b="1" kern="1200" spc="-150">
          <a:solidFill>
            <a:schemeClr val="bg1"/>
          </a:solidFill>
          <a:latin typeface="Arial"/>
          <a:ea typeface="ＭＳ Ｐゴシック" charset="0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charset="0"/>
          <a:ea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charset="0"/>
          <a:ea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charset="0"/>
          <a:ea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charset="0"/>
          <a:ea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charset="0"/>
          <a:ea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charset="0"/>
          <a:ea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charset="0"/>
          <a:ea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 b="1">
          <a:solidFill>
            <a:srgbClr val="005A9B"/>
          </a:solidFill>
          <a:latin typeface="Arial" charset="0"/>
          <a:ea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"/>
            <a:ext cx="9906000" cy="836711"/>
          </a:xfrm>
          <a:prstGeom prst="rect">
            <a:avLst/>
          </a:prstGeom>
          <a:solidFill>
            <a:srgbClr val="0079B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/>
          </a:p>
        </p:txBody>
      </p:sp>
      <p:pic>
        <p:nvPicPr>
          <p:cNvPr id="6" name="Picture 5" descr="ANSTO-logo-Inline_White.eps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3175" y="151504"/>
            <a:ext cx="3077524" cy="541192"/>
          </a:xfrm>
          <a:prstGeom prst="rect">
            <a:avLst/>
          </a:prstGeom>
        </p:spPr>
      </p:pic>
      <p:sp>
        <p:nvSpPr>
          <p:cNvPr id="6147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1317625"/>
            <a:ext cx="9906000" cy="95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542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08050" y="2636839"/>
            <a:ext cx="8007350" cy="3240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pic>
        <p:nvPicPr>
          <p:cNvPr id="10" name="Picture 9" descr="Aust-Synchrotron-vector-grey.eps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9046" y="6113189"/>
            <a:ext cx="2051653" cy="556171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495300" y="6408688"/>
            <a:ext cx="1872208" cy="24622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AU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synchrotron.org.au </a:t>
            </a:r>
            <a:endParaRPr lang="en-AU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881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11" r:id="rId1"/>
    <p:sldLayoutId id="2147484512" r:id="rId2"/>
    <p:sldLayoutId id="2147484513" r:id="rId3"/>
    <p:sldLayoutId id="2147484524" r:id="rId4"/>
    <p:sldLayoutId id="2147484533" r:id="rId5"/>
    <p:sldLayoutId id="2147484534" r:id="rId6"/>
    <p:sldLayoutId id="2147484535" r:id="rId7"/>
    <p:sldLayoutId id="2147484536" r:id="rId8"/>
    <p:sldLayoutId id="2147484537" r:id="rId9"/>
    <p:sldLayoutId id="2147484538" r:id="rId10"/>
    <p:sldLayoutId id="2147484525" r:id="rId11"/>
    <p:sldLayoutId id="2147484514" r:id="rId12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800" b="1" kern="1200" spc="-150">
          <a:solidFill>
            <a:srgbClr val="005A9B"/>
          </a:solidFill>
          <a:latin typeface="Arial"/>
          <a:ea typeface="ＭＳ Ｐゴシック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9pPr>
    </p:titleStyle>
    <p:bodyStyle>
      <a:lvl1pPr marL="271463" indent="-271463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800" kern="1200">
          <a:solidFill>
            <a:srgbClr val="595959"/>
          </a:solidFill>
          <a:latin typeface="Arial"/>
          <a:ea typeface="ＭＳ Ｐゴシック" charset="-128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600" kern="1200">
          <a:solidFill>
            <a:srgbClr val="595959"/>
          </a:solidFill>
          <a:latin typeface="Arial"/>
          <a:ea typeface="ＭＳ Ｐゴシック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200" kern="1200">
          <a:solidFill>
            <a:srgbClr val="595959"/>
          </a:solidFill>
          <a:latin typeface="Arial"/>
          <a:ea typeface="ＭＳ Ｐゴシック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000" kern="1200">
          <a:solidFill>
            <a:srgbClr val="595959"/>
          </a:solidFill>
          <a:latin typeface="Arial"/>
          <a:ea typeface="ＭＳ Ｐゴシック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»"/>
        <a:defRPr sz="2000" kern="1200">
          <a:solidFill>
            <a:srgbClr val="595959"/>
          </a:solidFill>
          <a:latin typeface="Arial"/>
          <a:ea typeface="ＭＳ Ｐゴシック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1"/>
            <a:ext cx="9906000" cy="836711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>
              <a:solidFill>
                <a:srgbClr val="FFFFFF"/>
              </a:solidFill>
            </a:endParaRPr>
          </a:p>
        </p:txBody>
      </p:sp>
      <p:pic>
        <p:nvPicPr>
          <p:cNvPr id="7" name="Picture 6" descr="ANSTO-logo-Inline_White.eps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3175" y="151504"/>
            <a:ext cx="3077524" cy="541192"/>
          </a:xfrm>
          <a:prstGeom prst="rect">
            <a:avLst/>
          </a:prstGeom>
        </p:spPr>
      </p:pic>
      <p:pic>
        <p:nvPicPr>
          <p:cNvPr id="8" name="Picture 7" descr="Aust-Synchrotron-vector-grey.eps"/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9046" y="6113189"/>
            <a:ext cx="2051653" cy="556171"/>
          </a:xfrm>
          <a:prstGeom prst="rect">
            <a:avLst/>
          </a:prstGeom>
        </p:spPr>
      </p:pic>
      <p:sp>
        <p:nvSpPr>
          <p:cNvPr id="9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1317625"/>
            <a:ext cx="9906000" cy="95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1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08050" y="2636839"/>
            <a:ext cx="8007350" cy="3240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11" name="TextBox 10"/>
          <p:cNvSpPr txBox="1"/>
          <p:nvPr userDrawn="1"/>
        </p:nvSpPr>
        <p:spPr>
          <a:xfrm>
            <a:off x="495300" y="6408688"/>
            <a:ext cx="1872208" cy="246221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en-AU" sz="1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synchrotron.org.au </a:t>
            </a:r>
            <a:endParaRPr lang="en-AU" sz="1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9605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19" r:id="rId1"/>
    <p:sldLayoutId id="2147484520" r:id="rId2"/>
    <p:sldLayoutId id="2147484521" r:id="rId3"/>
    <p:sldLayoutId id="2147484526" r:id="rId4"/>
    <p:sldLayoutId id="2147484527" r:id="rId5"/>
    <p:sldLayoutId id="2147484528" r:id="rId6"/>
    <p:sldLayoutId id="2147484529" r:id="rId7"/>
    <p:sldLayoutId id="2147484530" r:id="rId8"/>
    <p:sldLayoutId id="2147484531" r:id="rId9"/>
    <p:sldLayoutId id="2147484532" r:id="rId10"/>
    <p:sldLayoutId id="2147484522" r:id="rId11"/>
    <p:sldLayoutId id="2147484523" r:id="rId12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800" b="1" kern="1200" spc="-150">
          <a:solidFill>
            <a:srgbClr val="005A9B"/>
          </a:solidFill>
          <a:latin typeface="Arial"/>
          <a:ea typeface="ＭＳ Ｐゴシック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9pPr>
    </p:titleStyle>
    <p:bodyStyle>
      <a:lvl1pPr marL="271463" indent="-271463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800" kern="1200">
          <a:solidFill>
            <a:srgbClr val="595959"/>
          </a:solidFill>
          <a:latin typeface="Arial"/>
          <a:ea typeface="ＭＳ Ｐゴシック" charset="-128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600" kern="1200">
          <a:solidFill>
            <a:srgbClr val="595959"/>
          </a:solidFill>
          <a:latin typeface="Arial"/>
          <a:ea typeface="ＭＳ Ｐゴシック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200" kern="1200">
          <a:solidFill>
            <a:srgbClr val="595959"/>
          </a:solidFill>
          <a:latin typeface="Arial"/>
          <a:ea typeface="ＭＳ Ｐゴシック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000" kern="1200">
          <a:solidFill>
            <a:srgbClr val="595959"/>
          </a:solidFill>
          <a:latin typeface="Arial"/>
          <a:ea typeface="ＭＳ Ｐゴシック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»"/>
        <a:defRPr sz="2000" kern="1200">
          <a:solidFill>
            <a:srgbClr val="595959"/>
          </a:solidFill>
          <a:latin typeface="Arial"/>
          <a:ea typeface="ＭＳ Ｐゴシック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691200"/>
            <a:ext cx="9906000" cy="95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409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08050" y="2636838"/>
            <a:ext cx="8007350" cy="345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 smtClean="0"/>
              <a:t>Click to edit Master text styles</a:t>
            </a:r>
          </a:p>
          <a:p>
            <a:pPr lvl="1"/>
            <a:r>
              <a:rPr lang="en-AU" altLang="en-US" smtClean="0"/>
              <a:t>Second level</a:t>
            </a:r>
          </a:p>
          <a:p>
            <a:pPr lvl="2"/>
            <a:r>
              <a:rPr lang="en-AU" altLang="en-US" smtClean="0"/>
              <a:t>Third level</a:t>
            </a:r>
          </a:p>
          <a:p>
            <a:pPr lvl="3"/>
            <a:r>
              <a:rPr lang="en-AU" altLang="en-US" smtClean="0"/>
              <a:t>Fourth level</a:t>
            </a:r>
          </a:p>
          <a:p>
            <a:pPr lvl="4"/>
            <a:r>
              <a:rPr lang="en-AU" altLang="en-US" smtClean="0"/>
              <a:t>Fifth level</a:t>
            </a:r>
            <a:endParaRPr lang="en-US" altLang="en-US" smtClean="0"/>
          </a:p>
        </p:txBody>
      </p:sp>
      <p:sp>
        <p:nvSpPr>
          <p:cNvPr id="7" name="Rectangle 6"/>
          <p:cNvSpPr/>
          <p:nvPr userDrawn="1"/>
        </p:nvSpPr>
        <p:spPr>
          <a:xfrm>
            <a:off x="0" y="1"/>
            <a:ext cx="9906000" cy="548679"/>
          </a:xfrm>
          <a:prstGeom prst="rect">
            <a:avLst/>
          </a:prstGeom>
          <a:solidFill>
            <a:srgbClr val="0079B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76961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99" r:id="rId1"/>
    <p:sldLayoutId id="2147484500" r:id="rId2"/>
    <p:sldLayoutId id="2147484501" r:id="rId3"/>
    <p:sldLayoutId id="2147484502" r:id="rId4"/>
    <p:sldLayoutId id="2147484503" r:id="rId5"/>
    <p:sldLayoutId id="2147484504" r:id="rId6"/>
    <p:sldLayoutId id="2147484505" r:id="rId7"/>
    <p:sldLayoutId id="2147484506" r:id="rId8"/>
    <p:sldLayoutId id="2147484507" r:id="rId9"/>
    <p:sldLayoutId id="2147484508" r:id="rId10"/>
    <p:sldLayoutId id="2147484509" r:id="rId1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800" b="1" kern="1200" spc="-150">
          <a:solidFill>
            <a:srgbClr val="005A9B"/>
          </a:solidFill>
          <a:latin typeface="Arial"/>
          <a:ea typeface="ＭＳ Ｐゴシック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9pPr>
    </p:titleStyle>
    <p:bodyStyle>
      <a:lvl1pPr marL="271463" indent="-271463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800" kern="1200">
          <a:solidFill>
            <a:srgbClr val="595959"/>
          </a:solidFill>
          <a:latin typeface="Arial"/>
          <a:ea typeface="ＭＳ Ｐゴシック" charset="-128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600" kern="1200">
          <a:solidFill>
            <a:srgbClr val="595959"/>
          </a:solidFill>
          <a:latin typeface="Arial"/>
          <a:ea typeface="ＭＳ Ｐゴシック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200" kern="1200">
          <a:solidFill>
            <a:srgbClr val="595959"/>
          </a:solidFill>
          <a:latin typeface="Arial"/>
          <a:ea typeface="ＭＳ Ｐゴシック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000" kern="1200">
          <a:solidFill>
            <a:srgbClr val="595959"/>
          </a:solidFill>
          <a:latin typeface="Arial"/>
          <a:ea typeface="ＭＳ Ｐゴシック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»"/>
        <a:defRPr sz="2000" kern="1200">
          <a:solidFill>
            <a:srgbClr val="595959"/>
          </a:solidFill>
          <a:latin typeface="Arial"/>
          <a:ea typeface="ＭＳ Ｐゴシック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691200"/>
            <a:ext cx="9906000" cy="95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409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08050" y="2636838"/>
            <a:ext cx="8007350" cy="345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 smtClean="0"/>
              <a:t>Click to edit Master text styles</a:t>
            </a:r>
          </a:p>
          <a:p>
            <a:pPr lvl="1"/>
            <a:r>
              <a:rPr lang="en-AU" altLang="en-US" smtClean="0"/>
              <a:t>Second level</a:t>
            </a:r>
          </a:p>
          <a:p>
            <a:pPr lvl="2"/>
            <a:r>
              <a:rPr lang="en-AU" altLang="en-US" smtClean="0"/>
              <a:t>Third level</a:t>
            </a:r>
          </a:p>
          <a:p>
            <a:pPr lvl="3"/>
            <a:r>
              <a:rPr lang="en-AU" altLang="en-US" smtClean="0"/>
              <a:t>Fourth level</a:t>
            </a:r>
          </a:p>
          <a:p>
            <a:pPr lvl="4"/>
            <a:r>
              <a:rPr lang="en-AU" altLang="en-US" smtClean="0"/>
              <a:t>Fifth level</a:t>
            </a:r>
            <a:endParaRPr lang="en-US" altLang="en-US" smtClean="0"/>
          </a:p>
        </p:txBody>
      </p:sp>
      <p:sp>
        <p:nvSpPr>
          <p:cNvPr id="6" name="Rectangle 5"/>
          <p:cNvSpPr/>
          <p:nvPr userDrawn="1"/>
        </p:nvSpPr>
        <p:spPr>
          <a:xfrm>
            <a:off x="0" y="1"/>
            <a:ext cx="9906000" cy="548679"/>
          </a:xfrm>
          <a:prstGeom prst="rect">
            <a:avLst/>
          </a:prstGeom>
          <a:solidFill>
            <a:srgbClr val="7F7F7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3443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87" r:id="rId1"/>
    <p:sldLayoutId id="2147484488" r:id="rId2"/>
    <p:sldLayoutId id="2147484489" r:id="rId3"/>
    <p:sldLayoutId id="2147484490" r:id="rId4"/>
    <p:sldLayoutId id="2147484491" r:id="rId5"/>
    <p:sldLayoutId id="2147484492" r:id="rId6"/>
    <p:sldLayoutId id="2147484493" r:id="rId7"/>
    <p:sldLayoutId id="2147484494" r:id="rId8"/>
    <p:sldLayoutId id="2147484495" r:id="rId9"/>
    <p:sldLayoutId id="2147484496" r:id="rId10"/>
    <p:sldLayoutId id="2147484497" r:id="rId1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800" b="1" kern="1200" spc="-150">
          <a:solidFill>
            <a:srgbClr val="005A9B"/>
          </a:solidFill>
          <a:latin typeface="Arial"/>
          <a:ea typeface="ＭＳ Ｐゴシック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9pPr>
    </p:titleStyle>
    <p:bodyStyle>
      <a:lvl1pPr marL="271463" indent="-271463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800" kern="1200">
          <a:solidFill>
            <a:srgbClr val="595959"/>
          </a:solidFill>
          <a:latin typeface="Arial"/>
          <a:ea typeface="ＭＳ Ｐゴシック" charset="-128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600" kern="1200">
          <a:solidFill>
            <a:srgbClr val="595959"/>
          </a:solidFill>
          <a:latin typeface="Arial"/>
          <a:ea typeface="ＭＳ Ｐゴシック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200" kern="1200">
          <a:solidFill>
            <a:srgbClr val="595959"/>
          </a:solidFill>
          <a:latin typeface="Arial"/>
          <a:ea typeface="ＭＳ Ｐゴシック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000" kern="1200">
          <a:solidFill>
            <a:srgbClr val="595959"/>
          </a:solidFill>
          <a:latin typeface="Arial"/>
          <a:ea typeface="ＭＳ Ｐゴシック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»"/>
        <a:defRPr sz="2000" kern="1200">
          <a:solidFill>
            <a:srgbClr val="595959"/>
          </a:solidFill>
          <a:latin typeface="Arial"/>
          <a:ea typeface="ＭＳ Ｐゴシック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08050" y="2103438"/>
            <a:ext cx="8007350" cy="391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549275"/>
            <a:ext cx="9906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6" name="Rectangle 5"/>
          <p:cNvSpPr/>
          <p:nvPr userDrawn="1"/>
        </p:nvSpPr>
        <p:spPr>
          <a:xfrm>
            <a:off x="0" y="6525344"/>
            <a:ext cx="9906000" cy="332656"/>
          </a:xfrm>
          <a:prstGeom prst="rect">
            <a:avLst/>
          </a:prstGeom>
          <a:solidFill>
            <a:srgbClr val="0079B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7180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35" r:id="rId1"/>
    <p:sldLayoutId id="2147484436" r:id="rId2"/>
    <p:sldLayoutId id="2147484437" r:id="rId3"/>
    <p:sldLayoutId id="2147484438" r:id="rId4"/>
    <p:sldLayoutId id="2147484439" r:id="rId5"/>
    <p:sldLayoutId id="2147484440" r:id="rId6"/>
    <p:sldLayoutId id="2147484441" r:id="rId7"/>
    <p:sldLayoutId id="2147484442" r:id="rId8"/>
    <p:sldLayoutId id="2147484443" r:id="rId9"/>
    <p:sldLayoutId id="2147484444" r:id="rId10"/>
    <p:sldLayoutId id="2147484445" r:id="rId11"/>
    <p:sldLayoutId id="2147484464" r:id="rId12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800" b="1" kern="1200" spc="-150">
          <a:solidFill>
            <a:srgbClr val="005A9B"/>
          </a:solidFill>
          <a:latin typeface="Arial"/>
          <a:ea typeface="ＭＳ Ｐゴシック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9pPr>
    </p:titleStyle>
    <p:bodyStyle>
      <a:lvl1pPr marL="271463" indent="-271463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800" kern="1200">
          <a:solidFill>
            <a:srgbClr val="595959"/>
          </a:solidFill>
          <a:latin typeface="Arial"/>
          <a:ea typeface="ＭＳ Ｐゴシック" charset="-128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600" kern="1200">
          <a:solidFill>
            <a:srgbClr val="595959"/>
          </a:solidFill>
          <a:latin typeface="Arial"/>
          <a:ea typeface="ＭＳ Ｐゴシック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200" kern="1200">
          <a:solidFill>
            <a:srgbClr val="595959"/>
          </a:solidFill>
          <a:latin typeface="Arial"/>
          <a:ea typeface="ＭＳ Ｐゴシック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000" kern="1200">
          <a:solidFill>
            <a:srgbClr val="595959"/>
          </a:solidFill>
          <a:latin typeface="Arial"/>
          <a:ea typeface="ＭＳ Ｐゴシック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»"/>
        <a:defRPr sz="2000" kern="1200">
          <a:solidFill>
            <a:srgbClr val="595959"/>
          </a:solidFill>
          <a:latin typeface="Arial"/>
          <a:ea typeface="ＭＳ Ｐゴシック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6525344"/>
            <a:ext cx="9906000" cy="33265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843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08050" y="2103438"/>
            <a:ext cx="8007350" cy="391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549275"/>
            <a:ext cx="9906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dirty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5" r:id="rId1"/>
    <p:sldLayoutId id="2147484376" r:id="rId2"/>
    <p:sldLayoutId id="2147484377" r:id="rId3"/>
    <p:sldLayoutId id="2147484378" r:id="rId4"/>
    <p:sldLayoutId id="2147484379" r:id="rId5"/>
    <p:sldLayoutId id="2147484380" r:id="rId6"/>
    <p:sldLayoutId id="2147484381" r:id="rId7"/>
    <p:sldLayoutId id="2147484382" r:id="rId8"/>
    <p:sldLayoutId id="2147484348" r:id="rId9"/>
    <p:sldLayoutId id="2147484349" r:id="rId10"/>
    <p:sldLayoutId id="2147484383" r:id="rId11"/>
    <p:sldLayoutId id="2147484466" r:id="rId12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800" b="1" kern="1200" spc="-150">
          <a:solidFill>
            <a:srgbClr val="005A9B"/>
          </a:solidFill>
          <a:latin typeface="Arial"/>
          <a:ea typeface="ＭＳ Ｐゴシック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3800" b="1">
          <a:solidFill>
            <a:srgbClr val="005A9B"/>
          </a:solidFill>
          <a:latin typeface="Arial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9pPr>
    </p:titleStyle>
    <p:bodyStyle>
      <a:lvl1pPr marL="271463" indent="-271463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800" kern="1200">
          <a:solidFill>
            <a:srgbClr val="595959"/>
          </a:solidFill>
          <a:latin typeface="Arial"/>
          <a:ea typeface="ＭＳ Ｐゴシック" charset="-128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600" kern="1200">
          <a:solidFill>
            <a:srgbClr val="595959"/>
          </a:solidFill>
          <a:latin typeface="Arial"/>
          <a:ea typeface="ＭＳ Ｐゴシック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200" kern="1200">
          <a:solidFill>
            <a:srgbClr val="595959"/>
          </a:solidFill>
          <a:latin typeface="Arial"/>
          <a:ea typeface="ＭＳ Ｐゴシック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000" kern="1200">
          <a:solidFill>
            <a:srgbClr val="595959"/>
          </a:solidFill>
          <a:latin typeface="Arial"/>
          <a:ea typeface="ＭＳ Ｐゴシック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»"/>
        <a:defRPr sz="2000" kern="1200">
          <a:solidFill>
            <a:srgbClr val="595959"/>
          </a:solidFill>
          <a:latin typeface="Arial"/>
          <a:ea typeface="ＭＳ Ｐゴシック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0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0.xml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0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5" Type="http://schemas.openxmlformats.org/officeDocument/2006/relationships/hyperlink" Target="mailto:nadera@ansto.gov.au" TargetMode="External"/><Relationship Id="rId4" Type="http://schemas.openxmlformats.org/officeDocument/2006/relationships/hyperlink" Target="mailto:nader.afshar@synchrotron.org.a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996953"/>
            <a:ext cx="8686800" cy="1224135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en-AU" dirty="0"/>
              <a:t>A state-machine approach to EPICS interfaces for complex devices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1640632" y="4725144"/>
            <a:ext cx="7124700" cy="784448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en-US" dirty="0"/>
              <a:t>Nader Afshar, Martin De Jonge, David Paterson, Daryl </a:t>
            </a:r>
            <a:r>
              <a:rPr lang="en-US" dirty="0" smtClean="0"/>
              <a:t>Howard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1218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239"/>
    </mc:Choice>
    <mc:Fallback xmlns="">
      <p:transition spd="slow" advTm="30239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3008785" y="2852937"/>
            <a:ext cx="3888432" cy="864096"/>
          </a:xfrm>
          <a:prstGeom prst="roundRect">
            <a:avLst/>
          </a:prstGeom>
          <a:noFill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dirty="0" smtClean="0"/>
              <a:t>EPICS</a:t>
            </a:r>
            <a:endParaRPr lang="en-AU" dirty="0"/>
          </a:p>
        </p:txBody>
      </p:sp>
      <p:sp>
        <p:nvSpPr>
          <p:cNvPr id="7" name="Rounded Rectangle 6"/>
          <p:cNvSpPr/>
          <p:nvPr/>
        </p:nvSpPr>
        <p:spPr>
          <a:xfrm>
            <a:off x="5007301" y="3627960"/>
            <a:ext cx="1653980" cy="882100"/>
          </a:xfrm>
          <a:prstGeom prst="roundRect">
            <a:avLst/>
          </a:prstGeom>
          <a:noFill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Ins="720000" rtlCol="0" anchor="ctr"/>
          <a:lstStyle/>
          <a:p>
            <a:pPr algn="ctr"/>
            <a:r>
              <a:rPr lang="en-AU" dirty="0" smtClean="0"/>
              <a:t>Device driver</a:t>
            </a:r>
            <a:endParaRPr lang="en-AU" dirty="0"/>
          </a:p>
        </p:txBody>
      </p:sp>
      <p:sp>
        <p:nvSpPr>
          <p:cNvPr id="8" name="Rounded Rectangle 7"/>
          <p:cNvSpPr/>
          <p:nvPr/>
        </p:nvSpPr>
        <p:spPr>
          <a:xfrm>
            <a:off x="3152800" y="5373219"/>
            <a:ext cx="3600400" cy="720080"/>
          </a:xfrm>
          <a:prstGeom prst="roundRect">
            <a:avLst/>
          </a:prstGeom>
          <a:noFill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dirty="0" smtClean="0"/>
              <a:t>Device</a:t>
            </a:r>
            <a:endParaRPr lang="en-AU" dirty="0"/>
          </a:p>
        </p:txBody>
      </p:sp>
      <p:sp>
        <p:nvSpPr>
          <p:cNvPr id="9" name="Rounded Rectangle 8"/>
          <p:cNvSpPr/>
          <p:nvPr/>
        </p:nvSpPr>
        <p:spPr>
          <a:xfrm>
            <a:off x="1352600" y="2924945"/>
            <a:ext cx="1800200" cy="720080"/>
          </a:xfrm>
          <a:prstGeom prst="roundRect">
            <a:avLst/>
          </a:prstGeom>
          <a:noFill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dirty="0" err="1" smtClean="0"/>
              <a:t>Autosave</a:t>
            </a:r>
            <a:r>
              <a:rPr lang="en-AU" dirty="0" smtClean="0"/>
              <a:t> </a:t>
            </a:r>
            <a:endParaRPr lang="en-AU" dirty="0"/>
          </a:p>
        </p:txBody>
      </p:sp>
      <p:sp>
        <p:nvSpPr>
          <p:cNvPr id="11" name="Rounded Rectangle 10"/>
          <p:cNvSpPr/>
          <p:nvPr/>
        </p:nvSpPr>
        <p:spPr>
          <a:xfrm>
            <a:off x="6774547" y="2906942"/>
            <a:ext cx="1735790" cy="720080"/>
          </a:xfrm>
          <a:prstGeom prst="roundRect">
            <a:avLst/>
          </a:prstGeom>
          <a:noFill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dirty="0" smtClean="0"/>
              <a:t>Archiver</a:t>
            </a:r>
            <a:endParaRPr lang="en-AU" dirty="0"/>
          </a:p>
        </p:txBody>
      </p:sp>
      <p:grpSp>
        <p:nvGrpSpPr>
          <p:cNvPr id="35" name="Group 34"/>
          <p:cNvGrpSpPr/>
          <p:nvPr/>
        </p:nvGrpSpPr>
        <p:grpSpPr>
          <a:xfrm>
            <a:off x="3176136" y="2042964"/>
            <a:ext cx="3600400" cy="918103"/>
            <a:chOff x="3221085" y="1624603"/>
            <a:chExt cx="3600400" cy="918103"/>
          </a:xfrm>
        </p:grpSpPr>
        <p:sp>
          <p:nvSpPr>
            <p:cNvPr id="3" name="Rounded Rectangle 2"/>
            <p:cNvSpPr/>
            <p:nvPr/>
          </p:nvSpPr>
          <p:spPr>
            <a:xfrm>
              <a:off x="3221085" y="1624603"/>
              <a:ext cx="3600400" cy="918103"/>
            </a:xfrm>
            <a:prstGeom prst="roundRect">
              <a:avLst/>
            </a:prstGeom>
            <a:noFill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AU" dirty="0" smtClean="0"/>
                <a:t>Experiment control</a:t>
              </a:r>
              <a:endParaRPr lang="en-AU" dirty="0"/>
            </a:p>
          </p:txBody>
        </p:sp>
        <p:sp>
          <p:nvSpPr>
            <p:cNvPr id="13" name="Cloud Callout 12"/>
            <p:cNvSpPr/>
            <p:nvPr/>
          </p:nvSpPr>
          <p:spPr>
            <a:xfrm>
              <a:off x="6134261" y="1905747"/>
              <a:ext cx="495790" cy="360040"/>
            </a:xfrm>
            <a:prstGeom prst="cloudCallout">
              <a:avLst/>
            </a:prstGeom>
            <a:noFill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6086601" y="5517235"/>
            <a:ext cx="495790" cy="360040"/>
            <a:chOff x="6086601" y="5517235"/>
            <a:chExt cx="495790" cy="360040"/>
          </a:xfrm>
        </p:grpSpPr>
        <p:sp>
          <p:nvSpPr>
            <p:cNvPr id="4" name="Cloud Callout 3"/>
            <p:cNvSpPr/>
            <p:nvPr/>
          </p:nvSpPr>
          <p:spPr>
            <a:xfrm>
              <a:off x="6086601" y="5517235"/>
              <a:ext cx="495790" cy="360040"/>
            </a:xfrm>
            <a:prstGeom prst="cloudCallou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27" name="Curved Left Arrow 26"/>
            <p:cNvSpPr/>
            <p:nvPr/>
          </p:nvSpPr>
          <p:spPr>
            <a:xfrm>
              <a:off x="6262488" y="5629748"/>
              <a:ext cx="144016" cy="191108"/>
            </a:xfrm>
            <a:prstGeom prst="curvedLef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solidFill>
                  <a:schemeClr val="tx1"/>
                </a:solidFill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6086601" y="3897052"/>
            <a:ext cx="495790" cy="324036"/>
            <a:chOff x="6086601" y="3897052"/>
            <a:chExt cx="495790" cy="324036"/>
          </a:xfrm>
        </p:grpSpPr>
        <p:sp>
          <p:nvSpPr>
            <p:cNvPr id="12" name="Cloud Callout 11"/>
            <p:cNvSpPr/>
            <p:nvPr/>
          </p:nvSpPr>
          <p:spPr>
            <a:xfrm>
              <a:off x="6086601" y="3897052"/>
              <a:ext cx="495790" cy="324036"/>
            </a:xfrm>
            <a:prstGeom prst="cloudCallout">
              <a:avLst/>
            </a:prstGeom>
            <a:noFill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4" name="Curved Right Arrow 33"/>
            <p:cNvSpPr/>
            <p:nvPr/>
          </p:nvSpPr>
          <p:spPr>
            <a:xfrm>
              <a:off x="6243615" y="3987064"/>
              <a:ext cx="138541" cy="177606"/>
            </a:xfrm>
            <a:prstGeom prst="curvedRigh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solidFill>
                  <a:schemeClr val="tx1"/>
                </a:solidFill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6076768" y="3105083"/>
            <a:ext cx="495790" cy="324036"/>
            <a:chOff x="6086601" y="2942946"/>
            <a:chExt cx="495790" cy="324036"/>
          </a:xfrm>
        </p:grpSpPr>
        <p:sp>
          <p:nvSpPr>
            <p:cNvPr id="30" name="Cloud Callout 29"/>
            <p:cNvSpPr/>
            <p:nvPr/>
          </p:nvSpPr>
          <p:spPr>
            <a:xfrm>
              <a:off x="6086601" y="2942946"/>
              <a:ext cx="495790" cy="324036"/>
            </a:xfrm>
            <a:prstGeom prst="cloudCallou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6" name="Curved Left Arrow 35"/>
            <p:cNvSpPr/>
            <p:nvPr/>
          </p:nvSpPr>
          <p:spPr>
            <a:xfrm>
              <a:off x="6262488" y="3008529"/>
              <a:ext cx="144016" cy="191108"/>
            </a:xfrm>
            <a:prstGeom prst="curvedLeftArrow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>
                <a:solidFill>
                  <a:schemeClr val="tx1"/>
                </a:solidFill>
              </a:endParaRPr>
            </a:p>
          </p:txBody>
        </p:sp>
      </p:grpSp>
      <p:sp>
        <p:nvSpPr>
          <p:cNvPr id="37" name="Title 3"/>
          <p:cNvSpPr txBox="1">
            <a:spLocks/>
          </p:cNvSpPr>
          <p:nvPr/>
        </p:nvSpPr>
        <p:spPr>
          <a:xfrm>
            <a:off x="-2204" y="836345"/>
            <a:ext cx="9906000" cy="864096"/>
          </a:xfrm>
          <a:prstGeom prst="rect">
            <a:avLst/>
          </a:prstGeom>
        </p:spPr>
        <p:txBody>
          <a:bodyPr/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 kern="1200" spc="-150">
                <a:solidFill>
                  <a:srgbClr val="005A9B"/>
                </a:solidFill>
                <a:latin typeface="Arial"/>
                <a:ea typeface="ＭＳ Ｐゴシック" charset="-128"/>
                <a:cs typeface="Arial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800" b="1">
                <a:solidFill>
                  <a:srgbClr val="005A9B"/>
                </a:solidFill>
                <a:latin typeface="Arial" charset="0"/>
                <a:ea typeface="ＭＳ Ｐゴシック" charset="-128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38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AU" sz="2800" dirty="0" smtClean="0">
                <a:solidFill>
                  <a:schemeClr val="accent2"/>
                </a:solidFill>
              </a:rPr>
              <a:t>{{{</a:t>
            </a:r>
            <a:r>
              <a:rPr lang="en-AU" sz="2800" dirty="0" smtClean="0"/>
              <a:t>non-EPICS</a:t>
            </a:r>
            <a:r>
              <a:rPr lang="en-AU" sz="2800" dirty="0" smtClean="0">
                <a:solidFill>
                  <a:schemeClr val="accent2"/>
                </a:solidFill>
              </a:rPr>
              <a:t>}</a:t>
            </a:r>
            <a:r>
              <a:rPr lang="en-AU" sz="2800" dirty="0" smtClean="0"/>
              <a:t>control systems</a:t>
            </a:r>
            <a:r>
              <a:rPr lang="en-AU" sz="2800" dirty="0" smtClean="0">
                <a:solidFill>
                  <a:schemeClr val="accent2"/>
                </a:solidFill>
              </a:rPr>
              <a:t>}</a:t>
            </a:r>
            <a:r>
              <a:rPr lang="en-AU" sz="2800" dirty="0" smtClean="0"/>
              <a:t>engineer</a:t>
            </a:r>
            <a:r>
              <a:rPr lang="en-AU" sz="2800" dirty="0" smtClean="0">
                <a:solidFill>
                  <a:schemeClr val="accent2"/>
                </a:solidFill>
              </a:rPr>
              <a:t>}</a:t>
            </a:r>
            <a:r>
              <a:rPr lang="en-AU" sz="2800" dirty="0" smtClean="0">
                <a:solidFill>
                  <a:schemeClr val="accent1">
                    <a:lumMod val="75000"/>
                  </a:schemeClr>
                </a:solidFill>
              </a:rPr>
              <a:t>’s view</a:t>
            </a:r>
            <a:endParaRPr lang="en-AU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9" name="Rounded Rectangle 38"/>
          <p:cNvSpPr/>
          <p:nvPr/>
        </p:nvSpPr>
        <p:spPr>
          <a:xfrm>
            <a:off x="3250513" y="3627022"/>
            <a:ext cx="1653980" cy="882100"/>
          </a:xfrm>
          <a:prstGeom prst="roundRect">
            <a:avLst/>
          </a:prstGeom>
          <a:noFill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Ins="720000" rtlCol="0" anchor="ctr"/>
          <a:lstStyle/>
          <a:p>
            <a:pPr algn="ctr"/>
            <a:r>
              <a:rPr lang="en-AU" dirty="0" smtClean="0"/>
              <a:t>Device driver</a:t>
            </a:r>
            <a:endParaRPr lang="en-AU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52379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131"/>
    </mc:Choice>
    <mc:Fallback xmlns="">
      <p:transition spd="slow" advTm="471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Device driver for a smart/complex device</a:t>
            </a:r>
            <a:endParaRPr lang="en-AU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949325" y="2475440"/>
            <a:ext cx="8007350" cy="3329823"/>
          </a:xfrm>
        </p:spPr>
        <p:txBody>
          <a:bodyPr/>
          <a:lstStyle/>
          <a:p>
            <a:r>
              <a:rPr lang="en-AU" dirty="0" smtClean="0"/>
              <a:t>Advanced (new) features are essential</a:t>
            </a:r>
          </a:p>
          <a:p>
            <a:r>
              <a:rPr lang="en-AU" dirty="0" smtClean="0"/>
              <a:t>High number </a:t>
            </a:r>
            <a:r>
              <a:rPr lang="en-AU" dirty="0"/>
              <a:t>of parameters </a:t>
            </a:r>
            <a:r>
              <a:rPr lang="en-AU" dirty="0" smtClean="0"/>
              <a:t>and/or functional complexity</a:t>
            </a:r>
          </a:p>
          <a:p>
            <a:r>
              <a:rPr lang="en-AU" dirty="0" smtClean="0"/>
              <a:t>Frequent updates, compatibility issues, buggy API’s</a:t>
            </a:r>
          </a:p>
          <a:p>
            <a:r>
              <a:rPr lang="en-AU" dirty="0" smtClean="0"/>
              <a:t>E.g. RASCAN, Maia (</a:t>
            </a:r>
            <a:r>
              <a:rPr lang="en-AU" dirty="0" err="1" smtClean="0"/>
              <a:t>Hymod</a:t>
            </a:r>
            <a:r>
              <a:rPr lang="en-AU" dirty="0" smtClean="0"/>
              <a:t>) detector, </a:t>
            </a:r>
            <a:r>
              <a:rPr lang="en-AU" dirty="0" err="1" smtClean="0"/>
              <a:t>FalconX</a:t>
            </a:r>
            <a:r>
              <a:rPr lang="en-AU" dirty="0" smtClean="0"/>
              <a:t> detector</a:t>
            </a:r>
          </a:p>
          <a:p>
            <a:endParaRPr lang="en-AU" dirty="0" smtClean="0"/>
          </a:p>
          <a:p>
            <a:pPr marL="0" indent="0">
              <a:buNone/>
            </a:pPr>
            <a:endParaRPr lang="en-AU" dirty="0" smtClean="0"/>
          </a:p>
          <a:p>
            <a:endParaRPr lang="en-AU" dirty="0" smtClean="0"/>
          </a:p>
          <a:p>
            <a:endParaRPr lang="en-AU" dirty="0" smtClean="0"/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634229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2636912"/>
            <a:ext cx="4375150" cy="3024114"/>
          </a:xfrm>
          <a:noFill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en-AU" dirty="0" smtClean="0"/>
              <a:t>Open-source, community support</a:t>
            </a:r>
          </a:p>
          <a:p>
            <a:r>
              <a:rPr lang="en-AU" dirty="0" smtClean="0"/>
              <a:t>Reliable once works</a:t>
            </a:r>
          </a:p>
          <a:p>
            <a:r>
              <a:rPr lang="en-AU" dirty="0" smtClean="0"/>
              <a:t>10 ways to implement, </a:t>
            </a:r>
            <a:br>
              <a:rPr lang="en-AU" dirty="0" smtClean="0"/>
            </a:br>
            <a:r>
              <a:rPr lang="en-AU" dirty="0" smtClean="0"/>
              <a:t>100 ways to deploy, </a:t>
            </a:r>
            <a:br>
              <a:rPr lang="en-AU" dirty="0" smtClean="0"/>
            </a:br>
            <a:r>
              <a:rPr lang="en-AU" dirty="0" smtClean="0"/>
              <a:t>… ways to hack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5162550" y="2636910"/>
            <a:ext cx="4375150" cy="3024115"/>
          </a:xfrm>
          <a:noFill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en-AU" dirty="0" smtClean="0"/>
              <a:t>Structure/Modular design</a:t>
            </a:r>
            <a:endParaRPr lang="en-AU" dirty="0"/>
          </a:p>
          <a:p>
            <a:r>
              <a:rPr lang="en-AU" dirty="0" smtClean="0"/>
              <a:t>Model/document</a:t>
            </a:r>
          </a:p>
          <a:p>
            <a:r>
              <a:rPr lang="en-AU" dirty="0" smtClean="0"/>
              <a:t>Test/validate</a:t>
            </a:r>
            <a:endParaRPr lang="en-AU" dirty="0"/>
          </a:p>
          <a:p>
            <a:r>
              <a:rPr lang="en-AU" dirty="0" smtClean="0"/>
              <a:t>Deployment/change management</a:t>
            </a:r>
          </a:p>
          <a:p>
            <a:endParaRPr lang="en-AU" dirty="0" smtClean="0"/>
          </a:p>
          <a:p>
            <a:endParaRPr lang="en-AU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z="2800" dirty="0" smtClean="0">
                <a:solidFill>
                  <a:schemeClr val="accent2"/>
                </a:solidFill>
              </a:rPr>
              <a:t>{</a:t>
            </a:r>
            <a:r>
              <a:rPr lang="en-AU" sz="2800" dirty="0" smtClean="0"/>
              <a:t>ex-</a:t>
            </a:r>
            <a:r>
              <a:rPr lang="en-AU" sz="2800" dirty="0" smtClean="0">
                <a:solidFill>
                  <a:schemeClr val="accent2"/>
                </a:solidFill>
              </a:rPr>
              <a:t>{{{</a:t>
            </a:r>
            <a:r>
              <a:rPr lang="en-AU" sz="2800" dirty="0" smtClean="0"/>
              <a:t>non-EPICS</a:t>
            </a:r>
            <a:r>
              <a:rPr lang="en-AU" sz="2800" dirty="0" smtClean="0">
                <a:solidFill>
                  <a:schemeClr val="accent2"/>
                </a:solidFill>
              </a:rPr>
              <a:t>}</a:t>
            </a:r>
            <a:r>
              <a:rPr lang="en-AU" sz="2800" dirty="0" smtClean="0"/>
              <a:t>control systems</a:t>
            </a:r>
            <a:r>
              <a:rPr lang="en-AU" sz="2800" dirty="0" smtClean="0">
                <a:solidFill>
                  <a:schemeClr val="accent2"/>
                </a:solidFill>
              </a:rPr>
              <a:t>}</a:t>
            </a:r>
            <a:r>
              <a:rPr lang="en-AU" sz="2800" dirty="0" smtClean="0"/>
              <a:t>engineer</a:t>
            </a:r>
            <a:r>
              <a:rPr lang="en-AU" sz="2800" dirty="0" smtClean="0">
                <a:solidFill>
                  <a:schemeClr val="accent2"/>
                </a:solidFill>
              </a:rPr>
              <a:t>}}</a:t>
            </a:r>
            <a:r>
              <a:rPr lang="en-AU" sz="2800" dirty="0">
                <a:solidFill>
                  <a:schemeClr val="accent1">
                    <a:lumMod val="75000"/>
                  </a:schemeClr>
                </a:solidFill>
              </a:rPr>
              <a:t> ’s view</a:t>
            </a:r>
            <a:endParaRPr lang="en-AU" sz="2800" dirty="0"/>
          </a:p>
        </p:txBody>
      </p:sp>
    </p:spTree>
    <p:extLst>
      <p:ext uri="{BB962C8B-B14F-4D97-AF65-F5344CB8AC3E}">
        <p14:creationId xmlns:p14="http://schemas.microsoft.com/office/powerpoint/2010/main" val="2200099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848544" y="2634031"/>
            <a:ext cx="6120680" cy="3672408"/>
          </a:xfrm>
          <a:prstGeom prst="rect">
            <a:avLst/>
          </a:prstGeom>
          <a:solidFill>
            <a:schemeClr val="bg1"/>
          </a:solidFill>
          <a:ln w="12700"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0000" rIns="90000" rtlCol="0" anchor="t" anchorCtr="0"/>
          <a:lstStyle/>
          <a:p>
            <a:pPr algn="ctr"/>
            <a:r>
              <a:rPr lang="en-AU" dirty="0" smtClean="0"/>
              <a:t>Finite-State Machine</a:t>
            </a:r>
            <a:endParaRPr lang="en-AU" dirty="0"/>
          </a:p>
        </p:txBody>
      </p:sp>
      <p:sp>
        <p:nvSpPr>
          <p:cNvPr id="3" name="Rounded Rectangle 2"/>
          <p:cNvSpPr/>
          <p:nvPr/>
        </p:nvSpPr>
        <p:spPr>
          <a:xfrm>
            <a:off x="3188805" y="1183280"/>
            <a:ext cx="3600400" cy="720080"/>
          </a:xfrm>
          <a:prstGeom prst="roundRect">
            <a:avLst/>
          </a:prstGeom>
          <a:noFill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dirty="0" smtClean="0"/>
              <a:t>Experiment control</a:t>
            </a:r>
            <a:endParaRPr lang="en-AU" dirty="0"/>
          </a:p>
        </p:txBody>
      </p:sp>
      <p:sp>
        <p:nvSpPr>
          <p:cNvPr id="6" name="Rounded Rectangle 5"/>
          <p:cNvSpPr/>
          <p:nvPr/>
        </p:nvSpPr>
        <p:spPr>
          <a:xfrm>
            <a:off x="3188805" y="2996953"/>
            <a:ext cx="3600400" cy="720080"/>
          </a:xfrm>
          <a:prstGeom prst="roundRect">
            <a:avLst/>
          </a:prstGeom>
          <a:noFill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dirty="0" smtClean="0"/>
              <a:t>EPICS</a:t>
            </a:r>
            <a:endParaRPr lang="en-AU" dirty="0"/>
          </a:p>
        </p:txBody>
      </p:sp>
      <p:sp>
        <p:nvSpPr>
          <p:cNvPr id="7" name="Rounded Rectangle 6"/>
          <p:cNvSpPr/>
          <p:nvPr/>
        </p:nvSpPr>
        <p:spPr>
          <a:xfrm>
            <a:off x="3188803" y="4147212"/>
            <a:ext cx="3600400" cy="720080"/>
          </a:xfrm>
          <a:prstGeom prst="roundRect">
            <a:avLst/>
          </a:prstGeom>
          <a:noFill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dirty="0" smtClean="0"/>
              <a:t>Device driver</a:t>
            </a:r>
            <a:endParaRPr lang="en-AU" dirty="0"/>
          </a:p>
        </p:txBody>
      </p:sp>
      <p:sp>
        <p:nvSpPr>
          <p:cNvPr id="9" name="Rounded Rectangle 8"/>
          <p:cNvSpPr/>
          <p:nvPr/>
        </p:nvSpPr>
        <p:spPr>
          <a:xfrm>
            <a:off x="992560" y="1183280"/>
            <a:ext cx="1800200" cy="720080"/>
          </a:xfrm>
          <a:prstGeom prst="roundRect">
            <a:avLst/>
          </a:prstGeom>
          <a:noFill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dirty="0" err="1" smtClean="0"/>
              <a:t>Autosave</a:t>
            </a:r>
            <a:endParaRPr lang="en-AU" dirty="0"/>
          </a:p>
        </p:txBody>
      </p:sp>
      <p:sp>
        <p:nvSpPr>
          <p:cNvPr id="11" name="Rounded Rectangle 10"/>
          <p:cNvSpPr/>
          <p:nvPr/>
        </p:nvSpPr>
        <p:spPr>
          <a:xfrm>
            <a:off x="7185248" y="1179538"/>
            <a:ext cx="1735790" cy="720080"/>
          </a:xfrm>
          <a:prstGeom prst="roundRect">
            <a:avLst/>
          </a:prstGeom>
          <a:noFill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dirty="0" smtClean="0"/>
              <a:t>Archiver</a:t>
            </a:r>
            <a:endParaRPr lang="en-AU" dirty="0"/>
          </a:p>
        </p:txBody>
      </p:sp>
      <p:grpSp>
        <p:nvGrpSpPr>
          <p:cNvPr id="90" name="Group 89"/>
          <p:cNvGrpSpPr/>
          <p:nvPr/>
        </p:nvGrpSpPr>
        <p:grpSpPr>
          <a:xfrm>
            <a:off x="3156814" y="5297471"/>
            <a:ext cx="3600400" cy="720080"/>
            <a:chOff x="3156814" y="5297471"/>
            <a:chExt cx="3600400" cy="720080"/>
          </a:xfrm>
        </p:grpSpPr>
        <p:sp>
          <p:nvSpPr>
            <p:cNvPr id="8" name="Rounded Rectangle 7"/>
            <p:cNvSpPr/>
            <p:nvPr/>
          </p:nvSpPr>
          <p:spPr>
            <a:xfrm>
              <a:off x="3156814" y="5297471"/>
              <a:ext cx="3600400" cy="720080"/>
            </a:xfrm>
            <a:prstGeom prst="roundRect">
              <a:avLst/>
            </a:prstGeom>
            <a:noFill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AU" dirty="0" smtClean="0"/>
                <a:t>Device</a:t>
              </a:r>
              <a:endParaRPr lang="en-AU" dirty="0"/>
            </a:p>
          </p:txBody>
        </p:sp>
        <p:sp>
          <p:nvSpPr>
            <p:cNvPr id="4" name="Cloud Callout 3"/>
            <p:cNvSpPr/>
            <p:nvPr/>
          </p:nvSpPr>
          <p:spPr>
            <a:xfrm>
              <a:off x="6156244" y="5517235"/>
              <a:ext cx="495790" cy="360040"/>
            </a:xfrm>
            <a:prstGeom prst="cloudCallout">
              <a:avLst/>
            </a:prstGeom>
            <a:noFill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sp>
        <p:nvSpPr>
          <p:cNvPr id="13" name="Cloud Callout 12"/>
          <p:cNvSpPr/>
          <p:nvPr/>
        </p:nvSpPr>
        <p:spPr>
          <a:xfrm>
            <a:off x="6156244" y="1363300"/>
            <a:ext cx="495790" cy="360040"/>
          </a:xfrm>
          <a:prstGeom prst="cloudCallout">
            <a:avLst/>
          </a:prstGeom>
          <a:noFill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grpSp>
        <p:nvGrpSpPr>
          <p:cNvPr id="20" name="Group 19"/>
          <p:cNvGrpSpPr/>
          <p:nvPr/>
        </p:nvGrpSpPr>
        <p:grpSpPr>
          <a:xfrm>
            <a:off x="992560" y="2996586"/>
            <a:ext cx="1800200" cy="719714"/>
            <a:chOff x="704528" y="2996586"/>
            <a:chExt cx="2304257" cy="720081"/>
          </a:xfrm>
        </p:grpSpPr>
        <p:sp>
          <p:nvSpPr>
            <p:cNvPr id="23" name="Rounded Rectangle 22"/>
            <p:cNvSpPr/>
            <p:nvPr/>
          </p:nvSpPr>
          <p:spPr>
            <a:xfrm>
              <a:off x="704528" y="2996586"/>
              <a:ext cx="2304257" cy="720081"/>
            </a:xfrm>
            <a:prstGeom prst="roundRect">
              <a:avLst/>
            </a:prstGeom>
            <a:noFill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Ins="360000" rtlCol="0" anchor="ctr"/>
            <a:lstStyle/>
            <a:p>
              <a:pPr algn="ctr"/>
              <a:r>
                <a:rPr lang="en-AU" dirty="0" smtClean="0"/>
                <a:t>Service </a:t>
              </a:r>
              <a:br>
                <a:rPr lang="en-AU" dirty="0" smtClean="0"/>
              </a:br>
              <a:r>
                <a:rPr lang="en-AU" dirty="0" smtClean="0"/>
                <a:t>(</a:t>
              </a:r>
              <a:r>
                <a:rPr lang="en-AU" dirty="0" err="1" smtClean="0"/>
                <a:t>PyEpics</a:t>
              </a:r>
              <a:r>
                <a:rPr lang="en-AU" dirty="0" smtClean="0"/>
                <a:t>)</a:t>
              </a:r>
              <a:endParaRPr lang="en-AU" dirty="0"/>
            </a:p>
          </p:txBody>
        </p:sp>
        <p:sp>
          <p:nvSpPr>
            <p:cNvPr id="27" name="Cloud Callout 26"/>
            <p:cNvSpPr/>
            <p:nvPr/>
          </p:nvSpPr>
          <p:spPr>
            <a:xfrm>
              <a:off x="2296970" y="3176607"/>
              <a:ext cx="495790" cy="360040"/>
            </a:xfrm>
            <a:prstGeom prst="cloudCallout">
              <a:avLst/>
            </a:prstGeom>
            <a:noFill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992560" y="2258756"/>
            <a:ext cx="7928478" cy="737829"/>
            <a:chOff x="992560" y="2258756"/>
            <a:chExt cx="7928478" cy="737829"/>
          </a:xfrm>
          <a:solidFill>
            <a:schemeClr val="bg1"/>
          </a:solidFill>
        </p:grpSpPr>
        <p:cxnSp>
          <p:nvCxnSpPr>
            <p:cNvPr id="28" name="Straight Connector 27"/>
            <p:cNvCxnSpPr/>
            <p:nvPr/>
          </p:nvCxnSpPr>
          <p:spPr>
            <a:xfrm flipV="1">
              <a:off x="992560" y="2274363"/>
              <a:ext cx="7928478" cy="3243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Up-Down Arrow 28"/>
            <p:cNvSpPr/>
            <p:nvPr/>
          </p:nvSpPr>
          <p:spPr>
            <a:xfrm>
              <a:off x="5247625" y="2293212"/>
              <a:ext cx="261743" cy="703373"/>
            </a:xfrm>
            <a:prstGeom prst="upDownArrow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30" name="Up-Down Arrow 29"/>
            <p:cNvSpPr/>
            <p:nvPr/>
          </p:nvSpPr>
          <p:spPr>
            <a:xfrm>
              <a:off x="1761788" y="2258756"/>
              <a:ext cx="261743" cy="719714"/>
            </a:xfrm>
            <a:prstGeom prst="upDownArrow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sp>
        <p:nvSpPr>
          <p:cNvPr id="35" name="Rounded Rectangle 34"/>
          <p:cNvSpPr/>
          <p:nvPr/>
        </p:nvSpPr>
        <p:spPr>
          <a:xfrm>
            <a:off x="7185248" y="4147212"/>
            <a:ext cx="1735790" cy="720080"/>
          </a:xfrm>
          <a:prstGeom prst="roundRect">
            <a:avLst/>
          </a:prstGeom>
          <a:noFill/>
          <a:ln>
            <a:prstDash val="dashDot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AU" dirty="0" smtClean="0"/>
              <a:t>Data Daemon</a:t>
            </a:r>
            <a:endParaRPr lang="en-AU" dirty="0"/>
          </a:p>
        </p:txBody>
      </p:sp>
      <p:grpSp>
        <p:nvGrpSpPr>
          <p:cNvPr id="89" name="Group 88"/>
          <p:cNvGrpSpPr/>
          <p:nvPr/>
        </p:nvGrpSpPr>
        <p:grpSpPr>
          <a:xfrm>
            <a:off x="1892660" y="1899618"/>
            <a:ext cx="7549431" cy="3757893"/>
            <a:chOff x="1892660" y="1899618"/>
            <a:chExt cx="7549431" cy="3757893"/>
          </a:xfrm>
        </p:grpSpPr>
        <p:sp>
          <p:nvSpPr>
            <p:cNvPr id="37" name="Folded Corner 36"/>
            <p:cNvSpPr/>
            <p:nvPr/>
          </p:nvSpPr>
          <p:spPr>
            <a:xfrm>
              <a:off x="8253959" y="2381765"/>
              <a:ext cx="1188132" cy="1047235"/>
            </a:xfrm>
            <a:prstGeom prst="foldedCorner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AU" dirty="0" smtClean="0"/>
                <a:t>Interface control document</a:t>
              </a:r>
              <a:endParaRPr lang="en-AU" dirty="0"/>
            </a:p>
          </p:txBody>
        </p:sp>
        <p:cxnSp>
          <p:nvCxnSpPr>
            <p:cNvPr id="67" name="Straight Arrow Connector 66"/>
            <p:cNvCxnSpPr>
              <a:stCxn id="37" idx="1"/>
              <a:endCxn id="11" idx="2"/>
            </p:cNvCxnSpPr>
            <p:nvPr/>
          </p:nvCxnSpPr>
          <p:spPr>
            <a:xfrm flipH="1" flipV="1">
              <a:off x="8053143" y="1899618"/>
              <a:ext cx="200816" cy="1005765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/>
            <p:cNvCxnSpPr>
              <a:stCxn id="37" idx="1"/>
              <a:endCxn id="3" idx="2"/>
            </p:cNvCxnSpPr>
            <p:nvPr/>
          </p:nvCxnSpPr>
          <p:spPr>
            <a:xfrm flipH="1" flipV="1">
              <a:off x="4989005" y="1903360"/>
              <a:ext cx="3264954" cy="1002023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Arrow Connector 73"/>
            <p:cNvCxnSpPr>
              <a:stCxn id="37" idx="1"/>
              <a:endCxn id="9" idx="2"/>
            </p:cNvCxnSpPr>
            <p:nvPr/>
          </p:nvCxnSpPr>
          <p:spPr>
            <a:xfrm flipH="1" flipV="1">
              <a:off x="1892660" y="1903360"/>
              <a:ext cx="6361299" cy="1002023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Arrow Connector 76"/>
            <p:cNvCxnSpPr>
              <a:stCxn id="37" idx="1"/>
              <a:endCxn id="23" idx="3"/>
            </p:cNvCxnSpPr>
            <p:nvPr/>
          </p:nvCxnSpPr>
          <p:spPr>
            <a:xfrm flipH="1">
              <a:off x="2792760" y="2905383"/>
              <a:ext cx="5461199" cy="45106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Arrow Connector 79"/>
            <p:cNvCxnSpPr>
              <a:stCxn id="37" idx="1"/>
              <a:endCxn id="6" idx="3"/>
            </p:cNvCxnSpPr>
            <p:nvPr/>
          </p:nvCxnSpPr>
          <p:spPr>
            <a:xfrm flipH="1">
              <a:off x="6789205" y="2905383"/>
              <a:ext cx="1464754" cy="45161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/>
            <p:cNvCxnSpPr>
              <a:stCxn id="37" idx="1"/>
              <a:endCxn id="7" idx="3"/>
            </p:cNvCxnSpPr>
            <p:nvPr/>
          </p:nvCxnSpPr>
          <p:spPr>
            <a:xfrm flipH="1">
              <a:off x="6789203" y="2905383"/>
              <a:ext cx="1464756" cy="1601869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Arrow Connector 85"/>
            <p:cNvCxnSpPr>
              <a:stCxn id="37" idx="1"/>
              <a:endCxn id="8" idx="3"/>
            </p:cNvCxnSpPr>
            <p:nvPr/>
          </p:nvCxnSpPr>
          <p:spPr>
            <a:xfrm flipH="1">
              <a:off x="6757214" y="2905383"/>
              <a:ext cx="1496745" cy="275212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17826058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47131">
        <p:fade/>
      </p:transition>
    </mc:Choice>
    <mc:Fallback>
      <p:transition spd="med" advTm="4713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3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74" y="-171400"/>
            <a:ext cx="9910004" cy="7431061"/>
          </a:xfrm>
          <a:prstGeom prst="rect">
            <a:avLst/>
          </a:prstGeom>
        </p:spPr>
      </p:pic>
      <p:sp>
        <p:nvSpPr>
          <p:cNvPr id="5" name="Line Callout 1 (Accent Bar) 4"/>
          <p:cNvSpPr/>
          <p:nvPr/>
        </p:nvSpPr>
        <p:spPr>
          <a:xfrm>
            <a:off x="3550319" y="1514520"/>
            <a:ext cx="1872208" cy="504056"/>
          </a:xfrm>
          <a:prstGeom prst="accentCallout1">
            <a:avLst>
              <a:gd name="adj1" fmla="val 18750"/>
              <a:gd name="adj2" fmla="val -8333"/>
              <a:gd name="adj3" fmla="val 132290"/>
              <a:gd name="adj4" fmla="val -60110"/>
            </a:avLst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AU" dirty="0" smtClean="0"/>
              <a:t>STATE==2, CTRL=4</a:t>
            </a:r>
            <a:endParaRPr lang="en-AU" dirty="0"/>
          </a:p>
        </p:txBody>
      </p:sp>
      <p:sp>
        <p:nvSpPr>
          <p:cNvPr id="6" name="Line Callout 1 (Accent Bar) 5"/>
          <p:cNvSpPr/>
          <p:nvPr/>
        </p:nvSpPr>
        <p:spPr>
          <a:xfrm>
            <a:off x="4088904" y="5478285"/>
            <a:ext cx="1008112" cy="365479"/>
          </a:xfrm>
          <a:prstGeom prst="accentCallout1">
            <a:avLst>
              <a:gd name="adj1" fmla="val 18750"/>
              <a:gd name="adj2" fmla="val -8333"/>
              <a:gd name="adj3" fmla="val -204404"/>
              <a:gd name="adj4" fmla="val -56749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AU" dirty="0" smtClean="0"/>
              <a:t>STATE=3</a:t>
            </a:r>
            <a:endParaRPr lang="en-AU" dirty="0"/>
          </a:p>
        </p:txBody>
      </p:sp>
      <p:sp>
        <p:nvSpPr>
          <p:cNvPr id="9" name="Line Callout 1 (Accent Bar) 8"/>
          <p:cNvSpPr/>
          <p:nvPr/>
        </p:nvSpPr>
        <p:spPr>
          <a:xfrm>
            <a:off x="5673080" y="1988840"/>
            <a:ext cx="1440160" cy="360040"/>
          </a:xfrm>
          <a:prstGeom prst="accentCallout1">
            <a:avLst>
              <a:gd name="adj1" fmla="val 18750"/>
              <a:gd name="adj2" fmla="val -8333"/>
              <a:gd name="adj3" fmla="val 253595"/>
              <a:gd name="adj4" fmla="val -57519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AU" dirty="0" smtClean="0"/>
              <a:t>STATE==CTRL</a:t>
            </a:r>
            <a:endParaRPr lang="en-AU" dirty="0"/>
          </a:p>
        </p:txBody>
      </p:sp>
      <p:sp>
        <p:nvSpPr>
          <p:cNvPr id="10" name="Line Callout 1 (Accent Bar) 9"/>
          <p:cNvSpPr/>
          <p:nvPr/>
        </p:nvSpPr>
        <p:spPr>
          <a:xfrm>
            <a:off x="3046263" y="6021288"/>
            <a:ext cx="1008112" cy="365479"/>
          </a:xfrm>
          <a:prstGeom prst="accentCallout1">
            <a:avLst>
              <a:gd name="adj1" fmla="val 18750"/>
              <a:gd name="adj2" fmla="val -8333"/>
              <a:gd name="adj3" fmla="val -204404"/>
              <a:gd name="adj4" fmla="val -56749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AU" dirty="0" smtClean="0"/>
              <a:t>STATE=2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754266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9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ounded Rectangle 29"/>
          <p:cNvSpPr/>
          <p:nvPr/>
        </p:nvSpPr>
        <p:spPr>
          <a:xfrm>
            <a:off x="2684748" y="1965073"/>
            <a:ext cx="4536504" cy="2376264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/>
            <a:r>
              <a:rPr lang="en-AU" dirty="0" err="1" smtClean="0">
                <a:solidFill>
                  <a:schemeClr val="tx1"/>
                </a:solidFill>
              </a:rPr>
              <a:t>epicsMap</a:t>
            </a:r>
            <a:endParaRPr lang="en-AU" dirty="0">
              <a:solidFill>
                <a:schemeClr val="tx1"/>
              </a:solidFill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1102791" y="1965073"/>
            <a:ext cx="1296144" cy="792088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 err="1" smtClean="0">
                <a:solidFill>
                  <a:schemeClr val="tx1"/>
                </a:solidFill>
              </a:rPr>
              <a:t>epicsState</a:t>
            </a:r>
            <a:endParaRPr lang="en-AU" dirty="0">
              <a:solidFill>
                <a:schemeClr val="tx1"/>
              </a:solidFill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4762581" y="2788076"/>
            <a:ext cx="2160240" cy="630070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 err="1" smtClean="0">
                <a:solidFill>
                  <a:schemeClr val="tx1"/>
                </a:solidFill>
              </a:rPr>
              <a:t>mappedVariable</a:t>
            </a:r>
            <a:endParaRPr lang="en-AU" dirty="0">
              <a:solidFill>
                <a:schemeClr val="tx1"/>
              </a:solidFill>
            </a:endParaRPr>
          </a:p>
        </p:txBody>
      </p:sp>
      <p:cxnSp>
        <p:nvCxnSpPr>
          <p:cNvPr id="5" name="Elbow Connector 4"/>
          <p:cNvCxnSpPr>
            <a:stCxn id="2" idx="2"/>
            <a:endCxn id="3" idx="1"/>
          </p:cNvCxnSpPr>
          <p:nvPr/>
        </p:nvCxnSpPr>
        <p:spPr>
          <a:xfrm rot="16200000" flipH="1">
            <a:off x="3083747" y="1424277"/>
            <a:ext cx="345950" cy="3011718"/>
          </a:xfrm>
          <a:prstGeom prst="bentConnector2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2967916" y="3475893"/>
            <a:ext cx="2014881" cy="630070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 err="1" smtClean="0">
                <a:solidFill>
                  <a:schemeClr val="tx1"/>
                </a:solidFill>
              </a:rPr>
              <a:t>mappedVariable</a:t>
            </a:r>
            <a:endParaRPr lang="en-AU" dirty="0">
              <a:solidFill>
                <a:schemeClr val="tx1"/>
              </a:solidFill>
            </a:endParaRPr>
          </a:p>
        </p:txBody>
      </p:sp>
      <p:cxnSp>
        <p:nvCxnSpPr>
          <p:cNvPr id="11" name="Elbow Connector 10"/>
          <p:cNvCxnSpPr>
            <a:stCxn id="2" idx="2"/>
            <a:endCxn id="10" idx="1"/>
          </p:cNvCxnSpPr>
          <p:nvPr/>
        </p:nvCxnSpPr>
        <p:spPr>
          <a:xfrm rot="16200000" flipH="1">
            <a:off x="1842506" y="2665517"/>
            <a:ext cx="1033767" cy="1217053"/>
          </a:xfrm>
          <a:prstGeom prst="bentConnector2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Rounded Rectangle 35"/>
          <p:cNvSpPr/>
          <p:nvPr/>
        </p:nvSpPr>
        <p:spPr>
          <a:xfrm>
            <a:off x="1738461" y="4765579"/>
            <a:ext cx="4426273" cy="390955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 smtClean="0">
                <a:solidFill>
                  <a:schemeClr val="tx1"/>
                </a:solidFill>
              </a:rPr>
              <a:t>Device driver</a:t>
            </a:r>
            <a:endParaRPr lang="en-AU" dirty="0">
              <a:solidFill>
                <a:schemeClr val="tx1"/>
              </a:solidFill>
            </a:endParaRPr>
          </a:p>
        </p:txBody>
      </p:sp>
      <p:cxnSp>
        <p:nvCxnSpPr>
          <p:cNvPr id="52" name="Straight Arrow Connector 51"/>
          <p:cNvCxnSpPr/>
          <p:nvPr/>
        </p:nvCxnSpPr>
        <p:spPr>
          <a:xfrm>
            <a:off x="1247891" y="2757161"/>
            <a:ext cx="1177103" cy="3058991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>
            <a:stCxn id="10" idx="2"/>
          </p:cNvCxnSpPr>
          <p:nvPr/>
        </p:nvCxnSpPr>
        <p:spPr>
          <a:xfrm>
            <a:off x="3975357" y="4105963"/>
            <a:ext cx="0" cy="1710189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>
            <a:stCxn id="3" idx="2"/>
          </p:cNvCxnSpPr>
          <p:nvPr/>
        </p:nvCxnSpPr>
        <p:spPr>
          <a:xfrm flipH="1">
            <a:off x="4982797" y="3418146"/>
            <a:ext cx="859904" cy="2398006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9" name="Group 58"/>
          <p:cNvGrpSpPr/>
          <p:nvPr/>
        </p:nvGrpSpPr>
        <p:grpSpPr>
          <a:xfrm>
            <a:off x="877278" y="1211786"/>
            <a:ext cx="7928478" cy="737829"/>
            <a:chOff x="992560" y="2258756"/>
            <a:chExt cx="7928478" cy="737829"/>
          </a:xfrm>
        </p:grpSpPr>
        <p:cxnSp>
          <p:nvCxnSpPr>
            <p:cNvPr id="60" name="Straight Connector 59"/>
            <p:cNvCxnSpPr/>
            <p:nvPr/>
          </p:nvCxnSpPr>
          <p:spPr>
            <a:xfrm flipV="1">
              <a:off x="992560" y="2274363"/>
              <a:ext cx="7928478" cy="324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Up-Down Arrow 60"/>
            <p:cNvSpPr/>
            <p:nvPr/>
          </p:nvSpPr>
          <p:spPr>
            <a:xfrm>
              <a:off x="5247625" y="2293212"/>
              <a:ext cx="261743" cy="703373"/>
            </a:xfrm>
            <a:prstGeom prst="up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62" name="Up-Down Arrow 61"/>
            <p:cNvSpPr/>
            <p:nvPr/>
          </p:nvSpPr>
          <p:spPr>
            <a:xfrm>
              <a:off x="1761788" y="2258756"/>
              <a:ext cx="261743" cy="719714"/>
            </a:xfrm>
            <a:prstGeom prst="upDown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  <p:sp>
        <p:nvSpPr>
          <p:cNvPr id="74" name="TextBox 73"/>
          <p:cNvSpPr txBox="1"/>
          <p:nvPr/>
        </p:nvSpPr>
        <p:spPr>
          <a:xfrm>
            <a:off x="2197024" y="4105963"/>
            <a:ext cx="461665" cy="369332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r>
              <a:rPr lang="en-AU" dirty="0" smtClean="0">
                <a:latin typeface="Aharoni" panose="02010803020104030203" pitchFamily="2" charset="-79"/>
                <a:cs typeface="Aharoni" panose="02010803020104030203" pitchFamily="2" charset="-79"/>
              </a:rPr>
              <a:t>…</a:t>
            </a:r>
            <a:endParaRPr lang="en-AU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grpSp>
        <p:nvGrpSpPr>
          <p:cNvPr id="75" name="Group 74"/>
          <p:cNvGrpSpPr/>
          <p:nvPr/>
        </p:nvGrpSpPr>
        <p:grpSpPr>
          <a:xfrm>
            <a:off x="2175156" y="5596388"/>
            <a:ext cx="3600400" cy="720080"/>
            <a:chOff x="3156814" y="5297471"/>
            <a:chExt cx="3600400" cy="720080"/>
          </a:xfrm>
        </p:grpSpPr>
        <p:sp>
          <p:nvSpPr>
            <p:cNvPr id="76" name="Rounded Rectangle 75"/>
            <p:cNvSpPr/>
            <p:nvPr/>
          </p:nvSpPr>
          <p:spPr>
            <a:xfrm>
              <a:off x="3156814" y="5297471"/>
              <a:ext cx="3600400" cy="720080"/>
            </a:xfrm>
            <a:prstGeom prst="roundRect">
              <a:avLst/>
            </a:prstGeom>
            <a:noFill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AU" dirty="0" smtClean="0"/>
                <a:t>Device</a:t>
              </a:r>
              <a:endParaRPr lang="en-AU" dirty="0"/>
            </a:p>
          </p:txBody>
        </p:sp>
        <p:sp>
          <p:nvSpPr>
            <p:cNvPr id="77" name="Cloud Callout 76"/>
            <p:cNvSpPr/>
            <p:nvPr/>
          </p:nvSpPr>
          <p:spPr>
            <a:xfrm>
              <a:off x="6156244" y="5517235"/>
              <a:ext cx="495790" cy="360040"/>
            </a:xfrm>
            <a:prstGeom prst="cloudCallout">
              <a:avLst/>
            </a:prstGeom>
            <a:noFill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</p:grpSp>
    </p:spTree>
    <p:extLst>
      <p:ext uri="{BB962C8B-B14F-4D97-AF65-F5344CB8AC3E}">
        <p14:creationId xmlns:p14="http://schemas.microsoft.com/office/powerpoint/2010/main" val="3839057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806" y="1"/>
            <a:ext cx="9885704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numCol="2">
            <a:noAutofit/>
          </a:bodyPr>
          <a:lstStyle/>
          <a:p>
            <a:endParaRPr lang="en-AU" sz="1200" b="1" dirty="0" smtClean="0">
              <a:latin typeface="Source Code Pro Light" panose="020B0409030403020204" pitchFamily="49" charset="0"/>
              <a:ea typeface="Source Code Pro Light" panose="020B0409030403020204" pitchFamily="49" charset="0"/>
            </a:endParaRPr>
          </a:p>
          <a:p>
            <a:r>
              <a:rPr lang="en-AU" sz="1200" b="1" dirty="0" smtClean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# </a:t>
            </a:r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PVs mapping to $(VAR)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#% </a:t>
            </a:r>
            <a:r>
              <a:rPr lang="en-AU" sz="1200" b="1" dirty="0" err="1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autosave</a:t>
            </a:r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 </a:t>
            </a:r>
            <a:r>
              <a:rPr lang="en-AU" sz="1200" b="1" dirty="0" smtClean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0 </a:t>
            </a:r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VAL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record(</a:t>
            </a:r>
            <a:r>
              <a:rPr lang="en-AU" sz="1200" b="1" dirty="0" err="1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ao</a:t>
            </a:r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, "$(P)$(Q)") {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  field(DESC, "$(DESC)")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  field(OUT, "$(P)$(Q):SET PP MS")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  field(PINI, "NO")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  field(EGU, "$(EGU)")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  field(PREC, "$(PREC)")  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}</a:t>
            </a:r>
          </a:p>
          <a:p>
            <a:endParaRPr lang="en-AU" sz="1200" b="1" dirty="0">
              <a:latin typeface="Source Code Pro Light" panose="020B0409030403020204" pitchFamily="49" charset="0"/>
              <a:ea typeface="Source Code Pro Light" panose="020B0409030403020204" pitchFamily="49" charset="0"/>
            </a:endParaRP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record(</a:t>
            </a:r>
            <a:r>
              <a:rPr lang="en-AU" sz="1200" b="1" dirty="0" err="1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ai</a:t>
            </a:r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, "$(P)$(Q):RBV") {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  field(DESC, "$(DESC) </a:t>
            </a:r>
            <a:r>
              <a:rPr lang="en-AU" sz="1200" b="1" dirty="0" err="1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readback</a:t>
            </a:r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")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  field(DTYP, "$(DTYP)")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  field(FLNK, "$(P)$(Q):SYN")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  field(INP, "$(GETPROTO)")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  field(SDIS, "$(</a:t>
            </a:r>
            <a:r>
              <a:rPr lang="en-AU" sz="1200" b="1" dirty="0" err="1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GetSB</a:t>
            </a:r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) CP MS")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  field(DISV, "0")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  field(PINI, "NO")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  field(DISS, "INVALID")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  field(EGU, "$(EGU)")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  field(PREC, "$(PREC)")  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}</a:t>
            </a:r>
          </a:p>
          <a:p>
            <a:endParaRPr lang="en-AU" sz="1200" b="1" dirty="0">
              <a:latin typeface="Source Code Pro Light" panose="020B0409030403020204" pitchFamily="49" charset="0"/>
              <a:ea typeface="Source Code Pro Light" panose="020B0409030403020204" pitchFamily="49" charset="0"/>
            </a:endParaRP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record(</a:t>
            </a:r>
            <a:r>
              <a:rPr lang="en-AU" sz="1200" b="1" dirty="0" err="1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ao</a:t>
            </a:r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, "$(P)$(Q):SET") {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  field(DTYP, "$(DTYP)")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  field(SDIS, "$(P)$(Q):ROL PP MS")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  field(OUT, "$(SETPROTO)")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  field(PINI, "NO")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  field(DISS, "INVALID")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}</a:t>
            </a:r>
          </a:p>
          <a:p>
            <a:endParaRPr lang="en-AU" sz="1200" b="1" dirty="0">
              <a:latin typeface="Source Code Pro Light" panose="020B0409030403020204" pitchFamily="49" charset="0"/>
              <a:ea typeface="Source Code Pro Light" panose="020B0409030403020204" pitchFamily="49" charset="0"/>
            </a:endParaRPr>
          </a:p>
          <a:p>
            <a:endParaRPr lang="en-AU" sz="1200" b="1" dirty="0" smtClean="0">
              <a:latin typeface="Source Code Pro Light" panose="020B0409030403020204" pitchFamily="49" charset="0"/>
              <a:ea typeface="Source Code Pro Light" panose="020B0409030403020204" pitchFamily="49" charset="0"/>
            </a:endParaRPr>
          </a:p>
          <a:p>
            <a:endParaRPr lang="en-AU" sz="1200" b="1" dirty="0">
              <a:latin typeface="Source Code Pro Light" panose="020B0409030403020204" pitchFamily="49" charset="0"/>
              <a:ea typeface="Source Code Pro Light" panose="020B0409030403020204" pitchFamily="49" charset="0"/>
            </a:endParaRPr>
          </a:p>
          <a:p>
            <a:endParaRPr lang="en-AU" sz="1200" b="1" dirty="0" smtClean="0">
              <a:latin typeface="Source Code Pro Light" panose="020B0409030403020204" pitchFamily="49" charset="0"/>
              <a:ea typeface="Source Code Pro Light" panose="020B0409030403020204" pitchFamily="49" charset="0"/>
            </a:endParaRPr>
          </a:p>
          <a:p>
            <a:endParaRPr lang="en-AU" sz="1200" b="1" dirty="0">
              <a:latin typeface="Source Code Pro Light" panose="020B0409030403020204" pitchFamily="49" charset="0"/>
              <a:ea typeface="Source Code Pro Light" panose="020B0409030403020204" pitchFamily="49" charset="0"/>
            </a:endParaRPr>
          </a:p>
          <a:p>
            <a:endParaRPr lang="en-AU" sz="1200" b="1" dirty="0" smtClean="0">
              <a:latin typeface="Source Code Pro Light" panose="020B0409030403020204" pitchFamily="49" charset="0"/>
              <a:ea typeface="Source Code Pro Light" panose="020B0409030403020204" pitchFamily="49" charset="0"/>
            </a:endParaRPr>
          </a:p>
          <a:p>
            <a:endParaRPr lang="en-AU" sz="1200" b="1" dirty="0">
              <a:latin typeface="Source Code Pro Light" panose="020B0409030403020204" pitchFamily="49" charset="0"/>
              <a:ea typeface="Source Code Pro Light" panose="020B0409030403020204" pitchFamily="49" charset="0"/>
            </a:endParaRPr>
          </a:p>
          <a:p>
            <a:endParaRPr lang="en-AU" sz="1200" b="1" dirty="0" smtClean="0">
              <a:latin typeface="Source Code Pro Light" panose="020B0409030403020204" pitchFamily="49" charset="0"/>
              <a:ea typeface="Source Code Pro Light" panose="020B0409030403020204" pitchFamily="49" charset="0"/>
            </a:endParaRPr>
          </a:p>
          <a:p>
            <a:endParaRPr lang="en-AU" sz="1200" b="1" dirty="0">
              <a:latin typeface="Source Code Pro Light" panose="020B0409030403020204" pitchFamily="49" charset="0"/>
              <a:ea typeface="Source Code Pro Light" panose="020B0409030403020204" pitchFamily="49" charset="0"/>
            </a:endParaRPr>
          </a:p>
          <a:p>
            <a:r>
              <a:rPr lang="en-AU" sz="1200" b="1" dirty="0" smtClean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record(</a:t>
            </a:r>
            <a:r>
              <a:rPr lang="en-AU" sz="1200" b="1" dirty="0" err="1" smtClean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calc</a:t>
            </a:r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, "$(P)$(Q):ROL") {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  field(CALC, "(!B) || A")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  field(INPA, "$(P)$(Q):SYN.PACT")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  field(INPB, "$(</a:t>
            </a:r>
            <a:r>
              <a:rPr lang="en-AU" sz="1200" b="1" dirty="0" err="1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SetSB</a:t>
            </a:r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) NPP MS")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  field(PINI, "NO")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}</a:t>
            </a:r>
          </a:p>
          <a:p>
            <a:endParaRPr lang="en-AU" sz="1200" b="1" dirty="0">
              <a:latin typeface="Source Code Pro Light" panose="020B0409030403020204" pitchFamily="49" charset="0"/>
              <a:ea typeface="Source Code Pro Light" panose="020B0409030403020204" pitchFamily="49" charset="0"/>
            </a:endParaRP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record(</a:t>
            </a:r>
            <a:r>
              <a:rPr lang="en-AU" sz="1200" b="1" dirty="0" err="1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calcout</a:t>
            </a:r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, "$(P)$(Q):SYN") {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  field(INPA, "$(P)$(Q):RBV PP")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  field(INPB, "$(</a:t>
            </a:r>
            <a:r>
              <a:rPr lang="en-AU" sz="1200" b="1" dirty="0" err="1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GetSB</a:t>
            </a:r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) NPP MS")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  field(INPC, "$(</a:t>
            </a:r>
            <a:r>
              <a:rPr lang="en-AU" sz="1200" b="1" dirty="0" err="1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SetSB</a:t>
            </a:r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) NPP MS")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  field(CALC, "A")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  field(OUT, "$(P)$(Q) PP MS")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  field(PINI, "NO")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}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#--------------------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4880992" y="-99392"/>
            <a:ext cx="0" cy="727280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479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806" y="1"/>
            <a:ext cx="9885704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numCol="2">
            <a:noAutofit/>
          </a:bodyPr>
          <a:lstStyle/>
          <a:p>
            <a:endParaRPr lang="en-AU" sz="1200" b="1" dirty="0" smtClean="0">
              <a:latin typeface="Source Code Pro Light" panose="020B0409030403020204" pitchFamily="49" charset="0"/>
              <a:ea typeface="Source Code Pro Light" panose="020B0409030403020204" pitchFamily="49" charset="0"/>
            </a:endParaRPr>
          </a:p>
          <a:p>
            <a:r>
              <a:rPr lang="en-AU" sz="1200" b="1" dirty="0" smtClean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# </a:t>
            </a:r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PVs mapping to </a:t>
            </a:r>
            <a:r>
              <a:rPr lang="en-AU" sz="1200" b="1" dirty="0" smtClean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P2002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#% </a:t>
            </a:r>
            <a:r>
              <a:rPr lang="en-AU" sz="1200" b="1" dirty="0" err="1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autosave</a:t>
            </a:r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 0 VAL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record(</a:t>
            </a:r>
            <a:r>
              <a:rPr lang="en-AU" sz="1200" b="1" dirty="0" err="1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ao</a:t>
            </a:r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, "$(P):RSCN:A1_HLM") {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  field(DESC, </a:t>
            </a:r>
            <a:r>
              <a:rPr lang="en-AU" sz="1200" b="1" dirty="0" smtClean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“...desired </a:t>
            </a:r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limit")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  field(OUT, "$(P):</a:t>
            </a:r>
            <a:r>
              <a:rPr lang="en-AU" sz="1200" b="1" dirty="0" smtClean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RSCN:A1_HLM:SET </a:t>
            </a:r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PP MS")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  field(PINI, "NO")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  field(EGU, "EGU/s2")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  field(PREC, "1")  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}</a:t>
            </a:r>
          </a:p>
          <a:p>
            <a:endParaRPr lang="en-AU" sz="1200" b="1" dirty="0" smtClean="0">
              <a:latin typeface="Source Code Pro Light" panose="020B0409030403020204" pitchFamily="49" charset="0"/>
              <a:ea typeface="Source Code Pro Light" panose="020B0409030403020204" pitchFamily="49" charset="0"/>
            </a:endParaRPr>
          </a:p>
          <a:p>
            <a:r>
              <a:rPr lang="en-AU" sz="1200" b="1" dirty="0" smtClean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record(</a:t>
            </a:r>
            <a:r>
              <a:rPr lang="en-AU" sz="1200" b="1" dirty="0" err="1" smtClean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ai</a:t>
            </a:r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, "$(P):RSCN:A1_HLM:RBV") {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  field(DESC, </a:t>
            </a:r>
            <a:r>
              <a:rPr lang="en-AU" sz="1200" b="1" dirty="0" smtClean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“...desired </a:t>
            </a:r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limit </a:t>
            </a:r>
            <a:r>
              <a:rPr lang="en-AU" sz="1200" b="1" dirty="0" err="1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readback</a:t>
            </a:r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")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  field(DTYP, "stream")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  field(FLNK, "$(P):RSCN:A1_HLM:SYN")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  field(INP, "@</a:t>
            </a:r>
            <a:r>
              <a:rPr lang="en-AU" sz="1200" b="1" dirty="0" err="1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pmac.proto</a:t>
            </a:r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 </a:t>
            </a:r>
            <a:r>
              <a:rPr lang="en-AU" sz="1200" b="1" dirty="0" err="1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getVar</a:t>
            </a:r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(P2002) $(PORT)")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  field(SDIS, "$(P):RSCN:ST_MONITOR CP MS")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  field(DISV, "0")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  field(PINI, "NO")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  field(DISS, "INVALID")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  field(EGU, "EGU/s2")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  field(PREC, "1")  </a:t>
            </a:r>
          </a:p>
          <a:p>
            <a:r>
              <a:rPr lang="en-AU" sz="1200" b="1" dirty="0" smtClean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}</a:t>
            </a:r>
          </a:p>
          <a:p>
            <a:endParaRPr lang="en-AU" sz="1200" b="1" dirty="0" smtClean="0">
              <a:latin typeface="Source Code Pro Light" panose="020B0409030403020204" pitchFamily="49" charset="0"/>
              <a:ea typeface="Source Code Pro Light" panose="020B0409030403020204" pitchFamily="49" charset="0"/>
            </a:endParaRPr>
          </a:p>
          <a:p>
            <a:r>
              <a:rPr lang="en-AU" sz="1200" b="1" dirty="0" smtClean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record(</a:t>
            </a:r>
            <a:r>
              <a:rPr lang="en-AU" sz="1200" b="1" dirty="0" err="1" smtClean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ao</a:t>
            </a:r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, "$(P):</a:t>
            </a:r>
            <a:r>
              <a:rPr lang="en-AU" sz="1200" b="1" dirty="0" smtClean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RSCN:A1_HLM:SET") </a:t>
            </a:r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{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  field(DTYP, "stream")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  field(SDIS, "$(P):RSCN:A1_HLM:ROL PP MS")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  field(OUT, "@</a:t>
            </a:r>
            <a:r>
              <a:rPr lang="en-AU" sz="1200" b="1" dirty="0" err="1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pmac.proto</a:t>
            </a:r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 </a:t>
            </a:r>
            <a:r>
              <a:rPr lang="en-AU" sz="1200" b="1" dirty="0" err="1" smtClean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setVar</a:t>
            </a:r>
            <a:r>
              <a:rPr lang="en-AU" sz="1200" b="1" dirty="0" smtClean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(P2002</a:t>
            </a:r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) $(PORT)")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  field(PINI, "NO")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  field(DISS, "INVALID")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}</a:t>
            </a:r>
          </a:p>
          <a:p>
            <a:endParaRPr lang="en-AU" sz="1200" b="1" dirty="0">
              <a:latin typeface="Source Code Pro Light" panose="020B0409030403020204" pitchFamily="49" charset="0"/>
              <a:ea typeface="Source Code Pro Light" panose="020B0409030403020204" pitchFamily="49" charset="0"/>
            </a:endParaRPr>
          </a:p>
          <a:p>
            <a:endParaRPr lang="en-AU" sz="1200" b="1" dirty="0" smtClean="0">
              <a:latin typeface="Source Code Pro Light" panose="020B0409030403020204" pitchFamily="49" charset="0"/>
              <a:ea typeface="Source Code Pro Light" panose="020B0409030403020204" pitchFamily="49" charset="0"/>
            </a:endParaRPr>
          </a:p>
          <a:p>
            <a:endParaRPr lang="en-AU" sz="1200" b="1" dirty="0">
              <a:latin typeface="Source Code Pro Light" panose="020B0409030403020204" pitchFamily="49" charset="0"/>
              <a:ea typeface="Source Code Pro Light" panose="020B0409030403020204" pitchFamily="49" charset="0"/>
            </a:endParaRPr>
          </a:p>
          <a:p>
            <a:endParaRPr lang="en-AU" sz="1200" b="1" dirty="0" smtClean="0">
              <a:latin typeface="Source Code Pro Light" panose="020B0409030403020204" pitchFamily="49" charset="0"/>
              <a:ea typeface="Source Code Pro Light" panose="020B0409030403020204" pitchFamily="49" charset="0"/>
            </a:endParaRPr>
          </a:p>
          <a:p>
            <a:endParaRPr lang="en-AU" sz="1200" b="1" dirty="0">
              <a:latin typeface="Source Code Pro Light" panose="020B0409030403020204" pitchFamily="49" charset="0"/>
              <a:ea typeface="Source Code Pro Light" panose="020B0409030403020204" pitchFamily="49" charset="0"/>
            </a:endParaRPr>
          </a:p>
          <a:p>
            <a:endParaRPr lang="en-AU" sz="1200" b="1" dirty="0" smtClean="0">
              <a:latin typeface="Source Code Pro Light" panose="020B0409030403020204" pitchFamily="49" charset="0"/>
              <a:ea typeface="Source Code Pro Light" panose="020B0409030403020204" pitchFamily="49" charset="0"/>
            </a:endParaRPr>
          </a:p>
          <a:p>
            <a:endParaRPr lang="en-AU" sz="1200" b="1" dirty="0" smtClean="0">
              <a:latin typeface="Source Code Pro Light" panose="020B0409030403020204" pitchFamily="49" charset="0"/>
              <a:ea typeface="Source Code Pro Light" panose="020B0409030403020204" pitchFamily="49" charset="0"/>
            </a:endParaRPr>
          </a:p>
          <a:p>
            <a:endParaRPr lang="en-AU" sz="1200" b="1" dirty="0">
              <a:latin typeface="Source Code Pro Light" panose="020B0409030403020204" pitchFamily="49" charset="0"/>
              <a:ea typeface="Source Code Pro Light" panose="020B0409030403020204" pitchFamily="49" charset="0"/>
            </a:endParaRPr>
          </a:p>
          <a:p>
            <a:endParaRPr lang="en-AU" sz="1200" b="1" dirty="0" smtClean="0">
              <a:latin typeface="Source Code Pro Light" panose="020B0409030403020204" pitchFamily="49" charset="0"/>
              <a:ea typeface="Source Code Pro Light" panose="020B0409030403020204" pitchFamily="49" charset="0"/>
            </a:endParaRPr>
          </a:p>
          <a:p>
            <a:r>
              <a:rPr lang="en-AU" sz="1200" b="1" dirty="0" smtClean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record(</a:t>
            </a:r>
            <a:r>
              <a:rPr lang="en-AU" sz="1200" b="1" dirty="0" err="1" smtClean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calc</a:t>
            </a:r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, "$(P):RSCN:A1_HLM:ROL") {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  field(CALC, "(!B) || A")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  field(INPA, "$(P):RSCN:A1_HLM:SYN.PACT")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  field(INPB, "$(P):</a:t>
            </a:r>
            <a:r>
              <a:rPr lang="en-AU" sz="1200" b="1" dirty="0" smtClean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RSCN:ST_SETTING </a:t>
            </a:r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NPP MS")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  field(PINI, "NO")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}</a:t>
            </a:r>
          </a:p>
          <a:p>
            <a:endParaRPr lang="en-AU" sz="1200" b="1" dirty="0" smtClean="0">
              <a:latin typeface="Source Code Pro Light" panose="020B0409030403020204" pitchFamily="49" charset="0"/>
              <a:ea typeface="Source Code Pro Light" panose="020B0409030403020204" pitchFamily="49" charset="0"/>
            </a:endParaRPr>
          </a:p>
          <a:p>
            <a:r>
              <a:rPr lang="en-AU" sz="1200" b="1" dirty="0" smtClean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record(</a:t>
            </a:r>
            <a:r>
              <a:rPr lang="en-AU" sz="1200" b="1" dirty="0" err="1" smtClean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calcout</a:t>
            </a:r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, "$(P):RSCN:A1_HLM:SYN") {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  field(INPA, "$(P):RSCN:A1_HLM:RBV PP")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  field(INPB, "$(P):RSCN:ST_MONITOR NPP MS")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  field(INPC, "$(P):</a:t>
            </a:r>
            <a:r>
              <a:rPr lang="en-AU" sz="1200" b="1" dirty="0" smtClean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RSCN:ST_SETTING </a:t>
            </a:r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NPP MS")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  field(CALC, "A")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  field(OUT, "$(P):RSCN:A1_HLM PP MS")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  field(PINI, "NO")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}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#--------------------</a:t>
            </a:r>
          </a:p>
          <a:p>
            <a:endParaRPr lang="en-AU" sz="1200" b="1" dirty="0">
              <a:latin typeface="Source Code Pro Light" panose="020B0409030403020204" pitchFamily="49" charset="0"/>
              <a:ea typeface="Source Code Pro Light" panose="020B0409030403020204" pitchFamily="49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4880992" y="-171399"/>
            <a:ext cx="0" cy="72008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049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00174673"/>
              </p:ext>
            </p:extLst>
          </p:nvPr>
        </p:nvGraphicFramePr>
        <p:xfrm>
          <a:off x="23642" y="13645"/>
          <a:ext cx="9858715" cy="85272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6" name="Macro-Enabled Worksheet" r:id="rId3" imgW="10153757" imgH="8782185" progId="Excel.SheetMacroEnabled.12">
                  <p:embed/>
                </p:oleObj>
              </mc:Choice>
              <mc:Fallback>
                <p:oleObj name="Macro-Enabled Worksheet" r:id="rId3" imgW="10153757" imgH="8782185" progId="Excel.SheetMacroEnabled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642" y="13645"/>
                        <a:ext cx="9858715" cy="8527203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Folded Corner 13"/>
          <p:cNvSpPr/>
          <p:nvPr/>
        </p:nvSpPr>
        <p:spPr>
          <a:xfrm>
            <a:off x="8121352" y="116632"/>
            <a:ext cx="1296144" cy="1080120"/>
          </a:xfrm>
          <a:prstGeom prst="foldedCorner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 smtClean="0"/>
              <a:t>Interface control document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90648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7806" y="1"/>
            <a:ext cx="9885704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numCol="2">
            <a:noAutofit/>
          </a:bodyPr>
          <a:lstStyle/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;SLSA MC Development &amp; Configuration tool for TurboPMAC by Nader.Afshar@synchrotron.org.au[]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;Header		-1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;Auto generated pmac definition script[]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;Header		-1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;No Fault[]p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#define	</a:t>
            </a:r>
            <a:r>
              <a:rPr lang="en-AU" sz="1200" b="1" dirty="0" err="1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erNONE</a:t>
            </a:r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	0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;[]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#define	erv1Delta	1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;[]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#define	erd1In	2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;[]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#define	</a:t>
            </a:r>
            <a:r>
              <a:rPr lang="en-AU" sz="1200" b="1" dirty="0" err="1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erTrjBuilder</a:t>
            </a:r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	3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;[]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#define	erERROR4	4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;[]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#define	era1In	5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;[]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#define	erRange1	6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;[]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#define	erRange2	7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;[]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#define	erERROR8	8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;[]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#define	</a:t>
            </a:r>
            <a:r>
              <a:rPr lang="en-AU" sz="1200" b="1" dirty="0" err="1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erStandby</a:t>
            </a:r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	9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;[]p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#define	</a:t>
            </a:r>
            <a:r>
              <a:rPr lang="en-AU" sz="1200" b="1" dirty="0" err="1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stBlank</a:t>
            </a:r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	0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;[]p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#define	</a:t>
            </a:r>
            <a:r>
              <a:rPr lang="en-AU" sz="1200" b="1" dirty="0" err="1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stTerminated</a:t>
            </a:r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	1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;Standby, waiting for user setup[]p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#define	</a:t>
            </a:r>
            <a:r>
              <a:rPr lang="en-AU" sz="1200" b="1" dirty="0" err="1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stStandby</a:t>
            </a:r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	2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;Compiling scan[]p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#define	</a:t>
            </a:r>
            <a:r>
              <a:rPr lang="en-AU" sz="1200" b="1" dirty="0" err="1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stCompiling</a:t>
            </a:r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	3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;Setup is being verified; either into Ready or back to Standby[]p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#define	</a:t>
            </a:r>
            <a:r>
              <a:rPr lang="en-AU" sz="1200" b="1" dirty="0" err="1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stReady</a:t>
            </a:r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	4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;Moving to begin position to start scan[]p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#define	</a:t>
            </a:r>
            <a:r>
              <a:rPr lang="en-AU" sz="1200" b="1" dirty="0" err="1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stSetting</a:t>
            </a:r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	5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;Compiled and moved into position to start scan[]p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#define	</a:t>
            </a:r>
            <a:r>
              <a:rPr lang="en-AU" sz="1200" b="1" dirty="0" err="1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stSet</a:t>
            </a:r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	6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;Running scan[]p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#define	</a:t>
            </a:r>
            <a:r>
              <a:rPr lang="en-AU" sz="1200" b="1" dirty="0" err="1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stRunning</a:t>
            </a:r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	7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</a:t>
            </a:r>
            <a:r>
              <a:rPr lang="en-AU" sz="1200" b="1" dirty="0" err="1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rscn</a:t>
            </a:r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 program terminated via CTRL[]p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#define	</a:t>
            </a:r>
            <a:r>
              <a:rPr lang="en-AU" sz="1200" b="1" dirty="0" err="1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stReserved</a:t>
            </a:r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	8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;[]p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#define	</a:t>
            </a:r>
            <a:r>
              <a:rPr lang="en-AU" sz="1200" b="1" dirty="0" err="1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stResetting</a:t>
            </a:r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	9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;Pmac internal variable[s]p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#define	</a:t>
            </a:r>
            <a:r>
              <a:rPr lang="en-AU" sz="1200" b="1" dirty="0" err="1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tMin</a:t>
            </a:r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	0.05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;Pmac internal variable[s]p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#define	</a:t>
            </a:r>
            <a:r>
              <a:rPr lang="en-AU" sz="1200" b="1" dirty="0" err="1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tMax</a:t>
            </a:r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	4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;Scan control word[]</a:t>
            </a:r>
            <a:r>
              <a:rPr lang="en-AU" sz="1200" b="1" dirty="0" err="1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gs</a:t>
            </a:r>
            <a:endParaRPr lang="en-AU" sz="1200" b="1" dirty="0">
              <a:latin typeface="Source Code Pro Light" panose="020B0409030403020204" pitchFamily="49" charset="0"/>
              <a:ea typeface="Source Code Pro Light" panose="020B0409030403020204" pitchFamily="49" charset="0"/>
            </a:endParaRP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#define	</a:t>
            </a:r>
            <a:r>
              <a:rPr lang="en-AU" sz="1200" b="1" dirty="0" err="1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devCMD</a:t>
            </a:r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	P2000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;Fast axis span (span)[EGU]</a:t>
            </a:r>
            <a:r>
              <a:rPr lang="en-AU" sz="1200" b="1" dirty="0" err="1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gs</a:t>
            </a:r>
            <a:endParaRPr lang="en-AU" sz="1200" b="1" dirty="0">
              <a:latin typeface="Source Code Pro Light" panose="020B0409030403020204" pitchFamily="49" charset="0"/>
              <a:ea typeface="Source Code Pro Light" panose="020B0409030403020204" pitchFamily="49" charset="0"/>
            </a:endParaRP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#define	d1Span	P2001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;Fast axis acceleration desired limit[EGU/s2]</a:t>
            </a:r>
            <a:r>
              <a:rPr lang="en-AU" sz="1200" b="1" dirty="0" err="1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gs</a:t>
            </a:r>
            <a:endParaRPr lang="en-AU" sz="1200" b="1" dirty="0">
              <a:latin typeface="Source Code Pro Light" panose="020B0409030403020204" pitchFamily="49" charset="0"/>
              <a:ea typeface="Source Code Pro Light" panose="020B0409030403020204" pitchFamily="49" charset="0"/>
            </a:endParaRP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#define	a1HLM	P2002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;Fast axis min </a:t>
            </a:r>
            <a:r>
              <a:rPr lang="en-AU" sz="1200" b="1" dirty="0" err="1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allowd</a:t>
            </a:r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 outer-skip time[s]</a:t>
            </a:r>
            <a:r>
              <a:rPr lang="en-AU" sz="1200" b="1" dirty="0" err="1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gs</a:t>
            </a:r>
            <a:endParaRPr lang="en-AU" sz="1200" b="1" dirty="0">
              <a:latin typeface="Source Code Pro Light" panose="020B0409030403020204" pitchFamily="49" charset="0"/>
              <a:ea typeface="Source Code Pro Light" panose="020B0409030403020204" pitchFamily="49" charset="0"/>
            </a:endParaRP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#define	</a:t>
            </a:r>
            <a:r>
              <a:rPr lang="en-AU" sz="1200" b="1" dirty="0" err="1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tOutLLM</a:t>
            </a:r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	P2003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;Slow axis acceleration desired limit[EGU/s2]</a:t>
            </a:r>
            <a:r>
              <a:rPr lang="en-AU" sz="1200" b="1" dirty="0" err="1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gs</a:t>
            </a:r>
            <a:endParaRPr lang="en-AU" sz="1200" b="1" dirty="0">
              <a:latin typeface="Source Code Pro Light" panose="020B0409030403020204" pitchFamily="49" charset="0"/>
              <a:ea typeface="Source Code Pro Light" panose="020B0409030403020204" pitchFamily="49" charset="0"/>
            </a:endParaRP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#define	a2HLM	P2004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;Fast axis min </a:t>
            </a:r>
            <a:r>
              <a:rPr lang="en-AU" sz="1200" b="1" dirty="0" err="1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allowd</a:t>
            </a:r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 inner-skip time[s]</a:t>
            </a:r>
            <a:r>
              <a:rPr lang="en-AU" sz="1200" b="1" dirty="0" err="1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gs</a:t>
            </a:r>
            <a:endParaRPr lang="en-AU" sz="1200" b="1" dirty="0">
              <a:latin typeface="Source Code Pro Light" panose="020B0409030403020204" pitchFamily="49" charset="0"/>
              <a:ea typeface="Source Code Pro Light" panose="020B0409030403020204" pitchFamily="49" charset="0"/>
            </a:endParaRP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#define	</a:t>
            </a:r>
            <a:r>
              <a:rPr lang="en-AU" sz="1200" b="1" dirty="0" err="1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tInLLM</a:t>
            </a:r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	P2005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;Slow axis line separation (step size)[EGU]</a:t>
            </a:r>
            <a:r>
              <a:rPr lang="en-AU" sz="1200" b="1" dirty="0" err="1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gs</a:t>
            </a:r>
            <a:endParaRPr lang="en-AU" sz="1200" b="1" dirty="0">
              <a:latin typeface="Source Code Pro Light" panose="020B0409030403020204" pitchFamily="49" charset="0"/>
              <a:ea typeface="Source Code Pro Light" panose="020B0409030403020204" pitchFamily="49" charset="0"/>
            </a:endParaRP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#define	d2Step	P2006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;Fast axis line scan velocity at edges[EGU/s]</a:t>
            </a:r>
            <a:r>
              <a:rPr lang="en-AU" sz="1200" b="1" dirty="0" err="1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gs</a:t>
            </a:r>
            <a:endParaRPr lang="en-AU" sz="1200" b="1" dirty="0">
              <a:latin typeface="Source Code Pro Light" panose="020B0409030403020204" pitchFamily="49" charset="0"/>
              <a:ea typeface="Source Code Pro Light" panose="020B0409030403020204" pitchFamily="49" charset="0"/>
            </a:endParaRP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#define	v1Out	P2007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;Fast axis line scan velocity </a:t>
            </a:r>
            <a:r>
              <a:rPr lang="en-AU" sz="1200" b="1" dirty="0" err="1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pdelta</a:t>
            </a:r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[EGU/s]</a:t>
            </a:r>
            <a:r>
              <a:rPr lang="en-AU" sz="1200" b="1" dirty="0" err="1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gs</a:t>
            </a:r>
            <a:endParaRPr lang="en-AU" sz="1200" b="1" dirty="0">
              <a:latin typeface="Source Code Pro Light" panose="020B0409030403020204" pitchFamily="49" charset="0"/>
              <a:ea typeface="Source Code Pro Light" panose="020B0409030403020204" pitchFamily="49" charset="0"/>
            </a:endParaRP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#define	v1Delta	P2008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;X-Z scan angle[</a:t>
            </a:r>
            <a:r>
              <a:rPr lang="en-AU" sz="1200" b="1" dirty="0" err="1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deg</a:t>
            </a:r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]</a:t>
            </a:r>
            <a:r>
              <a:rPr lang="en-AU" sz="1200" b="1" dirty="0" err="1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gs</a:t>
            </a:r>
            <a:endParaRPr lang="en-AU" sz="1200" b="1" dirty="0">
              <a:latin typeface="Source Code Pro Light" panose="020B0409030403020204" pitchFamily="49" charset="0"/>
              <a:ea typeface="Source Code Pro Light" panose="020B0409030403020204" pitchFamily="49" charset="0"/>
            </a:endParaRP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#define	</a:t>
            </a:r>
            <a:r>
              <a:rPr lang="en-AU" sz="1200" b="1" dirty="0" err="1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csAngleXZ</a:t>
            </a:r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	P2009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;Tomo-X scan gear ratio[</a:t>
            </a:r>
            <a:r>
              <a:rPr lang="en-AU" sz="1200" b="1" dirty="0" err="1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deg</a:t>
            </a:r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/mm]</a:t>
            </a:r>
            <a:r>
              <a:rPr lang="en-AU" sz="1200" b="1" dirty="0" err="1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gs</a:t>
            </a:r>
            <a:endParaRPr lang="en-AU" sz="1200" b="1" dirty="0">
              <a:latin typeface="Source Code Pro Light" panose="020B0409030403020204" pitchFamily="49" charset="0"/>
              <a:ea typeface="Source Code Pro Light" panose="020B0409030403020204" pitchFamily="49" charset="0"/>
            </a:endParaRP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#define	</a:t>
            </a:r>
            <a:r>
              <a:rPr lang="en-AU" sz="1200" b="1" dirty="0" err="1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csGearTX</a:t>
            </a:r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	P2010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;[]p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;;Free		P2011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;End scan segment[]</a:t>
            </a:r>
            <a:r>
              <a:rPr lang="en-AU" sz="1200" b="1" dirty="0" err="1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gs</a:t>
            </a:r>
            <a:endParaRPr lang="en-AU" sz="1200" b="1" dirty="0">
              <a:latin typeface="Source Code Pro Light" panose="020B0409030403020204" pitchFamily="49" charset="0"/>
              <a:ea typeface="Source Code Pro Light" panose="020B0409030403020204" pitchFamily="49" charset="0"/>
            </a:endParaRP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#define	</a:t>
            </a:r>
            <a:r>
              <a:rPr lang="en-AU" sz="1200" b="1" dirty="0" err="1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lineEnd</a:t>
            </a:r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	P2012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;Fast axis scan starting position[EGU]</a:t>
            </a:r>
            <a:r>
              <a:rPr lang="en-AU" sz="1200" b="1" dirty="0" err="1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gs</a:t>
            </a:r>
            <a:endParaRPr lang="en-AU" sz="1200" b="1" dirty="0">
              <a:latin typeface="Source Code Pro Light" panose="020B0409030403020204" pitchFamily="49" charset="0"/>
              <a:ea typeface="Source Code Pro Light" panose="020B0409030403020204" pitchFamily="49" charset="0"/>
            </a:endParaRP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#define	d1Centre	P2013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;Slow axis scan starting position[EGU]</a:t>
            </a:r>
            <a:r>
              <a:rPr lang="en-AU" sz="1200" b="1" dirty="0" err="1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gs</a:t>
            </a:r>
            <a:endParaRPr lang="en-AU" sz="1200" b="1" dirty="0">
              <a:latin typeface="Source Code Pro Light" panose="020B0409030403020204" pitchFamily="49" charset="0"/>
              <a:ea typeface="Source Code Pro Light" panose="020B0409030403020204" pitchFamily="49" charset="0"/>
            </a:endParaRP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#define	d2Start	P2014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;Scan </a:t>
            </a:r>
            <a:r>
              <a:rPr lang="en-AU" sz="1200" b="1" dirty="0" err="1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devState</a:t>
            </a:r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 word[]g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#define	</a:t>
            </a:r>
            <a:r>
              <a:rPr lang="en-AU" sz="1200" b="1" dirty="0" err="1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devState</a:t>
            </a:r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	P2040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;Current scan segment[]</a:t>
            </a:r>
            <a:r>
              <a:rPr lang="en-AU" sz="1200" b="1" dirty="0" err="1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gs</a:t>
            </a:r>
            <a:endParaRPr lang="en-AU" sz="1200" b="1" dirty="0">
              <a:latin typeface="Source Code Pro Light" panose="020B0409030403020204" pitchFamily="49" charset="0"/>
              <a:ea typeface="Source Code Pro Light" panose="020B0409030403020204" pitchFamily="49" charset="0"/>
            </a:endParaRP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#define	</a:t>
            </a:r>
            <a:r>
              <a:rPr lang="en-AU" sz="1200" b="1" dirty="0" err="1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lineN</a:t>
            </a:r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	P2041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;Scanline total time including inner-skip[s]g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#define	</a:t>
            </a:r>
            <a:r>
              <a:rPr lang="en-AU" sz="1200" b="1" dirty="0" err="1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tMid</a:t>
            </a:r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	P2042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;outer-skip move time[s]g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#define	</a:t>
            </a:r>
            <a:r>
              <a:rPr lang="en-AU" sz="1200" b="1" dirty="0" err="1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tOut</a:t>
            </a:r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	P2043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;inner-skip move time[s]g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#define	</a:t>
            </a:r>
            <a:r>
              <a:rPr lang="en-AU" sz="1200" b="1" dirty="0" err="1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tIn</a:t>
            </a:r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	P2044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;Fast axis outer-skip band[EGU]g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#define	d1Out	P2045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;Slow axis outer-skip velocity at return point [EGU/s]g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#define	v2Out	P2046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;Slow axis line exit velocity[EGU/s]g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#define	v2In	P2047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;Slow axis scan span (span)[EGU]g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#define	d2Span	P2048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;Current segment direction[]g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#define	</a:t>
            </a:r>
            <a:r>
              <a:rPr lang="en-AU" sz="1200" b="1" dirty="0" err="1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lineDir</a:t>
            </a:r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	P2049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;Fast axis span actual[EGU]g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#define	d1SpanOBS	P2050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;Pmac internal variable[]p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;;;	Xd1	P2051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;Fast axis scan line inner-skip distance[EGU]g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#define	d1In	P2052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;Slow axis inner-skip move distance[EGU]g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#define	d2In	P2053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;Slow axis skip distance[EGU]g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#define	d2Out	P2054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</a:t>
            </a:r>
            <a:r>
              <a:rPr lang="en-AU" sz="1200" b="1" dirty="0" err="1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SkipScan</a:t>
            </a:r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 </a:t>
            </a:r>
            <a:r>
              <a:rPr lang="en-AU" sz="1200" b="1" dirty="0" err="1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devError</a:t>
            </a:r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 code[]g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#define	</a:t>
            </a:r>
            <a:r>
              <a:rPr lang="en-AU" sz="1200" b="1" dirty="0" err="1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devError</a:t>
            </a:r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	P2055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;Slow axis planned trajectory max </a:t>
            </a:r>
            <a:r>
              <a:rPr lang="en-AU" sz="1200" b="1" dirty="0" err="1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accel</a:t>
            </a:r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.[EGU/s2]g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#define	a2Max	P2056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;Fast axis </a:t>
            </a:r>
            <a:r>
              <a:rPr lang="en-AU" sz="1200" b="1" dirty="0" err="1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accel</a:t>
            </a:r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. at inner skip move[EGU/s2]g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#define	a1In	P2057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;Pmac internal variable[]p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#define	pX0	P2058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;Pmac internal variable[]p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#define	X1	P2059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;Number of </a:t>
            </a:r>
            <a:r>
              <a:rPr lang="en-AU" sz="1200" b="1" dirty="0" err="1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subsegments</a:t>
            </a:r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[]g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#define	</a:t>
            </a:r>
            <a:r>
              <a:rPr lang="en-AU" sz="1200" b="1" dirty="0" err="1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lineSubEnd</a:t>
            </a:r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	P2060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;Fast axis line scan mid line velocity[EGU/s]g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#define	v1Scan	P2061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;Fast axis acceleration actual limit[EGU/s2]g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#define	a1Max	P2062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</a:t>
            </a:r>
            <a:r>
              <a:rPr lang="en-AU" sz="1200" b="1" dirty="0" err="1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subsegment</a:t>
            </a:r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 counter[]g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#define	</a:t>
            </a:r>
            <a:r>
              <a:rPr lang="en-AU" sz="1200" b="1" dirty="0" err="1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lineSubN</a:t>
            </a:r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	P2063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;Edge-skip move time[s]g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#define	</a:t>
            </a:r>
            <a:r>
              <a:rPr lang="en-AU" sz="1200" b="1" dirty="0" err="1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tEdge</a:t>
            </a:r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	P2064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;Raster axis Edge-skip distance[EGU]g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#define	d2Edge	P2065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;Pmac internal variable[]p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#define	</a:t>
            </a:r>
            <a:r>
              <a:rPr lang="en-AU" sz="1200" b="1" dirty="0" err="1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dum</a:t>
            </a:r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	P2066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;Pmac internal variable[]p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#define	pY0	P2068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;Pmac internal variable[]p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#define	pY1	P2069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;Sin(</a:t>
            </a:r>
            <a:r>
              <a:rPr lang="en-AU" sz="1200" b="1" dirty="0" err="1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Ytheta</a:t>
            </a:r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)[]p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#define </a:t>
            </a:r>
            <a:r>
              <a:rPr lang="en-AU" sz="1200" b="1" dirty="0" err="1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pSin</a:t>
            </a:r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	P2070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;Cos(</a:t>
            </a:r>
            <a:r>
              <a:rPr lang="en-AU" sz="1200" b="1" dirty="0" err="1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Ytheta</a:t>
            </a:r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)[]p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#define </a:t>
            </a:r>
            <a:r>
              <a:rPr lang="en-AU" sz="1200" b="1" dirty="0" err="1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pCos</a:t>
            </a:r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	P2071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;Pmac internal variable[]p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#define	</a:t>
            </a:r>
            <a:r>
              <a:rPr lang="en-AU" sz="1200" b="1" dirty="0" err="1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pdelta</a:t>
            </a:r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	P2072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;Pmac internal variable[]p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#define	</a:t>
            </a:r>
            <a:r>
              <a:rPr lang="en-AU" sz="1200" b="1" dirty="0" err="1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ptau</a:t>
            </a:r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	P2073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;Active CS number on pmac[]</a:t>
            </a:r>
            <a:r>
              <a:rPr lang="en-AU" sz="1200" b="1" dirty="0" err="1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gs</a:t>
            </a:r>
            <a:endParaRPr lang="en-AU" sz="1200" b="1" dirty="0">
              <a:latin typeface="Source Code Pro Light" panose="020B0409030403020204" pitchFamily="49" charset="0"/>
              <a:ea typeface="Source Code Pro Light" panose="020B0409030403020204" pitchFamily="49" charset="0"/>
            </a:endParaRP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#define	</a:t>
            </a:r>
            <a:r>
              <a:rPr lang="en-AU" sz="1200" b="1" dirty="0" err="1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csActive</a:t>
            </a:r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	P2090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;CS status for active CS number on pmac (CSSTRS)[]e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#define	</a:t>
            </a:r>
            <a:r>
              <a:rPr lang="en-AU" sz="1200" b="1" dirty="0" err="1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csStatus</a:t>
            </a:r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	P2091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;[]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		x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;[]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		x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;[]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		x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;[]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		x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;[]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		x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;[]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		x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;[]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	DIR	x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;[]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	DIR	x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;[]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	DIR	x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;[]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	DIR	x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;[]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	HLM	x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;[]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	HLM	x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;[]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	HLM	x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;[]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	HLM	x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;[]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	LLM	x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;[]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	LLM	x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;[]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	LLM	x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;[]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	LLM	x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;[]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	MRES	x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;[]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	MRES	x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;[]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	MRES	x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;[]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	MRES	x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;[]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	OFF	x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;[]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	OFF	x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;[]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	OFF	x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;[]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	OFF	x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;[]e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	</a:t>
            </a:r>
            <a:r>
              <a:rPr lang="en-AU" sz="1200" b="1" dirty="0" err="1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stAlways</a:t>
            </a:r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	x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;State: coordinate system setup[]e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	</a:t>
            </a:r>
            <a:r>
              <a:rPr lang="en-AU" sz="1200" b="1" dirty="0" err="1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stCSSetup</a:t>
            </a:r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	x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;[]e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	</a:t>
            </a:r>
            <a:r>
              <a:rPr lang="en-AU" sz="1200" b="1" dirty="0" err="1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stGlobal</a:t>
            </a:r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	x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;[]e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	</a:t>
            </a:r>
            <a:r>
              <a:rPr lang="en-AU" sz="1200" b="1" dirty="0" err="1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stInProg</a:t>
            </a:r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	x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;State: MONITOR[]e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	</a:t>
            </a:r>
            <a:r>
              <a:rPr lang="en-AU" sz="1200" b="1" dirty="0" err="1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stMonitor</a:t>
            </a:r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	x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;[]e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	</a:t>
            </a:r>
            <a:r>
              <a:rPr lang="en-AU" sz="1200" b="1" dirty="0" err="1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stNever</a:t>
            </a:r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	x	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;[]e</a:t>
            </a:r>
          </a:p>
          <a:p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;	</a:t>
            </a:r>
            <a:r>
              <a:rPr lang="en-AU" sz="1200" b="1" dirty="0" err="1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stTrajSet</a:t>
            </a:r>
            <a:r>
              <a:rPr lang="en-AU" sz="1200" b="1" dirty="0">
                <a:latin typeface="Source Code Pro Light" panose="020B0409030403020204" pitchFamily="49" charset="0"/>
                <a:ea typeface="Source Code Pro Light" panose="020B0409030403020204" pitchFamily="49" charset="0"/>
              </a:rPr>
              <a:t>	x	</a:t>
            </a:r>
          </a:p>
          <a:p>
            <a:endParaRPr lang="en-AU" sz="1200" b="1" dirty="0">
              <a:latin typeface="Source Code Pro Light" panose="020B0409030403020204" pitchFamily="49" charset="0"/>
              <a:ea typeface="Source Code Pro Light" panose="020B0409030403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9603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492897"/>
            <a:ext cx="4375150" cy="3252192"/>
          </a:xfrm>
          <a:noFill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en-AU" dirty="0" smtClean="0"/>
              <a:t>Control device via “sequences” of commands and checks</a:t>
            </a:r>
          </a:p>
          <a:p>
            <a:r>
              <a:rPr lang="en-AU" dirty="0" smtClean="0"/>
              <a:t>Poll (Scan) parameters via .RBV PVs</a:t>
            </a:r>
          </a:p>
          <a:p>
            <a:r>
              <a:rPr lang="en-AU" dirty="0" smtClean="0"/>
              <a:t>Push writeable parameters </a:t>
            </a:r>
            <a:r>
              <a:rPr lang="en-AU" smtClean="0"/>
              <a:t>via .SET </a:t>
            </a:r>
            <a:r>
              <a:rPr lang="en-AU" dirty="0" smtClean="0"/>
              <a:t>PVs</a:t>
            </a:r>
            <a:endParaRPr lang="en-AU" dirty="0"/>
          </a:p>
          <a:p>
            <a:endParaRPr lang="en-AU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62550" y="2492897"/>
            <a:ext cx="4375150" cy="3252192"/>
          </a:xfrm>
          <a:noFill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en-AU" dirty="0" smtClean="0"/>
              <a:t>Define and monitor State</a:t>
            </a:r>
          </a:p>
          <a:p>
            <a:r>
              <a:rPr lang="en-AU" dirty="0" smtClean="0"/>
              <a:t>Control transitions</a:t>
            </a:r>
          </a:p>
          <a:p>
            <a:r>
              <a:rPr lang="en-AU" dirty="0" smtClean="0"/>
              <a:t>Map PVs to variables, sync. up and/or down, based on State</a:t>
            </a:r>
            <a:endParaRPr lang="en-A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Device driver for a smart/complex device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506967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noFill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en-AU" dirty="0" smtClean="0"/>
              <a:t>Multiple “sources” in multiple implementation “layers”</a:t>
            </a:r>
          </a:p>
          <a:p>
            <a:endParaRPr lang="en-AU" dirty="0" smtClean="0"/>
          </a:p>
          <a:p>
            <a:r>
              <a:rPr lang="en-AU" dirty="0" smtClean="0"/>
              <a:t>No hacking please, do the right thing!</a:t>
            </a:r>
          </a:p>
          <a:p>
            <a:endParaRPr lang="en-AU" dirty="0" smtClean="0"/>
          </a:p>
          <a:p>
            <a:endParaRPr lang="en-AU" dirty="0" smtClean="0"/>
          </a:p>
          <a:p>
            <a:pPr marL="0" indent="0">
              <a:buNone/>
            </a:pPr>
            <a:endParaRPr lang="en-AU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noFill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en-AU" dirty="0" smtClean="0"/>
              <a:t>A single source, auto-generate all layers at once</a:t>
            </a:r>
          </a:p>
          <a:p>
            <a:endParaRPr lang="en-AU" dirty="0" smtClean="0"/>
          </a:p>
          <a:p>
            <a:endParaRPr lang="en-AU" dirty="0" smtClean="0"/>
          </a:p>
          <a:p>
            <a:r>
              <a:rPr lang="en-AU" dirty="0" smtClean="0"/>
              <a:t>No hacking please, its easy enough to generate!</a:t>
            </a:r>
          </a:p>
          <a:p>
            <a:endParaRPr lang="en-A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 smtClean="0"/>
              <a:t>Deployment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307414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159568" y="-144463"/>
            <a:ext cx="10153128" cy="7101855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>
              <a:solidFill>
                <a:schemeClr val="bg1"/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7937"/>
            <a:ext cx="5065294" cy="7833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271" y="2348880"/>
            <a:ext cx="3660602" cy="822157"/>
          </a:xfrm>
        </p:spPr>
        <p:txBody>
          <a:bodyPr>
            <a:noAutofit/>
          </a:bodyPr>
          <a:lstStyle/>
          <a:p>
            <a:r>
              <a:rPr lang="en-AU" sz="3200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Thank </a:t>
            </a:r>
            <a:r>
              <a:rPr lang="en-AU" sz="3200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you</a:t>
            </a:r>
            <a:endParaRPr lang="en-AU" sz="3200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4" name="AutoShape 2" descr="Image result for underconstructi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4808" y="3379304"/>
            <a:ext cx="3660080" cy="92333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AU" dirty="0" smtClean="0">
                <a:solidFill>
                  <a:schemeClr val="bg1"/>
                </a:solidFill>
                <a:hlinkClick r:id="rId4"/>
              </a:rPr>
              <a:t>nader.afshar@synchrotron.org.au</a:t>
            </a:r>
            <a:endParaRPr lang="en-AU" dirty="0" smtClean="0">
              <a:solidFill>
                <a:schemeClr val="bg1"/>
              </a:solidFill>
            </a:endParaRPr>
          </a:p>
          <a:p>
            <a:r>
              <a:rPr lang="en-AU" dirty="0" smtClean="0">
                <a:solidFill>
                  <a:schemeClr val="bg1"/>
                </a:solidFill>
                <a:hlinkClick r:id="rId5"/>
              </a:rPr>
              <a:t>nadera@ansto.gov.au</a:t>
            </a:r>
            <a:endParaRPr lang="en-AU" dirty="0" smtClean="0">
              <a:solidFill>
                <a:schemeClr val="bg1"/>
              </a:solidFill>
            </a:endParaRPr>
          </a:p>
          <a:p>
            <a:endParaRPr lang="en-A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8939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 advTm="8002">
        <p:wipe/>
      </p:transition>
    </mc:Choice>
    <mc:Fallback xmlns="">
      <p:transition advTm="8002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6.2|30.4|78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6.2|30.4|78.5"/>
</p:tagLst>
</file>

<file path=ppt/theme/theme1.xml><?xml version="1.0" encoding="utf-8"?>
<a:theme xmlns:a="http://schemas.openxmlformats.org/drawingml/2006/main" name="Title - Blu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itle - Gre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Header - blue - log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Header - grey - log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2_Blue To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1_Grey Top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Footer - blu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Footer - gre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ANSTO-ANM-TEMPLATE</Template>
  <TotalTime>12560</TotalTime>
  <Words>857</Words>
  <Application>Microsoft Office PowerPoint</Application>
  <PresentationFormat>A4 Paper (210x297 mm)</PresentationFormat>
  <Paragraphs>405</Paragraphs>
  <Slides>14</Slides>
  <Notes>7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8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8" baseType="lpstr">
      <vt:lpstr>Aharoni</vt:lpstr>
      <vt:lpstr>ＭＳ Ｐゴシック</vt:lpstr>
      <vt:lpstr>Source Code Pro Light</vt:lpstr>
      <vt:lpstr>Calibri</vt:lpstr>
      <vt:lpstr>Arial</vt:lpstr>
      <vt:lpstr>Title - Blue</vt:lpstr>
      <vt:lpstr>Title - Grey</vt:lpstr>
      <vt:lpstr>1_Header - blue - logo</vt:lpstr>
      <vt:lpstr>Header - grey - logo</vt:lpstr>
      <vt:lpstr>2_Blue Top</vt:lpstr>
      <vt:lpstr>1_Grey Top</vt:lpstr>
      <vt:lpstr>Footer - blue</vt:lpstr>
      <vt:lpstr>Footer - grey</vt:lpstr>
      <vt:lpstr>Microsoft Excel Macro-Enabled Worksheet</vt:lpstr>
      <vt:lpstr>A state-machine approach to EPICS interfaces for complex devices</vt:lpstr>
      <vt:lpstr>PowerPoint Presentation</vt:lpstr>
      <vt:lpstr>Device driver for a smart/complex device</vt:lpstr>
      <vt:lpstr>{ex-{{{non-EPICS}control systems}engineer}} ’s 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Device driver for a smart/complex device</vt:lpstr>
      <vt:lpstr>Deployment</vt:lpstr>
      <vt:lpstr>Thank you</vt:lpstr>
    </vt:vector>
  </TitlesOfParts>
  <Company>ANSTO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O'BRIEN, Clare</dc:creator>
  <cp:lastModifiedBy>Nader Afshar</cp:lastModifiedBy>
  <cp:revision>663</cp:revision>
  <cp:lastPrinted>2017-10-10T18:59:04Z</cp:lastPrinted>
  <dcterms:created xsi:type="dcterms:W3CDTF">2015-09-04T04:19:26Z</dcterms:created>
  <dcterms:modified xsi:type="dcterms:W3CDTF">2018-11-13T05:32:47Z</dcterms:modified>
</cp:coreProperties>
</file>